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87" r:id="rId2"/>
    <p:sldId id="261" r:id="rId3"/>
    <p:sldId id="262" r:id="rId4"/>
    <p:sldId id="268" r:id="rId5"/>
    <p:sldId id="269" r:id="rId6"/>
    <p:sldId id="270" r:id="rId7"/>
    <p:sldId id="271" r:id="rId8"/>
    <p:sldId id="272" r:id="rId9"/>
    <p:sldId id="273" r:id="rId10"/>
    <p:sldId id="264" r:id="rId11"/>
    <p:sldId id="274" r:id="rId12"/>
    <p:sldId id="275" r:id="rId13"/>
    <p:sldId id="277" r:id="rId14"/>
    <p:sldId id="276" r:id="rId15"/>
    <p:sldId id="285" r:id="rId16"/>
    <p:sldId id="286" r:id="rId17"/>
    <p:sldId id="265" r:id="rId18"/>
    <p:sldId id="281" r:id="rId19"/>
    <p:sldId id="282" r:id="rId20"/>
    <p:sldId id="283" r:id="rId21"/>
    <p:sldId id="266" r:id="rId22"/>
    <p:sldId id="278" r:id="rId23"/>
    <p:sldId id="279" r:id="rId24"/>
    <p:sldId id="280" r:id="rId25"/>
    <p:sldId id="267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4513"/>
    <a:srgbClr val="F6B21A"/>
    <a:srgbClr val="E6E6E6"/>
    <a:srgbClr val="E43318"/>
    <a:srgbClr val="F7ECDA"/>
    <a:srgbClr val="E33018"/>
    <a:srgbClr val="CF4816"/>
    <a:srgbClr val="D1481B"/>
    <a:srgbClr val="F4E7C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A879E-DE60-4286-8251-46F04BB93D9A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16085-2AAC-4253-86F2-CC1C890A60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555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273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553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06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816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447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79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89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774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34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458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035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007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331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857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021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412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356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4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745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563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2329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9741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137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6547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6085-2AAC-4253-86F2-CC1C890A60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1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BBF0324-FDE9-4E0E-B2CA-6947778275F3}"/>
              </a:ext>
            </a:extLst>
          </p:cNvPr>
          <p:cNvGrpSpPr/>
          <p:nvPr userDrawn="1"/>
        </p:nvGrpSpPr>
        <p:grpSpPr>
          <a:xfrm>
            <a:off x="-12430" y="0"/>
            <a:ext cx="12253592" cy="7303778"/>
            <a:chOff x="-12430" y="0"/>
            <a:chExt cx="12253592" cy="730377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D278365C-29F1-4E3F-B716-F0E91FBEA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573E9E0E-08F9-489A-9FA5-17A2DF307B8F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7ECDA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9EE92546-990A-4EE6-8B17-B5B787700CBD}"/>
                </a:ext>
              </a:extLst>
            </p:cNvPr>
            <p:cNvSpPr/>
            <p:nvPr/>
          </p:nvSpPr>
          <p:spPr>
            <a:xfrm>
              <a:off x="442452" y="353961"/>
              <a:ext cx="11356258" cy="6076336"/>
            </a:xfrm>
            <a:prstGeom prst="rect">
              <a:avLst/>
            </a:prstGeom>
            <a:noFill/>
            <a:ln w="28575">
              <a:solidFill>
                <a:srgbClr val="D045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A3710B64-9BFB-43C0-AF13-7856C33C7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2430" y="0"/>
              <a:ext cx="3647282" cy="3647282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A18A8C23-CC2A-4DBB-AA95-92A279ED7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70166" y="4097793"/>
              <a:ext cx="3070996" cy="320598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1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9.pn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5.jpg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1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hidden="1">
            <a:extLst>
              <a:ext uri="{FF2B5EF4-FFF2-40B4-BE49-F238E27FC236}">
                <a16:creationId xmlns:a16="http://schemas.microsoft.com/office/drawing/2014/main" xmlns="" id="{47BB0E28-F68A-4897-843E-663B5D49B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06925" cy="68580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B53CE1A4-0EC8-42C0-BD35-EBE8AA4F0868}"/>
              </a:ext>
            </a:extLst>
          </p:cNvPr>
          <p:cNvGrpSpPr/>
          <p:nvPr/>
        </p:nvGrpSpPr>
        <p:grpSpPr>
          <a:xfrm>
            <a:off x="-12430" y="0"/>
            <a:ext cx="12253592" cy="7303778"/>
            <a:chOff x="-12430" y="0"/>
            <a:chExt cx="12253592" cy="7303778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BFA49AB3-5C34-41A4-B345-7A012B380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812FA98B-D5F6-4328-B74F-32232F7F3CC9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7ECDA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1AAB173-176B-4256-804E-CCBFE30B6A9D}"/>
                </a:ext>
              </a:extLst>
            </p:cNvPr>
            <p:cNvSpPr/>
            <p:nvPr/>
          </p:nvSpPr>
          <p:spPr>
            <a:xfrm>
              <a:off x="442452" y="353961"/>
              <a:ext cx="11356258" cy="6076336"/>
            </a:xfrm>
            <a:prstGeom prst="rect">
              <a:avLst/>
            </a:prstGeom>
            <a:noFill/>
            <a:ln w="28575">
              <a:solidFill>
                <a:srgbClr val="D045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D10E43A5-E9CA-42EF-B378-12941688C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2430" y="0"/>
              <a:ext cx="3647282" cy="364728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C8BE68C8-94C5-4DD9-8928-80DC90006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70166" y="4097793"/>
              <a:ext cx="3070996" cy="3205985"/>
            </a:xfrm>
            <a:prstGeom prst="rect">
              <a:avLst/>
            </a:prstGeom>
          </p:spPr>
        </p:pic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F2254FF-EE61-40E2-B557-188CD0EB6C84}"/>
              </a:ext>
            </a:extLst>
          </p:cNvPr>
          <p:cNvSpPr txBox="1"/>
          <p:nvPr/>
        </p:nvSpPr>
        <p:spPr>
          <a:xfrm>
            <a:off x="3796932" y="2274351"/>
            <a:ext cx="68807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solidFill>
                  <a:srgbClr val="CF4816">
                    <a:alpha val="76000"/>
                  </a:srgb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HAPPY  THANKSGIVING  DAY</a:t>
            </a:r>
            <a:endParaRPr lang="zh-CN" altLang="en-US" sz="2200" dirty="0">
              <a:solidFill>
                <a:srgbClr val="CF4816">
                  <a:alpha val="76000"/>
                </a:srgb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D143D8E-294F-4988-9BBE-37F0D306056E}"/>
              </a:ext>
            </a:extLst>
          </p:cNvPr>
          <p:cNvSpPr txBox="1"/>
          <p:nvPr/>
        </p:nvSpPr>
        <p:spPr>
          <a:xfrm>
            <a:off x="3408310" y="2828237"/>
            <a:ext cx="5375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感恩节英文</a:t>
            </a:r>
            <a:r>
              <a:rPr lang="en-US" altLang="zh-CN" sz="4800" dirty="0" err="1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ppt</a:t>
            </a:r>
            <a:r>
              <a:rPr lang="zh-CN" altLang="en-US" sz="48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模板</a:t>
            </a:r>
            <a:endParaRPr lang="zh-CN" altLang="en-US" sz="4800" dirty="0">
              <a:solidFill>
                <a:srgbClr val="D04513"/>
              </a:solidFill>
              <a:latin typeface="中山行书百年纪念版" panose="02010609000101010101" pitchFamily="49" charset="-122"/>
              <a:ea typeface="中山行书百年纪念版" panose="0201060900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666831C-4C1D-4715-B8DB-1F45150C7AB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60"/>
          <a:stretch/>
        </p:blipFill>
        <p:spPr>
          <a:xfrm rot="11100704">
            <a:off x="6227746" y="1263482"/>
            <a:ext cx="1686762" cy="73102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E3ECDBB-BF67-4D1C-8714-33EC5139A3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8" t="47326" b="6081"/>
          <a:stretch/>
        </p:blipFill>
        <p:spPr>
          <a:xfrm rot="1340311">
            <a:off x="3461680" y="1677589"/>
            <a:ext cx="709000" cy="69969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E6A2295D-4AF2-442A-85D0-69BCE1E4F92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8" t="47326" b="6081"/>
          <a:stretch/>
        </p:blipFill>
        <p:spPr>
          <a:xfrm rot="20500353">
            <a:off x="5139592" y="1153609"/>
            <a:ext cx="463308" cy="45722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204ECF20-C51B-48DE-8580-AE372D085E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1246" y="1520065"/>
            <a:ext cx="1195748" cy="66480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D1BBDC94-EBBE-44F3-B277-1A003CC5ADCB}"/>
              </a:ext>
            </a:extLst>
          </p:cNvPr>
          <p:cNvSpPr/>
          <p:nvPr/>
        </p:nvSpPr>
        <p:spPr>
          <a:xfrm>
            <a:off x="4693517" y="4107216"/>
            <a:ext cx="280496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700" dirty="0">
                <a:solidFill>
                  <a:schemeClr val="bg1">
                    <a:lumMod val="65000"/>
                  </a:schemeClr>
                </a:solidFill>
              </a:rPr>
              <a:t>The Gregorian calendar, the fourth Thursday in November, is Thanksgiving (Thanksgiving Day). It was a holiday in the United States and Canada, originally created by the American people</a:t>
            </a:r>
            <a:endParaRPr lang="zh-CN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5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7">
            <a:extLst>
              <a:ext uri="{FF2B5EF4-FFF2-40B4-BE49-F238E27FC236}">
                <a16:creationId xmlns:a16="http://schemas.microsoft.com/office/drawing/2014/main" xmlns="" id="{D6086508-9DB1-45D5-A6ED-37164C701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585" y="2517507"/>
            <a:ext cx="147348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zh-CN" sz="4800" b="1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目录</a:t>
            </a:r>
            <a:endParaRPr lang="en-US" altLang="zh-CN" sz="4800" b="1" dirty="0">
              <a:solidFill>
                <a:srgbClr val="D04513"/>
              </a:solidFill>
              <a:latin typeface="中山行书百年纪念版" panose="02010609000101010101" pitchFamily="49" charset="-122"/>
              <a:ea typeface="中山行书百年纪念版" panose="02010609000101010101" pitchFamily="49" charset="-122"/>
            </a:endParaRPr>
          </a:p>
          <a:p>
            <a:pPr algn="ctr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CONTENTS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E9168FF3-EBF6-458F-B06A-C0CEE930F419}"/>
              </a:ext>
            </a:extLst>
          </p:cNvPr>
          <p:cNvGrpSpPr/>
          <p:nvPr/>
        </p:nvGrpSpPr>
        <p:grpSpPr>
          <a:xfrm>
            <a:off x="5110855" y="1672844"/>
            <a:ext cx="3741045" cy="672436"/>
            <a:chOff x="5110855" y="1672844"/>
            <a:chExt cx="3741045" cy="672436"/>
          </a:xfrm>
        </p:grpSpPr>
        <p:sp>
          <p:nvSpPr>
            <p:cNvPr id="2" name="文本框 6">
              <a:extLst>
                <a:ext uri="{FF2B5EF4-FFF2-40B4-BE49-F238E27FC236}">
                  <a16:creationId xmlns:a16="http://schemas.microsoft.com/office/drawing/2014/main" xmlns="" id="{0EE2295D-CA82-4DEC-83B3-F60A49D6AA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0456" y="1672844"/>
              <a:ext cx="190308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dirty="0">
                  <a:solidFill>
                    <a:srgbClr val="D04513"/>
                  </a:solidFill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节日历史</a:t>
              </a:r>
              <a:endParaRPr lang="en-US" altLang="zh-CN" sz="32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0F8CD39D-6C77-497E-BB98-B8CA6CF7E9AD}"/>
                </a:ext>
              </a:extLst>
            </p:cNvPr>
            <p:cNvSpPr txBox="1"/>
            <p:nvPr/>
          </p:nvSpPr>
          <p:spPr>
            <a:xfrm>
              <a:off x="5110855" y="1766881"/>
              <a:ext cx="7043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2800" dirty="0">
                  <a:solidFill>
                    <a:prstClr val="black"/>
                  </a:solidFill>
                  <a:latin typeface="MV Boli" panose="02000500030200090000" pitchFamily="2" charset="0"/>
                  <a:ea typeface="郑庆科黄油体Regular " panose="02000603000000000000" pitchFamily="2" charset="-122"/>
                  <a:cs typeface="MV Boli" panose="02000500030200090000" pitchFamily="2" charset="0"/>
                </a:rPr>
                <a:t>01</a:t>
              </a:r>
              <a:endParaRPr lang="zh-CN" altLang="en-US" sz="2800" dirty="0">
                <a:solidFill>
                  <a:prstClr val="black"/>
                </a:solidFill>
                <a:latin typeface="MV Boli" panose="02000500030200090000" pitchFamily="2" charset="0"/>
                <a:ea typeface="郑庆科黄油体Regular " panose="02000603000000000000" pitchFamily="2" charset="-122"/>
                <a:cs typeface="MV Boli" panose="02000500030200090000" pitchFamily="2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11A5D966-5642-453E-B7DA-E38834BF0EBD}"/>
                </a:ext>
              </a:extLst>
            </p:cNvPr>
            <p:cNvSpPr/>
            <p:nvPr/>
          </p:nvSpPr>
          <p:spPr>
            <a:xfrm>
              <a:off x="5758556" y="2045198"/>
              <a:ext cx="309334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consectetuer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090FC480-AC32-4A8D-920D-16B68AF90FAD}"/>
              </a:ext>
            </a:extLst>
          </p:cNvPr>
          <p:cNvGrpSpPr/>
          <p:nvPr/>
        </p:nvGrpSpPr>
        <p:grpSpPr>
          <a:xfrm>
            <a:off x="5110855" y="2482478"/>
            <a:ext cx="3741045" cy="688268"/>
            <a:chOff x="5110855" y="2482478"/>
            <a:chExt cx="3741045" cy="688268"/>
          </a:xfrm>
        </p:grpSpPr>
        <p:sp>
          <p:nvSpPr>
            <p:cNvPr id="4" name="文本框 6">
              <a:extLst>
                <a:ext uri="{FF2B5EF4-FFF2-40B4-BE49-F238E27FC236}">
                  <a16:creationId xmlns:a16="http://schemas.microsoft.com/office/drawing/2014/main" xmlns="" id="{A1774F45-01DA-4354-935F-01A2835439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0456" y="2482478"/>
              <a:ext cx="190308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dirty="0">
                  <a:solidFill>
                    <a:srgbClr val="D04513"/>
                  </a:solidFill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风俗习惯</a:t>
              </a:r>
              <a:endParaRPr lang="en-US" altLang="zh-CN" sz="32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DC1A767-866A-4ABC-9FAD-A41CA1B18AC6}"/>
                </a:ext>
              </a:extLst>
            </p:cNvPr>
            <p:cNvSpPr txBox="1"/>
            <p:nvPr/>
          </p:nvSpPr>
          <p:spPr>
            <a:xfrm>
              <a:off x="5110855" y="2607311"/>
              <a:ext cx="7043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2800" dirty="0">
                  <a:solidFill>
                    <a:prstClr val="black"/>
                  </a:solidFill>
                  <a:latin typeface="MV Boli" panose="02000500030200090000" pitchFamily="2" charset="0"/>
                  <a:ea typeface="郑庆科黄油体Regular " panose="02000603000000000000" pitchFamily="2" charset="-122"/>
                  <a:cs typeface="MV Boli" panose="02000500030200090000" pitchFamily="2" charset="0"/>
                </a:rPr>
                <a:t>02</a:t>
              </a:r>
              <a:endParaRPr lang="zh-CN" altLang="en-US" sz="2800" dirty="0">
                <a:solidFill>
                  <a:prstClr val="black"/>
                </a:solidFill>
                <a:latin typeface="MV Boli" panose="02000500030200090000" pitchFamily="2" charset="0"/>
                <a:ea typeface="郑庆科黄油体Regular " panose="02000603000000000000" pitchFamily="2" charset="-122"/>
                <a:cs typeface="MV Boli" panose="02000500030200090000" pitchFamily="2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7E125A74-374B-4F72-8AFC-6E39D3636EA5}"/>
                </a:ext>
              </a:extLst>
            </p:cNvPr>
            <p:cNvSpPr/>
            <p:nvPr/>
          </p:nvSpPr>
          <p:spPr>
            <a:xfrm>
              <a:off x="5758556" y="2870664"/>
              <a:ext cx="309334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consectetuer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E59DF2F9-15B2-4C90-B2DC-2BE454827638}"/>
              </a:ext>
            </a:extLst>
          </p:cNvPr>
          <p:cNvGrpSpPr/>
          <p:nvPr/>
        </p:nvGrpSpPr>
        <p:grpSpPr>
          <a:xfrm>
            <a:off x="5110855" y="3292112"/>
            <a:ext cx="3741045" cy="704100"/>
            <a:chOff x="5110855" y="3292112"/>
            <a:chExt cx="3741045" cy="704100"/>
          </a:xfrm>
        </p:grpSpPr>
        <p:sp>
          <p:nvSpPr>
            <p:cNvPr id="8" name="文本框 6">
              <a:extLst>
                <a:ext uri="{FF2B5EF4-FFF2-40B4-BE49-F238E27FC236}">
                  <a16:creationId xmlns:a16="http://schemas.microsoft.com/office/drawing/2014/main" xmlns="" id="{8890076C-A208-4012-968E-12E13F4513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0456" y="3292112"/>
              <a:ext cx="190308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dirty="0">
                  <a:solidFill>
                    <a:srgbClr val="D04513"/>
                  </a:solidFill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社会意义</a:t>
              </a:r>
              <a:endParaRPr lang="en-US" altLang="zh-CN" sz="32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5E918668-AFD4-47B2-9CB2-DB606182BC76}"/>
                </a:ext>
              </a:extLst>
            </p:cNvPr>
            <p:cNvSpPr txBox="1"/>
            <p:nvPr/>
          </p:nvSpPr>
          <p:spPr>
            <a:xfrm>
              <a:off x="5110855" y="3409641"/>
              <a:ext cx="7043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2800" dirty="0">
                  <a:solidFill>
                    <a:prstClr val="black"/>
                  </a:solidFill>
                  <a:latin typeface="MV Boli" panose="02000500030200090000" pitchFamily="2" charset="0"/>
                  <a:ea typeface="郑庆科黄油体Regular " panose="02000603000000000000" pitchFamily="2" charset="-122"/>
                  <a:cs typeface="MV Boli" panose="02000500030200090000" pitchFamily="2" charset="0"/>
                </a:rPr>
                <a:t>03</a:t>
              </a:r>
              <a:endParaRPr lang="zh-CN" altLang="en-US" sz="2800" dirty="0">
                <a:solidFill>
                  <a:prstClr val="black"/>
                </a:solidFill>
                <a:latin typeface="MV Boli" panose="02000500030200090000" pitchFamily="2" charset="0"/>
                <a:ea typeface="郑庆科黄油体Regular " panose="02000603000000000000" pitchFamily="2" charset="-122"/>
                <a:cs typeface="MV Boli" panose="02000500030200090000" pitchFamily="2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AE19338-948C-461A-9ACE-8584A63367EE}"/>
                </a:ext>
              </a:extLst>
            </p:cNvPr>
            <p:cNvSpPr/>
            <p:nvPr/>
          </p:nvSpPr>
          <p:spPr>
            <a:xfrm>
              <a:off x="5758556" y="3696130"/>
              <a:ext cx="309334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consectetuer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8C5AA7CC-0EED-4121-8AA3-0CADF55A9093}"/>
              </a:ext>
            </a:extLst>
          </p:cNvPr>
          <p:cNvGrpSpPr/>
          <p:nvPr/>
        </p:nvGrpSpPr>
        <p:grpSpPr>
          <a:xfrm>
            <a:off x="5110855" y="4101747"/>
            <a:ext cx="3785039" cy="723688"/>
            <a:chOff x="5110855" y="4101747"/>
            <a:chExt cx="3785039" cy="723688"/>
          </a:xfrm>
        </p:grpSpPr>
        <p:sp>
          <p:nvSpPr>
            <p:cNvPr id="6" name="文本框 6">
              <a:extLst>
                <a:ext uri="{FF2B5EF4-FFF2-40B4-BE49-F238E27FC236}">
                  <a16:creationId xmlns:a16="http://schemas.microsoft.com/office/drawing/2014/main" xmlns="" id="{03374F7C-835F-4AC5-A4EF-CF463A832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0456" y="4101747"/>
              <a:ext cx="190308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200" dirty="0">
                  <a:solidFill>
                    <a:srgbClr val="D04513"/>
                  </a:solidFill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扩展学习</a:t>
              </a:r>
              <a:endParaRPr lang="en-US" altLang="zh-CN" sz="32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9E398B18-D64F-41F2-A0DD-147C5FADF541}"/>
                </a:ext>
              </a:extLst>
            </p:cNvPr>
            <p:cNvGrpSpPr/>
            <p:nvPr/>
          </p:nvGrpSpPr>
          <p:grpSpPr>
            <a:xfrm>
              <a:off x="5110855" y="4231022"/>
              <a:ext cx="3785039" cy="594413"/>
              <a:chOff x="5110855" y="4231022"/>
              <a:chExt cx="3785039" cy="594413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xmlns="" id="{312B9B38-59B5-4FA4-A190-CAE881C58A06}"/>
                  </a:ext>
                </a:extLst>
              </p:cNvPr>
              <p:cNvSpPr txBox="1"/>
              <p:nvPr/>
            </p:nvSpPr>
            <p:spPr>
              <a:xfrm>
                <a:off x="5110855" y="4231022"/>
                <a:ext cx="7043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US" altLang="zh-CN" sz="2800" dirty="0">
                    <a:solidFill>
                      <a:prstClr val="black"/>
                    </a:solidFill>
                    <a:latin typeface="MV Boli" panose="02000500030200090000" pitchFamily="2" charset="0"/>
                    <a:ea typeface="郑庆科黄油体Regular " panose="02000603000000000000" pitchFamily="2" charset="-122"/>
                    <a:cs typeface="MV Boli" panose="02000500030200090000" pitchFamily="2" charset="0"/>
                  </a:rPr>
                  <a:t>04</a:t>
                </a:r>
                <a:endParaRPr lang="zh-CN" altLang="en-US" sz="2800" dirty="0">
                  <a:solidFill>
                    <a:prstClr val="black"/>
                  </a:solidFill>
                  <a:latin typeface="MV Boli" panose="02000500030200090000" pitchFamily="2" charset="0"/>
                  <a:ea typeface="郑庆科黄油体Regular " panose="02000603000000000000" pitchFamily="2" charset="-122"/>
                  <a:cs typeface="MV Boli" panose="02000500030200090000" pitchFamily="2" charset="0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B8EF4BC0-3DD7-40E7-9A0A-90A44C68308C}"/>
                  </a:ext>
                </a:extLst>
              </p:cNvPr>
              <p:cNvSpPr/>
              <p:nvPr/>
            </p:nvSpPr>
            <p:spPr>
              <a:xfrm>
                <a:off x="5802550" y="4525353"/>
                <a:ext cx="3093344" cy="3000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altLang="zh-CN" sz="9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altLang="zh-CN" sz="9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altLang="zh-CN" sz="900" dirty="0" err="1">
                    <a:solidFill>
                      <a:schemeClr val="bg1">
                        <a:lumMod val="50000"/>
                      </a:schemeClr>
                    </a:solidFill>
                  </a:rPr>
                  <a:t>consectetuer</a:t>
                </a:r>
                <a:r>
                  <a:rPr lang="en-US" altLang="zh-CN" sz="9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50000"/>
                      </a:schemeClr>
                    </a:solidFill>
                  </a:rPr>
                  <a:t>adipiscing</a:t>
                </a:r>
                <a:r>
                  <a:rPr lang="en-US" altLang="zh-CN" sz="9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altLang="zh-CN" sz="900" dirty="0" err="1">
                    <a:solidFill>
                      <a:schemeClr val="bg1">
                        <a:lumMod val="50000"/>
                      </a:schemeClr>
                    </a:solidFill>
                  </a:rPr>
                  <a:t>elit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20E14F67-1027-4ACB-BEEA-633ADE567495}"/>
              </a:ext>
            </a:extLst>
          </p:cNvPr>
          <p:cNvCxnSpPr>
            <a:cxnSpLocks/>
          </p:cNvCxnSpPr>
          <p:nvPr/>
        </p:nvCxnSpPr>
        <p:spPr>
          <a:xfrm>
            <a:off x="4648200" y="1847869"/>
            <a:ext cx="0" cy="2838653"/>
          </a:xfrm>
          <a:prstGeom prst="line">
            <a:avLst/>
          </a:prstGeom>
          <a:ln>
            <a:solidFill>
              <a:srgbClr val="D04513">
                <a:alpha val="7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A7B08717-CF70-4B6D-8B32-34D7CD4AB7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60"/>
          <a:stretch/>
        </p:blipFill>
        <p:spPr>
          <a:xfrm rot="11100704">
            <a:off x="6416778" y="901888"/>
            <a:ext cx="1686762" cy="73102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5C8B56E9-25F5-44A9-8E30-197F97E3AE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8" t="47326" b="6081"/>
          <a:stretch/>
        </p:blipFill>
        <p:spPr>
          <a:xfrm rot="1340311">
            <a:off x="3650712" y="1315995"/>
            <a:ext cx="709000" cy="69969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08E85189-A270-4958-8147-CADADE4CA2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8" t="47326" b="6081"/>
          <a:stretch/>
        </p:blipFill>
        <p:spPr>
          <a:xfrm rot="20500353">
            <a:off x="5328624" y="792015"/>
            <a:ext cx="463308" cy="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1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E42EEE5C-0E2C-4D8B-9BC3-34EEED15B0C4}"/>
              </a:ext>
            </a:extLst>
          </p:cNvPr>
          <p:cNvGrpSpPr/>
          <p:nvPr/>
        </p:nvGrpSpPr>
        <p:grpSpPr>
          <a:xfrm>
            <a:off x="5458798" y="2964386"/>
            <a:ext cx="3117851" cy="857927"/>
            <a:chOff x="5458798" y="2964386"/>
            <a:chExt cx="3117851" cy="857927"/>
          </a:xfrm>
        </p:grpSpPr>
        <p:sp>
          <p:nvSpPr>
            <p:cNvPr id="3" name="文本框 6">
              <a:extLst>
                <a:ext uri="{FF2B5EF4-FFF2-40B4-BE49-F238E27FC236}">
                  <a16:creationId xmlns:a16="http://schemas.microsoft.com/office/drawing/2014/main" xmlns="" id="{B2F9DEEE-9660-41AB-85D0-D5140DA28F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8798" y="2964386"/>
              <a:ext cx="232627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4000" dirty="0">
                  <a:solidFill>
                    <a:srgbClr val="D04513"/>
                  </a:solidFill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节日历史</a:t>
              </a:r>
              <a:endParaRPr lang="en-US" altLang="zh-CN" sz="40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C3E6DC4-B547-4FB9-9650-9EC044325A3B}"/>
                </a:ext>
              </a:extLst>
            </p:cNvPr>
            <p:cNvSpPr/>
            <p:nvPr/>
          </p:nvSpPr>
          <p:spPr>
            <a:xfrm>
              <a:off x="5483305" y="3522231"/>
              <a:ext cx="309334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consectetuer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81B771C-CC30-4B69-8EE0-60D180363E33}"/>
              </a:ext>
            </a:extLst>
          </p:cNvPr>
          <p:cNvGrpSpPr/>
          <p:nvPr/>
        </p:nvGrpSpPr>
        <p:grpSpPr>
          <a:xfrm>
            <a:off x="3862106" y="2476551"/>
            <a:ext cx="2157694" cy="1423294"/>
            <a:chOff x="3862106" y="2476551"/>
            <a:chExt cx="2157694" cy="142329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8F7F5E04-F557-4E6E-8A9C-7756A0C26AAE}"/>
                </a:ext>
              </a:extLst>
            </p:cNvPr>
            <p:cNvSpPr txBox="1"/>
            <p:nvPr/>
          </p:nvSpPr>
          <p:spPr>
            <a:xfrm>
              <a:off x="4005955" y="2793238"/>
              <a:ext cx="20138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6000" dirty="0">
                  <a:solidFill>
                    <a:prstClr val="black"/>
                  </a:solidFill>
                  <a:latin typeface="MV Boli" panose="02000500030200090000" pitchFamily="2" charset="0"/>
                  <a:ea typeface="郑庆科黄油体Regular " panose="02000603000000000000" pitchFamily="2" charset="-122"/>
                  <a:cs typeface="MV Boli" panose="02000500030200090000" pitchFamily="2" charset="0"/>
                </a:rPr>
                <a:t>01</a:t>
              </a:r>
              <a:endParaRPr lang="zh-CN" altLang="en-US" sz="6000" dirty="0">
                <a:solidFill>
                  <a:prstClr val="black"/>
                </a:solidFill>
                <a:latin typeface="MV Boli" panose="02000500030200090000" pitchFamily="2" charset="0"/>
                <a:ea typeface="郑庆科黄油体Regular " panose="02000603000000000000" pitchFamily="2" charset="-122"/>
                <a:cs typeface="MV Boli" panose="02000500030200090000" pitchFamily="2" charset="0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890E5E7F-37E5-401F-8469-12D6722A5F14}"/>
                </a:ext>
              </a:extLst>
            </p:cNvPr>
            <p:cNvSpPr/>
            <p:nvPr/>
          </p:nvSpPr>
          <p:spPr>
            <a:xfrm>
              <a:off x="3862106" y="2476551"/>
              <a:ext cx="1423294" cy="1423294"/>
            </a:xfrm>
            <a:prstGeom prst="ellipse">
              <a:avLst/>
            </a:prstGeom>
            <a:noFill/>
            <a:ln w="19050">
              <a:solidFill>
                <a:srgbClr val="D045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413FAE3-0FEB-41C8-8EBC-082F0D341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4229" y="2419129"/>
            <a:ext cx="1195748" cy="6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3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3447D8-31A3-41D0-A134-1EFD3312F1B1}"/>
              </a:ext>
            </a:extLst>
          </p:cNvPr>
          <p:cNvSpPr/>
          <p:nvPr/>
        </p:nvSpPr>
        <p:spPr>
          <a:xfrm>
            <a:off x="4121211" y="450072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87D2A81-18A5-4395-A372-12A105366601}"/>
              </a:ext>
            </a:extLst>
          </p:cNvPr>
          <p:cNvSpPr/>
          <p:nvPr/>
        </p:nvSpPr>
        <p:spPr>
          <a:xfrm>
            <a:off x="2429678" y="4035795"/>
            <a:ext cx="7866045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感恩节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Thanksgiving Day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）是美国人民独创的一个古老节日，也是美国人合家欢聚的节日。 初时感恩节没有固定日期，由美国各州临时决定。直到美国独立后的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1863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年，林肯总统宣布感恩节为全国性节日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1941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年，美国国会正式将每年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月第四个星期四定为“感恩节”。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F54E507-E364-4A26-8693-3A77A261BD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927" y="1925747"/>
            <a:ext cx="2530383" cy="1560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A4EA9F1-4DF7-453D-B4AA-FD17250CBE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313" y="1925747"/>
            <a:ext cx="2295659" cy="1555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C961574-FA61-4AB3-9F7E-8A1031E212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560" y="1925747"/>
            <a:ext cx="2496778" cy="1555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101E06A-7D77-42A6-BF5A-EC141D525F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38" y="1925747"/>
            <a:ext cx="2338487" cy="1498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DA85300-AA8D-4B7F-B604-AB7EABEEDBD7}"/>
              </a:ext>
            </a:extLst>
          </p:cNvPr>
          <p:cNvGrpSpPr/>
          <p:nvPr/>
        </p:nvGrpSpPr>
        <p:grpSpPr>
          <a:xfrm>
            <a:off x="5930006" y="666397"/>
            <a:ext cx="1965653" cy="788527"/>
            <a:chOff x="4862880" y="834407"/>
            <a:chExt cx="1965653" cy="78852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4E7C8F33-3BD8-4948-8745-4EF88A900D50}"/>
                </a:ext>
              </a:extLst>
            </p:cNvPr>
            <p:cNvSpPr/>
            <p:nvPr/>
          </p:nvSpPr>
          <p:spPr>
            <a:xfrm>
              <a:off x="5999460" y="834407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kern="22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起源</a:t>
              </a:r>
              <a:endParaRPr lang="zh-CN" altLang="en-US" sz="24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43557A55-A250-4827-82FC-6F37B51EE0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4862880" y="891905"/>
              <a:ext cx="1686762" cy="7310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640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4762609-BAE6-4F40-A238-CA3AEC113A3C}"/>
              </a:ext>
            </a:extLst>
          </p:cNvPr>
          <p:cNvSpPr/>
          <p:nvPr/>
        </p:nvSpPr>
        <p:spPr>
          <a:xfrm>
            <a:off x="1498562" y="5095144"/>
            <a:ext cx="8293138" cy="939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感恩节旨在感谢生命中遇到的一些人和事。感恩节这一天。美国举国上下热闹非凡，有许多戏剧表演、化装游行、体育比赛等等。除了美国拥有自己的感恩节，加拿大、巴西、埃及、希腊等地方也拥有属于自己的感恩节，不同国家庆祝感恩节的习俗各有不同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0FE1E85-EBAE-4905-A33B-462F668ADF17}"/>
              </a:ext>
            </a:extLst>
          </p:cNvPr>
          <p:cNvSpPr/>
          <p:nvPr/>
        </p:nvSpPr>
        <p:spPr>
          <a:xfrm>
            <a:off x="1498562" y="4744027"/>
            <a:ext cx="5226088" cy="348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感恩节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是美国的传统节日，主要流传于北美国家。</a:t>
            </a:r>
            <a:endParaRPr lang="en-US" altLang="zh-CN" sz="1600" kern="0" dirty="0">
              <a:solidFill>
                <a:schemeClr val="tx1">
                  <a:lumMod val="85000"/>
                  <a:lumOff val="1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C3FEBDAA-3537-4300-B2BA-A9CB881FEE6C}"/>
              </a:ext>
            </a:extLst>
          </p:cNvPr>
          <p:cNvGrpSpPr/>
          <p:nvPr/>
        </p:nvGrpSpPr>
        <p:grpSpPr>
          <a:xfrm>
            <a:off x="4168817" y="342440"/>
            <a:ext cx="3854367" cy="965983"/>
            <a:chOff x="1498562" y="3726716"/>
            <a:chExt cx="3854367" cy="96598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7FEC7BF-07F7-4798-B2EB-9622E41CA74B}"/>
                </a:ext>
              </a:extLst>
            </p:cNvPr>
            <p:cNvSpPr/>
            <p:nvPr/>
          </p:nvSpPr>
          <p:spPr>
            <a:xfrm>
              <a:off x="1498562" y="3726716"/>
              <a:ext cx="233108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rgbClr val="D04513"/>
                  </a:solidFill>
                  <a:latin typeface="Edwardian Script ITC" panose="030303020407070D0804" pitchFamily="66" charset="0"/>
                  <a:ea typeface="宋体" panose="02010600030101010101" pitchFamily="2" charset="-122"/>
                </a:rPr>
                <a:t>Thanksgiving</a:t>
              </a:r>
              <a:endParaRPr lang="zh-CN" altLang="en-US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2C8B3F1D-28E6-4D52-BD8B-AD136E0B3A10}"/>
                </a:ext>
              </a:extLst>
            </p:cNvPr>
            <p:cNvGrpSpPr/>
            <p:nvPr/>
          </p:nvGrpSpPr>
          <p:grpSpPr>
            <a:xfrm>
              <a:off x="3387276" y="3904172"/>
              <a:ext cx="1965653" cy="788527"/>
              <a:chOff x="983068" y="3327916"/>
              <a:chExt cx="1965653" cy="788527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72B59B74-B3BE-4417-A2AA-984BF155B6BE}"/>
                  </a:ext>
                </a:extLst>
              </p:cNvPr>
              <p:cNvSpPr/>
              <p:nvPr/>
            </p:nvSpPr>
            <p:spPr>
              <a:xfrm>
                <a:off x="2119648" y="3327916"/>
                <a:ext cx="8290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kern="2200" dirty="0">
                    <a:latin typeface="中山行书百年纪念版" panose="02010609000101010101" pitchFamily="49" charset="-122"/>
                    <a:ea typeface="中山行书百年纪念版" panose="02010609000101010101" pitchFamily="49" charset="-122"/>
                  </a:rPr>
                  <a:t>起源</a:t>
                </a:r>
                <a:endPara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endParaRPr>
              </a:p>
            </p:txBody>
          </p:sp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xmlns="" id="{8C1E8118-6A6F-4713-86A1-1919143A1C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660"/>
              <a:stretch/>
            </p:blipFill>
            <p:spPr>
              <a:xfrm rot="11100704">
                <a:off x="983068" y="3385414"/>
                <a:ext cx="1686762" cy="731029"/>
              </a:xfrm>
              <a:prstGeom prst="rect">
                <a:avLst/>
              </a:prstGeom>
            </p:spPr>
          </p:pic>
        </p:grp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DD9CB1E6-CF23-49F9-9568-5E98970CF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107" y="1141479"/>
            <a:ext cx="4673433" cy="3396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5812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D9BD0DB-E6B4-44B5-8D63-7CF89F9DC869}"/>
              </a:ext>
            </a:extLst>
          </p:cNvPr>
          <p:cNvSpPr/>
          <p:nvPr/>
        </p:nvSpPr>
        <p:spPr>
          <a:xfrm>
            <a:off x="1238207" y="4883330"/>
            <a:ext cx="4514893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每逢感恩节这一天，美国家家户户都要吃</a:t>
            </a:r>
            <a:r>
              <a: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火鸡</a:t>
            </a:r>
            <a:r>
              <a:rPr lang="zh-CN" altLang="en-US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，他们通常还吃一些传统的菜肴，例如西葫芦、奶油洋葱、土豆泥、番瓜派等等。家庭成员无论在哪都会赶回家过节。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BFFE7D0-32B8-4FD5-B312-735AFC171ABF}"/>
              </a:ext>
            </a:extLst>
          </p:cNvPr>
          <p:cNvGrpSpPr/>
          <p:nvPr/>
        </p:nvGrpSpPr>
        <p:grpSpPr>
          <a:xfrm>
            <a:off x="728688" y="4500604"/>
            <a:ext cx="1965653" cy="788527"/>
            <a:chOff x="983068" y="3327916"/>
            <a:chExt cx="1965653" cy="788527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F5B01A3B-8578-4BD3-9195-4A81C4279099}"/>
                </a:ext>
              </a:extLst>
            </p:cNvPr>
            <p:cNvSpPr/>
            <p:nvPr/>
          </p:nvSpPr>
          <p:spPr>
            <a:xfrm>
              <a:off x="21196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kern="22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火鸡</a:t>
              </a:r>
              <a:endParaRPr lang="zh-CN" altLang="en-US" sz="24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F7152E1B-D747-402D-AE56-1A3B545778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B488A996-E6D4-4133-B230-65EE4C94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58" y="1302337"/>
            <a:ext cx="4448871" cy="3060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0A0BB21-742C-4F05-8E38-98A6A7B604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1302337"/>
            <a:ext cx="5048250" cy="4279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2AF7469C-C0AD-4349-A6B9-8E8B2A72DCE7}"/>
              </a:ext>
            </a:extLst>
          </p:cNvPr>
          <p:cNvSpPr/>
          <p:nvPr/>
        </p:nvSpPr>
        <p:spPr>
          <a:xfrm>
            <a:off x="4578685" y="428575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074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9CB5002-6730-4A34-8F94-729BC6676200}"/>
              </a:ext>
            </a:extLst>
          </p:cNvPr>
          <p:cNvSpPr/>
          <p:nvPr/>
        </p:nvSpPr>
        <p:spPr>
          <a:xfrm>
            <a:off x="6292434" y="3484639"/>
            <a:ext cx="51947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当我们再次计划庆祝“美国人”（指征服美洲的欧洲人后裔）所说的“感恩节”之时，让我们反思一下过去。其实，感恩节的起源不过是个传说，而这个传说并不被印第安人认可，真实的情况是，感恩节是白人入侵美洲后，为庆祝对印第安人的</a:t>
            </a:r>
            <a:r>
              <a:rPr lang="zh-CN" altLang="en-US" sz="1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大屠杀</a:t>
            </a: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取得胜利而设的节日。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873E9C6-087F-49EA-8C9F-FD8BA7C36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675" y="1524000"/>
            <a:ext cx="4959182" cy="3713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4A586DC-792C-47C7-B630-E69E0CEB4D5E}"/>
              </a:ext>
            </a:extLst>
          </p:cNvPr>
          <p:cNvGrpSpPr/>
          <p:nvPr/>
        </p:nvGrpSpPr>
        <p:grpSpPr>
          <a:xfrm>
            <a:off x="5785138" y="2382344"/>
            <a:ext cx="2533860" cy="788527"/>
            <a:chOff x="983068" y="3327916"/>
            <a:chExt cx="2533860" cy="788527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5E681FCD-C510-46F3-AC07-10CBED5D4E0F}"/>
                </a:ext>
              </a:extLst>
            </p:cNvPr>
            <p:cNvSpPr/>
            <p:nvPr/>
          </p:nvSpPr>
          <p:spPr>
            <a:xfrm>
              <a:off x="2043448" y="3327916"/>
              <a:ext cx="14734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kern="22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印第安人</a:t>
              </a:r>
              <a:endParaRPr lang="zh-CN" altLang="en-US" sz="24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F5B3800D-D461-48D2-ACEC-30E8812FD0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086EE217-3E94-4CBA-B6B3-FA3AE124C888}"/>
              </a:ext>
            </a:extLst>
          </p:cNvPr>
          <p:cNvSpPr/>
          <p:nvPr/>
        </p:nvSpPr>
        <p:spPr>
          <a:xfrm>
            <a:off x="6198856" y="2797099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502821E-4D4B-4ECE-9C1A-B0B852949760}"/>
              </a:ext>
            </a:extLst>
          </p:cNvPr>
          <p:cNvGrpSpPr/>
          <p:nvPr/>
        </p:nvGrpSpPr>
        <p:grpSpPr>
          <a:xfrm>
            <a:off x="7364399" y="969173"/>
            <a:ext cx="4452828" cy="1205794"/>
            <a:chOff x="3461680" y="1171490"/>
            <a:chExt cx="4452828" cy="120579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1F9ECFAA-7A5D-4BA8-A4D4-58F54DA054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6227746" y="1263482"/>
              <a:ext cx="1686762" cy="73102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9D076A3E-1FFC-48D1-8E26-BE27C55F16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1340311">
              <a:off x="3461680" y="1677589"/>
              <a:ext cx="709000" cy="699695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B8893619-8B7C-4707-85F0-D81AF48D9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20500353">
              <a:off x="5071838" y="1171490"/>
              <a:ext cx="463308" cy="4572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539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56E8625-3093-4E7F-9988-19B01F962FF2}"/>
              </a:ext>
            </a:extLst>
          </p:cNvPr>
          <p:cNvSpPr/>
          <p:nvPr/>
        </p:nvSpPr>
        <p:spPr>
          <a:xfrm>
            <a:off x="820676" y="1807123"/>
            <a:ext cx="59230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感恩节追溯到美国历史的发端，起源马萨诸塞普利茅斯早期移民。</a:t>
            </a:r>
            <a:endParaRPr lang="en-US" altLang="zh-CN" sz="1600" kern="0" dirty="0">
              <a:solidFill>
                <a:schemeClr val="tx1">
                  <a:lumMod val="85000"/>
                  <a:lumOff val="1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移民在英国本土时被称为清教徒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,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对英国教会的宗教改革不彻底感到不满，这些清教徒脱离英国教会，远走荷兰，决定迁居到大西洋彼岸那片荒无人烟的土地上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</a:p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希望能按照自己的意愿信教自由地生活。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C4318D14-0891-4CEE-8D2E-5D4DD6A17C88}"/>
              </a:ext>
            </a:extLst>
          </p:cNvPr>
          <p:cNvGrpSpPr/>
          <p:nvPr/>
        </p:nvGrpSpPr>
        <p:grpSpPr>
          <a:xfrm>
            <a:off x="820676" y="3585300"/>
            <a:ext cx="5313424" cy="1031821"/>
            <a:chOff x="1620776" y="4159905"/>
            <a:chExt cx="5313424" cy="1031821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A4D8AF35-2A99-4C52-8FB3-C95D1AC0CBC1}"/>
                </a:ext>
              </a:extLst>
            </p:cNvPr>
            <p:cNvSpPr/>
            <p:nvPr/>
          </p:nvSpPr>
          <p:spPr>
            <a:xfrm>
              <a:off x="1620776" y="4159905"/>
              <a:ext cx="5313424" cy="6440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20000"/>
                </a:lnSpc>
              </a:pPr>
              <a:r>
                <a:rPr lang="en-US" altLang="zh-CN"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1621</a:t>
              </a:r>
              <a:r>
                <a:rPr lang="zh-CN" altLang="en-US"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年</a:t>
              </a:r>
              <a:r>
                <a:rPr lang="en-US" altLang="zh-CN"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11</a:t>
              </a:r>
              <a:r>
                <a:rPr lang="zh-CN" altLang="en-US"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月下旬的星期四，清教徒们和马萨索德带来的</a:t>
              </a:r>
              <a:r>
                <a:rPr lang="en-US" altLang="zh-CN"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90</a:t>
              </a:r>
              <a:r>
                <a:rPr lang="zh-CN" altLang="en-US"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名印第安人欢聚一堂，庆祝美国历史上第一个感恩节。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A74C7CD-1FA6-4C8B-8FE5-9DCC93CAEA0A}"/>
                </a:ext>
              </a:extLst>
            </p:cNvPr>
            <p:cNvSpPr/>
            <p:nvPr/>
          </p:nvSpPr>
          <p:spPr>
            <a:xfrm>
              <a:off x="1620776" y="4843169"/>
              <a:ext cx="4760974" cy="3485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rial" panose="020B0604020202020204" pitchFamily="34" charset="0"/>
                </a:rPr>
                <a:t>第一个感恩节的许多庆祝方式一直流传后代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74452CB0-8B2E-40DD-8932-2EF86E0F49AD}"/>
              </a:ext>
            </a:extLst>
          </p:cNvPr>
          <p:cNvGrpSpPr/>
          <p:nvPr/>
        </p:nvGrpSpPr>
        <p:grpSpPr>
          <a:xfrm>
            <a:off x="6046623" y="701176"/>
            <a:ext cx="1889453" cy="788527"/>
            <a:chOff x="983068" y="3327916"/>
            <a:chExt cx="1889453" cy="78852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A3225C82-E4B7-47E1-8A88-7248F8348BDC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kern="22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美国</a:t>
              </a:r>
              <a:endParaRPr lang="zh-CN" altLang="en-US" sz="24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6589E167-4FF8-4670-B7FC-7BC9EAC727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B8C9B8A-7DD9-4758-89D8-C3B1BDD98EA5}"/>
              </a:ext>
            </a:extLst>
          </p:cNvPr>
          <p:cNvSpPr/>
          <p:nvPr/>
        </p:nvSpPr>
        <p:spPr>
          <a:xfrm>
            <a:off x="4182238" y="484404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98251B72-3871-49D8-9DE3-83B45DBC8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522" y="1805973"/>
            <a:ext cx="4424851" cy="2767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8B750B8-B06F-48DE-B287-BEC2E883BCEF}"/>
              </a:ext>
            </a:extLst>
          </p:cNvPr>
          <p:cNvGrpSpPr/>
          <p:nvPr/>
        </p:nvGrpSpPr>
        <p:grpSpPr>
          <a:xfrm>
            <a:off x="3201163" y="4781546"/>
            <a:ext cx="4452828" cy="1205794"/>
            <a:chOff x="3461680" y="1171490"/>
            <a:chExt cx="4452828" cy="120579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D376B2C8-242A-4FFB-A1F2-0F4EE528F7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6227746" y="1263482"/>
              <a:ext cx="1686762" cy="731029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F6042475-C299-471C-8A29-B449F302E7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1340311">
              <a:off x="3461680" y="1677589"/>
              <a:ext cx="709000" cy="69969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431F5724-B642-4681-8CA4-9D3B1B1F9D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20500353">
              <a:off x="5071838" y="1171490"/>
              <a:ext cx="463308" cy="4572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2262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F00AFC4-F0E3-433F-9189-03CCD9C45E04}"/>
              </a:ext>
            </a:extLst>
          </p:cNvPr>
          <p:cNvSpPr/>
          <p:nvPr/>
        </p:nvSpPr>
        <p:spPr>
          <a:xfrm>
            <a:off x="1507548" y="4280028"/>
            <a:ext cx="928196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加拿大感恩节的庆祝活动是在十月的第二个星期一。与美国人缅怀清教徒先辈定居新大陆的传统不同，加拿大人主要感谢上天给予的成功的收获。加拿大的感恩节早于美国的感恩节，一个简单的事实是，加拿大的收获季节相对于美国早一些，因为加拿大更靠近北部。加拿大的感恩节通常被认为受三个传统习惯的影响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5317B-3D0A-4CC7-9003-4873236B4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82" y="1430034"/>
            <a:ext cx="4438650" cy="2638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22F29D0-61BE-41CB-A695-4796398E2F3B}"/>
              </a:ext>
            </a:extLst>
          </p:cNvPr>
          <p:cNvGrpSpPr/>
          <p:nvPr/>
        </p:nvGrpSpPr>
        <p:grpSpPr>
          <a:xfrm>
            <a:off x="5800725" y="741996"/>
            <a:ext cx="2211657" cy="788527"/>
            <a:chOff x="983068" y="3327916"/>
            <a:chExt cx="2211657" cy="788527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B4CD995-9B80-40A4-8508-DB8F840BE29A}"/>
                </a:ext>
              </a:extLst>
            </p:cNvPr>
            <p:cNvSpPr/>
            <p:nvPr/>
          </p:nvSpPr>
          <p:spPr>
            <a:xfrm>
              <a:off x="2043448" y="3327916"/>
              <a:ext cx="11512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kern="22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加拿大</a:t>
              </a:r>
              <a:endParaRPr lang="zh-CN" altLang="en-US" sz="24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1A233E5-AC4B-402A-8435-04FAA0794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C88039C-CF0B-4F71-B7B7-649A6217A685}"/>
              </a:ext>
            </a:extLst>
          </p:cNvPr>
          <p:cNvSpPr/>
          <p:nvPr/>
        </p:nvSpPr>
        <p:spPr>
          <a:xfrm>
            <a:off x="3936340" y="525224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DB8BA66-4BBC-45F2-9A1A-CDC2507EB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06" y="1416819"/>
            <a:ext cx="4526410" cy="26500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158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6740623-1C05-410F-9EFE-075379557CA4}"/>
              </a:ext>
            </a:extLst>
          </p:cNvPr>
          <p:cNvGrpSpPr/>
          <p:nvPr/>
        </p:nvGrpSpPr>
        <p:grpSpPr>
          <a:xfrm>
            <a:off x="5458798" y="2964386"/>
            <a:ext cx="3117851" cy="857927"/>
            <a:chOff x="5458798" y="2964386"/>
            <a:chExt cx="3117851" cy="857927"/>
          </a:xfrm>
        </p:grpSpPr>
        <p:sp>
          <p:nvSpPr>
            <p:cNvPr id="3" name="文本框 6">
              <a:extLst>
                <a:ext uri="{FF2B5EF4-FFF2-40B4-BE49-F238E27FC236}">
                  <a16:creationId xmlns:a16="http://schemas.microsoft.com/office/drawing/2014/main" xmlns="" id="{B2F9DEEE-9660-41AB-85D0-D5140DA28F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8798" y="2964386"/>
              <a:ext cx="232627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4000" dirty="0">
                  <a:solidFill>
                    <a:srgbClr val="D04513"/>
                  </a:solidFill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风俗习惯</a:t>
              </a:r>
              <a:endParaRPr lang="en-US" altLang="zh-CN" sz="40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C3E6DC4-B547-4FB9-9650-9EC044325A3B}"/>
                </a:ext>
              </a:extLst>
            </p:cNvPr>
            <p:cNvSpPr/>
            <p:nvPr/>
          </p:nvSpPr>
          <p:spPr>
            <a:xfrm>
              <a:off x="5483305" y="3522231"/>
              <a:ext cx="309334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consectetuer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7E3E723-CD82-4ADF-B86B-4AEFD61D07AC}"/>
              </a:ext>
            </a:extLst>
          </p:cNvPr>
          <p:cNvGrpSpPr/>
          <p:nvPr/>
        </p:nvGrpSpPr>
        <p:grpSpPr>
          <a:xfrm>
            <a:off x="3862106" y="2476551"/>
            <a:ext cx="2062444" cy="1423294"/>
            <a:chOff x="3862106" y="2476551"/>
            <a:chExt cx="2062444" cy="142329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8F7F5E04-F557-4E6E-8A9C-7756A0C26AAE}"/>
                </a:ext>
              </a:extLst>
            </p:cNvPr>
            <p:cNvSpPr txBox="1"/>
            <p:nvPr/>
          </p:nvSpPr>
          <p:spPr>
            <a:xfrm>
              <a:off x="3910705" y="2774188"/>
              <a:ext cx="20138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6000" dirty="0">
                  <a:solidFill>
                    <a:prstClr val="black"/>
                  </a:solidFill>
                  <a:latin typeface="MV Boli" panose="02000500030200090000" pitchFamily="2" charset="0"/>
                  <a:ea typeface="郑庆科黄油体Regular " panose="02000603000000000000" pitchFamily="2" charset="-122"/>
                  <a:cs typeface="MV Boli" panose="02000500030200090000" pitchFamily="2" charset="0"/>
                </a:rPr>
                <a:t>02</a:t>
              </a:r>
              <a:endParaRPr lang="zh-CN" altLang="en-US" sz="6000" dirty="0">
                <a:solidFill>
                  <a:prstClr val="black"/>
                </a:solidFill>
                <a:latin typeface="MV Boli" panose="02000500030200090000" pitchFamily="2" charset="0"/>
                <a:ea typeface="郑庆科黄油体Regular " panose="02000603000000000000" pitchFamily="2" charset="-122"/>
                <a:cs typeface="MV Boli" panose="02000500030200090000" pitchFamily="2" charset="0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890E5E7F-37E5-401F-8469-12D6722A5F14}"/>
                </a:ext>
              </a:extLst>
            </p:cNvPr>
            <p:cNvSpPr/>
            <p:nvPr/>
          </p:nvSpPr>
          <p:spPr>
            <a:xfrm>
              <a:off x="3862106" y="2476551"/>
              <a:ext cx="1423294" cy="1423294"/>
            </a:xfrm>
            <a:prstGeom prst="ellipse">
              <a:avLst/>
            </a:prstGeom>
            <a:noFill/>
            <a:ln w="19050">
              <a:solidFill>
                <a:srgbClr val="D045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413FAE3-0FEB-41C8-8EBC-082F0D341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4229" y="2419129"/>
            <a:ext cx="1195748" cy="6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0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BE820B3-151E-40BD-ACB6-2DE6810EF03E}"/>
              </a:ext>
            </a:extLst>
          </p:cNvPr>
          <p:cNvSpPr/>
          <p:nvPr/>
        </p:nvSpPr>
        <p:spPr>
          <a:xfrm>
            <a:off x="6210277" y="1601983"/>
            <a:ext cx="5427435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美国、加拿大</a:t>
            </a:r>
          </a:p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在风俗习惯上，美国和加拿大基本一致，食俗有：吃烤火鸡、南瓜饼、红莓苔子果酱、甜山芋、玉蜀黍；活动有：玩蔓越桔竞赛、玉米游戏、南瓜赛跑；举行化装游行、戏剧表演或体育比赛等集体活动，并有相应的假期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天，在远方的人们都会回家与亲人团聚。现在还形成了豁免火鸡、黑色星期五购物等习惯。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F4AE92A-A6C0-4073-9A3D-4D1F355EEBF6}"/>
              </a:ext>
            </a:extLst>
          </p:cNvPr>
          <p:cNvGrpSpPr/>
          <p:nvPr/>
        </p:nvGrpSpPr>
        <p:grpSpPr>
          <a:xfrm>
            <a:off x="5724525" y="727715"/>
            <a:ext cx="2533860" cy="788527"/>
            <a:chOff x="983068" y="3327916"/>
            <a:chExt cx="2533860" cy="78852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5767CB38-3B3D-4305-9EC2-110578EC0FDC}"/>
                </a:ext>
              </a:extLst>
            </p:cNvPr>
            <p:cNvSpPr/>
            <p:nvPr/>
          </p:nvSpPr>
          <p:spPr>
            <a:xfrm>
              <a:off x="2043448" y="3327916"/>
              <a:ext cx="14734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区域共性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FA482F6E-1D4D-484B-BA14-19EDAC4559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D8A5E80-E22C-49D9-872B-F47F21B3E649}"/>
              </a:ext>
            </a:extLst>
          </p:cNvPr>
          <p:cNvSpPr/>
          <p:nvPr/>
        </p:nvSpPr>
        <p:spPr>
          <a:xfrm>
            <a:off x="3860140" y="510943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991DDAF-FEA5-4368-9C4E-6ACBD75A96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55" y="1721874"/>
            <a:ext cx="5303015" cy="3626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BE522379-1E8D-40DF-873B-116FA94D34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110" y="3844350"/>
            <a:ext cx="2407477" cy="1484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D191472-A00C-4088-8779-E9FC161976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31" y="3844350"/>
            <a:ext cx="2226919" cy="1484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11771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49BB2D9-E46C-4844-AFA5-5347D334773B}"/>
              </a:ext>
            </a:extLst>
          </p:cNvPr>
          <p:cNvSpPr/>
          <p:nvPr/>
        </p:nvSpPr>
        <p:spPr>
          <a:xfrm>
            <a:off x="1464194" y="5103392"/>
            <a:ext cx="5365147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感恩节的晚宴是美国人一年中很重视的一餐。这一餐</a:t>
            </a:r>
          </a:p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的食物非常之丰富。在餐桌上，火鸡和南瓜饼都是必备的。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ECE6C1F-AA9C-4625-A11F-1FA1735D3FDA}"/>
              </a:ext>
            </a:extLst>
          </p:cNvPr>
          <p:cNvGrpSpPr/>
          <p:nvPr/>
        </p:nvGrpSpPr>
        <p:grpSpPr>
          <a:xfrm>
            <a:off x="5756773" y="680146"/>
            <a:ext cx="1889453" cy="788527"/>
            <a:chOff x="983068" y="3327916"/>
            <a:chExt cx="1889453" cy="78852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BA620823-F60F-4FB8-AD5E-80038950977C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晚餐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88F2D4C9-2658-404F-9D2F-C77EBD502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66A0D8B-B93F-4B3E-B98B-BFCA8C57EF80}"/>
              </a:ext>
            </a:extLst>
          </p:cNvPr>
          <p:cNvSpPr/>
          <p:nvPr/>
        </p:nvSpPr>
        <p:spPr>
          <a:xfrm>
            <a:off x="3892388" y="463374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6ED6CC7-6DFB-419B-ACBC-98D506300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090" y="1306787"/>
            <a:ext cx="5426651" cy="3574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0A26243B-6D3B-462D-A663-5F7EEC293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950" y="1309015"/>
            <a:ext cx="2937800" cy="1788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D8DFE318-3D2C-4112-B47C-A4900A0CD9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950" y="3290444"/>
            <a:ext cx="2937800" cy="1647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1246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BD0E09F-3013-4403-B8AD-2DFE915F4E9F}"/>
              </a:ext>
            </a:extLst>
          </p:cNvPr>
          <p:cNvSpPr/>
          <p:nvPr/>
        </p:nvSpPr>
        <p:spPr>
          <a:xfrm>
            <a:off x="6406086" y="2338041"/>
            <a:ext cx="4694505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饭后，经常还做些传统游戏。比如：跳舞、各种比赛等许多娱乐活动。有种游戏叫蔓越桔竞赛，是把一个装有蔓越桔的大碗放在地上，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4-10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名竞赛者围坐在周围，每人发给针线一份。比赛一开始，他们先穿针线，然后把蔓越桔一个个串起来，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分钟一到；谁串得最长，谁就得奖。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EE0B27A-5C06-477F-85F8-874CFA043D0B}"/>
              </a:ext>
            </a:extLst>
          </p:cNvPr>
          <p:cNvGrpSpPr/>
          <p:nvPr/>
        </p:nvGrpSpPr>
        <p:grpSpPr>
          <a:xfrm>
            <a:off x="8146490" y="1810081"/>
            <a:ext cx="1889453" cy="788527"/>
            <a:chOff x="983068" y="3327916"/>
            <a:chExt cx="1889453" cy="78852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F0240C34-77FC-4915-A972-C7631E110957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游戏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FC8A56A5-8CA8-423C-8871-8C45638DA9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EBE8D68-33BC-4EF0-90EF-5E4B9FE69CC7}"/>
              </a:ext>
            </a:extLst>
          </p:cNvPr>
          <p:cNvSpPr/>
          <p:nvPr/>
        </p:nvSpPr>
        <p:spPr>
          <a:xfrm>
            <a:off x="6282105" y="1593309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0A654AF-2943-446C-91E0-771B7F1A8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17454">
            <a:off x="1311716" y="1325141"/>
            <a:ext cx="2808258" cy="1860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8FF57B1-7CFA-4084-9AEB-DF1A68BF4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71121">
            <a:off x="3178865" y="2046646"/>
            <a:ext cx="2401667" cy="1812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D974A59-5159-4A5C-8B8B-B738A90B26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5173"/>
          <a:stretch/>
        </p:blipFill>
        <p:spPr>
          <a:xfrm rot="19995629">
            <a:off x="767156" y="3530822"/>
            <a:ext cx="2739500" cy="18878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05B24B2-1B11-435B-A81F-124337D95C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8581">
            <a:off x="2996978" y="4111901"/>
            <a:ext cx="2792009" cy="1788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817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B11FDCC-0A55-4B4E-8885-3AC3CEB5575D}"/>
              </a:ext>
            </a:extLst>
          </p:cNvPr>
          <p:cNvSpPr/>
          <p:nvPr/>
        </p:nvSpPr>
        <p:spPr>
          <a:xfrm>
            <a:off x="8842555" y="3091364"/>
            <a:ext cx="28160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始于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1924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年梅西感恩节大游行是全美感恩节最大规模的庆祝活动，该活动于每年感恩节（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月的第四个星期四）当天举行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2B9E985-B054-4FB2-BAA5-A4EBB2A671EF}"/>
              </a:ext>
            </a:extLst>
          </p:cNvPr>
          <p:cNvGrpSpPr/>
          <p:nvPr/>
        </p:nvGrpSpPr>
        <p:grpSpPr>
          <a:xfrm>
            <a:off x="8222690" y="2555811"/>
            <a:ext cx="1889453" cy="788527"/>
            <a:chOff x="983068" y="3327916"/>
            <a:chExt cx="1889453" cy="78852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06BA4D81-66CA-44B2-8811-165F520AA28C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游行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AA6B53B9-6418-48D2-802C-E1CA84FC4C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8FF976C-5AE2-4EE9-B64B-5C14BD399AB0}"/>
              </a:ext>
            </a:extLst>
          </p:cNvPr>
          <p:cNvSpPr/>
          <p:nvPr/>
        </p:nvSpPr>
        <p:spPr>
          <a:xfrm>
            <a:off x="8652054" y="1738201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9A71A2A-5E5D-475B-9335-FC2E126F74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9559" t="452" r="9559" b="-452"/>
          <a:stretch/>
        </p:blipFill>
        <p:spPr>
          <a:xfrm>
            <a:off x="5109314" y="3614427"/>
            <a:ext cx="3463234" cy="1801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601D05A-9B09-41D1-BCBD-39002DA91D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7998" y="1355122"/>
            <a:ext cx="3184550" cy="2114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5CE6B6E-2C71-4E2C-B1C5-FCDFA3A1F6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51"/>
          <a:stretch/>
        </p:blipFill>
        <p:spPr>
          <a:xfrm>
            <a:off x="831860" y="1342921"/>
            <a:ext cx="4343282" cy="4051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89817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99F79C3-82BB-49B8-9C2F-272E4CF07143}"/>
              </a:ext>
            </a:extLst>
          </p:cNvPr>
          <p:cNvSpPr/>
          <p:nvPr/>
        </p:nvSpPr>
        <p:spPr>
          <a:xfrm>
            <a:off x="1579770" y="4557334"/>
            <a:ext cx="7030830" cy="644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美国感恩节除去这些活动外，有些家庭还会驱车到乡间去郊游，或是坐飞机出去旅行，当初移民们安家落户的地方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——</a:t>
            </a: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普利茅斯港是游客们向往的所在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CC36206-6A2E-4CC6-91D6-20A35AAAA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070" y="1418846"/>
            <a:ext cx="4476894" cy="2986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9C8D293-5856-4075-864A-ACD7EA468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700" y="1418846"/>
            <a:ext cx="4476893" cy="2986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A18DA44-5FD4-4C8F-92CB-B4CFBED34C97}"/>
              </a:ext>
            </a:extLst>
          </p:cNvPr>
          <p:cNvGrpSpPr/>
          <p:nvPr/>
        </p:nvGrpSpPr>
        <p:grpSpPr>
          <a:xfrm>
            <a:off x="5732814" y="567382"/>
            <a:ext cx="1889453" cy="788527"/>
            <a:chOff x="983068" y="3327916"/>
            <a:chExt cx="1889453" cy="78852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F9BBE0E-CC51-4E0B-815F-4D992803EA02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郊游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01B8B993-FF65-4FB9-8664-5F8A017487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E89343D-C779-4A34-AA5C-B1C45AC4C663}"/>
              </a:ext>
            </a:extLst>
          </p:cNvPr>
          <p:cNvSpPr/>
          <p:nvPr/>
        </p:nvSpPr>
        <p:spPr>
          <a:xfrm>
            <a:off x="3932517" y="363655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5524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DEB001C-9781-43E7-97F9-9C9F001890EF}"/>
              </a:ext>
            </a:extLst>
          </p:cNvPr>
          <p:cNvSpPr/>
          <p:nvPr/>
        </p:nvSpPr>
        <p:spPr>
          <a:xfrm>
            <a:off x="1579998" y="5462635"/>
            <a:ext cx="8668902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感恩节当天，美国纽约民众纷纷涌入各大商场和超市购物，提前开始血拼“黑色星期五”。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C03716B-3F71-4065-B775-8F84C97406A0}"/>
              </a:ext>
            </a:extLst>
          </p:cNvPr>
          <p:cNvGrpSpPr/>
          <p:nvPr/>
        </p:nvGrpSpPr>
        <p:grpSpPr>
          <a:xfrm>
            <a:off x="3417584" y="4941570"/>
            <a:ext cx="1889453" cy="788527"/>
            <a:chOff x="983068" y="3327916"/>
            <a:chExt cx="1889453" cy="78852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8B46D99D-BADB-438D-AEA4-BECD18C50892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购物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E0F0B78C-5C43-48CC-A40C-33747F4F33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11E7448-6C1E-46CD-9F48-78B108931787}"/>
              </a:ext>
            </a:extLst>
          </p:cNvPr>
          <p:cNvSpPr/>
          <p:nvPr/>
        </p:nvSpPr>
        <p:spPr>
          <a:xfrm>
            <a:off x="1540054" y="4755297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4F9906D-104F-4D32-BECE-4EEA501B5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187" y="1001723"/>
            <a:ext cx="5439626" cy="3480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624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E68277C9-27A9-4C69-A077-88E09DFB15F3}"/>
              </a:ext>
            </a:extLst>
          </p:cNvPr>
          <p:cNvGrpSpPr/>
          <p:nvPr/>
        </p:nvGrpSpPr>
        <p:grpSpPr>
          <a:xfrm>
            <a:off x="5458798" y="2964386"/>
            <a:ext cx="3117851" cy="857927"/>
            <a:chOff x="5458798" y="2964386"/>
            <a:chExt cx="3117851" cy="857927"/>
          </a:xfrm>
        </p:grpSpPr>
        <p:sp>
          <p:nvSpPr>
            <p:cNvPr id="3" name="文本框 6">
              <a:extLst>
                <a:ext uri="{FF2B5EF4-FFF2-40B4-BE49-F238E27FC236}">
                  <a16:creationId xmlns:a16="http://schemas.microsoft.com/office/drawing/2014/main" xmlns="" id="{B2F9DEEE-9660-41AB-85D0-D5140DA28F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8798" y="2964386"/>
              <a:ext cx="232627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4000" dirty="0">
                  <a:solidFill>
                    <a:srgbClr val="D04513"/>
                  </a:solidFill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社会意义</a:t>
              </a:r>
              <a:endParaRPr lang="en-US" altLang="zh-CN" sz="40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C3E6DC4-B547-4FB9-9650-9EC044325A3B}"/>
                </a:ext>
              </a:extLst>
            </p:cNvPr>
            <p:cNvSpPr/>
            <p:nvPr/>
          </p:nvSpPr>
          <p:spPr>
            <a:xfrm>
              <a:off x="5483305" y="3522231"/>
              <a:ext cx="309334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consectetuer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2238E39-795B-43C4-8500-F3CB512D4424}"/>
              </a:ext>
            </a:extLst>
          </p:cNvPr>
          <p:cNvGrpSpPr/>
          <p:nvPr/>
        </p:nvGrpSpPr>
        <p:grpSpPr>
          <a:xfrm>
            <a:off x="3862106" y="2476551"/>
            <a:ext cx="2062444" cy="1423294"/>
            <a:chOff x="3862106" y="2476551"/>
            <a:chExt cx="2062444" cy="142329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8F7F5E04-F557-4E6E-8A9C-7756A0C26AAE}"/>
                </a:ext>
              </a:extLst>
            </p:cNvPr>
            <p:cNvSpPr txBox="1"/>
            <p:nvPr/>
          </p:nvSpPr>
          <p:spPr>
            <a:xfrm>
              <a:off x="3910705" y="2774188"/>
              <a:ext cx="20138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6000" dirty="0">
                  <a:solidFill>
                    <a:prstClr val="black"/>
                  </a:solidFill>
                  <a:latin typeface="MV Boli" panose="02000500030200090000" pitchFamily="2" charset="0"/>
                  <a:ea typeface="郑庆科黄油体Regular " panose="02000603000000000000" pitchFamily="2" charset="-122"/>
                  <a:cs typeface="MV Boli" panose="02000500030200090000" pitchFamily="2" charset="0"/>
                </a:rPr>
                <a:t>03</a:t>
              </a:r>
              <a:endParaRPr lang="zh-CN" altLang="en-US" sz="6000" dirty="0">
                <a:solidFill>
                  <a:prstClr val="black"/>
                </a:solidFill>
                <a:latin typeface="MV Boli" panose="02000500030200090000" pitchFamily="2" charset="0"/>
                <a:ea typeface="郑庆科黄油体Regular " panose="02000603000000000000" pitchFamily="2" charset="-122"/>
                <a:cs typeface="MV Boli" panose="02000500030200090000" pitchFamily="2" charset="0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890E5E7F-37E5-401F-8469-12D6722A5F14}"/>
                </a:ext>
              </a:extLst>
            </p:cNvPr>
            <p:cNvSpPr/>
            <p:nvPr/>
          </p:nvSpPr>
          <p:spPr>
            <a:xfrm>
              <a:off x="3862106" y="2476551"/>
              <a:ext cx="1423294" cy="1423294"/>
            </a:xfrm>
            <a:prstGeom prst="ellipse">
              <a:avLst/>
            </a:prstGeom>
            <a:noFill/>
            <a:ln w="19050">
              <a:solidFill>
                <a:srgbClr val="D045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413FAE3-0FEB-41C8-8EBC-082F0D341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4229" y="2419129"/>
            <a:ext cx="1195748" cy="6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D7AF6D1-978C-49DA-B5EC-487DA7C61DF4}"/>
              </a:ext>
            </a:extLst>
          </p:cNvPr>
          <p:cNvSpPr/>
          <p:nvPr/>
        </p:nvSpPr>
        <p:spPr>
          <a:xfrm>
            <a:off x="2814492" y="1390888"/>
            <a:ext cx="6494798" cy="644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在美国，像中国的春节一样，感恩节当天，成千上万的人们不管多忙，都要和自己的家人团聚，大家一起享受一顿丰盛的节日晚餐。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0A166E8-E919-4C21-80BA-73D7BB05E38C}"/>
              </a:ext>
            </a:extLst>
          </p:cNvPr>
          <p:cNvGrpSpPr/>
          <p:nvPr/>
        </p:nvGrpSpPr>
        <p:grpSpPr>
          <a:xfrm>
            <a:off x="5608334" y="807720"/>
            <a:ext cx="1889453" cy="788527"/>
            <a:chOff x="983068" y="3327916"/>
            <a:chExt cx="1889453" cy="78852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D83AA26E-6865-4291-89B8-A29996B0C0B1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团聚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7CF2397D-C1A5-4D78-80CB-B114E8136A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C58FA49-58B6-4422-BFA7-D10F9D4921B8}"/>
              </a:ext>
            </a:extLst>
          </p:cNvPr>
          <p:cNvSpPr/>
          <p:nvPr/>
        </p:nvSpPr>
        <p:spPr>
          <a:xfrm>
            <a:off x="3730804" y="621447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2FD32A7-085F-4142-AE92-0045CF4A9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995" y="2312967"/>
            <a:ext cx="3993513" cy="2630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B27AAB1-B357-44E7-BAC5-A632A3788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248" y="2277392"/>
            <a:ext cx="3950752" cy="2665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9C67E5D8-0C75-4E2F-96BD-3BA7B4623ED6}"/>
              </a:ext>
            </a:extLst>
          </p:cNvPr>
          <p:cNvGrpSpPr/>
          <p:nvPr/>
        </p:nvGrpSpPr>
        <p:grpSpPr>
          <a:xfrm>
            <a:off x="3044959" y="5095560"/>
            <a:ext cx="4452828" cy="1205794"/>
            <a:chOff x="3461680" y="1171490"/>
            <a:chExt cx="4452828" cy="1205794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9807C1C9-4728-44D1-8102-4F895629FB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6227746" y="1263482"/>
              <a:ext cx="1686762" cy="73102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8AA9F113-9561-4D06-B4AE-C3ED775205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1340311">
              <a:off x="3461680" y="1677589"/>
              <a:ext cx="709000" cy="699695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FBF5C2C8-C5EC-43BD-8161-55A698C0EA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20500353">
              <a:off x="5071838" y="1171490"/>
              <a:ext cx="463308" cy="4572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592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5C71BCE-94C9-442D-82A3-DB78C4C7E91F}"/>
              </a:ext>
            </a:extLst>
          </p:cNvPr>
          <p:cNvSpPr/>
          <p:nvPr/>
        </p:nvSpPr>
        <p:spPr>
          <a:xfrm>
            <a:off x="2634614" y="1294012"/>
            <a:ext cx="7785736" cy="939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人们还会按照习俗前往教堂做感恩祈祷，城乡市镇到处举行化装游行、戏剧表演和体育比赛等，学校和商店也都按规定放假休息。散居在他乡外地的家人也会回家过节，一家人团团围坐在一起。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89814410-93E4-46EE-B721-6CBD51C01693}"/>
              </a:ext>
            </a:extLst>
          </p:cNvPr>
          <p:cNvSpPr/>
          <p:nvPr/>
        </p:nvSpPr>
        <p:spPr>
          <a:xfrm>
            <a:off x="2634615" y="2194125"/>
            <a:ext cx="7507520" cy="348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同时，好客的美国人也忘不掉这一天邀请好友、单身汉或远离家乡的人共度佳节。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EF18479-EC73-4CB0-B3A2-60963CD0AB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9" b="22730"/>
          <a:stretch/>
        </p:blipFill>
        <p:spPr>
          <a:xfrm>
            <a:off x="1656143" y="2735490"/>
            <a:ext cx="9164257" cy="2926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577B1E28-CA68-4433-95FB-0250598CFE1F}"/>
              </a:ext>
            </a:extLst>
          </p:cNvPr>
          <p:cNvGrpSpPr/>
          <p:nvPr/>
        </p:nvGrpSpPr>
        <p:grpSpPr>
          <a:xfrm>
            <a:off x="5694905" y="669524"/>
            <a:ext cx="1889453" cy="788527"/>
            <a:chOff x="983068" y="3327916"/>
            <a:chExt cx="1889453" cy="78852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3E8F7B44-C5C8-483E-8046-CC0D87013ED0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感恩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6CA4D145-D663-480E-9604-3F57D660F5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8B6E59D2-7193-4550-AB1A-52DD99B5C87D}"/>
              </a:ext>
            </a:extLst>
          </p:cNvPr>
          <p:cNvSpPr/>
          <p:nvPr/>
        </p:nvSpPr>
        <p:spPr>
          <a:xfrm>
            <a:off x="3817375" y="483251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255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79F187B-2CFF-42A4-A106-75BBC8EDA636}"/>
              </a:ext>
            </a:extLst>
          </p:cNvPr>
          <p:cNvSpPr/>
          <p:nvPr/>
        </p:nvSpPr>
        <p:spPr>
          <a:xfrm>
            <a:off x="7297019" y="2489587"/>
            <a:ext cx="29899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血拼“黑色星期五”。国内双十一购物狂欢节，每年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日的网络促销日，淘宝商城（天猫）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月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11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日举办的促销活动。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216619D-BF78-455C-A354-433F0905BC07}"/>
              </a:ext>
            </a:extLst>
          </p:cNvPr>
          <p:cNvGrpSpPr/>
          <p:nvPr/>
        </p:nvGrpSpPr>
        <p:grpSpPr>
          <a:xfrm>
            <a:off x="5951234" y="636270"/>
            <a:ext cx="1889453" cy="788527"/>
            <a:chOff x="983068" y="3327916"/>
            <a:chExt cx="1889453" cy="78852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98CC8525-7601-40EF-B3A9-80002E38EC9B}"/>
                </a:ext>
              </a:extLst>
            </p:cNvPr>
            <p:cNvSpPr/>
            <p:nvPr/>
          </p:nvSpPr>
          <p:spPr>
            <a:xfrm>
              <a:off x="2043448" y="3327916"/>
              <a:ext cx="8290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狂欢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286F9234-C664-40DC-9F7F-14E9E5D26D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F3FABB1-B071-4E42-B842-EF28292AB62F}"/>
              </a:ext>
            </a:extLst>
          </p:cNvPr>
          <p:cNvSpPr/>
          <p:nvPr/>
        </p:nvSpPr>
        <p:spPr>
          <a:xfrm>
            <a:off x="4073704" y="449997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F244439-031B-427B-A91A-3B228CE6F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766" y="2102411"/>
            <a:ext cx="5117922" cy="2876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565DF017-A107-47B6-AD93-5613240AFD44}"/>
              </a:ext>
            </a:extLst>
          </p:cNvPr>
          <p:cNvGrpSpPr/>
          <p:nvPr/>
        </p:nvGrpSpPr>
        <p:grpSpPr>
          <a:xfrm>
            <a:off x="6767652" y="1714071"/>
            <a:ext cx="4452828" cy="1205794"/>
            <a:chOff x="3461680" y="1171490"/>
            <a:chExt cx="4452828" cy="120579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462D801-A809-407B-96B4-14D83E8B27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6227746" y="1263482"/>
              <a:ext cx="1686762" cy="73102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8FC241F0-7924-43A0-BF02-4277FE779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1340311">
              <a:off x="3461680" y="1677589"/>
              <a:ext cx="709000" cy="699695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65ECB9CA-7436-4BC9-B440-7C3ACDAC39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20500353">
              <a:off x="5071838" y="1171490"/>
              <a:ext cx="463308" cy="4572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8145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6C6A256-0926-439E-A30A-A8CF427E65AE}"/>
              </a:ext>
            </a:extLst>
          </p:cNvPr>
          <p:cNvGrpSpPr/>
          <p:nvPr/>
        </p:nvGrpSpPr>
        <p:grpSpPr>
          <a:xfrm>
            <a:off x="5458798" y="2964386"/>
            <a:ext cx="3117851" cy="857927"/>
            <a:chOff x="5458798" y="2964386"/>
            <a:chExt cx="3117851" cy="857927"/>
          </a:xfrm>
        </p:grpSpPr>
        <p:sp>
          <p:nvSpPr>
            <p:cNvPr id="3" name="文本框 6">
              <a:extLst>
                <a:ext uri="{FF2B5EF4-FFF2-40B4-BE49-F238E27FC236}">
                  <a16:creationId xmlns:a16="http://schemas.microsoft.com/office/drawing/2014/main" xmlns="" id="{B2F9DEEE-9660-41AB-85D0-D5140DA28F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8798" y="2964386"/>
              <a:ext cx="232627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4000" dirty="0">
                  <a:solidFill>
                    <a:srgbClr val="D04513"/>
                  </a:solidFill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拓展学习</a:t>
              </a:r>
              <a:endParaRPr lang="en-US" altLang="zh-CN" sz="40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C3E6DC4-B547-4FB9-9650-9EC044325A3B}"/>
                </a:ext>
              </a:extLst>
            </p:cNvPr>
            <p:cNvSpPr/>
            <p:nvPr/>
          </p:nvSpPr>
          <p:spPr>
            <a:xfrm>
              <a:off x="5483305" y="3522231"/>
              <a:ext cx="309334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consectetuer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bg1">
                      <a:lumMod val="50000"/>
                    </a:schemeClr>
                  </a:solidFill>
                </a:rPr>
                <a:t>elit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7380B57-C87C-421A-BBBC-3962B2352E4F}"/>
              </a:ext>
            </a:extLst>
          </p:cNvPr>
          <p:cNvGrpSpPr/>
          <p:nvPr/>
        </p:nvGrpSpPr>
        <p:grpSpPr>
          <a:xfrm>
            <a:off x="3862106" y="2476551"/>
            <a:ext cx="2062444" cy="1423294"/>
            <a:chOff x="3862106" y="2476551"/>
            <a:chExt cx="2062444" cy="142329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8F7F5E04-F557-4E6E-8A9C-7756A0C26AAE}"/>
                </a:ext>
              </a:extLst>
            </p:cNvPr>
            <p:cNvSpPr txBox="1"/>
            <p:nvPr/>
          </p:nvSpPr>
          <p:spPr>
            <a:xfrm>
              <a:off x="3910705" y="2774188"/>
              <a:ext cx="20138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altLang="zh-CN" sz="6000" dirty="0">
                  <a:solidFill>
                    <a:prstClr val="black"/>
                  </a:solidFill>
                  <a:latin typeface="MV Boli" panose="02000500030200090000" pitchFamily="2" charset="0"/>
                  <a:ea typeface="郑庆科黄油体Regular " panose="02000603000000000000" pitchFamily="2" charset="-122"/>
                  <a:cs typeface="MV Boli" panose="02000500030200090000" pitchFamily="2" charset="0"/>
                </a:rPr>
                <a:t>04</a:t>
              </a:r>
              <a:endParaRPr lang="zh-CN" altLang="en-US" sz="6000" dirty="0">
                <a:solidFill>
                  <a:prstClr val="black"/>
                </a:solidFill>
                <a:latin typeface="MV Boli" panose="02000500030200090000" pitchFamily="2" charset="0"/>
                <a:ea typeface="郑庆科黄油体Regular " panose="02000603000000000000" pitchFamily="2" charset="-122"/>
                <a:cs typeface="MV Boli" panose="02000500030200090000" pitchFamily="2" charset="0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890E5E7F-37E5-401F-8469-12D6722A5F14}"/>
                </a:ext>
              </a:extLst>
            </p:cNvPr>
            <p:cNvSpPr/>
            <p:nvPr/>
          </p:nvSpPr>
          <p:spPr>
            <a:xfrm>
              <a:off x="3862106" y="2476551"/>
              <a:ext cx="1423294" cy="1423294"/>
            </a:xfrm>
            <a:prstGeom prst="ellipse">
              <a:avLst/>
            </a:prstGeom>
            <a:noFill/>
            <a:ln w="19050">
              <a:solidFill>
                <a:srgbClr val="D045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413FAE3-0FEB-41C8-8EBC-082F0D341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4229" y="2419129"/>
            <a:ext cx="1195748" cy="6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63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9CFA3CF-2DDA-4F45-BEC3-62AAF8AEB018}"/>
              </a:ext>
            </a:extLst>
          </p:cNvPr>
          <p:cNvSpPr/>
          <p:nvPr/>
        </p:nvSpPr>
        <p:spPr>
          <a:xfrm>
            <a:off x="5211724" y="5086372"/>
            <a:ext cx="2236029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父爱如山，母爱如水。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F949694-7C0A-477D-8B07-3845FC055399}"/>
              </a:ext>
            </a:extLst>
          </p:cNvPr>
          <p:cNvGrpSpPr/>
          <p:nvPr/>
        </p:nvGrpSpPr>
        <p:grpSpPr>
          <a:xfrm>
            <a:off x="5486358" y="583537"/>
            <a:ext cx="2533860" cy="788527"/>
            <a:chOff x="983068" y="3327916"/>
            <a:chExt cx="2533860" cy="78852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FA900DB5-F851-4FC3-85CC-1EE3BFBFB17B}"/>
                </a:ext>
              </a:extLst>
            </p:cNvPr>
            <p:cNvSpPr/>
            <p:nvPr/>
          </p:nvSpPr>
          <p:spPr>
            <a:xfrm>
              <a:off x="2043448" y="3327916"/>
              <a:ext cx="14734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感恩父母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62025BE2-A188-4525-A3C3-A1D7D8C146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A2557A53-B02D-402F-B4B9-1188A53C9BF9}"/>
              </a:ext>
            </a:extLst>
          </p:cNvPr>
          <p:cNvSpPr/>
          <p:nvPr/>
        </p:nvSpPr>
        <p:spPr>
          <a:xfrm>
            <a:off x="3608828" y="397264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838CE26-4139-461E-890B-2D3963613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591" y="1560624"/>
            <a:ext cx="4500634" cy="3004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443FFDA-C109-4029-94B1-F219C8FB87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7234" y="1581132"/>
            <a:ext cx="4520707" cy="2983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6896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F310BF5-008A-4946-B46D-B1C0D11C7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445" b="99700" l="200" r="99500">
                        <a14:foregroundMark x1="36100" y1="83508" x2="35800" y2="99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82" y="466544"/>
            <a:ext cx="8922163" cy="595108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6D8436E-E79D-4F13-8D65-B1C0465CEF94}"/>
              </a:ext>
            </a:extLst>
          </p:cNvPr>
          <p:cNvSpPr/>
          <p:nvPr/>
        </p:nvSpPr>
        <p:spPr>
          <a:xfrm>
            <a:off x="6551388" y="3376797"/>
            <a:ext cx="329746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b="1" kern="0" dirty="0">
                <a:solidFill>
                  <a:schemeClr val="bg1"/>
                </a:solidFill>
                <a:cs typeface="Arial" panose="020B0604020202020204" pitchFamily="34" charset="0"/>
              </a:rPr>
              <a:t>职责首先是育人。先成人，后成才。为人师表，答疑解惑，则为老师。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C55821F-3B46-44CC-A591-D17EA7B2CDE5}"/>
              </a:ext>
            </a:extLst>
          </p:cNvPr>
          <p:cNvGrpSpPr/>
          <p:nvPr/>
        </p:nvGrpSpPr>
        <p:grpSpPr>
          <a:xfrm>
            <a:off x="5353008" y="557567"/>
            <a:ext cx="2533860" cy="788527"/>
            <a:chOff x="983068" y="3327916"/>
            <a:chExt cx="2533860" cy="78852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DBCC1CCD-8E4F-4181-8891-828D23D105F8}"/>
                </a:ext>
              </a:extLst>
            </p:cNvPr>
            <p:cNvSpPr/>
            <p:nvPr/>
          </p:nvSpPr>
          <p:spPr>
            <a:xfrm>
              <a:off x="2043448" y="3327916"/>
              <a:ext cx="14734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感恩老师</a:t>
              </a: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6F1323C4-5576-4CFC-B7EC-1C6C7AD075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BD9F994-6655-46E8-A2F6-D86FECBDEE95}"/>
              </a:ext>
            </a:extLst>
          </p:cNvPr>
          <p:cNvSpPr/>
          <p:nvPr/>
        </p:nvSpPr>
        <p:spPr>
          <a:xfrm>
            <a:off x="3475478" y="371294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6531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688D344-E1F2-4729-BB99-E2C3250AD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613" y="2661222"/>
            <a:ext cx="3969061" cy="22724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847A8C-4B62-4016-8161-2ED3BBD7E2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940" y="1895137"/>
            <a:ext cx="3923776" cy="2236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0232926-6E3D-4E2E-BA77-EA3868064614}"/>
              </a:ext>
            </a:extLst>
          </p:cNvPr>
          <p:cNvGrpSpPr/>
          <p:nvPr/>
        </p:nvGrpSpPr>
        <p:grpSpPr>
          <a:xfrm>
            <a:off x="5486358" y="681017"/>
            <a:ext cx="2533860" cy="788527"/>
            <a:chOff x="983068" y="3327916"/>
            <a:chExt cx="2533860" cy="788527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5F9742EE-01A8-459B-985C-4EE92D5D73D9}"/>
                </a:ext>
              </a:extLst>
            </p:cNvPr>
            <p:cNvSpPr/>
            <p:nvPr/>
          </p:nvSpPr>
          <p:spPr>
            <a:xfrm>
              <a:off x="2043448" y="3327916"/>
              <a:ext cx="14734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latin typeface="中山行书百年纪念版" panose="02010609000101010101" pitchFamily="49" charset="-122"/>
                  <a:ea typeface="中山行书百年纪念版" panose="02010609000101010101" pitchFamily="49" charset="-122"/>
                </a:rPr>
                <a:t>感恩朋友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8368F473-945C-491B-95FE-232F299C4D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983068" y="3385414"/>
              <a:ext cx="1686762" cy="731029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BD01F9D-ADC8-4993-B4E6-1E6B0091A4E0}"/>
              </a:ext>
            </a:extLst>
          </p:cNvPr>
          <p:cNvSpPr/>
          <p:nvPr/>
        </p:nvSpPr>
        <p:spPr>
          <a:xfrm>
            <a:off x="3608828" y="494744"/>
            <a:ext cx="233108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D04513"/>
                </a:solidFill>
                <a:latin typeface="Edwardian Script ITC" panose="030303020407070D0804" pitchFamily="66" charset="0"/>
                <a:ea typeface="宋体" panose="02010600030101010101" pitchFamily="2" charset="-122"/>
              </a:rPr>
              <a:t>Thanksgiving</a:t>
            </a:r>
            <a:endParaRPr lang="zh-CN" altLang="en-US" sz="4400" dirty="0">
              <a:solidFill>
                <a:srgbClr val="D04513"/>
              </a:solidFill>
              <a:latin typeface="Edwardian Script ITC" panose="030303020407070D0804" pitchFamily="66" charset="0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969A6CB-0814-4DD6-9AA2-BCEF505A9707}"/>
              </a:ext>
            </a:extLst>
          </p:cNvPr>
          <p:cNvSpPr/>
          <p:nvPr/>
        </p:nvSpPr>
        <p:spPr>
          <a:xfrm>
            <a:off x="2960531" y="4762154"/>
            <a:ext cx="288795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交情深厚，真诚纯朴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9353746-596C-4A63-8340-21367F6620AE}"/>
              </a:ext>
            </a:extLst>
          </p:cNvPr>
          <p:cNvGrpSpPr/>
          <p:nvPr/>
        </p:nvGrpSpPr>
        <p:grpSpPr>
          <a:xfrm>
            <a:off x="5793804" y="1541825"/>
            <a:ext cx="4452828" cy="1205794"/>
            <a:chOff x="3461680" y="1171490"/>
            <a:chExt cx="4452828" cy="120579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3FDCFC32-37A9-4ECE-B003-BFD41C0880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6227746" y="1263482"/>
              <a:ext cx="1686762" cy="73102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CCBB98C4-9C72-48DB-9447-17C57335DE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1340311">
              <a:off x="3461680" y="1677589"/>
              <a:ext cx="709000" cy="699695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551C4ACA-86C9-4E2B-92BD-6F0D3E3026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20500353">
              <a:off x="5071838" y="1171490"/>
              <a:ext cx="463308" cy="4572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660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hidden="1">
            <a:extLst>
              <a:ext uri="{FF2B5EF4-FFF2-40B4-BE49-F238E27FC236}">
                <a16:creationId xmlns:a16="http://schemas.microsoft.com/office/drawing/2014/main" xmlns="" id="{47BB0E28-F68A-4897-843E-663B5D49B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06925" cy="68580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B53CE1A4-0EC8-42C0-BD35-EBE8AA4F0868}"/>
              </a:ext>
            </a:extLst>
          </p:cNvPr>
          <p:cNvGrpSpPr/>
          <p:nvPr/>
        </p:nvGrpSpPr>
        <p:grpSpPr>
          <a:xfrm>
            <a:off x="-12430" y="0"/>
            <a:ext cx="12253592" cy="7303778"/>
            <a:chOff x="-12430" y="0"/>
            <a:chExt cx="12253592" cy="7303778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BFA49AB3-5C34-41A4-B345-7A012B380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812FA98B-D5F6-4328-B74F-32232F7F3CC9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7ECDA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61AAB173-176B-4256-804E-CCBFE30B6A9D}"/>
                </a:ext>
              </a:extLst>
            </p:cNvPr>
            <p:cNvSpPr/>
            <p:nvPr/>
          </p:nvSpPr>
          <p:spPr>
            <a:xfrm>
              <a:off x="442452" y="353961"/>
              <a:ext cx="11356258" cy="6076336"/>
            </a:xfrm>
            <a:prstGeom prst="rect">
              <a:avLst/>
            </a:prstGeom>
            <a:noFill/>
            <a:ln w="28575">
              <a:solidFill>
                <a:srgbClr val="D045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D10E43A5-E9CA-42EF-B378-12941688C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2430" y="0"/>
              <a:ext cx="3647282" cy="364728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C8BE68C8-94C5-4DD9-8928-80DC90006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70166" y="4097793"/>
              <a:ext cx="3070996" cy="3205985"/>
            </a:xfrm>
            <a:prstGeom prst="rect">
              <a:avLst/>
            </a:prstGeom>
          </p:spPr>
        </p:pic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F2254FF-EE61-40E2-B557-188CD0EB6C84}"/>
              </a:ext>
            </a:extLst>
          </p:cNvPr>
          <p:cNvSpPr txBox="1"/>
          <p:nvPr/>
        </p:nvSpPr>
        <p:spPr>
          <a:xfrm>
            <a:off x="3796932" y="2274351"/>
            <a:ext cx="68807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solidFill>
                  <a:srgbClr val="CF4816">
                    <a:alpha val="76000"/>
                  </a:srgb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HAPPY  THANKSGIVING  DAY</a:t>
            </a:r>
            <a:endParaRPr lang="zh-CN" altLang="en-US" sz="2200" dirty="0">
              <a:solidFill>
                <a:srgbClr val="CF4816">
                  <a:alpha val="76000"/>
                </a:srgb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D143D8E-294F-4988-9BBE-37F0D306056E}"/>
              </a:ext>
            </a:extLst>
          </p:cNvPr>
          <p:cNvSpPr txBox="1"/>
          <p:nvPr/>
        </p:nvSpPr>
        <p:spPr>
          <a:xfrm>
            <a:off x="3408310" y="2465440"/>
            <a:ext cx="53753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D04513"/>
                </a:soli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感谢观看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C1402CC-C22C-460C-BDCF-065C96B75FF0}"/>
              </a:ext>
            </a:extLst>
          </p:cNvPr>
          <p:cNvGrpSpPr/>
          <p:nvPr/>
        </p:nvGrpSpPr>
        <p:grpSpPr>
          <a:xfrm>
            <a:off x="3461680" y="1171490"/>
            <a:ext cx="4452828" cy="1205794"/>
            <a:chOff x="3461680" y="1171490"/>
            <a:chExt cx="4452828" cy="120579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F666831C-4C1D-4715-B8DB-1F45150C7A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660"/>
            <a:stretch/>
          </p:blipFill>
          <p:spPr>
            <a:xfrm rot="11100704">
              <a:off x="6227746" y="1263482"/>
              <a:ext cx="1686762" cy="73102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0E3ECDBB-BF67-4D1C-8714-33EC5139A3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1340311">
              <a:off x="3461680" y="1677589"/>
              <a:ext cx="709000" cy="699695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E6A2295D-4AF2-442A-85D0-69BCE1E4F9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8" t="47326" b="6081"/>
            <a:stretch/>
          </p:blipFill>
          <p:spPr>
            <a:xfrm rot="20500353">
              <a:off x="5071838" y="1171490"/>
              <a:ext cx="463308" cy="457227"/>
            </a:xfrm>
            <a:prstGeom prst="rect">
              <a:avLst/>
            </a:prstGeom>
          </p:spPr>
        </p:pic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204ECF20-C51B-48DE-8580-AE372D085E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1246" y="1520065"/>
            <a:ext cx="1195748" cy="66480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D1BBDC94-EBBE-44F3-B277-1A003CC5ADCB}"/>
              </a:ext>
            </a:extLst>
          </p:cNvPr>
          <p:cNvSpPr/>
          <p:nvPr/>
        </p:nvSpPr>
        <p:spPr>
          <a:xfrm>
            <a:off x="4693517" y="4107216"/>
            <a:ext cx="280496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700" dirty="0">
                <a:solidFill>
                  <a:schemeClr val="bg1">
                    <a:lumMod val="65000"/>
                  </a:schemeClr>
                </a:solidFill>
              </a:rPr>
              <a:t>The Gregorian calendar, the fourth Thursday in November, is Thanksgiving (Thanksgiving Day). It was a holiday in the United States and Canada, originally created by the American people</a:t>
            </a:r>
            <a:endParaRPr lang="zh-CN" alt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77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79646"/>
    </a:hlink>
    <a:folHlink>
      <a:srgbClr val="F7964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</TotalTime>
  <Words>1153</Words>
  <Application>Microsoft Office PowerPoint</Application>
  <PresentationFormat>宽屏</PresentationFormat>
  <Paragraphs>119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等线</vt:lpstr>
      <vt:lpstr>宋体</vt:lpstr>
      <vt:lpstr>微软雅黑</vt:lpstr>
      <vt:lpstr>郑庆科黄油体Regular </vt:lpstr>
      <vt:lpstr>中山行书百年纪念版</vt:lpstr>
      <vt:lpstr>Arial</vt:lpstr>
      <vt:lpstr>Calibri</vt:lpstr>
      <vt:lpstr>Edwardian Script ITC</vt:lpstr>
      <vt:lpstr>MV Boli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67</cp:revision>
  <dcterms:created xsi:type="dcterms:W3CDTF">2017-08-18T03:02:00Z</dcterms:created>
  <dcterms:modified xsi:type="dcterms:W3CDTF">2018-10-08T02:45:56Z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