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4a" ContentType="audi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9" r:id="rId5"/>
    <p:sldId id="260" r:id="rId6"/>
    <p:sldId id="261" r:id="rId7"/>
    <p:sldId id="258" r:id="rId8"/>
    <p:sldId id="257" r:id="rId9"/>
    <p:sldId id="262" r:id="rId10"/>
    <p:sldId id="263" r:id="rId11"/>
    <p:sldId id="267" r:id="rId12"/>
    <p:sldId id="268" r:id="rId13"/>
    <p:sldId id="269" r:id="rId14"/>
    <p:sldId id="270" r:id="rId15"/>
    <p:sldId id="264" r:id="rId16"/>
    <p:sldId id="271" r:id="rId17"/>
    <p:sldId id="279" r:id="rId18"/>
    <p:sldId id="272" r:id="rId19"/>
    <p:sldId id="273" r:id="rId20"/>
    <p:sldId id="265" r:id="rId21"/>
    <p:sldId id="274" r:id="rId22"/>
    <p:sldId id="280" r:id="rId23"/>
    <p:sldId id="281" r:id="rId24"/>
    <p:sldId id="275" r:id="rId25"/>
    <p:sldId id="276" r:id="rId26"/>
    <p:sldId id="266" r:id="rId27"/>
    <p:sldId id="282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29D"/>
    <a:srgbClr val="FFC643"/>
    <a:srgbClr val="F1D680"/>
    <a:srgbClr val="F6E2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7009" autoAdjust="0"/>
    <p:restoredTop sz="94660"/>
  </p:normalViewPr>
  <p:slideViewPr>
    <p:cSldViewPr snapToGrid="0" showGuides="1">
      <p:cViewPr>
        <p:scale>
          <a:sx n="80" d="100"/>
          <a:sy n="80" d="100"/>
        </p:scale>
        <p:origin x="-432" y="-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>
              <a:gsLst>
                <a:gs pos="7000">
                  <a:srgbClr val="FFF29D"/>
                </a:gs>
                <a:gs pos="100000">
                  <a:srgbClr val="FFC643"/>
                </a:gs>
              </a:gsLst>
              <a:lin ang="5400000" scaled="1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195" b="0" i="0" u="none" strike="noStrike" kern="1200" baseline="0">
                    <a:solidFill>
                      <a:schemeClr val="bg1"/>
                    </a:solidFill>
                    <a:latin typeface="腾祥潮黑简" panose="01010104010101010101" pitchFamily="2" charset="-122"/>
                    <a:ea typeface="腾祥潮黑简" panose="01010104010101010101" pitchFamily="2" charset="-122"/>
                    <a:cs typeface="+mn-ea"/>
                    <a:sym typeface="+mn-lt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5.6</c:v>
                </c:pt>
                <c:pt idx="5">
                  <c:v>3.8</c:v>
                </c:pt>
                <c:pt idx="6">
                  <c:v>4.2</c:v>
                </c:pt>
                <c:pt idx="7">
                  <c:v>3.9</c:v>
                </c:pt>
                <c:pt idx="8">
                  <c:v>8.2</c:v>
                </c:pt>
                <c:pt idx="9">
                  <c:v>6.1</c:v>
                </c:pt>
                <c:pt idx="10">
                  <c:v>6.4</c:v>
                </c:pt>
                <c:pt idx="11">
                  <c:v>4.2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3"/>
        <c:overlap val="-27"/>
        <c:axId val="102753024"/>
        <c:axId val="102754560"/>
      </c:barChart>
      <c:catAx>
        <c:axId val="102753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腾祥潮黑简" panose="01010104010101010101" pitchFamily="2" charset="-122"/>
                <a:ea typeface="腾祥潮黑简" panose="01010104010101010101" pitchFamily="2" charset="-122"/>
                <a:cs typeface="+mn-ea"/>
                <a:sym typeface="+mn-lt"/>
              </a:defRPr>
            </a:pPr>
          </a:p>
        </c:txPr>
        <c:crossAx val="102754560"/>
        <c:crosses val="autoZero"/>
        <c:auto val="1"/>
        <c:lblAlgn val="ctr"/>
        <c:lblOffset val="100"/>
        <c:noMultiLvlLbl val="0"/>
      </c:catAx>
      <c:valAx>
        <c:axId val="1027545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腾祥潮黑简" panose="01010104010101010101" pitchFamily="2" charset="-122"/>
                <a:ea typeface="腾祥潮黑简" panose="01010104010101010101" pitchFamily="2" charset="-122"/>
                <a:cs typeface="+mn-ea"/>
                <a:sym typeface="+mn-lt"/>
              </a:defRPr>
            </a:pPr>
          </a:p>
        </c:txPr>
        <c:crossAx val="102753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bg1"/>
          </a:solidFill>
          <a:latin typeface="腾祥潮黑简" panose="01010104010101010101" pitchFamily="2" charset="-122"/>
          <a:ea typeface="腾祥潮黑简" panose="01010104010101010101" pitchFamily="2" charset="-122"/>
          <a:cs typeface="+mn-ea"/>
          <a:sym typeface="+mn-lt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 cmpd="sng" algn="ctr">
              <a:solidFill>
                <a:srgbClr val="DDA401"/>
              </a:solidFill>
              <a:prstDash val="solid"/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25400" cap="flat" cmpd="sng" algn="ctr">
                <a:noFill/>
                <a:prstDash val="solid"/>
                <a:round/>
              </a:ln>
              <a:effectLst/>
            </c:spPr>
          </c:marker>
          <c:dLbls>
            <c:delete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5.3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1"/>
        <c:axId val="104187776"/>
        <c:axId val="104189312"/>
      </c:lineChart>
      <c:catAx>
        <c:axId val="10418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bg1"/>
                </a:solidFill>
                <a:latin typeface="腾祥潮黑简" panose="01010104010101010101" pitchFamily="2" charset="-122"/>
                <a:ea typeface="腾祥潮黑简" panose="01010104010101010101" pitchFamily="2" charset="-122"/>
                <a:cs typeface="+mn-ea"/>
                <a:sym typeface="+mn-lt"/>
              </a:defRPr>
            </a:pPr>
          </a:p>
        </c:txPr>
        <c:crossAx val="104189312"/>
        <c:crosses val="autoZero"/>
        <c:auto val="1"/>
        <c:lblAlgn val="ctr"/>
        <c:lblOffset val="100"/>
        <c:noMultiLvlLbl val="0"/>
      </c:catAx>
      <c:valAx>
        <c:axId val="1041893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bg1"/>
                </a:solidFill>
                <a:latin typeface="腾祥潮黑简" panose="01010104010101010101" pitchFamily="2" charset="-122"/>
                <a:ea typeface="腾祥潮黑简" panose="01010104010101010101" pitchFamily="2" charset="-122"/>
                <a:cs typeface="+mn-ea"/>
                <a:sym typeface="+mn-lt"/>
              </a:defRPr>
            </a:pPr>
          </a:p>
        </c:txPr>
        <c:crossAx val="104187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bg1"/>
          </a:solidFill>
          <a:latin typeface="腾祥潮黑简" panose="01010104010101010101" pitchFamily="2" charset="-122"/>
          <a:ea typeface="腾祥潮黑简" panose="01010104010101010101" pitchFamily="2" charset="-122"/>
          <a:cs typeface="+mn-ea"/>
          <a:sym typeface="+mn-lt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3F729F-D5E9-4147-8C1A-0A0F365F6B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64CB3A-6AE5-4EE7-97DE-850D2EF43F3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4CB3A-6AE5-4EE7-97DE-850D2EF43F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4CB3A-6AE5-4EE7-97DE-850D2EF43F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4CB3A-6AE5-4EE7-97DE-850D2EF43F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4CB3A-6AE5-4EE7-97DE-850D2EF43F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4CB3A-6AE5-4EE7-97DE-850D2EF43F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4CB3A-6AE5-4EE7-97DE-850D2EF43F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4CB3A-6AE5-4EE7-97DE-850D2EF43F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4CB3A-6AE5-4EE7-97DE-850D2EF43F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4CB3A-6AE5-4EE7-97DE-850D2EF43F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4CB3A-6AE5-4EE7-97DE-850D2EF43F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4CB3A-6AE5-4EE7-97DE-850D2EF43F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4CB3A-6AE5-4EE7-97DE-850D2EF43F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4CB3A-6AE5-4EE7-97DE-850D2EF43F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4CB3A-6AE5-4EE7-97DE-850D2EF43F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4CB3A-6AE5-4EE7-97DE-850D2EF43F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4CB3A-6AE5-4EE7-97DE-850D2EF43F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4CB3A-6AE5-4EE7-97DE-850D2EF43F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4CB3A-6AE5-4EE7-97DE-850D2EF43F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4CB3A-6AE5-4EE7-97DE-850D2EF43F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4CB3A-6AE5-4EE7-97DE-850D2EF43F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4CB3A-6AE5-4EE7-97DE-850D2EF43F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4CB3A-6AE5-4EE7-97DE-850D2EF43F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4CB3A-6AE5-4EE7-97DE-850D2EF43F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4CB3A-6AE5-4EE7-97DE-850D2EF43F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4CB3A-6AE5-4EE7-97DE-850D2EF43F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77F81-3559-49B8-94BE-2CC87A2786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11C3F-A4DF-43B4-A25A-DCFE810740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77F81-3559-49B8-94BE-2CC87A2786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11C3F-A4DF-43B4-A25A-DCFE810740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77F81-3559-49B8-94BE-2CC87A2786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11C3F-A4DF-43B4-A25A-DCFE810740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77F81-3559-49B8-94BE-2CC87A2786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11C3F-A4DF-43B4-A25A-DCFE810740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77F81-3559-49B8-94BE-2CC87A2786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11C3F-A4DF-43B4-A25A-DCFE810740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77F81-3559-49B8-94BE-2CC87A2786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11C3F-A4DF-43B4-A25A-DCFE810740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77F81-3559-49B8-94BE-2CC87A2786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11C3F-A4DF-43B4-A25A-DCFE810740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77F81-3559-49B8-94BE-2CC87A2786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11C3F-A4DF-43B4-A25A-DCFE810740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77F81-3559-49B8-94BE-2CC87A2786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11C3F-A4DF-43B4-A25A-DCFE810740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77F81-3559-49B8-94BE-2CC87A2786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11C3F-A4DF-43B4-A25A-DCFE810740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77F81-3559-49B8-94BE-2CC87A2786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11C3F-A4DF-43B4-A25A-DCFE810740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77F81-3559-49B8-94BE-2CC87A2786A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11C3F-A4DF-43B4-A25A-DCFE8107400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6" Type="http://schemas.openxmlformats.org/officeDocument/2006/relationships/tags" Target="../tags/tag3.xml"/><Relationship Id="rId5" Type="http://schemas.microsoft.com/office/2007/relationships/media" Target="../media/media1.m4a"/><Relationship Id="rId4" Type="http://schemas.openxmlformats.org/officeDocument/2006/relationships/audio" Target="../media/media1.m4a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4.xml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5.xml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1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1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8.xml"/><Relationship Id="rId1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11.xml"/><Relationship Id="rId5" Type="http://schemas.openxmlformats.org/officeDocument/2006/relationships/image" Target="../media/image14.png"/><Relationship Id="rId4" Type="http://schemas.openxmlformats.org/officeDocument/2006/relationships/tags" Target="../tags/tag10.xml"/><Relationship Id="rId3" Type="http://schemas.openxmlformats.org/officeDocument/2006/relationships/image" Target="../media/image13.jpeg"/><Relationship Id="rId2" Type="http://schemas.openxmlformats.org/officeDocument/2006/relationships/tags" Target="../tags/tag9.xml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5.jpeg"/><Relationship Id="rId1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14.xml"/><Relationship Id="rId5" Type="http://schemas.openxmlformats.org/officeDocument/2006/relationships/image" Target="../media/image14.png"/><Relationship Id="rId4" Type="http://schemas.openxmlformats.org/officeDocument/2006/relationships/tags" Target="../tags/tag13.xml"/><Relationship Id="rId3" Type="http://schemas.openxmlformats.org/officeDocument/2006/relationships/image" Target="../media/image17.jpeg"/><Relationship Id="rId2" Type="http://schemas.openxmlformats.org/officeDocument/2006/relationships/tags" Target="../tags/tag12.xml"/><Relationship Id="rId1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17.xml"/><Relationship Id="rId5" Type="http://schemas.openxmlformats.org/officeDocument/2006/relationships/image" Target="../media/image14.png"/><Relationship Id="rId4" Type="http://schemas.openxmlformats.org/officeDocument/2006/relationships/tags" Target="../tags/tag16.xml"/><Relationship Id="rId3" Type="http://schemas.openxmlformats.org/officeDocument/2006/relationships/image" Target="../media/image18.jpeg"/><Relationship Id="rId2" Type="http://schemas.openxmlformats.org/officeDocument/2006/relationships/tags" Target="../tags/tag15.xml"/><Relationship Id="rId1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18.xml"/><Relationship Id="rId1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image" Target="../media/image19.jpeg"/><Relationship Id="rId2" Type="http://schemas.openxmlformats.org/officeDocument/2006/relationships/tags" Target="../tags/tag19.xml"/><Relationship Id="rId1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0.png"/><Relationship Id="rId2" Type="http://schemas.openxmlformats.org/officeDocument/2006/relationships/image" Target="../media/image5.jpeg"/><Relationship Id="rId1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27.xml"/><Relationship Id="rId8" Type="http://schemas.openxmlformats.org/officeDocument/2006/relationships/tags" Target="../tags/tag26.xml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image" Target="../media/image21.jpeg"/><Relationship Id="rId4" Type="http://schemas.openxmlformats.org/officeDocument/2006/relationships/tags" Target="../tags/tag23.xml"/><Relationship Id="rId3" Type="http://schemas.openxmlformats.org/officeDocument/2006/relationships/image" Target="../media/image14.png"/><Relationship Id="rId2" Type="http://schemas.openxmlformats.org/officeDocument/2006/relationships/tags" Target="../tags/tag22.xml"/><Relationship Id="rId12" Type="http://schemas.openxmlformats.org/officeDocument/2006/relationships/notesSlide" Target="../notesSlides/notesSlide21.x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22.jpeg"/><Relationship Id="rId1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image" Target="../media/image19.jpeg"/><Relationship Id="rId2" Type="http://schemas.openxmlformats.org/officeDocument/2006/relationships/tags" Target="../tags/tag28.xml"/><Relationship Id="rId1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image" Target="../media/image19.jpeg"/><Relationship Id="rId2" Type="http://schemas.openxmlformats.org/officeDocument/2006/relationships/tags" Target="../tags/tag31.xml"/><Relationship Id="rId1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34.xml"/><Relationship Id="rId1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库_文本框 3"/>
          <p:cNvSpPr txBox="1"/>
          <p:nvPr>
            <p:custDataLst>
              <p:tags r:id="rId2"/>
            </p:custDataLst>
          </p:nvPr>
        </p:nvSpPr>
        <p:spPr>
          <a:xfrm>
            <a:off x="2361644" y="1705971"/>
            <a:ext cx="7468711" cy="2277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200" dirty="0" smtClean="0">
                <a:gradFill>
                  <a:gsLst>
                    <a:gs pos="21000">
                      <a:srgbClr val="FFF29D"/>
                    </a:gs>
                    <a:gs pos="55000">
                      <a:srgbClr val="FFC643"/>
                    </a:gs>
                  </a:gsLst>
                  <a:lin ang="5400000" scaled="1"/>
                </a:gradFill>
                <a:latin typeface="文悦青龙体 (非商业使用) W5" pitchFamily="50" charset="-122"/>
                <a:ea typeface="文悦青龙体 (非商业使用) W5" pitchFamily="50" charset="-122"/>
              </a:rPr>
              <a:t>年会盛典</a:t>
            </a:r>
            <a:endParaRPr lang="zh-CN" altLang="en-US" sz="14200" dirty="0">
              <a:gradFill>
                <a:gsLst>
                  <a:gs pos="21000">
                    <a:srgbClr val="FFF29D"/>
                  </a:gs>
                  <a:gs pos="55000">
                    <a:srgbClr val="FFC643"/>
                  </a:gs>
                </a:gsLst>
                <a:lin ang="5400000" scaled="1"/>
              </a:gradFill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  <p:sp>
        <p:nvSpPr>
          <p:cNvPr id="5" name="PA_库_矩形 4"/>
          <p:cNvSpPr/>
          <p:nvPr>
            <p:custDataLst>
              <p:tags r:id="rId3"/>
            </p:custDataLst>
          </p:nvPr>
        </p:nvSpPr>
        <p:spPr>
          <a:xfrm>
            <a:off x="2626940" y="3872468"/>
            <a:ext cx="69381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 smtClean="0">
                <a:gradFill>
                  <a:gsLst>
                    <a:gs pos="21000">
                      <a:srgbClr val="FFF29D"/>
                    </a:gs>
                    <a:gs pos="55000">
                      <a:srgbClr val="FFC643"/>
                    </a:gs>
                  </a:gsLst>
                  <a:lin ang="5400000" scaled="1"/>
                </a:gradFill>
                <a:latin typeface="文悦青龙体 (非商业使用) W5" pitchFamily="50" charset="-122"/>
                <a:ea typeface="文悦青龙体 (非商业使用) W5" pitchFamily="50" charset="-122"/>
              </a:rPr>
              <a:t>2017-2018</a:t>
            </a:r>
            <a:r>
              <a:rPr lang="zh-CN" altLang="en-US" sz="4000" dirty="0" smtClean="0">
                <a:gradFill>
                  <a:gsLst>
                    <a:gs pos="21000">
                      <a:srgbClr val="FFF29D"/>
                    </a:gs>
                    <a:gs pos="55000">
                      <a:srgbClr val="FFC643"/>
                    </a:gs>
                  </a:gsLst>
                  <a:lin ang="5400000" scaled="1"/>
                </a:gradFill>
                <a:latin typeface="文悦青龙体 (非商业使用) W5" pitchFamily="50" charset="-122"/>
                <a:ea typeface="文悦青龙体 (非商业使用) W5" pitchFamily="50" charset="-122"/>
              </a:rPr>
              <a:t>年</a:t>
            </a:r>
            <a:r>
              <a:rPr lang="en-US" altLang="zh-CN" sz="4000" dirty="0" smtClean="0">
                <a:gradFill>
                  <a:gsLst>
                    <a:gs pos="21000">
                      <a:srgbClr val="FFF29D"/>
                    </a:gs>
                    <a:gs pos="55000">
                      <a:srgbClr val="FFC643"/>
                    </a:gs>
                  </a:gsLst>
                  <a:lin ang="5400000" scaled="1"/>
                </a:gradFill>
                <a:latin typeface="文悦青龙体 (非商业使用) W5" pitchFamily="50" charset="-122"/>
                <a:ea typeface="文悦青龙体 (非商业使用) W5" pitchFamily="50" charset="-122"/>
              </a:rPr>
              <a:t>XX</a:t>
            </a:r>
            <a:r>
              <a:rPr lang="zh-CN" altLang="en-US" sz="4000" dirty="0" smtClean="0">
                <a:gradFill>
                  <a:gsLst>
                    <a:gs pos="21000">
                      <a:srgbClr val="FFF29D"/>
                    </a:gs>
                    <a:gs pos="55000">
                      <a:srgbClr val="FFC643"/>
                    </a:gs>
                  </a:gsLst>
                  <a:lin ang="5400000" scaled="1"/>
                </a:gradFill>
                <a:latin typeface="文悦青龙体 (非商业使用) W5" pitchFamily="50" charset="-122"/>
                <a:ea typeface="文悦青龙体 (非商业使用) W5" pitchFamily="50" charset="-122"/>
              </a:rPr>
              <a:t>度集团颁奖典礼</a:t>
            </a:r>
            <a:endParaRPr lang="zh-CN" altLang="en-US" sz="700" dirty="0"/>
          </a:p>
        </p:txBody>
      </p:sp>
      <p:pic>
        <p:nvPicPr>
          <p:cNvPr id="7" name="PA_audio1.wav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  <p:custDataLst>
              <p:tags r:id="rId6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-868265" y="164185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">
                <p:cTn id="1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590" y="-1228299"/>
            <a:ext cx="6848173" cy="6754874"/>
          </a:xfrm>
          <a:prstGeom prst="rect">
            <a:avLst/>
          </a:prstGeom>
        </p:spPr>
      </p:pic>
      <p:sp>
        <p:nvSpPr>
          <p:cNvPr id="3" name="TextBox 9"/>
          <p:cNvSpPr txBox="1"/>
          <p:nvPr/>
        </p:nvSpPr>
        <p:spPr>
          <a:xfrm>
            <a:off x="3026890" y="2979812"/>
            <a:ext cx="6138219" cy="1107996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r>
              <a:rPr lang="zh-CN" altLang="en-US" sz="6600" b="1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回首过去的</a:t>
            </a:r>
            <a:r>
              <a:rPr lang="en-US" altLang="zh-CN" sz="6600" b="1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2017</a:t>
            </a:r>
            <a:endParaRPr lang="zh-CN" altLang="en-US" sz="66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241300" algn="ctr" rotWithShape="0">
                  <a:srgbClr val="FFC000"/>
                </a:outerShdw>
              </a:effectLst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  <p:sp>
        <p:nvSpPr>
          <p:cNvPr id="4" name="TextBox 11"/>
          <p:cNvSpPr txBox="1"/>
          <p:nvPr/>
        </p:nvSpPr>
        <p:spPr>
          <a:xfrm>
            <a:off x="3366727" y="4818594"/>
            <a:ext cx="5827236" cy="769441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2700" prst="softRound"/>
            </a:sp3d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4400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赢得了一次次的胜利！</a:t>
            </a:r>
            <a:endParaRPr lang="zh-CN" altLang="en-US" sz="4400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  <p:pic>
        <p:nvPicPr>
          <p:cNvPr id="5" name="Picture 92" descr="D:\desktop\图片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781" y="3857064"/>
            <a:ext cx="9342437" cy="1247775"/>
          </a:xfrm>
          <a:prstGeom prst="rect">
            <a:avLst/>
          </a:prstGeom>
          <a:noFill/>
          <a:effectLst>
            <a:outerShdw blurRad="533400" algn="tl" rotWithShape="0">
              <a:srgbClr val="FFFF00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13"/>
          <p:cNvSpPr txBox="1"/>
          <p:nvPr/>
        </p:nvSpPr>
        <p:spPr>
          <a:xfrm>
            <a:off x="5162090" y="5859362"/>
            <a:ext cx="2236510" cy="338554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 smtClean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文字可修改且效果不变</a:t>
            </a:r>
            <a:endParaRPr lang="zh-CN" altLang="en-US" sz="1600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1" dur="16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8" dur="160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5" dur="160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0" dur="200" fill="hold"/>
                                        <p:tgtEl>
                                          <p:spTgt spid="5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6" grpId="0"/>
      <p:bldP spid="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312" y="-968991"/>
            <a:ext cx="5459375" cy="6526706"/>
          </a:xfrm>
          <a:prstGeom prst="rect">
            <a:avLst/>
          </a:prstGeom>
        </p:spPr>
      </p:pic>
      <p:sp>
        <p:nvSpPr>
          <p:cNvPr id="3" name="TextBox 9"/>
          <p:cNvSpPr txBox="1"/>
          <p:nvPr/>
        </p:nvSpPr>
        <p:spPr>
          <a:xfrm>
            <a:off x="3527028" y="3087681"/>
            <a:ext cx="5137945" cy="1569660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ctr"/>
            <a:r>
              <a:rPr lang="zh-CN" altLang="en-US" sz="9600" b="1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展望</a:t>
            </a:r>
            <a:r>
              <a:rPr lang="en-US" altLang="zh-CN" sz="9600" b="1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2018</a:t>
            </a:r>
            <a:endParaRPr lang="zh-CN" altLang="en-US" sz="96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241300" algn="ctr" rotWithShape="0">
                  <a:srgbClr val="FFC000"/>
                </a:outerShdw>
              </a:effectLst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  <p:sp>
        <p:nvSpPr>
          <p:cNvPr id="4" name="TextBox 11"/>
          <p:cNvSpPr txBox="1"/>
          <p:nvPr/>
        </p:nvSpPr>
        <p:spPr>
          <a:xfrm>
            <a:off x="2900253" y="4853740"/>
            <a:ext cx="6391494" cy="769441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38100" h="12700" prst="softRound"/>
            </a:sp3d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400" dirty="0" smtClean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昂首阔步、</a:t>
            </a:r>
            <a:r>
              <a:rPr lang="zh-CN" altLang="en-US" sz="4400" dirty="0"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谱写新的篇章</a:t>
            </a:r>
            <a:endParaRPr lang="zh-CN" altLang="en-US" sz="4400" dirty="0"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  <p:pic>
        <p:nvPicPr>
          <p:cNvPr id="5" name="Picture 92" descr="D:\desktop\图片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781" y="3990685"/>
            <a:ext cx="9342437" cy="1247775"/>
          </a:xfrm>
          <a:prstGeom prst="rect">
            <a:avLst/>
          </a:prstGeom>
          <a:noFill/>
          <a:effectLst>
            <a:outerShdw blurRad="533400" algn="tl" rotWithShape="0">
              <a:srgbClr val="FFFF00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1" dur="16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8" dur="160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3" dur="200" fill="hold"/>
                                        <p:tgtEl>
                                          <p:spTgt spid="5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991" y="-436727"/>
            <a:ext cx="5340018" cy="5267266"/>
          </a:xfrm>
          <a:prstGeom prst="rect">
            <a:avLst/>
          </a:prstGeom>
        </p:spPr>
      </p:pic>
      <p:sp>
        <p:nvSpPr>
          <p:cNvPr id="3" name="TextBox 9"/>
          <p:cNvSpPr txBox="1"/>
          <p:nvPr/>
        </p:nvSpPr>
        <p:spPr>
          <a:xfrm>
            <a:off x="1247292" y="3717763"/>
            <a:ext cx="9697416" cy="1323439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ctr"/>
            <a:r>
              <a:rPr lang="zh-CN" altLang="en-US" sz="8000" b="1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大展宏图 再</a:t>
            </a:r>
            <a:r>
              <a:rPr lang="zh-CN" altLang="en-US" sz="80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创</a:t>
            </a:r>
            <a:r>
              <a:rPr lang="zh-CN" altLang="en-US" sz="8000" b="1" dirty="0" smtClean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叶根友毛笔行书2.0版" panose="02010601030101010101" pitchFamily="2" charset="-122"/>
                <a:ea typeface="叶根友毛笔行书2.0版" panose="02010601030101010101" pitchFamily="2" charset="-122"/>
              </a:rPr>
              <a:t>辉煌 </a:t>
            </a:r>
            <a:endParaRPr lang="zh-CN" altLang="en-US" sz="80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241300" algn="ctr" rotWithShape="0">
                  <a:srgbClr val="FFC000"/>
                </a:outerShdw>
              </a:effectLst>
              <a:latin typeface="叶根友毛笔行书2.0版" panose="02010601030101010101" pitchFamily="2" charset="-122"/>
              <a:ea typeface="叶根友毛笔行书2.0版" panose="02010601030101010101" pitchFamily="2" charset="-122"/>
            </a:endParaRPr>
          </a:p>
        </p:txBody>
      </p:sp>
      <p:pic>
        <p:nvPicPr>
          <p:cNvPr id="4" name="Picture 92" descr="D:\desktop\图片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292" y="4417314"/>
            <a:ext cx="9342437" cy="1247775"/>
          </a:xfrm>
          <a:prstGeom prst="rect">
            <a:avLst/>
          </a:prstGeom>
          <a:noFill/>
          <a:effectLst>
            <a:outerShdw blurRad="533400" algn="tl" rotWithShape="0">
              <a:srgbClr val="FFFF00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1" dur="16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6" dur="200" fill="hold"/>
                                        <p:tgtEl>
                                          <p:spTgt spid="4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0741" y="-64258"/>
            <a:ext cx="6986516" cy="6986516"/>
          </a:xfrm>
          <a:prstGeom prst="rect">
            <a:avLst/>
          </a:prstGeom>
        </p:spPr>
      </p:pic>
      <p:sp>
        <p:nvSpPr>
          <p:cNvPr id="7" name="TextBox 3"/>
          <p:cNvSpPr txBox="1"/>
          <p:nvPr/>
        </p:nvSpPr>
        <p:spPr>
          <a:xfrm>
            <a:off x="4271749" y="2370091"/>
            <a:ext cx="7533564" cy="255454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>
                  <a:gsLst>
                    <a:gs pos="21000">
                      <a:srgbClr val="FFF29D"/>
                    </a:gs>
                    <a:gs pos="55000">
                      <a:srgbClr val="FFC643"/>
                    </a:gs>
                  </a:gsLst>
                  <a:lin ang="5400000" scaled="1"/>
                </a:gradFill>
                <a:latin typeface="文悦青龙体 (非商业使用) W5" pitchFamily="50" charset="-122"/>
                <a:ea typeface="文悦青龙体 (非商业使用) W5" pitchFamily="50" charset="-122"/>
              </a:defRPr>
            </a:lvl1pPr>
          </a:lstStyle>
          <a:p>
            <a:pPr algn="l"/>
            <a:r>
              <a:rPr lang="zh-CN" altLang="en-US" sz="3200" dirty="0">
                <a:latin typeface="方正北魏楷书简体" panose="03000509000000000000" pitchFamily="65" charset="-122"/>
                <a:ea typeface="方正北魏楷书简体" panose="03000509000000000000" pitchFamily="65" charset="-122"/>
              </a:rPr>
              <a:t>       岁末年初，回首过去，拼搏与汗水，换来今天的喜悦与收获，总结过去，勤奋加努力，得来今天的幸福与成功</a:t>
            </a:r>
            <a:r>
              <a:rPr lang="en-US" altLang="zh-CN" sz="3200" dirty="0">
                <a:latin typeface="方正北魏楷书简体" panose="03000509000000000000" pitchFamily="65" charset="-122"/>
                <a:ea typeface="方正北魏楷书简体" panose="03000509000000000000" pitchFamily="65" charset="-122"/>
              </a:rPr>
              <a:t>;</a:t>
            </a:r>
            <a:r>
              <a:rPr lang="zh-CN" altLang="en-US" sz="3200" dirty="0">
                <a:latin typeface="方正北魏楷书简体" panose="03000509000000000000" pitchFamily="65" charset="-122"/>
                <a:ea typeface="方正北魏楷书简体" panose="03000509000000000000" pitchFamily="65" charset="-122"/>
              </a:rPr>
              <a:t>展望来年，愿你再接再励，鼓劲加油，争取创造更大的辉煌</a:t>
            </a:r>
            <a:r>
              <a:rPr lang="en-US" altLang="zh-CN" sz="3200" dirty="0">
                <a:latin typeface="方正北魏楷书简体" panose="03000509000000000000" pitchFamily="65" charset="-122"/>
                <a:ea typeface="方正北魏楷书简体" panose="03000509000000000000" pitchFamily="65" charset="-122"/>
              </a:rPr>
              <a:t>!</a:t>
            </a:r>
            <a:endParaRPr lang="zh-CN" altLang="en-US" sz="3200" dirty="0">
              <a:latin typeface="方正北魏楷书简体" panose="03000509000000000000" pitchFamily="65" charset="-122"/>
              <a:ea typeface="方正北魏楷书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441" y="0"/>
            <a:ext cx="5672559" cy="5902657"/>
          </a:xfrm>
          <a:prstGeom prst="rect">
            <a:avLst/>
          </a:prstGeom>
        </p:spPr>
      </p:pic>
      <p:sp>
        <p:nvSpPr>
          <p:cNvPr id="9" name="TextBox 3"/>
          <p:cNvSpPr txBox="1"/>
          <p:nvPr/>
        </p:nvSpPr>
        <p:spPr>
          <a:xfrm>
            <a:off x="409433" y="2268940"/>
            <a:ext cx="6014474" cy="33547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>
                  <a:gsLst>
                    <a:gs pos="21000">
                      <a:srgbClr val="FFF29D"/>
                    </a:gs>
                    <a:gs pos="55000">
                      <a:srgbClr val="FFC643"/>
                    </a:gs>
                  </a:gsLst>
                  <a:lin ang="5400000" scaled="1"/>
                </a:gradFill>
                <a:latin typeface="文悦青龙体 (非商业使用) W5" pitchFamily="50" charset="-122"/>
                <a:ea typeface="文悦青龙体 (非商业使用) W5" pitchFamily="50" charset="-122"/>
              </a:defRPr>
            </a:lvl1pPr>
          </a:lstStyle>
          <a:p>
            <a:pPr algn="l"/>
            <a:r>
              <a:rPr lang="zh-CN" altLang="en-US" sz="3200" b="1" dirty="0" smtClean="0">
                <a:latin typeface="方正北魏楷书简体" panose="03000509000000000000" pitchFamily="65" charset="-122"/>
                <a:ea typeface="方正北魏楷书简体" panose="03000509000000000000" pitchFamily="65" charset="-122"/>
              </a:rPr>
              <a:t>领导寄语：</a:t>
            </a:r>
            <a:endParaRPr lang="en-US" altLang="zh-CN" sz="3200" b="1" dirty="0" smtClean="0">
              <a:latin typeface="方正北魏楷书简体" panose="03000509000000000000" pitchFamily="65" charset="-122"/>
              <a:ea typeface="方正北魏楷书简体" panose="03000509000000000000" pitchFamily="65" charset="-122"/>
            </a:endParaRPr>
          </a:p>
          <a:p>
            <a:pPr algn="l"/>
            <a:r>
              <a:rPr lang="zh-CN" altLang="en-US" sz="2000" dirty="0" smtClean="0">
                <a:latin typeface="方正北魏楷书简体" panose="03000509000000000000" pitchFamily="65" charset="-122"/>
                <a:ea typeface="方正北魏楷书简体" panose="03000509000000000000" pitchFamily="65" charset="-122"/>
              </a:rPr>
              <a:t>转眼岁末，公司的年会如期而至，大家欢聚一堂，细数过去一年中风雨同舟奋力拼搏的点点滴滴，聆听各部门对于去年一年的工作总结，展望公司未来发展的蓬勃蓝图，在喜悦的同时，内心也隐隐感到一种责任的重量。</a:t>
            </a:r>
            <a:endParaRPr lang="zh-CN" altLang="en-US" sz="2000" dirty="0" smtClean="0">
              <a:latin typeface="方正北魏楷书简体" panose="03000509000000000000" pitchFamily="65" charset="-122"/>
              <a:ea typeface="方正北魏楷书简体" panose="03000509000000000000" pitchFamily="65" charset="-122"/>
            </a:endParaRPr>
          </a:p>
          <a:p>
            <a:pPr algn="l"/>
            <a:r>
              <a:rPr lang="zh-CN" altLang="en-US" sz="2000" dirty="0" smtClean="0">
                <a:latin typeface="方正北魏楷书简体" panose="03000509000000000000" pitchFamily="65" charset="-122"/>
                <a:ea typeface="方正北魏楷书简体" panose="03000509000000000000" pitchFamily="65" charset="-122"/>
              </a:rPr>
              <a:t>优秀的企业需要优秀的团队，做为这个团队的一份子，为这个团队的成长贡献自己微薄力量是自己义不容辞的责任。在已经到来</a:t>
            </a:r>
            <a:r>
              <a:rPr lang="en-US" altLang="zh-CN" sz="2000" dirty="0" smtClean="0">
                <a:latin typeface="方正北魏楷书简体" panose="03000509000000000000" pitchFamily="65" charset="-122"/>
                <a:ea typeface="方正北魏楷书简体" panose="03000509000000000000" pitchFamily="65" charset="-122"/>
              </a:rPr>
              <a:t>2016</a:t>
            </a:r>
            <a:r>
              <a:rPr lang="zh-CN" altLang="en-US" sz="2000" dirty="0" smtClean="0">
                <a:latin typeface="方正北魏楷书简体" panose="03000509000000000000" pitchFamily="65" charset="-122"/>
                <a:ea typeface="方正北魏楷书简体" panose="03000509000000000000" pitchFamily="65" charset="-122"/>
              </a:rPr>
              <a:t>年，我将继续与大家共同努力共同进步，为公司的发展贡献自己的力量。</a:t>
            </a:r>
            <a:endParaRPr lang="zh-CN" altLang="en-US" sz="2000" dirty="0">
              <a:latin typeface="方正北魏楷书简体" panose="03000509000000000000" pitchFamily="65" charset="-122"/>
              <a:ea typeface="方正北魏楷书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4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/>
          <p:nvPr/>
        </p:nvSpPr>
        <p:spPr>
          <a:xfrm>
            <a:off x="3347854" y="1495030"/>
            <a:ext cx="1415772" cy="430502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zh-CN" altLang="en-US" sz="8000" b="1" dirty="0" smtClean="0">
                <a:gradFill>
                  <a:gsLst>
                    <a:gs pos="21000">
                      <a:srgbClr val="FFF29D"/>
                    </a:gs>
                    <a:gs pos="55000">
                      <a:srgbClr val="FFC643"/>
                    </a:gs>
                  </a:gsLst>
                  <a:lin ang="5400000" scaled="1"/>
                </a:gradFill>
                <a:latin typeface="文悦青龙体 (非商业使用) W5" pitchFamily="50" charset="-122"/>
                <a:ea typeface="文悦青龙体 (非商业使用) W5" pitchFamily="50" charset="-122"/>
              </a:rPr>
              <a:t>晚会流程</a:t>
            </a:r>
            <a:endParaRPr lang="zh-CN" altLang="en-US" sz="8000" b="1" dirty="0">
              <a:gradFill>
                <a:gsLst>
                  <a:gs pos="21000">
                    <a:srgbClr val="FFF29D"/>
                  </a:gs>
                  <a:gs pos="55000">
                    <a:srgbClr val="FFC643"/>
                  </a:gs>
                </a:gsLst>
                <a:lin ang="5400000" scaled="1"/>
              </a:gradFill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  <p:pic>
        <p:nvPicPr>
          <p:cNvPr id="3" name="Picture 7" descr="D:\desktop\6643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957" y="1495030"/>
            <a:ext cx="3672408" cy="124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7" descr="D:\desktop\6643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957" y="2691963"/>
            <a:ext cx="3672408" cy="124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D:\desktop\6643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957" y="3852160"/>
            <a:ext cx="3672408" cy="124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D:\desktop\6643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957" y="5008953"/>
            <a:ext cx="3672408" cy="1241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2"/>
          <p:cNvSpPr txBox="1"/>
          <p:nvPr/>
        </p:nvSpPr>
        <p:spPr>
          <a:xfrm>
            <a:off x="5478525" y="1733665"/>
            <a:ext cx="1624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 smtClean="0">
                <a:solidFill>
                  <a:srgbClr val="FFFF00"/>
                </a:solidFill>
                <a:latin typeface="文悦青龙体 (非商业使用) W5" pitchFamily="50" charset="-122"/>
                <a:ea typeface="文悦青龙体 (非商业使用) W5" pitchFamily="50" charset="-122"/>
              </a:rPr>
              <a:t>回顾</a:t>
            </a:r>
            <a:r>
              <a:rPr lang="en-US" altLang="zh-CN" sz="2400" b="1" spc="300" dirty="0" smtClean="0">
                <a:solidFill>
                  <a:srgbClr val="FFFF00"/>
                </a:solidFill>
                <a:latin typeface="文悦青龙体 (非商业使用) W5" pitchFamily="50" charset="-122"/>
                <a:ea typeface="文悦青龙体 (非商业使用) W5" pitchFamily="50" charset="-122"/>
              </a:rPr>
              <a:t>2017</a:t>
            </a:r>
            <a:endParaRPr lang="zh-CN" altLang="en-US" sz="2400" b="1" spc="300" dirty="0">
              <a:solidFill>
                <a:srgbClr val="FFFF00"/>
              </a:solidFill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  <p:sp>
        <p:nvSpPr>
          <p:cNvPr id="8" name="TextBox 13"/>
          <p:cNvSpPr txBox="1"/>
          <p:nvPr/>
        </p:nvSpPr>
        <p:spPr>
          <a:xfrm>
            <a:off x="5478525" y="2931213"/>
            <a:ext cx="1601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 smtClean="0">
                <a:solidFill>
                  <a:srgbClr val="FFFF00"/>
                </a:solidFill>
                <a:latin typeface="文悦青龙体 (非商业使用) W5" pitchFamily="50" charset="-122"/>
                <a:ea typeface="文悦青龙体 (非商业使用) W5" pitchFamily="50" charset="-122"/>
              </a:rPr>
              <a:t>颁奖盛典</a:t>
            </a:r>
            <a:endParaRPr lang="zh-CN" altLang="en-US" sz="2400" b="1" spc="300" dirty="0">
              <a:solidFill>
                <a:srgbClr val="FFFF00"/>
              </a:solidFill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  <p:sp>
        <p:nvSpPr>
          <p:cNvPr id="9" name="TextBox 14"/>
          <p:cNvSpPr txBox="1"/>
          <p:nvPr/>
        </p:nvSpPr>
        <p:spPr>
          <a:xfrm>
            <a:off x="5478525" y="4099868"/>
            <a:ext cx="1601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 smtClean="0">
                <a:solidFill>
                  <a:srgbClr val="FFFF00"/>
                </a:solidFill>
                <a:latin typeface="文悦青龙体 (非商业使用) W5" pitchFamily="50" charset="-122"/>
                <a:ea typeface="文悦青龙体 (非商业使用) W5" pitchFamily="50" charset="-122"/>
              </a:rPr>
              <a:t>节目表演</a:t>
            </a:r>
            <a:endParaRPr lang="zh-CN" altLang="en-US" sz="2400" b="1" spc="300" dirty="0">
              <a:solidFill>
                <a:srgbClr val="FFFF00"/>
              </a:solidFill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  <p:sp>
        <p:nvSpPr>
          <p:cNvPr id="10" name="TextBox 15"/>
          <p:cNvSpPr txBox="1"/>
          <p:nvPr/>
        </p:nvSpPr>
        <p:spPr>
          <a:xfrm>
            <a:off x="5478525" y="5266837"/>
            <a:ext cx="16017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 smtClean="0">
                <a:solidFill>
                  <a:srgbClr val="FFFF00"/>
                </a:solidFill>
                <a:latin typeface="文悦青龙体 (非商业使用) W5" pitchFamily="50" charset="-122"/>
                <a:ea typeface="文悦青龙体 (非商业使用) W5" pitchFamily="50" charset="-122"/>
              </a:rPr>
              <a:t>新年寄语</a:t>
            </a:r>
            <a:endParaRPr lang="zh-CN" altLang="en-US" sz="2400" b="1" spc="300" dirty="0">
              <a:solidFill>
                <a:srgbClr val="FFFF00"/>
              </a:solidFill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4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4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5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库_文本框 1"/>
          <p:cNvSpPr txBox="1"/>
          <p:nvPr>
            <p:custDataLst>
              <p:tags r:id="rId2"/>
            </p:custDataLst>
          </p:nvPr>
        </p:nvSpPr>
        <p:spPr>
          <a:xfrm>
            <a:off x="2574844" y="2524837"/>
            <a:ext cx="7042312" cy="2277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200" dirty="0" smtClean="0">
                <a:gradFill>
                  <a:gsLst>
                    <a:gs pos="21000">
                      <a:srgbClr val="FFF29D"/>
                    </a:gs>
                    <a:gs pos="55000">
                      <a:srgbClr val="FFC643"/>
                    </a:gs>
                  </a:gsLst>
                  <a:lin ang="5400000" scaled="1"/>
                </a:gradFill>
                <a:latin typeface="文悦青龙体 (非商业使用) W5" pitchFamily="50" charset="-122"/>
                <a:ea typeface="文悦青龙体 (非商业使用) W5" pitchFamily="50" charset="-122"/>
              </a:rPr>
              <a:t>回顾</a:t>
            </a:r>
            <a:r>
              <a:rPr lang="en-US" altLang="zh-CN" sz="14200" dirty="0" smtClean="0">
                <a:gradFill>
                  <a:gsLst>
                    <a:gs pos="21000">
                      <a:srgbClr val="FFF29D"/>
                    </a:gs>
                    <a:gs pos="55000">
                      <a:srgbClr val="FFC643"/>
                    </a:gs>
                  </a:gsLst>
                  <a:lin ang="5400000" scaled="1"/>
                </a:gradFill>
                <a:latin typeface="文悦青龙体 (非商业使用) W5" pitchFamily="50" charset="-122"/>
                <a:ea typeface="文悦青龙体 (非商业使用) W5" pitchFamily="50" charset="-122"/>
              </a:rPr>
              <a:t>2017</a:t>
            </a:r>
            <a:endParaRPr lang="en-US" altLang="zh-CN" sz="14200" dirty="0" smtClean="0">
              <a:gradFill>
                <a:gsLst>
                  <a:gs pos="21000">
                    <a:srgbClr val="FFF29D"/>
                  </a:gs>
                  <a:gs pos="55000">
                    <a:srgbClr val="FFC643"/>
                  </a:gs>
                </a:gsLst>
                <a:lin ang="5400000" scaled="1"/>
              </a:gradFill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库_矩形 3"/>
          <p:cNvSpPr/>
          <p:nvPr>
            <p:custDataLst>
              <p:tags r:id="rId2"/>
            </p:custDataLst>
          </p:nvPr>
        </p:nvSpPr>
        <p:spPr>
          <a:xfrm>
            <a:off x="4640179" y="1758334"/>
            <a:ext cx="2911641" cy="803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dirty="0" smtClean="0">
                <a:latin typeface="文悦青龙体 (非商业使用) W5" pitchFamily="50" charset="-122"/>
                <a:ea typeface="文悦青龙体 (非商业使用) W5" pitchFamily="50" charset="-122"/>
              </a:rPr>
              <a:t>年度回顾</a:t>
            </a:r>
            <a:endParaRPr lang="zh-CN" altLang="en-US" sz="4400" dirty="0"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179672" y="3042788"/>
            <a:ext cx="63328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i="1">
                <a:solidFill>
                  <a:schemeClr val="bg1"/>
                </a:solidFill>
                <a:latin typeface="腾祥潮黑简" panose="01010104010101010101" pitchFamily="2" charset="-122"/>
                <a:ea typeface="腾祥潮黑简" panose="01010104010101010101" pitchFamily="2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CN" i="0" dirty="0">
                <a:latin typeface="文悦青龙体 (非商业使用) W5" pitchFamily="50" charset="-122"/>
                <a:ea typeface="文悦青龙体 (非商业使用) W5" pitchFamily="50" charset="-122"/>
                <a:sym typeface="+mn-lt"/>
              </a:rPr>
              <a:t>2017</a:t>
            </a:r>
            <a:r>
              <a:rPr lang="zh-CN" altLang="en-US" i="0" dirty="0">
                <a:latin typeface="文悦青龙体 (非商业使用) W5" pitchFamily="50" charset="-122"/>
                <a:ea typeface="文悦青龙体 (非商业使用) W5" pitchFamily="50" charset="-122"/>
                <a:sym typeface="+mn-lt"/>
              </a:rPr>
              <a:t>是公司里程碑的一年</a:t>
            </a:r>
            <a:r>
              <a:rPr lang="zh-CN" altLang="en-US" i="0" dirty="0" smtClean="0">
                <a:latin typeface="文悦青龙体 (非商业使用) W5" pitchFamily="50" charset="-122"/>
                <a:ea typeface="文悦青龙体 (非商业使用) W5" pitchFamily="50" charset="-122"/>
                <a:sym typeface="+mn-lt"/>
              </a:rPr>
              <a:t>，</a:t>
            </a:r>
            <a:endParaRPr lang="en-US" altLang="zh-CN" i="0" dirty="0" smtClean="0">
              <a:latin typeface="文悦青龙体 (非商业使用) W5" pitchFamily="50" charset="-122"/>
              <a:ea typeface="文悦青龙体 (非商业使用) W5" pitchFamily="50" charset="-122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i="0" dirty="0" smtClean="0">
                <a:latin typeface="文悦青龙体 (非商业使用) W5" pitchFamily="50" charset="-122"/>
                <a:ea typeface="文悦青龙体 (非商业使用) W5" pitchFamily="50" charset="-122"/>
                <a:sym typeface="+mn-lt"/>
              </a:rPr>
              <a:t>集团</a:t>
            </a:r>
            <a:r>
              <a:rPr lang="zh-CN" altLang="en-US" i="0" dirty="0">
                <a:latin typeface="文悦青龙体 (非商业使用) W5" pitchFamily="50" charset="-122"/>
                <a:ea typeface="文悦青龙体 (非商业使用) W5" pitchFamily="50" charset="-122"/>
                <a:sym typeface="+mn-lt"/>
              </a:rPr>
              <a:t>取得了很大的成果和进步</a:t>
            </a:r>
            <a:endParaRPr lang="zh-CN" altLang="en-US" i="0" dirty="0">
              <a:latin typeface="文悦青龙体 (非商业使用) W5" pitchFamily="50" charset="-122"/>
              <a:ea typeface="文悦青龙体 (非商业使用) W5" pitchFamily="50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库_矩形 1"/>
          <p:cNvSpPr/>
          <p:nvPr>
            <p:custDataLst>
              <p:tags r:id="rId2"/>
            </p:custDataLst>
          </p:nvPr>
        </p:nvSpPr>
        <p:spPr>
          <a:xfrm>
            <a:off x="3564310" y="1731038"/>
            <a:ext cx="5063379" cy="803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 smtClean="0">
                <a:latin typeface="文悦青龙体 (非商业使用) W5" pitchFamily="50" charset="-122"/>
                <a:ea typeface="文悦青龙体 (非商业使用) W5" pitchFamily="50" charset="-122"/>
              </a:rPr>
              <a:t>2017</a:t>
            </a:r>
            <a:r>
              <a:rPr lang="zh-CN" altLang="en-US" sz="4400" dirty="0" smtClean="0">
                <a:latin typeface="文悦青龙体 (非商业使用) W5" pitchFamily="50" charset="-122"/>
                <a:ea typeface="文悦青龙体 (非商业使用) W5" pitchFamily="50" charset="-122"/>
              </a:rPr>
              <a:t>集团营销总额</a:t>
            </a:r>
            <a:endParaRPr lang="zh-CN" altLang="en-US" sz="4400" dirty="0" smtClean="0"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756592" y="2534532"/>
            <a:ext cx="705614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i="1">
                <a:solidFill>
                  <a:schemeClr val="bg1"/>
                </a:solidFill>
                <a:latin typeface="腾祥潮黑简" panose="01010104010101010101" pitchFamily="2" charset="-122"/>
                <a:ea typeface="腾祥潮黑简" panose="01010104010101010101" pitchFamily="2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CN" sz="8800" i="0" dirty="0" smtClean="0">
                <a:gradFill>
                  <a:gsLst>
                    <a:gs pos="7000">
                      <a:srgbClr val="FFC643"/>
                    </a:gs>
                    <a:gs pos="100000">
                      <a:srgbClr val="FFF29D"/>
                    </a:gs>
                  </a:gsLst>
                  <a:lin ang="5400000" scaled="1"/>
                </a:gradFill>
                <a:latin typeface="方正北魏楷书简体" panose="03000509000000000000" pitchFamily="65" charset="-122"/>
                <a:ea typeface="方正北魏楷书简体" panose="03000509000000000000" pitchFamily="65" charset="-122"/>
                <a:sym typeface="+mn-lt"/>
              </a:rPr>
              <a:t>8888888888</a:t>
            </a:r>
            <a:r>
              <a:rPr lang="zh-CN" altLang="en-US" sz="8800" i="0" dirty="0">
                <a:gradFill>
                  <a:gsLst>
                    <a:gs pos="7000">
                      <a:srgbClr val="FFC643"/>
                    </a:gs>
                    <a:gs pos="100000">
                      <a:srgbClr val="FFF29D"/>
                    </a:gs>
                  </a:gsLst>
                  <a:lin ang="5400000" scaled="1"/>
                </a:gradFill>
                <a:latin typeface="方正北魏楷书简体" panose="03000509000000000000" pitchFamily="65" charset="-122"/>
                <a:ea typeface="方正北魏楷书简体" panose="03000509000000000000" pitchFamily="65" charset="-122"/>
                <a:sym typeface="+mn-lt"/>
              </a:rPr>
              <a:t>元</a:t>
            </a:r>
            <a:endParaRPr lang="zh-CN" altLang="en-US" sz="8800" i="0" dirty="0">
              <a:gradFill>
                <a:gsLst>
                  <a:gs pos="7000">
                    <a:srgbClr val="FFC643"/>
                  </a:gs>
                  <a:gs pos="100000">
                    <a:srgbClr val="FFF29D"/>
                  </a:gs>
                </a:gsLst>
                <a:lin ang="5400000" scaled="1"/>
              </a:gradFill>
              <a:latin typeface="方正北魏楷书简体" panose="03000509000000000000" pitchFamily="65" charset="-122"/>
              <a:ea typeface="方正北魏楷书简体" panose="03000509000000000000" pitchFamily="65" charset="-122"/>
              <a:sym typeface="+mn-lt"/>
            </a:endParaRPr>
          </a:p>
        </p:txBody>
      </p:sp>
      <p:sp>
        <p:nvSpPr>
          <p:cNvPr id="4" name="PA_库_文本框 3"/>
          <p:cNvSpPr txBox="1"/>
          <p:nvPr>
            <p:custDataLst>
              <p:tags r:id="rId3"/>
            </p:custDataLst>
          </p:nvPr>
        </p:nvSpPr>
        <p:spPr>
          <a:xfrm>
            <a:off x="2201778" y="4339901"/>
            <a:ext cx="7820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文悦青龙体 (非商业使用) W5" pitchFamily="50" charset="-122"/>
                <a:ea typeface="文悦青龙体 (非商业使用) W5" pitchFamily="50" charset="-122"/>
              </a:rPr>
              <a:t>公司</a:t>
            </a:r>
            <a:r>
              <a:rPr lang="en-US" altLang="zh-CN" sz="2400" dirty="0" smtClean="0">
                <a:solidFill>
                  <a:schemeClr val="bg1"/>
                </a:solidFill>
                <a:latin typeface="文悦青龙体 (非商业使用) W5" pitchFamily="50" charset="-122"/>
                <a:ea typeface="文悦青龙体 (非商业使用) W5" pitchFamily="50" charset="-122"/>
              </a:rPr>
              <a:t>2017</a:t>
            </a:r>
            <a:r>
              <a:rPr lang="zh-CN" altLang="en-US" sz="2400" dirty="0" smtClean="0">
                <a:solidFill>
                  <a:schemeClr val="bg1"/>
                </a:solidFill>
                <a:latin typeface="文悦青龙体 (非商业使用) W5" pitchFamily="50" charset="-122"/>
                <a:ea typeface="文悦青龙体 (非商业使用) W5" pitchFamily="50" charset="-122"/>
              </a:rPr>
              <a:t>年线上线下销售业绩总利润额</a:t>
            </a:r>
            <a:endParaRPr lang="zh-CN" altLang="en-US" sz="2400" dirty="0" smtClean="0">
              <a:solidFill>
                <a:schemeClr val="bg1"/>
              </a:solidFill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64310" y="1731038"/>
            <a:ext cx="5063379" cy="803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 smtClean="0">
                <a:latin typeface="文悦青龙体 (非商业使用) W5" pitchFamily="50" charset="-122"/>
                <a:ea typeface="文悦青龙体 (非商业使用) W5" pitchFamily="50" charset="-122"/>
              </a:rPr>
              <a:t>2017</a:t>
            </a:r>
            <a:r>
              <a:rPr lang="zh-CN" altLang="en-US" sz="4400" dirty="0" smtClean="0">
                <a:latin typeface="文悦青龙体 (非商业使用) W5" pitchFamily="50" charset="-122"/>
                <a:ea typeface="文悦青龙体 (非商业使用) W5" pitchFamily="50" charset="-122"/>
              </a:rPr>
              <a:t>集团各月业绩</a:t>
            </a:r>
            <a:endParaRPr lang="zh-CN" altLang="en-US" sz="4400" dirty="0" smtClean="0"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  <p:graphicFrame>
        <p:nvGraphicFramePr>
          <p:cNvPr id="5" name="图表 4"/>
          <p:cNvGraphicFramePr/>
          <p:nvPr/>
        </p:nvGraphicFramePr>
        <p:xfrm>
          <a:off x="2407577" y="2355017"/>
          <a:ext cx="7376845" cy="3017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92507" y="1744686"/>
            <a:ext cx="5606986" cy="803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dirty="0" smtClean="0">
                <a:latin typeface="文悦青龙体 (非商业使用) W5" pitchFamily="50" charset="-122"/>
                <a:ea typeface="文悦青龙体 (非商业使用) W5" pitchFamily="50" charset="-122"/>
              </a:rPr>
              <a:t>连续</a:t>
            </a:r>
            <a:r>
              <a:rPr lang="en-US" altLang="zh-CN" sz="4400" dirty="0" smtClean="0">
                <a:latin typeface="文悦青龙体 (非商业使用) W5" pitchFamily="50" charset="-122"/>
                <a:ea typeface="文悦青龙体 (非商业使用) W5" pitchFamily="50" charset="-122"/>
              </a:rPr>
              <a:t>5</a:t>
            </a:r>
            <a:r>
              <a:rPr lang="zh-CN" altLang="en-US" sz="4400" dirty="0" smtClean="0">
                <a:latin typeface="文悦青龙体 (非商业使用) W5" pitchFamily="50" charset="-122"/>
                <a:ea typeface="文悦青龙体 (非商业使用) W5" pitchFamily="50" charset="-122"/>
              </a:rPr>
              <a:t>年集团业务增长</a:t>
            </a:r>
            <a:endParaRPr lang="zh-CN" altLang="en-US" sz="4400" dirty="0" smtClean="0"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  <p:graphicFrame>
        <p:nvGraphicFramePr>
          <p:cNvPr id="4" name="图表 3"/>
          <p:cNvGraphicFramePr/>
          <p:nvPr/>
        </p:nvGraphicFramePr>
        <p:xfrm>
          <a:off x="3057099" y="2758061"/>
          <a:ext cx="6455392" cy="261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库_文本框 1"/>
          <p:cNvSpPr txBox="1"/>
          <p:nvPr>
            <p:custDataLst>
              <p:tags r:id="rId2"/>
            </p:custDataLst>
          </p:nvPr>
        </p:nvSpPr>
        <p:spPr>
          <a:xfrm>
            <a:off x="2574844" y="2524837"/>
            <a:ext cx="7468711" cy="2277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200" dirty="0" smtClean="0">
                <a:gradFill>
                  <a:gsLst>
                    <a:gs pos="21000">
                      <a:srgbClr val="FFF29D"/>
                    </a:gs>
                    <a:gs pos="55000">
                      <a:srgbClr val="FFC643"/>
                    </a:gs>
                  </a:gsLst>
                  <a:lin ang="5400000" scaled="1"/>
                </a:gradFill>
                <a:latin typeface="文悦青龙体 (非商业使用) W5" pitchFamily="50" charset="-122"/>
                <a:ea typeface="文悦青龙体 (非商业使用) W5" pitchFamily="50" charset="-122"/>
              </a:rPr>
              <a:t>颁奖盛典</a:t>
            </a:r>
            <a:endParaRPr lang="zh-CN" altLang="en-US" sz="14200" dirty="0" smtClean="0">
              <a:gradFill>
                <a:gsLst>
                  <a:gs pos="21000">
                    <a:srgbClr val="FFF29D"/>
                  </a:gs>
                  <a:gs pos="55000">
                    <a:srgbClr val="FFC643"/>
                  </a:gs>
                </a:gsLst>
                <a:lin ang="5400000" scaled="1"/>
              </a:gradFill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581099" y="1240574"/>
            <a:ext cx="3029802" cy="803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 smtClean="0">
                <a:latin typeface="文悦青龙体 (非商业使用) W5" pitchFamily="50" charset="-122"/>
                <a:ea typeface="文悦青龙体 (非商业使用) W5" pitchFamily="50" charset="-122"/>
              </a:rPr>
              <a:t>年度优秀团体</a:t>
            </a:r>
            <a:endParaRPr lang="zh-CN" altLang="en-US" sz="3600" dirty="0"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  <p:pic>
        <p:nvPicPr>
          <p:cNvPr id="4" name="PA_库_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423" y="2044068"/>
            <a:ext cx="2725154" cy="2596171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PA_文本框 10"/>
          <p:cNvSpPr txBox="1"/>
          <p:nvPr>
            <p:custDataLst>
              <p:tags r:id="rId4"/>
            </p:custDataLst>
          </p:nvPr>
        </p:nvSpPr>
        <p:spPr>
          <a:xfrm>
            <a:off x="3275345" y="5148363"/>
            <a:ext cx="5641309" cy="59073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lnSpc>
                <a:spcPct val="120000"/>
              </a:lnSpc>
              <a:defRPr sz="2400" b="0">
                <a:blipFill>
                  <a:blip r:embed="rId5"/>
                  <a:stretch>
                    <a:fillRect/>
                  </a:stretch>
                </a:blip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400" dirty="0">
                <a:solidFill>
                  <a:schemeClr val="bg1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rPr>
              <a:t>     努力工作，积极奋进，把公司任务完成到最好，充分完成了公司安排和要求发工作，把工作做到最棒，此奖项是实至名归！</a:t>
            </a:r>
            <a:endParaRPr lang="zh-CN" altLang="en-US" sz="1400" dirty="0">
              <a:solidFill>
                <a:schemeClr val="bg1"/>
              </a:solidFill>
              <a:latin typeface="方正北魏楷书简体" panose="03000509000000000000" pitchFamily="65" charset="-122"/>
              <a:ea typeface="方正北魏楷书简体" panose="03000509000000000000" pitchFamily="65" charset="-122"/>
            </a:endParaRPr>
          </a:p>
        </p:txBody>
      </p:sp>
      <p:sp>
        <p:nvSpPr>
          <p:cNvPr id="3" name="PA_库_文本框 8"/>
          <p:cNvSpPr txBox="1"/>
          <p:nvPr>
            <p:custDataLst>
              <p:tags r:id="rId6"/>
            </p:custDataLst>
          </p:nvPr>
        </p:nvSpPr>
        <p:spPr>
          <a:xfrm>
            <a:off x="4733423" y="3949280"/>
            <a:ext cx="272382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dirty="0" smtClean="0">
                <a:solidFill>
                  <a:schemeClr val="bg1"/>
                </a:solidFill>
                <a:latin typeface="文悦青龙体 (非商业使用) W5" pitchFamily="50" charset="-122"/>
                <a:ea typeface="文悦青龙体 (非商业使用) W5" pitchFamily="50" charset="-122"/>
              </a:rPr>
              <a:t>销售部</a:t>
            </a:r>
            <a:endParaRPr lang="zh-CN" altLang="en-US" sz="6600" dirty="0">
              <a:solidFill>
                <a:schemeClr val="bg1"/>
              </a:solidFill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1"/>
          <p:cNvSpPr txBox="1"/>
          <p:nvPr/>
        </p:nvSpPr>
        <p:spPr>
          <a:xfrm>
            <a:off x="3483172" y="3531914"/>
            <a:ext cx="5243743" cy="1569660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3600" b="1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9600" dirty="0">
                <a:latin typeface="文悦青龙体 (非商业使用) W5" pitchFamily="50" charset="-122"/>
                <a:ea typeface="文悦青龙体 (非商业使用) W5" pitchFamily="50" charset="-122"/>
              </a:rPr>
              <a:t>获奖感言</a:t>
            </a:r>
            <a:endParaRPr lang="zh-CN" altLang="en-US" sz="9600" dirty="0"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151542" y="0"/>
            <a:ext cx="1888916" cy="3204964"/>
            <a:chOff x="378449" y="0"/>
            <a:chExt cx="1888916" cy="3204964"/>
          </a:xfrm>
        </p:grpSpPr>
        <p:pic>
          <p:nvPicPr>
            <p:cNvPr id="5" name="Picture 3" descr="D:\desktop\44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449" y="0"/>
              <a:ext cx="1888916" cy="32049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LOGO可右键替换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08764" y="1896610"/>
              <a:ext cx="1446374" cy="846218"/>
            </a:xfrm>
            <a:prstGeom prst="rect">
              <a:avLst/>
            </a:prstGeom>
            <a:noFill/>
            <a:effectLst>
              <a:outerShdw blurRad="50800" dist="38100" dir="8100000" algn="tr" rotWithShape="0">
                <a:srgbClr val="7A0000">
                  <a:alpha val="78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581099" y="1240574"/>
            <a:ext cx="3029802" cy="803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 smtClean="0">
                <a:latin typeface="文悦青龙体 (非商业使用) W5" pitchFamily="50" charset="-122"/>
                <a:ea typeface="文悦青龙体 (非商业使用) W5" pitchFamily="50" charset="-122"/>
              </a:rPr>
              <a:t>年度优秀</a:t>
            </a:r>
            <a:r>
              <a:rPr lang="zh-CN" altLang="en-US" sz="3600" dirty="0">
                <a:latin typeface="文悦青龙体 (非商业使用) W5" pitchFamily="50" charset="-122"/>
                <a:ea typeface="文悦青龙体 (非商业使用) W5" pitchFamily="50" charset="-122"/>
              </a:rPr>
              <a:t>个人</a:t>
            </a:r>
            <a:endParaRPr lang="zh-CN" altLang="en-US" sz="3600" dirty="0"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  <p:pic>
        <p:nvPicPr>
          <p:cNvPr id="4" name="PA_库_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424" y="2044068"/>
            <a:ext cx="2723822" cy="2596171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PA_文本框 10"/>
          <p:cNvSpPr txBox="1"/>
          <p:nvPr>
            <p:custDataLst>
              <p:tags r:id="rId4"/>
            </p:custDataLst>
          </p:nvPr>
        </p:nvSpPr>
        <p:spPr>
          <a:xfrm>
            <a:off x="3275345" y="5148363"/>
            <a:ext cx="5641309" cy="59073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lnSpc>
                <a:spcPct val="120000"/>
              </a:lnSpc>
              <a:defRPr sz="2400" b="0">
                <a:blipFill>
                  <a:blip r:embed="rId5"/>
                  <a:stretch>
                    <a:fillRect/>
                  </a:stretch>
                </a:blip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400" dirty="0">
                <a:solidFill>
                  <a:schemeClr val="bg1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rPr>
              <a:t>     努力工作，积极奋进，把公司任务完成到最好，充分完成了公司安排和要求发工作，把工作做到最棒，此奖项是实至名归！</a:t>
            </a:r>
            <a:endParaRPr lang="zh-CN" altLang="en-US" sz="1400" dirty="0">
              <a:solidFill>
                <a:schemeClr val="bg1"/>
              </a:solidFill>
              <a:latin typeface="方正北魏楷书简体" panose="03000509000000000000" pitchFamily="65" charset="-122"/>
              <a:ea typeface="方正北魏楷书简体" panose="03000509000000000000" pitchFamily="65" charset="-122"/>
            </a:endParaRPr>
          </a:p>
        </p:txBody>
      </p:sp>
      <p:sp>
        <p:nvSpPr>
          <p:cNvPr id="3" name="PA_库_文本框 8"/>
          <p:cNvSpPr txBox="1"/>
          <p:nvPr>
            <p:custDataLst>
              <p:tags r:id="rId6"/>
            </p:custDataLst>
          </p:nvPr>
        </p:nvSpPr>
        <p:spPr>
          <a:xfrm>
            <a:off x="4310231" y="3949280"/>
            <a:ext cx="357020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dirty="0" smtClean="0">
                <a:solidFill>
                  <a:schemeClr val="bg1"/>
                </a:solidFill>
                <a:latin typeface="文悦青龙体 (非商业使用) W5" pitchFamily="50" charset="-122"/>
                <a:ea typeface="文悦青龙体 (非商业使用) W5" pitchFamily="50" charset="-122"/>
              </a:rPr>
              <a:t>圣诞老人</a:t>
            </a:r>
            <a:endParaRPr lang="zh-CN" altLang="en-US" sz="6600" dirty="0">
              <a:solidFill>
                <a:schemeClr val="bg1"/>
              </a:solidFill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327472" y="1240574"/>
            <a:ext cx="3552967" cy="803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 smtClean="0">
                <a:latin typeface="文悦青龙体 (非商业使用) W5" pitchFamily="50" charset="-122"/>
                <a:ea typeface="文悦青龙体 (非商业使用) W5" pitchFamily="50" charset="-122"/>
              </a:rPr>
              <a:t>年度特别贡献奖</a:t>
            </a:r>
            <a:endParaRPr lang="zh-CN" altLang="en-US" sz="3600" dirty="0"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  <p:pic>
        <p:nvPicPr>
          <p:cNvPr id="4" name="PA_库_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424" y="1937982"/>
            <a:ext cx="2723822" cy="2511188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PA_文本框 10"/>
          <p:cNvSpPr txBox="1"/>
          <p:nvPr>
            <p:custDataLst>
              <p:tags r:id="rId4"/>
            </p:custDataLst>
          </p:nvPr>
        </p:nvSpPr>
        <p:spPr>
          <a:xfrm>
            <a:off x="3275345" y="5148363"/>
            <a:ext cx="5641309" cy="59073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lnSpc>
                <a:spcPct val="120000"/>
              </a:lnSpc>
              <a:defRPr sz="2400" b="0">
                <a:blipFill>
                  <a:blip r:embed="rId5"/>
                  <a:stretch>
                    <a:fillRect/>
                  </a:stretch>
                </a:blip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400" dirty="0">
                <a:solidFill>
                  <a:schemeClr val="bg1"/>
                </a:solidFill>
                <a:latin typeface="方正北魏楷书简体" panose="03000509000000000000" pitchFamily="65" charset="-122"/>
                <a:ea typeface="方正北魏楷书简体" panose="03000509000000000000" pitchFamily="65" charset="-122"/>
              </a:rPr>
              <a:t>     努力工作，积极奋进，把公司任务完成到最好，充分完成了公司安排和要求发工作，把工作做到最棒，此奖项是实至名归！</a:t>
            </a:r>
            <a:endParaRPr lang="zh-CN" altLang="en-US" sz="1400" dirty="0">
              <a:solidFill>
                <a:schemeClr val="bg1"/>
              </a:solidFill>
              <a:latin typeface="方正北魏楷书简体" panose="03000509000000000000" pitchFamily="65" charset="-122"/>
              <a:ea typeface="方正北魏楷书简体" panose="03000509000000000000" pitchFamily="65" charset="-122"/>
            </a:endParaRPr>
          </a:p>
        </p:txBody>
      </p:sp>
      <p:sp>
        <p:nvSpPr>
          <p:cNvPr id="3" name="PA_库_文本框 8"/>
          <p:cNvSpPr txBox="1"/>
          <p:nvPr>
            <p:custDataLst>
              <p:tags r:id="rId6"/>
            </p:custDataLst>
          </p:nvPr>
        </p:nvSpPr>
        <p:spPr>
          <a:xfrm>
            <a:off x="5156616" y="3949280"/>
            <a:ext cx="187743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dirty="0" smtClean="0">
                <a:solidFill>
                  <a:schemeClr val="bg1"/>
                </a:solidFill>
                <a:latin typeface="文悦青龙体 (非商业使用) W5" pitchFamily="50" charset="-122"/>
                <a:ea typeface="文悦青龙体 (非商业使用) W5" pitchFamily="50" charset="-122"/>
              </a:rPr>
              <a:t>王总</a:t>
            </a:r>
            <a:endParaRPr lang="zh-CN" altLang="en-US" sz="6600" dirty="0">
              <a:solidFill>
                <a:schemeClr val="bg1"/>
              </a:solidFill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库_文本框 1"/>
          <p:cNvSpPr txBox="1"/>
          <p:nvPr>
            <p:custDataLst>
              <p:tags r:id="rId2"/>
            </p:custDataLst>
          </p:nvPr>
        </p:nvSpPr>
        <p:spPr>
          <a:xfrm>
            <a:off x="2574844" y="2524837"/>
            <a:ext cx="7468711" cy="2277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200" dirty="0" smtClean="0">
                <a:gradFill>
                  <a:gsLst>
                    <a:gs pos="21000">
                      <a:srgbClr val="FFF29D"/>
                    </a:gs>
                    <a:gs pos="55000">
                      <a:srgbClr val="FFC643"/>
                    </a:gs>
                  </a:gsLst>
                  <a:lin ang="5400000" scaled="1"/>
                </a:gradFill>
                <a:latin typeface="文悦青龙体 (非商业使用) W5" pitchFamily="50" charset="-122"/>
                <a:ea typeface="文悦青龙体 (非商业使用) W5" pitchFamily="50" charset="-122"/>
              </a:rPr>
              <a:t>节目表演</a:t>
            </a:r>
            <a:endParaRPr lang="en-US" altLang="zh-CN" sz="14200" dirty="0" smtClean="0">
              <a:gradFill>
                <a:gsLst>
                  <a:gs pos="21000">
                    <a:srgbClr val="FFF29D"/>
                  </a:gs>
                  <a:gs pos="55000">
                    <a:srgbClr val="FFC643"/>
                  </a:gs>
                </a:gsLst>
                <a:lin ang="5400000" scaled="1"/>
              </a:gradFill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327472" y="1240574"/>
            <a:ext cx="3552967" cy="803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 smtClean="0">
                <a:latin typeface="文悦青龙体 (非商业使用) W5" pitchFamily="50" charset="-122"/>
                <a:ea typeface="文悦青龙体 (非商业使用) W5" pitchFamily="50" charset="-122"/>
              </a:rPr>
              <a:t>请欣赏歌曲</a:t>
            </a:r>
            <a:endParaRPr lang="zh-CN" altLang="en-US" sz="3600" dirty="0" smtClean="0"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  <p:pic>
        <p:nvPicPr>
          <p:cNvPr id="4" name="PA_库_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931" y="2456597"/>
            <a:ext cx="2723822" cy="2620369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PA_库_文本框 8"/>
          <p:cNvSpPr txBox="1"/>
          <p:nvPr>
            <p:custDataLst>
              <p:tags r:id="rId4"/>
            </p:custDataLst>
          </p:nvPr>
        </p:nvSpPr>
        <p:spPr>
          <a:xfrm>
            <a:off x="5887753" y="2456598"/>
            <a:ext cx="24929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 smtClean="0">
                <a:solidFill>
                  <a:schemeClr val="bg1"/>
                </a:solidFill>
                <a:latin typeface="文悦青龙体 (非商业使用) W5" pitchFamily="50" charset="-122"/>
                <a:ea typeface="文悦青龙体 (非商业使用) W5" pitchFamily="50" charset="-122"/>
              </a:rPr>
              <a:t>个唱：</a:t>
            </a:r>
            <a:endParaRPr lang="zh-CN" altLang="en-US" sz="6000" dirty="0">
              <a:solidFill>
                <a:schemeClr val="bg1"/>
              </a:solidFill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  <p:sp>
        <p:nvSpPr>
          <p:cNvPr id="6" name="PA_库_文本框 8"/>
          <p:cNvSpPr txBox="1"/>
          <p:nvPr>
            <p:custDataLst>
              <p:tags r:id="rId5"/>
            </p:custDataLst>
          </p:nvPr>
        </p:nvSpPr>
        <p:spPr>
          <a:xfrm>
            <a:off x="5887753" y="3445710"/>
            <a:ext cx="326243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dirty="0">
                <a:solidFill>
                  <a:schemeClr val="bg1"/>
                </a:solidFill>
                <a:latin typeface="文悦青龙体 (非商业使用) W5" pitchFamily="50" charset="-122"/>
                <a:ea typeface="文悦青龙体 (非商业使用) W5" pitchFamily="50" charset="-122"/>
              </a:rPr>
              <a:t>小包子</a:t>
            </a:r>
            <a:endParaRPr lang="zh-CN" altLang="en-US" sz="8000" dirty="0">
              <a:solidFill>
                <a:schemeClr val="bg1"/>
              </a:solidFill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6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1"/>
          <p:cNvSpPr txBox="1"/>
          <p:nvPr/>
        </p:nvSpPr>
        <p:spPr>
          <a:xfrm>
            <a:off x="3369942" y="3429000"/>
            <a:ext cx="5450531" cy="1323439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8000" b="1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latin typeface="文悦青龙体 (非商业使用) W5" pitchFamily="50" charset="-122"/>
                <a:ea typeface="文悦青龙体 (非商业使用) W5" pitchFamily="50" charset="-122"/>
              </a:rPr>
              <a:t>幸运大抽奖</a:t>
            </a:r>
            <a:endParaRPr lang="zh-CN" altLang="en-US" dirty="0"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  <p:pic>
        <p:nvPicPr>
          <p:cNvPr id="3" name="奖" descr="D:\desktop\77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207" y="1130300"/>
            <a:ext cx="2540000" cy="229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18670" y="1378848"/>
            <a:ext cx="3354655" cy="803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latin typeface="文悦青龙体 (非商业使用) W5" pitchFamily="50" charset="-122"/>
                <a:ea typeface="文悦青龙体 (非商业使用) W5" pitchFamily="50" charset="-122"/>
              </a:rPr>
              <a:t>抽奖环节</a:t>
            </a:r>
            <a:endParaRPr lang="zh-CN" altLang="en-US" sz="3200" dirty="0" smtClean="0"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  <p:sp>
        <p:nvSpPr>
          <p:cNvPr id="3" name="PA_文本框 10"/>
          <p:cNvSpPr txBox="1"/>
          <p:nvPr>
            <p:custDataLst>
              <p:tags r:id="rId2"/>
            </p:custDataLst>
          </p:nvPr>
        </p:nvSpPr>
        <p:spPr>
          <a:xfrm>
            <a:off x="4990098" y="4750117"/>
            <a:ext cx="2157165" cy="108061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lnSpc>
                <a:spcPct val="120000"/>
              </a:lnSpc>
              <a:defRPr sz="2400" b="0">
                <a:blipFill>
                  <a:blip r:embed="rId3"/>
                  <a:stretch>
                    <a:fillRect/>
                  </a:stretch>
                </a:blip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文悦青龙体 (非商业使用) W5" pitchFamily="50" charset="-122"/>
                <a:ea typeface="文悦青龙体 (非商业使用) W5" pitchFamily="50" charset="-122"/>
              </a:rPr>
              <a:t>二等奖</a:t>
            </a:r>
            <a:endParaRPr lang="en-US" altLang="zh-CN" sz="2800" dirty="0" smtClean="0">
              <a:solidFill>
                <a:schemeClr val="bg1"/>
              </a:solidFill>
              <a:latin typeface="文悦青龙体 (非商业使用) W5" pitchFamily="50" charset="-122"/>
              <a:ea typeface="文悦青龙体 (非商业使用) W5" pitchFamily="50" charset="-122"/>
            </a:endParaRPr>
          </a:p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文悦青龙体 (非商业使用) W5" pitchFamily="50" charset="-122"/>
                <a:ea typeface="文悦青龙体 (非商业使用) W5" pitchFamily="50" charset="-122"/>
              </a:rPr>
              <a:t>2</a:t>
            </a:r>
            <a:r>
              <a:rPr lang="zh-CN" altLang="en-US" sz="2800" dirty="0" smtClean="0">
                <a:solidFill>
                  <a:schemeClr val="bg1"/>
                </a:solidFill>
                <a:latin typeface="文悦青龙体 (非商业使用) W5" pitchFamily="50" charset="-122"/>
                <a:ea typeface="文悦青龙体 (非商业使用) W5" pitchFamily="50" charset="-122"/>
              </a:rPr>
              <a:t>名</a:t>
            </a:r>
            <a:endParaRPr lang="zh-CN" altLang="en-US" sz="2800" dirty="0">
              <a:solidFill>
                <a:schemeClr val="bg1"/>
              </a:solidFill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  <p:pic>
        <p:nvPicPr>
          <p:cNvPr id="4" name="PA_库_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736" y="2524836"/>
            <a:ext cx="2102527" cy="2074460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PA_文本框 10"/>
          <p:cNvSpPr txBox="1"/>
          <p:nvPr>
            <p:custDataLst>
              <p:tags r:id="rId6"/>
            </p:custDataLst>
          </p:nvPr>
        </p:nvSpPr>
        <p:spPr>
          <a:xfrm>
            <a:off x="3060397" y="4750117"/>
            <a:ext cx="2157165" cy="108061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lnSpc>
                <a:spcPct val="120000"/>
              </a:lnSpc>
              <a:defRPr sz="2400" b="0">
                <a:blipFill>
                  <a:blip r:embed="rId3"/>
                  <a:stretch>
                    <a:fillRect/>
                  </a:stretch>
                </a:blip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2800" dirty="0">
                <a:solidFill>
                  <a:schemeClr val="bg1"/>
                </a:solidFill>
                <a:latin typeface="文悦青龙体 (非商业使用) W5" pitchFamily="50" charset="-122"/>
                <a:ea typeface="文悦青龙体 (非商业使用) W5" pitchFamily="50" charset="-122"/>
              </a:rPr>
              <a:t>一</a:t>
            </a:r>
            <a:r>
              <a:rPr lang="zh-CN" altLang="en-US" sz="2800" dirty="0" smtClean="0">
                <a:solidFill>
                  <a:schemeClr val="bg1"/>
                </a:solidFill>
                <a:latin typeface="文悦青龙体 (非商业使用) W5" pitchFamily="50" charset="-122"/>
                <a:ea typeface="文悦青龙体 (非商业使用) W5" pitchFamily="50" charset="-122"/>
              </a:rPr>
              <a:t>等奖</a:t>
            </a:r>
            <a:endParaRPr lang="en-US" altLang="zh-CN" sz="2800" dirty="0" smtClean="0">
              <a:solidFill>
                <a:schemeClr val="bg1"/>
              </a:solidFill>
              <a:latin typeface="文悦青龙体 (非商业使用) W5" pitchFamily="50" charset="-122"/>
              <a:ea typeface="文悦青龙体 (非商业使用) W5" pitchFamily="50" charset="-122"/>
            </a:endParaRPr>
          </a:p>
          <a:p>
            <a:pPr algn="ctr"/>
            <a:r>
              <a:rPr lang="en-US" altLang="zh-CN" sz="2800" dirty="0">
                <a:solidFill>
                  <a:schemeClr val="bg1"/>
                </a:solidFill>
                <a:latin typeface="文悦青龙体 (非商业使用) W5" pitchFamily="50" charset="-122"/>
                <a:ea typeface="文悦青龙体 (非商业使用) W5" pitchFamily="50" charset="-122"/>
              </a:rPr>
              <a:t>1</a:t>
            </a:r>
            <a:r>
              <a:rPr lang="zh-CN" altLang="en-US" sz="2800" dirty="0" smtClean="0">
                <a:solidFill>
                  <a:schemeClr val="bg1"/>
                </a:solidFill>
                <a:latin typeface="文悦青龙体 (非商业使用) W5" pitchFamily="50" charset="-122"/>
                <a:ea typeface="文悦青龙体 (非商业使用) W5" pitchFamily="50" charset="-122"/>
              </a:rPr>
              <a:t>名</a:t>
            </a:r>
            <a:endParaRPr lang="zh-CN" altLang="en-US" sz="2800" dirty="0">
              <a:solidFill>
                <a:schemeClr val="bg1"/>
              </a:solidFill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  <p:pic>
        <p:nvPicPr>
          <p:cNvPr id="8" name="PA_库_图片 1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035" y="2524836"/>
            <a:ext cx="2102527" cy="2074460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PA_文本框 10"/>
          <p:cNvSpPr txBox="1"/>
          <p:nvPr>
            <p:custDataLst>
              <p:tags r:id="rId8"/>
            </p:custDataLst>
          </p:nvPr>
        </p:nvSpPr>
        <p:spPr>
          <a:xfrm>
            <a:off x="6921002" y="4750117"/>
            <a:ext cx="2157165" cy="108061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lnSpc>
                <a:spcPct val="120000"/>
              </a:lnSpc>
              <a:defRPr sz="2400" b="0">
                <a:blipFill>
                  <a:blip r:embed="rId3"/>
                  <a:stretch>
                    <a:fillRect/>
                  </a:stretch>
                </a:blip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2800" dirty="0">
                <a:solidFill>
                  <a:schemeClr val="bg1"/>
                </a:solidFill>
                <a:latin typeface="文悦青龙体 (非商业使用) W5" pitchFamily="50" charset="-122"/>
                <a:ea typeface="文悦青龙体 (非商业使用) W5" pitchFamily="50" charset="-122"/>
              </a:rPr>
              <a:t>三</a:t>
            </a:r>
            <a:r>
              <a:rPr lang="zh-CN" altLang="en-US" sz="2800" dirty="0" smtClean="0">
                <a:solidFill>
                  <a:schemeClr val="bg1"/>
                </a:solidFill>
                <a:latin typeface="文悦青龙体 (非商业使用) W5" pitchFamily="50" charset="-122"/>
                <a:ea typeface="文悦青龙体 (非商业使用) W5" pitchFamily="50" charset="-122"/>
              </a:rPr>
              <a:t>等奖</a:t>
            </a:r>
            <a:endParaRPr lang="en-US" altLang="zh-CN" sz="2800" dirty="0" smtClean="0">
              <a:solidFill>
                <a:schemeClr val="bg1"/>
              </a:solidFill>
              <a:latin typeface="文悦青龙体 (非商业使用) W5" pitchFamily="50" charset="-122"/>
              <a:ea typeface="文悦青龙体 (非商业使用) W5" pitchFamily="50" charset="-122"/>
            </a:endParaRPr>
          </a:p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文悦青龙体 (非商业使用) W5" pitchFamily="50" charset="-122"/>
                <a:ea typeface="文悦青龙体 (非商业使用) W5" pitchFamily="50" charset="-122"/>
              </a:rPr>
              <a:t>20</a:t>
            </a:r>
            <a:r>
              <a:rPr lang="zh-CN" altLang="en-US" sz="2800" dirty="0" smtClean="0">
                <a:solidFill>
                  <a:schemeClr val="bg1"/>
                </a:solidFill>
                <a:latin typeface="文悦青龙体 (非商业使用) W5" pitchFamily="50" charset="-122"/>
                <a:ea typeface="文悦青龙体 (非商业使用) W5" pitchFamily="50" charset="-122"/>
              </a:rPr>
              <a:t>名</a:t>
            </a:r>
            <a:endParaRPr lang="zh-CN" altLang="en-US" sz="2800" dirty="0">
              <a:solidFill>
                <a:schemeClr val="bg1"/>
              </a:solidFill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  <p:pic>
        <p:nvPicPr>
          <p:cNvPr id="10" name="PA_库_图片 2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001" y="2499463"/>
            <a:ext cx="2157165" cy="2128370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327472" y="1240574"/>
            <a:ext cx="3552967" cy="803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 smtClean="0">
                <a:latin typeface="文悦青龙体 (非商业使用) W5" pitchFamily="50" charset="-122"/>
                <a:ea typeface="文悦青龙体 (非商业使用) W5" pitchFamily="50" charset="-122"/>
              </a:rPr>
              <a:t>请欣赏小品</a:t>
            </a:r>
            <a:endParaRPr lang="zh-CN" altLang="en-US" sz="3600" dirty="0" smtClean="0"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  <p:pic>
        <p:nvPicPr>
          <p:cNvPr id="4" name="PA_库_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931" y="2456597"/>
            <a:ext cx="2723822" cy="2620369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PA_库_文本框 8"/>
          <p:cNvSpPr txBox="1"/>
          <p:nvPr>
            <p:custDataLst>
              <p:tags r:id="rId4"/>
            </p:custDataLst>
          </p:nvPr>
        </p:nvSpPr>
        <p:spPr>
          <a:xfrm>
            <a:off x="5887753" y="2456598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 smtClean="0">
                <a:solidFill>
                  <a:schemeClr val="bg1"/>
                </a:solidFill>
                <a:latin typeface="文悦青龙体 (非商业使用) W5" pitchFamily="50" charset="-122"/>
                <a:ea typeface="文悦青龙体 (非商业使用) W5" pitchFamily="50" charset="-122"/>
              </a:rPr>
              <a:t>销售</a:t>
            </a:r>
            <a:r>
              <a:rPr lang="zh-CN" altLang="en-US" sz="6000" dirty="0">
                <a:solidFill>
                  <a:schemeClr val="bg1"/>
                </a:solidFill>
                <a:latin typeface="文悦青龙体 (非商业使用) W5" pitchFamily="50" charset="-122"/>
                <a:ea typeface="文悦青龙体 (非商业使用) W5" pitchFamily="50" charset="-122"/>
              </a:rPr>
              <a:t>部</a:t>
            </a:r>
            <a:r>
              <a:rPr lang="zh-CN" altLang="en-US" sz="6000" dirty="0" smtClean="0">
                <a:solidFill>
                  <a:schemeClr val="bg1"/>
                </a:solidFill>
                <a:latin typeface="文悦青龙体 (非商业使用) W5" pitchFamily="50" charset="-122"/>
                <a:ea typeface="文悦青龙体 (非商业使用) W5" pitchFamily="50" charset="-122"/>
              </a:rPr>
              <a:t>：</a:t>
            </a:r>
            <a:endParaRPr lang="zh-CN" altLang="en-US" sz="6000" dirty="0">
              <a:solidFill>
                <a:schemeClr val="bg1"/>
              </a:solidFill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  <p:sp>
        <p:nvSpPr>
          <p:cNvPr id="6" name="PA_库_文本框 8"/>
          <p:cNvSpPr txBox="1"/>
          <p:nvPr>
            <p:custDataLst>
              <p:tags r:id="rId5"/>
            </p:custDataLst>
          </p:nvPr>
        </p:nvSpPr>
        <p:spPr>
          <a:xfrm>
            <a:off x="5887753" y="3445710"/>
            <a:ext cx="42883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dirty="0">
                <a:solidFill>
                  <a:schemeClr val="bg1"/>
                </a:solidFill>
                <a:latin typeface="文悦青龙体 (非商业使用) W5" pitchFamily="50" charset="-122"/>
                <a:ea typeface="文悦青龙体 (非商业使用) W5" pitchFamily="50" charset="-122"/>
              </a:rPr>
              <a:t>小</a:t>
            </a:r>
            <a:r>
              <a:rPr lang="zh-CN" altLang="en-US" sz="8000" dirty="0" smtClean="0">
                <a:solidFill>
                  <a:schemeClr val="bg1"/>
                </a:solidFill>
                <a:latin typeface="文悦青龙体 (非商业使用) W5" pitchFamily="50" charset="-122"/>
                <a:ea typeface="文悦青龙体 (非商业使用) W5" pitchFamily="50" charset="-122"/>
              </a:rPr>
              <a:t>包子们</a:t>
            </a:r>
            <a:endParaRPr lang="zh-CN" altLang="en-US" sz="8000" dirty="0">
              <a:solidFill>
                <a:schemeClr val="bg1"/>
              </a:solidFill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6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327472" y="1240574"/>
            <a:ext cx="3552967" cy="8034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 smtClean="0">
                <a:latin typeface="文悦青龙体 (非商业使用) W5" pitchFamily="50" charset="-122"/>
                <a:ea typeface="文悦青龙体 (非商业使用) W5" pitchFamily="50" charset="-122"/>
              </a:rPr>
              <a:t>请欣赏歌曲</a:t>
            </a:r>
            <a:endParaRPr lang="zh-CN" altLang="en-US" sz="3600" dirty="0" smtClean="0"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  <p:pic>
        <p:nvPicPr>
          <p:cNvPr id="4" name="PA_库_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931" y="2456597"/>
            <a:ext cx="2723822" cy="2620369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PA_库_文本框 8"/>
          <p:cNvSpPr txBox="1"/>
          <p:nvPr>
            <p:custDataLst>
              <p:tags r:id="rId4"/>
            </p:custDataLst>
          </p:nvPr>
        </p:nvSpPr>
        <p:spPr>
          <a:xfrm>
            <a:off x="5887753" y="2456598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 smtClean="0">
                <a:solidFill>
                  <a:schemeClr val="bg1"/>
                </a:solidFill>
                <a:latin typeface="文悦青龙体 (非商业使用) W5" pitchFamily="50" charset="-122"/>
                <a:ea typeface="文悦青龙体 (非商业使用) W5" pitchFamily="50" charset="-122"/>
              </a:rPr>
              <a:t>销售</a:t>
            </a:r>
            <a:r>
              <a:rPr lang="zh-CN" altLang="en-US" sz="6000" dirty="0">
                <a:solidFill>
                  <a:schemeClr val="bg1"/>
                </a:solidFill>
                <a:latin typeface="文悦青龙体 (非商业使用) W5" pitchFamily="50" charset="-122"/>
                <a:ea typeface="文悦青龙体 (非商业使用) W5" pitchFamily="50" charset="-122"/>
              </a:rPr>
              <a:t>部</a:t>
            </a:r>
            <a:r>
              <a:rPr lang="zh-CN" altLang="en-US" sz="6000" dirty="0" smtClean="0">
                <a:solidFill>
                  <a:schemeClr val="bg1"/>
                </a:solidFill>
                <a:latin typeface="文悦青龙体 (非商业使用) W5" pitchFamily="50" charset="-122"/>
                <a:ea typeface="文悦青龙体 (非商业使用) W5" pitchFamily="50" charset="-122"/>
              </a:rPr>
              <a:t>：</a:t>
            </a:r>
            <a:endParaRPr lang="zh-CN" altLang="en-US" sz="6000" dirty="0">
              <a:solidFill>
                <a:schemeClr val="bg1"/>
              </a:solidFill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  <p:sp>
        <p:nvSpPr>
          <p:cNvPr id="6" name="PA_库_文本框 8"/>
          <p:cNvSpPr txBox="1"/>
          <p:nvPr>
            <p:custDataLst>
              <p:tags r:id="rId5"/>
            </p:custDataLst>
          </p:nvPr>
        </p:nvSpPr>
        <p:spPr>
          <a:xfrm>
            <a:off x="5887753" y="3445710"/>
            <a:ext cx="326243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dirty="0">
                <a:solidFill>
                  <a:schemeClr val="bg1"/>
                </a:solidFill>
                <a:latin typeface="文悦青龙体 (非商业使用) W5" pitchFamily="50" charset="-122"/>
                <a:ea typeface="文悦青龙体 (非商业使用) W5" pitchFamily="50" charset="-122"/>
              </a:rPr>
              <a:t>小</a:t>
            </a:r>
            <a:r>
              <a:rPr lang="zh-CN" altLang="en-US" sz="8000" dirty="0" smtClean="0">
                <a:solidFill>
                  <a:schemeClr val="bg1"/>
                </a:solidFill>
                <a:latin typeface="文悦青龙体 (非商业使用) W5" pitchFamily="50" charset="-122"/>
                <a:ea typeface="文悦青龙体 (非商业使用) W5" pitchFamily="50" charset="-122"/>
              </a:rPr>
              <a:t>包子</a:t>
            </a:r>
            <a:endParaRPr lang="zh-CN" altLang="en-US" sz="8000" dirty="0">
              <a:solidFill>
                <a:schemeClr val="bg1"/>
              </a:solidFill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6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库_文本框 1"/>
          <p:cNvSpPr txBox="1"/>
          <p:nvPr>
            <p:custDataLst>
              <p:tags r:id="rId2"/>
            </p:custDataLst>
          </p:nvPr>
        </p:nvSpPr>
        <p:spPr>
          <a:xfrm>
            <a:off x="2574844" y="2524837"/>
            <a:ext cx="7468711" cy="2277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200" dirty="0" smtClean="0">
                <a:gradFill>
                  <a:gsLst>
                    <a:gs pos="21000">
                      <a:srgbClr val="FFF29D"/>
                    </a:gs>
                    <a:gs pos="55000">
                      <a:srgbClr val="FFC643"/>
                    </a:gs>
                  </a:gsLst>
                  <a:lin ang="5400000" scaled="1"/>
                </a:gradFill>
                <a:latin typeface="文悦青龙体 (非商业使用) W5" pitchFamily="50" charset="-122"/>
                <a:ea typeface="文悦青龙体 (非商业使用) W5" pitchFamily="50" charset="-122"/>
              </a:rPr>
              <a:t>新年寄语</a:t>
            </a:r>
            <a:endParaRPr lang="zh-CN" altLang="en-US" sz="14200" dirty="0" smtClean="0">
              <a:gradFill>
                <a:gsLst>
                  <a:gs pos="21000">
                    <a:srgbClr val="FFF29D"/>
                  </a:gs>
                  <a:gs pos="55000">
                    <a:srgbClr val="FFC643"/>
                  </a:gs>
                </a:gsLst>
                <a:lin ang="5400000" scaled="1"/>
              </a:gradFill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193575" y="2910385"/>
            <a:ext cx="6014474" cy="267765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4000">
                <a:gradFill>
                  <a:gsLst>
                    <a:gs pos="21000">
                      <a:srgbClr val="FFF29D"/>
                    </a:gs>
                    <a:gs pos="55000">
                      <a:srgbClr val="FFC643"/>
                    </a:gs>
                  </a:gsLst>
                  <a:lin ang="5400000" scaled="1"/>
                </a:gradFill>
                <a:latin typeface="文悦青龙体 (非商业使用) W5" pitchFamily="50" charset="-122"/>
                <a:ea typeface="文悦青龙体 (非商业使用) W5" pitchFamily="50" charset="-122"/>
              </a:defRPr>
            </a:lvl1pPr>
          </a:lstStyle>
          <a:p>
            <a:r>
              <a:rPr lang="zh-CN" altLang="en-US" sz="2400" dirty="0" smtClean="0">
                <a:latin typeface="方正北魏楷书简体" panose="03000509000000000000" pitchFamily="65" charset="-122"/>
                <a:ea typeface="方正北魏楷书简体" panose="03000509000000000000" pitchFamily="65" charset="-122"/>
              </a:rPr>
              <a:t> 新年伊始万象更新，新年的曙光已经扑面而来！无论明天路上多少荆棘坎坷，让我们伴随悠扬的新年钟声，携起手来少一些埋怨多一些行动，坚定信心振奋精神扎实苦干，发挥我们所有的智慧和能量，奉献我们所有的激情和才华，再谱公司和个人发展的崭新篇章！</a:t>
            </a:r>
            <a:endParaRPr lang="zh-CN" altLang="en-US" sz="1600" dirty="0">
              <a:latin typeface="方正北魏楷书简体" panose="03000509000000000000" pitchFamily="65" charset="-122"/>
              <a:ea typeface="方正北魏楷书简体" panose="03000509000000000000" pitchFamily="65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261819" y="1542198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 smtClean="0">
                <a:gradFill>
                  <a:gsLst>
                    <a:gs pos="21000">
                      <a:srgbClr val="FFF29D"/>
                    </a:gs>
                    <a:gs pos="55000">
                      <a:srgbClr val="FFC643"/>
                    </a:gs>
                  </a:gsLst>
                  <a:lin ang="5400000" scaled="1"/>
                </a:gradFill>
                <a:latin typeface="文悦青龙体 (非商业使用) W5" pitchFamily="50" charset="-122"/>
                <a:ea typeface="文悦青龙体 (非商业使用) W5" pitchFamily="50" charset="-122"/>
              </a:rPr>
              <a:t>新年寄语</a:t>
            </a:r>
            <a:endParaRPr lang="zh-CN" altLang="en-US" sz="7200" dirty="0" smtClean="0">
              <a:gradFill>
                <a:gsLst>
                  <a:gs pos="21000">
                    <a:srgbClr val="FFF29D"/>
                  </a:gs>
                  <a:gs pos="55000">
                    <a:srgbClr val="FFC643"/>
                  </a:gs>
                </a:gsLst>
                <a:lin ang="5400000" scaled="1"/>
              </a:gradFill>
              <a:latin typeface="文悦青龙体 (非商业使用) W5" pitchFamily="50" charset="-122"/>
              <a:ea typeface="文悦青龙体 (非商业使用) W5" pitchFamily="5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p="http://schemas.openxmlformats.org/presentationml/2006/main">
  <p:tag name="PA" val="v4.0.0"/>
</p:tagLst>
</file>

<file path=ppt/tags/tag2.xml><?xml version="1.0" encoding="utf-8"?>
<p:tagLst xmlns:p="http://schemas.openxmlformats.org/presentationml/2006/main">
  <p:tag name="PA" val="v4.0.0"/>
</p:tagLst>
</file>

<file path=ppt/tags/tag3.xml><?xml version="1.0" encoding="utf-8"?>
<p:tagLst xmlns:p="http://schemas.openxmlformats.org/presentationml/2006/main">
  <p:tag name="PA" val="v4.0.0"/>
</p:tagLst>
</file>

<file path=ppt/tags/tag4.xml><?xml version="1.0" encoding="utf-8"?>
<p:tagLst xmlns:p="http://schemas.openxmlformats.org/presentationml/2006/main">
  <p:tag name="PA" val="v4.0.0"/>
</p:tagLst>
</file>

<file path=ppt/tags/tag5.xml><?xml version="1.0" encoding="utf-8"?>
<p:tagLst xmlns:p="http://schemas.openxmlformats.org/presentationml/2006/main">
  <p:tag name="PA" val="v4.0.0"/>
</p:tagLst>
</file>

<file path=ppt/tags/tag6.xml><?xml version="1.0" encoding="utf-8"?>
<p:tagLst xmlns:p="http://schemas.openxmlformats.org/presentationml/2006/main">
  <p:tag name="PA" val="v4.0.0"/>
</p:tagLst>
</file>

<file path=ppt/tags/tag7.xml><?xml version="1.0" encoding="utf-8"?>
<p:tagLst xmlns:p="http://schemas.openxmlformats.org/presentationml/2006/main">
  <p:tag name="PA" val="v4.0.0"/>
</p:tagLst>
</file>

<file path=ppt/tags/tag8.xml><?xml version="1.0" encoding="utf-8"?>
<p:tagLst xmlns:p="http://schemas.openxmlformats.org/presentationml/2006/main">
  <p:tag name="PA" val="v4.0.0"/>
</p:tagLst>
</file>

<file path=ppt/tags/tag9.xml><?xml version="1.0" encoding="utf-8"?>
<p:tagLst xmlns:p="http://schemas.openxmlformats.org/presentationml/2006/main">
  <p:tag name="PA" val="v4.0.0"/>
</p:tagLst>
</file>

<file path=ppt/tags/tag10.xml><?xml version="1.0" encoding="utf-8"?>
<p:tagLst xmlns:p="http://schemas.openxmlformats.org/presentationml/2006/main">
  <p:tag name="PA" val="v3.2.0"/>
</p:tagLst>
</file>

<file path=ppt/tags/tag11.xml><?xml version="1.0" encoding="utf-8"?>
<p:tagLst xmlns:p="http://schemas.openxmlformats.org/presentationml/2006/main">
  <p:tag name="PA" val="v4.0.0"/>
</p:tagLst>
</file>

<file path=ppt/tags/tag12.xml><?xml version="1.0" encoding="utf-8"?>
<p:tagLst xmlns:p="http://schemas.openxmlformats.org/presentationml/2006/main">
  <p:tag name="PA" val="v4.0.0"/>
</p:tagLst>
</file>

<file path=ppt/tags/tag13.xml><?xml version="1.0" encoding="utf-8"?>
<p:tagLst xmlns:p="http://schemas.openxmlformats.org/presentationml/2006/main">
  <p:tag name="PA" val="v3.2.0"/>
</p:tagLst>
</file>

<file path=ppt/tags/tag14.xml><?xml version="1.0" encoding="utf-8"?>
<p:tagLst xmlns:p="http://schemas.openxmlformats.org/presentationml/2006/main">
  <p:tag name="PA" val="v4.0.0"/>
</p:tagLst>
</file>

<file path=ppt/tags/tag15.xml><?xml version="1.0" encoding="utf-8"?>
<p:tagLst xmlns:p="http://schemas.openxmlformats.org/presentationml/2006/main">
  <p:tag name="PA" val="v4.0.0"/>
</p:tagLst>
</file>

<file path=ppt/tags/tag16.xml><?xml version="1.0" encoding="utf-8"?>
<p:tagLst xmlns:p="http://schemas.openxmlformats.org/presentationml/2006/main">
  <p:tag name="PA" val="v3.2.0"/>
</p:tagLst>
</file>

<file path=ppt/tags/tag17.xml><?xml version="1.0" encoding="utf-8"?>
<p:tagLst xmlns:p="http://schemas.openxmlformats.org/presentationml/2006/main">
  <p:tag name="PA" val="v4.0.0"/>
</p:tagLst>
</file>

<file path=ppt/tags/tag18.xml><?xml version="1.0" encoding="utf-8"?>
<p:tagLst xmlns:p="http://schemas.openxmlformats.org/presentationml/2006/main">
  <p:tag name="PA" val="v4.0.0"/>
</p:tagLst>
</file>

<file path=ppt/tags/tag19.xml><?xml version="1.0" encoding="utf-8"?>
<p:tagLst xmlns:p="http://schemas.openxmlformats.org/presentationml/2006/main">
  <p:tag name="PA" val="v4.0.0"/>
</p:tagLst>
</file>

<file path=ppt/tags/tag20.xml><?xml version="1.0" encoding="utf-8"?>
<p:tagLst xmlns:p="http://schemas.openxmlformats.org/presentationml/2006/main">
  <p:tag name="PA" val="v4.0.0"/>
</p:tagLst>
</file>

<file path=ppt/tags/tag21.xml><?xml version="1.0" encoding="utf-8"?>
<p:tagLst xmlns:p="http://schemas.openxmlformats.org/presentationml/2006/main">
  <p:tag name="PA" val="v4.0.0"/>
</p:tagLst>
</file>

<file path=ppt/tags/tag22.xml><?xml version="1.0" encoding="utf-8"?>
<p:tagLst xmlns:p="http://schemas.openxmlformats.org/presentationml/2006/main">
  <p:tag name="PA" val="v3.2.0"/>
</p:tagLst>
</file>

<file path=ppt/tags/tag23.xml><?xml version="1.0" encoding="utf-8"?>
<p:tagLst xmlns:p="http://schemas.openxmlformats.org/presentationml/2006/main">
  <p:tag name="PA" val="v4.0.0"/>
</p:tagLst>
</file>

<file path=ppt/tags/tag24.xml><?xml version="1.0" encoding="utf-8"?>
<p:tagLst xmlns:p="http://schemas.openxmlformats.org/presentationml/2006/main">
  <p:tag name="PA" val="v3.2.0"/>
</p:tagLst>
</file>

<file path=ppt/tags/tag25.xml><?xml version="1.0" encoding="utf-8"?>
<p:tagLst xmlns:p="http://schemas.openxmlformats.org/presentationml/2006/main">
  <p:tag name="PA" val="v4.0.0"/>
</p:tagLst>
</file>

<file path=ppt/tags/tag26.xml><?xml version="1.0" encoding="utf-8"?>
<p:tagLst xmlns:p="http://schemas.openxmlformats.org/presentationml/2006/main">
  <p:tag name="PA" val="v3.2.0"/>
</p:tagLst>
</file>

<file path=ppt/tags/tag27.xml><?xml version="1.0" encoding="utf-8"?>
<p:tagLst xmlns:p="http://schemas.openxmlformats.org/presentationml/2006/main">
  <p:tag name="PA" val="v4.0.0"/>
</p:tagLst>
</file>

<file path=ppt/tags/tag28.xml><?xml version="1.0" encoding="utf-8"?>
<p:tagLst xmlns:p="http://schemas.openxmlformats.org/presentationml/2006/main">
  <p:tag name="PA" val="v4.0.0"/>
</p:tagLst>
</file>

<file path=ppt/tags/tag29.xml><?xml version="1.0" encoding="utf-8"?>
<p:tagLst xmlns:p="http://schemas.openxmlformats.org/presentationml/2006/main">
  <p:tag name="PA" val="v4.0.0"/>
</p:tagLst>
</file>

<file path=ppt/tags/tag30.xml><?xml version="1.0" encoding="utf-8"?>
<p:tagLst xmlns:p="http://schemas.openxmlformats.org/presentationml/2006/main">
  <p:tag name="PA" val="v4.0.0"/>
</p:tagLst>
</file>

<file path=ppt/tags/tag31.xml><?xml version="1.0" encoding="utf-8"?>
<p:tagLst xmlns:p="http://schemas.openxmlformats.org/presentationml/2006/main">
  <p:tag name="PA" val="v4.0.0"/>
</p:tagLst>
</file>

<file path=ppt/tags/tag32.xml><?xml version="1.0" encoding="utf-8"?>
<p:tagLst xmlns:p="http://schemas.openxmlformats.org/presentationml/2006/main">
  <p:tag name="PA" val="v4.0.0"/>
</p:tagLst>
</file>

<file path=ppt/tags/tag33.xml><?xml version="1.0" encoding="utf-8"?>
<p:tagLst xmlns:p="http://schemas.openxmlformats.org/presentationml/2006/main">
  <p:tag name="PA" val="v4.0.0"/>
</p:tagLst>
</file>

<file path=ppt/tags/tag34.xml><?xml version="1.0" encoding="utf-8"?>
<p:tagLst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877</Words>
  <Application>WPS 演示</Application>
  <PresentationFormat>自定义</PresentationFormat>
  <Paragraphs>110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9" baseType="lpstr">
      <vt:lpstr>Arial</vt:lpstr>
      <vt:lpstr>宋体</vt:lpstr>
      <vt:lpstr>Wingdings</vt:lpstr>
      <vt:lpstr>文悦青龙体 (非商业使用) W5</vt:lpstr>
      <vt:lpstr>叶根友毛笔行书2.0版</vt:lpstr>
      <vt:lpstr>微软雅黑</vt:lpstr>
      <vt:lpstr>方正北魏楷书简体</vt:lpstr>
      <vt:lpstr>腾祥潮黑简</vt:lpstr>
      <vt:lpstr>等线</vt:lpstr>
      <vt:lpstr>Segoe Print</vt:lpstr>
      <vt:lpstr>Arial Unicode MS</vt:lpstr>
      <vt:lpstr>等线 Light</vt:lpstr>
      <vt:lpstr>黑体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8</Company>
  <LinksUpToDate>false</LinksUpToDate>
  <SharedDoc>false</SharedDoc>
  <HyperlinksChanged>false</HyperlinksChanged>
  <AppVersion>14.0000</AppVersion>
  <Manager>8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8</dc:creator>
  <dc:subject>8</dc:subject>
  <cp:lastModifiedBy>拉普耶鲁</cp:lastModifiedBy>
  <cp:revision>48</cp:revision>
  <dcterms:created xsi:type="dcterms:W3CDTF">2017-11-06T04:39:00Z</dcterms:created>
  <dcterms:modified xsi:type="dcterms:W3CDTF">2018-01-06T07:23:54Z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