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9" r:id="rId2"/>
    <p:sldId id="264" r:id="rId3"/>
    <p:sldId id="260" r:id="rId4"/>
    <p:sldId id="266" r:id="rId5"/>
    <p:sldId id="284" r:id="rId6"/>
    <p:sldId id="283" r:id="rId7"/>
    <p:sldId id="285" r:id="rId8"/>
    <p:sldId id="261" r:id="rId9"/>
    <p:sldId id="267" r:id="rId10"/>
    <p:sldId id="268" r:id="rId11"/>
    <p:sldId id="269" r:id="rId12"/>
    <p:sldId id="270" r:id="rId13"/>
    <p:sldId id="286" r:id="rId14"/>
    <p:sldId id="265" r:id="rId15"/>
    <p:sldId id="274" r:id="rId16"/>
    <p:sldId id="275" r:id="rId17"/>
    <p:sldId id="276" r:id="rId18"/>
    <p:sldId id="278" r:id="rId19"/>
    <p:sldId id="277" r:id="rId20"/>
    <p:sldId id="287" r:id="rId21"/>
    <p:sldId id="279" r:id="rId22"/>
    <p:sldId id="280" r:id="rId23"/>
    <p:sldId id="281" r:id="rId24"/>
    <p:sldId id="282" r:id="rId25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579F"/>
    <a:srgbClr val="950A0D"/>
    <a:srgbClr val="0067B6"/>
    <a:srgbClr val="560608"/>
    <a:srgbClr val="960A0D"/>
    <a:srgbClr val="AB3B3A"/>
    <a:srgbClr val="FF9409"/>
    <a:srgbClr val="C7020C"/>
    <a:srgbClr val="C91324"/>
    <a:srgbClr val="162F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216" autoAdjust="0"/>
    <p:restoredTop sz="94660"/>
  </p:normalViewPr>
  <p:slideViewPr>
    <p:cSldViewPr snapToGrid="0">
      <p:cViewPr varScale="1">
        <p:scale>
          <a:sx n="92" d="100"/>
          <a:sy n="92" d="100"/>
        </p:scale>
        <p:origin x="76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2018/8/24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23210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2018/8/24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43664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69310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31338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0931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55188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68485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55650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09908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42094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74828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68781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29842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86289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93701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82623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8684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61210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58449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31679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45224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16181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77628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67563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73894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9533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3524" cy="6858000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 flipV="1">
            <a:off x="5065486" y="0"/>
            <a:ext cx="1030514" cy="6858000"/>
          </a:xfrm>
          <a:prstGeom prst="rect">
            <a:avLst/>
          </a:prstGeom>
          <a:gradFill flip="none" rotWithShape="1">
            <a:gsLst>
              <a:gs pos="86000">
                <a:srgbClr val="560608">
                  <a:alpha val="2000"/>
                </a:srgbClr>
              </a:gs>
              <a:gs pos="100000">
                <a:srgbClr val="560608">
                  <a:alpha val="50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101600" dist="38100" sx="101000" sy="101000" algn="l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45" r="13059"/>
          <a:stretch>
            <a:fillRect/>
          </a:stretch>
        </p:blipFill>
        <p:spPr>
          <a:xfrm>
            <a:off x="-19050" y="3981450"/>
            <a:ext cx="12211050" cy="376877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3_标题幻灯片">
    <p:bg>
      <p:bgPr>
        <a:solidFill>
          <a:srgbClr val="950A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3524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45" r="13059"/>
          <a:stretch>
            <a:fillRect/>
          </a:stretch>
        </p:blipFill>
        <p:spPr>
          <a:xfrm>
            <a:off x="-19050" y="3981450"/>
            <a:ext cx="12211050" cy="376877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4_标题幻灯片">
    <p:bg>
      <p:bgPr>
        <a:solidFill>
          <a:srgbClr val="950A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3524" cy="6858000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 flipV="1">
            <a:off x="5065486" y="0"/>
            <a:ext cx="1030514" cy="6858000"/>
          </a:xfrm>
          <a:prstGeom prst="rect">
            <a:avLst/>
          </a:prstGeom>
          <a:gradFill flip="none" rotWithShape="1">
            <a:gsLst>
              <a:gs pos="86000">
                <a:srgbClr val="560608">
                  <a:alpha val="2000"/>
                </a:srgbClr>
              </a:gs>
              <a:gs pos="100000">
                <a:srgbClr val="560608">
                  <a:alpha val="50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101600" dist="38100" sx="101000" sy="101000" algn="l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45" r="13059"/>
          <a:stretch>
            <a:fillRect/>
          </a:stretch>
        </p:blipFill>
        <p:spPr>
          <a:xfrm>
            <a:off x="-19050" y="3981450"/>
            <a:ext cx="12211050" cy="376877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5_标题幻灯片">
    <p:bg>
      <p:bgPr>
        <a:solidFill>
          <a:srgbClr val="950A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3524" cy="6858000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 flipV="1">
            <a:off x="5065486" y="0"/>
            <a:ext cx="1030514" cy="6858000"/>
          </a:xfrm>
          <a:prstGeom prst="rect">
            <a:avLst/>
          </a:prstGeom>
          <a:gradFill flip="none" rotWithShape="1">
            <a:gsLst>
              <a:gs pos="86000">
                <a:srgbClr val="560608">
                  <a:alpha val="2000"/>
                </a:srgbClr>
              </a:gs>
              <a:gs pos="100000">
                <a:srgbClr val="560608">
                  <a:alpha val="50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101600" dist="38100" sx="101000" sy="101000" algn="l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799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感谢您下载小木头平台上提供的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作品，为了您和小木头以及原创作者的利益，请勿复制、传播、销售，否则将承担法律责任！小木头将对作品进行维权，按照传播下载次数进行十倍的索取赔偿！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xStyles>
    <p:titleStyle>
      <a:lvl1pPr algn="l" defTabSz="913765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376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microsoft.com/office/2007/relationships/hdphoto" Target="../media/hdphoto1.wdp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7.png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60A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52" b="35101"/>
          <a:stretch>
            <a:fillRect/>
          </a:stretch>
        </p:blipFill>
        <p:spPr>
          <a:xfrm>
            <a:off x="-29029" y="0"/>
            <a:ext cx="6159292" cy="162008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52" b="35101"/>
          <a:stretch>
            <a:fillRect/>
          </a:stretch>
        </p:blipFill>
        <p:spPr>
          <a:xfrm>
            <a:off x="6127958" y="0"/>
            <a:ext cx="6159292" cy="1620087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467100" y="1294492"/>
            <a:ext cx="525779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1500" dirty="0" smtClean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青花瓷</a:t>
            </a:r>
            <a:endParaRPr lang="zh-CN" altLang="en-US" sz="11500" dirty="0">
              <a:solidFill>
                <a:schemeClr val="bg1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130549" y="3565878"/>
            <a:ext cx="5930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皇家宫廷</a:t>
            </a:r>
            <a:r>
              <a:rPr lang="en-US" altLang="zh-CN" sz="3200" dirty="0" err="1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ppt</a:t>
            </a:r>
            <a:r>
              <a:rPr lang="zh-CN" altLang="en-US" sz="3200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模板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918509" y="1918508"/>
            <a:ext cx="6841474" cy="300445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269034" y="1918508"/>
            <a:ext cx="6841474" cy="300445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45" r="13059"/>
          <a:stretch>
            <a:fillRect/>
          </a:stretch>
        </p:blipFill>
        <p:spPr>
          <a:xfrm>
            <a:off x="-19050" y="4005511"/>
            <a:ext cx="12211050" cy="3768774"/>
          </a:xfrm>
          <a:prstGeom prst="rect">
            <a:avLst/>
          </a:prstGeom>
        </p:spPr>
      </p:pic>
      <p:pic>
        <p:nvPicPr>
          <p:cNvPr id="13" name="S.E.N.S. (神思者) - Palace Memories (记忆之都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174751" y="200443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009650" y="2153193"/>
            <a:ext cx="3600450" cy="158115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4078060" y="2028371"/>
            <a:ext cx="1502422" cy="2091527"/>
            <a:chOff x="3020753" y="2770415"/>
            <a:chExt cx="1502422" cy="2091527"/>
          </a:xfrm>
        </p:grpSpPr>
        <p:sp>
          <p:nvSpPr>
            <p:cNvPr id="6" name="文本框 5"/>
            <p:cNvSpPr txBox="1"/>
            <p:nvPr/>
          </p:nvSpPr>
          <p:spPr>
            <a:xfrm>
              <a:off x="3020753" y="2770415"/>
              <a:ext cx="738664" cy="183079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zh-CN" altLang="en-US" sz="3600" dirty="0" smtClean="0">
                  <a:solidFill>
                    <a:schemeClr val="bg1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第一章</a:t>
              </a:r>
              <a:endParaRPr lang="zh-CN" altLang="en-US" sz="3600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309"/>
            <a:stretch>
              <a:fillRect/>
            </a:stretch>
          </p:blipFill>
          <p:spPr>
            <a:xfrm>
              <a:off x="3620135" y="3203827"/>
              <a:ext cx="903040" cy="1658115"/>
            </a:xfrm>
            <a:prstGeom prst="rect">
              <a:avLst/>
            </a:prstGeom>
          </p:spPr>
        </p:pic>
      </p:grpSp>
      <p:grpSp>
        <p:nvGrpSpPr>
          <p:cNvPr id="8" name="组合 7"/>
          <p:cNvGrpSpPr/>
          <p:nvPr/>
        </p:nvGrpSpPr>
        <p:grpSpPr>
          <a:xfrm>
            <a:off x="6154770" y="2028371"/>
            <a:ext cx="1502422" cy="2091527"/>
            <a:chOff x="3020753" y="2770415"/>
            <a:chExt cx="1502422" cy="2091527"/>
          </a:xfrm>
        </p:grpSpPr>
        <p:sp>
          <p:nvSpPr>
            <p:cNvPr id="9" name="文本框 8"/>
            <p:cNvSpPr txBox="1"/>
            <p:nvPr/>
          </p:nvSpPr>
          <p:spPr>
            <a:xfrm>
              <a:off x="3020753" y="2770415"/>
              <a:ext cx="738664" cy="183079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zh-CN" altLang="en-US" sz="3600" dirty="0" smtClean="0">
                  <a:solidFill>
                    <a:schemeClr val="bg1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第二章</a:t>
              </a:r>
              <a:endParaRPr lang="zh-CN" altLang="en-US" sz="3600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309"/>
            <a:stretch>
              <a:fillRect/>
            </a:stretch>
          </p:blipFill>
          <p:spPr>
            <a:xfrm>
              <a:off x="3620135" y="3203827"/>
              <a:ext cx="903040" cy="1658115"/>
            </a:xfrm>
            <a:prstGeom prst="rect">
              <a:avLst/>
            </a:prstGeom>
          </p:spPr>
        </p:pic>
      </p:grpSp>
      <p:grpSp>
        <p:nvGrpSpPr>
          <p:cNvPr id="11" name="组合 10"/>
          <p:cNvGrpSpPr/>
          <p:nvPr/>
        </p:nvGrpSpPr>
        <p:grpSpPr>
          <a:xfrm>
            <a:off x="8231480" y="2028371"/>
            <a:ext cx="1502422" cy="2091527"/>
            <a:chOff x="3020753" y="2770415"/>
            <a:chExt cx="1502422" cy="2091527"/>
          </a:xfrm>
        </p:grpSpPr>
        <p:sp>
          <p:nvSpPr>
            <p:cNvPr id="12" name="文本框 11"/>
            <p:cNvSpPr txBox="1"/>
            <p:nvPr/>
          </p:nvSpPr>
          <p:spPr>
            <a:xfrm>
              <a:off x="3020753" y="2770415"/>
              <a:ext cx="738664" cy="183079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zh-CN" altLang="en-US" sz="3600" dirty="0" smtClean="0">
                  <a:solidFill>
                    <a:schemeClr val="bg1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第三章</a:t>
              </a:r>
              <a:endParaRPr lang="zh-CN" altLang="en-US" sz="3600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309"/>
            <a:stretch>
              <a:fillRect/>
            </a:stretch>
          </p:blipFill>
          <p:spPr>
            <a:xfrm>
              <a:off x="3620135" y="3203827"/>
              <a:ext cx="903040" cy="1658115"/>
            </a:xfrm>
            <a:prstGeom prst="rect">
              <a:avLst/>
            </a:prstGeom>
          </p:spPr>
        </p:pic>
      </p:grpSp>
      <p:grpSp>
        <p:nvGrpSpPr>
          <p:cNvPr id="14" name="组合 13"/>
          <p:cNvGrpSpPr/>
          <p:nvPr/>
        </p:nvGrpSpPr>
        <p:grpSpPr>
          <a:xfrm>
            <a:off x="10341027" y="2028371"/>
            <a:ext cx="1502422" cy="2091527"/>
            <a:chOff x="3020753" y="2770415"/>
            <a:chExt cx="1502422" cy="2091527"/>
          </a:xfrm>
        </p:grpSpPr>
        <p:sp>
          <p:nvSpPr>
            <p:cNvPr id="15" name="文本框 14"/>
            <p:cNvSpPr txBox="1"/>
            <p:nvPr/>
          </p:nvSpPr>
          <p:spPr>
            <a:xfrm>
              <a:off x="3020753" y="2770415"/>
              <a:ext cx="738664" cy="183079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zh-CN" altLang="en-US" sz="3600" dirty="0" smtClean="0">
                  <a:solidFill>
                    <a:schemeClr val="bg1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第</a:t>
              </a:r>
              <a:r>
                <a:rPr lang="zh-CN" altLang="en-US" sz="3600" dirty="0">
                  <a:solidFill>
                    <a:schemeClr val="bg1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四</a:t>
              </a:r>
              <a:r>
                <a:rPr lang="zh-CN" altLang="en-US" sz="3600" dirty="0" smtClean="0">
                  <a:solidFill>
                    <a:schemeClr val="bg1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章</a:t>
              </a:r>
              <a:endParaRPr lang="zh-CN" altLang="en-US" sz="3600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309"/>
            <a:stretch>
              <a:fillRect/>
            </a:stretch>
          </p:blipFill>
          <p:spPr>
            <a:xfrm>
              <a:off x="3620135" y="3203827"/>
              <a:ext cx="903040" cy="1658115"/>
            </a:xfrm>
            <a:prstGeom prst="rect">
              <a:avLst/>
            </a:prstGeom>
          </p:spPr>
        </p:pic>
      </p:grpSp>
      <p:sp>
        <p:nvSpPr>
          <p:cNvPr id="19" name="文本框 18"/>
          <p:cNvSpPr txBox="1"/>
          <p:nvPr/>
        </p:nvSpPr>
        <p:spPr>
          <a:xfrm>
            <a:off x="1581150" y="1056638"/>
            <a:ext cx="1954381" cy="372956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11500" dirty="0" smtClean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目录</a:t>
            </a:r>
            <a:endParaRPr lang="zh-CN" altLang="en-US" sz="11500" dirty="0">
              <a:solidFill>
                <a:schemeClr val="bg1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2220534" y="753735"/>
            <a:ext cx="2302641" cy="4108207"/>
            <a:chOff x="2220534" y="753735"/>
            <a:chExt cx="2302641" cy="4108207"/>
          </a:xfrm>
        </p:grpSpPr>
        <p:sp>
          <p:nvSpPr>
            <p:cNvPr id="8" name="文本框 7"/>
            <p:cNvSpPr txBox="1"/>
            <p:nvPr/>
          </p:nvSpPr>
          <p:spPr>
            <a:xfrm>
              <a:off x="2220534" y="753735"/>
              <a:ext cx="1538883" cy="384747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zh-CN" altLang="en-US" sz="8800" dirty="0" smtClean="0">
                  <a:solidFill>
                    <a:schemeClr val="bg1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第一章</a:t>
              </a:r>
              <a:endParaRPr lang="zh-CN" altLang="en-US" sz="8800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309"/>
            <a:stretch>
              <a:fillRect/>
            </a:stretch>
          </p:blipFill>
          <p:spPr>
            <a:xfrm>
              <a:off x="3620135" y="3203827"/>
              <a:ext cx="903040" cy="1658115"/>
            </a:xfrm>
            <a:prstGeom prst="rect">
              <a:avLst/>
            </a:prstGeom>
          </p:spPr>
        </p:pic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1100" y="762000"/>
            <a:ext cx="6096000" cy="609600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45" r="13059"/>
          <a:stretch>
            <a:fillRect/>
          </a:stretch>
        </p:blipFill>
        <p:spPr>
          <a:xfrm>
            <a:off x="-19050" y="3981450"/>
            <a:ext cx="12211050" cy="376877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595085" y="905849"/>
            <a:ext cx="5050971" cy="3910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青花瓷（</a:t>
            </a:r>
            <a:r>
              <a:rPr lang="en-US" altLang="zh-CN" sz="1400" dirty="0">
                <a:solidFill>
                  <a:schemeClr val="bg1"/>
                </a:solidFill>
                <a:latin typeface="+mj-ea"/>
                <a:ea typeface="+mj-ea"/>
              </a:rPr>
              <a:t>blue and white porcelain</a:t>
            </a: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），又称白地青花瓷，常简称青花，是中国瓷器的主流品种之一，属釉下彩瓷。青花瓷是用含氧化钴的钴矿为原料，在陶瓷坯体上描绘纹饰，再罩上一层透明釉，经高温还原焰一次烧成。钴料烧成后呈蓝色，具有着色力强、发色鲜艳、烧成率高、呈色稳定的特点。原始青花瓷于唐宋已见端倪，成熟的青花瓷则出现在元代景德镇的湖田窑。明代青花成为瓷器的主流。清康熙时发展到了顶峰。明清时期，还创烧了青花五彩、孔雀绿釉青花、豆青釉青花、青花红彩、黄地青花、哥釉青花等衍生品种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143" y="598714"/>
            <a:ext cx="4749800" cy="47498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75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52" b="35101"/>
          <a:stretch>
            <a:fillRect/>
          </a:stretch>
        </p:blipFill>
        <p:spPr>
          <a:xfrm>
            <a:off x="-29029" y="564313"/>
            <a:ext cx="6159292" cy="162008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501" y="1857743"/>
            <a:ext cx="3113799" cy="178193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52" t="57346"/>
          <a:stretch>
            <a:fillRect/>
          </a:stretch>
        </p:blipFill>
        <p:spPr>
          <a:xfrm>
            <a:off x="-29029" y="3924300"/>
            <a:ext cx="6159292" cy="106479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52" b="35101"/>
          <a:stretch>
            <a:fillRect/>
          </a:stretch>
        </p:blipFill>
        <p:spPr>
          <a:xfrm>
            <a:off x="6127958" y="564313"/>
            <a:ext cx="6159292" cy="162008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52" t="57346"/>
          <a:stretch>
            <a:fillRect/>
          </a:stretch>
        </p:blipFill>
        <p:spPr>
          <a:xfrm>
            <a:off x="6127958" y="3924300"/>
            <a:ext cx="6159292" cy="1064792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 flipV="1">
            <a:off x="5065486" y="0"/>
            <a:ext cx="1030514" cy="6858000"/>
          </a:xfrm>
          <a:prstGeom prst="rect">
            <a:avLst/>
          </a:prstGeom>
          <a:gradFill flip="none" rotWithShape="1">
            <a:gsLst>
              <a:gs pos="86000">
                <a:srgbClr val="560608">
                  <a:alpha val="2000"/>
                </a:srgbClr>
              </a:gs>
              <a:gs pos="100000">
                <a:srgbClr val="560608">
                  <a:alpha val="50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101600" dist="38100" sx="101000" sy="101000" algn="l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6623433" y="1439647"/>
            <a:ext cx="5170646" cy="28194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白釉青花一火成，花从釉里透分明。可参造化先天妙，无极由来太极生。 青花浓淡出毫端， 画上磁坯面面宽</a:t>
            </a:r>
            <a:r>
              <a:rPr lang="en-US" altLang="zh-CN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; </a:t>
            </a:r>
            <a:r>
              <a:rPr lang="zh-CN" altLang="en-US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织得卫风歌尚絅， 乃知罩泑理同看。 青料惟夸韭菜边 ，成窑描写淡弥鲜</a:t>
            </a:r>
            <a:r>
              <a:rPr lang="en-US" altLang="zh-CN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; </a:t>
            </a:r>
            <a:r>
              <a:rPr lang="zh-CN" altLang="en-US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正嘉偏尚浓花色， 最好穿珠八宝莲。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513" y="-420914"/>
            <a:ext cx="3809487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45" r="13059"/>
          <a:stretch>
            <a:fillRect/>
          </a:stretch>
        </p:blipFill>
        <p:spPr>
          <a:xfrm>
            <a:off x="-19050" y="3981450"/>
            <a:ext cx="12211050" cy="376877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887"/>
          <a:stretch>
            <a:fillRect/>
          </a:stretch>
        </p:blipFill>
        <p:spPr>
          <a:xfrm>
            <a:off x="7015755" y="4263192"/>
            <a:ext cx="3113799" cy="80388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747195" y="1128741"/>
            <a:ext cx="4496910" cy="34163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>
              <a:lnSpc>
                <a:spcPct val="300000"/>
              </a:lnSpc>
            </a:pPr>
            <a:r>
              <a:rPr lang="zh-CN" altLang="en-US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白釉青花一火成，花从釉里透分明。可参造化先天妙，无极由来太极生。 青花浓淡出毫端， 画上磁坯面面宽</a:t>
            </a:r>
            <a:r>
              <a:rPr lang="en-US" altLang="zh-CN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; </a:t>
            </a:r>
            <a:r>
              <a:rPr lang="zh-CN" altLang="en-US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织得卫风歌尚絅， 乃知罩泑理同</a:t>
            </a:r>
            <a:r>
              <a:rPr lang="zh-CN" altLang="en-US" dirty="0" smtClean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看。</a:t>
            </a:r>
            <a:endParaRPr lang="zh-CN" altLang="en-US" dirty="0">
              <a:solidFill>
                <a:schemeClr val="bg1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966741" y="1801633"/>
            <a:ext cx="1415772" cy="301081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8000" dirty="0" smtClean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青花</a:t>
            </a:r>
            <a:endParaRPr lang="zh-CN" altLang="en-US" sz="8000" dirty="0">
              <a:solidFill>
                <a:schemeClr val="bg1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458156" y="1737675"/>
            <a:ext cx="5188945" cy="227874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225"/>
          <a:stretch>
            <a:fillRect/>
          </a:stretch>
        </p:blipFill>
        <p:spPr>
          <a:xfrm>
            <a:off x="752599" y="-190499"/>
            <a:ext cx="2585512" cy="552755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22"/>
          <a:stretch>
            <a:fillRect/>
          </a:stretch>
        </p:blipFill>
        <p:spPr>
          <a:xfrm>
            <a:off x="3305060" y="-190499"/>
            <a:ext cx="2978149" cy="552755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6543104" y="1148030"/>
            <a:ext cx="3370153" cy="400417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>
              <a:lnSpc>
                <a:spcPct val="300000"/>
              </a:lnSpc>
            </a:pPr>
            <a:r>
              <a:rPr lang="zh-CN" altLang="en-US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白釉青花一火成，花从釉里透分明。可参造化先天妙，无极由来太极生。 青花浓淡出毫端， 画上磁坯面面宽</a:t>
            </a:r>
            <a:r>
              <a:rPr lang="en-US" altLang="zh-CN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; </a:t>
            </a:r>
            <a:r>
              <a:rPr lang="zh-CN" altLang="en-US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织得卫风歌尚絅， 乃知罩泑理同</a:t>
            </a:r>
            <a:r>
              <a:rPr lang="zh-CN" altLang="en-US" dirty="0" smtClean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看。</a:t>
            </a:r>
            <a:endParaRPr lang="zh-CN" altLang="en-US" dirty="0">
              <a:solidFill>
                <a:schemeClr val="bg1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2220534" y="753735"/>
            <a:ext cx="2302641" cy="4108207"/>
            <a:chOff x="2220534" y="753735"/>
            <a:chExt cx="2302641" cy="4108207"/>
          </a:xfrm>
        </p:grpSpPr>
        <p:sp>
          <p:nvSpPr>
            <p:cNvPr id="8" name="文本框 7"/>
            <p:cNvSpPr txBox="1"/>
            <p:nvPr/>
          </p:nvSpPr>
          <p:spPr>
            <a:xfrm>
              <a:off x="2220534" y="753735"/>
              <a:ext cx="1538883" cy="384747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zh-CN" altLang="en-US" sz="8800" dirty="0" smtClean="0">
                  <a:solidFill>
                    <a:schemeClr val="bg1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第</a:t>
              </a:r>
              <a:r>
                <a:rPr lang="zh-CN" altLang="en-US" sz="8800" dirty="0">
                  <a:solidFill>
                    <a:schemeClr val="bg1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二</a:t>
              </a:r>
              <a:r>
                <a:rPr lang="zh-CN" altLang="en-US" sz="8800" dirty="0" smtClean="0">
                  <a:solidFill>
                    <a:schemeClr val="bg1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章</a:t>
              </a:r>
              <a:endParaRPr lang="zh-CN" altLang="en-US" sz="8800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309"/>
            <a:stretch>
              <a:fillRect/>
            </a:stretch>
          </p:blipFill>
          <p:spPr>
            <a:xfrm>
              <a:off x="3620135" y="3203827"/>
              <a:ext cx="903040" cy="1658115"/>
            </a:xfrm>
            <a:prstGeom prst="rect">
              <a:avLst/>
            </a:prstGeom>
          </p:spPr>
        </p:pic>
      </p:grp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85" b="24041"/>
          <a:stretch>
            <a:fillRect/>
          </a:stretch>
        </p:blipFill>
        <p:spPr>
          <a:xfrm>
            <a:off x="6360885" y="324756"/>
            <a:ext cx="6858000" cy="439420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31" r="8532"/>
          <a:stretch>
            <a:fillRect/>
          </a:stretch>
        </p:blipFill>
        <p:spPr>
          <a:xfrm>
            <a:off x="495300" y="551543"/>
            <a:ext cx="5124450" cy="46143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3185" y="551543"/>
            <a:ext cx="4191000" cy="2794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文本框 3"/>
          <p:cNvSpPr txBox="1"/>
          <p:nvPr/>
        </p:nvSpPr>
        <p:spPr>
          <a:xfrm>
            <a:off x="7444921" y="3631292"/>
            <a:ext cx="326752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1500" dirty="0" smtClean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青花</a:t>
            </a:r>
            <a:endParaRPr lang="zh-CN" altLang="en-US" sz="11500" dirty="0">
              <a:solidFill>
                <a:schemeClr val="bg1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371" y="664029"/>
            <a:ext cx="2852057" cy="42780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矩形 2"/>
          <p:cNvSpPr/>
          <p:nvPr/>
        </p:nvSpPr>
        <p:spPr>
          <a:xfrm>
            <a:off x="1825128" y="1691357"/>
            <a:ext cx="6096000" cy="222342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珍珠白沁烟雨 </a:t>
            </a:r>
          </a:p>
          <a:p>
            <a:pPr>
              <a:lnSpc>
                <a:spcPct val="200000"/>
              </a:lnSpc>
            </a:pPr>
            <a:r>
              <a:rPr lang="zh-CN" altLang="en-US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孔雀蓝映著月光 </a:t>
            </a:r>
          </a:p>
          <a:p>
            <a:pPr>
              <a:lnSpc>
                <a:spcPct val="200000"/>
              </a:lnSpc>
            </a:pPr>
            <a:r>
              <a:rPr lang="zh-CN" altLang="en-US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莹透素颜 </a:t>
            </a:r>
          </a:p>
          <a:p>
            <a:pPr>
              <a:lnSpc>
                <a:spcPct val="200000"/>
              </a:lnSpc>
            </a:pPr>
            <a:r>
              <a:rPr lang="zh-CN" altLang="en-US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朦胧了琴弦上缕檀香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 tmFilter="0,0; .5, 1; 1, 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629" y="395513"/>
            <a:ext cx="3127829" cy="46917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文本框 3"/>
          <p:cNvSpPr txBox="1"/>
          <p:nvPr/>
        </p:nvSpPr>
        <p:spPr>
          <a:xfrm>
            <a:off x="6623433" y="2267857"/>
            <a:ext cx="5170646" cy="28194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白釉青花一火成，花从釉里透分明。可参造化先天妙，无极由来太极生。 青花浓淡出毫端， 画上磁坯面面宽</a:t>
            </a:r>
            <a:r>
              <a:rPr lang="en-US" altLang="zh-CN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; </a:t>
            </a:r>
            <a:r>
              <a:rPr lang="zh-CN" altLang="en-US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织得卫风歌尚絅， 乃知罩泑理同看。 青料惟夸韭菜边 ，成窑描写淡弥鲜</a:t>
            </a:r>
            <a:r>
              <a:rPr lang="en-US" altLang="zh-CN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; </a:t>
            </a:r>
            <a:r>
              <a:rPr lang="zh-CN" altLang="en-US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正嘉偏尚浓花色， 最好穿珠八宝莲。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713331" y="525235"/>
            <a:ext cx="29908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8000" dirty="0" smtClean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青花</a:t>
            </a:r>
            <a:endParaRPr lang="zh-CN" altLang="en-US" sz="8000" dirty="0">
              <a:solidFill>
                <a:schemeClr val="bg1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2729" y="1430866"/>
            <a:ext cx="4722586" cy="31483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158" y="1430866"/>
            <a:ext cx="4722586" cy="31483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2220534" y="753735"/>
            <a:ext cx="2302641" cy="4108207"/>
            <a:chOff x="2220534" y="753735"/>
            <a:chExt cx="2302641" cy="4108207"/>
          </a:xfrm>
        </p:grpSpPr>
        <p:sp>
          <p:nvSpPr>
            <p:cNvPr id="2" name="文本框 1"/>
            <p:cNvSpPr txBox="1"/>
            <p:nvPr/>
          </p:nvSpPr>
          <p:spPr>
            <a:xfrm>
              <a:off x="2220534" y="753735"/>
              <a:ext cx="1538883" cy="384747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zh-CN" altLang="en-US" sz="8800" dirty="0" smtClean="0">
                  <a:solidFill>
                    <a:schemeClr val="bg1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第三章</a:t>
              </a:r>
              <a:endParaRPr lang="zh-CN" altLang="en-US" sz="8800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309"/>
            <a:stretch>
              <a:fillRect/>
            </a:stretch>
          </p:blipFill>
          <p:spPr>
            <a:xfrm>
              <a:off x="3620135" y="3203827"/>
              <a:ext cx="903040" cy="1658115"/>
            </a:xfrm>
            <a:prstGeom prst="rect">
              <a:avLst/>
            </a:prstGeom>
          </p:spPr>
        </p:pic>
      </p:grpSp>
      <p:grpSp>
        <p:nvGrpSpPr>
          <p:cNvPr id="8" name="组合 7"/>
          <p:cNvGrpSpPr/>
          <p:nvPr/>
        </p:nvGrpSpPr>
        <p:grpSpPr>
          <a:xfrm>
            <a:off x="6946901" y="1473143"/>
            <a:ext cx="3996967" cy="3498364"/>
            <a:chOff x="6946901" y="1473143"/>
            <a:chExt cx="3996967" cy="34983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46901" y="1473143"/>
              <a:ext cx="2864756" cy="2695375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79445" y="2840970"/>
              <a:ext cx="2264423" cy="2130537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70475" y="1831629"/>
              <a:ext cx="1284612" cy="1208658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66857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 flipV="1">
            <a:off x="5065486" y="-1"/>
            <a:ext cx="1030514" cy="6966857"/>
          </a:xfrm>
          <a:prstGeom prst="rect">
            <a:avLst/>
          </a:prstGeom>
          <a:gradFill flip="none" rotWithShape="1">
            <a:gsLst>
              <a:gs pos="78000">
                <a:schemeClr val="bg1">
                  <a:lumMod val="50000"/>
                  <a:alpha val="2000"/>
                </a:schemeClr>
              </a:gs>
              <a:gs pos="100000">
                <a:schemeClr val="bg1">
                  <a:lumMod val="65000"/>
                  <a:alpha val="5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101600" dist="38100" sx="101000" sy="101000" algn="l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855"/>
            <a:ext cx="12192000" cy="6822289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 flipV="1">
            <a:off x="5065486" y="-1"/>
            <a:ext cx="1030514" cy="6966857"/>
          </a:xfrm>
          <a:prstGeom prst="rect">
            <a:avLst/>
          </a:prstGeom>
          <a:gradFill flip="none" rotWithShape="1">
            <a:gsLst>
              <a:gs pos="78000">
                <a:schemeClr val="bg1">
                  <a:lumMod val="50000"/>
                  <a:alpha val="2000"/>
                </a:schemeClr>
              </a:gs>
              <a:gs pos="100000">
                <a:schemeClr val="bg1">
                  <a:lumMod val="65000"/>
                  <a:alpha val="5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101600" dist="38100" sx="101000" sy="101000" algn="l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967" y="293006"/>
            <a:ext cx="10365015" cy="5182508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 flipV="1">
            <a:off x="5065486" y="-1"/>
            <a:ext cx="1030514" cy="6966857"/>
          </a:xfrm>
          <a:prstGeom prst="rect">
            <a:avLst/>
          </a:prstGeom>
          <a:gradFill flip="none" rotWithShape="1">
            <a:gsLst>
              <a:gs pos="78000">
                <a:schemeClr val="bg1">
                  <a:lumMod val="50000"/>
                  <a:alpha val="2000"/>
                </a:schemeClr>
              </a:gs>
              <a:gs pos="100000">
                <a:schemeClr val="bg1">
                  <a:lumMod val="65000"/>
                  <a:alpha val="5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101600" dist="38100" sx="101000" sy="101000" algn="l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45" r="13059"/>
          <a:stretch>
            <a:fillRect/>
          </a:stretch>
        </p:blipFill>
        <p:spPr>
          <a:xfrm>
            <a:off x="-19050" y="3981450"/>
            <a:ext cx="12211050" cy="376877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635" y="437568"/>
            <a:ext cx="2624222" cy="4818073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 flipV="1">
            <a:off x="5065486" y="-1"/>
            <a:ext cx="1030514" cy="6966857"/>
          </a:xfrm>
          <a:prstGeom prst="rect">
            <a:avLst/>
          </a:prstGeom>
          <a:gradFill flip="none" rotWithShape="1">
            <a:gsLst>
              <a:gs pos="78000">
                <a:schemeClr val="bg1">
                  <a:lumMod val="50000"/>
                  <a:alpha val="2000"/>
                </a:schemeClr>
              </a:gs>
              <a:gs pos="100000">
                <a:schemeClr val="bg1">
                  <a:lumMod val="65000"/>
                  <a:alpha val="5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101600" dist="38100" sx="101000" sy="101000" algn="l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45" r="13059"/>
          <a:stretch>
            <a:fillRect/>
          </a:stretch>
        </p:blipFill>
        <p:spPr>
          <a:xfrm>
            <a:off x="-19050" y="3981450"/>
            <a:ext cx="12211050" cy="376877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3482" y="2542030"/>
            <a:ext cx="3099822" cy="17739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 flipV="1">
            <a:off x="5065486" y="-1"/>
            <a:ext cx="1030514" cy="6966857"/>
          </a:xfrm>
          <a:prstGeom prst="rect">
            <a:avLst/>
          </a:prstGeom>
          <a:gradFill flip="none" rotWithShape="1">
            <a:gsLst>
              <a:gs pos="78000">
                <a:schemeClr val="bg1">
                  <a:lumMod val="50000"/>
                  <a:alpha val="2000"/>
                </a:schemeClr>
              </a:gs>
              <a:gs pos="100000">
                <a:schemeClr val="bg1">
                  <a:lumMod val="65000"/>
                  <a:alpha val="5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101600" dist="38100" sx="101000" sy="101000" algn="l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45" r="13059"/>
          <a:stretch>
            <a:fillRect/>
          </a:stretch>
        </p:blipFill>
        <p:spPr>
          <a:xfrm>
            <a:off x="-19050" y="3981450"/>
            <a:ext cx="12211050" cy="376877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734460" y="232230"/>
            <a:ext cx="5439230" cy="543923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2661245" y="1196230"/>
            <a:ext cx="2302641" cy="4108207"/>
            <a:chOff x="2220534" y="753735"/>
            <a:chExt cx="2302641" cy="4108207"/>
          </a:xfrm>
        </p:grpSpPr>
        <p:sp>
          <p:nvSpPr>
            <p:cNvPr id="11" name="文本框 10"/>
            <p:cNvSpPr txBox="1"/>
            <p:nvPr/>
          </p:nvSpPr>
          <p:spPr>
            <a:xfrm>
              <a:off x="2220534" y="753735"/>
              <a:ext cx="1538883" cy="384747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zh-CN" altLang="en-US" sz="8800" dirty="0" smtClean="0">
                  <a:solidFill>
                    <a:srgbClr val="0B579F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青花瓷</a:t>
              </a:r>
              <a:endParaRPr lang="zh-CN" altLang="en-US" sz="8800" dirty="0">
                <a:solidFill>
                  <a:srgbClr val="0B579F"/>
                </a:solidFill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309"/>
            <a:stretch>
              <a:fillRect/>
            </a:stretch>
          </p:blipFill>
          <p:spPr>
            <a:xfrm>
              <a:off x="3620135" y="3203827"/>
              <a:ext cx="903040" cy="1658115"/>
            </a:xfrm>
            <a:prstGeom prst="rect">
              <a:avLst/>
            </a:prstGeom>
          </p:spPr>
        </p:pic>
      </p:grp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85"/>
          <a:stretch>
            <a:fillRect/>
          </a:stretch>
        </p:blipFill>
        <p:spPr>
          <a:xfrm>
            <a:off x="8068132" y="946968"/>
            <a:ext cx="1980290" cy="43574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 flipV="1">
            <a:off x="5065486" y="-1"/>
            <a:ext cx="1030514" cy="6966857"/>
          </a:xfrm>
          <a:prstGeom prst="rect">
            <a:avLst/>
          </a:prstGeom>
          <a:gradFill flip="none" rotWithShape="1">
            <a:gsLst>
              <a:gs pos="78000">
                <a:schemeClr val="bg1">
                  <a:lumMod val="50000"/>
                  <a:alpha val="2000"/>
                </a:schemeClr>
              </a:gs>
              <a:gs pos="100000">
                <a:schemeClr val="bg1">
                  <a:lumMod val="65000"/>
                  <a:alpha val="5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101600" dist="38100" sx="101000" sy="101000" algn="l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45" r="13059"/>
          <a:stretch>
            <a:fillRect/>
          </a:stretch>
        </p:blipFill>
        <p:spPr>
          <a:xfrm>
            <a:off x="-19050" y="3981450"/>
            <a:ext cx="12211050" cy="3768774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81429" y="1583083"/>
            <a:ext cx="563154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600" dirty="0">
                <a:solidFill>
                  <a:srgbClr val="0B579F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我的目光穿过云层穿过林荫穿过万千人群穿过那天涯一角 </a:t>
            </a:r>
          </a:p>
          <a:p>
            <a:pPr algn="ctr">
              <a:lnSpc>
                <a:spcPct val="200000"/>
              </a:lnSpc>
            </a:pPr>
            <a:r>
              <a:rPr lang="zh-CN" altLang="en-US" sz="1600" dirty="0">
                <a:solidFill>
                  <a:srgbClr val="0B579F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触动 在那相视一瞬 </a:t>
            </a:r>
          </a:p>
          <a:p>
            <a:pPr algn="ctr">
              <a:lnSpc>
                <a:spcPct val="200000"/>
              </a:lnSpc>
            </a:pPr>
            <a:r>
              <a:rPr lang="zh-CN" altLang="en-US" sz="1600" dirty="0">
                <a:solidFill>
                  <a:srgbClr val="0B579F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你的玲珑你的窈窕你的轻涩你的碧玉之羞你的淡淡绣萝袖 </a:t>
            </a:r>
          </a:p>
          <a:p>
            <a:pPr algn="ctr">
              <a:lnSpc>
                <a:spcPct val="200000"/>
              </a:lnSpc>
            </a:pPr>
            <a:r>
              <a:rPr lang="zh-CN" altLang="en-US" sz="1600" dirty="0">
                <a:solidFill>
                  <a:srgbClr val="0B579F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只在一刹拥有了千年的寂寞 </a:t>
            </a:r>
          </a:p>
          <a:p>
            <a:pPr algn="ctr">
              <a:lnSpc>
                <a:spcPct val="200000"/>
              </a:lnSpc>
            </a:pPr>
            <a:r>
              <a:rPr lang="zh-CN" altLang="en-US" sz="1600" dirty="0">
                <a:solidFill>
                  <a:srgbClr val="0B579F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上辈子佛前的祈祷今生菩提下的守侯来世渴望的共醉 </a:t>
            </a:r>
          </a:p>
          <a:p>
            <a:pPr algn="ctr">
              <a:lnSpc>
                <a:spcPct val="200000"/>
              </a:lnSpc>
            </a:pPr>
            <a:r>
              <a:rPr lang="zh-CN" altLang="en-US" sz="1600" dirty="0">
                <a:solidFill>
                  <a:srgbClr val="0B579F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都在那一曲天籁之音 筝筝弦弦琴瑟一叶 </a:t>
            </a:r>
          </a:p>
          <a:p>
            <a:pPr algn="ctr">
              <a:lnSpc>
                <a:spcPct val="200000"/>
              </a:lnSpc>
            </a:pPr>
            <a:endParaRPr lang="zh-CN" altLang="en-US" sz="1600" dirty="0">
              <a:solidFill>
                <a:srgbClr val="0B579F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49" r="10751"/>
          <a:stretch>
            <a:fillRect/>
          </a:stretch>
        </p:blipFill>
        <p:spPr>
          <a:xfrm>
            <a:off x="6415314" y="568860"/>
            <a:ext cx="5457371" cy="471331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2220534" y="753735"/>
            <a:ext cx="2302641" cy="4108207"/>
            <a:chOff x="2220534" y="753735"/>
            <a:chExt cx="2302641" cy="4108207"/>
          </a:xfrm>
        </p:grpSpPr>
        <p:sp>
          <p:nvSpPr>
            <p:cNvPr id="2" name="文本框 1"/>
            <p:cNvSpPr txBox="1"/>
            <p:nvPr/>
          </p:nvSpPr>
          <p:spPr>
            <a:xfrm>
              <a:off x="2220534" y="753735"/>
              <a:ext cx="1538883" cy="384747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zh-CN" altLang="en-US" sz="8800" dirty="0" smtClean="0">
                  <a:solidFill>
                    <a:schemeClr val="bg1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第四章</a:t>
              </a:r>
              <a:endParaRPr lang="zh-CN" altLang="en-US" sz="8800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309"/>
            <a:stretch>
              <a:fillRect/>
            </a:stretch>
          </p:blipFill>
          <p:spPr>
            <a:xfrm>
              <a:off x="3620135" y="3203827"/>
              <a:ext cx="903040" cy="1658115"/>
            </a:xfrm>
            <a:prstGeom prst="rect">
              <a:avLst/>
            </a:prstGeom>
          </p:spPr>
        </p:pic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096015" y="1482608"/>
            <a:ext cx="4167070" cy="337933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-914399"/>
            <a:ext cx="6858000" cy="6858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10097" y="1439647"/>
            <a:ext cx="5170646" cy="28194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>
              <a:lnSpc>
                <a:spcPct val="200000"/>
              </a:lnSpc>
            </a:pPr>
            <a:r>
              <a:rPr lang="zh-CN" altLang="en-US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白釉青花一火成，花从釉里透分明。可参造化先天妙，无极由来太极生。 青花浓淡出毫端， 画上磁坯面面宽</a:t>
            </a:r>
            <a:r>
              <a:rPr lang="en-US" altLang="zh-CN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; </a:t>
            </a:r>
            <a:r>
              <a:rPr lang="zh-CN" altLang="en-US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织得卫风歌尚絅， 乃知罩泑理同看。 青料惟夸韭菜边 ，成窑描写淡弥鲜</a:t>
            </a:r>
            <a:r>
              <a:rPr lang="en-US" altLang="zh-CN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; </a:t>
            </a:r>
            <a:r>
              <a:rPr lang="zh-CN" altLang="en-US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正嘉偏尚浓花色， 最好穿珠八宝莲。</a:t>
            </a:r>
          </a:p>
        </p:txBody>
      </p:sp>
      <p:sp>
        <p:nvSpPr>
          <p:cNvPr id="6" name="矩形 5"/>
          <p:cNvSpPr/>
          <p:nvPr/>
        </p:nvSpPr>
        <p:spPr>
          <a:xfrm flipV="1">
            <a:off x="5065486" y="0"/>
            <a:ext cx="1030514" cy="5943601"/>
          </a:xfrm>
          <a:prstGeom prst="rect">
            <a:avLst/>
          </a:prstGeom>
          <a:gradFill flip="none" rotWithShape="1">
            <a:gsLst>
              <a:gs pos="86000">
                <a:srgbClr val="560608">
                  <a:alpha val="2000"/>
                </a:srgbClr>
              </a:gs>
              <a:gs pos="100000">
                <a:srgbClr val="560608">
                  <a:alpha val="50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101600" dist="38100" sx="101000" sy="101000" algn="l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7321003" y="1144945"/>
            <a:ext cx="3669939" cy="3847476"/>
            <a:chOff x="1181460" y="1144945"/>
            <a:chExt cx="3669939" cy="3847476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1460" y="1233714"/>
              <a:ext cx="3669939" cy="3669939"/>
            </a:xfrm>
            <a:prstGeom prst="rect">
              <a:avLst/>
            </a:prstGeom>
          </p:spPr>
        </p:pic>
        <p:sp>
          <p:nvSpPr>
            <p:cNvPr id="7" name="文本框 6"/>
            <p:cNvSpPr txBox="1"/>
            <p:nvPr/>
          </p:nvSpPr>
          <p:spPr>
            <a:xfrm>
              <a:off x="2246987" y="1144945"/>
              <a:ext cx="1538883" cy="384747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zh-CN" altLang="en-US" sz="8800" dirty="0" smtClean="0">
                  <a:solidFill>
                    <a:schemeClr val="bg1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花</a:t>
              </a:r>
              <a:endParaRPr lang="zh-CN" altLang="en-US" sz="8800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027" y="1076413"/>
            <a:ext cx="3915002" cy="39845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20800" y="1784350"/>
            <a:ext cx="9906000" cy="3892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我的目光穿过云层穿过林荫穿过万千人群穿过那天涯一角 </a:t>
            </a:r>
          </a:p>
          <a:p>
            <a:pPr algn="ctr">
              <a:lnSpc>
                <a:spcPct val="200000"/>
              </a:lnSpc>
            </a:pPr>
            <a:r>
              <a:rPr lang="zh-CN" altLang="en-US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触动 在那相视一瞬 </a:t>
            </a:r>
          </a:p>
          <a:p>
            <a:pPr algn="ctr">
              <a:lnSpc>
                <a:spcPct val="200000"/>
              </a:lnSpc>
            </a:pPr>
            <a:r>
              <a:rPr lang="zh-CN" altLang="en-US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你的玲珑你的窈窕你的轻涩你的碧玉之羞你的淡淡绣萝袖 </a:t>
            </a:r>
          </a:p>
          <a:p>
            <a:pPr algn="ctr">
              <a:lnSpc>
                <a:spcPct val="200000"/>
              </a:lnSpc>
            </a:pPr>
            <a:r>
              <a:rPr lang="zh-CN" altLang="en-US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只在一刹拥有了千年的寂寞 </a:t>
            </a:r>
          </a:p>
          <a:p>
            <a:pPr algn="ctr">
              <a:lnSpc>
                <a:spcPct val="200000"/>
              </a:lnSpc>
            </a:pPr>
            <a:r>
              <a:rPr lang="zh-CN" altLang="en-US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上辈子佛前的祈祷今生菩提下的守侯来世渴望的共醉 </a:t>
            </a:r>
          </a:p>
          <a:p>
            <a:pPr algn="ctr">
              <a:lnSpc>
                <a:spcPct val="200000"/>
              </a:lnSpc>
            </a:pPr>
            <a:r>
              <a:rPr lang="zh-CN" altLang="en-US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都在那一曲天籁之音 筝筝弦弦琴瑟一叶 </a:t>
            </a:r>
          </a:p>
          <a:p>
            <a:pPr algn="ctr">
              <a:lnSpc>
                <a:spcPct val="200000"/>
              </a:lnSpc>
            </a:pPr>
            <a:endParaRPr lang="zh-CN" altLang="en-US" dirty="0">
              <a:solidFill>
                <a:schemeClr val="bg1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12393" y="259442"/>
            <a:ext cx="29228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8000" dirty="0" smtClean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青花</a:t>
            </a:r>
            <a:endParaRPr lang="zh-CN" altLang="en-US" sz="8000" dirty="0">
              <a:solidFill>
                <a:schemeClr val="bg1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xit" presetSubtype="4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" dur="6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5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0501" y="1582057"/>
            <a:ext cx="5490998" cy="31423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</TotalTime>
  <Words>740</Words>
  <Application>Microsoft Office PowerPoint</Application>
  <PresentationFormat>宽屏</PresentationFormat>
  <Paragraphs>63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2" baseType="lpstr">
      <vt:lpstr>等线</vt:lpstr>
      <vt:lpstr>等线 Light</vt:lpstr>
      <vt:lpstr>宋体</vt:lpstr>
      <vt:lpstr>微软雅黑</vt:lpstr>
      <vt:lpstr>文悦古典明朝体 (非商业使用) W5</vt:lpstr>
      <vt:lpstr>Arial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faith123</dc:creator>
  <cp:lastModifiedBy>faith123</cp:lastModifiedBy>
  <cp:revision>5</cp:revision>
  <dcterms:created xsi:type="dcterms:W3CDTF">2018-08-12T03:15:26Z</dcterms:created>
  <dcterms:modified xsi:type="dcterms:W3CDTF">2018-08-24T02:40:25Z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2052-10.1.0.7469</vt:lpwstr>
  </property>
</Properties>
</file>