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25"/>
  </p:notesMasterIdLst>
  <p:sldIdLst>
    <p:sldId id="298" r:id="rId2"/>
    <p:sldId id="275" r:id="rId3"/>
    <p:sldId id="293" r:id="rId4"/>
    <p:sldId id="273" r:id="rId5"/>
    <p:sldId id="282" r:id="rId6"/>
    <p:sldId id="283" r:id="rId7"/>
    <p:sldId id="284" r:id="rId8"/>
    <p:sldId id="285" r:id="rId9"/>
    <p:sldId id="280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4" r:id="rId18"/>
    <p:sldId id="295" r:id="rId19"/>
    <p:sldId id="281" r:id="rId20"/>
    <p:sldId id="279" r:id="rId21"/>
    <p:sldId id="296" r:id="rId22"/>
    <p:sldId id="297" r:id="rId23"/>
    <p:sldId id="299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E32"/>
    <a:srgbClr val="C0504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93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C5E1C-31F1-40E5-A09B-C4F1FF6ECDE6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EB264-F2C9-492F-A0FE-99A0447070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25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311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475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487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50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27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294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426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398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7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000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247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975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66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1072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7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654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07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606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492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723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749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633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B264-F2C9-492F-A0FE-99A04470704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48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7F43E21-FA27-4FBD-B47B-E73B7E3FD4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t="14156" r="29190" b="19974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59D1856-197E-46E6-AAF0-5219A842CD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1F58E02-5231-4BFF-A2B4-C2DB10AD8AF3}"/>
              </a:ext>
            </a:extLst>
          </p:cNvPr>
          <p:cNvSpPr txBox="1"/>
          <p:nvPr/>
        </p:nvSpPr>
        <p:spPr>
          <a:xfrm>
            <a:off x="4716048" y="381470"/>
            <a:ext cx="2739211" cy="4748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6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中国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834B83E-6F83-400C-B3D6-7511C05BAC4E}"/>
              </a:ext>
            </a:extLst>
          </p:cNvPr>
          <p:cNvSpPr/>
          <p:nvPr/>
        </p:nvSpPr>
        <p:spPr>
          <a:xfrm>
            <a:off x="7146169" y="2243679"/>
            <a:ext cx="492443" cy="242630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中国历史时间列表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5AD49E9-406B-42D7-9BAD-EB5DAD9F0A2F}"/>
              </a:ext>
            </a:extLst>
          </p:cNvPr>
          <p:cNvSpPr/>
          <p:nvPr/>
        </p:nvSpPr>
        <p:spPr>
          <a:xfrm>
            <a:off x="4630339" y="1478910"/>
            <a:ext cx="415498" cy="245195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Chinese history refers to the history of China from Chinese civilization to the present. Chinese has a long history, since the Yellow Emperor of the Ji </a:t>
            </a:r>
            <a:r>
              <a:rPr lang="en-US" altLang="zh-CN" sz="500" dirty="0" err="1">
                <a:solidFill>
                  <a:schemeClr val="bg1">
                    <a:lumMod val="65000"/>
                  </a:schemeClr>
                </a:solidFill>
              </a:rPr>
              <a:t>Xuanyuan</a:t>
            </a:r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 Dynasty (also called </a:t>
            </a:r>
            <a:r>
              <a:rPr lang="en-US" altLang="zh-CN" sz="500" dirty="0" err="1">
                <a:solidFill>
                  <a:schemeClr val="bg1">
                    <a:lumMod val="65000"/>
                  </a:schemeClr>
                </a:solidFill>
              </a:rPr>
              <a:t>Xuanyuan</a:t>
            </a:r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 period is </a:t>
            </a:r>
            <a:r>
              <a:rPr lang="en-US" altLang="zh-CN" sz="500" dirty="0" err="1">
                <a:solidFill>
                  <a:schemeClr val="bg1">
                    <a:lumMod val="65000"/>
                  </a:schemeClr>
                </a:solidFill>
              </a:rPr>
              <a:t>Gongsun</a:t>
            </a:r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) about 5000 years from 4100 years; </a:t>
            </a:r>
            <a:endParaRPr lang="zh-CN" altLang="en-US" sz="5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93153C1-3034-4ACC-AA2D-ED54C6F9D4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52" y="1656428"/>
            <a:ext cx="737183" cy="73718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2E94123-1EC7-4779-A07B-04E8A88F01A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2114465" y="3052209"/>
            <a:ext cx="2174288" cy="67495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8F76B85-D748-45C9-9FA1-E8DC6C4E8E3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7842864" y="1656428"/>
            <a:ext cx="871787" cy="270623"/>
          </a:xfrm>
          <a:prstGeom prst="rect">
            <a:avLst/>
          </a:prstGeom>
        </p:spPr>
      </p:pic>
      <p:pic>
        <p:nvPicPr>
          <p:cNvPr id="1028" name="Picture 4" descr="龙png素材_百度图片搜索">
            <a:extLst>
              <a:ext uri="{FF2B5EF4-FFF2-40B4-BE49-F238E27FC236}">
                <a16:creationId xmlns="" xmlns:a16="http://schemas.microsoft.com/office/drawing/2014/main" id="{7308C33C-53A6-4CA2-9A18-033B3198E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60" y="4877793"/>
            <a:ext cx="4089128" cy="212673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纯音乐 - 轻柔悦耳的古典乐">
            <a:hlinkClick r:id="" action="ppaction://media"/>
            <a:extLst>
              <a:ext uri="{FF2B5EF4-FFF2-40B4-BE49-F238E27FC236}">
                <a16:creationId xmlns="" xmlns:a16="http://schemas.microsoft.com/office/drawing/2014/main" id="{BF4E9D36-5FDD-496B-9956-64496F389C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47071" y="8404122"/>
            <a:ext cx="609600" cy="6096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FDA3CE3-CAB3-4715-826A-1355AD8EDF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6930011" y="4278657"/>
            <a:ext cx="2101302" cy="652293"/>
          </a:xfrm>
          <a:prstGeom prst="rect">
            <a:avLst/>
          </a:prstGeom>
        </p:spPr>
      </p:pic>
      <p:pic>
        <p:nvPicPr>
          <p:cNvPr id="18" name="Picture 4" descr="龙png素材_百度图片搜索">
            <a:extLst>
              <a:ext uri="{FF2B5EF4-FFF2-40B4-BE49-F238E27FC236}">
                <a16:creationId xmlns="" xmlns:a16="http://schemas.microsoft.com/office/drawing/2014/main" id="{623523B1-A19D-4D8B-891F-41413D53C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75141" y="5016009"/>
            <a:ext cx="3759853" cy="195547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709565C-FDD2-407B-91E9-448AEAFFC84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5059319" y="2369366"/>
            <a:ext cx="871787" cy="270623"/>
          </a:xfrm>
          <a:prstGeom prst="rect">
            <a:avLst/>
          </a:prstGeom>
        </p:spPr>
      </p:pic>
      <p:pic>
        <p:nvPicPr>
          <p:cNvPr id="11" name="阿悄 - 京情 (伴奏)">
            <a:hlinkClick r:id="" action="ppaction://media"/>
            <a:extLst>
              <a:ext uri="{FF2B5EF4-FFF2-40B4-BE49-F238E27FC236}">
                <a16:creationId xmlns="" xmlns:a16="http://schemas.microsoft.com/office/drawing/2014/main" id="{90AE4D02-2D17-43C1-8B19-ED5A303859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 flipV="1">
            <a:off x="5769692" y="7597181"/>
            <a:ext cx="415498" cy="41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4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24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497926A-6B3B-412C-9788-0CEC55D76913}"/>
              </a:ext>
            </a:extLst>
          </p:cNvPr>
          <p:cNvSpPr/>
          <p:nvPr/>
        </p:nvSpPr>
        <p:spPr>
          <a:xfrm>
            <a:off x="436794" y="527136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原始社会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1740EDEC-AE00-4F2E-8E68-5D606D73F221}"/>
              </a:ext>
            </a:extLst>
          </p:cNvPr>
          <p:cNvSpPr/>
          <p:nvPr/>
        </p:nvSpPr>
        <p:spPr>
          <a:xfrm>
            <a:off x="6560256" y="553994"/>
            <a:ext cx="5375869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中国历史源远流长，旷古悠久，自黄帝王朝的姬轩辕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也说公孙轩辕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2717-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2599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年）时期算起，至今已有约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5000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年的历史了。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2E49CEA4-BB4A-449C-BEA7-D6C3C053996F}"/>
              </a:ext>
            </a:extLst>
          </p:cNvPr>
          <p:cNvSpPr/>
          <p:nvPr/>
        </p:nvSpPr>
        <p:spPr>
          <a:xfrm>
            <a:off x="5178373" y="3378720"/>
            <a:ext cx="525108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（约前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世纪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约前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世纪 ）是中国史书中记载的第一个世袭制朝代。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一般认为夏朝是多个部落联盟或复杂酋邦形式的国家。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夏时期的文物中有一定数量的青铜和玉制的礼器，年代约在新石器时代晚期、青铜时代初期。根据史书记载，禹传位于子启，改变了原始部落的禅让制，开创中国近四千年世袭的先河。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C59DD54-D9AD-4D13-8197-1E785159E7AD}"/>
              </a:ext>
            </a:extLst>
          </p:cNvPr>
          <p:cNvSpPr/>
          <p:nvPr/>
        </p:nvSpPr>
        <p:spPr>
          <a:xfrm>
            <a:off x="397622" y="2145411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夏朝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F04A39E7-B83E-45F6-9356-F8B81FA7BE0E}"/>
              </a:ext>
            </a:extLst>
          </p:cNvPr>
          <p:cNvSpPr/>
          <p:nvPr/>
        </p:nvSpPr>
        <p:spPr>
          <a:xfrm>
            <a:off x="3418569" y="797336"/>
            <a:ext cx="3076767" cy="40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?-----</a:t>
            </a: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约公元前</a:t>
            </a:r>
            <a:r>
              <a:rPr lang="en-US" altLang="zh-CN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21</a:t>
            </a: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世纪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C2B876B-C869-4289-8E7B-F530E1924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642"/>
          <a:stretch/>
        </p:blipFill>
        <p:spPr>
          <a:xfrm>
            <a:off x="2063618" y="3130913"/>
            <a:ext cx="2451228" cy="3140399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01A39988-11E4-4944-A18B-9434FA59003C}"/>
              </a:ext>
            </a:extLst>
          </p:cNvPr>
          <p:cNvGrpSpPr/>
          <p:nvPr/>
        </p:nvGrpSpPr>
        <p:grpSpPr>
          <a:xfrm>
            <a:off x="6168045" y="581327"/>
            <a:ext cx="263213" cy="1203114"/>
            <a:chOff x="5958495" y="505127"/>
            <a:chExt cx="263213" cy="1203114"/>
          </a:xfrm>
        </p:grpSpPr>
        <p:sp>
          <p:nvSpPr>
            <p:cNvPr id="5" name="箭头: 下 4">
              <a:extLst>
                <a:ext uri="{FF2B5EF4-FFF2-40B4-BE49-F238E27FC236}">
                  <a16:creationId xmlns="" xmlns:a16="http://schemas.microsoft.com/office/drawing/2014/main" id="{7ABE6D04-4392-4769-BD42-B1ECE50C583F}"/>
                </a:ext>
              </a:extLst>
            </p:cNvPr>
            <p:cNvSpPr/>
            <p:nvPr/>
          </p:nvSpPr>
          <p:spPr>
            <a:xfrm>
              <a:off x="5958495" y="1393015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48E367C8-497E-44C5-B069-2EA027F4E99A}"/>
                </a:ext>
              </a:extLst>
            </p:cNvPr>
            <p:cNvCxnSpPr/>
            <p:nvPr/>
          </p:nvCxnSpPr>
          <p:spPr>
            <a:xfrm>
              <a:off x="6096000" y="505127"/>
              <a:ext cx="0" cy="93256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8514C67-D23F-4D42-A0C0-107CCC23528B}"/>
              </a:ext>
            </a:extLst>
          </p:cNvPr>
          <p:cNvGrpSpPr/>
          <p:nvPr/>
        </p:nvGrpSpPr>
        <p:grpSpPr>
          <a:xfrm>
            <a:off x="2093929" y="2389020"/>
            <a:ext cx="6528045" cy="463358"/>
            <a:chOff x="2093929" y="2389020"/>
            <a:chExt cx="6528045" cy="463358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DB037889-9783-480C-8A5D-B9C843709DF6}"/>
                </a:ext>
              </a:extLst>
            </p:cNvPr>
            <p:cNvSpPr/>
            <p:nvPr/>
          </p:nvSpPr>
          <p:spPr>
            <a:xfrm>
              <a:off x="5320788" y="2399946"/>
              <a:ext cx="1978822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约公元前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世纪 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4DC98F5-AE7E-4D4F-8A65-7999EE0B880B}"/>
                </a:ext>
              </a:extLst>
            </p:cNvPr>
            <p:cNvSpPr/>
            <p:nvPr/>
          </p:nvSpPr>
          <p:spPr>
            <a:xfrm>
              <a:off x="7227040" y="2389020"/>
              <a:ext cx="1394934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约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500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endPara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C7C2A790-FD6C-46BF-B3DD-EDA102046309}"/>
                </a:ext>
              </a:extLst>
            </p:cNvPr>
            <p:cNvSpPr/>
            <p:nvPr/>
          </p:nvSpPr>
          <p:spPr>
            <a:xfrm>
              <a:off x="2093929" y="2399946"/>
              <a:ext cx="3666388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约公元前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21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世纪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----------</a:t>
              </a:r>
              <a:endPara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0F6C6340-0E74-400F-8943-B1CD46BA728F}"/>
              </a:ext>
            </a:extLst>
          </p:cNvPr>
          <p:cNvGrpSpPr/>
          <p:nvPr/>
        </p:nvGrpSpPr>
        <p:grpSpPr>
          <a:xfrm>
            <a:off x="-44251" y="1928746"/>
            <a:ext cx="12236251" cy="263214"/>
            <a:chOff x="-15826" y="1030443"/>
            <a:chExt cx="12236251" cy="263214"/>
          </a:xfrm>
        </p:grpSpPr>
        <p:sp>
          <p:nvSpPr>
            <p:cNvPr id="24" name="箭头: 下 23">
              <a:extLst>
                <a:ext uri="{FF2B5EF4-FFF2-40B4-BE49-F238E27FC236}">
                  <a16:creationId xmlns="" xmlns:a16="http://schemas.microsoft.com/office/drawing/2014/main" id="{476570DB-9902-4F7A-A09C-0E1F93298044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箭头: 下 24">
              <a:extLst>
                <a:ext uri="{FF2B5EF4-FFF2-40B4-BE49-F238E27FC236}">
                  <a16:creationId xmlns="" xmlns:a16="http://schemas.microsoft.com/office/drawing/2014/main" id="{1C2F430D-EC7E-411D-A890-9BCBAB098DE3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89F36F95-5A58-42D2-A5B9-96FCD3AD1E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1D4F9B59-E19A-4CC9-8784-D3F8EE4A3F2F}"/>
              </a:ext>
            </a:extLst>
          </p:cNvPr>
          <p:cNvSpPr/>
          <p:nvPr/>
        </p:nvSpPr>
        <p:spPr>
          <a:xfrm>
            <a:off x="5262539" y="3130913"/>
            <a:ext cx="681062" cy="4124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夏朝</a:t>
            </a:r>
          </a:p>
        </p:txBody>
      </p:sp>
    </p:spTree>
    <p:extLst>
      <p:ext uri="{BB962C8B-B14F-4D97-AF65-F5344CB8AC3E}">
        <p14:creationId xmlns:p14="http://schemas.microsoft.com/office/powerpoint/2010/main" val="405311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1FCED3B-6AEB-4346-8C2E-12D852EA712E}"/>
              </a:ext>
            </a:extLst>
          </p:cNvPr>
          <p:cNvSpPr/>
          <p:nvPr/>
        </p:nvSpPr>
        <p:spPr>
          <a:xfrm>
            <a:off x="6096000" y="2569378"/>
            <a:ext cx="5283200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（约公元前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1600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约公元前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1046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年），是中国历史上的第二个朝代，是中国第一个有直接的同时期的文字记载的王朝。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夏朝方国商国君主商汤率方国于鸣条之战灭夏后，以“商”为国号，在亳（今商丘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建立商朝。之后，商朝国都频繁迁移，至其后裔盘庚迁殷（今安阳）后国都才稳定下来，在殷建都达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273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年，因此商朝又被后世称为“殷”或“殷商”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商朝经历了三个大的阶段。第一阶段是“先商”；第二阶段是“早商”；第三阶段是“晚商”，前后相传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王，延续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500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余年。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887243C-125C-48EC-BA2A-45FA80883999}"/>
              </a:ext>
            </a:extLst>
          </p:cNvPr>
          <p:cNvSpPr/>
          <p:nvPr/>
        </p:nvSpPr>
        <p:spPr>
          <a:xfrm>
            <a:off x="337499" y="147812"/>
            <a:ext cx="15680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商朝 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4389D5D-85E0-4066-A568-C75163841F64}"/>
              </a:ext>
            </a:extLst>
          </p:cNvPr>
          <p:cNvSpPr/>
          <p:nvPr/>
        </p:nvSpPr>
        <p:spPr>
          <a:xfrm>
            <a:off x="2185302" y="399948"/>
            <a:ext cx="2117894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约公元前</a:t>
            </a:r>
            <a:r>
              <a:rPr lang="en-US" altLang="zh-CN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1600</a:t>
            </a: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79628C9-574C-4D85-9607-729A574DB52C}"/>
              </a:ext>
            </a:extLst>
          </p:cNvPr>
          <p:cNvSpPr/>
          <p:nvPr/>
        </p:nvSpPr>
        <p:spPr>
          <a:xfrm>
            <a:off x="5505289" y="399948"/>
            <a:ext cx="2117894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约公元前</a:t>
            </a:r>
            <a:r>
              <a:rPr lang="en-US" altLang="zh-CN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1046</a:t>
            </a: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FAF288C-731E-45B2-BC4F-48E8A44149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935"/>
          <a:stretch/>
        </p:blipFill>
        <p:spPr>
          <a:xfrm>
            <a:off x="1905557" y="1890376"/>
            <a:ext cx="3599732" cy="3986806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B69F44AA-5139-4220-BDBF-2C5ED0C24D00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3AB9C50B-D515-4C0D-82B6-6409EA8776D4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B21031CA-A177-4136-98CC-7C1E13657335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F884EABE-E76A-4296-A130-D49CD530C1C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FE2E1A5-9EB2-4870-932D-B8CEF540C819}"/>
              </a:ext>
            </a:extLst>
          </p:cNvPr>
          <p:cNvSpPr/>
          <p:nvPr/>
        </p:nvSpPr>
        <p:spPr>
          <a:xfrm>
            <a:off x="6162749" y="1890376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商朝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19CB80E-B75E-41E9-B34D-220F0527274A}"/>
              </a:ext>
            </a:extLst>
          </p:cNvPr>
          <p:cNvSpPr txBox="1"/>
          <p:nvPr/>
        </p:nvSpPr>
        <p:spPr>
          <a:xfrm>
            <a:off x="4033393" y="460548"/>
            <a:ext cx="15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--------------------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11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4919FA8-5869-4FB6-8987-FFD37D1BE2E7}"/>
              </a:ext>
            </a:extLst>
          </p:cNvPr>
          <p:cNvSpPr/>
          <p:nvPr/>
        </p:nvSpPr>
        <p:spPr>
          <a:xfrm>
            <a:off x="5129486" y="2020567"/>
            <a:ext cx="609600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1046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年）是中国历史上继商朝之后的第三个也是最后一个世袭奴隶制王朝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其后秦汉开始成为具有从中央到地方的统一政府的大一统国家。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周亦为“华夏”一词的创造者与最初指代。周朝共传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王，共计约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791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年，另一说是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868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年，两者相差近一百年，问题在于周朝的建国之年一直无法确认。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周朝分为“西周”（前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世纪中期－前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771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年）与“东周”（前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770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年－前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年）两个时期西周由周武王姬发创建，定都镐京（宗周），成王五年营建东都成周洛邑；公元前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770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年（周平王元年），平王东迁，定都雒邑（成周），此后周朝的这段时期称为东周。史书常将西周和东周合称为两周。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其中东周时期又称“春秋战国”，分为“春秋”及“战国”两部分。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22AEF3F-4707-45FA-852F-B53ED6A541D9}"/>
              </a:ext>
            </a:extLst>
          </p:cNvPr>
          <p:cNvSpPr/>
          <p:nvPr/>
        </p:nvSpPr>
        <p:spPr>
          <a:xfrm>
            <a:off x="299400" y="198709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周朝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7096D87-CB77-47DC-AB32-79EE2A47F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14" y="1746619"/>
            <a:ext cx="3784963" cy="4567431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4B456FAC-B443-4E95-8657-3FC16123E578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CA23A2B4-2A01-4EB7-B7DF-6733DF37E440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="" xmlns:a16="http://schemas.microsoft.com/office/drawing/2014/main" id="{F3DF2034-46FA-4835-B558-A7D0C1E90011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85DB2DD0-800D-419A-8511-B0B2C232091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2DA40E2-E7D1-4D39-80F7-4793511D24E7}"/>
              </a:ext>
            </a:extLst>
          </p:cNvPr>
          <p:cNvSpPr/>
          <p:nvPr/>
        </p:nvSpPr>
        <p:spPr>
          <a:xfrm>
            <a:off x="5129486" y="1672466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周朝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3B21832-DCC1-452E-AF06-9AADD9830E5C}"/>
              </a:ext>
            </a:extLst>
          </p:cNvPr>
          <p:cNvGrpSpPr/>
          <p:nvPr/>
        </p:nvGrpSpPr>
        <p:grpSpPr>
          <a:xfrm>
            <a:off x="2766931" y="403917"/>
            <a:ext cx="3706980" cy="455490"/>
            <a:chOff x="2766931" y="403917"/>
            <a:chExt cx="3706980" cy="455490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654ACD57-63A8-4B1A-AA1F-35C69EB15E6A}"/>
                </a:ext>
              </a:extLst>
            </p:cNvPr>
            <p:cNvSpPr/>
            <p:nvPr/>
          </p:nvSpPr>
          <p:spPr>
            <a:xfrm>
              <a:off x="2766931" y="403917"/>
              <a:ext cx="1233030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1046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397A9C1B-8304-4D14-B8C3-4AC55AA555A8}"/>
                </a:ext>
              </a:extLst>
            </p:cNvPr>
            <p:cNvSpPr/>
            <p:nvPr/>
          </p:nvSpPr>
          <p:spPr>
            <a:xfrm>
              <a:off x="5377136" y="406975"/>
              <a:ext cx="1096775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256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F58C086F-77B7-4248-B1AB-A5FF6808461F}"/>
                </a:ext>
              </a:extLst>
            </p:cNvPr>
            <p:cNvSpPr txBox="1"/>
            <p:nvPr/>
          </p:nvSpPr>
          <p:spPr>
            <a:xfrm>
              <a:off x="3895549" y="415476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2769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1006EEA4-FEAF-4BA9-8000-4AA45ADD0F57}"/>
              </a:ext>
            </a:extLst>
          </p:cNvPr>
          <p:cNvSpPr/>
          <p:nvPr/>
        </p:nvSpPr>
        <p:spPr>
          <a:xfrm>
            <a:off x="5441814" y="2127118"/>
            <a:ext cx="5378684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年－公元前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，是由战国时期的秦国发展起来的中国历史上第一个大一统王朝，传三世，共两帝一王，国祚共十四年。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秦国原为周朝的一个诸侯国，到秦始皇继位后，于公元前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230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年到前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年先后攻灭关东六国，完成华夏大一统，后北击匈奴、南并百越，建立了国土空前辽阔的王朝。公元前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年，秦王子婴向刘邦投降，秦朝灭亡。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秦朝创立帝制及以三公九卿为代表的中央官制，废除分封制代以郡县制，彻底打破自西周以来的世卿世禄制度，强力维护了国家的统一，强化中央对地方的控制，又推行车同轨、书同文、行同伦统一文化风俗，加强了大一统的凝聚力，奠定中国大一统王朝的统治基础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BEEB936-8AD7-4736-AC12-8642DDE1BB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604"/>
          <a:stretch/>
        </p:blipFill>
        <p:spPr>
          <a:xfrm>
            <a:off x="1118334" y="1536913"/>
            <a:ext cx="3339366" cy="469661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223DFDFC-899F-4039-86BD-749B34778AAB}"/>
              </a:ext>
            </a:extLst>
          </p:cNvPr>
          <p:cNvSpPr/>
          <p:nvPr/>
        </p:nvSpPr>
        <p:spPr>
          <a:xfrm>
            <a:off x="299400" y="17604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秦朝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6FCE8725-1A20-4492-A86A-E0AE9C88BCB7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7BACBEC5-BA4C-40EB-AEBF-81E05FA3866F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="" xmlns:a16="http://schemas.microsoft.com/office/drawing/2014/main" id="{D543E307-466C-46FC-9827-2735F36B8C36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320E26A2-63CB-4DCE-9086-93E36D84E3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32307C0-4491-41F5-AA44-F6A5E541A5DD}"/>
              </a:ext>
            </a:extLst>
          </p:cNvPr>
          <p:cNvGrpSpPr/>
          <p:nvPr/>
        </p:nvGrpSpPr>
        <p:grpSpPr>
          <a:xfrm>
            <a:off x="2362447" y="374314"/>
            <a:ext cx="4584752" cy="457454"/>
            <a:chOff x="2362447" y="374314"/>
            <a:chExt cx="4584752" cy="457454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ACC9A7C-E343-4B51-A650-6F183D2D53E7}"/>
                </a:ext>
              </a:extLst>
            </p:cNvPr>
            <p:cNvSpPr/>
            <p:nvPr/>
          </p:nvSpPr>
          <p:spPr>
            <a:xfrm>
              <a:off x="2362447" y="379336"/>
              <a:ext cx="1820400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221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DBC88075-61CE-44A8-A4BE-9CD582F1D3DA}"/>
                </a:ext>
              </a:extLst>
            </p:cNvPr>
            <p:cNvSpPr/>
            <p:nvPr/>
          </p:nvSpPr>
          <p:spPr>
            <a:xfrm>
              <a:off x="5244801" y="379336"/>
              <a:ext cx="1702398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207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12FB9AB3-0BAB-4BA1-929B-53B105BD3179}"/>
                </a:ext>
              </a:extLst>
            </p:cNvPr>
            <p:cNvSpPr txBox="1"/>
            <p:nvPr/>
          </p:nvSpPr>
          <p:spPr>
            <a:xfrm>
              <a:off x="3826787" y="374314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F6F2F71-B8F1-4AE1-AD0E-C9D55B088F03}"/>
              </a:ext>
            </a:extLst>
          </p:cNvPr>
          <p:cNvSpPr/>
          <p:nvPr/>
        </p:nvSpPr>
        <p:spPr>
          <a:xfrm>
            <a:off x="5411197" y="1548236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秦朝</a:t>
            </a:r>
          </a:p>
        </p:txBody>
      </p:sp>
    </p:spTree>
    <p:extLst>
      <p:ext uri="{BB962C8B-B14F-4D97-AF65-F5344CB8AC3E}">
        <p14:creationId xmlns:p14="http://schemas.microsoft.com/office/powerpoint/2010/main" val="423004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C53F635-680D-4F87-AC89-04824559FE19}"/>
              </a:ext>
            </a:extLst>
          </p:cNvPr>
          <p:cNvSpPr/>
          <p:nvPr/>
        </p:nvSpPr>
        <p:spPr>
          <a:xfrm>
            <a:off x="5867400" y="1964282"/>
            <a:ext cx="5790148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年）是中国历史上继秦朝之后出现的政权，为鲁公项羽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姬姓项国后裔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所建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今江苏宿迁）。公元前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年四月，名义上统一了秦朝末年疆域的绝大部分地区。建都彭城（今江苏徐州），国祚四年。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秦朝末年，爆发农民起义。一时间，四方响应，天下大乱，身为楚国贵族的项梁、项羽趁势崛起。公元前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年（秦二世三年）项羽率军五万渡河救赵王歇，于巨鹿之战大破章邯、王离领导的秦军主力，威震天下，名闻诸侯，被拜为诸侯上将军，拥兵雄厚，达四十余万。次年，项羽在咸阳分封十八路诸侯。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年汉王刘邦率军出蜀伐楚，爆发楚汉相争。公元前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年刘邦合韩信、彭越四十万兵马将项羽合围于垓下，项羽战败，自刎于乌江，吕马童、杨武、吕胜、杨喜、王翳五人分割。西楚灭亡。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F7FE213-1409-47C8-A1DF-DDE587A63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57" y="1945316"/>
            <a:ext cx="3754503" cy="449482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4B597A3-ACBB-42B1-9ABC-4EFC6D2DBE26}"/>
              </a:ext>
            </a:extLst>
          </p:cNvPr>
          <p:cNvSpPr/>
          <p:nvPr/>
        </p:nvSpPr>
        <p:spPr>
          <a:xfrm>
            <a:off x="299400" y="15699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西楚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A960CB8-8121-4B14-8E56-73BD1769D585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82ACBCBE-3EBE-43A3-9D63-2E4003DB8C0A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6B5036B5-A951-4E6A-9930-262B7D1783DA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FD951329-68B3-4C9E-8CC1-5B4828E5BA0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85BDC30-558D-480D-812B-6A8BD8E7C3CB}"/>
              </a:ext>
            </a:extLst>
          </p:cNvPr>
          <p:cNvGrpSpPr/>
          <p:nvPr/>
        </p:nvGrpSpPr>
        <p:grpSpPr>
          <a:xfrm>
            <a:off x="2399663" y="347341"/>
            <a:ext cx="4521825" cy="464765"/>
            <a:chOff x="2399663" y="347341"/>
            <a:chExt cx="4521825" cy="46476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ECE9D714-282A-46E6-854F-2E77A7C54E57}"/>
                </a:ext>
              </a:extLst>
            </p:cNvPr>
            <p:cNvSpPr/>
            <p:nvPr/>
          </p:nvSpPr>
          <p:spPr>
            <a:xfrm>
              <a:off x="2399663" y="359674"/>
              <a:ext cx="203098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206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D2BF30AD-0038-46AD-9D4A-1D2CFC9CBDE0}"/>
                </a:ext>
              </a:extLst>
            </p:cNvPr>
            <p:cNvSpPr/>
            <p:nvPr/>
          </p:nvSpPr>
          <p:spPr>
            <a:xfrm>
              <a:off x="5308612" y="347341"/>
              <a:ext cx="1612876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202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BA37BCBC-046C-455F-99B1-B5CEC63D7426}"/>
                </a:ext>
              </a:extLst>
            </p:cNvPr>
            <p:cNvSpPr txBox="1"/>
            <p:nvPr/>
          </p:nvSpPr>
          <p:spPr>
            <a:xfrm>
              <a:off x="3855815" y="388828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1807776-21F7-4C24-BDC3-A2ADF860B3D6}"/>
              </a:ext>
            </a:extLst>
          </p:cNvPr>
          <p:cNvSpPr/>
          <p:nvPr/>
        </p:nvSpPr>
        <p:spPr>
          <a:xfrm>
            <a:off x="5962651" y="1543800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西楚</a:t>
            </a:r>
          </a:p>
        </p:txBody>
      </p:sp>
    </p:spTree>
    <p:extLst>
      <p:ext uri="{BB962C8B-B14F-4D97-AF65-F5344CB8AC3E}">
        <p14:creationId xmlns:p14="http://schemas.microsoft.com/office/powerpoint/2010/main" val="401549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A11026F-CB0C-4D4C-A363-3E056C7F92F1}"/>
              </a:ext>
            </a:extLst>
          </p:cNvPr>
          <p:cNvSpPr/>
          <p:nvPr/>
        </p:nvSpPr>
        <p:spPr>
          <a:xfrm>
            <a:off x="5295900" y="2242697"/>
            <a:ext cx="615315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）是中国历史上继秦朝之后的大一统王朝，共历十二帝，享国二百一十年，又称前汉，与东汉统称为汉朝。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秦末天下揭竿而起，经过楚汉之争，刘邦击败项羽，前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年刘邦称帝，国号汉，史称西汉，定都长安。西汉在诸多制度上承袭了秦制，汉初实行轻徭薄赋、休养生息的国策，社会经济迅速恢复，农业、手工业及商业空前繁荣，史称文景之治。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武帝继位后，推行推恩令、中朝、刺史、盐铁官营等制度加强中央集权，并独尊儒术统一思想。对外则开拓了东并朝鲜、南据越南、西逾葱岭、北达阴山的辽阔疆域，奠定汉地基本范围；又开辟沟通欧亚大陆的丝绸之路，拓展对外交往，并开创了汉武盛世的局面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3924110-8329-4467-9F9B-4A9F71E04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364" y="1767074"/>
            <a:ext cx="3050304" cy="399135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BE0DA014-DFA5-48C6-974D-B92921B1CF97}"/>
              </a:ext>
            </a:extLst>
          </p:cNvPr>
          <p:cNvSpPr/>
          <p:nvPr/>
        </p:nvSpPr>
        <p:spPr>
          <a:xfrm>
            <a:off x="299400" y="211789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西汉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7D035234-FEBA-4D01-96FA-2E1FA9934530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D7800939-4943-4290-A66D-719F27D73455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EED31B68-05F1-43E9-A996-FB58C7C67D2A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3E0B83B-342D-48F8-B8E7-133E6038BAA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9DC6192-BAFE-47AB-86E0-217F324A6E97}"/>
              </a:ext>
            </a:extLst>
          </p:cNvPr>
          <p:cNvGrpSpPr/>
          <p:nvPr/>
        </p:nvGrpSpPr>
        <p:grpSpPr>
          <a:xfrm>
            <a:off x="2438889" y="376306"/>
            <a:ext cx="4313701" cy="478607"/>
            <a:chOff x="2438889" y="376306"/>
            <a:chExt cx="4313701" cy="478607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319BBFA1-9D9B-4B64-AC71-670E0EBFA0E8}"/>
                </a:ext>
              </a:extLst>
            </p:cNvPr>
            <p:cNvSpPr/>
            <p:nvPr/>
          </p:nvSpPr>
          <p:spPr>
            <a:xfrm>
              <a:off x="2438889" y="402481"/>
              <a:ext cx="1980814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公元前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202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695C4CF5-7D29-41E6-90A2-3A9FBECD5110}"/>
                </a:ext>
              </a:extLst>
            </p:cNvPr>
            <p:cNvSpPr/>
            <p:nvPr/>
          </p:nvSpPr>
          <p:spPr>
            <a:xfrm>
              <a:off x="5439410" y="376306"/>
              <a:ext cx="1313180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8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8A6B2FD5-B8CC-44B8-BB55-2F51E982A22D}"/>
                </a:ext>
              </a:extLst>
            </p:cNvPr>
            <p:cNvSpPr txBox="1"/>
            <p:nvPr/>
          </p:nvSpPr>
          <p:spPr>
            <a:xfrm>
              <a:off x="3908429" y="402436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4403530-96C4-423B-9B44-20C467771A19}"/>
              </a:ext>
            </a:extLst>
          </p:cNvPr>
          <p:cNvSpPr/>
          <p:nvPr/>
        </p:nvSpPr>
        <p:spPr>
          <a:xfrm>
            <a:off x="5295900" y="1734762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西汉</a:t>
            </a:r>
          </a:p>
        </p:txBody>
      </p:sp>
    </p:spTree>
    <p:extLst>
      <p:ext uri="{BB962C8B-B14F-4D97-AF65-F5344CB8AC3E}">
        <p14:creationId xmlns:p14="http://schemas.microsoft.com/office/powerpoint/2010/main" val="322802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64E3731-6FAF-4443-9ACC-C94FC83F0574}"/>
              </a:ext>
            </a:extLst>
          </p:cNvPr>
          <p:cNvSpPr/>
          <p:nvPr/>
        </p:nvSpPr>
        <p:spPr>
          <a:xfrm>
            <a:off x="5256776" y="2168978"/>
            <a:ext cx="6363723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年），是继西汉之后由西汉外戚王莽建立的朝代。公元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年腊月，王莽废汉孺子（刘婴）为安定公，改国号为新，建都常安，史称新莽。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莽称帝后进行了多项改革，包括：推行王田制，限制私有土地持有，超出部分为国有，无土地者由国家分配，一夫百亩，目的是解决西汉后期以来土地兼并严重的问题，但是完全无法执行；禁赏奴婢；推广国营事业；改革币制等。唯新朝政令繁琐，且朝令夕改，改革最终失败，导致新朝急速灭亡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地皇四年（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年），新朝被绿林军推翻；共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帝、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年国祚。历农民战争后，刘玄建立玄汉政权。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9C38B218-A442-4558-B924-5087E8ADC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2" y="1472060"/>
            <a:ext cx="2901948" cy="469211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CE1CA42-F72F-4E87-9108-39AD9CC20117}"/>
              </a:ext>
            </a:extLst>
          </p:cNvPr>
          <p:cNvSpPr/>
          <p:nvPr/>
        </p:nvSpPr>
        <p:spPr>
          <a:xfrm>
            <a:off x="346868" y="141907"/>
            <a:ext cx="17395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新朝 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EFF5A7F9-1268-4B78-ABF5-B1A19AA4396E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E370BDD6-DA44-4E29-BB37-7BA56E499302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B31275E1-F22D-4731-BD6E-43BB547940F3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A5AC709-D38B-4608-BA08-0D077A4EA2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B2F6BD6-00EF-41FA-9A4C-6B7934124373}"/>
              </a:ext>
            </a:extLst>
          </p:cNvPr>
          <p:cNvGrpSpPr/>
          <p:nvPr/>
        </p:nvGrpSpPr>
        <p:grpSpPr>
          <a:xfrm>
            <a:off x="2374719" y="399609"/>
            <a:ext cx="4012530" cy="484994"/>
            <a:chOff x="2374719" y="399609"/>
            <a:chExt cx="4012530" cy="484994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81BD1DE9-4480-4BC0-A5D5-E13CE27FBBCE}"/>
                </a:ext>
              </a:extLst>
            </p:cNvPr>
            <p:cNvSpPr/>
            <p:nvPr/>
          </p:nvSpPr>
          <p:spPr>
            <a:xfrm>
              <a:off x="2374719" y="399609"/>
              <a:ext cx="1544852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8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9AC8630A-BCCE-48A4-AE47-31359D90E8E8}"/>
                </a:ext>
              </a:extLst>
            </p:cNvPr>
            <p:cNvSpPr/>
            <p:nvPr/>
          </p:nvSpPr>
          <p:spPr>
            <a:xfrm>
              <a:off x="4872617" y="432171"/>
              <a:ext cx="1514632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23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34281361-7800-4124-A803-282287D57FB5}"/>
                </a:ext>
              </a:extLst>
            </p:cNvPr>
            <p:cNvSpPr txBox="1"/>
            <p:nvPr/>
          </p:nvSpPr>
          <p:spPr>
            <a:xfrm>
              <a:off x="3378184" y="438165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F87D5B2-EF43-490A-8EBC-6F7268F41FDF}"/>
              </a:ext>
            </a:extLst>
          </p:cNvPr>
          <p:cNvSpPr/>
          <p:nvPr/>
        </p:nvSpPr>
        <p:spPr>
          <a:xfrm>
            <a:off x="5287531" y="1551996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新朝</a:t>
            </a:r>
          </a:p>
        </p:txBody>
      </p:sp>
    </p:spTree>
    <p:extLst>
      <p:ext uri="{BB962C8B-B14F-4D97-AF65-F5344CB8AC3E}">
        <p14:creationId xmlns:p14="http://schemas.microsoft.com/office/powerpoint/2010/main" val="124577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F922A7F9-624C-4272-B89F-9E2E50D4E1EE}"/>
              </a:ext>
            </a:extLst>
          </p:cNvPr>
          <p:cNvSpPr/>
          <p:nvPr/>
        </p:nvSpPr>
        <p:spPr>
          <a:xfrm>
            <a:off x="5657492" y="2032286"/>
            <a:ext cx="472125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月）是中国历史上继新朝之后出现的政权，为西汉宗室刘玄所建立。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玄汉上承新朝下启东汉。更始元年至二年间，名义上统一了西汉末年疆域的绝大部分地区。与西汉、东汉合称汉朝，为区别西汉、东汉，故称玄汉。刘玄于公元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月在宛城（今河南省南阳市）称帝，后期先后迁都洛阳、长安，国祚三年。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新朝末年，绿林赤眉起义。一时间，四方响应，天下大乱，身为汉室宗亲的刘玄、刘盆子趁势崛起。公元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年（地皇四年）二月绿林军拥立刘玄为帝，恢复汉朝国号，建元更始。在淯水（今河南南阳白河城南淯水之滨）边的沙滩上设立坛场，陈列军队、举行大会。刘玄即皇帝位，南面而立，接受群臣朝拜。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9484AAA0-71D3-4784-AAA3-4A248254F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93" y="1673535"/>
            <a:ext cx="3693298" cy="434107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1C06CB57-F1B3-49CC-A8DF-3AA90D7BFD7F}"/>
              </a:ext>
            </a:extLst>
          </p:cNvPr>
          <p:cNvSpPr/>
          <p:nvPr/>
        </p:nvSpPr>
        <p:spPr>
          <a:xfrm>
            <a:off x="299400" y="142053"/>
            <a:ext cx="17395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玄汉 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A49A0112-419A-4703-9A42-C053EC76228E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DEE22CFF-9F88-403C-BDC9-CBFF4FA74F7F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="" xmlns:a16="http://schemas.microsoft.com/office/drawing/2014/main" id="{3BF8BB10-CD6D-4192-8F7F-9FC89CFF0D2D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E691BA95-50A9-40BB-8AB2-9A938301757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F63F6A2-3F23-491D-9448-14DDCFCB1FF3}"/>
              </a:ext>
            </a:extLst>
          </p:cNvPr>
          <p:cNvGrpSpPr/>
          <p:nvPr/>
        </p:nvGrpSpPr>
        <p:grpSpPr>
          <a:xfrm>
            <a:off x="2956642" y="405151"/>
            <a:ext cx="4363859" cy="473201"/>
            <a:chOff x="2956642" y="405151"/>
            <a:chExt cx="4363859" cy="473201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D5AA56D2-D630-4B63-88F6-805C2EFE8867}"/>
                </a:ext>
              </a:extLst>
            </p:cNvPr>
            <p:cNvSpPr/>
            <p:nvPr/>
          </p:nvSpPr>
          <p:spPr>
            <a:xfrm>
              <a:off x="2956642" y="425920"/>
              <a:ext cx="1452642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23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7403E52B-7FA4-4350-B7FE-51276E70642D}"/>
                </a:ext>
              </a:extLst>
            </p:cNvPr>
            <p:cNvSpPr/>
            <p:nvPr/>
          </p:nvSpPr>
          <p:spPr>
            <a:xfrm>
              <a:off x="5524135" y="405151"/>
              <a:ext cx="1796366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25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477C8FBA-A3D1-4A4D-93F2-3A6ED30E9024}"/>
                </a:ext>
              </a:extLst>
            </p:cNvPr>
            <p:cNvSpPr txBox="1"/>
            <p:nvPr/>
          </p:nvSpPr>
          <p:spPr>
            <a:xfrm>
              <a:off x="4071493" y="422448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84F3474-76C3-4592-895B-C88902AD01EB}"/>
              </a:ext>
            </a:extLst>
          </p:cNvPr>
          <p:cNvSpPr/>
          <p:nvPr/>
        </p:nvSpPr>
        <p:spPr>
          <a:xfrm>
            <a:off x="5657492" y="1673535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玄汉</a:t>
            </a:r>
          </a:p>
        </p:txBody>
      </p:sp>
    </p:spTree>
    <p:extLst>
      <p:ext uri="{BB962C8B-B14F-4D97-AF65-F5344CB8AC3E}">
        <p14:creationId xmlns:p14="http://schemas.microsoft.com/office/powerpoint/2010/main" val="2815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0F885B6-B8A7-4091-9167-32F46C80B136}"/>
              </a:ext>
            </a:extLst>
          </p:cNvPr>
          <p:cNvSpPr/>
          <p:nvPr/>
        </p:nvSpPr>
        <p:spPr>
          <a:xfrm>
            <a:off x="5657492" y="2522774"/>
            <a:ext cx="5321298" cy="317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—220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年）是中国历史上继秦朝、西汉、新朝之后的大一统王朝，传八世共十四帝，历经一百九十五年，又称后汉，与西汉合称汉朝。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新莽末年爆发绿林赤眉起义，汉朝宗室出身的刘秀趁势而起。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年刘秀称帝，定都洛阳，并息兵养民开创了“光武中兴”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东汉时，三公权力被大幅削弱，尚书台权力得到提升。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汉明帝和汉章帝在位期间，东汉进入全盛时期，史称明章之治。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在汉章帝后期，外戚日益跋扈，汉和帝继位后扫灭外戚，亲政后使东汉国力达到极盛，时人称之为“永元之隆”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1350ED8-456A-4432-848E-462A99EB2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000" y="1490771"/>
            <a:ext cx="3464492" cy="507446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57C19D1-8968-4A10-854D-0F46243D2C5D}"/>
              </a:ext>
            </a:extLst>
          </p:cNvPr>
          <p:cNvSpPr/>
          <p:nvPr/>
        </p:nvSpPr>
        <p:spPr>
          <a:xfrm>
            <a:off x="299400" y="186286"/>
            <a:ext cx="17395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东汉 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B79961D0-4C4D-40C9-A0DB-5D1B29194785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F2507EE1-6D07-4BA7-A07D-EB91EB060B25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="" xmlns:a16="http://schemas.microsoft.com/office/drawing/2014/main" id="{DDEB6C30-BB08-4E98-B450-E32F38A5787B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1FAA46EF-1C7E-4E47-AD85-5AF985FF22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D2A4CC8-2FF2-4FBE-B617-127739C1137B}"/>
              </a:ext>
            </a:extLst>
          </p:cNvPr>
          <p:cNvGrpSpPr/>
          <p:nvPr/>
        </p:nvGrpSpPr>
        <p:grpSpPr>
          <a:xfrm>
            <a:off x="2930699" y="380898"/>
            <a:ext cx="4251327" cy="452432"/>
            <a:chOff x="2930699" y="380898"/>
            <a:chExt cx="4251327" cy="452432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8AAA777-A9AE-4DD8-8E79-85E2A8B489F8}"/>
                </a:ext>
              </a:extLst>
            </p:cNvPr>
            <p:cNvSpPr/>
            <p:nvPr/>
          </p:nvSpPr>
          <p:spPr>
            <a:xfrm>
              <a:off x="2930699" y="380898"/>
              <a:ext cx="1622810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25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E75E0D8F-D690-4C74-9551-19BE6D6C27F2}"/>
                </a:ext>
              </a:extLst>
            </p:cNvPr>
            <p:cNvSpPr/>
            <p:nvPr/>
          </p:nvSpPr>
          <p:spPr>
            <a:xfrm>
              <a:off x="5630749" y="380898"/>
              <a:ext cx="1551277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220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14DE47CA-95B0-4512-90AD-FE14A0F4668D}"/>
                </a:ext>
              </a:extLst>
            </p:cNvPr>
            <p:cNvSpPr txBox="1"/>
            <p:nvPr/>
          </p:nvSpPr>
          <p:spPr>
            <a:xfrm>
              <a:off x="4071493" y="393420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A1DC83E-1815-41C3-9158-0AD6ED3694CB}"/>
              </a:ext>
            </a:extLst>
          </p:cNvPr>
          <p:cNvSpPr/>
          <p:nvPr/>
        </p:nvSpPr>
        <p:spPr>
          <a:xfrm>
            <a:off x="5630749" y="1783171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东汉</a:t>
            </a:r>
          </a:p>
        </p:txBody>
      </p:sp>
    </p:spTree>
    <p:extLst>
      <p:ext uri="{BB962C8B-B14F-4D97-AF65-F5344CB8AC3E}">
        <p14:creationId xmlns:p14="http://schemas.microsoft.com/office/powerpoint/2010/main" val="412148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57C7441-A0FD-43C6-A84D-116458666D14}"/>
              </a:ext>
            </a:extLst>
          </p:cNvPr>
          <p:cNvSpPr/>
          <p:nvPr/>
        </p:nvSpPr>
        <p:spPr>
          <a:xfrm>
            <a:off x="6024470" y="1666902"/>
            <a:ext cx="5168900" cy="485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时期一般指三国（中国东汉与西晋之间的历史时期）</a:t>
            </a: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三国（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280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年）是上承东汉下启西晋的一段历史时期，分为曹魏、蜀汉、东吴三个政权。赤壁之战时，曹操被孙刘联军击败，奠定了三国鼎立的雏型。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年，曹丕篡汉称帝，国号“魏”，史称曹魏，三国历史正式开始。次年刘备在成都延续汉朝，史称蜀汉。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年刘备在夷陵之战失败，孙权获得荆州大部。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年刘备去世，诸葛亮辅佐刘备之子刘禅与孙权重新联盟。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229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年孙权称帝，国号“吴”，史称东吴，至此三国正式成立。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此后的数十年内，蜀汉诸葛亮、姜维多次率军北伐曹魏，但始终未能改变三足鼎立的格局。曹魏后期的实权渐渐被司马懿掌控。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263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年，曹魏的司马昭发动魏灭蜀之战，蜀汉灭亡。两年后司马昭病死，其子司马炎废魏元帝自立，建国号为“晋”，史称西晋。公元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280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年，西晋灭东吴，统一中国，至此三国时期结束，进入晋朝时期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1C1A01BA-70DE-45EB-8111-C8082D614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30" y="1777300"/>
            <a:ext cx="3501035" cy="440229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958349A9-D06D-4A31-837D-7B529F9A46D7}"/>
              </a:ext>
            </a:extLst>
          </p:cNvPr>
          <p:cNvSpPr/>
          <p:nvPr/>
        </p:nvSpPr>
        <p:spPr>
          <a:xfrm>
            <a:off x="299400" y="161582"/>
            <a:ext cx="17395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三国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167B13C-D85D-40C6-936E-9A16CBE70B4B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2" name="箭头: 下 21">
              <a:extLst>
                <a:ext uri="{FF2B5EF4-FFF2-40B4-BE49-F238E27FC236}">
                  <a16:creationId xmlns="" xmlns:a16="http://schemas.microsoft.com/office/drawing/2014/main" id="{71634A26-E616-4DCC-9606-F189E909736D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箭头: 下 22">
              <a:extLst>
                <a:ext uri="{FF2B5EF4-FFF2-40B4-BE49-F238E27FC236}">
                  <a16:creationId xmlns="" xmlns:a16="http://schemas.microsoft.com/office/drawing/2014/main" id="{A9BE89DB-194D-4F88-BFF7-A9D97E9DCD17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EFE6F5F0-FBCD-461D-9696-CBC5A39A0D5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C7F0BC6-11E1-43B9-80B0-084A7246D0CA}"/>
              </a:ext>
            </a:extLst>
          </p:cNvPr>
          <p:cNvGrpSpPr/>
          <p:nvPr/>
        </p:nvGrpSpPr>
        <p:grpSpPr>
          <a:xfrm>
            <a:off x="2825669" y="417599"/>
            <a:ext cx="4326945" cy="453544"/>
            <a:chOff x="2825669" y="417599"/>
            <a:chExt cx="4326945" cy="453544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E2A7CE89-0FC6-430B-BF74-E04F0754BEB2}"/>
                </a:ext>
              </a:extLst>
            </p:cNvPr>
            <p:cNvSpPr/>
            <p:nvPr/>
          </p:nvSpPr>
          <p:spPr>
            <a:xfrm>
              <a:off x="2825669" y="418711"/>
              <a:ext cx="1666604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220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B5FE514C-0849-4374-9147-8CE3F392B608}"/>
                </a:ext>
              </a:extLst>
            </p:cNvPr>
            <p:cNvSpPr/>
            <p:nvPr/>
          </p:nvSpPr>
          <p:spPr>
            <a:xfrm>
              <a:off x="5486010" y="417599"/>
              <a:ext cx="1666604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280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33CDD72D-EC4E-48CE-BA89-FFBCB020A41E}"/>
                </a:ext>
              </a:extLst>
            </p:cNvPr>
            <p:cNvSpPr txBox="1"/>
            <p:nvPr/>
          </p:nvSpPr>
          <p:spPr>
            <a:xfrm>
              <a:off x="4071493" y="422448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2D64D63-5B06-4E70-BED4-51EF3833241D}"/>
              </a:ext>
            </a:extLst>
          </p:cNvPr>
          <p:cNvSpPr/>
          <p:nvPr/>
        </p:nvSpPr>
        <p:spPr>
          <a:xfrm>
            <a:off x="6024470" y="1407968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三国</a:t>
            </a:r>
          </a:p>
        </p:txBody>
      </p:sp>
    </p:spTree>
    <p:extLst>
      <p:ext uri="{BB962C8B-B14F-4D97-AF65-F5344CB8AC3E}">
        <p14:creationId xmlns:p14="http://schemas.microsoft.com/office/powerpoint/2010/main" val="18351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916AEAE-5AF6-4D9F-A4E5-07D53BC89EA9}"/>
              </a:ext>
            </a:extLst>
          </p:cNvPr>
          <p:cNvSpPr/>
          <p:nvPr/>
        </p:nvSpPr>
        <p:spPr>
          <a:xfrm>
            <a:off x="5566951" y="2158352"/>
            <a:ext cx="5268908" cy="373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265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年）上承三国下启南北朝，分为西晋与东晋两个时期，其中西晋为中国历史上大一统王朝之一，东晋则属于六朝之一，两晋共传十五帝，共一百五十五年。</a:t>
            </a: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266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年司马炎篡魏，建国号为晋，定都洛阳，史称西晋，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280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年灭吴，完成统一。后经历八王之乱，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316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年西晋被北方蛮族灭亡，北方陷于混乱，史称五胡乱华。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317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年，晋室南渡，司马睿在建邺建立东晋，东晋曾多次北伐。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383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年东晋与前秦淝水之战后得到暂时巩固。两晋时期少数民族迁至中原，加强了民族融合，北人南迁，开发了江南地区。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年，刘裕建立宋，东晋灭亡。中国历史进入了南北朝时期。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D17DB53-AE34-4314-93C3-6713CA55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04" y="1825905"/>
            <a:ext cx="3502425" cy="427700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5ABA17C-98AE-47D0-AEA7-6DB406F16206}"/>
              </a:ext>
            </a:extLst>
          </p:cNvPr>
          <p:cNvSpPr/>
          <p:nvPr/>
        </p:nvSpPr>
        <p:spPr>
          <a:xfrm>
            <a:off x="299400" y="180632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晋朝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CDC34511-A1FB-4CDF-814D-A986A7071160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BAC2BCCE-4900-4A11-8DF1-AEB48829BCB9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B3766802-8E5F-4999-A6FA-471ACA063C09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9A59347F-2C55-4A44-81EC-E39B882238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8CF8678-A429-40BE-9E4E-EE4ADF4E9360}"/>
              </a:ext>
            </a:extLst>
          </p:cNvPr>
          <p:cNvGrpSpPr/>
          <p:nvPr/>
        </p:nvGrpSpPr>
        <p:grpSpPr>
          <a:xfrm>
            <a:off x="2850648" y="339348"/>
            <a:ext cx="4333376" cy="486734"/>
            <a:chOff x="2850648" y="339348"/>
            <a:chExt cx="4333376" cy="486734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82869FCC-A7B8-4E8A-A7D3-B8BF589BFC2E}"/>
                </a:ext>
              </a:extLst>
            </p:cNvPr>
            <p:cNvSpPr/>
            <p:nvPr/>
          </p:nvSpPr>
          <p:spPr>
            <a:xfrm>
              <a:off x="2850648" y="373650"/>
              <a:ext cx="207131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265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D02C60F4-4F49-4A91-9B7E-41977E426F3B}"/>
                </a:ext>
              </a:extLst>
            </p:cNvPr>
            <p:cNvSpPr/>
            <p:nvPr/>
          </p:nvSpPr>
          <p:spPr>
            <a:xfrm>
              <a:off x="5566951" y="339348"/>
              <a:ext cx="1617073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420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7B5F8E7C-40B4-4300-A054-4141C4A3A63E}"/>
                </a:ext>
              </a:extLst>
            </p:cNvPr>
            <p:cNvSpPr txBox="1"/>
            <p:nvPr/>
          </p:nvSpPr>
          <p:spPr>
            <a:xfrm>
              <a:off x="4071493" y="393420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859992B-2D79-45E2-B7B5-575830CF1E51}"/>
              </a:ext>
            </a:extLst>
          </p:cNvPr>
          <p:cNvSpPr/>
          <p:nvPr/>
        </p:nvSpPr>
        <p:spPr>
          <a:xfrm>
            <a:off x="5690684" y="1789020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晋朝</a:t>
            </a:r>
          </a:p>
        </p:txBody>
      </p:sp>
    </p:spTree>
    <p:extLst>
      <p:ext uri="{BB962C8B-B14F-4D97-AF65-F5344CB8AC3E}">
        <p14:creationId xmlns:p14="http://schemas.microsoft.com/office/powerpoint/2010/main" val="312910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3FBCC3C-1813-4098-A9FF-863F6F283835}"/>
              </a:ext>
            </a:extLst>
          </p:cNvPr>
          <p:cNvSpPr/>
          <p:nvPr/>
        </p:nvSpPr>
        <p:spPr>
          <a:xfrm>
            <a:off x="5526137" y="2004246"/>
            <a:ext cx="5732413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—589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[1]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）是南朝和北朝的合称。南北朝时期是中国历史上的一段大分裂时期，也是中国历史上的一段民族大融合时期，上承东晋十六国下接隋朝，由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年刘裕代东晋建立刘宋始，至公元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589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年隋灭陈而终。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南朝（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—589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年）包含刘宋、南齐、南梁、南陈四朝；北朝（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439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—581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年）则包含北魏、东魏、西魏、北齐和北周五朝。南北两方虽各有朝代更迭，但长期维持对峙形势，故称为南北朝。</a:t>
            </a: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南北朝前期仍是士族政治，社会阶层分为士族、齐民编户、依附户及奴婢，对外交流也很兴旺，东到日本和朝鲜半岛，西到西域、中亚、西亚，南到东南亚与南亚。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此时也出现民族大融合的趋势，比如北魏孝文帝改革，进一步加速少数民族封建化（汉化）的步伐。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A6D3C67-A38D-4FE4-BA18-A7D5A3991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540" y="1556716"/>
            <a:ext cx="3191621" cy="496257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D64B237-6E4A-4BD1-866F-A388F8FC49EA}"/>
              </a:ext>
            </a:extLst>
          </p:cNvPr>
          <p:cNvSpPr/>
          <p:nvPr/>
        </p:nvSpPr>
        <p:spPr>
          <a:xfrm>
            <a:off x="299400" y="157098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南北朝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EF6EABC-432F-4ADE-A8B8-88759E6C6B9E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92C875D3-25E2-457A-B73D-2EB9E0F16861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="" xmlns:a16="http://schemas.microsoft.com/office/drawing/2014/main" id="{9E158B36-172E-4BC6-8D0E-BE51DB3EE4BB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97C21683-F9F0-4125-A4F6-5162EFC45CC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01FA46C-697F-4781-A5C0-875843EC63C1}"/>
              </a:ext>
            </a:extLst>
          </p:cNvPr>
          <p:cNvGrpSpPr/>
          <p:nvPr/>
        </p:nvGrpSpPr>
        <p:grpSpPr>
          <a:xfrm>
            <a:off x="2912351" y="409272"/>
            <a:ext cx="4195338" cy="452432"/>
            <a:chOff x="2912351" y="409272"/>
            <a:chExt cx="4195338" cy="452432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FB8A694E-7071-4A63-96F8-EF7300B3EC56}"/>
                </a:ext>
              </a:extLst>
            </p:cNvPr>
            <p:cNvSpPr/>
            <p:nvPr/>
          </p:nvSpPr>
          <p:spPr>
            <a:xfrm>
              <a:off x="2912351" y="409272"/>
              <a:ext cx="1581552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420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A27FC5BF-DB32-4869-9773-417283072D43}"/>
                </a:ext>
              </a:extLst>
            </p:cNvPr>
            <p:cNvSpPr/>
            <p:nvPr/>
          </p:nvSpPr>
          <p:spPr>
            <a:xfrm>
              <a:off x="5526137" y="409272"/>
              <a:ext cx="1581552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589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4588A594-86B3-47B4-89A1-15BA3FDE1376}"/>
                </a:ext>
              </a:extLst>
            </p:cNvPr>
            <p:cNvSpPr txBox="1"/>
            <p:nvPr/>
          </p:nvSpPr>
          <p:spPr>
            <a:xfrm>
              <a:off x="4071493" y="422448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84BE864-066B-42F3-82D4-4E53293E0DC5}"/>
              </a:ext>
            </a:extLst>
          </p:cNvPr>
          <p:cNvSpPr/>
          <p:nvPr/>
        </p:nvSpPr>
        <p:spPr>
          <a:xfrm>
            <a:off x="5657492" y="1556716"/>
            <a:ext cx="93487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南北朝</a:t>
            </a:r>
          </a:p>
        </p:txBody>
      </p:sp>
    </p:spTree>
    <p:extLst>
      <p:ext uri="{BB962C8B-B14F-4D97-AF65-F5344CB8AC3E}">
        <p14:creationId xmlns:p14="http://schemas.microsoft.com/office/powerpoint/2010/main" val="236752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D7F01F3-D120-480F-AC18-A795F933AE6D}"/>
              </a:ext>
            </a:extLst>
          </p:cNvPr>
          <p:cNvSpPr/>
          <p:nvPr/>
        </p:nvSpPr>
        <p:spPr>
          <a:xfrm>
            <a:off x="5924940" y="2191647"/>
            <a:ext cx="5245097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581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年－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年，一说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年或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630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年）是中国历史上承南北朝下启唐朝的大一统王朝，因唐朝与隋朝的文化、制度、社会特点一脉相承，故史学家常将两朝合称为隋唐。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大定元年（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581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年）二月，北周静帝禅让帝位于杨坚，北周覆亡。杨坚定国号为“隋”，初都长安（今西安汉长安城遗址）开皇三年迁大兴城。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随后南下灭陈朝，统一中国，结束了自西晋末年以来长达近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年的分裂局面。隋文帝在位年间社会民生富庶、人民安居乐业、政治安定，开创了开皇之治的繁荣局面。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隋炀帝过度消耗国力，最后引发了隋末民变和贵族叛变。大业十四年（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年）隋朝灭亡，享国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4EA3ED9-5126-4720-8BE3-7857F5DD8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63" y="1927908"/>
            <a:ext cx="3894635" cy="427714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3FC8C81B-70CC-41CB-B995-C2446A526E43}"/>
              </a:ext>
            </a:extLst>
          </p:cNvPr>
          <p:cNvSpPr/>
          <p:nvPr/>
        </p:nvSpPr>
        <p:spPr>
          <a:xfrm>
            <a:off x="299400" y="169374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隋朝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9C31FC4-8354-4438-A49F-EFF662CC6D21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8" name="箭头: 下 17">
              <a:extLst>
                <a:ext uri="{FF2B5EF4-FFF2-40B4-BE49-F238E27FC236}">
                  <a16:creationId xmlns="" xmlns:a16="http://schemas.microsoft.com/office/drawing/2014/main" id="{004C31CC-722F-4E6B-BABB-96AEA9C9F12C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9DF66939-B8B4-4F53-8BA6-C8829D257242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67C75D9B-D466-40EF-85E9-22DAEA12AE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B56A370-4A30-4D35-A970-20D668AA84E0}"/>
              </a:ext>
            </a:extLst>
          </p:cNvPr>
          <p:cNvGrpSpPr/>
          <p:nvPr/>
        </p:nvGrpSpPr>
        <p:grpSpPr>
          <a:xfrm>
            <a:off x="2882222" y="353862"/>
            <a:ext cx="4336335" cy="494763"/>
            <a:chOff x="2882222" y="353862"/>
            <a:chExt cx="4336335" cy="494763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30F0A5F5-1A2A-4AD4-8969-1C32AF1E978F}"/>
                </a:ext>
              </a:extLst>
            </p:cNvPr>
            <p:cNvSpPr/>
            <p:nvPr/>
          </p:nvSpPr>
          <p:spPr>
            <a:xfrm>
              <a:off x="2882222" y="396193"/>
              <a:ext cx="1426466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581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997C7DA-76E5-4FAE-B54C-DFC46A6D439F}"/>
                </a:ext>
              </a:extLst>
            </p:cNvPr>
            <p:cNvSpPr/>
            <p:nvPr/>
          </p:nvSpPr>
          <p:spPr>
            <a:xfrm>
              <a:off x="5497959" y="353862"/>
              <a:ext cx="1720598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618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8D8EA801-A79C-401F-9AAF-A69B398EB8CC}"/>
                </a:ext>
              </a:extLst>
            </p:cNvPr>
            <p:cNvSpPr txBox="1"/>
            <p:nvPr/>
          </p:nvSpPr>
          <p:spPr>
            <a:xfrm>
              <a:off x="4071493" y="393420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94D49DD-3DD5-40BA-A718-D4F0E278CF16}"/>
              </a:ext>
            </a:extLst>
          </p:cNvPr>
          <p:cNvSpPr/>
          <p:nvPr/>
        </p:nvSpPr>
        <p:spPr>
          <a:xfrm>
            <a:off x="5898399" y="1743242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隋朝</a:t>
            </a:r>
          </a:p>
        </p:txBody>
      </p:sp>
    </p:spTree>
    <p:extLst>
      <p:ext uri="{BB962C8B-B14F-4D97-AF65-F5344CB8AC3E}">
        <p14:creationId xmlns:p14="http://schemas.microsoft.com/office/powerpoint/2010/main" val="220069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7B611D8D-A743-4867-B8AA-0E8C797E9E3A}"/>
              </a:ext>
            </a:extLst>
          </p:cNvPr>
          <p:cNvSpPr/>
          <p:nvPr/>
        </p:nvSpPr>
        <p:spPr>
          <a:xfrm>
            <a:off x="5384911" y="2037638"/>
            <a:ext cx="6520287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—907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年），是继隋朝之后的大一统王朝，共历二十一帝，享国二百八十九年，是公认的中国最强盛的时代之一。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隋末天下群雄并起，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617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年唐国公李渊发动晋阳兵变，次年在长安称帝建立唐朝，因皇室姓李，故又称为李唐。唐太宗继位后开创贞观之治，唐高宗承贞观遗风开创永徽之治，之后武则天一度以周代唐，神龙革命后恢复大唐国号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唐玄宗即位后励精图治，开创了经济繁荣、四夷宾服、万邦来朝的开元盛世，天宝末，全国人口达八千万上下。安史之乱后藩镇割据、宦官专权导致国力渐衰，中后期又经元和中兴、会昌中兴、大中之治国势复振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878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年爆发黄巢起义破坏了唐朝统治根基，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年朱温篡唐，唐朝覆亡，中国进入五代十国。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5F909F0-07E9-401B-BC68-09089716D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86" y="1532321"/>
            <a:ext cx="3782290" cy="470932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A599383-A3B9-46D7-831A-C7AD25DB382D}"/>
              </a:ext>
            </a:extLst>
          </p:cNvPr>
          <p:cNvSpPr/>
          <p:nvPr/>
        </p:nvSpPr>
        <p:spPr>
          <a:xfrm>
            <a:off x="299400" y="203852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F0C6B66-6F28-4279-9F00-578196FF3121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3615F7B4-1F28-47E4-B231-97226C2DB9A2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575258FE-F0C2-4BFB-8F0B-4EF2C977D46A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20B61C44-1594-41F4-9F83-892D0E794CB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36F401D-F4AF-403A-86B4-B48F36EE605B}"/>
              </a:ext>
            </a:extLst>
          </p:cNvPr>
          <p:cNvGrpSpPr/>
          <p:nvPr/>
        </p:nvGrpSpPr>
        <p:grpSpPr>
          <a:xfrm>
            <a:off x="2779872" y="422448"/>
            <a:ext cx="4355785" cy="460413"/>
            <a:chOff x="2779872" y="422448"/>
            <a:chExt cx="4355785" cy="460413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B27A338-44D6-443C-8D1A-01A1CF3D86A6}"/>
                </a:ext>
              </a:extLst>
            </p:cNvPr>
            <p:cNvSpPr/>
            <p:nvPr/>
          </p:nvSpPr>
          <p:spPr>
            <a:xfrm>
              <a:off x="2779872" y="422448"/>
              <a:ext cx="1687877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618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975DEB0-BCDE-419D-81D4-8D7244B05B55}"/>
                </a:ext>
              </a:extLst>
            </p:cNvPr>
            <p:cNvSpPr/>
            <p:nvPr/>
          </p:nvSpPr>
          <p:spPr>
            <a:xfrm>
              <a:off x="5519313" y="430429"/>
              <a:ext cx="1616344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907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0A1B4B3D-71FD-446E-A5E1-CC3D0BB24C9B}"/>
                </a:ext>
              </a:extLst>
            </p:cNvPr>
            <p:cNvSpPr txBox="1"/>
            <p:nvPr/>
          </p:nvSpPr>
          <p:spPr>
            <a:xfrm>
              <a:off x="4042465" y="436962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0949279-514A-446F-B19A-F0B96906411C}"/>
              </a:ext>
            </a:extLst>
          </p:cNvPr>
          <p:cNvSpPr/>
          <p:nvPr/>
        </p:nvSpPr>
        <p:spPr>
          <a:xfrm>
            <a:off x="5449297" y="1542338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唐朝</a:t>
            </a:r>
          </a:p>
        </p:txBody>
      </p:sp>
    </p:spTree>
    <p:extLst>
      <p:ext uri="{BB962C8B-B14F-4D97-AF65-F5344CB8AC3E}">
        <p14:creationId xmlns:p14="http://schemas.microsoft.com/office/powerpoint/2010/main" val="146252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974156E-1250-426C-A1A8-49771B1C9AE8}"/>
              </a:ext>
            </a:extLst>
          </p:cNvPr>
          <p:cNvSpPr/>
          <p:nvPr/>
        </p:nvSpPr>
        <p:spPr>
          <a:xfrm>
            <a:off x="910882" y="1976160"/>
            <a:ext cx="10385767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—960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年）是中国历史上的一段大分裂时期。这一称谓出自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新五代史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，是对五代（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—960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年）与十国（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—979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年）的合称。</a:t>
            </a: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五代是指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年唐朝灭亡后依次更替的位于中原地区的五个政权，即后梁、后唐、后晋、后汉与后周。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960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年，后周赵匡胤发动陈桥兵变，黄袍加身，篡后周建立北宋，五代结束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8F32566-36C5-4670-A27F-90CABC78C1B6}"/>
              </a:ext>
            </a:extLst>
          </p:cNvPr>
          <p:cNvSpPr/>
          <p:nvPr/>
        </p:nvSpPr>
        <p:spPr>
          <a:xfrm>
            <a:off x="910882" y="3742914"/>
            <a:ext cx="10385767" cy="37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五代依次为梁、唐、晋、汉、周五个朝代，即“朱李石刘郭，梁唐晋汉周”。史称后梁、后唐、后晋、后汉与后周。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AE7332-48EA-496D-838B-6ADA6829BE11}"/>
              </a:ext>
            </a:extLst>
          </p:cNvPr>
          <p:cNvSpPr/>
          <p:nvPr/>
        </p:nvSpPr>
        <p:spPr>
          <a:xfrm>
            <a:off x="903116" y="4669438"/>
            <a:ext cx="10385767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十国为南吴、吴越、前蜀、后蜀、闽、南汉、南平、马楚、南唐、北汉，即“吴唐吴越前后蜀，南北两汉闽平楚”十国中方面，江南地区有南吴、南唐、吴越国、闽国等。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ABBA0B3-4CAD-48E6-8B42-B735629E9CDE}"/>
              </a:ext>
            </a:extLst>
          </p:cNvPr>
          <p:cNvSpPr/>
          <p:nvPr/>
        </p:nvSpPr>
        <p:spPr>
          <a:xfrm>
            <a:off x="299400" y="184802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五代十国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B6EF636A-E5DB-46DF-BB8B-963A5177476D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65E5B521-661C-4C88-9974-F44C1D27B2F9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="" xmlns:a16="http://schemas.microsoft.com/office/drawing/2014/main" id="{4F289F54-D177-4B1B-BE91-C436DD254429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50381FC6-2C8D-4C1E-8DCF-25BF741A1A7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E7DDA0A-8951-42AE-A108-BB5AA05D5D2C}"/>
              </a:ext>
            </a:extLst>
          </p:cNvPr>
          <p:cNvGrpSpPr/>
          <p:nvPr/>
        </p:nvGrpSpPr>
        <p:grpSpPr>
          <a:xfrm>
            <a:off x="3369379" y="380432"/>
            <a:ext cx="4339630" cy="460753"/>
            <a:chOff x="3369379" y="380432"/>
            <a:chExt cx="4339630" cy="460753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EC90814-C583-4704-A846-3BA01166B9A1}"/>
                </a:ext>
              </a:extLst>
            </p:cNvPr>
            <p:cNvSpPr/>
            <p:nvPr/>
          </p:nvSpPr>
          <p:spPr>
            <a:xfrm>
              <a:off x="3369379" y="388753"/>
              <a:ext cx="1907835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907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73E4363-47D5-42F6-B8C4-E2EC31FE2C75}"/>
                </a:ext>
              </a:extLst>
            </p:cNvPr>
            <p:cNvSpPr/>
            <p:nvPr/>
          </p:nvSpPr>
          <p:spPr>
            <a:xfrm>
              <a:off x="6096000" y="380432"/>
              <a:ext cx="1613009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960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BF3F502E-DC23-4699-8C38-D62F1F6865AD}"/>
                </a:ext>
              </a:extLst>
            </p:cNvPr>
            <p:cNvSpPr txBox="1"/>
            <p:nvPr/>
          </p:nvSpPr>
          <p:spPr>
            <a:xfrm>
              <a:off x="4583771" y="406404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6C4F899-532B-4E72-81C8-74BE833F3FF2}"/>
              </a:ext>
            </a:extLst>
          </p:cNvPr>
          <p:cNvSpPr/>
          <p:nvPr/>
        </p:nvSpPr>
        <p:spPr>
          <a:xfrm>
            <a:off x="910882" y="1606828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五代十国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D9DA28B-B6CB-4D7D-B7D0-2C13E0A243B4}"/>
              </a:ext>
            </a:extLst>
          </p:cNvPr>
          <p:cNvSpPr/>
          <p:nvPr/>
        </p:nvSpPr>
        <p:spPr>
          <a:xfrm>
            <a:off x="5865330" y="2348984"/>
            <a:ext cx="5295616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960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—1279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年）是中国历史上承五代十国下启元朝的朝代，分北宋和南宋两个阶段，共历十八帝，享国三百一十九年。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960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后周诸将发动陈桥兵变，拥立宋州归德军节度使赵匡胤为帝，建立宋朝。赵匡胤为避免晚唐藩镇割据和宦官专权乱象，采取重文抑武方针，加强中央集权，并剥夺武将兵权。宋太宗继位后统一全国，宋真宗与辽国缔结澶渊之盟后逐渐步入治世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1125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年金国大举南侵，导致靖康之耻，北宋灭亡。康王赵构于南京应天府即位，建立了南宋。绍兴和议后与金国以秦岭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淮河为界，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1234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年联蒙灭金，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1235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年爆发宋元战争，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1276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年元朝攻占临安，崖山海战后，南宋灭亡。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F120DAA-829D-448D-89A9-5DA8E18C0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233" y="1687632"/>
            <a:ext cx="3492259" cy="461996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5A4C2A5-5482-42C2-9169-C989AF13A745}"/>
              </a:ext>
            </a:extLst>
          </p:cNvPr>
          <p:cNvSpPr/>
          <p:nvPr/>
        </p:nvSpPr>
        <p:spPr>
          <a:xfrm>
            <a:off x="374464" y="156278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宋朝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3E30D6A-2D90-44E9-AC0F-1B0CCD8AC270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0026CDD1-6323-4B0E-9D25-11C5B52C5871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C7AA8D67-1461-43B2-A1B0-50D423620868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5925826B-ECDB-45E4-BC2F-6C818E7E74E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C21874F-1C5B-4CD7-92BF-E0A7713BF420}"/>
              </a:ext>
            </a:extLst>
          </p:cNvPr>
          <p:cNvGrpSpPr/>
          <p:nvPr/>
        </p:nvGrpSpPr>
        <p:grpSpPr>
          <a:xfrm>
            <a:off x="2823408" y="384287"/>
            <a:ext cx="4312971" cy="471230"/>
            <a:chOff x="2823408" y="384287"/>
            <a:chExt cx="4312971" cy="471230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C1F9A831-2818-46CB-A56D-5C2F30CAD553}"/>
                </a:ext>
              </a:extLst>
            </p:cNvPr>
            <p:cNvSpPr/>
            <p:nvPr/>
          </p:nvSpPr>
          <p:spPr>
            <a:xfrm>
              <a:off x="2823408" y="384287"/>
              <a:ext cx="1700350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960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050CBA57-2B07-4C03-8D37-AB58037D47AD}"/>
                </a:ext>
              </a:extLst>
            </p:cNvPr>
            <p:cNvSpPr/>
            <p:nvPr/>
          </p:nvSpPr>
          <p:spPr>
            <a:xfrm>
              <a:off x="5567210" y="403085"/>
              <a:ext cx="1569169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1279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53E3ED4C-4F0F-4F7B-9D39-BCAA650BD3C1}"/>
                </a:ext>
              </a:extLst>
            </p:cNvPr>
            <p:cNvSpPr txBox="1"/>
            <p:nvPr/>
          </p:nvSpPr>
          <p:spPr>
            <a:xfrm>
              <a:off x="4071493" y="407934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D1AE96F-67FB-4377-8753-F9235D9E3A31}"/>
              </a:ext>
            </a:extLst>
          </p:cNvPr>
          <p:cNvSpPr/>
          <p:nvPr/>
        </p:nvSpPr>
        <p:spPr>
          <a:xfrm>
            <a:off x="5865330" y="1687632"/>
            <a:ext cx="8948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宋朝</a:t>
            </a:r>
          </a:p>
        </p:txBody>
      </p:sp>
    </p:spTree>
    <p:extLst>
      <p:ext uri="{BB962C8B-B14F-4D97-AF65-F5344CB8AC3E}">
        <p14:creationId xmlns:p14="http://schemas.microsoft.com/office/powerpoint/2010/main" val="309978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D0DC1E-5D9B-42FE-B184-FDD9A85308CD}"/>
              </a:ext>
            </a:extLst>
          </p:cNvPr>
          <p:cNvSpPr/>
          <p:nvPr/>
        </p:nvSpPr>
        <p:spPr>
          <a:xfrm>
            <a:off x="5516536" y="1879256"/>
            <a:ext cx="6039208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1271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—1368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年）是蒙古族建立的王朝，定都大都（今北京），传五世十一帝，历时九十八年。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1206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年，成吉思汗铁木真统一漠北建立蒙古帝国后开始对外扩张，先后攻灭西辽、西夏、花剌子模、东夏、金等国。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蒙哥汗去世后，引发了阿里不哥与忽必烈的汗位之争，促使大蒙古国分裂。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1260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年忽必烈即汗位，建元“中统”。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1271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年，忽必烈取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易经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》“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大哉乾元”之意改国号为“大元”，次年迁都燕京，称大都。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1279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（至元十六年），元军在崖山海战消灭南宋，结束了长期的战乱局面。之后元朝持续对外扩张，但在出海征伐日本和东南亚诸国时屡遭失利，如元日战争、元越战争、元缅战争、元爪战争等。元中期政变频繁，政治始终未上正轨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3BBC2D0-3D8C-446F-B77F-7112AA852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99" y="1532321"/>
            <a:ext cx="3742910" cy="425418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20FA30F-90BB-48C3-93AD-B290D82F93BF}"/>
              </a:ext>
            </a:extLst>
          </p:cNvPr>
          <p:cNvSpPr/>
          <p:nvPr/>
        </p:nvSpPr>
        <p:spPr>
          <a:xfrm>
            <a:off x="299400" y="184293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元朝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E86EA0A2-65A0-4E85-A3E7-EE4FAAD41C47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53FFBDE8-6532-46FF-8735-D3EC756B14A5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B2603B24-069C-47DB-8DD5-3EA253EB2BF3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77E9048C-C705-4FB0-9D43-34A8C19721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5FE32FA-A181-43A9-9D81-A23C6F8D0F30}"/>
              </a:ext>
            </a:extLst>
          </p:cNvPr>
          <p:cNvGrpSpPr/>
          <p:nvPr/>
        </p:nvGrpSpPr>
        <p:grpSpPr>
          <a:xfrm>
            <a:off x="2820307" y="417599"/>
            <a:ext cx="4381547" cy="459272"/>
            <a:chOff x="2820307" y="417599"/>
            <a:chExt cx="4381547" cy="459272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E722E8F-9238-4D6F-B4AE-E53A58E0E3E3}"/>
                </a:ext>
              </a:extLst>
            </p:cNvPr>
            <p:cNvSpPr/>
            <p:nvPr/>
          </p:nvSpPr>
          <p:spPr>
            <a:xfrm>
              <a:off x="2820307" y="417599"/>
              <a:ext cx="1854969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1271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403FE8B2-F3F3-4EB6-A9EA-F088094C99E7}"/>
                </a:ext>
              </a:extLst>
            </p:cNvPr>
            <p:cNvSpPr/>
            <p:nvPr/>
          </p:nvSpPr>
          <p:spPr>
            <a:xfrm>
              <a:off x="5589106" y="424439"/>
              <a:ext cx="1612748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1368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F1EEAF35-6CD0-41F7-84F6-00B9857A9B7C}"/>
                </a:ext>
              </a:extLst>
            </p:cNvPr>
            <p:cNvSpPr txBox="1"/>
            <p:nvPr/>
          </p:nvSpPr>
          <p:spPr>
            <a:xfrm>
              <a:off x="4144063" y="422448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919FE4B-CF85-4E22-9F29-5BDC8ACE7190}"/>
              </a:ext>
            </a:extLst>
          </p:cNvPr>
          <p:cNvSpPr/>
          <p:nvPr/>
        </p:nvSpPr>
        <p:spPr>
          <a:xfrm>
            <a:off x="5753598" y="1532321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元朝</a:t>
            </a:r>
          </a:p>
        </p:txBody>
      </p:sp>
    </p:spTree>
    <p:extLst>
      <p:ext uri="{BB962C8B-B14F-4D97-AF65-F5344CB8AC3E}">
        <p14:creationId xmlns:p14="http://schemas.microsoft.com/office/powerpoint/2010/main" val="149147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111AD87-2DC5-4FA0-BF3A-94B29B4BC378}"/>
              </a:ext>
            </a:extLst>
          </p:cNvPr>
          <p:cNvSpPr/>
          <p:nvPr/>
        </p:nvSpPr>
        <p:spPr>
          <a:xfrm>
            <a:off x="4316153" y="2642115"/>
            <a:ext cx="7433900" cy="317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1368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[1]  ―1644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年）是中国历史上最后一个由汉族建立的大一统王朝，共传十六帝，享国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276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年。元末民不聊生，爆发红巾起义，朱元璋加入郭子兴队伍。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1364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年朱元璋称吴王，建立西吴。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1368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年朱元璋称帝，国号为大明，因皇室姓朱，又称朱明，定都于应天府；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1420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年朱棣迁都至顺天府，以应天府为陪都。明初历经洪武之治、永乐盛世、仁宣之治等治世，政治清明、国力强盛。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中期经土木之变由盛转衰，后经弘治中兴、嘉靖中兴、万历中兴国势复振，晚明因东林党争和天灾外患导致国力衰退，爆发明末农民起义。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1644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年李自成攻入北京，崇祯帝自缢殉国，明朝覆灭。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BDEAA0-D27E-4655-BF14-F5A6D2846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689" y="1479319"/>
            <a:ext cx="2402070" cy="497820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A8E3E7F-C310-4F26-9994-DADCA850DAB0}"/>
              </a:ext>
            </a:extLst>
          </p:cNvPr>
          <p:cNvSpPr/>
          <p:nvPr/>
        </p:nvSpPr>
        <p:spPr>
          <a:xfrm>
            <a:off x="299400" y="202535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明朝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12C7309-86CF-4D59-A4C0-AD3A40915E46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9A88C284-2E38-4EC1-813E-2F3B06404A4E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CBBC9C71-6880-46BE-B744-62DE5A33B6E6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D61AAB40-8E4E-4C46-9B9B-2FD93A725F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3C5A72C-63D6-4489-BD96-14AF4ED71A2A}"/>
              </a:ext>
            </a:extLst>
          </p:cNvPr>
          <p:cNvGrpSpPr/>
          <p:nvPr/>
        </p:nvGrpSpPr>
        <p:grpSpPr>
          <a:xfrm>
            <a:off x="2676282" y="377580"/>
            <a:ext cx="4554163" cy="467202"/>
            <a:chOff x="2676282" y="377580"/>
            <a:chExt cx="4554163" cy="467202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1EFEC9AD-CA16-4E8A-8EB6-FD25DF54C38B}"/>
                </a:ext>
              </a:extLst>
            </p:cNvPr>
            <p:cNvSpPr/>
            <p:nvPr/>
          </p:nvSpPr>
          <p:spPr>
            <a:xfrm>
              <a:off x="2676282" y="392350"/>
              <a:ext cx="163987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1368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CF5557AF-0867-4118-A59C-A862155CBCB5}"/>
                </a:ext>
              </a:extLst>
            </p:cNvPr>
            <p:cNvSpPr/>
            <p:nvPr/>
          </p:nvSpPr>
          <p:spPr>
            <a:xfrm>
              <a:off x="5590574" y="377580"/>
              <a:ext cx="163987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1644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606D20ED-56D9-4753-9175-3BC59828D3BC}"/>
                </a:ext>
              </a:extLst>
            </p:cNvPr>
            <p:cNvSpPr txBox="1"/>
            <p:nvPr/>
          </p:nvSpPr>
          <p:spPr>
            <a:xfrm>
              <a:off x="4056979" y="378906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874126C-053E-4685-B289-A350AD2C27E7}"/>
              </a:ext>
            </a:extLst>
          </p:cNvPr>
          <p:cNvSpPr/>
          <p:nvPr/>
        </p:nvSpPr>
        <p:spPr>
          <a:xfrm>
            <a:off x="4316153" y="1902512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明朝</a:t>
            </a:r>
          </a:p>
        </p:txBody>
      </p:sp>
    </p:spTree>
    <p:extLst>
      <p:ext uri="{BB962C8B-B14F-4D97-AF65-F5344CB8AC3E}">
        <p14:creationId xmlns:p14="http://schemas.microsoft.com/office/powerpoint/2010/main" val="367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F33AD4F-877B-4A4A-AF2E-0B55A7AC5D81}"/>
              </a:ext>
            </a:extLst>
          </p:cNvPr>
          <p:cNvSpPr/>
          <p:nvPr/>
        </p:nvSpPr>
        <p:spPr>
          <a:xfrm>
            <a:off x="4565794" y="2393002"/>
            <a:ext cx="7277158" cy="317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1644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—1912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年）是中国历史最后一个封建王朝，共传十帝，享国二百六十八年。</a:t>
            </a:r>
            <a:r>
              <a:rPr lang="en-US" altLang="zh-CN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1616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年，建州女真部首领努尔哈赤建立后金。</a:t>
            </a:r>
            <a:endParaRPr lang="en-US" altLang="zh-CN" sz="1400" spc="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400" spc="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1636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年，皇太极改国号为大清。</a:t>
            </a:r>
            <a:r>
              <a:rPr lang="en-US" altLang="zh-CN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1644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年大顺攻占明朝国都北京，驻守山海关的明将吴三桂降清，一片石之战后，摄政王多尔衮率领清军趁势入关，同年顺治帝迁都北京，从此清朝取代明朝成为全国统治者。</a:t>
            </a:r>
            <a:endParaRPr lang="en-US" altLang="zh-CN" sz="1400" spc="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400" spc="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政治上推行首崇满洲、圈地投充、剃发易服、迁海令、文字狱等，军事上平定大顺、大西、南明等政权，</a:t>
            </a:r>
            <a:r>
              <a:rPr lang="en-US" altLang="zh-CN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年间逐步掌控全国。</a:t>
            </a:r>
            <a:endParaRPr lang="en-US" altLang="zh-CN" sz="1400" spc="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400" spc="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康雍乾三朝走向鼎盛，统一多民族国家得到巩固，封建专制推向了最高峰。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292C036-5941-4BE1-AC2A-EB0D339E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696" y="1340399"/>
            <a:ext cx="2731614" cy="527838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0C14CABA-1071-4953-AFF6-262EEB3A949E}"/>
              </a:ext>
            </a:extLst>
          </p:cNvPr>
          <p:cNvSpPr/>
          <p:nvPr/>
        </p:nvSpPr>
        <p:spPr>
          <a:xfrm>
            <a:off x="299400" y="176161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清朝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7F74706-C5E8-4800-B708-1D098A6C86D1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AA82A70C-6032-48CB-B379-905768FF273E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7FE11168-1EB0-4354-AB09-0162396E4519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E54A0FA2-AFC2-4438-AF1C-5040088714A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EBAA62A-A06F-4A37-BF25-33A46B2E177B}"/>
              </a:ext>
            </a:extLst>
          </p:cNvPr>
          <p:cNvGrpSpPr/>
          <p:nvPr/>
        </p:nvGrpSpPr>
        <p:grpSpPr>
          <a:xfrm>
            <a:off x="2742503" y="388571"/>
            <a:ext cx="4542823" cy="463809"/>
            <a:chOff x="2742503" y="388571"/>
            <a:chExt cx="4542823" cy="463809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AB90AB99-3F0B-4733-ABC2-4305227BC6C5}"/>
                </a:ext>
              </a:extLst>
            </p:cNvPr>
            <p:cNvSpPr/>
            <p:nvPr/>
          </p:nvSpPr>
          <p:spPr>
            <a:xfrm>
              <a:off x="2742503" y="388571"/>
              <a:ext cx="168568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1644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E11148F6-1119-486B-AFF7-6EFD23FB075A}"/>
                </a:ext>
              </a:extLst>
            </p:cNvPr>
            <p:cNvSpPr/>
            <p:nvPr/>
          </p:nvSpPr>
          <p:spPr>
            <a:xfrm>
              <a:off x="5599645" y="399948"/>
              <a:ext cx="168568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1912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6DB876FA-E886-4979-8442-F38BE3D33075}"/>
                </a:ext>
              </a:extLst>
            </p:cNvPr>
            <p:cNvSpPr txBox="1"/>
            <p:nvPr/>
          </p:nvSpPr>
          <p:spPr>
            <a:xfrm>
              <a:off x="4100521" y="450570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6AF1C61-150A-4FA5-9B72-A0C0AE40EA9A}"/>
              </a:ext>
            </a:extLst>
          </p:cNvPr>
          <p:cNvSpPr/>
          <p:nvPr/>
        </p:nvSpPr>
        <p:spPr>
          <a:xfrm>
            <a:off x="4565794" y="1838065"/>
            <a:ext cx="68480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清朝</a:t>
            </a:r>
          </a:p>
        </p:txBody>
      </p:sp>
    </p:spTree>
    <p:extLst>
      <p:ext uri="{BB962C8B-B14F-4D97-AF65-F5344CB8AC3E}">
        <p14:creationId xmlns:p14="http://schemas.microsoft.com/office/powerpoint/2010/main" val="40443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41BFFE2-9399-4DB0-A6A5-50D5E611D977}"/>
              </a:ext>
            </a:extLst>
          </p:cNvPr>
          <p:cNvSpPr/>
          <p:nvPr/>
        </p:nvSpPr>
        <p:spPr>
          <a:xfrm>
            <a:off x="4373718" y="1812580"/>
            <a:ext cx="7011650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1912——1949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），位于亚洲东部、东临太平洋。是辛亥革命以后建立的亚洲第一个民主共和国，简称民国。为第二次世界大战的主要战胜国及联合国五个主要创始会员国之一。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1911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年辛亥革命爆发后，革命党在南京建立临时政府，各省代表推举孙中山为临时大总统，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1912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年元月民国正式建立。以袁世凯为首的北洋势力主政中国，北洋政府分崩离析后政局动荡不安，孙中山南下广州，召开国民党一大，建立黄埔军校随而建立国民政府，促成国共合作后的孙中山不久病逝。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1926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年蒋介石继承孙中山遗志领导国民北伐，意欲统一中国，到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1928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年东北易帜，国民政府从形式上统一中国，蒋介石成为继孙中山之后的国民党领袖。统一之后，民国进入黄金十年建设时期，此间社会稳定，教育稳步发展、趋于定型。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1937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年抗战全面爆发，中国成为反法西斯同盟国，国际地位大大提高，一举成为美英中苏四大国。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1949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年后因国共内战失利而迁台。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21EE890-1DA6-424B-A911-2A031FCE0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241" y="1504927"/>
            <a:ext cx="3121336" cy="482740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6E0CA40-18CF-46D7-90CD-FFD5FE000A8F}"/>
              </a:ext>
            </a:extLst>
          </p:cNvPr>
          <p:cNvSpPr/>
          <p:nvPr/>
        </p:nvSpPr>
        <p:spPr>
          <a:xfrm>
            <a:off x="327646" y="165243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中华民国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9EA00C1-C54B-43D6-AD4D-5148F469D6E5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9" name="箭头: 下 18">
              <a:extLst>
                <a:ext uri="{FF2B5EF4-FFF2-40B4-BE49-F238E27FC236}">
                  <a16:creationId xmlns="" xmlns:a16="http://schemas.microsoft.com/office/drawing/2014/main" id="{EBED3C9C-BD8C-4AEC-ABDA-1B1CCB88926C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="" xmlns:a16="http://schemas.microsoft.com/office/drawing/2014/main" id="{D53628EE-EF40-41EC-8FD4-C9AB655B84B6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 w="28575"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93F94738-9E51-4958-8ADC-0358AEC7722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8CC1748-C0D7-4B3F-8C0E-222DF3B9B61C}"/>
              </a:ext>
            </a:extLst>
          </p:cNvPr>
          <p:cNvGrpSpPr/>
          <p:nvPr/>
        </p:nvGrpSpPr>
        <p:grpSpPr>
          <a:xfrm>
            <a:off x="3453006" y="366742"/>
            <a:ext cx="4470079" cy="482187"/>
            <a:chOff x="3453006" y="366742"/>
            <a:chExt cx="4470079" cy="482187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C077CA6D-8D0F-41D6-AA22-ABE1BC2D8881}"/>
                </a:ext>
              </a:extLst>
            </p:cNvPr>
            <p:cNvSpPr/>
            <p:nvPr/>
          </p:nvSpPr>
          <p:spPr>
            <a:xfrm>
              <a:off x="3453006" y="366742"/>
              <a:ext cx="1773313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1912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3A29BAB8-F92B-44A3-9538-587BE8DAAB4D}"/>
                </a:ext>
              </a:extLst>
            </p:cNvPr>
            <p:cNvSpPr/>
            <p:nvPr/>
          </p:nvSpPr>
          <p:spPr>
            <a:xfrm>
              <a:off x="6343294" y="396497"/>
              <a:ext cx="1579791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公元</a:t>
              </a:r>
              <a:r>
                <a:rPr lang="en-US" altLang="zh-CN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1949</a:t>
              </a:r>
              <a:r>
                <a:rPr lang="zh-CN" altLang="en-US" b="1" spc="1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6EF337C-E845-4163-A826-8F92A7B99F00}"/>
                </a:ext>
              </a:extLst>
            </p:cNvPr>
            <p:cNvSpPr txBox="1"/>
            <p:nvPr/>
          </p:nvSpPr>
          <p:spPr>
            <a:xfrm>
              <a:off x="4873275" y="436055"/>
              <a:ext cx="158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--------------------</a:t>
              </a:r>
              <a:endParaRPr lang="zh-CN" altLang="en-US" dirty="0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885124E-77E3-4219-BF7E-286D5F21B799}"/>
              </a:ext>
            </a:extLst>
          </p:cNvPr>
          <p:cNvSpPr/>
          <p:nvPr/>
        </p:nvSpPr>
        <p:spPr>
          <a:xfrm>
            <a:off x="4502600" y="1532322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中华民国</a:t>
            </a:r>
          </a:p>
        </p:txBody>
      </p:sp>
    </p:spTree>
    <p:extLst>
      <p:ext uri="{BB962C8B-B14F-4D97-AF65-F5344CB8AC3E}">
        <p14:creationId xmlns:p14="http://schemas.microsoft.com/office/powerpoint/2010/main" val="381533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932AEBF-843B-4B5F-A388-F804A7B43A4A}"/>
              </a:ext>
            </a:extLst>
          </p:cNvPr>
          <p:cNvSpPr/>
          <p:nvPr/>
        </p:nvSpPr>
        <p:spPr>
          <a:xfrm>
            <a:off x="5506606" y="2565314"/>
            <a:ext cx="6398592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位于亚洲东部，太平洋西岸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，是工人阶级领导的、以工农联盟为基础的人民民主专政的社会主义国家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>
              <a:lnSpc>
                <a:spcPct val="130000"/>
              </a:lnSpc>
            </a:pP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1949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年（己丑年）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日成立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]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以五星红旗为国旗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义勇军进行曲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为国歌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，国徽内容包括国旗、天安门、齿轮和麦稻穗，首都北京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，省级行政区划为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个省、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个自治区、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个直辖市、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个特别行政区，是一个以汉族为主体民族，由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个民族构成的统一多民族国家，汉族占总人口的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91.51%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spc="15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新中国成立后，随即开展经济恢复与建设，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1953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年开始三大改造，到</a:t>
            </a:r>
            <a:r>
              <a:rPr lang="en-US" altLang="zh-CN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1956</a:t>
            </a:r>
            <a:r>
              <a:rPr lang="zh-CN" altLang="en-US" sz="1400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年确立了社会主义制度，进入社会主义探索阶段。文化大革命之后开始改革开放，逐步确立了中国特色社会主义制度。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103259BE-D2CF-477D-B6E5-D63E88C26A92}"/>
              </a:ext>
            </a:extLst>
          </p:cNvPr>
          <p:cNvSpPr/>
          <p:nvPr/>
        </p:nvSpPr>
        <p:spPr>
          <a:xfrm>
            <a:off x="5667353" y="413647"/>
            <a:ext cx="2266993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1949.10.1--</a:t>
            </a:r>
            <a:r>
              <a:rPr lang="zh-CN" altLang="en-US" b="1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至今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AACABB1-C923-4252-B9A3-1E17F2BE0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41" y="1406740"/>
            <a:ext cx="4129762" cy="525606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17CA672-06D3-487E-BC77-CE72B32E0905}"/>
              </a:ext>
            </a:extLst>
          </p:cNvPr>
          <p:cNvSpPr/>
          <p:nvPr/>
        </p:nvSpPr>
        <p:spPr>
          <a:xfrm>
            <a:off x="217986" y="176148"/>
            <a:ext cx="50321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中华人民共和国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F4D12592-9EF8-4285-AFC8-99ED7C8DD56F}"/>
              </a:ext>
            </a:extLst>
          </p:cNvPr>
          <p:cNvGrpSpPr/>
          <p:nvPr/>
        </p:nvGrpSpPr>
        <p:grpSpPr>
          <a:xfrm>
            <a:off x="-15826" y="1030443"/>
            <a:ext cx="12236251" cy="263214"/>
            <a:chOff x="-15826" y="1030443"/>
            <a:chExt cx="12236251" cy="263214"/>
          </a:xfrm>
        </p:grpSpPr>
        <p:sp>
          <p:nvSpPr>
            <p:cNvPr id="17" name="箭头: 下 16">
              <a:extLst>
                <a:ext uri="{FF2B5EF4-FFF2-40B4-BE49-F238E27FC236}">
                  <a16:creationId xmlns="" xmlns:a16="http://schemas.microsoft.com/office/drawing/2014/main" id="{6C049F3E-7BBC-4A53-BD60-66EF54A5C497}"/>
                </a:ext>
              </a:extLst>
            </p:cNvPr>
            <p:cNvSpPr/>
            <p:nvPr/>
          </p:nvSpPr>
          <p:spPr>
            <a:xfrm rot="16200000">
              <a:off x="10180" y="1004437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箭头: 下 17">
              <a:extLst>
                <a:ext uri="{FF2B5EF4-FFF2-40B4-BE49-F238E27FC236}">
                  <a16:creationId xmlns="" xmlns:a16="http://schemas.microsoft.com/office/drawing/2014/main" id="{4B97638D-0179-4418-9E48-30592F0B0583}"/>
                </a:ext>
              </a:extLst>
            </p:cNvPr>
            <p:cNvSpPr/>
            <p:nvPr/>
          </p:nvSpPr>
          <p:spPr>
            <a:xfrm rot="16200000">
              <a:off x="11931205" y="1004438"/>
              <a:ext cx="263213" cy="315226"/>
            </a:xfrm>
            <a:prstGeom prst="downArrow">
              <a:avLst/>
            </a:prstGeom>
            <a:solidFill>
              <a:srgbClr val="B92E32"/>
            </a:solidFill>
            <a:ln>
              <a:solidFill>
                <a:srgbClr val="B92E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B8514F54-B3C0-4BE6-991A-2ABCD60615D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162050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309200A-791C-4710-8666-1BEEFD59F9D1}"/>
              </a:ext>
            </a:extLst>
          </p:cNvPr>
          <p:cNvSpPr/>
          <p:nvPr/>
        </p:nvSpPr>
        <p:spPr>
          <a:xfrm>
            <a:off x="5506606" y="1918008"/>
            <a:ext cx="193514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spc="15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中华人民共和国</a:t>
            </a:r>
          </a:p>
        </p:txBody>
      </p:sp>
    </p:spTree>
    <p:extLst>
      <p:ext uri="{BB962C8B-B14F-4D97-AF65-F5344CB8AC3E}">
        <p14:creationId xmlns:p14="http://schemas.microsoft.com/office/powerpoint/2010/main" val="202503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59D1856-197E-46E6-AAF0-5219A842C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834B83E-6F83-400C-B3D6-7511C05BAC4E}"/>
              </a:ext>
            </a:extLst>
          </p:cNvPr>
          <p:cNvSpPr/>
          <p:nvPr/>
        </p:nvSpPr>
        <p:spPr>
          <a:xfrm>
            <a:off x="6879469" y="2243679"/>
            <a:ext cx="492443" cy="242630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中国历史时间列表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5AD49E9-406B-42D7-9BAD-EB5DAD9F0A2F}"/>
              </a:ext>
            </a:extLst>
          </p:cNvPr>
          <p:cNvSpPr/>
          <p:nvPr/>
        </p:nvSpPr>
        <p:spPr>
          <a:xfrm>
            <a:off x="5071733" y="1726042"/>
            <a:ext cx="415498" cy="245195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Chinese history refers to the history of China from Chinese civilization to the present. Chinese has a long history, since the Yellow Emperor of the Ji </a:t>
            </a:r>
            <a:r>
              <a:rPr lang="en-US" altLang="zh-CN" sz="500" dirty="0" err="1">
                <a:solidFill>
                  <a:schemeClr val="bg1">
                    <a:lumMod val="65000"/>
                  </a:schemeClr>
                </a:solidFill>
              </a:rPr>
              <a:t>Xuanyuan</a:t>
            </a:r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 Dynasty (also called </a:t>
            </a:r>
            <a:r>
              <a:rPr lang="en-US" altLang="zh-CN" sz="500" dirty="0" err="1">
                <a:solidFill>
                  <a:schemeClr val="bg1">
                    <a:lumMod val="65000"/>
                  </a:schemeClr>
                </a:solidFill>
              </a:rPr>
              <a:t>Xuanyuan</a:t>
            </a:r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 period is </a:t>
            </a:r>
            <a:r>
              <a:rPr lang="en-US" altLang="zh-CN" sz="500" dirty="0" err="1">
                <a:solidFill>
                  <a:schemeClr val="bg1">
                    <a:lumMod val="65000"/>
                  </a:schemeClr>
                </a:solidFill>
              </a:rPr>
              <a:t>Gongsun</a:t>
            </a:r>
            <a:r>
              <a:rPr lang="en-US" altLang="zh-CN" sz="500" dirty="0">
                <a:solidFill>
                  <a:schemeClr val="bg1">
                    <a:lumMod val="65000"/>
                  </a:schemeClr>
                </a:solidFill>
              </a:rPr>
              <a:t>) about 5000 years from 4100 years; </a:t>
            </a:r>
            <a:endParaRPr lang="zh-CN" altLang="en-US" sz="5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93153C1-3034-4ACC-AA2D-ED54C6F9D4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552" y="1656428"/>
            <a:ext cx="737183" cy="73718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2E94123-1EC7-4779-A07B-04E8A88F01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2897445" y="3052209"/>
            <a:ext cx="2174288" cy="67495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8F76B85-D748-45C9-9FA1-E8DC6C4E8E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7576164" y="1656428"/>
            <a:ext cx="871787" cy="270623"/>
          </a:xfrm>
          <a:prstGeom prst="rect">
            <a:avLst/>
          </a:prstGeom>
        </p:spPr>
      </p:pic>
      <p:pic>
        <p:nvPicPr>
          <p:cNvPr id="1028" name="Picture 4" descr="龙png素材_百度图片搜索">
            <a:extLst>
              <a:ext uri="{FF2B5EF4-FFF2-40B4-BE49-F238E27FC236}">
                <a16:creationId xmlns="" xmlns:a16="http://schemas.microsoft.com/office/drawing/2014/main" id="{7308C33C-53A6-4CA2-9A18-033B3198E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60" y="4877793"/>
            <a:ext cx="4089128" cy="212673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FDA3CE3-CAB3-4715-826A-1355AD8EDF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6663311" y="4278657"/>
            <a:ext cx="2101302" cy="652293"/>
          </a:xfrm>
          <a:prstGeom prst="rect">
            <a:avLst/>
          </a:prstGeom>
        </p:spPr>
      </p:pic>
      <p:pic>
        <p:nvPicPr>
          <p:cNvPr id="18" name="Picture 4" descr="龙png素材_百度图片搜索">
            <a:extLst>
              <a:ext uri="{FF2B5EF4-FFF2-40B4-BE49-F238E27FC236}">
                <a16:creationId xmlns="" xmlns:a16="http://schemas.microsoft.com/office/drawing/2014/main" id="{623523B1-A19D-4D8B-891F-41413D53C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75141" y="5016009"/>
            <a:ext cx="3759853" cy="195547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709565C-FDD2-407B-91E9-448AEAFFC8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78764" r="56909"/>
          <a:stretch/>
        </p:blipFill>
        <p:spPr>
          <a:xfrm>
            <a:off x="5059319" y="2369366"/>
            <a:ext cx="871787" cy="27062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621983F-6737-4D39-81B8-1BF71BA96ED1}"/>
              </a:ext>
            </a:extLst>
          </p:cNvPr>
          <p:cNvSpPr txBox="1"/>
          <p:nvPr/>
        </p:nvSpPr>
        <p:spPr>
          <a:xfrm>
            <a:off x="5542002" y="1060082"/>
            <a:ext cx="1107996" cy="39842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 dirty="0">
                <a:latin typeface="华文隶书" panose="02010800040101010101" pitchFamily="2" charset="-122"/>
                <a:ea typeface="华文隶书" panose="02010800040101010101" pitchFamily="2" charset="-122"/>
              </a:rPr>
              <a:t>感 谢 观 看</a:t>
            </a:r>
          </a:p>
        </p:txBody>
      </p:sp>
    </p:spTree>
    <p:extLst>
      <p:ext uri="{BB962C8B-B14F-4D97-AF65-F5344CB8AC3E}">
        <p14:creationId xmlns:p14="http://schemas.microsoft.com/office/powerpoint/2010/main" val="126467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/>
      </p:transition>
    </mc:Choice>
    <mc:Fallback xmlns="">
      <p:transition spd="slow" advTm="3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f5a39cefb493dd39ac5f4c2533d95fe691ef1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778</TotalTime>
  <Words>4083</Words>
  <Application>Microsoft Office PowerPoint</Application>
  <PresentationFormat>自定义</PresentationFormat>
  <Paragraphs>252</Paragraphs>
  <Slides>23</Slides>
  <Notes>23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74</cp:revision>
  <dcterms:created xsi:type="dcterms:W3CDTF">2017-08-18T03:02:00Z</dcterms:created>
  <dcterms:modified xsi:type="dcterms:W3CDTF">2018-01-17T06:34:25Z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