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822" r:id="rId3"/>
    <p:sldId id="2927" r:id="rId5"/>
    <p:sldId id="2928" r:id="rId6"/>
    <p:sldId id="2929" r:id="rId7"/>
    <p:sldId id="2930" r:id="rId8"/>
    <p:sldId id="2931" r:id="rId9"/>
    <p:sldId id="2932" r:id="rId10"/>
    <p:sldId id="2933" r:id="rId11"/>
    <p:sldId id="2934" r:id="rId12"/>
    <p:sldId id="2935" r:id="rId13"/>
    <p:sldId id="2936" r:id="rId14"/>
    <p:sldId id="2937" r:id="rId15"/>
    <p:sldId id="2938" r:id="rId16"/>
    <p:sldId id="2939" r:id="rId17"/>
    <p:sldId id="2940" r:id="rId18"/>
    <p:sldId id="2941" r:id="rId19"/>
    <p:sldId id="2942" r:id="rId20"/>
    <p:sldId id="2943" r:id="rId21"/>
    <p:sldId id="2944" r:id="rId22"/>
    <p:sldId id="2945" r:id="rId23"/>
    <p:sldId id="2946" r:id="rId24"/>
    <p:sldId id="294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B"/>
    <a:srgbClr val="0C2744"/>
    <a:srgbClr val="ADDEC4"/>
    <a:srgbClr val="AFDFC7"/>
    <a:srgbClr val="FFFFFF"/>
    <a:srgbClr val="F89171"/>
    <a:srgbClr val="3869FE"/>
    <a:srgbClr val="1A3083"/>
    <a:srgbClr val="0E1A46"/>
    <a:srgbClr val="A35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7" autoAdjust="0"/>
    <p:restoredTop sz="95317" autoAdjust="0"/>
  </p:normalViewPr>
  <p:slideViewPr>
    <p:cSldViewPr>
      <p:cViewPr varScale="1">
        <p:scale>
          <a:sx n="66" d="100"/>
          <a:sy n="66" d="100"/>
        </p:scale>
        <p:origin x="66" y="68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8482704"/>
        <c:axId val="848483264"/>
      </c:areaChart>
      <c:catAx>
        <c:axId val="8484827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848483264"/>
        <c:crosses val="autoZero"/>
        <c:auto val="1"/>
        <c:lblAlgn val="ctr"/>
        <c:lblOffset val="100"/>
        <c:noMultiLvlLbl val="1"/>
      </c:catAx>
      <c:valAx>
        <c:axId val="848483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84848270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CA029A-C48D-41DA-884C-4A59F17A857D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61" t="-29650" r="-22238" b="-72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28650" y="2771097"/>
            <a:ext cx="7992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传媒影视年度汇报总结</a:t>
            </a:r>
            <a:r>
              <a:rPr lang="en-US" altLang="zh-CN" sz="4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48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28650" y="3872346"/>
            <a:ext cx="75402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The film and television, film and television media PPT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13306" y="4774022"/>
            <a:ext cx="1542514" cy="2552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871640" y="4793182"/>
            <a:ext cx="1944216" cy="2400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Report Person</a:t>
            </a:r>
            <a:endParaRPr lang="zh-CN" alt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fade in="5000.000000" out="5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281" y="2044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99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H_SubTitle_1"/>
          <p:cNvSpPr/>
          <p:nvPr>
            <p:custDataLst>
              <p:tags r:id="rId2"/>
            </p:custDataLst>
          </p:nvPr>
        </p:nvSpPr>
        <p:spPr>
          <a:xfrm>
            <a:off x="6357522" y="2643533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MH_Other_1"/>
          <p:cNvSpPr/>
          <p:nvPr>
            <p:custDataLst>
              <p:tags r:id="rId3"/>
            </p:custDataLst>
          </p:nvPr>
        </p:nvSpPr>
        <p:spPr>
          <a:xfrm>
            <a:off x="5517061" y="2616746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422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MH_SubTitle_2"/>
          <p:cNvSpPr/>
          <p:nvPr>
            <p:custDataLst>
              <p:tags r:id="rId4"/>
            </p:custDataLst>
          </p:nvPr>
        </p:nvSpPr>
        <p:spPr>
          <a:xfrm>
            <a:off x="6357522" y="3463904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MH_Other_2"/>
          <p:cNvSpPr/>
          <p:nvPr>
            <p:custDataLst>
              <p:tags r:id="rId5"/>
            </p:custDataLst>
          </p:nvPr>
        </p:nvSpPr>
        <p:spPr>
          <a:xfrm>
            <a:off x="5517061" y="343711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422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MH_SubTitle_3"/>
          <p:cNvSpPr/>
          <p:nvPr>
            <p:custDataLst>
              <p:tags r:id="rId6"/>
            </p:custDataLst>
          </p:nvPr>
        </p:nvSpPr>
        <p:spPr>
          <a:xfrm>
            <a:off x="6357522" y="428259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MH_Other_3"/>
          <p:cNvSpPr/>
          <p:nvPr>
            <p:custDataLst>
              <p:tags r:id="rId7"/>
            </p:custDataLst>
          </p:nvPr>
        </p:nvSpPr>
        <p:spPr>
          <a:xfrm>
            <a:off x="5517061" y="425748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422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MH_SubTitle_4"/>
          <p:cNvSpPr/>
          <p:nvPr>
            <p:custDataLst>
              <p:tags r:id="rId8"/>
            </p:custDataLst>
          </p:nvPr>
        </p:nvSpPr>
        <p:spPr>
          <a:xfrm>
            <a:off x="6357522" y="510296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MH_Other_4"/>
          <p:cNvSpPr/>
          <p:nvPr>
            <p:custDataLst>
              <p:tags r:id="rId9"/>
            </p:custDataLst>
          </p:nvPr>
        </p:nvSpPr>
        <p:spPr>
          <a:xfrm>
            <a:off x="5517061" y="5076181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422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MH_Others_2"/>
          <p:cNvSpPr/>
          <p:nvPr>
            <p:custDataLst>
              <p:tags r:id="rId10"/>
            </p:custDataLst>
          </p:nvPr>
        </p:nvSpPr>
        <p:spPr>
          <a:xfrm>
            <a:off x="353" y="773245"/>
            <a:ext cx="1460470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MH_Others_1"/>
          <p:cNvSpPr txBox="1"/>
          <p:nvPr>
            <p:custDataLst>
              <p:tags r:id="rId11"/>
            </p:custDataLst>
          </p:nvPr>
        </p:nvSpPr>
        <p:spPr>
          <a:xfrm>
            <a:off x="1587838" y="727718"/>
            <a:ext cx="1141729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4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MH_Others_2"/>
          <p:cNvSpPr txBox="1"/>
          <p:nvPr>
            <p:custDataLst>
              <p:tags r:id="rId12"/>
            </p:custDataLst>
          </p:nvPr>
        </p:nvSpPr>
        <p:spPr>
          <a:xfrm>
            <a:off x="857603" y="1343271"/>
            <a:ext cx="260219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MH_Others_2"/>
          <p:cNvSpPr/>
          <p:nvPr>
            <p:custDataLst>
              <p:tags r:id="rId13"/>
            </p:custDataLst>
          </p:nvPr>
        </p:nvSpPr>
        <p:spPr>
          <a:xfrm>
            <a:off x="2921293" y="773245"/>
            <a:ext cx="9937456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年度工作概述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812800" y="5343107"/>
            <a:ext cx="11233150" cy="849085"/>
            <a:chOff x="1160463" y="2907288"/>
            <a:chExt cx="9421420" cy="603725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78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7"/>
            <a:ext cx="2541032" cy="883912"/>
            <a:chOff x="8451509" y="2034687"/>
            <a:chExt cx="3254568" cy="838168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2"/>
            <a:ext cx="2496908" cy="883912"/>
            <a:chOff x="8508022" y="2034687"/>
            <a:chExt cx="3198055" cy="838168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4"/>
            <a:ext cx="2496909" cy="883911"/>
            <a:chOff x="8508022" y="2034687"/>
            <a:chExt cx="3198055" cy="838169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7"/>
            <a:ext cx="2522171" cy="883912"/>
            <a:chOff x="8475665" y="2034687"/>
            <a:chExt cx="3230412" cy="838168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7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04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05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06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工作完成情况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47403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5"/>
            <a:ext cx="2267184" cy="870456"/>
            <a:chOff x="8590924" y="2306010"/>
            <a:chExt cx="3046760" cy="825410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3"/>
            <a:ext cx="2267184" cy="870456"/>
            <a:chOff x="8590924" y="2306010"/>
            <a:chExt cx="3046760" cy="82541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5"/>
            <a:ext cx="2267180" cy="870456"/>
            <a:chOff x="8590926" y="2306010"/>
            <a:chExt cx="3046758" cy="825410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5"/>
            <a:ext cx="2225128" cy="870456"/>
            <a:chOff x="8647438" y="2306010"/>
            <a:chExt cx="2990246" cy="825410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-1" fmla="*/ 0 w 8801100"/>
              <a:gd name="connsiteY0-2" fmla="*/ 0 h 5153025"/>
              <a:gd name="connsiteX1-3" fmla="*/ 5153025 w 8801100"/>
              <a:gd name="connsiteY1-4" fmla="*/ 5153025 h 5153025"/>
              <a:gd name="connsiteX2-5" fmla="*/ 8801100 w 8801100"/>
              <a:gd name="connsiteY2-6" fmla="*/ 5153025 h 5153025"/>
              <a:gd name="connsiteX3-7" fmla="*/ 3629025 w 8801100"/>
              <a:gd name="connsiteY3-8" fmla="*/ 0 h 5153025"/>
              <a:gd name="connsiteX4-9" fmla="*/ 0 w 8801100"/>
              <a:gd name="connsiteY4-10" fmla="*/ 0 h 5153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812800" y="4343720"/>
            <a:ext cx="4104407" cy="598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13"/>
          <p:cNvSpPr txBox="1">
            <a:spLocks noChangeArrowheads="1"/>
          </p:cNvSpPr>
          <p:nvPr/>
        </p:nvSpPr>
        <p:spPr bwMode="auto">
          <a:xfrm>
            <a:off x="812800" y="3960161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66"/>
          <p:cNvSpPr txBox="1">
            <a:spLocks noChangeArrowheads="1"/>
          </p:cNvSpPr>
          <p:nvPr/>
        </p:nvSpPr>
        <p:spPr bwMode="auto">
          <a:xfrm>
            <a:off x="812800" y="5723341"/>
            <a:ext cx="4104407" cy="598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13"/>
          <p:cNvSpPr txBox="1">
            <a:spLocks noChangeArrowheads="1"/>
          </p:cNvSpPr>
          <p:nvPr/>
        </p:nvSpPr>
        <p:spPr bwMode="auto">
          <a:xfrm>
            <a:off x="812800" y="5339782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66"/>
          <p:cNvSpPr txBox="1">
            <a:spLocks noChangeArrowheads="1"/>
          </p:cNvSpPr>
          <p:nvPr/>
        </p:nvSpPr>
        <p:spPr bwMode="auto">
          <a:xfrm>
            <a:off x="7919453" y="1303359"/>
            <a:ext cx="4104407" cy="598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文本框 13"/>
          <p:cNvSpPr txBox="1">
            <a:spLocks noChangeArrowheads="1"/>
          </p:cNvSpPr>
          <p:nvPr/>
        </p:nvSpPr>
        <p:spPr bwMode="auto">
          <a:xfrm>
            <a:off x="7919453" y="919800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成功项目展示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 noChangeAspect="1"/>
          </p:cNvSpPr>
          <p:nvPr/>
        </p:nvSpPr>
        <p:spPr>
          <a:xfrm>
            <a:off x="921649" y="3108975"/>
            <a:ext cx="2066374" cy="2066372"/>
          </a:xfrm>
          <a:prstGeom prst="ellipse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8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3157329" y="3108975"/>
            <a:ext cx="2066374" cy="2066372"/>
          </a:xfrm>
          <a:prstGeom prst="ellipse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8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393009" y="3108975"/>
            <a:ext cx="2066374" cy="2066372"/>
          </a:xfrm>
          <a:prstGeom prst="ellipse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8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628689" y="3108975"/>
            <a:ext cx="2066374" cy="2066372"/>
          </a:xfrm>
          <a:prstGeom prst="ellipse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8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9864370" y="3108975"/>
            <a:ext cx="2066374" cy="2066372"/>
          </a:xfrm>
          <a:prstGeom prst="ellipse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08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itle 13"/>
          <p:cNvSpPr txBox="1"/>
          <p:nvPr/>
        </p:nvSpPr>
        <p:spPr>
          <a:xfrm>
            <a:off x="103776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itle 13"/>
          <p:cNvSpPr txBox="1"/>
          <p:nvPr/>
        </p:nvSpPr>
        <p:spPr>
          <a:xfrm>
            <a:off x="329679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itle 13"/>
          <p:cNvSpPr txBox="1"/>
          <p:nvPr/>
        </p:nvSpPr>
        <p:spPr>
          <a:xfrm>
            <a:off x="555582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itle 13"/>
          <p:cNvSpPr txBox="1"/>
          <p:nvPr/>
        </p:nvSpPr>
        <p:spPr>
          <a:xfrm>
            <a:off x="7814854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itle 13"/>
          <p:cNvSpPr txBox="1"/>
          <p:nvPr/>
        </p:nvSpPr>
        <p:spPr>
          <a:xfrm>
            <a:off x="10073882" y="5527655"/>
            <a:ext cx="174074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AutoShape 11"/>
          <p:cNvSpPr/>
          <p:nvPr/>
        </p:nvSpPr>
        <p:spPr bwMode="auto">
          <a:xfrm>
            <a:off x="1348919" y="2048369"/>
            <a:ext cx="10160910" cy="5320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AutoShape 17"/>
          <p:cNvSpPr/>
          <p:nvPr/>
        </p:nvSpPr>
        <p:spPr bwMode="auto">
          <a:xfrm>
            <a:off x="5570579" y="1696716"/>
            <a:ext cx="1717591" cy="2846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7" grpId="0"/>
      <p:bldP spid="18" grpId="0"/>
      <p:bldP spid="19" grpId="0"/>
      <p:bldP spid="20" grpId="0"/>
      <p:bldP spid="21" grpId="0"/>
      <p:bldP spid="2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4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89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6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1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9"/>
            <a:ext cx="2862461" cy="887879"/>
            <a:chOff x="8130600" y="2810798"/>
            <a:chExt cx="3856715" cy="841889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495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300"/>
            <a:ext cx="2880524" cy="887879"/>
            <a:chOff x="163141" y="3887744"/>
            <a:chExt cx="3881053" cy="841889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495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1"/>
            <a:ext cx="2862459" cy="887879"/>
            <a:chOff x="1251208" y="1633722"/>
            <a:chExt cx="3856715" cy="841885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495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rgbClr val="D5FF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PART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明年工作计划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921" y="220837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3921" y="3160455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82%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3920" y="411459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70%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3921" y="5068728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68%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矩形 13"/>
          <p:cNvSpPr>
            <a:spLocks noChangeArrowheads="1"/>
          </p:cNvSpPr>
          <p:nvPr/>
        </p:nvSpPr>
        <p:spPr bwMode="auto">
          <a:xfrm>
            <a:off x="258184" y="1618671"/>
            <a:ext cx="3010256" cy="3691665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3368893" y="1613648"/>
            <a:ext cx="3010256" cy="3691666"/>
          </a:xfrm>
          <a:prstGeom prst="rect">
            <a:avLst/>
          </a:prstGeom>
          <a:blipFill dpi="0" rotWithShape="1">
            <a:blip r:embed="rId3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6479602" y="1613648"/>
            <a:ext cx="3010256" cy="3691666"/>
          </a:xfrm>
          <a:prstGeom prst="rect">
            <a:avLst/>
          </a:prstGeom>
          <a:blipFill dpi="0" rotWithShape="1">
            <a:blip r:embed="rId2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90" name="矩形 18"/>
          <p:cNvSpPr>
            <a:spLocks noChangeArrowheads="1"/>
          </p:cNvSpPr>
          <p:nvPr/>
        </p:nvSpPr>
        <p:spPr bwMode="auto">
          <a:xfrm>
            <a:off x="9590311" y="1578490"/>
            <a:ext cx="3010256" cy="3691665"/>
          </a:xfrm>
          <a:prstGeom prst="rect">
            <a:avLst/>
          </a:prstGeom>
          <a:blipFill dpi="0" rotWithShape="1">
            <a:blip r:embed="rId3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lnSpc>
                <a:spcPct val="150000"/>
              </a:lnSpc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12800" y="5980905"/>
            <a:ext cx="11233150" cy="5320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812800" y="5626374"/>
            <a:ext cx="1838795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 autoUpdateAnimBg="0"/>
      <p:bldP spid="24588" grpId="0" animBg="1" autoUpdateAnimBg="0"/>
      <p:bldP spid="24589" grpId="0" animBg="1" autoUpdateAnimBg="0"/>
      <p:bldP spid="24590" grpId="0" animBg="1" autoUpdateAnimBg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61" t="-29650" r="-22238" b="-72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28650" y="2313897"/>
            <a:ext cx="702486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Thank you</a:t>
            </a:r>
            <a:endParaRPr lang="zh-CN" altLang="en-US" sz="6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28650" y="3491346"/>
            <a:ext cx="70248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13305" y="4742195"/>
            <a:ext cx="6076109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9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animBg="1"/>
    </p:bldLst>
  </p:timing>
</p:sld>
</file>

<file path=ppt/tags/tag1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20352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203525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1022203525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1022203525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60830110855"/>
  <p:tag name="MH_LIBRARY" val="CONTENTS"/>
  <p:tag name="MH_TYPE" val="OTHERS"/>
  <p:tag name="ID" val="545820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MH" val="20160830110855"/>
  <p:tag name="MH_LIBRARY" val="CONTENTS"/>
  <p:tag name="MH_TYPE" val="OTHERS"/>
  <p:tag name="ID" val="545820"/>
</p:tagLst>
</file>

<file path=ppt/tags/tag13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"/>
  <p:tag name="MH" val="20161022203525"/>
  <p:tag name="MH_LIBRARY" val="GRAPHIC"/>
</p:tagLst>
</file>

<file path=ppt/tags/tag14.xml><?xml version="1.0" encoding="utf-8"?>
<p:tagLst xmlns:p="http://schemas.openxmlformats.org/presentationml/2006/main">
  <p:tag name="MH" val="20161022204503"/>
  <p:tag name="MH_LIBRARY" val="GRAPHIC"/>
  <p:tag name="MH_ORDER" val="Freeform 4"/>
</p:tagLst>
</file>

<file path=ppt/tags/tag15.xml><?xml version="1.0" encoding="utf-8"?>
<p:tagLst xmlns:p="http://schemas.openxmlformats.org/presentationml/2006/main">
  <p:tag name="MH" val="20161022204503"/>
  <p:tag name="MH_LIBRARY" val="GRAPHIC"/>
  <p:tag name="MH_ORDER" val="TextBox 6"/>
</p:tagLst>
</file>

<file path=ppt/tags/tag16.xml><?xml version="1.0" encoding="utf-8"?>
<p:tagLst xmlns:p="http://schemas.openxmlformats.org/presentationml/2006/main">
  <p:tag name="MH" val="20161022204503"/>
  <p:tag name="MH_LIBRARY" val="GRAPHIC"/>
</p:tagLst>
</file>

<file path=ppt/tags/tag17.xml><?xml version="1.0" encoding="utf-8"?>
<p:tagLst xmlns:p="http://schemas.openxmlformats.org/presentationml/2006/main">
  <p:tag name="MH" val="20161022204503"/>
  <p:tag name="MH_LIBRARY" val="GRAPHIC"/>
  <p:tag name="MH_ORDER" val="Freeform 4"/>
</p:tagLst>
</file>

<file path=ppt/tags/tag18.xml><?xml version="1.0" encoding="utf-8"?>
<p:tagLst xmlns:p="http://schemas.openxmlformats.org/presentationml/2006/main">
  <p:tag name="MH" val="20161022204503"/>
  <p:tag name="MH_LIBRARY" val="GRAPHIC"/>
  <p:tag name="MH_ORDER" val="TextBox 6"/>
</p:tagLst>
</file>

<file path=ppt/tags/tag19.xml><?xml version="1.0" encoding="utf-8"?>
<p:tagLst xmlns:p="http://schemas.openxmlformats.org/presentationml/2006/main">
  <p:tag name="MH" val="20161022204503"/>
  <p:tag name="MH_LIBRARY" val="GRAPHIC"/>
</p:tagLst>
</file>

<file path=ppt/tags/tag20.xml><?xml version="1.0" encoding="utf-8"?>
<p:tagLst xmlns:p="http://schemas.openxmlformats.org/presentationml/2006/main">
  <p:tag name="MH" val="20161022204503"/>
  <p:tag name="MH_LIBRARY" val="GRAPHIC"/>
  <p:tag name="MH_ORDER" val="Freeform 4"/>
</p:tagLst>
</file>

<file path=ppt/tags/tag21.xml><?xml version="1.0" encoding="utf-8"?>
<p:tagLst xmlns:p="http://schemas.openxmlformats.org/presentationml/2006/main">
  <p:tag name="MH" val="20161022204503"/>
  <p:tag name="MH_LIBRARY" val="GRAPHIC"/>
  <p:tag name="MH_ORDER" val="TextBox 6"/>
</p:tagLst>
</file>

<file path=ppt/tags/tag22.xml><?xml version="1.0" encoding="utf-8"?>
<p:tagLst xmlns:p="http://schemas.openxmlformats.org/presentationml/2006/main">
  <p:tag name="MH" val="20161022204503"/>
  <p:tag name="MH_LIBRARY" val="GRAPHIC"/>
</p:tagLst>
</file>

<file path=ppt/tags/tag23.xml><?xml version="1.0" encoding="utf-8"?>
<p:tagLst xmlns:p="http://schemas.openxmlformats.org/presentationml/2006/main">
  <p:tag name="MH" val="20161022204503"/>
  <p:tag name="MH_LIBRARY" val="GRAPHIC"/>
  <p:tag name="MH_ORDER" val="Freeform 4"/>
</p:tagLst>
</file>

<file path=ppt/tags/tag24.xml><?xml version="1.0" encoding="utf-8"?>
<p:tagLst xmlns:p="http://schemas.openxmlformats.org/presentationml/2006/main">
  <p:tag name="MH" val="20161022204503"/>
  <p:tag name="MH_LIBRARY" val="GRAPHIC"/>
  <p:tag name="MH_ORDER" val="TextBox 6"/>
</p:tagLst>
</file>

<file path=ppt/tags/tag25.xml><?xml version="1.0" encoding="utf-8"?>
<p:tagLst xmlns:p="http://schemas.openxmlformats.org/presentationml/2006/main">
  <p:tag name="MH" val="20161022204503"/>
  <p:tag name="MH_LIBRARY" val="GRAPHIC"/>
</p:tagLst>
</file>

<file path=ppt/theme/theme1.xml><?xml version="1.0" encoding="utf-8"?>
<a:theme xmlns:a="http://schemas.openxmlformats.org/drawingml/2006/main" name="Office Theme">
  <a:themeElements>
    <a:clrScheme name="自定义 2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7F7F7F"/>
      </a:accent2>
      <a:accent3>
        <a:srgbClr val="000000"/>
      </a:accent3>
      <a:accent4>
        <a:srgbClr val="7F7F7F"/>
      </a:accent4>
      <a:accent5>
        <a:srgbClr val="000000"/>
      </a:accent5>
      <a:accent6>
        <a:srgbClr val="7F7F7F"/>
      </a:accent6>
      <a:hlink>
        <a:srgbClr val="000000"/>
      </a:hlink>
      <a:folHlink>
        <a:srgbClr val="7F7F7F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8327</Words>
  <Application>WPS 演示</Application>
  <PresentationFormat>自定义</PresentationFormat>
  <Paragraphs>377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微软雅黑</vt:lpstr>
      <vt:lpstr>Arial Narrow</vt:lpstr>
      <vt:lpstr>Arial Unicode MS</vt:lpstr>
      <vt:lpstr>Helvetica-Roman-SemiB</vt:lpstr>
      <vt:lpstr>SimSun-ExtB</vt:lpstr>
      <vt:lpstr>Source Sans Pro Light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bt368</dc:title>
  <dc:creator/>
  <cp:lastModifiedBy>Administrator</cp:lastModifiedBy>
  <cp:revision>2</cp:revision>
  <dcterms:created xsi:type="dcterms:W3CDTF">2016-12-20T14:32:00Z</dcterms:created>
  <dcterms:modified xsi:type="dcterms:W3CDTF">2017-09-12T02:18:16Z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