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2"/>
  </p:notesMasterIdLst>
  <p:handoutMasterIdLst>
    <p:handoutMasterId r:id="rId23"/>
  </p:handoutMasterIdLst>
  <p:sldIdLst>
    <p:sldId id="320" r:id="rId2"/>
    <p:sldId id="297" r:id="rId3"/>
    <p:sldId id="325" r:id="rId4"/>
    <p:sldId id="340" r:id="rId5"/>
    <p:sldId id="323" r:id="rId6"/>
    <p:sldId id="300" r:id="rId7"/>
    <p:sldId id="301" r:id="rId8"/>
    <p:sldId id="324" r:id="rId9"/>
    <p:sldId id="363" r:id="rId10"/>
    <p:sldId id="353" r:id="rId11"/>
    <p:sldId id="354" r:id="rId12"/>
    <p:sldId id="355" r:id="rId13"/>
    <p:sldId id="356" r:id="rId14"/>
    <p:sldId id="364" r:id="rId15"/>
    <p:sldId id="333" r:id="rId16"/>
    <p:sldId id="357" r:id="rId17"/>
    <p:sldId id="358" r:id="rId18"/>
    <p:sldId id="359" r:id="rId19"/>
    <p:sldId id="326" r:id="rId20"/>
    <p:sldId id="365" r:id="rId21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panose="020B0604020202020204" pitchFamily="34" charset="0"/>
        <a:ea typeface="华文细黑" panose="0201060004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orient="horz" pos="1298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orient="horz" pos="210" userDrawn="1">
          <p15:clr>
            <a:srgbClr val="A4A3A4"/>
          </p15:clr>
        </p15:guide>
        <p15:guide id="5" pos="7061" userDrawn="1">
          <p15:clr>
            <a:srgbClr val="A4A3A4"/>
          </p15:clr>
        </p15:guide>
        <p15:guide id="6" pos="3885" userDrawn="1">
          <p15:clr>
            <a:srgbClr val="A4A3A4"/>
          </p15:clr>
        </p15:guide>
        <p15:guide id="7" pos="2751" userDrawn="1">
          <p15:clr>
            <a:srgbClr val="A4A3A4"/>
          </p15:clr>
        </p15:guide>
        <p15:guide id="8" pos="39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5343"/>
    <a:srgbClr val="CE301F"/>
    <a:srgbClr val="E5E5E4"/>
    <a:srgbClr val="FBFAFA"/>
    <a:srgbClr val="00CC00"/>
    <a:srgbClr val="9933FF"/>
    <a:srgbClr val="FFCC00"/>
    <a:srgbClr val="000099"/>
    <a:srgbClr val="1C1C1C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81" autoAdjust="0"/>
    <p:restoredTop sz="94548" autoAdjust="0"/>
  </p:normalViewPr>
  <p:slideViewPr>
    <p:cSldViewPr showGuides="1">
      <p:cViewPr varScale="1">
        <p:scale>
          <a:sx n="87" d="100"/>
          <a:sy n="87" d="100"/>
        </p:scale>
        <p:origin x="228" y="84"/>
      </p:cViewPr>
      <p:guideLst>
        <p:guide orient="horz" pos="2614"/>
        <p:guide orient="horz" pos="1298"/>
        <p:guide orient="horz" pos="3974"/>
        <p:guide orient="horz" pos="210"/>
        <p:guide pos="7061"/>
        <p:guide pos="3885"/>
        <p:guide pos="2751"/>
        <p:guide pos="39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-295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  <a:sym typeface="Arial" panose="020B0604020202020204" pitchFamily="34" charset="0"/>
              </a:defRPr>
            </a:pPr>
            <a:r>
              <a:rPr lang="zh-CN"/>
              <a:t>销售额权重比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534-4989-ADF4-49DB02FDCF7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B3-4F80-8B00-C92D0C6008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B3-4F80-8B00-C92D0C6008CF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534-4989-ADF4-49DB02FDCF7C}"/>
              </c:ext>
            </c:extLst>
          </c:dPt>
          <c:cat>
            <c:strRef>
              <c:f>Sheet1!$A$2:$A$5</c:f>
              <c:strCache>
                <c:ptCount val="4"/>
                <c:pt idx="0">
                  <c:v>浙江地区</c:v>
                </c:pt>
                <c:pt idx="1">
                  <c:v>无锡地区</c:v>
                </c:pt>
                <c:pt idx="2">
                  <c:v>南通地区</c:v>
                </c:pt>
                <c:pt idx="3">
                  <c:v>江阴地区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</c:v>
                </c:pt>
                <c:pt idx="1">
                  <c:v>16</c:v>
                </c:pt>
                <c:pt idx="2">
                  <c:v>10</c:v>
                </c:pt>
                <c:pt idx="3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34-4989-ADF4-49DB02FDC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Microsoft YaHei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+mn-cs"/>
                <a:sym typeface="Arial" panose="020B0604020202020204" pitchFamily="34" charset="0"/>
              </a:defRPr>
            </a:pPr>
            <a:r>
              <a:rPr lang="zh-CN"/>
              <a:t>高、低档料饼权重比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02-4BA9-A364-D96F0DE05F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02-4BA9-A364-D96F0DE05F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502-4BA9-A364-D96F0DE05F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502-4BA9-A364-D96F0DE05F59}"/>
              </c:ext>
            </c:extLst>
          </c:dPt>
          <c:cat>
            <c:strRef>
              <c:f>Sheet1!$A$2:$A$5</c:f>
              <c:strCache>
                <c:ptCount val="4"/>
                <c:pt idx="0">
                  <c:v>大料饼</c:v>
                </c:pt>
                <c:pt idx="1">
                  <c:v>小料饼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84</c:v>
                </c:pt>
                <c:pt idx="1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6F0-4BB6-B337-A6D3519083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Microsoft YaHei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6B0BD1-4908-4869-BF9C-005F8940424B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5CB96DE0-1593-441B-B06B-E07902F8D885}">
      <dgm:prSet/>
      <dgm:spPr>
        <a:gradFill rotWithShape="0">
          <a:gsLst>
            <a:gs pos="0">
              <a:schemeClr val="accent2"/>
            </a:gs>
            <a:gs pos="78000">
              <a:schemeClr val="accent1"/>
            </a:gs>
          </a:gsLst>
          <a:lin ang="19200000" scaled="0"/>
        </a:gradFill>
      </dgm:spPr>
      <dgm:t>
        <a:bodyPr/>
        <a:lstStyle/>
        <a:p>
          <a:r>
            <a:rPr lang="zh-CN" i="0" dirty="0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rPr>
            <a:t>大客户片区小觅只</a:t>
          </a:r>
          <a:endParaRPr lang="zh-CN" dirty="0">
            <a:latin typeface="Arial" panose="020B0604020202020204" pitchFamily="34" charset="0"/>
            <a:ea typeface="Microsoft YaHei" panose="020B0503020204020204" pitchFamily="34" charset="-122"/>
            <a:sym typeface="Arial" panose="020B0604020202020204" pitchFamily="34" charset="0"/>
          </a:endParaRPr>
        </a:p>
      </dgm:t>
    </dgm:pt>
    <dgm:pt modelId="{7B999C1A-CECD-4C0A-BAC2-B8CF42A29A3A}" type="parTrans" cxnId="{41A03A06-7D76-4301-B488-2EF0CD8504DF}">
      <dgm:prSet/>
      <dgm:spPr/>
      <dgm:t>
        <a:bodyPr/>
        <a:lstStyle/>
        <a:p>
          <a:endParaRPr lang="zh-CN" altLang="en-US"/>
        </a:p>
      </dgm:t>
    </dgm:pt>
    <dgm:pt modelId="{F223A23B-9026-4473-A445-468E5C85883C}" type="sibTrans" cxnId="{41A03A06-7D76-4301-B488-2EF0CD8504DF}">
      <dgm:prSet/>
      <dgm:spPr/>
      <dgm:t>
        <a:bodyPr/>
        <a:lstStyle/>
        <a:p>
          <a:endParaRPr lang="zh-CN" altLang="en-US"/>
        </a:p>
      </dgm:t>
    </dgm:pt>
    <dgm:pt modelId="{FAC07978-221E-477B-98D8-1F5188BEA06E}">
      <dgm:prSet custT="1"/>
      <dgm:spPr>
        <a:gradFill rotWithShape="0">
          <a:gsLst>
            <a:gs pos="0">
              <a:schemeClr val="accent2"/>
            </a:gs>
            <a:gs pos="78000">
              <a:schemeClr val="accent1"/>
            </a:gs>
          </a:gsLst>
          <a:lin ang="19200000" scaled="0"/>
        </a:gradFill>
      </dgm:spPr>
      <dgm:t>
        <a:bodyPr/>
        <a:lstStyle/>
        <a:p>
          <a:r>
            <a:rPr lang="zh-CN" altLang="en-US" sz="1600" i="0" dirty="0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rPr>
            <a:t>江阴地区小觅只</a:t>
          </a:r>
          <a:endParaRPr lang="zh-CN" altLang="en-US" sz="1600" dirty="0">
            <a:latin typeface="Arial" panose="020B0604020202020204" pitchFamily="34" charset="0"/>
            <a:ea typeface="Microsoft YaHei" panose="020B0503020204020204" pitchFamily="34" charset="-122"/>
            <a:sym typeface="Arial" panose="020B0604020202020204" pitchFamily="34" charset="0"/>
          </a:endParaRPr>
        </a:p>
      </dgm:t>
    </dgm:pt>
    <dgm:pt modelId="{30AFF03B-5409-498D-BE15-3C0AD83D4014}" type="parTrans" cxnId="{C2366C8F-1E09-4F5D-967E-CA25FE002BD8}">
      <dgm:prSet/>
      <dgm:spPr/>
      <dgm:t>
        <a:bodyPr/>
        <a:lstStyle/>
        <a:p>
          <a:endParaRPr lang="zh-CN" altLang="en-US"/>
        </a:p>
      </dgm:t>
    </dgm:pt>
    <dgm:pt modelId="{C4D2A15F-480F-44E7-AFED-49888599670E}" type="sibTrans" cxnId="{C2366C8F-1E09-4F5D-967E-CA25FE002BD8}">
      <dgm:prSet/>
      <dgm:spPr/>
      <dgm:t>
        <a:bodyPr/>
        <a:lstStyle/>
        <a:p>
          <a:endParaRPr lang="zh-CN" altLang="en-US"/>
        </a:p>
      </dgm:t>
    </dgm:pt>
    <dgm:pt modelId="{F7D2D89F-9755-49AA-8037-52A2A9F4A5F9}">
      <dgm:prSet custT="1"/>
      <dgm:spPr>
        <a:gradFill rotWithShape="0">
          <a:gsLst>
            <a:gs pos="0">
              <a:schemeClr val="accent2"/>
            </a:gs>
            <a:gs pos="78000">
              <a:schemeClr val="accent1"/>
            </a:gs>
          </a:gsLst>
          <a:lin ang="19200000" scaled="0"/>
        </a:gradFill>
      </dgm:spPr>
      <dgm:t>
        <a:bodyPr/>
        <a:lstStyle/>
        <a:p>
          <a:r>
            <a:rPr lang="zh-CN" altLang="en-US" sz="1600" i="0" dirty="0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rPr>
            <a:t>无锡地区小觅只</a:t>
          </a:r>
          <a:endParaRPr lang="zh-CN" altLang="en-US" sz="1600" dirty="0">
            <a:latin typeface="Arial" panose="020B0604020202020204" pitchFamily="34" charset="0"/>
            <a:ea typeface="Microsoft YaHei" panose="020B0503020204020204" pitchFamily="34" charset="-122"/>
            <a:sym typeface="Arial" panose="020B0604020202020204" pitchFamily="34" charset="0"/>
          </a:endParaRPr>
        </a:p>
      </dgm:t>
    </dgm:pt>
    <dgm:pt modelId="{CF8ACB69-85A1-422D-A058-8D178350BBA7}" type="parTrans" cxnId="{434B0C7A-E8BF-49F9-A53D-F149D996EAE7}">
      <dgm:prSet/>
      <dgm:spPr/>
      <dgm:t>
        <a:bodyPr/>
        <a:lstStyle/>
        <a:p>
          <a:endParaRPr lang="zh-CN" altLang="en-US"/>
        </a:p>
      </dgm:t>
    </dgm:pt>
    <dgm:pt modelId="{41A54598-62C1-4EEC-BBE1-B54568330432}" type="sibTrans" cxnId="{434B0C7A-E8BF-49F9-A53D-F149D996EAE7}">
      <dgm:prSet/>
      <dgm:spPr/>
      <dgm:t>
        <a:bodyPr/>
        <a:lstStyle/>
        <a:p>
          <a:endParaRPr lang="zh-CN" altLang="en-US"/>
        </a:p>
      </dgm:t>
    </dgm:pt>
    <dgm:pt modelId="{4F3F9B46-A63E-4960-9B55-0CAD9B2709AB}">
      <dgm:prSet custT="1"/>
      <dgm:spPr>
        <a:gradFill rotWithShape="0">
          <a:gsLst>
            <a:gs pos="0">
              <a:schemeClr val="accent2"/>
            </a:gs>
            <a:gs pos="78000">
              <a:schemeClr val="accent1"/>
            </a:gs>
          </a:gsLst>
          <a:lin ang="19200000" scaled="0"/>
        </a:gradFill>
      </dgm:spPr>
      <dgm:t>
        <a:bodyPr/>
        <a:lstStyle/>
        <a:p>
          <a:r>
            <a:rPr lang="zh-CN" altLang="en-US" sz="1600" i="0" dirty="0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rPr>
            <a:t>浙江地区小觅只</a:t>
          </a:r>
          <a:endParaRPr lang="zh-CN" altLang="en-US" sz="1600" dirty="0">
            <a:latin typeface="Arial" panose="020B0604020202020204" pitchFamily="34" charset="0"/>
            <a:ea typeface="Microsoft YaHei" panose="020B0503020204020204" pitchFamily="34" charset="-122"/>
            <a:sym typeface="Arial" panose="020B0604020202020204" pitchFamily="34" charset="0"/>
          </a:endParaRPr>
        </a:p>
      </dgm:t>
    </dgm:pt>
    <dgm:pt modelId="{62066807-1900-4E99-8D1F-2A5CD1997B5A}" type="parTrans" cxnId="{CC28EF30-C133-4268-87A1-C741CA3B8913}">
      <dgm:prSet/>
      <dgm:spPr/>
      <dgm:t>
        <a:bodyPr/>
        <a:lstStyle/>
        <a:p>
          <a:endParaRPr lang="zh-CN" altLang="en-US"/>
        </a:p>
      </dgm:t>
    </dgm:pt>
    <dgm:pt modelId="{76B063D9-BD35-441F-A5B3-077E14FBA52D}" type="sibTrans" cxnId="{CC28EF30-C133-4268-87A1-C741CA3B8913}">
      <dgm:prSet/>
      <dgm:spPr/>
      <dgm:t>
        <a:bodyPr/>
        <a:lstStyle/>
        <a:p>
          <a:endParaRPr lang="zh-CN" altLang="en-US"/>
        </a:p>
      </dgm:t>
    </dgm:pt>
    <dgm:pt modelId="{3F504D95-7F22-473E-8E99-A4E238E31933}">
      <dgm:prSet custT="1"/>
      <dgm:spPr>
        <a:gradFill rotWithShape="0">
          <a:gsLst>
            <a:gs pos="0">
              <a:schemeClr val="accent2"/>
            </a:gs>
            <a:gs pos="78000">
              <a:schemeClr val="accent1"/>
            </a:gs>
          </a:gsLst>
          <a:lin ang="19200000" scaled="0"/>
        </a:gradFill>
      </dgm:spPr>
      <dgm:t>
        <a:bodyPr/>
        <a:lstStyle/>
        <a:p>
          <a:r>
            <a:rPr lang="zh-CN" altLang="en-US" sz="1600" i="0" dirty="0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rPr>
            <a:t>南通地区小觅只</a:t>
          </a:r>
          <a:endParaRPr lang="zh-CN" altLang="en-US" sz="1600" dirty="0">
            <a:latin typeface="Arial" panose="020B0604020202020204" pitchFamily="34" charset="0"/>
            <a:ea typeface="Microsoft YaHei" panose="020B0503020204020204" pitchFamily="34" charset="-122"/>
            <a:sym typeface="Arial" panose="020B0604020202020204" pitchFamily="34" charset="0"/>
          </a:endParaRPr>
        </a:p>
      </dgm:t>
    </dgm:pt>
    <dgm:pt modelId="{ABBB3535-9EAB-4528-99FF-6297E9489659}" type="parTrans" cxnId="{075C962D-A70B-4849-A12E-F5E914EF4C77}">
      <dgm:prSet/>
      <dgm:spPr/>
      <dgm:t>
        <a:bodyPr/>
        <a:lstStyle/>
        <a:p>
          <a:endParaRPr lang="zh-CN" altLang="en-US"/>
        </a:p>
      </dgm:t>
    </dgm:pt>
    <dgm:pt modelId="{43E3F854-7B7E-44BC-A0CA-8FE9E3CBD50F}" type="sibTrans" cxnId="{075C962D-A70B-4849-A12E-F5E914EF4C77}">
      <dgm:prSet/>
      <dgm:spPr/>
      <dgm:t>
        <a:bodyPr/>
        <a:lstStyle/>
        <a:p>
          <a:endParaRPr lang="zh-CN" altLang="en-US"/>
        </a:p>
      </dgm:t>
    </dgm:pt>
    <dgm:pt modelId="{A14BB656-832F-4546-A8A6-6E76DD8CADEA}" type="pres">
      <dgm:prSet presAssocID="{2A6B0BD1-4908-4869-BF9C-005F894042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FC0B99B7-3CF1-443E-B746-E9BD00375327}" type="pres">
      <dgm:prSet presAssocID="{5CB96DE0-1593-441B-B06B-E07902F8D885}" presName="hierRoot1" presStyleCnt="0">
        <dgm:presLayoutVars>
          <dgm:hierBranch val="init"/>
        </dgm:presLayoutVars>
      </dgm:prSet>
      <dgm:spPr/>
    </dgm:pt>
    <dgm:pt modelId="{B1407886-59FF-42A3-B3D7-F04D84596BEC}" type="pres">
      <dgm:prSet presAssocID="{5CB96DE0-1593-441B-B06B-E07902F8D885}" presName="rootComposite1" presStyleCnt="0"/>
      <dgm:spPr/>
    </dgm:pt>
    <dgm:pt modelId="{06FD7BE6-85C3-4898-941E-82185E0DF9BC}" type="pres">
      <dgm:prSet presAssocID="{5CB96DE0-1593-441B-B06B-E07902F8D88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F33A59F-3F07-4246-B4D8-17D2B3D69B9A}" type="pres">
      <dgm:prSet presAssocID="{5CB96DE0-1593-441B-B06B-E07902F8D885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09DC513B-11C2-44CD-8F3A-BE6292D01927}" type="pres">
      <dgm:prSet presAssocID="{5CB96DE0-1593-441B-B06B-E07902F8D885}" presName="hierChild2" presStyleCnt="0"/>
      <dgm:spPr/>
    </dgm:pt>
    <dgm:pt modelId="{2FB2F031-9C3C-4737-B6CE-8320B7D9CFBF}" type="pres">
      <dgm:prSet presAssocID="{30AFF03B-5409-498D-BE15-3C0AD83D4014}" presName="Name37" presStyleLbl="parChTrans1D2" presStyleIdx="0" presStyleCnt="4"/>
      <dgm:spPr/>
      <dgm:t>
        <a:bodyPr/>
        <a:lstStyle/>
        <a:p>
          <a:endParaRPr lang="zh-CN" altLang="en-US"/>
        </a:p>
      </dgm:t>
    </dgm:pt>
    <dgm:pt modelId="{BEA2802C-A0A8-47F6-AEB4-AFACB283E4BE}" type="pres">
      <dgm:prSet presAssocID="{FAC07978-221E-477B-98D8-1F5188BEA06E}" presName="hierRoot2" presStyleCnt="0">
        <dgm:presLayoutVars>
          <dgm:hierBranch val="init"/>
        </dgm:presLayoutVars>
      </dgm:prSet>
      <dgm:spPr/>
    </dgm:pt>
    <dgm:pt modelId="{73D131BE-0632-4EFE-83BE-0CA14DC32FBC}" type="pres">
      <dgm:prSet presAssocID="{FAC07978-221E-477B-98D8-1F5188BEA06E}" presName="rootComposite" presStyleCnt="0"/>
      <dgm:spPr/>
    </dgm:pt>
    <dgm:pt modelId="{EA65BBC9-1A4A-42A6-8912-27B797AAA612}" type="pres">
      <dgm:prSet presAssocID="{FAC07978-221E-477B-98D8-1F5188BEA06E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28C4987-782F-4455-AEBA-A8C60F80FD4C}" type="pres">
      <dgm:prSet presAssocID="{FAC07978-221E-477B-98D8-1F5188BEA06E}" presName="rootConnector" presStyleLbl="node2" presStyleIdx="0" presStyleCnt="4"/>
      <dgm:spPr/>
      <dgm:t>
        <a:bodyPr/>
        <a:lstStyle/>
        <a:p>
          <a:endParaRPr lang="zh-CN" altLang="en-US"/>
        </a:p>
      </dgm:t>
    </dgm:pt>
    <dgm:pt modelId="{21A21145-5282-42AC-B407-920A2ACF8F89}" type="pres">
      <dgm:prSet presAssocID="{FAC07978-221E-477B-98D8-1F5188BEA06E}" presName="hierChild4" presStyleCnt="0"/>
      <dgm:spPr/>
    </dgm:pt>
    <dgm:pt modelId="{6542B37E-C13B-4A10-BBFE-7E8E75DC2B70}" type="pres">
      <dgm:prSet presAssocID="{FAC07978-221E-477B-98D8-1F5188BEA06E}" presName="hierChild5" presStyleCnt="0"/>
      <dgm:spPr/>
    </dgm:pt>
    <dgm:pt modelId="{1BFAFF56-FF87-461D-9F1E-E7D1040B8E5D}" type="pres">
      <dgm:prSet presAssocID="{CF8ACB69-85A1-422D-A058-8D178350BBA7}" presName="Name37" presStyleLbl="parChTrans1D2" presStyleIdx="1" presStyleCnt="4"/>
      <dgm:spPr/>
      <dgm:t>
        <a:bodyPr/>
        <a:lstStyle/>
        <a:p>
          <a:endParaRPr lang="zh-CN" altLang="en-US"/>
        </a:p>
      </dgm:t>
    </dgm:pt>
    <dgm:pt modelId="{AF315B0F-A4E6-4C78-A1F6-DBF04CDE5F82}" type="pres">
      <dgm:prSet presAssocID="{F7D2D89F-9755-49AA-8037-52A2A9F4A5F9}" presName="hierRoot2" presStyleCnt="0">
        <dgm:presLayoutVars>
          <dgm:hierBranch val="init"/>
        </dgm:presLayoutVars>
      </dgm:prSet>
      <dgm:spPr/>
    </dgm:pt>
    <dgm:pt modelId="{49C527B6-3548-4F4C-BD7E-CC1CEB98C11D}" type="pres">
      <dgm:prSet presAssocID="{F7D2D89F-9755-49AA-8037-52A2A9F4A5F9}" presName="rootComposite" presStyleCnt="0"/>
      <dgm:spPr/>
    </dgm:pt>
    <dgm:pt modelId="{4F51FB3A-5E25-4AB4-9381-9B9BE2E93FDF}" type="pres">
      <dgm:prSet presAssocID="{F7D2D89F-9755-49AA-8037-52A2A9F4A5F9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AD0A379-205B-4856-BB9E-348EDAC8904C}" type="pres">
      <dgm:prSet presAssocID="{F7D2D89F-9755-49AA-8037-52A2A9F4A5F9}" presName="rootConnector" presStyleLbl="node2" presStyleIdx="1" presStyleCnt="4"/>
      <dgm:spPr/>
      <dgm:t>
        <a:bodyPr/>
        <a:lstStyle/>
        <a:p>
          <a:endParaRPr lang="zh-CN" altLang="en-US"/>
        </a:p>
      </dgm:t>
    </dgm:pt>
    <dgm:pt modelId="{851174CE-AE5B-4571-BE51-076C20E72897}" type="pres">
      <dgm:prSet presAssocID="{F7D2D89F-9755-49AA-8037-52A2A9F4A5F9}" presName="hierChild4" presStyleCnt="0"/>
      <dgm:spPr/>
    </dgm:pt>
    <dgm:pt modelId="{3212CDCB-61C8-46ED-8966-EB7035C90BB2}" type="pres">
      <dgm:prSet presAssocID="{F7D2D89F-9755-49AA-8037-52A2A9F4A5F9}" presName="hierChild5" presStyleCnt="0"/>
      <dgm:spPr/>
    </dgm:pt>
    <dgm:pt modelId="{187C044C-ADDC-4DAB-9E10-8D21A87051FF}" type="pres">
      <dgm:prSet presAssocID="{62066807-1900-4E99-8D1F-2A5CD1997B5A}" presName="Name37" presStyleLbl="parChTrans1D2" presStyleIdx="2" presStyleCnt="4"/>
      <dgm:spPr/>
      <dgm:t>
        <a:bodyPr/>
        <a:lstStyle/>
        <a:p>
          <a:endParaRPr lang="zh-CN" altLang="en-US"/>
        </a:p>
      </dgm:t>
    </dgm:pt>
    <dgm:pt modelId="{A9E75944-27B7-467A-A0B3-BFE8D65EFF24}" type="pres">
      <dgm:prSet presAssocID="{4F3F9B46-A63E-4960-9B55-0CAD9B2709AB}" presName="hierRoot2" presStyleCnt="0">
        <dgm:presLayoutVars>
          <dgm:hierBranch val="init"/>
        </dgm:presLayoutVars>
      </dgm:prSet>
      <dgm:spPr/>
    </dgm:pt>
    <dgm:pt modelId="{AF0E23AD-1A79-4C62-BE9B-A81719F92DE0}" type="pres">
      <dgm:prSet presAssocID="{4F3F9B46-A63E-4960-9B55-0CAD9B2709AB}" presName="rootComposite" presStyleCnt="0"/>
      <dgm:spPr/>
    </dgm:pt>
    <dgm:pt modelId="{6A73CED9-0DAD-422E-B77A-E8AACA7BC698}" type="pres">
      <dgm:prSet presAssocID="{4F3F9B46-A63E-4960-9B55-0CAD9B2709AB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4C6A86B-3A8F-4647-B2BD-982BEF5A3DE2}" type="pres">
      <dgm:prSet presAssocID="{4F3F9B46-A63E-4960-9B55-0CAD9B2709AB}" presName="rootConnector" presStyleLbl="node2" presStyleIdx="2" presStyleCnt="4"/>
      <dgm:spPr/>
      <dgm:t>
        <a:bodyPr/>
        <a:lstStyle/>
        <a:p>
          <a:endParaRPr lang="zh-CN" altLang="en-US"/>
        </a:p>
      </dgm:t>
    </dgm:pt>
    <dgm:pt modelId="{1752139D-B63C-45BE-B78E-BC3F28888F97}" type="pres">
      <dgm:prSet presAssocID="{4F3F9B46-A63E-4960-9B55-0CAD9B2709AB}" presName="hierChild4" presStyleCnt="0"/>
      <dgm:spPr/>
    </dgm:pt>
    <dgm:pt modelId="{5598A4A3-3815-411E-A000-8F997ABBA44A}" type="pres">
      <dgm:prSet presAssocID="{4F3F9B46-A63E-4960-9B55-0CAD9B2709AB}" presName="hierChild5" presStyleCnt="0"/>
      <dgm:spPr/>
    </dgm:pt>
    <dgm:pt modelId="{B3216FB1-3460-48AD-A833-36B25BD09BEE}" type="pres">
      <dgm:prSet presAssocID="{ABBB3535-9EAB-4528-99FF-6297E9489659}" presName="Name37" presStyleLbl="parChTrans1D2" presStyleIdx="3" presStyleCnt="4"/>
      <dgm:spPr/>
      <dgm:t>
        <a:bodyPr/>
        <a:lstStyle/>
        <a:p>
          <a:endParaRPr lang="zh-CN" altLang="en-US"/>
        </a:p>
      </dgm:t>
    </dgm:pt>
    <dgm:pt modelId="{EA6AC99A-E6FB-416C-B119-2C6A75F001D3}" type="pres">
      <dgm:prSet presAssocID="{3F504D95-7F22-473E-8E99-A4E238E31933}" presName="hierRoot2" presStyleCnt="0">
        <dgm:presLayoutVars>
          <dgm:hierBranch val="init"/>
        </dgm:presLayoutVars>
      </dgm:prSet>
      <dgm:spPr/>
    </dgm:pt>
    <dgm:pt modelId="{E562C20B-E66B-4070-A1B5-82287D5B847C}" type="pres">
      <dgm:prSet presAssocID="{3F504D95-7F22-473E-8E99-A4E238E31933}" presName="rootComposite" presStyleCnt="0"/>
      <dgm:spPr/>
    </dgm:pt>
    <dgm:pt modelId="{2E376381-81F6-41A6-8C90-F56607343956}" type="pres">
      <dgm:prSet presAssocID="{3F504D95-7F22-473E-8E99-A4E238E31933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22F2EB6-E09C-421B-8E78-0534DD12CC9C}" type="pres">
      <dgm:prSet presAssocID="{3F504D95-7F22-473E-8E99-A4E238E31933}" presName="rootConnector" presStyleLbl="node2" presStyleIdx="3" presStyleCnt="4"/>
      <dgm:spPr/>
      <dgm:t>
        <a:bodyPr/>
        <a:lstStyle/>
        <a:p>
          <a:endParaRPr lang="zh-CN" altLang="en-US"/>
        </a:p>
      </dgm:t>
    </dgm:pt>
    <dgm:pt modelId="{9B3555AA-CFBC-4882-91C8-556CB5264CFF}" type="pres">
      <dgm:prSet presAssocID="{3F504D95-7F22-473E-8E99-A4E238E31933}" presName="hierChild4" presStyleCnt="0"/>
      <dgm:spPr/>
    </dgm:pt>
    <dgm:pt modelId="{86E33806-936A-4956-915A-B191BEAD02DC}" type="pres">
      <dgm:prSet presAssocID="{3F504D95-7F22-473E-8E99-A4E238E31933}" presName="hierChild5" presStyleCnt="0"/>
      <dgm:spPr/>
    </dgm:pt>
    <dgm:pt modelId="{44C38641-3C4A-49DD-9BE9-F2CAC3BD4D4C}" type="pres">
      <dgm:prSet presAssocID="{5CB96DE0-1593-441B-B06B-E07902F8D885}" presName="hierChild3" presStyleCnt="0"/>
      <dgm:spPr/>
    </dgm:pt>
  </dgm:ptLst>
  <dgm:cxnLst>
    <dgm:cxn modelId="{4516B979-9495-4F52-8F1B-0858CFA01DB3}" type="presOf" srcId="{CF8ACB69-85A1-422D-A058-8D178350BBA7}" destId="{1BFAFF56-FF87-461D-9F1E-E7D1040B8E5D}" srcOrd="0" destOrd="0" presId="urn:microsoft.com/office/officeart/2005/8/layout/orgChart1"/>
    <dgm:cxn modelId="{41A03A06-7D76-4301-B488-2EF0CD8504DF}" srcId="{2A6B0BD1-4908-4869-BF9C-005F8940424B}" destId="{5CB96DE0-1593-441B-B06B-E07902F8D885}" srcOrd="0" destOrd="0" parTransId="{7B999C1A-CECD-4C0A-BAC2-B8CF42A29A3A}" sibTransId="{F223A23B-9026-4473-A445-468E5C85883C}"/>
    <dgm:cxn modelId="{075C962D-A70B-4849-A12E-F5E914EF4C77}" srcId="{5CB96DE0-1593-441B-B06B-E07902F8D885}" destId="{3F504D95-7F22-473E-8E99-A4E238E31933}" srcOrd="3" destOrd="0" parTransId="{ABBB3535-9EAB-4528-99FF-6297E9489659}" sibTransId="{43E3F854-7B7E-44BC-A0CA-8FE9E3CBD50F}"/>
    <dgm:cxn modelId="{F32779C1-A5F1-429B-B58A-A0AFC5110F28}" type="presOf" srcId="{4F3F9B46-A63E-4960-9B55-0CAD9B2709AB}" destId="{6A73CED9-0DAD-422E-B77A-E8AACA7BC698}" srcOrd="0" destOrd="0" presId="urn:microsoft.com/office/officeart/2005/8/layout/orgChart1"/>
    <dgm:cxn modelId="{A0B1162F-FEAF-4022-A691-9935D042F772}" type="presOf" srcId="{F7D2D89F-9755-49AA-8037-52A2A9F4A5F9}" destId="{7AD0A379-205B-4856-BB9E-348EDAC8904C}" srcOrd="1" destOrd="0" presId="urn:microsoft.com/office/officeart/2005/8/layout/orgChart1"/>
    <dgm:cxn modelId="{C2366C8F-1E09-4F5D-967E-CA25FE002BD8}" srcId="{5CB96DE0-1593-441B-B06B-E07902F8D885}" destId="{FAC07978-221E-477B-98D8-1F5188BEA06E}" srcOrd="0" destOrd="0" parTransId="{30AFF03B-5409-498D-BE15-3C0AD83D4014}" sibTransId="{C4D2A15F-480F-44E7-AFED-49888599670E}"/>
    <dgm:cxn modelId="{17595174-19E3-44B4-8070-7D029C886337}" type="presOf" srcId="{5CB96DE0-1593-441B-B06B-E07902F8D885}" destId="{06FD7BE6-85C3-4898-941E-82185E0DF9BC}" srcOrd="0" destOrd="0" presId="urn:microsoft.com/office/officeart/2005/8/layout/orgChart1"/>
    <dgm:cxn modelId="{7674A7CB-B2CE-40CE-82C5-834D102576A7}" type="presOf" srcId="{30AFF03B-5409-498D-BE15-3C0AD83D4014}" destId="{2FB2F031-9C3C-4737-B6CE-8320B7D9CFBF}" srcOrd="0" destOrd="0" presId="urn:microsoft.com/office/officeart/2005/8/layout/orgChart1"/>
    <dgm:cxn modelId="{8D54CBD1-830B-4061-B926-709DC5E9DF05}" type="presOf" srcId="{3F504D95-7F22-473E-8E99-A4E238E31933}" destId="{2E376381-81F6-41A6-8C90-F56607343956}" srcOrd="0" destOrd="0" presId="urn:microsoft.com/office/officeart/2005/8/layout/orgChart1"/>
    <dgm:cxn modelId="{84522351-3548-4B9B-ABDC-4611D793C225}" type="presOf" srcId="{3F504D95-7F22-473E-8E99-A4E238E31933}" destId="{222F2EB6-E09C-421B-8E78-0534DD12CC9C}" srcOrd="1" destOrd="0" presId="urn:microsoft.com/office/officeart/2005/8/layout/orgChart1"/>
    <dgm:cxn modelId="{855952FD-A13B-4261-983F-2033525B6217}" type="presOf" srcId="{ABBB3535-9EAB-4528-99FF-6297E9489659}" destId="{B3216FB1-3460-48AD-A833-36B25BD09BEE}" srcOrd="0" destOrd="0" presId="urn:microsoft.com/office/officeart/2005/8/layout/orgChart1"/>
    <dgm:cxn modelId="{41AD5304-A763-4554-98E0-39B2B75F273D}" type="presOf" srcId="{62066807-1900-4E99-8D1F-2A5CD1997B5A}" destId="{187C044C-ADDC-4DAB-9E10-8D21A87051FF}" srcOrd="0" destOrd="0" presId="urn:microsoft.com/office/officeart/2005/8/layout/orgChart1"/>
    <dgm:cxn modelId="{72A42EC8-E3AF-4B2D-BA15-0676B15B6D91}" type="presOf" srcId="{FAC07978-221E-477B-98D8-1F5188BEA06E}" destId="{EA65BBC9-1A4A-42A6-8912-27B797AAA612}" srcOrd="0" destOrd="0" presId="urn:microsoft.com/office/officeart/2005/8/layout/orgChart1"/>
    <dgm:cxn modelId="{2DCA6294-CBE5-4C57-8CEA-CC8BD07BBDF5}" type="presOf" srcId="{4F3F9B46-A63E-4960-9B55-0CAD9B2709AB}" destId="{B4C6A86B-3A8F-4647-B2BD-982BEF5A3DE2}" srcOrd="1" destOrd="0" presId="urn:microsoft.com/office/officeart/2005/8/layout/orgChart1"/>
    <dgm:cxn modelId="{CC28EF30-C133-4268-87A1-C741CA3B8913}" srcId="{5CB96DE0-1593-441B-B06B-E07902F8D885}" destId="{4F3F9B46-A63E-4960-9B55-0CAD9B2709AB}" srcOrd="2" destOrd="0" parTransId="{62066807-1900-4E99-8D1F-2A5CD1997B5A}" sibTransId="{76B063D9-BD35-441F-A5B3-077E14FBA52D}"/>
    <dgm:cxn modelId="{867DDB65-F565-4474-9AC3-B7C5A3283DE3}" type="presOf" srcId="{5CB96DE0-1593-441B-B06B-E07902F8D885}" destId="{5F33A59F-3F07-4246-B4D8-17D2B3D69B9A}" srcOrd="1" destOrd="0" presId="urn:microsoft.com/office/officeart/2005/8/layout/orgChart1"/>
    <dgm:cxn modelId="{2CA910D9-F62D-40BF-A613-070AEF6E91F3}" type="presOf" srcId="{FAC07978-221E-477B-98D8-1F5188BEA06E}" destId="{728C4987-782F-4455-AEBA-A8C60F80FD4C}" srcOrd="1" destOrd="0" presId="urn:microsoft.com/office/officeart/2005/8/layout/orgChart1"/>
    <dgm:cxn modelId="{5E04A2C4-4C40-44D1-9410-73BC082C9574}" type="presOf" srcId="{2A6B0BD1-4908-4869-BF9C-005F8940424B}" destId="{A14BB656-832F-4546-A8A6-6E76DD8CADEA}" srcOrd="0" destOrd="0" presId="urn:microsoft.com/office/officeart/2005/8/layout/orgChart1"/>
    <dgm:cxn modelId="{079B3AAF-EE02-43F1-8AFB-F998CE4521A3}" type="presOf" srcId="{F7D2D89F-9755-49AA-8037-52A2A9F4A5F9}" destId="{4F51FB3A-5E25-4AB4-9381-9B9BE2E93FDF}" srcOrd="0" destOrd="0" presId="urn:microsoft.com/office/officeart/2005/8/layout/orgChart1"/>
    <dgm:cxn modelId="{434B0C7A-E8BF-49F9-A53D-F149D996EAE7}" srcId="{5CB96DE0-1593-441B-B06B-E07902F8D885}" destId="{F7D2D89F-9755-49AA-8037-52A2A9F4A5F9}" srcOrd="1" destOrd="0" parTransId="{CF8ACB69-85A1-422D-A058-8D178350BBA7}" sibTransId="{41A54598-62C1-4EEC-BBE1-B54568330432}"/>
    <dgm:cxn modelId="{085AFDF2-F209-4193-8DBF-D6E96C8AF059}" type="presParOf" srcId="{A14BB656-832F-4546-A8A6-6E76DD8CADEA}" destId="{FC0B99B7-3CF1-443E-B746-E9BD00375327}" srcOrd="0" destOrd="0" presId="urn:microsoft.com/office/officeart/2005/8/layout/orgChart1"/>
    <dgm:cxn modelId="{5E3C2749-9017-4D9A-8A12-8FD93AE7E1F9}" type="presParOf" srcId="{FC0B99B7-3CF1-443E-B746-E9BD00375327}" destId="{B1407886-59FF-42A3-B3D7-F04D84596BEC}" srcOrd="0" destOrd="0" presId="urn:microsoft.com/office/officeart/2005/8/layout/orgChart1"/>
    <dgm:cxn modelId="{3A976AA1-7ADE-406A-B03B-21EA99084C14}" type="presParOf" srcId="{B1407886-59FF-42A3-B3D7-F04D84596BEC}" destId="{06FD7BE6-85C3-4898-941E-82185E0DF9BC}" srcOrd="0" destOrd="0" presId="urn:microsoft.com/office/officeart/2005/8/layout/orgChart1"/>
    <dgm:cxn modelId="{5519136A-8C11-4AE7-A848-9F5BC3BEAFB3}" type="presParOf" srcId="{B1407886-59FF-42A3-B3D7-F04D84596BEC}" destId="{5F33A59F-3F07-4246-B4D8-17D2B3D69B9A}" srcOrd="1" destOrd="0" presId="urn:microsoft.com/office/officeart/2005/8/layout/orgChart1"/>
    <dgm:cxn modelId="{110AF902-F0D2-4A79-8E4A-FD01EAA86AD8}" type="presParOf" srcId="{FC0B99B7-3CF1-443E-B746-E9BD00375327}" destId="{09DC513B-11C2-44CD-8F3A-BE6292D01927}" srcOrd="1" destOrd="0" presId="urn:microsoft.com/office/officeart/2005/8/layout/orgChart1"/>
    <dgm:cxn modelId="{319480F6-A07D-40B8-92B7-580CC9A4F9DE}" type="presParOf" srcId="{09DC513B-11C2-44CD-8F3A-BE6292D01927}" destId="{2FB2F031-9C3C-4737-B6CE-8320B7D9CFBF}" srcOrd="0" destOrd="0" presId="urn:microsoft.com/office/officeart/2005/8/layout/orgChart1"/>
    <dgm:cxn modelId="{29E2C029-1A9D-47D5-80C0-48CBF60532D4}" type="presParOf" srcId="{09DC513B-11C2-44CD-8F3A-BE6292D01927}" destId="{BEA2802C-A0A8-47F6-AEB4-AFACB283E4BE}" srcOrd="1" destOrd="0" presId="urn:microsoft.com/office/officeart/2005/8/layout/orgChart1"/>
    <dgm:cxn modelId="{6CD01103-F330-4E34-A290-9FF8D1943150}" type="presParOf" srcId="{BEA2802C-A0A8-47F6-AEB4-AFACB283E4BE}" destId="{73D131BE-0632-4EFE-83BE-0CA14DC32FBC}" srcOrd="0" destOrd="0" presId="urn:microsoft.com/office/officeart/2005/8/layout/orgChart1"/>
    <dgm:cxn modelId="{C349D9B2-88C1-4088-9F7E-935171A5B529}" type="presParOf" srcId="{73D131BE-0632-4EFE-83BE-0CA14DC32FBC}" destId="{EA65BBC9-1A4A-42A6-8912-27B797AAA612}" srcOrd="0" destOrd="0" presId="urn:microsoft.com/office/officeart/2005/8/layout/orgChart1"/>
    <dgm:cxn modelId="{E96EB30F-ADB6-4E64-ABDE-2728A7B457BE}" type="presParOf" srcId="{73D131BE-0632-4EFE-83BE-0CA14DC32FBC}" destId="{728C4987-782F-4455-AEBA-A8C60F80FD4C}" srcOrd="1" destOrd="0" presId="urn:microsoft.com/office/officeart/2005/8/layout/orgChart1"/>
    <dgm:cxn modelId="{C6D5B31B-8EBC-4642-83B6-EBB98B519D65}" type="presParOf" srcId="{BEA2802C-A0A8-47F6-AEB4-AFACB283E4BE}" destId="{21A21145-5282-42AC-B407-920A2ACF8F89}" srcOrd="1" destOrd="0" presId="urn:microsoft.com/office/officeart/2005/8/layout/orgChart1"/>
    <dgm:cxn modelId="{04D7066B-A601-4606-8D2F-41FF83B8872B}" type="presParOf" srcId="{BEA2802C-A0A8-47F6-AEB4-AFACB283E4BE}" destId="{6542B37E-C13B-4A10-BBFE-7E8E75DC2B70}" srcOrd="2" destOrd="0" presId="urn:microsoft.com/office/officeart/2005/8/layout/orgChart1"/>
    <dgm:cxn modelId="{D650E730-A127-4E1E-ABF2-8B2C5BA69534}" type="presParOf" srcId="{09DC513B-11C2-44CD-8F3A-BE6292D01927}" destId="{1BFAFF56-FF87-461D-9F1E-E7D1040B8E5D}" srcOrd="2" destOrd="0" presId="urn:microsoft.com/office/officeart/2005/8/layout/orgChart1"/>
    <dgm:cxn modelId="{01F9B84E-3E5F-48C0-8B06-9D21B0EFA0FA}" type="presParOf" srcId="{09DC513B-11C2-44CD-8F3A-BE6292D01927}" destId="{AF315B0F-A4E6-4C78-A1F6-DBF04CDE5F82}" srcOrd="3" destOrd="0" presId="urn:microsoft.com/office/officeart/2005/8/layout/orgChart1"/>
    <dgm:cxn modelId="{198D60D7-EEDE-4EBA-92B0-9147EDDD3996}" type="presParOf" srcId="{AF315B0F-A4E6-4C78-A1F6-DBF04CDE5F82}" destId="{49C527B6-3548-4F4C-BD7E-CC1CEB98C11D}" srcOrd="0" destOrd="0" presId="urn:microsoft.com/office/officeart/2005/8/layout/orgChart1"/>
    <dgm:cxn modelId="{1513D540-1005-430A-BEA3-D3FEC85625D2}" type="presParOf" srcId="{49C527B6-3548-4F4C-BD7E-CC1CEB98C11D}" destId="{4F51FB3A-5E25-4AB4-9381-9B9BE2E93FDF}" srcOrd="0" destOrd="0" presId="urn:microsoft.com/office/officeart/2005/8/layout/orgChart1"/>
    <dgm:cxn modelId="{5CE28953-1417-497C-A951-FF027847635B}" type="presParOf" srcId="{49C527B6-3548-4F4C-BD7E-CC1CEB98C11D}" destId="{7AD0A379-205B-4856-BB9E-348EDAC8904C}" srcOrd="1" destOrd="0" presId="urn:microsoft.com/office/officeart/2005/8/layout/orgChart1"/>
    <dgm:cxn modelId="{AD20C267-B930-4D4A-8F7A-0C17303E34C2}" type="presParOf" srcId="{AF315B0F-A4E6-4C78-A1F6-DBF04CDE5F82}" destId="{851174CE-AE5B-4571-BE51-076C20E72897}" srcOrd="1" destOrd="0" presId="urn:microsoft.com/office/officeart/2005/8/layout/orgChart1"/>
    <dgm:cxn modelId="{C2D238C2-6358-407A-9C2A-B14186AF0F5B}" type="presParOf" srcId="{AF315B0F-A4E6-4C78-A1F6-DBF04CDE5F82}" destId="{3212CDCB-61C8-46ED-8966-EB7035C90BB2}" srcOrd="2" destOrd="0" presId="urn:microsoft.com/office/officeart/2005/8/layout/orgChart1"/>
    <dgm:cxn modelId="{D442C9D2-EE79-452A-AD84-79D6FB6C8A53}" type="presParOf" srcId="{09DC513B-11C2-44CD-8F3A-BE6292D01927}" destId="{187C044C-ADDC-4DAB-9E10-8D21A87051FF}" srcOrd="4" destOrd="0" presId="urn:microsoft.com/office/officeart/2005/8/layout/orgChart1"/>
    <dgm:cxn modelId="{4AD0C5B2-FB03-4CE6-8B98-31E58314E7E4}" type="presParOf" srcId="{09DC513B-11C2-44CD-8F3A-BE6292D01927}" destId="{A9E75944-27B7-467A-A0B3-BFE8D65EFF24}" srcOrd="5" destOrd="0" presId="urn:microsoft.com/office/officeart/2005/8/layout/orgChart1"/>
    <dgm:cxn modelId="{D2926CA9-494C-4118-AA42-102D9DBD49F6}" type="presParOf" srcId="{A9E75944-27B7-467A-A0B3-BFE8D65EFF24}" destId="{AF0E23AD-1A79-4C62-BE9B-A81719F92DE0}" srcOrd="0" destOrd="0" presId="urn:microsoft.com/office/officeart/2005/8/layout/orgChart1"/>
    <dgm:cxn modelId="{A74D4C97-485A-4475-AF06-9A270B52446C}" type="presParOf" srcId="{AF0E23AD-1A79-4C62-BE9B-A81719F92DE0}" destId="{6A73CED9-0DAD-422E-B77A-E8AACA7BC698}" srcOrd="0" destOrd="0" presId="urn:microsoft.com/office/officeart/2005/8/layout/orgChart1"/>
    <dgm:cxn modelId="{FC8B3F0D-8677-4C49-B05A-86BF087C09F7}" type="presParOf" srcId="{AF0E23AD-1A79-4C62-BE9B-A81719F92DE0}" destId="{B4C6A86B-3A8F-4647-B2BD-982BEF5A3DE2}" srcOrd="1" destOrd="0" presId="urn:microsoft.com/office/officeart/2005/8/layout/orgChart1"/>
    <dgm:cxn modelId="{55FAEC49-670B-463C-BB2E-0C594E7450C0}" type="presParOf" srcId="{A9E75944-27B7-467A-A0B3-BFE8D65EFF24}" destId="{1752139D-B63C-45BE-B78E-BC3F28888F97}" srcOrd="1" destOrd="0" presId="urn:microsoft.com/office/officeart/2005/8/layout/orgChart1"/>
    <dgm:cxn modelId="{78716271-FFE0-4F98-8C39-38B7269EA099}" type="presParOf" srcId="{A9E75944-27B7-467A-A0B3-BFE8D65EFF24}" destId="{5598A4A3-3815-411E-A000-8F997ABBA44A}" srcOrd="2" destOrd="0" presId="urn:microsoft.com/office/officeart/2005/8/layout/orgChart1"/>
    <dgm:cxn modelId="{8D0FC980-8C22-4B90-BC3A-06524CDCED59}" type="presParOf" srcId="{09DC513B-11C2-44CD-8F3A-BE6292D01927}" destId="{B3216FB1-3460-48AD-A833-36B25BD09BEE}" srcOrd="6" destOrd="0" presId="urn:microsoft.com/office/officeart/2005/8/layout/orgChart1"/>
    <dgm:cxn modelId="{EACA7CFB-E10C-4237-9125-ECF47D4E678A}" type="presParOf" srcId="{09DC513B-11C2-44CD-8F3A-BE6292D01927}" destId="{EA6AC99A-E6FB-416C-B119-2C6A75F001D3}" srcOrd="7" destOrd="0" presId="urn:microsoft.com/office/officeart/2005/8/layout/orgChart1"/>
    <dgm:cxn modelId="{0A83F040-7BD0-4AA4-AF98-A8F85328BA56}" type="presParOf" srcId="{EA6AC99A-E6FB-416C-B119-2C6A75F001D3}" destId="{E562C20B-E66B-4070-A1B5-82287D5B847C}" srcOrd="0" destOrd="0" presId="urn:microsoft.com/office/officeart/2005/8/layout/orgChart1"/>
    <dgm:cxn modelId="{13D09549-3119-4AF3-9626-A0F2103ECD2F}" type="presParOf" srcId="{E562C20B-E66B-4070-A1B5-82287D5B847C}" destId="{2E376381-81F6-41A6-8C90-F56607343956}" srcOrd="0" destOrd="0" presId="urn:microsoft.com/office/officeart/2005/8/layout/orgChart1"/>
    <dgm:cxn modelId="{67BF7D8C-5906-48A5-A231-34A64B1BAD26}" type="presParOf" srcId="{E562C20B-E66B-4070-A1B5-82287D5B847C}" destId="{222F2EB6-E09C-421B-8E78-0534DD12CC9C}" srcOrd="1" destOrd="0" presId="urn:microsoft.com/office/officeart/2005/8/layout/orgChart1"/>
    <dgm:cxn modelId="{D4510783-89D9-4E50-BA1C-08D370348BB7}" type="presParOf" srcId="{EA6AC99A-E6FB-416C-B119-2C6A75F001D3}" destId="{9B3555AA-CFBC-4882-91C8-556CB5264CFF}" srcOrd="1" destOrd="0" presId="urn:microsoft.com/office/officeart/2005/8/layout/orgChart1"/>
    <dgm:cxn modelId="{D28B0148-BAFA-4427-86D5-AE123E8FED82}" type="presParOf" srcId="{EA6AC99A-E6FB-416C-B119-2C6A75F001D3}" destId="{86E33806-936A-4956-915A-B191BEAD02DC}" srcOrd="2" destOrd="0" presId="urn:microsoft.com/office/officeart/2005/8/layout/orgChart1"/>
    <dgm:cxn modelId="{AD3393CE-328F-4D27-8791-691A451D6818}" type="presParOf" srcId="{FC0B99B7-3CF1-443E-B746-E9BD00375327}" destId="{44C38641-3C4A-49DD-9BE9-F2CAC3BD4D4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29185696-05FB-4662-9C44-328FFC4BB3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8D93535-EB3A-42A3-BAE5-E37C90F2C9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DEBD88E-A568-426D-B847-655E795B7355}" type="datetimeFigureOut">
              <a:rPr lang="zh-CN" altLang="en-US"/>
              <a:pPr>
                <a:defRPr/>
              </a:pPr>
              <a:t>2018/11/29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92C83A3-6470-4BD7-B602-479CE561F6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5F98F95-8279-4388-93A4-52417EDC7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011B5D6-52F5-42E8-9B0B-3847CACF1E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307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9BF69473-3D7B-4633-9669-FF87D3FDF0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9C9F5DE4-FDB7-49BC-8359-B37E3D83AF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xmlns="" id="{6CBF89BB-8AF8-4F16-A192-32994515164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xmlns="" id="{A7E20FD1-89E0-4989-817D-049AA082B0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xmlns="" id="{DEE92D0D-D4B1-4C68-8921-5E506220E8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xmlns="" id="{632A81EC-63A4-4D6C-A673-DAEFBB46CC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 smtClean="0"/>
            </a:lvl1pPr>
          </a:lstStyle>
          <a:p>
            <a:pPr>
              <a:defRPr/>
            </a:pPr>
            <a:fld id="{8A03D0D6-558F-4571-828D-AB98322657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58371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华文细黑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4471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3978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6673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51390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9205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360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5983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3335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0286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8066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4861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847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38987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431038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61560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8204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03898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44140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2548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A03D0D6-558F-4571-828D-AB9832265717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832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6D212F3-7E27-4FEF-BEE5-DC9BC41E0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EE5BE3C-FB8B-4AFE-9628-AE3369853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6912786-3D72-419B-9C1C-E433AE9EF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91BD327-BE74-43EC-B914-3A6C6833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F689E8F-A0D6-47DA-950F-F8C8964C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29D8E-B98F-477A-87F5-D27D2783D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80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7358A28-4CDF-4621-9600-F48814C51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0E5A2F4-7B52-40D7-B06A-CEBB71856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20E78CF-DDDB-48E7-B137-22030A332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DCA7651-F2C9-47E0-8B0D-D9C6547DA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6D4D4B7-AA93-437B-ACB9-EE240091B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29D8E-B98F-477A-87F5-D27D2783D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13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A27323-650B-40D5-9F9A-1235C39E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7094126-BD99-4C53-B16B-63560764D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32E9908-EF38-47B7-A006-ED467DDB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22E3C47-910B-43C8-A8A5-5B53F5E9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D66BAA8-5DE0-4828-8ADF-A0FEC814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DBDFFF02-694A-4038-897C-269BE55606D8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696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612E82-41DE-4C2F-95E4-3A69709B8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75BA18A-C442-4D13-8F26-083F6B279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D6BF210-EC60-43D5-AE35-15779A410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2F4176D-2CC7-4811-9BBC-659CD2217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2E88AC2E-AC84-4C85-9CA5-42E98F59C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7A9D9B-53F6-4F73-9749-77B2457CB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11B1D094-F720-4341-B9C8-5A63FAA103CF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584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1719779-F11D-4C42-86FE-378B9C375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0639F3B-E72B-477A-9F45-23570EAAB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A0F0416C-9A08-44D6-A87B-9095BAE4D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62D82F5-06CB-4BC6-B654-4DAEDF9C66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853FB9B-A0E0-4604-80D1-70C4337C4A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53DD8686-C91F-42E2-A89A-ACC0E4421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E642CC15-03A7-4FF3-B88D-7CF7C1CF4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5C8EB8F-A944-42D9-96FE-B3CA7A8E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2D00DA33-5BD5-4AA8-9BA5-28C29BC941D2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54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DB7B5A7-F2F2-4741-8B76-F26F577E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D5B5E27D-C3E0-4906-9B95-659062B12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D714823-BA43-4368-843F-6DA0D4800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702D2B02-3579-4085-BCF1-5DC48BEF2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16ACF4D9-B44B-4D76-AB47-5488C46AA6B5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473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99E3344B-4055-4724-B258-4CE20ADFB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DC53DCB-6923-4F99-B1E5-8F940441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3FC750BB-D208-42C3-B732-CFB79CB77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EB3B9932-ACD8-4711-8884-FE861418DC91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135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699297D-0117-4F03-8E88-E3BF7A375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78"/>
          <a:stretch/>
        </p:blipFill>
        <p:spPr>
          <a:xfrm>
            <a:off x="1" y="3789040"/>
            <a:ext cx="1219200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3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5B4346F-A16A-40F6-B5F4-4F6D38ABB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BA9FD941-6BB0-457D-B9C4-9A304BAEEB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40FF79F-21B9-4A20-BCA2-4AB3BDD6E1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0FB92F9-9A82-4C0B-9964-FE25EB80D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D599808-9D65-45A0-AB62-5CE21871B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525786C-1FE2-495B-93D8-802E664AF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9DBB6E13-BFCF-4A03-9915-0936CD35BE9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151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8E5A0E8-9F40-481D-83F4-7C66D15C0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7031E57-BBE7-42D6-9E9C-5B2643A728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BCFF74C-1CCE-4BCC-A8C7-72EFDBFB5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9914237-7046-43C2-972D-9D2D32F13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A6937CC-70E7-40A9-B8CB-E08BB3FD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6FE4FBE1-BA11-42DA-AAAB-42A162F121BD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70688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E379F922-F507-4C43-972E-85088F3174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4FCC4FF-12DC-432E-A310-EB30CD7F5E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D0E44ED-53D6-40F7-99A5-C2318EBF7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AF2A7-1DFD-41EF-8BE1-B1289C4A9E9C}" type="datetimeFigureOut">
              <a:rPr lang="zh-CN" altLang="en-US" smtClean="0"/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303773C-EE93-4258-BE7D-669FF5CF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C0A6381-990E-4F84-927A-6450E32B4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29D8E-B98F-477A-87F5-D27D2783DE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24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425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99009" y="230384"/>
            <a:ext cx="7776633" cy="692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DF5EA477-B2C8-4581-9EDB-481BB069606F}"/>
              </a:ext>
            </a:extLst>
          </p:cNvPr>
          <p:cNvGrpSpPr/>
          <p:nvPr userDrawn="1"/>
        </p:nvGrpSpPr>
        <p:grpSpPr>
          <a:xfrm>
            <a:off x="10326465" y="320194"/>
            <a:ext cx="1362075" cy="569193"/>
            <a:chOff x="11125200" y="0"/>
            <a:chExt cx="1733550" cy="70954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9F3C278-E599-470E-8790-53290BB8130E}"/>
                </a:ext>
              </a:extLst>
            </p:cNvPr>
            <p:cNvSpPr/>
            <p:nvPr/>
          </p:nvSpPr>
          <p:spPr>
            <a:xfrm>
              <a:off x="11125200" y="0"/>
              <a:ext cx="1733550" cy="709542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xmlns="" id="{9754DA20-8CD0-4A57-B258-B1B085722C74}"/>
                </a:ext>
              </a:extLst>
            </p:cNvPr>
            <p:cNvSpPr txBox="1">
              <a:spLocks/>
            </p:cNvSpPr>
            <p:nvPr/>
          </p:nvSpPr>
          <p:spPr>
            <a:xfrm>
              <a:off x="11125200" y="91086"/>
              <a:ext cx="1733550" cy="527367"/>
            </a:xfrm>
            <a:prstGeom prst="rect">
              <a:avLst/>
            </a:prstGeom>
          </p:spPr>
          <p:txBody>
            <a:bodyPr vert="horz" lIns="96435" tIns="48218" rIns="96435" bIns="48218" rtlCol="0" anchor="ctr">
              <a:no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i="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02F10DA9-CEA4-48E4-8B94-2B199248F6BA}"/>
              </a:ext>
            </a:extLst>
          </p:cNvPr>
          <p:cNvCxnSpPr/>
          <p:nvPr userDrawn="1"/>
        </p:nvCxnSpPr>
        <p:spPr>
          <a:xfrm flipV="1">
            <a:off x="1209303" y="889387"/>
            <a:ext cx="10479237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85DF5C6-682E-4AF5-8D36-1203C243FF2F}"/>
              </a:ext>
            </a:extLst>
          </p:cNvPr>
          <p:cNvGrpSpPr/>
          <p:nvPr userDrawn="1"/>
        </p:nvGrpSpPr>
        <p:grpSpPr>
          <a:xfrm>
            <a:off x="527435" y="331259"/>
            <a:ext cx="528000" cy="528000"/>
            <a:chOff x="406574" y="236732"/>
            <a:chExt cx="612048" cy="59326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EB07257-925B-44A2-B78F-3AA973781F48}"/>
                </a:ext>
              </a:extLst>
            </p:cNvPr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7A7DEB0-2B33-4130-92E4-FBFF368CE159}"/>
                </a:ext>
              </a:extLst>
            </p:cNvPr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859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 descr="中鹏新材标志.JPG">
            <a:extLst>
              <a:ext uri="{FF2B5EF4-FFF2-40B4-BE49-F238E27FC236}">
                <a16:creationId xmlns:a16="http://schemas.microsoft.com/office/drawing/2014/main" xmlns="" id="{FBE6DC75-B84F-44E1-B104-78FED3F734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1" y="6064250"/>
            <a:ext cx="2190751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418" y="215900"/>
            <a:ext cx="7776633" cy="6921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xmlns="" id="{BF2EAE55-CBAA-4014-9BD8-9F1FB23FB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24417" y="6524625"/>
            <a:ext cx="1919816" cy="196850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r>
              <a:rPr lang="de-DE" altLang="zh-CN"/>
              <a:t>Page </a:t>
            </a:r>
            <a:r>
              <a:rPr lang="de-DE" altLang="zh-CN">
                <a:sym typeface="MS UI Gothic" panose="020B0600070205080204" pitchFamily="34" charset="-128"/>
              </a:rPr>
              <a:t></a:t>
            </a:r>
            <a:r>
              <a:rPr lang="de-DE" altLang="zh-CN"/>
              <a:t> </a:t>
            </a:r>
            <a:fld id="{E23AA90A-F860-4CB2-93E7-78C86BCFB00D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78514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F7B3AFD6-A142-4024-98B3-94EAFB956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5F04C28-2FBF-4FDE-8D42-FA91DACFB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47EFDD-F77F-4D42-A3E7-16DF4A635F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15978-1813-4931-98BF-84ED7F259ED1}" type="datetimeFigureOut">
              <a:rPr lang="zh-CN" altLang="en-US" smtClean="0"/>
              <a:pPr>
                <a:defRPr/>
              </a:pPr>
              <a:t>2018/11/29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E38995B-61E0-4514-ADEC-E7F142265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63B93C9-41B7-45A4-B13D-1CF08665CD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52A64B-0E37-4396-A407-8F2DA8F50507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18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862" r:id="rId14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file:///E:\PPT\&#32032;&#26448;&#24211;\&#38899;&#20048;\&#33298;&#32531;\media1%20(3).mp3" TargetMode="External"/><Relationship Id="rId1" Type="http://schemas.microsoft.com/office/2007/relationships/media" Target="file:///E:\PPT\&#32032;&#26448;&#24211;\&#38899;&#20048;\&#33298;&#32531;\media1%20(3)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microsoft.com/office/2007/relationships/hdphoto" Target="../media/hdphoto1.wdp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audio" Target="file:///E:\PPT\&#32032;&#26448;&#24211;\&#38899;&#20048;\&#33298;&#32531;\media1%20(3).mp3" TargetMode="External"/><Relationship Id="rId1" Type="http://schemas.microsoft.com/office/2007/relationships/media" Target="file:///E:\PPT\&#32032;&#26448;&#24211;\&#38899;&#20048;\&#33298;&#32531;\media1%20(3)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9">
            <a:extLst>
              <a:ext uri="{FF2B5EF4-FFF2-40B4-BE49-F238E27FC236}">
                <a16:creationId xmlns:a16="http://schemas.microsoft.com/office/drawing/2014/main" xmlns="" id="{EB3309DE-970B-4947-9C1C-5222A0D90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5844" y="2158264"/>
            <a:ext cx="54006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zh-CN" altLang="en-US" sz="2400" b="1" i="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108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产品和销售政策</a:t>
            </a:r>
            <a:r>
              <a:rPr lang="en-US" altLang="zh-CN" sz="2400" b="1" i="0" dirty="0" err="1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108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2400" b="1" i="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108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模板</a:t>
            </a:r>
            <a:endParaRPr lang="zh-CN" altLang="en-US" sz="2800" b="1" i="0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4CF1A4A-5D10-44C4-B312-93F096FD4EC0}"/>
              </a:ext>
            </a:extLst>
          </p:cNvPr>
          <p:cNvSpPr txBox="1"/>
          <p:nvPr/>
        </p:nvSpPr>
        <p:spPr>
          <a:xfrm>
            <a:off x="5251782" y="898867"/>
            <a:ext cx="4320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2019</a:t>
            </a:r>
            <a:endParaRPr lang="zh-CN" altLang="en-US" sz="8800" b="1" i="0" dirty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6E93AC7-7F37-4687-B186-22992CD324B0}"/>
              </a:ext>
            </a:extLst>
          </p:cNvPr>
          <p:cNvSpPr/>
          <p:nvPr/>
        </p:nvSpPr>
        <p:spPr>
          <a:xfrm>
            <a:off x="5261156" y="2994911"/>
            <a:ext cx="3692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600" i="0" dirty="0">
                <a:solidFill>
                  <a:schemeClr val="bg1">
                    <a:lumMod val="6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SALES REPORT</a:t>
            </a:r>
          </a:p>
        </p:txBody>
      </p:sp>
      <p:pic>
        <p:nvPicPr>
          <p:cNvPr id="29" name="media1 (3)">
            <a:hlinkClick r:id="" action="ppaction://media"/>
            <a:extLst>
              <a:ext uri="{FF2B5EF4-FFF2-40B4-BE49-F238E27FC236}">
                <a16:creationId xmlns:a16="http://schemas.microsoft.com/office/drawing/2014/main" xmlns="" id="{A00A16A9-543E-4C3C-B850-449766C8B7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19" y="-1755576"/>
            <a:ext cx="609600" cy="609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10DF621-3BA4-4759-9A10-ADA20D4CEC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0910"/>
            <a:ext cx="12192000" cy="26770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8608349-B453-455B-BFD7-F661536F62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278" y="2090613"/>
            <a:ext cx="1455058" cy="2738653"/>
          </a:xfrm>
          <a:prstGeom prst="rect">
            <a:avLst/>
          </a:prstGeom>
        </p:spPr>
      </p:pic>
      <p:pic>
        <p:nvPicPr>
          <p:cNvPr id="16" name="图片 15" descr="图片包含 深色, 点亮&#10;&#10;已生成高可信度的说明">
            <a:extLst>
              <a:ext uri="{FF2B5EF4-FFF2-40B4-BE49-F238E27FC236}">
                <a16:creationId xmlns:a16="http://schemas.microsoft.com/office/drawing/2014/main" xmlns="" id="{03100DA2-F86F-40C5-A5F5-6B5061EECB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52" y="4767387"/>
            <a:ext cx="1677784" cy="327714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07699DFD-2F1E-477B-A8D8-9FF21ED1B6B9}"/>
              </a:ext>
            </a:extLst>
          </p:cNvPr>
          <p:cNvGrpSpPr/>
          <p:nvPr/>
        </p:nvGrpSpPr>
        <p:grpSpPr>
          <a:xfrm>
            <a:off x="407368" y="768065"/>
            <a:ext cx="8849695" cy="3309007"/>
            <a:chOff x="626419" y="496991"/>
            <a:chExt cx="8849695" cy="3309007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9212DB5D-94D1-49D5-BBA6-468C571C8260}"/>
                </a:ext>
              </a:extLst>
            </p:cNvPr>
            <p:cNvSpPr/>
            <p:nvPr/>
          </p:nvSpPr>
          <p:spPr>
            <a:xfrm>
              <a:off x="976894" y="676697"/>
              <a:ext cx="8499220" cy="3129301"/>
            </a:xfrm>
            <a:prstGeom prst="rect">
              <a:avLst/>
            </a:prstGeom>
            <a:noFill/>
            <a:ln w="57150">
              <a:solidFill>
                <a:srgbClr val="E05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E4347E8F-2219-448D-A139-8FC852610FF0}"/>
                </a:ext>
              </a:extLst>
            </p:cNvPr>
            <p:cNvSpPr/>
            <p:nvPr/>
          </p:nvSpPr>
          <p:spPr>
            <a:xfrm>
              <a:off x="839808" y="496991"/>
              <a:ext cx="8499220" cy="3129301"/>
            </a:xfrm>
            <a:prstGeom prst="rect">
              <a:avLst/>
            </a:prstGeom>
            <a:noFill/>
            <a:ln w="28575">
              <a:solidFill>
                <a:srgbClr val="E05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58062B9-7A03-4129-8B8B-4F278DA64ACA}"/>
                </a:ext>
              </a:extLst>
            </p:cNvPr>
            <p:cNvSpPr/>
            <p:nvPr/>
          </p:nvSpPr>
          <p:spPr>
            <a:xfrm>
              <a:off x="626419" y="2070277"/>
              <a:ext cx="850927" cy="2072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0624234A-0AFA-49FE-8522-754AD99E518E}"/>
                </a:ext>
              </a:extLst>
            </p:cNvPr>
            <p:cNvSpPr/>
            <p:nvPr/>
          </p:nvSpPr>
          <p:spPr>
            <a:xfrm>
              <a:off x="630441" y="3166422"/>
              <a:ext cx="850927" cy="3753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6EBDAF4D-0C6B-419D-9214-F799E63323E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40"/>
          <a:stretch/>
        </p:blipFill>
        <p:spPr>
          <a:xfrm>
            <a:off x="-147564" y="-862432"/>
            <a:ext cx="7735365" cy="6331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74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411" grpId="0"/>
      <p:bldP spid="17411" grpId="1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PA_库_组合 257">
            <a:extLst>
              <a:ext uri="{FF2B5EF4-FFF2-40B4-BE49-F238E27FC236}">
                <a16:creationId xmlns:a16="http://schemas.microsoft.com/office/drawing/2014/main" xmlns="" id="{19505F14-79EB-447A-B11B-E509FD3418F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70916" y="4524248"/>
            <a:ext cx="8367235" cy="1179223"/>
            <a:chOff x="1159911" y="3307716"/>
            <a:chExt cx="4430099" cy="624349"/>
          </a:xfrm>
        </p:grpSpPr>
        <p:sp>
          <p:nvSpPr>
            <p:cNvPr id="19" name="Diamond 288">
              <a:extLst>
                <a:ext uri="{FF2B5EF4-FFF2-40B4-BE49-F238E27FC236}">
                  <a16:creationId xmlns:a16="http://schemas.microsoft.com/office/drawing/2014/main" xmlns="" id="{FD9267E3-D451-4BD0-AC2B-1A4DB57B1B4E}"/>
                </a:ext>
              </a:extLst>
            </p:cNvPr>
            <p:cNvSpPr/>
            <p:nvPr/>
          </p:nvSpPr>
          <p:spPr>
            <a:xfrm>
              <a:off x="1159911" y="3307716"/>
              <a:ext cx="624349" cy="624349"/>
            </a:xfrm>
            <a:prstGeom prst="diamond">
              <a:avLst/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4400" i="0" dirty="0">
                  <a:solidFill>
                    <a:schemeClr val="bg1"/>
                  </a:solidFill>
                  <a:latin typeface="Impact" panose="020B080603090205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grpSp>
          <p:nvGrpSpPr>
            <p:cNvPr id="20" name="Group 289">
              <a:extLst>
                <a:ext uri="{FF2B5EF4-FFF2-40B4-BE49-F238E27FC236}">
                  <a16:creationId xmlns:a16="http://schemas.microsoft.com/office/drawing/2014/main" xmlns="" id="{4B8B725B-C548-4918-A4A2-58A80623DF1B}"/>
                </a:ext>
              </a:extLst>
            </p:cNvPr>
            <p:cNvGrpSpPr/>
            <p:nvPr/>
          </p:nvGrpSpPr>
          <p:grpSpPr>
            <a:xfrm>
              <a:off x="1627436" y="3338274"/>
              <a:ext cx="3962574" cy="563232"/>
              <a:chOff x="6444107" y="1469392"/>
              <a:chExt cx="4232109" cy="563232"/>
            </a:xfrm>
          </p:grpSpPr>
          <p:sp>
            <p:nvSpPr>
              <p:cNvPr id="21" name="TextBox 298">
                <a:extLst>
                  <a:ext uri="{FF2B5EF4-FFF2-40B4-BE49-F238E27FC236}">
                    <a16:creationId xmlns:a16="http://schemas.microsoft.com/office/drawing/2014/main" xmlns="" id="{4AB72AE6-20EF-42A6-8631-C19C567682A3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3200" b="1" i="0" dirty="0">
                    <a:solidFill>
                      <a:schemeClr val="accent3">
                        <a:lumMod val="100000"/>
                      </a:schemeClr>
                    </a:solidFill>
                    <a:ea typeface="Microsoft YaHei" panose="020B0503020204020204" pitchFamily="34" charset="-122"/>
                    <a:sym typeface="Arial" panose="020B0604020202020204" pitchFamily="34" charset="0"/>
                  </a:rPr>
                  <a:t>展望篇</a:t>
                </a:r>
              </a:p>
            </p:txBody>
          </p:sp>
          <p:sp>
            <p:nvSpPr>
              <p:cNvPr id="22" name="TextBox 299">
                <a:extLst>
                  <a:ext uri="{FF2B5EF4-FFF2-40B4-BE49-F238E27FC236}">
                    <a16:creationId xmlns:a16="http://schemas.microsoft.com/office/drawing/2014/main" xmlns="" id="{8DE2A43C-DD21-43E8-B801-548FB2669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i="0" dirty="0">
                    <a:solidFill>
                      <a:schemeClr val="dk1">
                        <a:lumMod val="100000"/>
                      </a:schemeClr>
                    </a:solidFill>
                    <a:ea typeface="Microsoft YaHei" panose="020B0503020204020204" pitchFamily="34" charset="-122"/>
                    <a:sym typeface="Arial" panose="020B0604020202020204" pitchFamily="34" charset="0"/>
                  </a:rPr>
                  <a:t>请修改标题内容，也可以直接复制你的标题到此</a:t>
                </a:r>
              </a:p>
            </p:txBody>
          </p:sp>
        </p:grpSp>
      </p:grpSp>
      <p:grpSp>
        <p:nvGrpSpPr>
          <p:cNvPr id="23" name="PA_库_组合 256">
            <a:extLst>
              <a:ext uri="{FF2B5EF4-FFF2-40B4-BE49-F238E27FC236}">
                <a16:creationId xmlns:a16="http://schemas.microsoft.com/office/drawing/2014/main" xmlns="" id="{EAA8B1E5-21BC-4E73-A4D7-610F279C48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084736" y="3086695"/>
            <a:ext cx="8582847" cy="1209610"/>
            <a:chOff x="1159911" y="2429140"/>
            <a:chExt cx="4430099" cy="624349"/>
          </a:xfrm>
        </p:grpSpPr>
        <p:sp>
          <p:nvSpPr>
            <p:cNvPr id="24" name="Diamond 290">
              <a:extLst>
                <a:ext uri="{FF2B5EF4-FFF2-40B4-BE49-F238E27FC236}">
                  <a16:creationId xmlns:a16="http://schemas.microsoft.com/office/drawing/2014/main" xmlns="" id="{4DF207A6-7066-4ADC-ACC8-2724AC99E416}"/>
                </a:ext>
              </a:extLst>
            </p:cNvPr>
            <p:cNvSpPr/>
            <p:nvPr/>
          </p:nvSpPr>
          <p:spPr>
            <a:xfrm>
              <a:off x="1159911" y="2429140"/>
              <a:ext cx="624349" cy="624349"/>
            </a:xfrm>
            <a:prstGeom prst="diamond">
              <a:avLst/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3600" i="0" dirty="0">
                  <a:solidFill>
                    <a:schemeClr val="bg1"/>
                  </a:solidFill>
                  <a:latin typeface="Impact" panose="020B080603090205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grpSp>
          <p:nvGrpSpPr>
            <p:cNvPr id="25" name="Group 291">
              <a:extLst>
                <a:ext uri="{FF2B5EF4-FFF2-40B4-BE49-F238E27FC236}">
                  <a16:creationId xmlns:a16="http://schemas.microsoft.com/office/drawing/2014/main" xmlns="" id="{435A08A2-FDA5-45D6-B847-3E7333A3B490}"/>
                </a:ext>
              </a:extLst>
            </p:cNvPr>
            <p:cNvGrpSpPr/>
            <p:nvPr/>
          </p:nvGrpSpPr>
          <p:grpSpPr>
            <a:xfrm>
              <a:off x="1627436" y="2459698"/>
              <a:ext cx="3962574" cy="563232"/>
              <a:chOff x="6444107" y="1469392"/>
              <a:chExt cx="4232109" cy="563232"/>
            </a:xfrm>
          </p:grpSpPr>
          <p:sp>
            <p:nvSpPr>
              <p:cNvPr id="26" name="TextBox 296">
                <a:extLst>
                  <a:ext uri="{FF2B5EF4-FFF2-40B4-BE49-F238E27FC236}">
                    <a16:creationId xmlns:a16="http://schemas.microsoft.com/office/drawing/2014/main" xmlns="" id="{EF540614-7F15-400A-9E45-0706537DEE30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3200" b="1" i="0" dirty="0">
                    <a:solidFill>
                      <a:schemeClr val="accent1"/>
                    </a:solidFill>
                    <a:ea typeface="Microsoft YaHei" panose="020B0503020204020204" pitchFamily="34" charset="-122"/>
                    <a:sym typeface="Arial" panose="020B0604020202020204" pitchFamily="34" charset="0"/>
                  </a:rPr>
                  <a:t>分析篇</a:t>
                </a:r>
              </a:p>
            </p:txBody>
          </p:sp>
          <p:sp>
            <p:nvSpPr>
              <p:cNvPr id="27" name="TextBox 297">
                <a:extLst>
                  <a:ext uri="{FF2B5EF4-FFF2-40B4-BE49-F238E27FC236}">
                    <a16:creationId xmlns:a16="http://schemas.microsoft.com/office/drawing/2014/main" xmlns="" id="{B64FA246-68A3-4DFB-AE1E-B83A266A48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400" i="0" dirty="0">
                    <a:solidFill>
                      <a:schemeClr val="dk1">
                        <a:lumMod val="100000"/>
                      </a:schemeClr>
                    </a:solidFill>
                    <a:ea typeface="Microsoft YaHei" panose="020B0503020204020204" pitchFamily="34" charset="-122"/>
                    <a:sym typeface="Arial" panose="020B0604020202020204" pitchFamily="34" charset="0"/>
                  </a:rPr>
                  <a:t>请修改标题内容，也可以直接复制你的标题到此</a:t>
                </a:r>
              </a:p>
            </p:txBody>
          </p:sp>
        </p:grpSp>
      </p:grpSp>
      <p:grpSp>
        <p:nvGrpSpPr>
          <p:cNvPr id="28" name="PA_库_组合 1">
            <a:extLst>
              <a:ext uri="{FF2B5EF4-FFF2-40B4-BE49-F238E27FC236}">
                <a16:creationId xmlns:a16="http://schemas.microsoft.com/office/drawing/2014/main" xmlns="" id="{24391946-F6A1-40D6-B175-1FF8ED3DD55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084740" y="1664065"/>
            <a:ext cx="8582843" cy="1209610"/>
            <a:chOff x="1159913" y="1550564"/>
            <a:chExt cx="4430097" cy="624349"/>
          </a:xfrm>
        </p:grpSpPr>
        <p:sp>
          <p:nvSpPr>
            <p:cNvPr id="29" name="Diamond 292">
              <a:extLst>
                <a:ext uri="{FF2B5EF4-FFF2-40B4-BE49-F238E27FC236}">
                  <a16:creationId xmlns:a16="http://schemas.microsoft.com/office/drawing/2014/main" xmlns="" id="{9EF35D5D-E655-47E5-8C6E-CFB833EC7C74}"/>
                </a:ext>
              </a:extLst>
            </p:cNvPr>
            <p:cNvSpPr/>
            <p:nvPr/>
          </p:nvSpPr>
          <p:spPr>
            <a:xfrm>
              <a:off x="1159913" y="1550564"/>
              <a:ext cx="624349" cy="624349"/>
            </a:xfrm>
            <a:prstGeom prst="diamond">
              <a:avLst/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Autofit/>
            </a:bodyPr>
            <a:lstStyle/>
            <a:p>
              <a:pPr algn="ctr"/>
              <a:r>
                <a:rPr lang="en-US" altLang="zh-CN" sz="4400" i="0" dirty="0">
                  <a:solidFill>
                    <a:schemeClr val="bg1"/>
                  </a:solidFill>
                  <a:latin typeface="Impact" panose="020B080603090205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grpSp>
          <p:nvGrpSpPr>
            <p:cNvPr id="30" name="Group 293">
              <a:extLst>
                <a:ext uri="{FF2B5EF4-FFF2-40B4-BE49-F238E27FC236}">
                  <a16:creationId xmlns:a16="http://schemas.microsoft.com/office/drawing/2014/main" xmlns="" id="{5FB1E6FA-955E-4445-8F53-B8302AC5B4D9}"/>
                </a:ext>
              </a:extLst>
            </p:cNvPr>
            <p:cNvGrpSpPr/>
            <p:nvPr/>
          </p:nvGrpSpPr>
          <p:grpSpPr>
            <a:xfrm>
              <a:off x="1627436" y="1581122"/>
              <a:ext cx="3962574" cy="563232"/>
              <a:chOff x="6444107" y="1469392"/>
              <a:chExt cx="4232109" cy="563232"/>
            </a:xfrm>
          </p:grpSpPr>
          <p:sp>
            <p:nvSpPr>
              <p:cNvPr id="31" name="TextBox 294">
                <a:extLst>
                  <a:ext uri="{FF2B5EF4-FFF2-40B4-BE49-F238E27FC236}">
                    <a16:creationId xmlns:a16="http://schemas.microsoft.com/office/drawing/2014/main" xmlns="" id="{0C8CB2FE-0F45-4586-8C03-276F2DFF960E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Autofit/>
              </a:bodyPr>
              <a:lstStyle/>
              <a:p>
                <a:r>
                  <a:rPr lang="zh-CN" altLang="en-US" sz="3200" b="1" i="0" dirty="0">
                    <a:solidFill>
                      <a:schemeClr val="accent1">
                        <a:lumMod val="100000"/>
                      </a:schemeClr>
                    </a:solidFill>
                    <a:ea typeface="Microsoft YaHei" panose="020B0503020204020204" pitchFamily="34" charset="-122"/>
                    <a:sym typeface="Arial" panose="020B0604020202020204" pitchFamily="34" charset="0"/>
                  </a:rPr>
                  <a:t>回顾篇</a:t>
                </a:r>
              </a:p>
            </p:txBody>
          </p:sp>
          <p:sp>
            <p:nvSpPr>
              <p:cNvPr id="32" name="TextBox 295">
                <a:extLst>
                  <a:ext uri="{FF2B5EF4-FFF2-40B4-BE49-F238E27FC236}">
                    <a16:creationId xmlns:a16="http://schemas.microsoft.com/office/drawing/2014/main" xmlns="" id="{D40924CB-14FE-423C-8386-7590BA5549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400" i="0" dirty="0">
                    <a:solidFill>
                      <a:schemeClr val="dk1">
                        <a:lumMod val="100000"/>
                      </a:schemeClr>
                    </a:solidFill>
                    <a:ea typeface="Microsoft YaHei" panose="020B0503020204020204" pitchFamily="34" charset="-122"/>
                    <a:sym typeface="Arial" panose="020B0604020202020204" pitchFamily="34" charset="0"/>
                  </a:rPr>
                  <a:t>请修改标题内容，也可以直接复制你的标题到此</a:t>
                </a: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2B9737A7-80F4-4D15-A6B9-27CBF6A6C921}"/>
              </a:ext>
            </a:extLst>
          </p:cNvPr>
          <p:cNvGrpSpPr/>
          <p:nvPr/>
        </p:nvGrpSpPr>
        <p:grpSpPr>
          <a:xfrm>
            <a:off x="-525066" y="2996952"/>
            <a:ext cx="6329363" cy="2052064"/>
            <a:chOff x="-525066" y="3068960"/>
            <a:chExt cx="6329363" cy="2052064"/>
          </a:xfrm>
        </p:grpSpPr>
        <p:sp>
          <p:nvSpPr>
            <p:cNvPr id="11" name="菱形 10">
              <a:extLst>
                <a:ext uri="{FF2B5EF4-FFF2-40B4-BE49-F238E27FC236}">
                  <a16:creationId xmlns:a16="http://schemas.microsoft.com/office/drawing/2014/main" xmlns="" id="{608C7AF3-6D9D-455A-BE18-A13542C85EB8}"/>
                </a:ext>
              </a:extLst>
            </p:cNvPr>
            <p:cNvSpPr/>
            <p:nvPr/>
          </p:nvSpPr>
          <p:spPr>
            <a:xfrm>
              <a:off x="1613584" y="3068960"/>
              <a:ext cx="2052064" cy="2052064"/>
            </a:xfrm>
            <a:prstGeom prst="diamond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Rectangle 2">
              <a:extLst>
                <a:ext uri="{FF2B5EF4-FFF2-40B4-BE49-F238E27FC236}">
                  <a16:creationId xmlns:a16="http://schemas.microsoft.com/office/drawing/2014/main" xmlns="" id="{868F759F-48ED-415B-82FA-5B5DA439EA22}"/>
                </a:ext>
              </a:extLst>
            </p:cNvPr>
            <p:cNvSpPr txBox="1">
              <a:spLocks noRot="1" noChangeArrowheads="1"/>
            </p:cNvSpPr>
            <p:nvPr/>
          </p:nvSpPr>
          <p:spPr bwMode="auto">
            <a:xfrm>
              <a:off x="-525066" y="3811587"/>
              <a:ext cx="6329363" cy="676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3600" b="1" i="0" kern="0" dirty="0">
                  <a:solidFill>
                    <a:schemeClr val="bg1"/>
                  </a:solidFill>
                  <a:ea typeface="Microsoft YaHei" panose="020B0503020204020204" pitchFamily="34" charset="-122"/>
                  <a:cs typeface="+mj-cs"/>
                  <a:sym typeface="Arial" panose="020B0604020202020204" pitchFamily="34" charset="0"/>
                </a:rPr>
                <a:t>内容</a:t>
              </a:r>
              <a:endParaRPr lang="en-US" altLang="zh-CN" sz="3600" b="1" i="0" kern="0" dirty="0">
                <a:solidFill>
                  <a:schemeClr val="bg1"/>
                </a:solidFill>
                <a:ea typeface="Microsoft YaHei" panose="020B0503020204020204" pitchFamily="34" charset="-122"/>
                <a:cs typeface="+mj-cs"/>
                <a:sym typeface="Arial" panose="020B0604020202020204" pitchFamily="34" charset="0"/>
              </a:endParaRPr>
            </a:p>
            <a:p>
              <a:pPr algn="ctr" eaLnBrk="1" hangingPunct="1">
                <a:defRPr/>
              </a:pPr>
              <a:r>
                <a:rPr lang="zh-CN" altLang="en-US" sz="3600" b="1" i="0" kern="0" dirty="0">
                  <a:solidFill>
                    <a:schemeClr val="bg1"/>
                  </a:solidFill>
                  <a:ea typeface="Microsoft YaHei" panose="020B0503020204020204" pitchFamily="34" charset="-122"/>
                  <a:cs typeface="+mj-cs"/>
                  <a:sym typeface="Arial" panose="020B0604020202020204" pitchFamily="34" charset="0"/>
                </a:rPr>
                <a:t>提要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B6FD4D0E-36C3-43C7-BD02-2C4BC3C7DEE1}"/>
              </a:ext>
            </a:extLst>
          </p:cNvPr>
          <p:cNvGrpSpPr/>
          <p:nvPr/>
        </p:nvGrpSpPr>
        <p:grpSpPr>
          <a:xfrm>
            <a:off x="899619" y="398222"/>
            <a:ext cx="3713557" cy="1603980"/>
            <a:chOff x="1487488" y="2563894"/>
            <a:chExt cx="3713557" cy="160398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A2C9EF98-178F-46AC-AF38-FE7E8015F3D3}"/>
                </a:ext>
              </a:extLst>
            </p:cNvPr>
            <p:cNvGrpSpPr/>
            <p:nvPr/>
          </p:nvGrpSpPr>
          <p:grpSpPr>
            <a:xfrm>
              <a:off x="1487488" y="2716107"/>
              <a:ext cx="3713557" cy="1206592"/>
              <a:chOff x="1487488" y="2716107"/>
              <a:chExt cx="3713557" cy="1206592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xmlns="" id="{83BE9921-823B-4105-BF21-1CD104A1A416}"/>
                  </a:ext>
                </a:extLst>
              </p:cNvPr>
              <p:cNvSpPr/>
              <p:nvPr/>
            </p:nvSpPr>
            <p:spPr>
              <a:xfrm>
                <a:off x="1605967" y="2809069"/>
                <a:ext cx="3595078" cy="1113630"/>
              </a:xfrm>
              <a:prstGeom prst="rect">
                <a:avLst/>
              </a:prstGeom>
              <a:noFill/>
              <a:ln w="57150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="" id="{1686980B-90F5-4272-AEEB-6B7C9F8A81E8}"/>
                  </a:ext>
                </a:extLst>
              </p:cNvPr>
              <p:cNvSpPr/>
              <p:nvPr/>
            </p:nvSpPr>
            <p:spPr>
              <a:xfrm>
                <a:off x="1487488" y="2716107"/>
                <a:ext cx="3595078" cy="1113630"/>
              </a:xfrm>
              <a:prstGeom prst="rect">
                <a:avLst/>
              </a:prstGeom>
              <a:noFill/>
              <a:ln w="28575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3F661C7D-AE5B-4231-A685-3AFE6CE0C70A}"/>
                </a:ext>
              </a:extLst>
            </p:cNvPr>
            <p:cNvSpPr/>
            <p:nvPr/>
          </p:nvSpPr>
          <p:spPr>
            <a:xfrm>
              <a:off x="2867552" y="3491599"/>
              <a:ext cx="359933" cy="676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1C42DD4B-B286-44B1-A8C6-0AA92F28A576}"/>
                </a:ext>
              </a:extLst>
            </p:cNvPr>
            <p:cNvSpPr/>
            <p:nvPr/>
          </p:nvSpPr>
          <p:spPr>
            <a:xfrm>
              <a:off x="1859333" y="2563894"/>
              <a:ext cx="359933" cy="3560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9D5C881-123E-4AA8-9EC7-5376A16177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092" y="1010888"/>
            <a:ext cx="3237090" cy="359676"/>
          </a:xfrm>
          <a:prstGeom prst="rect">
            <a:avLst/>
          </a:prstGeom>
        </p:spPr>
      </p:pic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8BF607BF-0809-4017-B16C-5B1693C6A1F0}"/>
              </a:ext>
            </a:extLst>
          </p:cNvPr>
          <p:cNvCxnSpPr>
            <a:cxnSpLocks/>
          </p:cNvCxnSpPr>
          <p:nvPr/>
        </p:nvCxnSpPr>
        <p:spPr>
          <a:xfrm>
            <a:off x="2639616" y="1772816"/>
            <a:ext cx="0" cy="13454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3C422E5-E79D-4E84-AF05-74F0A0350843}"/>
              </a:ext>
            </a:extLst>
          </p:cNvPr>
          <p:cNvSpPr/>
          <p:nvPr/>
        </p:nvSpPr>
        <p:spPr>
          <a:xfrm>
            <a:off x="0" y="3309807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ts val="36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zh-CN" altLang="en-US" sz="32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08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一、回顾篇</a:t>
            </a:r>
            <a:endParaRPr lang="en-US" altLang="zh-CN" sz="3200" b="1" i="0" dirty="0">
              <a:gradFill>
                <a:gsLst>
                  <a:gs pos="0">
                    <a:schemeClr val="accent2"/>
                  </a:gs>
                  <a:gs pos="78000">
                    <a:schemeClr val="accent1"/>
                  </a:gs>
                </a:gsLst>
                <a:lin ang="10800000" scaled="0"/>
              </a:gra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87030BF-017F-46B2-8840-52DBC9EEFA41}"/>
              </a:ext>
            </a:extLst>
          </p:cNvPr>
          <p:cNvSpPr/>
          <p:nvPr/>
        </p:nvSpPr>
        <p:spPr>
          <a:xfrm>
            <a:off x="6312953" y="2098422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i="0" dirty="0">
                <a:solidFill>
                  <a:schemeClr val="tx1">
                    <a:lumMod val="85000"/>
                    <a:lumOff val="1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 ——</a:t>
            </a:r>
            <a:r>
              <a:rPr lang="zh-CN" altLang="en-US" sz="2400" b="1" i="0" dirty="0">
                <a:solidFill>
                  <a:schemeClr val="tx1">
                    <a:lumMod val="85000"/>
                    <a:lumOff val="1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回顾过去 成绩斐然</a:t>
            </a:r>
            <a:endParaRPr lang="zh-CN" altLang="en-US" sz="2400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78B36B20-3719-4035-9074-DCAAE86E8DB1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324704" y="2744755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FEBAAD5-B531-4A37-BD6D-63EB34634B02}"/>
              </a:ext>
            </a:extLst>
          </p:cNvPr>
          <p:cNvSpPr txBox="1"/>
          <p:nvPr/>
        </p:nvSpPr>
        <p:spPr>
          <a:xfrm>
            <a:off x="6096897" y="2820460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xmlns="" id="{072BA766-40EC-466B-99F2-9EC4175C4223}"/>
              </a:ext>
            </a:extLst>
          </p:cNvPr>
          <p:cNvSpPr txBox="1"/>
          <p:nvPr/>
        </p:nvSpPr>
        <p:spPr>
          <a:xfrm>
            <a:off x="8130354" y="2820460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xmlns="" id="{062FCE5F-78A9-4780-84E9-85253C734F0F}"/>
              </a:ext>
            </a:extLst>
          </p:cNvPr>
          <p:cNvSpPr txBox="1"/>
          <p:nvPr/>
        </p:nvSpPr>
        <p:spPr>
          <a:xfrm>
            <a:off x="6096897" y="3175587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xmlns="" id="{69ABE5F6-3435-481D-B27E-B73F638EEC4B}"/>
              </a:ext>
            </a:extLst>
          </p:cNvPr>
          <p:cNvSpPr txBox="1"/>
          <p:nvPr/>
        </p:nvSpPr>
        <p:spPr>
          <a:xfrm>
            <a:off x="8130354" y="3175587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2E0AD4E-B057-44C9-941F-6C9C372C0F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278" y="2090613"/>
            <a:ext cx="1455058" cy="2738653"/>
          </a:xfrm>
          <a:prstGeom prst="rect">
            <a:avLst/>
          </a:prstGeom>
        </p:spPr>
      </p:pic>
      <p:pic>
        <p:nvPicPr>
          <p:cNvPr id="17" name="图片 16" descr="图片包含 深色, 点亮&#10;&#10;已生成高可信度的说明">
            <a:extLst>
              <a:ext uri="{FF2B5EF4-FFF2-40B4-BE49-F238E27FC236}">
                <a16:creationId xmlns:a16="http://schemas.microsoft.com/office/drawing/2014/main" xmlns="" id="{4A5E6752-C4F2-4E5A-B43D-AEDB135E33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52" y="4767387"/>
            <a:ext cx="1677784" cy="327714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0E1A1D5-CD1C-4EA9-B0E7-9C388295BE63}"/>
              </a:ext>
            </a:extLst>
          </p:cNvPr>
          <p:cNvGrpSpPr/>
          <p:nvPr/>
        </p:nvGrpSpPr>
        <p:grpSpPr>
          <a:xfrm>
            <a:off x="1446171" y="1084135"/>
            <a:ext cx="3713557" cy="3855094"/>
            <a:chOff x="1487488" y="2563894"/>
            <a:chExt cx="3713557" cy="1478279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B01C2E4-312A-413B-882E-C63D98FB580C}"/>
                </a:ext>
              </a:extLst>
            </p:cNvPr>
            <p:cNvGrpSpPr/>
            <p:nvPr/>
          </p:nvGrpSpPr>
          <p:grpSpPr>
            <a:xfrm>
              <a:off x="1487488" y="2763613"/>
              <a:ext cx="3713557" cy="1159086"/>
              <a:chOff x="1487488" y="2763613"/>
              <a:chExt cx="3713557" cy="1159086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52FC7502-7CDD-4DA6-AAF7-F52CE1ABF1A2}"/>
                  </a:ext>
                </a:extLst>
              </p:cNvPr>
              <p:cNvSpPr/>
              <p:nvPr/>
            </p:nvSpPr>
            <p:spPr>
              <a:xfrm>
                <a:off x="1605967" y="2809069"/>
                <a:ext cx="3595078" cy="1113630"/>
              </a:xfrm>
              <a:prstGeom prst="rect">
                <a:avLst/>
              </a:prstGeom>
              <a:noFill/>
              <a:ln w="57150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F2F4AC8A-FC71-43DF-ABE5-6AD55E2467E8}"/>
                  </a:ext>
                </a:extLst>
              </p:cNvPr>
              <p:cNvSpPr/>
              <p:nvPr/>
            </p:nvSpPr>
            <p:spPr>
              <a:xfrm>
                <a:off x="1487488" y="2763613"/>
                <a:ext cx="3595078" cy="1113630"/>
              </a:xfrm>
              <a:prstGeom prst="rect">
                <a:avLst/>
              </a:prstGeom>
              <a:noFill/>
              <a:ln w="28575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245BEDC-BBDD-4B5D-8DB6-A9E6C4EE39E3}"/>
                </a:ext>
              </a:extLst>
            </p:cNvPr>
            <p:cNvSpPr/>
            <p:nvPr/>
          </p:nvSpPr>
          <p:spPr>
            <a:xfrm>
              <a:off x="2867552" y="3829736"/>
              <a:ext cx="317437" cy="2124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739E377A-1969-4AEF-B5C7-BB62B668A9AD}"/>
                </a:ext>
              </a:extLst>
            </p:cNvPr>
            <p:cNvSpPr/>
            <p:nvPr/>
          </p:nvSpPr>
          <p:spPr>
            <a:xfrm>
              <a:off x="1859333" y="2563894"/>
              <a:ext cx="359933" cy="3560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5F97D246-69EE-4ED8-BEA9-AE9A5DF2B9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2" y="2493046"/>
            <a:ext cx="3237090" cy="3596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WordArt 8">
            <a:extLst>
              <a:ext uri="{FF2B5EF4-FFF2-40B4-BE49-F238E27FC236}">
                <a16:creationId xmlns:a16="http://schemas.microsoft.com/office/drawing/2014/main" xmlns="" id="{B1E444F9-F132-4CD9-931F-F54969CA212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289551" y="3260725"/>
            <a:ext cx="160337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双击添加标题文字</a:t>
            </a:r>
          </a:p>
        </p:txBody>
      </p:sp>
      <p:sp>
        <p:nvSpPr>
          <p:cNvPr id="20493" name="Text Box 20">
            <a:extLst>
              <a:ext uri="{FF2B5EF4-FFF2-40B4-BE49-F238E27FC236}">
                <a16:creationId xmlns:a16="http://schemas.microsoft.com/office/drawing/2014/main" xmlns="" id="{047CC2ED-497F-4A4C-A9A6-28E87F036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40" y="2886543"/>
            <a:ext cx="10081119" cy="1292662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zh-CN" i="0" dirty="0"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zh-CN" altLang="en-US" sz="24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92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大客户片区，负责人穆家强，分设</a:t>
            </a:r>
            <a:r>
              <a:rPr lang="en-US" altLang="zh-CN" sz="24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92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24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92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个地区：</a:t>
            </a:r>
            <a:endParaRPr lang="zh-CN" altLang="en-US" b="1" i="0" dirty="0">
              <a:gradFill>
                <a:gsLst>
                  <a:gs pos="0">
                    <a:schemeClr val="accent2"/>
                  </a:gs>
                  <a:gs pos="78000">
                    <a:schemeClr val="accent1"/>
                  </a:gs>
                </a:gsLst>
                <a:lin ang="19200000" scaled="0"/>
              </a:gradFill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 algn="just" eaLnBrk="1" hangingPunct="1">
              <a:spcBef>
                <a:spcPct val="50000"/>
              </a:spcBef>
            </a:pPr>
            <a:endParaRPr lang="en-US" altLang="zh-CN" sz="1600" i="0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Rectangle 2">
            <a:extLst>
              <a:ext uri="{FF2B5EF4-FFF2-40B4-BE49-F238E27FC236}">
                <a16:creationId xmlns:a16="http://schemas.microsoft.com/office/drawing/2014/main" xmlns="" id="{6BFCB996-523D-49CC-92D3-4BC56DB8F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、人员配置</a:t>
            </a: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xmlns="" id="{C233A63A-4539-41B7-84E5-42528CC76F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0225719"/>
              </p:ext>
            </p:extLst>
          </p:nvPr>
        </p:nvGraphicFramePr>
        <p:xfrm>
          <a:off x="3048000" y="679450"/>
          <a:ext cx="6096000" cy="2308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xmlns="" id="{87B9109E-E3A9-4AFB-951F-D1D92DD06B39}"/>
              </a:ext>
            </a:extLst>
          </p:cNvPr>
          <p:cNvSpPr/>
          <p:nvPr/>
        </p:nvSpPr>
        <p:spPr>
          <a:xfrm>
            <a:off x="3043238" y="4429802"/>
            <a:ext cx="6096000" cy="161582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1800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江阴地区：</a:t>
            </a:r>
            <a:r>
              <a:rPr lang="zh-CN" altLang="en-US" sz="1800" i="0" dirty="0">
                <a:ea typeface="Microsoft YaHei" panose="020B0503020204020204" pitchFamily="34" charset="-122"/>
                <a:sym typeface="Arial" panose="020B0604020202020204" pitchFamily="34" charset="0"/>
              </a:rPr>
              <a:t>责任人小觅只，小觅只协助；</a:t>
            </a:r>
            <a:endParaRPr lang="en-US" altLang="zh-CN" sz="1800" i="0" dirty="0"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1800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无锡地区：</a:t>
            </a:r>
            <a:r>
              <a:rPr lang="zh-CN" altLang="en-US" sz="18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责任人</a:t>
            </a:r>
            <a:r>
              <a:rPr lang="zh-CN" altLang="en-US" sz="1800" i="0" dirty="0">
                <a:ea typeface="Microsoft YaHei" panose="020B0503020204020204" pitchFamily="34" charset="-122"/>
                <a:sym typeface="Arial" panose="020B0604020202020204" pitchFamily="34" charset="0"/>
              </a:rPr>
              <a:t>小觅只</a:t>
            </a:r>
            <a:r>
              <a:rPr lang="zh-CN" altLang="en-US" sz="18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8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11</a:t>
            </a:r>
            <a:r>
              <a:rPr lang="zh-CN" altLang="en-US" sz="18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月</a:t>
            </a:r>
            <a:r>
              <a:rPr lang="en-US" altLang="zh-CN" sz="18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15</a:t>
            </a:r>
            <a:r>
              <a:rPr lang="zh-CN" altLang="en-US" sz="18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日之前为韦超）；</a:t>
            </a:r>
            <a:endParaRPr lang="zh-CN" altLang="en-US" sz="1800" i="0" dirty="0">
              <a:ea typeface="Microsoft YaHei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1800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浙江地区：</a:t>
            </a:r>
            <a:r>
              <a:rPr lang="zh-CN" altLang="en-US" sz="1800" i="0" dirty="0">
                <a:ea typeface="Microsoft YaHei" panose="020B0503020204020204" pitchFamily="34" charset="-122"/>
                <a:sym typeface="Arial" panose="020B0604020202020204" pitchFamily="34" charset="0"/>
              </a:rPr>
              <a:t>责任人小觅只，小觅只协助 ；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1800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南通地区：</a:t>
            </a:r>
            <a:r>
              <a:rPr lang="zh-CN" altLang="en-US" sz="1800" i="0" dirty="0">
                <a:ea typeface="Microsoft YaHei" panose="020B0503020204020204" pitchFamily="34" charset="-122"/>
                <a:sym typeface="Arial" panose="020B0604020202020204" pitchFamily="34" charset="0"/>
              </a:rPr>
              <a:t>责任人小觅只。</a:t>
            </a:r>
            <a:endParaRPr lang="en-US" altLang="zh-CN" sz="1800" i="0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6FD7BE6-85C3-4898-941E-82185E0DF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6FD7BE6-85C3-4898-941E-82185E0DF9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B2F031-9C3C-4737-B6CE-8320B7D9C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2FB2F031-9C3C-4737-B6CE-8320B7D9CF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65BBC9-1A4A-42A6-8912-27B797AAA6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EA65BBC9-1A4A-42A6-8912-27B797AAA6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FAFF56-FF87-461D-9F1E-E7D1040B8E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1BFAFF56-FF87-461D-9F1E-E7D1040B8E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51FB3A-5E25-4AB4-9381-9B9BE2E93F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F51FB3A-5E25-4AB4-9381-9B9BE2E93F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7C044C-ADDC-4DAB-9E10-8D21A8705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187C044C-ADDC-4DAB-9E10-8D21A8705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73CED9-0DAD-422E-B77A-E8AACA7BC6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6A73CED9-0DAD-422E-B77A-E8AACA7BC6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3216FB1-3460-48AD-A833-36B25BD09B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B3216FB1-3460-48AD-A833-36B25BD09B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376381-81F6-41A6-8C90-F566073439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2E376381-81F6-41A6-8C90-F566073439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3" grpId="0" animBg="1"/>
      <p:bldGraphic spid="5" grpId="0">
        <p:bldSub>
          <a:bldDgm bld="one"/>
        </p:bldSub>
      </p:bldGraphic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6739C60C-5D96-48C3-9343-3997A736E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4672"/>
              </p:ext>
            </p:extLst>
          </p:nvPr>
        </p:nvGraphicFramePr>
        <p:xfrm>
          <a:off x="819502" y="1268760"/>
          <a:ext cx="10552995" cy="4187701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9325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44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3075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3442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3625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5982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地区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94960" marR="94960" marT="47480" marB="47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销量（</a:t>
                      </a:r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吨</a:t>
                      </a:r>
                      <a:r>
                        <a:rPr 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）</a:t>
                      </a:r>
                      <a:endParaRPr 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94960" marR="94960" marT="47480" marB="47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销售额（</a:t>
                      </a:r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万元）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94960" marR="94960" marT="47480" marB="47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回款（</a:t>
                      </a:r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万元）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94960" marR="94960" marT="47480" marB="47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2011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b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</a:b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回款率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94960" marR="94960" marT="47480" marB="47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2010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2011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2010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2011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2010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2011</a:t>
                      </a:r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  <a:endParaRPr lang="zh-CN" altLang="en-US" sz="1500" b="0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江阴地区</a:t>
                      </a:r>
                      <a:endParaRPr lang="zh-CN" altLang="en-US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537.07 </a:t>
                      </a:r>
                      <a:endParaRPr lang="en-US" altLang="zh-CN" sz="1500" b="0" i="0" u="none" strike="noStrike" dirty="0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596.80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111.12%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1,076.54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1,339.93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124.47%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967.97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1,172.03 </a:t>
                      </a:r>
                      <a:endParaRPr lang="en-US" altLang="zh-CN" sz="1500" b="0" i="0" u="none" strike="noStrike" dirty="0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121.08%</a:t>
                      </a:r>
                      <a:endParaRPr lang="en-US" altLang="zh-CN" sz="1500" b="0" i="0" u="none" strike="noStrike" dirty="0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87.47%</a:t>
                      </a:r>
                      <a:endParaRPr lang="en-US" altLang="zh-CN" sz="1500" b="0" i="0" u="none" strike="noStrike" dirty="0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南通地区</a:t>
                      </a:r>
                      <a:endParaRPr lang="zh-CN" altLang="en-US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26.27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129.13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491.62%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53.50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274.10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512.33%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32.13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207.40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645.43%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75.67%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82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无锡地区</a:t>
                      </a:r>
                      <a:endParaRPr lang="zh-CN" altLang="en-US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226.06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222.06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98.23%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467.02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451.13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96.60%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468.24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333.43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71.21%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73.91%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82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浙江地区</a:t>
                      </a:r>
                      <a:endParaRPr lang="zh-CN" altLang="en-US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339.43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389.94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114.88%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667.45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764.98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114.61%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623.87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707.77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113.45%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92.52%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824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总计</a:t>
                      </a:r>
                      <a:endParaRPr lang="zh-CN" altLang="en-US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1,128.83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1,337.92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118.52%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2,264.51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2,830.13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124.98%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2,092.21 </a:t>
                      </a:r>
                      <a:endParaRPr lang="en-US" altLang="zh-CN" sz="1500" b="0" i="0" u="none" strike="noStrike" dirty="0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2,420.62 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115.70%</a:t>
                      </a:r>
                      <a:endParaRPr lang="en-US" altLang="zh-CN" sz="1500" b="0" i="0" u="none" strike="noStrike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50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85.53%</a:t>
                      </a:r>
                      <a:endParaRPr lang="en-US" altLang="zh-CN" sz="1500" b="0" i="0" u="none" strike="noStrike" dirty="0">
                        <a:latin typeface="Arial" panose="020B0604020202020204" pitchFamily="34" charset="0"/>
                        <a:ea typeface="Microsoft YaHei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8310" marR="8310" marT="831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1596" name="TextBox 4">
            <a:extLst>
              <a:ext uri="{FF2B5EF4-FFF2-40B4-BE49-F238E27FC236}">
                <a16:creationId xmlns:a16="http://schemas.microsoft.com/office/drawing/2014/main" xmlns="" id="{6C78AE7B-E1B4-4E12-B8E8-987479644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5721641"/>
            <a:ext cx="10389066" cy="587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备注：与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年相比，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年销量、销售额、回款同比分别增长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18.52%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24.98%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15.70%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2011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年销售回款率可达</a:t>
            </a:r>
            <a:r>
              <a:rPr lang="en-US" altLang="zh-CN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85.53%</a:t>
            </a:r>
            <a:r>
              <a:rPr lang="zh-CN" altLang="en-US" sz="14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，总体来说，大客户片区业务客情良好、回款及时，但南通、无锡地区回款率低于平均，需警惕！</a:t>
            </a:r>
          </a:p>
        </p:txBody>
      </p:sp>
      <p:sp>
        <p:nvSpPr>
          <p:cNvPr id="21597" name="Rectangle 2">
            <a:extLst>
              <a:ext uri="{FF2B5EF4-FFF2-40B4-BE49-F238E27FC236}">
                <a16:creationId xmlns:a16="http://schemas.microsoft.com/office/drawing/2014/main" xmlns="" id="{6A8708B5-7ADB-410C-858B-55BA8E410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z="32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32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32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2011</a:t>
            </a:r>
            <a:r>
              <a:rPr lang="zh-CN" altLang="en-US" sz="32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年销售情况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xmlns="" id="{416B86B0-D602-4A61-8AA4-B605BAF0B4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   </a:t>
            </a:r>
            <a:r>
              <a:rPr lang="zh-CN" altLang="en-US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销售额权重比</a:t>
            </a:r>
          </a:p>
        </p:txBody>
      </p:sp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xmlns="" id="{4BBC6250-0121-4F88-BA4C-E5465ACD1A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958500"/>
              </p:ext>
            </p:extLst>
          </p:nvPr>
        </p:nvGraphicFramePr>
        <p:xfrm>
          <a:off x="-672752" y="102552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B1DE8EE-6C08-4533-AC8C-FFE95016B758}"/>
              </a:ext>
            </a:extLst>
          </p:cNvPr>
          <p:cNvGrpSpPr/>
          <p:nvPr/>
        </p:nvGrpSpPr>
        <p:grpSpPr>
          <a:xfrm>
            <a:off x="6312024" y="3478713"/>
            <a:ext cx="831161" cy="831273"/>
            <a:chOff x="6253939" y="2516220"/>
            <a:chExt cx="831273" cy="83127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BB4F4E2D-501B-4C42-90D1-8DA83B960FDF}"/>
                </a:ext>
              </a:extLst>
            </p:cNvPr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2"/>
              <a:endParaRPr lang="en-GB" sz="2133" i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117">
              <a:extLst>
                <a:ext uri="{FF2B5EF4-FFF2-40B4-BE49-F238E27FC236}">
                  <a16:creationId xmlns:a16="http://schemas.microsoft.com/office/drawing/2014/main" xmlns="" id="{80A64048-F7A8-4DD1-A8EF-16B5BBCA7028}"/>
                </a:ext>
              </a:extLst>
            </p:cNvPr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392" tIns="25392" rIns="25392" bIns="25392" anchor="ctr"/>
            <a:lstStyle/>
            <a:p>
              <a:pPr algn="ctr" defTabSz="228572" hangingPunct="0"/>
              <a:endParaRPr lang="en-US" sz="1400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783D3733-05FD-4CD6-9F9A-3A1F276D7FC7}"/>
              </a:ext>
            </a:extLst>
          </p:cNvPr>
          <p:cNvGrpSpPr/>
          <p:nvPr/>
        </p:nvGrpSpPr>
        <p:grpSpPr>
          <a:xfrm>
            <a:off x="6312024" y="5266591"/>
            <a:ext cx="831161" cy="831273"/>
            <a:chOff x="5716910" y="3464598"/>
            <a:chExt cx="831273" cy="83127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xmlns="" id="{3AB6B82E-CAE9-45CE-8E2E-A80E75F253D9}"/>
                </a:ext>
              </a:extLst>
            </p:cNvPr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2"/>
              <a:endParaRPr lang="en-GB" sz="2133" i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4F547D35-370C-4A2A-8A58-2021B2B5ED2C}"/>
                </a:ext>
              </a:extLst>
            </p:cNvPr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17" name="AutoShape 123">
                <a:extLst>
                  <a:ext uri="{FF2B5EF4-FFF2-40B4-BE49-F238E27FC236}">
                    <a16:creationId xmlns:a16="http://schemas.microsoft.com/office/drawing/2014/main" xmlns="" id="{0F6492D4-C3B3-4F65-80EA-C39BD0B9ED9A}"/>
                  </a:ext>
                </a:extLst>
              </p:cNvPr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392" tIns="25392" rIns="25392" bIns="25392" anchor="ctr"/>
              <a:lstStyle/>
              <a:p>
                <a:pPr algn="ctr" defTabSz="228572" hangingPunct="0"/>
                <a:endParaRPr lang="en-US" sz="1400" i="0" dirty="0">
                  <a:solidFill>
                    <a:prstClr val="white">
                      <a:lumMod val="50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Microsoft YaHe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AutoShape 124">
                <a:extLst>
                  <a:ext uri="{FF2B5EF4-FFF2-40B4-BE49-F238E27FC236}">
                    <a16:creationId xmlns:a16="http://schemas.microsoft.com/office/drawing/2014/main" xmlns="" id="{A27DAE75-C7BD-42C0-893F-1DB5233AA455}"/>
                  </a:ext>
                </a:extLst>
              </p:cNvPr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392" tIns="25392" rIns="25392" bIns="25392" anchor="ctr"/>
              <a:lstStyle/>
              <a:p>
                <a:pPr algn="ctr" defTabSz="228572" hangingPunct="0"/>
                <a:endParaRPr lang="en-US" sz="1400" i="0" dirty="0">
                  <a:solidFill>
                    <a:prstClr val="white">
                      <a:lumMod val="50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Microsoft YaHei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AutoShape 125">
                <a:extLst>
                  <a:ext uri="{FF2B5EF4-FFF2-40B4-BE49-F238E27FC236}">
                    <a16:creationId xmlns:a16="http://schemas.microsoft.com/office/drawing/2014/main" xmlns="" id="{D1541706-F471-4DFC-8F87-337B6CF4B120}"/>
                  </a:ext>
                </a:extLst>
              </p:cNvPr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392" tIns="25392" rIns="25392" bIns="25392" anchor="ctr"/>
              <a:lstStyle/>
              <a:p>
                <a:pPr algn="ctr" defTabSz="228572" hangingPunct="0"/>
                <a:endParaRPr lang="en-US" sz="1400" i="0" dirty="0">
                  <a:solidFill>
                    <a:prstClr val="white">
                      <a:lumMod val="50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Microsoft YaHei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8DB86A91-FE55-43EB-8BD7-60BE13A863A0}"/>
              </a:ext>
            </a:extLst>
          </p:cNvPr>
          <p:cNvGrpSpPr/>
          <p:nvPr/>
        </p:nvGrpSpPr>
        <p:grpSpPr>
          <a:xfrm>
            <a:off x="6299800" y="1623578"/>
            <a:ext cx="831161" cy="838284"/>
            <a:chOff x="6678551" y="1578185"/>
            <a:chExt cx="831273" cy="83127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761F90EE-4BD6-4A56-87FA-FDBB907675AA}"/>
                </a:ext>
              </a:extLst>
            </p:cNvPr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12"/>
              <a:endParaRPr lang="en-GB" sz="2133" i="0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139">
              <a:extLst>
                <a:ext uri="{FF2B5EF4-FFF2-40B4-BE49-F238E27FC236}">
                  <a16:creationId xmlns:a16="http://schemas.microsoft.com/office/drawing/2014/main" xmlns="" id="{101D716D-26B2-42F3-9ECC-220D454432AE}"/>
                </a:ext>
              </a:extLst>
            </p:cNvPr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392" tIns="25392" rIns="25392" bIns="25392" anchor="ctr"/>
            <a:lstStyle/>
            <a:p>
              <a:pPr algn="ctr" defTabSz="228572" hangingPunct="0"/>
              <a:endParaRPr lang="en-US" sz="1400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TextBox 81">
            <a:extLst>
              <a:ext uri="{FF2B5EF4-FFF2-40B4-BE49-F238E27FC236}">
                <a16:creationId xmlns:a16="http://schemas.microsoft.com/office/drawing/2014/main" xmlns="" id="{A28D2842-CB62-4311-83C1-66A80113D26A}"/>
              </a:ext>
            </a:extLst>
          </p:cNvPr>
          <p:cNvSpPr txBox="1"/>
          <p:nvPr/>
        </p:nvSpPr>
        <p:spPr>
          <a:xfrm>
            <a:off x="7248827" y="1556792"/>
            <a:ext cx="1679280" cy="697741"/>
          </a:xfrm>
          <a:prstGeom prst="rect">
            <a:avLst/>
          </a:prstGeom>
          <a:noFill/>
        </p:spPr>
        <p:txBody>
          <a:bodyPr wrap="none" lIns="121907" tIns="60953" rIns="121907" bIns="60953" rtlCol="0">
            <a:spAutoFit/>
          </a:bodyPr>
          <a:lstStyle/>
          <a:p>
            <a:pPr defTabSz="1219012"/>
            <a:r>
              <a:rPr lang="zh-CN" altLang="en-US" sz="1867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点击添加文本</a:t>
            </a:r>
          </a:p>
          <a:p>
            <a:pPr defTabSz="1219012"/>
            <a:endParaRPr lang="en-GB" sz="1867" b="1" i="0" dirty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4">
            <a:extLst>
              <a:ext uri="{FF2B5EF4-FFF2-40B4-BE49-F238E27FC236}">
                <a16:creationId xmlns:a16="http://schemas.microsoft.com/office/drawing/2014/main" xmlns="" id="{7BF74277-8649-4B08-843E-4ED4DA28C746}"/>
              </a:ext>
            </a:extLst>
          </p:cNvPr>
          <p:cNvSpPr/>
          <p:nvPr/>
        </p:nvSpPr>
        <p:spPr>
          <a:xfrm>
            <a:off x="7248826" y="1958262"/>
            <a:ext cx="3874792" cy="553984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defTabSz="1219012"/>
            <a:r>
              <a: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点击输入简要文本内容，文字内容需概况精炼的说明该分项内容</a:t>
            </a:r>
            <a:endParaRPr lang="en-US" altLang="zh-CN" sz="1400" i="0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xmlns="" id="{AE71746B-B49B-470E-8C4C-D28172832312}"/>
              </a:ext>
            </a:extLst>
          </p:cNvPr>
          <p:cNvSpPr txBox="1"/>
          <p:nvPr/>
        </p:nvSpPr>
        <p:spPr>
          <a:xfrm>
            <a:off x="7261051" y="3365197"/>
            <a:ext cx="1679280" cy="697741"/>
          </a:xfrm>
          <a:prstGeom prst="rect">
            <a:avLst/>
          </a:prstGeom>
          <a:noFill/>
        </p:spPr>
        <p:txBody>
          <a:bodyPr wrap="none" lIns="121907" tIns="60953" rIns="121907" bIns="60953" rtlCol="0">
            <a:spAutoFit/>
          </a:bodyPr>
          <a:lstStyle/>
          <a:p>
            <a:pPr defTabSz="1219012"/>
            <a:r>
              <a:rPr lang="zh-CN" altLang="en-US" sz="1867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点击添加文本</a:t>
            </a:r>
          </a:p>
          <a:p>
            <a:pPr defTabSz="1219012"/>
            <a:endParaRPr lang="en-GB" sz="1867" b="1" i="0" dirty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xmlns="" id="{664A4B35-B2A8-40AF-B24F-BE9EA26CD42E}"/>
              </a:ext>
            </a:extLst>
          </p:cNvPr>
          <p:cNvSpPr/>
          <p:nvPr/>
        </p:nvSpPr>
        <p:spPr>
          <a:xfrm>
            <a:off x="7261050" y="3766668"/>
            <a:ext cx="3874792" cy="553984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defTabSz="1219012"/>
            <a:r>
              <a: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点击输入简要文本内容，文字内容需概况精炼的说明该分项内容</a:t>
            </a:r>
            <a:endParaRPr lang="en-US" altLang="zh-CN" sz="1400" i="0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xmlns="" id="{199BF41A-4042-4E71-B572-91A14C5CEED1}"/>
              </a:ext>
            </a:extLst>
          </p:cNvPr>
          <p:cNvSpPr txBox="1"/>
          <p:nvPr/>
        </p:nvSpPr>
        <p:spPr>
          <a:xfrm>
            <a:off x="7261051" y="5157192"/>
            <a:ext cx="1679280" cy="697741"/>
          </a:xfrm>
          <a:prstGeom prst="rect">
            <a:avLst/>
          </a:prstGeom>
          <a:noFill/>
        </p:spPr>
        <p:txBody>
          <a:bodyPr wrap="none" lIns="121907" tIns="60953" rIns="121907" bIns="60953" rtlCol="0">
            <a:spAutoFit/>
          </a:bodyPr>
          <a:lstStyle/>
          <a:p>
            <a:pPr defTabSz="1219012"/>
            <a:r>
              <a:rPr lang="zh-CN" altLang="en-US" sz="1867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点击添加文本</a:t>
            </a:r>
          </a:p>
          <a:p>
            <a:pPr defTabSz="1219012"/>
            <a:endParaRPr lang="en-GB" sz="1867" b="1" i="0" dirty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4">
            <a:extLst>
              <a:ext uri="{FF2B5EF4-FFF2-40B4-BE49-F238E27FC236}">
                <a16:creationId xmlns:a16="http://schemas.microsoft.com/office/drawing/2014/main" xmlns="" id="{55E18068-91E8-4F5A-AF10-C6358741685B}"/>
              </a:ext>
            </a:extLst>
          </p:cNvPr>
          <p:cNvSpPr/>
          <p:nvPr/>
        </p:nvSpPr>
        <p:spPr>
          <a:xfrm>
            <a:off x="7261050" y="5558663"/>
            <a:ext cx="3874792" cy="553984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defTabSz="1219012"/>
            <a:r>
              <a:rPr lang="zh-CN" altLang="en-US" sz="1400" i="0" dirty="0">
                <a:solidFill>
                  <a:schemeClr val="tx1">
                    <a:lumMod val="75000"/>
                    <a:lumOff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点击输入简要文本内容，文字内容需概况精炼的说明该分项内容</a:t>
            </a:r>
            <a:endParaRPr lang="en-US" altLang="zh-CN" sz="1400" i="0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FD71377B-D159-4790-8614-B1CDA6086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823214"/>
              </p:ext>
            </p:extLst>
          </p:nvPr>
        </p:nvGraphicFramePr>
        <p:xfrm>
          <a:off x="623888" y="1025525"/>
          <a:ext cx="11006650" cy="5283200"/>
        </p:xfrm>
        <a:graphic>
          <a:graphicData uri="http://schemas.openxmlformats.org/drawingml/2006/table">
            <a:tbl>
              <a:tblPr/>
              <a:tblGrid>
                <a:gridCol w="219710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041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09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309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041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3093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3093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7742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06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系列</a:t>
                      </a:r>
                    </a:p>
                  </a:txBody>
                  <a:tcPr marL="94636" marR="94636" marT="47318" marB="4731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料饼区分</a:t>
                      </a:r>
                    </a:p>
                  </a:txBody>
                  <a:tcPr marL="94636" marR="94636" marT="47318" marB="4731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销量（</a:t>
                      </a:r>
                      <a:r>
                        <a:rPr lang="en-US" altLang="zh-CN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吨</a:t>
                      </a:r>
                      <a:r>
                        <a:rPr 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）</a:t>
                      </a:r>
                    </a:p>
                  </a:txBody>
                  <a:tcPr marL="94636" marR="94636" marT="47318" marB="4731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销售额（</a:t>
                      </a:r>
                      <a:r>
                        <a:rPr lang="en-US" altLang="zh-CN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万元）</a:t>
                      </a:r>
                    </a:p>
                  </a:txBody>
                  <a:tcPr marL="94636" marR="94636" marT="47318" marB="4731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2010</a:t>
                      </a:r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10816" marR="10816" marT="108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2011</a:t>
                      </a:r>
                      <a:r>
                        <a:rPr lang="zh-CN" altLang="en-US" sz="16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10816" marR="10816" marT="108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</a:p>
                  </a:txBody>
                  <a:tcPr marL="10816" marR="10816" marT="108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2010</a:t>
                      </a:r>
                      <a:r>
                        <a:rPr lang="zh-CN" altLang="en-US" sz="16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10816" marR="10816" marT="108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2011</a:t>
                      </a:r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10816" marR="10816" marT="108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</a:p>
                  </a:txBody>
                  <a:tcPr marL="10816" marR="10816" marT="1081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6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SP-100</a:t>
                      </a:r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系列</a:t>
                      </a:r>
                    </a:p>
                  </a:txBody>
                  <a:tcPr marL="94636" marR="94636" marT="47318" marB="4731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1,091.37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1,224.10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112.16%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2,126.20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2,396.54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112.71%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小料饼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5.50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16.90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307.27%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15.10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44.29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293.31%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SP-200</a:t>
                      </a:r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系列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0.77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1.84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SP-300</a:t>
                      </a:r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系列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7.07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0.74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10.40%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21.18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2.21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10.41%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6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SP-460S/480</a:t>
                      </a:r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系列</a:t>
                      </a:r>
                    </a:p>
                  </a:txBody>
                  <a:tcPr marL="94636" marR="94636" marT="47318" marB="4731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小料饼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24.86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91.28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367.18%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101.89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373.17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366.26%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64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小料饼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0.56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2.69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SP-520C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0.54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SP-600</a:t>
                      </a:r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系列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0.03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0.32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1050.00%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0.14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1.38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958.33%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SP-G160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2.03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5.36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SP-G260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大料饼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0.70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2.68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64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总计</a:t>
                      </a:r>
                    </a:p>
                  </a:txBody>
                  <a:tcPr marL="94636" marR="94636" marT="47318" marB="47318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1,128.83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1,337.92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118.52%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2,264.51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2,830.13 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124.98%</a:t>
                      </a:r>
                    </a:p>
                  </a:txBody>
                  <a:tcPr marL="10816" marR="10816" marT="108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3673" name="Rectangle 2">
            <a:extLst>
              <a:ext uri="{FF2B5EF4-FFF2-40B4-BE49-F238E27FC236}">
                <a16:creationId xmlns:a16="http://schemas.microsoft.com/office/drawing/2014/main" xmlns="" id="{27BD57D9-EA6F-4165-842C-AC0F94701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z="28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sz="28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、产品分档次销售情况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xmlns="" id="{80B0415C-C5B0-4E18-ADBD-D2E2299CDD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  </a:t>
            </a:r>
            <a:r>
              <a:rPr lang="zh-CN" altLang="en-US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高、低档料饼权重比</a:t>
            </a:r>
          </a:p>
        </p:txBody>
      </p:sp>
      <p:graphicFrame>
        <p:nvGraphicFramePr>
          <p:cNvPr id="4" name="图表 3">
            <a:extLst>
              <a:ext uri="{FF2B5EF4-FFF2-40B4-BE49-F238E27FC236}">
                <a16:creationId xmlns:a16="http://schemas.microsoft.com/office/drawing/2014/main" xmlns="" id="{98D260D0-F10E-45A1-8C31-B5A4DB9215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7621867"/>
              </p:ext>
            </p:extLst>
          </p:nvPr>
        </p:nvGraphicFramePr>
        <p:xfrm>
          <a:off x="4746402" y="947134"/>
          <a:ext cx="7445598" cy="4963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reeform 46">
            <a:extLst>
              <a:ext uri="{FF2B5EF4-FFF2-40B4-BE49-F238E27FC236}">
                <a16:creationId xmlns:a16="http://schemas.microsoft.com/office/drawing/2014/main" xmlns="" id="{BFCCDCC7-3A79-4FEE-9818-BAB4408436F9}"/>
              </a:ext>
            </a:extLst>
          </p:cNvPr>
          <p:cNvSpPr>
            <a:spLocks noEditPoints="1"/>
          </p:cNvSpPr>
          <p:nvPr/>
        </p:nvSpPr>
        <p:spPr bwMode="auto">
          <a:xfrm>
            <a:off x="1104782" y="1880132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defTabSz="866943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900" i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46">
            <a:extLst>
              <a:ext uri="{FF2B5EF4-FFF2-40B4-BE49-F238E27FC236}">
                <a16:creationId xmlns:a16="http://schemas.microsoft.com/office/drawing/2014/main" xmlns="" id="{B5CB88E0-42B0-4540-B563-A784A992A131}"/>
              </a:ext>
            </a:extLst>
          </p:cNvPr>
          <p:cNvSpPr>
            <a:spLocks noEditPoints="1"/>
          </p:cNvSpPr>
          <p:nvPr/>
        </p:nvSpPr>
        <p:spPr bwMode="auto">
          <a:xfrm>
            <a:off x="1104782" y="2857966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defTabSz="866943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900" i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46">
            <a:extLst>
              <a:ext uri="{FF2B5EF4-FFF2-40B4-BE49-F238E27FC236}">
                <a16:creationId xmlns:a16="http://schemas.microsoft.com/office/drawing/2014/main" xmlns="" id="{9E4D6765-4762-4D20-9AEF-78B4A099D26B}"/>
              </a:ext>
            </a:extLst>
          </p:cNvPr>
          <p:cNvSpPr>
            <a:spLocks noEditPoints="1"/>
          </p:cNvSpPr>
          <p:nvPr/>
        </p:nvSpPr>
        <p:spPr bwMode="auto">
          <a:xfrm>
            <a:off x="1104782" y="3823228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defTabSz="866943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900" i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46">
            <a:extLst>
              <a:ext uri="{FF2B5EF4-FFF2-40B4-BE49-F238E27FC236}">
                <a16:creationId xmlns:a16="http://schemas.microsoft.com/office/drawing/2014/main" xmlns="" id="{A6A45965-1AF6-4CB5-8AD0-DEA2CD27D710}"/>
              </a:ext>
            </a:extLst>
          </p:cNvPr>
          <p:cNvSpPr>
            <a:spLocks noEditPoints="1"/>
          </p:cNvSpPr>
          <p:nvPr/>
        </p:nvSpPr>
        <p:spPr bwMode="auto">
          <a:xfrm>
            <a:off x="1104782" y="4788491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defTabSz="866943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900" i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xmlns="" id="{E5B0BEB5-F02C-489D-88B0-B0C0F62F57A0}"/>
              </a:ext>
            </a:extLst>
          </p:cNvPr>
          <p:cNvGrpSpPr/>
          <p:nvPr/>
        </p:nvGrpSpPr>
        <p:grpSpPr>
          <a:xfrm>
            <a:off x="1808061" y="1869420"/>
            <a:ext cx="2559153" cy="730324"/>
            <a:chOff x="1224678" y="1233504"/>
            <a:chExt cx="2407799" cy="547773"/>
          </a:xfrm>
        </p:grpSpPr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xmlns="" id="{075C0A98-5BEA-42BC-A6B1-A826BEF7DB24}"/>
                </a:ext>
              </a:extLst>
            </p:cNvPr>
            <p:cNvSpPr txBox="1">
              <a:spLocks/>
            </p:cNvSpPr>
            <p:nvPr/>
          </p:nvSpPr>
          <p:spPr>
            <a:xfrm>
              <a:off x="1224678" y="1233504"/>
              <a:ext cx="1351346" cy="20251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i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600" i="0" dirty="0">
                <a:solidFill>
                  <a:schemeClr val="accent1"/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 Placeholder 3">
              <a:extLst>
                <a:ext uri="{FF2B5EF4-FFF2-40B4-BE49-F238E27FC236}">
                  <a16:creationId xmlns:a16="http://schemas.microsoft.com/office/drawing/2014/main" xmlns="" id="{008F5B53-C443-41AF-86E8-A60A3ACFE082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418802"/>
              <a:ext cx="2362200" cy="36247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9094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900" i="0" dirty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14" name="Text Placeholder 3">
            <a:extLst>
              <a:ext uri="{FF2B5EF4-FFF2-40B4-BE49-F238E27FC236}">
                <a16:creationId xmlns:a16="http://schemas.microsoft.com/office/drawing/2014/main" xmlns="" id="{110FF932-246A-43B3-88D8-38EBCC1FE411}"/>
              </a:ext>
            </a:extLst>
          </p:cNvPr>
          <p:cNvSpPr txBox="1">
            <a:spLocks/>
          </p:cNvSpPr>
          <p:nvPr/>
        </p:nvSpPr>
        <p:spPr>
          <a:xfrm>
            <a:off x="4416196" y="2083419"/>
            <a:ext cx="1098058" cy="33541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09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000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5" name="Group 30">
            <a:extLst>
              <a:ext uri="{FF2B5EF4-FFF2-40B4-BE49-F238E27FC236}">
                <a16:creationId xmlns:a16="http://schemas.microsoft.com/office/drawing/2014/main" xmlns="" id="{04F294D0-6658-424C-A00A-0DB87F8C9F2C}"/>
              </a:ext>
            </a:extLst>
          </p:cNvPr>
          <p:cNvGrpSpPr/>
          <p:nvPr/>
        </p:nvGrpSpPr>
        <p:grpSpPr>
          <a:xfrm>
            <a:off x="1868856" y="2847255"/>
            <a:ext cx="2510688" cy="730323"/>
            <a:chOff x="1270277" y="1233504"/>
            <a:chExt cx="2362200" cy="547772"/>
          </a:xfrm>
        </p:grpSpPr>
        <p:sp>
          <p:nvSpPr>
            <p:cNvPr id="16" name="Text Placeholder 3">
              <a:extLst>
                <a:ext uri="{FF2B5EF4-FFF2-40B4-BE49-F238E27FC236}">
                  <a16:creationId xmlns:a16="http://schemas.microsoft.com/office/drawing/2014/main" xmlns="" id="{CDF35047-C152-4E9F-B867-6BE572EE948A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233504"/>
              <a:ext cx="1351345" cy="20251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i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600" i="0" dirty="0">
                <a:solidFill>
                  <a:schemeClr val="accent1"/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xmlns="" id="{8D23DAEE-BB51-4C8C-ADBC-3DBE99053B4C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418801"/>
              <a:ext cx="2362200" cy="36247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9094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900" i="0" dirty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8" name="Group 30">
            <a:extLst>
              <a:ext uri="{FF2B5EF4-FFF2-40B4-BE49-F238E27FC236}">
                <a16:creationId xmlns:a16="http://schemas.microsoft.com/office/drawing/2014/main" xmlns="" id="{B500B31E-9B6E-41C5-AE46-6F2BDD79A8C9}"/>
              </a:ext>
            </a:extLst>
          </p:cNvPr>
          <p:cNvGrpSpPr/>
          <p:nvPr/>
        </p:nvGrpSpPr>
        <p:grpSpPr>
          <a:xfrm>
            <a:off x="1868856" y="3812518"/>
            <a:ext cx="2510688" cy="730323"/>
            <a:chOff x="1270277" y="1233504"/>
            <a:chExt cx="2362200" cy="547772"/>
          </a:xfrm>
        </p:grpSpPr>
        <p:sp>
          <p:nvSpPr>
            <p:cNvPr id="19" name="Text Placeholder 3">
              <a:extLst>
                <a:ext uri="{FF2B5EF4-FFF2-40B4-BE49-F238E27FC236}">
                  <a16:creationId xmlns:a16="http://schemas.microsoft.com/office/drawing/2014/main" xmlns="" id="{0938F920-D526-4808-8085-EE687FB192CE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233504"/>
              <a:ext cx="1351345" cy="20251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i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600" i="0" dirty="0">
                <a:solidFill>
                  <a:schemeClr val="accent1"/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3">
              <a:extLst>
                <a:ext uri="{FF2B5EF4-FFF2-40B4-BE49-F238E27FC236}">
                  <a16:creationId xmlns:a16="http://schemas.microsoft.com/office/drawing/2014/main" xmlns="" id="{88C02F3B-18F7-4EF3-8430-19EE2BAE12D2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418801"/>
              <a:ext cx="2362200" cy="36247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9094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900" i="0" dirty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1" name="Group 30">
            <a:extLst>
              <a:ext uri="{FF2B5EF4-FFF2-40B4-BE49-F238E27FC236}">
                <a16:creationId xmlns:a16="http://schemas.microsoft.com/office/drawing/2014/main" xmlns="" id="{71A4C5D2-D531-4F36-962D-EF1B5C70AD6B}"/>
              </a:ext>
            </a:extLst>
          </p:cNvPr>
          <p:cNvGrpSpPr/>
          <p:nvPr/>
        </p:nvGrpSpPr>
        <p:grpSpPr>
          <a:xfrm>
            <a:off x="1868856" y="4777781"/>
            <a:ext cx="2510688" cy="730323"/>
            <a:chOff x="1270277" y="1233504"/>
            <a:chExt cx="2362200" cy="547772"/>
          </a:xfrm>
        </p:grpSpPr>
        <p:sp>
          <p:nvSpPr>
            <p:cNvPr id="22" name="Text Placeholder 3">
              <a:extLst>
                <a:ext uri="{FF2B5EF4-FFF2-40B4-BE49-F238E27FC236}">
                  <a16:creationId xmlns:a16="http://schemas.microsoft.com/office/drawing/2014/main" xmlns="" id="{9F4EE54B-5DC7-40DD-968B-2197C202516A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233504"/>
              <a:ext cx="1351345" cy="202519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866943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i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600" i="0" dirty="0">
                <a:solidFill>
                  <a:schemeClr val="accent1"/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 Placeholder 3">
              <a:extLst>
                <a:ext uri="{FF2B5EF4-FFF2-40B4-BE49-F238E27FC236}">
                  <a16:creationId xmlns:a16="http://schemas.microsoft.com/office/drawing/2014/main" xmlns="" id="{8D5708C5-1ED6-4C81-B783-644B0F9781A8}"/>
                </a:ext>
              </a:extLst>
            </p:cNvPr>
            <p:cNvSpPr txBox="1">
              <a:spLocks/>
            </p:cNvSpPr>
            <p:nvPr/>
          </p:nvSpPr>
          <p:spPr>
            <a:xfrm>
              <a:off x="1270277" y="1418801"/>
              <a:ext cx="2362200" cy="36247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9094" fontAlgn="base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900" i="0" dirty="0">
                  <a:solidFill>
                    <a:schemeClr val="accent1"/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24" name="Text Placeholder 3">
            <a:extLst>
              <a:ext uri="{FF2B5EF4-FFF2-40B4-BE49-F238E27FC236}">
                <a16:creationId xmlns:a16="http://schemas.microsoft.com/office/drawing/2014/main" xmlns="" id="{6EB391FB-2B7E-4222-8498-3EFCBCF231E0}"/>
              </a:ext>
            </a:extLst>
          </p:cNvPr>
          <p:cNvSpPr txBox="1">
            <a:spLocks/>
          </p:cNvSpPr>
          <p:nvPr/>
        </p:nvSpPr>
        <p:spPr>
          <a:xfrm>
            <a:off x="4416194" y="3048001"/>
            <a:ext cx="1098058" cy="33541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09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000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xmlns="" id="{856D3A88-DAB5-475D-A9E7-EF93BE63D25E}"/>
              </a:ext>
            </a:extLst>
          </p:cNvPr>
          <p:cNvSpPr txBox="1">
            <a:spLocks/>
          </p:cNvSpPr>
          <p:nvPr/>
        </p:nvSpPr>
        <p:spPr>
          <a:xfrm>
            <a:off x="4416194" y="4000012"/>
            <a:ext cx="1098058" cy="33541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09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000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xmlns="" id="{A3C955E3-D204-4940-A916-DD5048AD9F53}"/>
              </a:ext>
            </a:extLst>
          </p:cNvPr>
          <p:cNvSpPr txBox="1">
            <a:spLocks/>
          </p:cNvSpPr>
          <p:nvPr/>
        </p:nvSpPr>
        <p:spPr>
          <a:xfrm>
            <a:off x="4416196" y="4978527"/>
            <a:ext cx="1098058" cy="33541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9094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000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909,369K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7" grpId="0" animBg="1"/>
      <p:bldP spid="8" grpId="0" animBg="1"/>
      <p:bldP spid="9" grpId="0" animBg="1"/>
      <p:bldP spid="10" grpId="0" animBg="1"/>
      <p:bldP spid="14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3C422E5-E79D-4E84-AF05-74F0A0350843}"/>
              </a:ext>
            </a:extLst>
          </p:cNvPr>
          <p:cNvSpPr/>
          <p:nvPr/>
        </p:nvSpPr>
        <p:spPr>
          <a:xfrm>
            <a:off x="0" y="3309807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ts val="36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zh-CN" altLang="en-US" sz="32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08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二、分析篇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87030BF-017F-46B2-8840-52DBC9EEFA41}"/>
              </a:ext>
            </a:extLst>
          </p:cNvPr>
          <p:cNvSpPr/>
          <p:nvPr/>
        </p:nvSpPr>
        <p:spPr>
          <a:xfrm>
            <a:off x="6312953" y="2098422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i="0" dirty="0">
                <a:solidFill>
                  <a:schemeClr val="tx1">
                    <a:lumMod val="85000"/>
                    <a:lumOff val="1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 ——</a:t>
            </a:r>
            <a:r>
              <a:rPr lang="zh-CN" altLang="en-US" sz="2400" b="1" i="0" dirty="0">
                <a:solidFill>
                  <a:schemeClr val="tx1">
                    <a:lumMod val="85000"/>
                    <a:lumOff val="1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回顾过去 成绩斐然</a:t>
            </a:r>
            <a:endParaRPr lang="zh-CN" altLang="en-US" sz="2400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78B36B20-3719-4035-9074-DCAAE86E8DB1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324704" y="2744755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FEBAAD5-B531-4A37-BD6D-63EB34634B02}"/>
              </a:ext>
            </a:extLst>
          </p:cNvPr>
          <p:cNvSpPr txBox="1"/>
          <p:nvPr/>
        </p:nvSpPr>
        <p:spPr>
          <a:xfrm>
            <a:off x="6096897" y="2820460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xmlns="" id="{072BA766-40EC-466B-99F2-9EC4175C4223}"/>
              </a:ext>
            </a:extLst>
          </p:cNvPr>
          <p:cNvSpPr txBox="1"/>
          <p:nvPr/>
        </p:nvSpPr>
        <p:spPr>
          <a:xfrm>
            <a:off x="8130354" y="2820460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xmlns="" id="{062FCE5F-78A9-4780-84E9-85253C734F0F}"/>
              </a:ext>
            </a:extLst>
          </p:cNvPr>
          <p:cNvSpPr txBox="1"/>
          <p:nvPr/>
        </p:nvSpPr>
        <p:spPr>
          <a:xfrm>
            <a:off x="6096897" y="3175587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xmlns="" id="{69ABE5F6-3435-481D-B27E-B73F638EEC4B}"/>
              </a:ext>
            </a:extLst>
          </p:cNvPr>
          <p:cNvSpPr txBox="1"/>
          <p:nvPr/>
        </p:nvSpPr>
        <p:spPr>
          <a:xfrm>
            <a:off x="8130354" y="3175587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2E0AD4E-B057-44C9-941F-6C9C372C0F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278" y="2090613"/>
            <a:ext cx="1455058" cy="2738653"/>
          </a:xfrm>
          <a:prstGeom prst="rect">
            <a:avLst/>
          </a:prstGeom>
        </p:spPr>
      </p:pic>
      <p:pic>
        <p:nvPicPr>
          <p:cNvPr id="17" name="图片 16" descr="图片包含 深色, 点亮&#10;&#10;已生成高可信度的说明">
            <a:extLst>
              <a:ext uri="{FF2B5EF4-FFF2-40B4-BE49-F238E27FC236}">
                <a16:creationId xmlns:a16="http://schemas.microsoft.com/office/drawing/2014/main" xmlns="" id="{4A5E6752-C4F2-4E5A-B43D-AEDB135E33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52" y="4767387"/>
            <a:ext cx="1677784" cy="327714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0E1A1D5-CD1C-4EA9-B0E7-9C388295BE63}"/>
              </a:ext>
            </a:extLst>
          </p:cNvPr>
          <p:cNvGrpSpPr/>
          <p:nvPr/>
        </p:nvGrpSpPr>
        <p:grpSpPr>
          <a:xfrm>
            <a:off x="1446171" y="1084135"/>
            <a:ext cx="3713557" cy="3855094"/>
            <a:chOff x="1487488" y="2563894"/>
            <a:chExt cx="3713557" cy="1478279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B01C2E4-312A-413B-882E-C63D98FB580C}"/>
                </a:ext>
              </a:extLst>
            </p:cNvPr>
            <p:cNvGrpSpPr/>
            <p:nvPr/>
          </p:nvGrpSpPr>
          <p:grpSpPr>
            <a:xfrm>
              <a:off x="1487488" y="2763613"/>
              <a:ext cx="3713557" cy="1159086"/>
              <a:chOff x="1487488" y="2763613"/>
              <a:chExt cx="3713557" cy="1159086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52FC7502-7CDD-4DA6-AAF7-F52CE1ABF1A2}"/>
                  </a:ext>
                </a:extLst>
              </p:cNvPr>
              <p:cNvSpPr/>
              <p:nvPr/>
            </p:nvSpPr>
            <p:spPr>
              <a:xfrm>
                <a:off x="1605967" y="2809069"/>
                <a:ext cx="3595078" cy="1113630"/>
              </a:xfrm>
              <a:prstGeom prst="rect">
                <a:avLst/>
              </a:prstGeom>
              <a:noFill/>
              <a:ln w="57150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F2F4AC8A-FC71-43DF-ABE5-6AD55E2467E8}"/>
                  </a:ext>
                </a:extLst>
              </p:cNvPr>
              <p:cNvSpPr/>
              <p:nvPr/>
            </p:nvSpPr>
            <p:spPr>
              <a:xfrm>
                <a:off x="1487488" y="2763613"/>
                <a:ext cx="3595078" cy="1113630"/>
              </a:xfrm>
              <a:prstGeom prst="rect">
                <a:avLst/>
              </a:prstGeom>
              <a:noFill/>
              <a:ln w="28575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245BEDC-BBDD-4B5D-8DB6-A9E6C4EE39E3}"/>
                </a:ext>
              </a:extLst>
            </p:cNvPr>
            <p:cNvSpPr/>
            <p:nvPr/>
          </p:nvSpPr>
          <p:spPr>
            <a:xfrm>
              <a:off x="2867552" y="3829736"/>
              <a:ext cx="317437" cy="2124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739E377A-1969-4AEF-B5C7-BB62B668A9AD}"/>
                </a:ext>
              </a:extLst>
            </p:cNvPr>
            <p:cNvSpPr/>
            <p:nvPr/>
          </p:nvSpPr>
          <p:spPr>
            <a:xfrm>
              <a:off x="1859333" y="2563894"/>
              <a:ext cx="359933" cy="3560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5F97D246-69EE-4ED8-BEA9-AE9A5DF2B9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2" y="2493046"/>
            <a:ext cx="3237090" cy="3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0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EDC2A7C-E916-4AC8-BBBD-0B5238F5F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、工作中的障碍</a:t>
            </a:r>
          </a:p>
        </p:txBody>
      </p:sp>
      <p:grpSp>
        <p:nvGrpSpPr>
          <p:cNvPr id="3" name="组合 7">
            <a:extLst>
              <a:ext uri="{FF2B5EF4-FFF2-40B4-BE49-F238E27FC236}">
                <a16:creationId xmlns:a16="http://schemas.microsoft.com/office/drawing/2014/main" xmlns="" id="{26A5CABD-2A7A-4577-AF5D-7283955007EC}"/>
              </a:ext>
            </a:extLst>
          </p:cNvPr>
          <p:cNvGrpSpPr/>
          <p:nvPr/>
        </p:nvGrpSpPr>
        <p:grpSpPr>
          <a:xfrm>
            <a:off x="1423033" y="1853243"/>
            <a:ext cx="9333491" cy="3715844"/>
            <a:chOff x="1428624" y="2286053"/>
            <a:chExt cx="9334752" cy="3716345"/>
          </a:xfrm>
        </p:grpSpPr>
        <p:sp>
          <p:nvSpPr>
            <p:cNvPr id="4" name="圆角矩形 9">
              <a:extLst>
                <a:ext uri="{FF2B5EF4-FFF2-40B4-BE49-F238E27FC236}">
                  <a16:creationId xmlns:a16="http://schemas.microsoft.com/office/drawing/2014/main" xmlns="" id="{08D6762B-D240-4D94-BA76-D8F89E92C7BE}"/>
                </a:ext>
              </a:extLst>
            </p:cNvPr>
            <p:cNvSpPr/>
            <p:nvPr/>
          </p:nvSpPr>
          <p:spPr>
            <a:xfrm>
              <a:off x="4546368" y="3357204"/>
              <a:ext cx="3120384" cy="1530492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133" i="0" kern="0" dirty="0">
                <a:solidFill>
                  <a:srgbClr val="D00022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圆角矩形 11">
              <a:extLst>
                <a:ext uri="{FF2B5EF4-FFF2-40B4-BE49-F238E27FC236}">
                  <a16:creationId xmlns:a16="http://schemas.microsoft.com/office/drawing/2014/main" xmlns="" id="{B20EB93B-A2F9-4902-965B-8E1E4F924491}"/>
                </a:ext>
              </a:extLst>
            </p:cNvPr>
            <p:cNvSpPr/>
            <p:nvPr/>
          </p:nvSpPr>
          <p:spPr>
            <a:xfrm>
              <a:off x="1428624" y="2286053"/>
              <a:ext cx="3978357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133" i="0" kern="0" dirty="0">
                <a:solidFill>
                  <a:sysClr val="window" lastClr="FFFF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圆角矩形 13">
              <a:extLst>
                <a:ext uri="{FF2B5EF4-FFF2-40B4-BE49-F238E27FC236}">
                  <a16:creationId xmlns:a16="http://schemas.microsoft.com/office/drawing/2014/main" xmlns="" id="{87C57268-4BC7-4378-8F87-B17FA58A42CD}"/>
                </a:ext>
              </a:extLst>
            </p:cNvPr>
            <p:cNvSpPr/>
            <p:nvPr/>
          </p:nvSpPr>
          <p:spPr>
            <a:xfrm>
              <a:off x="6785020" y="2286053"/>
              <a:ext cx="3978356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133" i="0" kern="0" dirty="0">
                <a:solidFill>
                  <a:sysClr val="window" lastClr="FFFF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圆角矩形 14">
              <a:extLst>
                <a:ext uri="{FF2B5EF4-FFF2-40B4-BE49-F238E27FC236}">
                  <a16:creationId xmlns:a16="http://schemas.microsoft.com/office/drawing/2014/main" xmlns="" id="{9255550A-43B1-4D7C-BA47-4B1F33F12644}"/>
                </a:ext>
              </a:extLst>
            </p:cNvPr>
            <p:cNvSpPr/>
            <p:nvPr/>
          </p:nvSpPr>
          <p:spPr>
            <a:xfrm>
              <a:off x="1428624" y="4471905"/>
              <a:ext cx="3978357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133" i="0" kern="0" dirty="0">
                <a:solidFill>
                  <a:sysClr val="window" lastClr="FFFF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圆角矩形 15">
              <a:extLst>
                <a:ext uri="{FF2B5EF4-FFF2-40B4-BE49-F238E27FC236}">
                  <a16:creationId xmlns:a16="http://schemas.microsoft.com/office/drawing/2014/main" xmlns="" id="{6A03473F-4FD6-4B8E-81A1-9FAE6C543F74}"/>
                </a:ext>
              </a:extLst>
            </p:cNvPr>
            <p:cNvSpPr/>
            <p:nvPr/>
          </p:nvSpPr>
          <p:spPr>
            <a:xfrm>
              <a:off x="6737502" y="4471904"/>
              <a:ext cx="3978356" cy="1530493"/>
            </a:xfrm>
            <a:prstGeom prst="roundRect">
              <a:avLst>
                <a:gd name="adj" fmla="val 10131"/>
              </a:avLst>
            </a:pr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133" i="0" kern="0" dirty="0">
                <a:solidFill>
                  <a:sysClr val="window" lastClr="FFFF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C2492BEB-6D95-455D-9F29-4E0A7570AE3A}"/>
              </a:ext>
            </a:extLst>
          </p:cNvPr>
          <p:cNvCxnSpPr/>
          <p:nvPr/>
        </p:nvCxnSpPr>
        <p:spPr>
          <a:xfrm>
            <a:off x="1512779" y="3689388"/>
            <a:ext cx="9146082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7C60E9AB-3EC6-4B2C-B48E-FCF86AF57363}"/>
              </a:ext>
            </a:extLst>
          </p:cNvPr>
          <p:cNvCxnSpPr/>
          <p:nvPr/>
        </p:nvCxnSpPr>
        <p:spPr>
          <a:xfrm>
            <a:off x="6119224" y="1714665"/>
            <a:ext cx="0" cy="3854421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  <a:headEnd type="triangl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8">
            <a:extLst>
              <a:ext uri="{FF2B5EF4-FFF2-40B4-BE49-F238E27FC236}">
                <a16:creationId xmlns:a16="http://schemas.microsoft.com/office/drawing/2014/main" xmlns="" id="{3618052B-C9AA-42D3-9B14-7C9648109558}"/>
              </a:ext>
            </a:extLst>
          </p:cNvPr>
          <p:cNvSpPr/>
          <p:nvPr/>
        </p:nvSpPr>
        <p:spPr>
          <a:xfrm>
            <a:off x="5010199" y="3181604"/>
            <a:ext cx="2138045" cy="1049227"/>
          </a:xfrm>
          <a:prstGeom prst="roundRect">
            <a:avLst>
              <a:gd name="adj" fmla="val 10131"/>
            </a:avLst>
          </a:prstGeom>
          <a:solidFill>
            <a:schemeClr val="bg1">
              <a:lumMod val="50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91428" tIns="45714" rIns="91428" bIns="45714"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3199" b="1" i="0" kern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a typeface="Microsoft YaHei" panose="020B0503020204020204" pitchFamily="34" charset="-122"/>
                <a:cs typeface="Times New Roman" pitchFamily="18" charset="0"/>
                <a:sym typeface="Arial" panose="020B0604020202020204" pitchFamily="34" charset="0"/>
              </a:rPr>
              <a:t>问题</a:t>
            </a:r>
          </a:p>
        </p:txBody>
      </p:sp>
      <p:grpSp>
        <p:nvGrpSpPr>
          <p:cNvPr id="12" name="组合 19">
            <a:extLst>
              <a:ext uri="{FF2B5EF4-FFF2-40B4-BE49-F238E27FC236}">
                <a16:creationId xmlns:a16="http://schemas.microsoft.com/office/drawing/2014/main" xmlns="" id="{747BFDEB-3E5D-4FDC-82BE-E56F97E681E4}"/>
              </a:ext>
            </a:extLst>
          </p:cNvPr>
          <p:cNvGrpSpPr/>
          <p:nvPr/>
        </p:nvGrpSpPr>
        <p:grpSpPr>
          <a:xfrm>
            <a:off x="1520700" y="1700808"/>
            <a:ext cx="3723911" cy="1516451"/>
            <a:chOff x="1526305" y="2133600"/>
            <a:chExt cx="3724413" cy="1516655"/>
          </a:xfrm>
        </p:grpSpPr>
        <p:sp>
          <p:nvSpPr>
            <p:cNvPr id="13" name="圆角矩形 20">
              <a:extLst>
                <a:ext uri="{FF2B5EF4-FFF2-40B4-BE49-F238E27FC236}">
                  <a16:creationId xmlns:a16="http://schemas.microsoft.com/office/drawing/2014/main" xmlns="" id="{5B91AE19-92D7-429C-8FEA-B1881C7723BB}"/>
                </a:ext>
              </a:extLst>
            </p:cNvPr>
            <p:cNvSpPr/>
            <p:nvPr/>
          </p:nvSpPr>
          <p:spPr>
            <a:xfrm>
              <a:off x="1684697" y="2133600"/>
              <a:ext cx="3468853" cy="1453275"/>
            </a:xfrm>
            <a:prstGeom prst="roundRect">
              <a:avLst>
                <a:gd name="adj" fmla="val 10131"/>
              </a:avLst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127983" tIns="447939" rIns="127983" bIns="0" anchor="ctr"/>
            <a:lstStyle/>
            <a:p>
              <a:pPr algn="just"/>
              <a:endParaRPr lang="zh-CN" altLang="en-US" sz="1466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KSO_GN1">
              <a:extLst>
                <a:ext uri="{FF2B5EF4-FFF2-40B4-BE49-F238E27FC236}">
                  <a16:creationId xmlns:a16="http://schemas.microsoft.com/office/drawing/2014/main" xmlns="" id="{24E3E9B4-7831-40C5-AB70-29A5894F25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526305" y="2215170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3600" b="1" i="0" dirty="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01</a:t>
              </a:r>
              <a:endParaRPr lang="zh-CN" altLang="en-US" sz="3600" b="1" i="0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5" name="TextBox 110">
              <a:extLst>
                <a:ext uri="{FF2B5EF4-FFF2-40B4-BE49-F238E27FC236}">
                  <a16:creationId xmlns:a16="http://schemas.microsoft.com/office/drawing/2014/main" xmlns="" id="{F59EC539-9B13-4390-961D-7E2C15E43406}"/>
                </a:ext>
              </a:extLst>
            </p:cNvPr>
            <p:cNvSpPr txBox="1"/>
            <p:nvPr/>
          </p:nvSpPr>
          <p:spPr>
            <a:xfrm>
              <a:off x="2604500" y="2542495"/>
              <a:ext cx="2646218" cy="11077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999" i="0" dirty="0">
                  <a:solidFill>
                    <a:schemeClr val="bg1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 市场竞争</a:t>
              </a:r>
            </a:p>
            <a:p>
              <a:r>
                <a:rPr lang="zh-CN" altLang="en-US" sz="1999" i="0" dirty="0">
                  <a:solidFill>
                    <a:schemeClr val="bg1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  白热化</a:t>
              </a:r>
            </a:p>
            <a:p>
              <a:endParaRPr lang="en-US" altLang="zh-CN" sz="3199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23">
            <a:extLst>
              <a:ext uri="{FF2B5EF4-FFF2-40B4-BE49-F238E27FC236}">
                <a16:creationId xmlns:a16="http://schemas.microsoft.com/office/drawing/2014/main" xmlns="" id="{C42E9309-86F4-41D5-803A-78E7418F1CC2}"/>
              </a:ext>
            </a:extLst>
          </p:cNvPr>
          <p:cNvGrpSpPr/>
          <p:nvPr/>
        </p:nvGrpSpPr>
        <p:grpSpPr>
          <a:xfrm>
            <a:off x="7032105" y="1700808"/>
            <a:ext cx="3745538" cy="1562345"/>
            <a:chOff x="7038453" y="2133600"/>
            <a:chExt cx="3746044" cy="1562555"/>
          </a:xfrm>
        </p:grpSpPr>
        <p:sp>
          <p:nvSpPr>
            <p:cNvPr id="17" name="圆角矩形 24">
              <a:extLst>
                <a:ext uri="{FF2B5EF4-FFF2-40B4-BE49-F238E27FC236}">
                  <a16:creationId xmlns:a16="http://schemas.microsoft.com/office/drawing/2014/main" xmlns="" id="{77AEE307-20E5-48D4-9CC7-AE2134C56F0F}"/>
                </a:ext>
              </a:extLst>
            </p:cNvPr>
            <p:cNvSpPr/>
            <p:nvPr/>
          </p:nvSpPr>
          <p:spPr>
            <a:xfrm>
              <a:off x="7038453" y="2133600"/>
              <a:ext cx="3468854" cy="1453275"/>
            </a:xfrm>
            <a:prstGeom prst="roundRect">
              <a:avLst>
                <a:gd name="adj" fmla="val 10131"/>
              </a:avLst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127983" tIns="447939" rIns="127983" bIns="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666" b="1" i="0" kern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KSO_GN2">
              <a:extLst>
                <a:ext uri="{FF2B5EF4-FFF2-40B4-BE49-F238E27FC236}">
                  <a16:creationId xmlns:a16="http://schemas.microsoft.com/office/drawing/2014/main" xmlns="" id="{134BFA29-89DB-4CEA-8B24-1587F8F926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9648667" y="2215170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3600" b="1" i="0" dirty="0"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03</a:t>
              </a:r>
              <a:endParaRPr lang="zh-CN" altLang="en-US" sz="3600" b="1" i="0" dirty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19" name="TextBox 110">
              <a:extLst>
                <a:ext uri="{FF2B5EF4-FFF2-40B4-BE49-F238E27FC236}">
                  <a16:creationId xmlns:a16="http://schemas.microsoft.com/office/drawing/2014/main" xmlns="" id="{7DABB088-86D1-4AE0-A73E-104B57BF88E8}"/>
                </a:ext>
              </a:extLst>
            </p:cNvPr>
            <p:cNvSpPr txBox="1"/>
            <p:nvPr/>
          </p:nvSpPr>
          <p:spPr>
            <a:xfrm>
              <a:off x="8138279" y="2588395"/>
              <a:ext cx="2646218" cy="11077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999" i="0" dirty="0">
                  <a:solidFill>
                    <a:srgbClr val="FFFFFF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考核制度</a:t>
              </a:r>
            </a:p>
            <a:p>
              <a:r>
                <a:rPr lang="zh-CN" altLang="en-US" sz="1999" i="0" dirty="0">
                  <a:solidFill>
                    <a:srgbClr val="FFFFFF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  不清晰</a:t>
              </a:r>
            </a:p>
            <a:p>
              <a:endParaRPr lang="en-US" altLang="zh-CN" sz="3199" i="0" dirty="0">
                <a:solidFill>
                  <a:srgbClr val="FFFF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27">
            <a:extLst>
              <a:ext uri="{FF2B5EF4-FFF2-40B4-BE49-F238E27FC236}">
                <a16:creationId xmlns:a16="http://schemas.microsoft.com/office/drawing/2014/main" xmlns="" id="{DC32BA53-6681-4512-995E-ACE6CDBF2163}"/>
              </a:ext>
            </a:extLst>
          </p:cNvPr>
          <p:cNvGrpSpPr/>
          <p:nvPr/>
        </p:nvGrpSpPr>
        <p:grpSpPr>
          <a:xfrm>
            <a:off x="1512778" y="4292200"/>
            <a:ext cx="3826361" cy="1543862"/>
            <a:chOff x="1518382" y="4725340"/>
            <a:chExt cx="3826877" cy="1544070"/>
          </a:xfrm>
        </p:grpSpPr>
        <p:sp>
          <p:nvSpPr>
            <p:cNvPr id="21" name="圆角矩形 28">
              <a:extLst>
                <a:ext uri="{FF2B5EF4-FFF2-40B4-BE49-F238E27FC236}">
                  <a16:creationId xmlns:a16="http://schemas.microsoft.com/office/drawing/2014/main" xmlns="" id="{B5AD3632-D62B-422A-9FBD-262CAE9AD947}"/>
                </a:ext>
              </a:extLst>
            </p:cNvPr>
            <p:cNvSpPr/>
            <p:nvPr/>
          </p:nvSpPr>
          <p:spPr>
            <a:xfrm>
              <a:off x="1684697" y="4725340"/>
              <a:ext cx="3468853" cy="1453275"/>
            </a:xfrm>
            <a:prstGeom prst="roundRect">
              <a:avLst>
                <a:gd name="adj" fmla="val 10131"/>
              </a:avLst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127983" tIns="0" rIns="127983" bIns="447939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666" b="1" i="0" kern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KSO_GN4">
              <a:extLst>
                <a:ext uri="{FF2B5EF4-FFF2-40B4-BE49-F238E27FC236}">
                  <a16:creationId xmlns:a16="http://schemas.microsoft.com/office/drawing/2014/main" xmlns="" id="{3BB3F451-CFB2-4935-AECF-26D6E443C4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518382" y="5766787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3600" b="1" i="0" dirty="0">
                  <a:solidFill>
                    <a:srgbClr val="FFFFFF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02</a:t>
              </a:r>
              <a:endParaRPr lang="zh-CN" altLang="en-US" sz="3600" b="1" i="0" dirty="0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3" name="TextBox 110">
              <a:extLst>
                <a:ext uri="{FF2B5EF4-FFF2-40B4-BE49-F238E27FC236}">
                  <a16:creationId xmlns:a16="http://schemas.microsoft.com/office/drawing/2014/main" xmlns="" id="{74EE7F67-D522-42D3-9899-87038439CF32}"/>
                </a:ext>
              </a:extLst>
            </p:cNvPr>
            <p:cNvSpPr txBox="1"/>
            <p:nvPr/>
          </p:nvSpPr>
          <p:spPr>
            <a:xfrm>
              <a:off x="2699040" y="5161649"/>
              <a:ext cx="2646219" cy="1107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999" i="0" dirty="0">
                  <a:solidFill>
                    <a:srgbClr val="FFFFFF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 技术支持</a:t>
              </a:r>
            </a:p>
            <a:p>
              <a:r>
                <a:rPr lang="zh-CN" altLang="en-US" sz="1999" i="0" dirty="0">
                  <a:solidFill>
                    <a:srgbClr val="FFFFFF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  不给力</a:t>
              </a:r>
            </a:p>
            <a:p>
              <a:endParaRPr lang="en-US" altLang="zh-CN" sz="3199" i="0" dirty="0">
                <a:solidFill>
                  <a:srgbClr val="FFFF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31">
            <a:extLst>
              <a:ext uri="{FF2B5EF4-FFF2-40B4-BE49-F238E27FC236}">
                <a16:creationId xmlns:a16="http://schemas.microsoft.com/office/drawing/2014/main" xmlns="" id="{31D80AE7-785F-42ED-90AA-8B0D82DE0ED3}"/>
              </a:ext>
            </a:extLst>
          </p:cNvPr>
          <p:cNvGrpSpPr/>
          <p:nvPr/>
        </p:nvGrpSpPr>
        <p:grpSpPr>
          <a:xfrm>
            <a:off x="6987228" y="4292202"/>
            <a:ext cx="3641276" cy="1554451"/>
            <a:chOff x="6993572" y="4725339"/>
            <a:chExt cx="3641768" cy="1554660"/>
          </a:xfrm>
        </p:grpSpPr>
        <p:sp>
          <p:nvSpPr>
            <p:cNvPr id="25" name="圆角矩形 32">
              <a:extLst>
                <a:ext uri="{FF2B5EF4-FFF2-40B4-BE49-F238E27FC236}">
                  <a16:creationId xmlns:a16="http://schemas.microsoft.com/office/drawing/2014/main" xmlns="" id="{A3A32324-E23A-43A7-B867-848A29B724F0}"/>
                </a:ext>
              </a:extLst>
            </p:cNvPr>
            <p:cNvSpPr/>
            <p:nvPr/>
          </p:nvSpPr>
          <p:spPr>
            <a:xfrm>
              <a:off x="6993572" y="4725339"/>
              <a:ext cx="3468854" cy="1453275"/>
            </a:xfrm>
            <a:prstGeom prst="roundRect">
              <a:avLst>
                <a:gd name="adj" fmla="val 10131"/>
              </a:avLst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lIns="127983" tIns="0" rIns="127983" bIns="447939" anchor="ctr"/>
            <a:lstStyle/>
            <a:p>
              <a:pPr algn="ctr">
                <a:lnSpc>
                  <a:spcPct val="130000"/>
                </a:lnSpc>
                <a:defRPr/>
              </a:pPr>
              <a:endParaRPr lang="en-US" altLang="zh-CN" sz="2666" b="1" i="0" kern="0" dirty="0">
                <a:solidFill>
                  <a:schemeClr val="bg1"/>
                </a:solidFill>
                <a:ea typeface="Microsoft YaHei" panose="020B0503020204020204" pitchFamily="34" charset="-122"/>
                <a:cs typeface="Arial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6" name="KSO_GN3">
              <a:extLst>
                <a:ext uri="{FF2B5EF4-FFF2-40B4-BE49-F238E27FC236}">
                  <a16:creationId xmlns:a16="http://schemas.microsoft.com/office/drawing/2014/main" xmlns="" id="{50C5A655-C601-4E63-ACB6-5B50DC40D6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9634811" y="5794497"/>
              <a:ext cx="1000529" cy="41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80000"/>
                </a:lnSpc>
              </a:pPr>
              <a:r>
                <a:rPr lang="en-US" altLang="zh-CN" sz="3600" b="1" i="0" dirty="0"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Times New Roman" pitchFamily="18" charset="0"/>
                  <a:sym typeface="Arial" panose="020B0604020202020204" pitchFamily="34" charset="0"/>
                </a:rPr>
                <a:t>04</a:t>
              </a:r>
              <a:endParaRPr lang="zh-CN" altLang="en-US" sz="3600" b="1" i="0" dirty="0"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Times New Roman" pitchFamily="18" charset="0"/>
                <a:sym typeface="Arial" panose="020B0604020202020204" pitchFamily="34" charset="0"/>
              </a:endParaRPr>
            </a:p>
          </p:txBody>
        </p:sp>
        <p:sp>
          <p:nvSpPr>
            <p:cNvPr id="27" name="TextBox 110">
              <a:extLst>
                <a:ext uri="{FF2B5EF4-FFF2-40B4-BE49-F238E27FC236}">
                  <a16:creationId xmlns:a16="http://schemas.microsoft.com/office/drawing/2014/main" xmlns="" id="{B8894841-AF6D-4918-85B6-821884AA86DF}"/>
                </a:ext>
              </a:extLst>
            </p:cNvPr>
            <p:cNvSpPr txBox="1"/>
            <p:nvPr/>
          </p:nvSpPr>
          <p:spPr>
            <a:xfrm>
              <a:off x="7451089" y="5172239"/>
              <a:ext cx="2646219" cy="11077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999" i="0" dirty="0">
                  <a:solidFill>
                    <a:schemeClr val="bg1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数据共享</a:t>
              </a:r>
            </a:p>
            <a:p>
              <a:pPr algn="ctr"/>
              <a:r>
                <a:rPr lang="zh-CN" altLang="en-US" sz="1999" i="0" dirty="0">
                  <a:solidFill>
                    <a:schemeClr val="bg1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  不流畅</a:t>
              </a:r>
            </a:p>
            <a:p>
              <a:pPr algn="ctr"/>
              <a:endParaRPr lang="en-US" altLang="zh-CN" sz="3199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6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3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3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E4F406-B199-48C5-8CCC-D758A66F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、工作中的障碍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76C3C79-AFC0-4BDC-AD06-CEFE691445D3}"/>
              </a:ext>
            </a:extLst>
          </p:cNvPr>
          <p:cNvGrpSpPr/>
          <p:nvPr/>
        </p:nvGrpSpPr>
        <p:grpSpPr>
          <a:xfrm>
            <a:off x="5292224" y="4656729"/>
            <a:ext cx="5844336" cy="1524520"/>
            <a:chOff x="4775248" y="3630862"/>
            <a:chExt cx="4383844" cy="1143546"/>
          </a:xfrm>
        </p:grpSpPr>
        <p:grpSp>
          <p:nvGrpSpPr>
            <p:cNvPr id="4" name="Group 94">
              <a:extLst>
                <a:ext uri="{FF2B5EF4-FFF2-40B4-BE49-F238E27FC236}">
                  <a16:creationId xmlns:a16="http://schemas.microsoft.com/office/drawing/2014/main" xmlns="" id="{6C087DF9-72E6-4EC7-8CD1-08BA4B8C0897}"/>
                </a:ext>
              </a:extLst>
            </p:cNvPr>
            <p:cNvGrpSpPr/>
            <p:nvPr/>
          </p:nvGrpSpPr>
          <p:grpSpPr>
            <a:xfrm>
              <a:off x="5348893" y="3672200"/>
              <a:ext cx="3810199" cy="1102208"/>
              <a:chOff x="7150697" y="4830172"/>
              <a:chExt cx="5080266" cy="1469609"/>
            </a:xfrm>
          </p:grpSpPr>
          <p:sp>
            <p:nvSpPr>
              <p:cNvPr id="8" name="Rectangle 4">
                <a:extLst>
                  <a:ext uri="{FF2B5EF4-FFF2-40B4-BE49-F238E27FC236}">
                    <a16:creationId xmlns:a16="http://schemas.microsoft.com/office/drawing/2014/main" xmlns="" id="{0D195C66-7F5B-47CF-A228-9DF700626D42}"/>
                  </a:ext>
                </a:extLst>
              </p:cNvPr>
              <p:cNvSpPr/>
              <p:nvPr/>
            </p:nvSpPr>
            <p:spPr>
              <a:xfrm>
                <a:off x="7150697" y="4830172"/>
                <a:ext cx="5080266" cy="886474"/>
              </a:xfrm>
              <a:prstGeom prst="rect">
                <a:avLst/>
              </a:prstGeom>
            </p:spPr>
            <p:txBody>
              <a:bodyPr wrap="square" lIns="146260" tIns="73131" rIns="146260" bIns="73131">
                <a:spAutoFit/>
              </a:bodyPr>
              <a:lstStyle/>
              <a:p>
                <a:r>
                  <a:rPr lang="en-US" altLang="zh-CN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4</a:t>
                </a:r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、公司内部的数据信息（主要是发货、库存、本地区销售数据）共享性较差，不利于业务人员的数据专业化和准确性。</a:t>
                </a:r>
              </a:p>
            </p:txBody>
          </p:sp>
          <p:sp>
            <p:nvSpPr>
              <p:cNvPr id="9" name="TextBox 5">
                <a:extLst>
                  <a:ext uri="{FF2B5EF4-FFF2-40B4-BE49-F238E27FC236}">
                    <a16:creationId xmlns:a16="http://schemas.microsoft.com/office/drawing/2014/main" xmlns="" id="{095E06BA-3A34-408F-A51E-F2AC4800320A}"/>
                  </a:ext>
                </a:extLst>
              </p:cNvPr>
              <p:cNvSpPr txBox="1"/>
              <p:nvPr/>
            </p:nvSpPr>
            <p:spPr>
              <a:xfrm>
                <a:off x="7150697" y="5935084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46260" tIns="73131" rIns="146260" bIns="73131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466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98">
              <a:extLst>
                <a:ext uri="{FF2B5EF4-FFF2-40B4-BE49-F238E27FC236}">
                  <a16:creationId xmlns:a16="http://schemas.microsoft.com/office/drawing/2014/main" xmlns="" id="{D8D5F94F-F804-436D-B0C2-176E1F78B223}"/>
                </a:ext>
              </a:extLst>
            </p:cNvPr>
            <p:cNvGrpSpPr/>
            <p:nvPr/>
          </p:nvGrpSpPr>
          <p:grpSpPr>
            <a:xfrm>
              <a:off x="4775248" y="3630862"/>
              <a:ext cx="573645" cy="573795"/>
              <a:chOff x="6356794" y="4841169"/>
              <a:chExt cx="764860" cy="765063"/>
            </a:xfrm>
          </p:grpSpPr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xmlns="" id="{61A454FC-BA5B-4B89-B4B0-8F5268C5FE1A}"/>
                  </a:ext>
                </a:extLst>
              </p:cNvPr>
              <p:cNvSpPr/>
              <p:nvPr/>
            </p:nvSpPr>
            <p:spPr bwMode="auto">
              <a:xfrm>
                <a:off x="6356794" y="4841169"/>
                <a:ext cx="764860" cy="765063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7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399" i="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: Shape 15">
                <a:extLst>
                  <a:ext uri="{FF2B5EF4-FFF2-40B4-BE49-F238E27FC236}">
                    <a16:creationId xmlns:a16="http://schemas.microsoft.com/office/drawing/2014/main" xmlns="" id="{2E678AC3-EB2B-462F-9B96-1C81B0023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2877" y="5046262"/>
                <a:ext cx="272695" cy="354875"/>
              </a:xfrm>
              <a:custGeom>
                <a:avLst/>
                <a:gdLst>
                  <a:gd name="T0" fmla="*/ 115 w 320"/>
                  <a:gd name="T1" fmla="*/ 62 h 417"/>
                  <a:gd name="T2" fmla="*/ 115 w 320"/>
                  <a:gd name="T3" fmla="*/ 62 h 417"/>
                  <a:gd name="T4" fmla="*/ 62 w 320"/>
                  <a:gd name="T5" fmla="*/ 0 h 417"/>
                  <a:gd name="T6" fmla="*/ 0 w 320"/>
                  <a:gd name="T7" fmla="*/ 62 h 417"/>
                  <a:gd name="T8" fmla="*/ 36 w 320"/>
                  <a:gd name="T9" fmla="*/ 115 h 417"/>
                  <a:gd name="T10" fmla="*/ 36 w 320"/>
                  <a:gd name="T11" fmla="*/ 301 h 417"/>
                  <a:gd name="T12" fmla="*/ 0 w 320"/>
                  <a:gd name="T13" fmla="*/ 354 h 417"/>
                  <a:gd name="T14" fmla="*/ 62 w 320"/>
                  <a:gd name="T15" fmla="*/ 416 h 417"/>
                  <a:gd name="T16" fmla="*/ 115 w 320"/>
                  <a:gd name="T17" fmla="*/ 354 h 417"/>
                  <a:gd name="T18" fmla="*/ 80 w 320"/>
                  <a:gd name="T19" fmla="*/ 301 h 417"/>
                  <a:gd name="T20" fmla="*/ 80 w 320"/>
                  <a:gd name="T21" fmla="*/ 115 h 417"/>
                  <a:gd name="T22" fmla="*/ 115 w 320"/>
                  <a:gd name="T23" fmla="*/ 62 h 417"/>
                  <a:gd name="T24" fmla="*/ 98 w 320"/>
                  <a:gd name="T25" fmla="*/ 354 h 417"/>
                  <a:gd name="T26" fmla="*/ 98 w 320"/>
                  <a:gd name="T27" fmla="*/ 354 h 417"/>
                  <a:gd name="T28" fmla="*/ 62 w 320"/>
                  <a:gd name="T29" fmla="*/ 390 h 417"/>
                  <a:gd name="T30" fmla="*/ 27 w 320"/>
                  <a:gd name="T31" fmla="*/ 354 h 417"/>
                  <a:gd name="T32" fmla="*/ 62 w 320"/>
                  <a:gd name="T33" fmla="*/ 319 h 417"/>
                  <a:gd name="T34" fmla="*/ 98 w 320"/>
                  <a:gd name="T35" fmla="*/ 354 h 417"/>
                  <a:gd name="T36" fmla="*/ 62 w 320"/>
                  <a:gd name="T37" fmla="*/ 88 h 417"/>
                  <a:gd name="T38" fmla="*/ 62 w 320"/>
                  <a:gd name="T39" fmla="*/ 88 h 417"/>
                  <a:gd name="T40" fmla="*/ 27 w 320"/>
                  <a:gd name="T41" fmla="*/ 62 h 417"/>
                  <a:gd name="T42" fmla="*/ 62 w 320"/>
                  <a:gd name="T43" fmla="*/ 27 h 417"/>
                  <a:gd name="T44" fmla="*/ 98 w 320"/>
                  <a:gd name="T45" fmla="*/ 62 h 417"/>
                  <a:gd name="T46" fmla="*/ 62 w 320"/>
                  <a:gd name="T47" fmla="*/ 88 h 417"/>
                  <a:gd name="T48" fmla="*/ 284 w 320"/>
                  <a:gd name="T49" fmla="*/ 301 h 417"/>
                  <a:gd name="T50" fmla="*/ 284 w 320"/>
                  <a:gd name="T51" fmla="*/ 301 h 417"/>
                  <a:gd name="T52" fmla="*/ 284 w 320"/>
                  <a:gd name="T53" fmla="*/ 115 h 417"/>
                  <a:gd name="T54" fmla="*/ 319 w 320"/>
                  <a:gd name="T55" fmla="*/ 62 h 417"/>
                  <a:gd name="T56" fmla="*/ 257 w 320"/>
                  <a:gd name="T57" fmla="*/ 0 h 417"/>
                  <a:gd name="T58" fmla="*/ 195 w 320"/>
                  <a:gd name="T59" fmla="*/ 62 h 417"/>
                  <a:gd name="T60" fmla="*/ 239 w 320"/>
                  <a:gd name="T61" fmla="*/ 115 h 417"/>
                  <a:gd name="T62" fmla="*/ 239 w 320"/>
                  <a:gd name="T63" fmla="*/ 301 h 417"/>
                  <a:gd name="T64" fmla="*/ 195 w 320"/>
                  <a:gd name="T65" fmla="*/ 354 h 417"/>
                  <a:gd name="T66" fmla="*/ 257 w 320"/>
                  <a:gd name="T67" fmla="*/ 416 h 417"/>
                  <a:gd name="T68" fmla="*/ 319 w 320"/>
                  <a:gd name="T69" fmla="*/ 354 h 417"/>
                  <a:gd name="T70" fmla="*/ 284 w 320"/>
                  <a:gd name="T71" fmla="*/ 301 h 417"/>
                  <a:gd name="T72" fmla="*/ 221 w 320"/>
                  <a:gd name="T73" fmla="*/ 62 h 417"/>
                  <a:gd name="T74" fmla="*/ 221 w 320"/>
                  <a:gd name="T75" fmla="*/ 62 h 417"/>
                  <a:gd name="T76" fmla="*/ 257 w 320"/>
                  <a:gd name="T77" fmla="*/ 27 h 417"/>
                  <a:gd name="T78" fmla="*/ 292 w 320"/>
                  <a:gd name="T79" fmla="*/ 62 h 417"/>
                  <a:gd name="T80" fmla="*/ 257 w 320"/>
                  <a:gd name="T81" fmla="*/ 88 h 417"/>
                  <a:gd name="T82" fmla="*/ 221 w 320"/>
                  <a:gd name="T83" fmla="*/ 62 h 417"/>
                  <a:gd name="T84" fmla="*/ 257 w 320"/>
                  <a:gd name="T85" fmla="*/ 390 h 417"/>
                  <a:gd name="T86" fmla="*/ 257 w 320"/>
                  <a:gd name="T87" fmla="*/ 390 h 417"/>
                  <a:gd name="T88" fmla="*/ 221 w 320"/>
                  <a:gd name="T89" fmla="*/ 354 h 417"/>
                  <a:gd name="T90" fmla="*/ 257 w 320"/>
                  <a:gd name="T91" fmla="*/ 319 h 417"/>
                  <a:gd name="T92" fmla="*/ 292 w 320"/>
                  <a:gd name="T93" fmla="*/ 354 h 417"/>
                  <a:gd name="T94" fmla="*/ 257 w 320"/>
                  <a:gd name="T95" fmla="*/ 39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0" h="417">
                    <a:moveTo>
                      <a:pt x="115" y="62"/>
                    </a:moveTo>
                    <a:lnTo>
                      <a:pt x="115" y="62"/>
                    </a:lnTo>
                    <a:cubicBezTo>
                      <a:pt x="115" y="27"/>
                      <a:pt x="89" y="0"/>
                      <a:pt x="62" y="0"/>
                    </a:cubicBezTo>
                    <a:cubicBezTo>
                      <a:pt x="27" y="0"/>
                      <a:pt x="0" y="27"/>
                      <a:pt x="0" y="62"/>
                    </a:cubicBezTo>
                    <a:cubicBezTo>
                      <a:pt x="0" y="80"/>
                      <a:pt x="18" y="106"/>
                      <a:pt x="36" y="115"/>
                    </a:cubicBezTo>
                    <a:cubicBezTo>
                      <a:pt x="36" y="301"/>
                      <a:pt x="36" y="301"/>
                      <a:pt x="36" y="301"/>
                    </a:cubicBezTo>
                    <a:cubicBezTo>
                      <a:pt x="18" y="310"/>
                      <a:pt x="0" y="328"/>
                      <a:pt x="0" y="354"/>
                    </a:cubicBezTo>
                    <a:cubicBezTo>
                      <a:pt x="0" y="390"/>
                      <a:pt x="27" y="416"/>
                      <a:pt x="62" y="416"/>
                    </a:cubicBezTo>
                    <a:cubicBezTo>
                      <a:pt x="89" y="416"/>
                      <a:pt x="115" y="390"/>
                      <a:pt x="115" y="354"/>
                    </a:cubicBezTo>
                    <a:cubicBezTo>
                      <a:pt x="115" y="328"/>
                      <a:pt x="106" y="310"/>
                      <a:pt x="80" y="301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106" y="106"/>
                      <a:pt x="115" y="80"/>
                      <a:pt x="115" y="62"/>
                    </a:cubicBezTo>
                    <a:close/>
                    <a:moveTo>
                      <a:pt x="98" y="354"/>
                    </a:moveTo>
                    <a:lnTo>
                      <a:pt x="98" y="354"/>
                    </a:lnTo>
                    <a:cubicBezTo>
                      <a:pt x="98" y="372"/>
                      <a:pt x="80" y="390"/>
                      <a:pt x="62" y="390"/>
                    </a:cubicBezTo>
                    <a:cubicBezTo>
                      <a:pt x="44" y="390"/>
                      <a:pt x="27" y="372"/>
                      <a:pt x="27" y="354"/>
                    </a:cubicBezTo>
                    <a:cubicBezTo>
                      <a:pt x="27" y="337"/>
                      <a:pt x="44" y="319"/>
                      <a:pt x="62" y="319"/>
                    </a:cubicBezTo>
                    <a:cubicBezTo>
                      <a:pt x="80" y="319"/>
                      <a:pt x="98" y="337"/>
                      <a:pt x="98" y="354"/>
                    </a:cubicBezTo>
                    <a:close/>
                    <a:moveTo>
                      <a:pt x="62" y="88"/>
                    </a:moveTo>
                    <a:lnTo>
                      <a:pt x="62" y="88"/>
                    </a:lnTo>
                    <a:cubicBezTo>
                      <a:pt x="44" y="88"/>
                      <a:pt x="27" y="80"/>
                      <a:pt x="27" y="62"/>
                    </a:cubicBezTo>
                    <a:cubicBezTo>
                      <a:pt x="27" y="35"/>
                      <a:pt x="44" y="27"/>
                      <a:pt x="62" y="27"/>
                    </a:cubicBezTo>
                    <a:cubicBezTo>
                      <a:pt x="80" y="27"/>
                      <a:pt x="98" y="35"/>
                      <a:pt x="98" y="62"/>
                    </a:cubicBezTo>
                    <a:cubicBezTo>
                      <a:pt x="98" y="80"/>
                      <a:pt x="80" y="88"/>
                      <a:pt x="62" y="88"/>
                    </a:cubicBezTo>
                    <a:close/>
                    <a:moveTo>
                      <a:pt x="284" y="301"/>
                    </a:moveTo>
                    <a:lnTo>
                      <a:pt x="284" y="301"/>
                    </a:lnTo>
                    <a:cubicBezTo>
                      <a:pt x="284" y="115"/>
                      <a:pt x="284" y="115"/>
                      <a:pt x="284" y="115"/>
                    </a:cubicBezTo>
                    <a:cubicBezTo>
                      <a:pt x="302" y="106"/>
                      <a:pt x="319" y="80"/>
                      <a:pt x="319" y="62"/>
                    </a:cubicBezTo>
                    <a:cubicBezTo>
                      <a:pt x="319" y="27"/>
                      <a:pt x="292" y="0"/>
                      <a:pt x="257" y="0"/>
                    </a:cubicBezTo>
                    <a:cubicBezTo>
                      <a:pt x="221" y="0"/>
                      <a:pt x="195" y="27"/>
                      <a:pt x="195" y="62"/>
                    </a:cubicBezTo>
                    <a:cubicBezTo>
                      <a:pt x="195" y="80"/>
                      <a:pt x="212" y="106"/>
                      <a:pt x="239" y="115"/>
                    </a:cubicBezTo>
                    <a:cubicBezTo>
                      <a:pt x="239" y="301"/>
                      <a:pt x="239" y="301"/>
                      <a:pt x="239" y="301"/>
                    </a:cubicBezTo>
                    <a:cubicBezTo>
                      <a:pt x="212" y="310"/>
                      <a:pt x="195" y="328"/>
                      <a:pt x="195" y="354"/>
                    </a:cubicBezTo>
                    <a:cubicBezTo>
                      <a:pt x="195" y="390"/>
                      <a:pt x="221" y="416"/>
                      <a:pt x="257" y="416"/>
                    </a:cubicBezTo>
                    <a:cubicBezTo>
                      <a:pt x="292" y="416"/>
                      <a:pt x="319" y="390"/>
                      <a:pt x="319" y="354"/>
                    </a:cubicBezTo>
                    <a:cubicBezTo>
                      <a:pt x="319" y="328"/>
                      <a:pt x="302" y="310"/>
                      <a:pt x="284" y="301"/>
                    </a:cubicBezTo>
                    <a:close/>
                    <a:moveTo>
                      <a:pt x="221" y="62"/>
                    </a:moveTo>
                    <a:lnTo>
                      <a:pt x="221" y="62"/>
                    </a:lnTo>
                    <a:cubicBezTo>
                      <a:pt x="221" y="35"/>
                      <a:pt x="239" y="27"/>
                      <a:pt x="257" y="27"/>
                    </a:cubicBezTo>
                    <a:cubicBezTo>
                      <a:pt x="275" y="27"/>
                      <a:pt x="292" y="35"/>
                      <a:pt x="292" y="62"/>
                    </a:cubicBezTo>
                    <a:cubicBezTo>
                      <a:pt x="292" y="80"/>
                      <a:pt x="275" y="88"/>
                      <a:pt x="257" y="88"/>
                    </a:cubicBezTo>
                    <a:cubicBezTo>
                      <a:pt x="239" y="88"/>
                      <a:pt x="221" y="80"/>
                      <a:pt x="221" y="62"/>
                    </a:cubicBezTo>
                    <a:close/>
                    <a:moveTo>
                      <a:pt x="257" y="390"/>
                    </a:moveTo>
                    <a:lnTo>
                      <a:pt x="257" y="390"/>
                    </a:lnTo>
                    <a:cubicBezTo>
                      <a:pt x="239" y="390"/>
                      <a:pt x="221" y="372"/>
                      <a:pt x="221" y="354"/>
                    </a:cubicBezTo>
                    <a:cubicBezTo>
                      <a:pt x="221" y="337"/>
                      <a:pt x="239" y="319"/>
                      <a:pt x="257" y="319"/>
                    </a:cubicBezTo>
                    <a:cubicBezTo>
                      <a:pt x="275" y="319"/>
                      <a:pt x="292" y="337"/>
                      <a:pt x="292" y="354"/>
                    </a:cubicBezTo>
                    <a:cubicBezTo>
                      <a:pt x="292" y="372"/>
                      <a:pt x="275" y="390"/>
                      <a:pt x="257" y="3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885A209-87F5-41C9-B68D-B77AC3600484}"/>
              </a:ext>
            </a:extLst>
          </p:cNvPr>
          <p:cNvGrpSpPr/>
          <p:nvPr/>
        </p:nvGrpSpPr>
        <p:grpSpPr>
          <a:xfrm>
            <a:off x="5292224" y="3628967"/>
            <a:ext cx="5988351" cy="864461"/>
            <a:chOff x="4775248" y="2859930"/>
            <a:chExt cx="4491870" cy="648433"/>
          </a:xfrm>
        </p:grpSpPr>
        <p:grpSp>
          <p:nvGrpSpPr>
            <p:cNvPr id="11" name="Group 93">
              <a:extLst>
                <a:ext uri="{FF2B5EF4-FFF2-40B4-BE49-F238E27FC236}">
                  <a16:creationId xmlns:a16="http://schemas.microsoft.com/office/drawing/2014/main" xmlns="" id="{63A4B442-12C2-4B4E-B16E-62DCA3DE2122}"/>
                </a:ext>
              </a:extLst>
            </p:cNvPr>
            <p:cNvGrpSpPr/>
            <p:nvPr/>
          </p:nvGrpSpPr>
          <p:grpSpPr>
            <a:xfrm>
              <a:off x="5348893" y="2859930"/>
              <a:ext cx="3918225" cy="577969"/>
              <a:chOff x="7150697" y="3767199"/>
              <a:chExt cx="5224301" cy="770624"/>
            </a:xfrm>
          </p:grpSpPr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xmlns="" id="{43416C63-615D-4308-B5C7-F98FA570188C}"/>
                  </a:ext>
                </a:extLst>
              </p:cNvPr>
              <p:cNvSpPr/>
              <p:nvPr/>
            </p:nvSpPr>
            <p:spPr>
              <a:xfrm>
                <a:off x="7150697" y="3897604"/>
                <a:ext cx="5224301" cy="640219"/>
              </a:xfrm>
              <a:prstGeom prst="rect">
                <a:avLst/>
              </a:prstGeom>
            </p:spPr>
            <p:txBody>
              <a:bodyPr wrap="square" lIns="146260" tIns="73131" rIns="146260" bIns="73131">
                <a:spAutoFit/>
              </a:bodyPr>
              <a:lstStyle/>
              <a:p>
                <a:r>
                  <a:rPr lang="en-US" altLang="zh-CN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3</a:t>
                </a:r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、销售考核制度的不公开化，导致业务人员出现只偏重销量不关注销售额、计划与实际的离谱偏离等情况；</a:t>
                </a:r>
              </a:p>
            </p:txBody>
          </p:sp>
          <p:sp>
            <p:nvSpPr>
              <p:cNvPr id="16" name="TextBox 14">
                <a:extLst>
                  <a:ext uri="{FF2B5EF4-FFF2-40B4-BE49-F238E27FC236}">
                    <a16:creationId xmlns:a16="http://schemas.microsoft.com/office/drawing/2014/main" xmlns="" id="{7AB0B0E9-C0F5-4B23-BD59-363B7E9EB4C0}"/>
                  </a:ext>
                </a:extLst>
              </p:cNvPr>
              <p:cNvSpPr txBox="1"/>
              <p:nvPr/>
            </p:nvSpPr>
            <p:spPr>
              <a:xfrm>
                <a:off x="7195402" y="3767199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46260" tIns="73131" rIns="146260" bIns="73131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466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97">
              <a:extLst>
                <a:ext uri="{FF2B5EF4-FFF2-40B4-BE49-F238E27FC236}">
                  <a16:creationId xmlns:a16="http://schemas.microsoft.com/office/drawing/2014/main" xmlns="" id="{FFF7FA34-2DAA-4BC3-A2C3-111C30F3F711}"/>
                </a:ext>
              </a:extLst>
            </p:cNvPr>
            <p:cNvGrpSpPr/>
            <p:nvPr/>
          </p:nvGrpSpPr>
          <p:grpSpPr>
            <a:xfrm>
              <a:off x="4775248" y="2934568"/>
              <a:ext cx="573645" cy="573795"/>
              <a:chOff x="6377202" y="3940454"/>
              <a:chExt cx="764860" cy="765060"/>
            </a:xfrm>
          </p:grpSpPr>
          <p:sp>
            <p:nvSpPr>
              <p:cNvPr id="13" name="Oval 8">
                <a:extLst>
                  <a:ext uri="{FF2B5EF4-FFF2-40B4-BE49-F238E27FC236}">
                    <a16:creationId xmlns:a16="http://schemas.microsoft.com/office/drawing/2014/main" xmlns="" id="{C263E0F9-A863-4F70-BD45-4173DF1A241D}"/>
                  </a:ext>
                </a:extLst>
              </p:cNvPr>
              <p:cNvSpPr/>
              <p:nvPr/>
            </p:nvSpPr>
            <p:spPr bwMode="auto">
              <a:xfrm>
                <a:off x="6377202" y="3940454"/>
                <a:ext cx="764860" cy="765060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7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399" i="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: Shape 16">
                <a:extLst>
                  <a:ext uri="{FF2B5EF4-FFF2-40B4-BE49-F238E27FC236}">
                    <a16:creationId xmlns:a16="http://schemas.microsoft.com/office/drawing/2014/main" xmlns="" id="{FB86DC15-4BAA-4C28-89BE-3C6E47696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0378" y="4152265"/>
                <a:ext cx="358509" cy="341439"/>
              </a:xfrm>
              <a:custGeom>
                <a:avLst/>
                <a:gdLst>
                  <a:gd name="T0" fmla="*/ 363 w 461"/>
                  <a:gd name="T1" fmla="*/ 336 h 443"/>
                  <a:gd name="T2" fmla="*/ 363 w 461"/>
                  <a:gd name="T3" fmla="*/ 336 h 443"/>
                  <a:gd name="T4" fmla="*/ 284 w 461"/>
                  <a:gd name="T5" fmla="*/ 248 h 443"/>
                  <a:gd name="T6" fmla="*/ 310 w 461"/>
                  <a:gd name="T7" fmla="*/ 195 h 443"/>
                  <a:gd name="T8" fmla="*/ 328 w 461"/>
                  <a:gd name="T9" fmla="*/ 151 h 443"/>
                  <a:gd name="T10" fmla="*/ 319 w 461"/>
                  <a:gd name="T11" fmla="*/ 132 h 443"/>
                  <a:gd name="T12" fmla="*/ 328 w 461"/>
                  <a:gd name="T13" fmla="*/ 88 h 443"/>
                  <a:gd name="T14" fmla="*/ 230 w 461"/>
                  <a:gd name="T15" fmla="*/ 0 h 443"/>
                  <a:gd name="T16" fmla="*/ 132 w 461"/>
                  <a:gd name="T17" fmla="*/ 88 h 443"/>
                  <a:gd name="T18" fmla="*/ 141 w 461"/>
                  <a:gd name="T19" fmla="*/ 132 h 443"/>
                  <a:gd name="T20" fmla="*/ 132 w 461"/>
                  <a:gd name="T21" fmla="*/ 151 h 443"/>
                  <a:gd name="T22" fmla="*/ 150 w 461"/>
                  <a:gd name="T23" fmla="*/ 195 h 443"/>
                  <a:gd name="T24" fmla="*/ 177 w 461"/>
                  <a:gd name="T25" fmla="*/ 248 h 443"/>
                  <a:gd name="T26" fmla="*/ 97 w 461"/>
                  <a:gd name="T27" fmla="*/ 336 h 443"/>
                  <a:gd name="T28" fmla="*/ 0 w 461"/>
                  <a:gd name="T29" fmla="*/ 398 h 443"/>
                  <a:gd name="T30" fmla="*/ 0 w 461"/>
                  <a:gd name="T31" fmla="*/ 442 h 443"/>
                  <a:gd name="T32" fmla="*/ 230 w 461"/>
                  <a:gd name="T33" fmla="*/ 442 h 443"/>
                  <a:gd name="T34" fmla="*/ 460 w 461"/>
                  <a:gd name="T35" fmla="*/ 442 h 443"/>
                  <a:gd name="T36" fmla="*/ 460 w 461"/>
                  <a:gd name="T37" fmla="*/ 398 h 443"/>
                  <a:gd name="T38" fmla="*/ 363 w 461"/>
                  <a:gd name="T39" fmla="*/ 336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1" h="443">
                    <a:moveTo>
                      <a:pt x="363" y="336"/>
                    </a:moveTo>
                    <a:lnTo>
                      <a:pt x="363" y="336"/>
                    </a:lnTo>
                    <a:cubicBezTo>
                      <a:pt x="301" y="310"/>
                      <a:pt x="284" y="292"/>
                      <a:pt x="284" y="248"/>
                    </a:cubicBezTo>
                    <a:cubicBezTo>
                      <a:pt x="284" y="230"/>
                      <a:pt x="301" y="239"/>
                      <a:pt x="310" y="195"/>
                    </a:cubicBezTo>
                    <a:cubicBezTo>
                      <a:pt x="310" y="176"/>
                      <a:pt x="328" y="195"/>
                      <a:pt x="328" y="151"/>
                    </a:cubicBezTo>
                    <a:cubicBezTo>
                      <a:pt x="328" y="132"/>
                      <a:pt x="319" y="132"/>
                      <a:pt x="319" y="132"/>
                    </a:cubicBezTo>
                    <a:cubicBezTo>
                      <a:pt x="319" y="132"/>
                      <a:pt x="328" y="106"/>
                      <a:pt x="328" y="88"/>
                    </a:cubicBezTo>
                    <a:cubicBezTo>
                      <a:pt x="328" y="61"/>
                      <a:pt x="319" y="0"/>
                      <a:pt x="230" y="0"/>
                    </a:cubicBezTo>
                    <a:cubicBezTo>
                      <a:pt x="141" y="0"/>
                      <a:pt x="132" y="61"/>
                      <a:pt x="132" y="88"/>
                    </a:cubicBezTo>
                    <a:cubicBezTo>
                      <a:pt x="132" y="106"/>
                      <a:pt x="141" y="132"/>
                      <a:pt x="141" y="132"/>
                    </a:cubicBezTo>
                    <a:cubicBezTo>
                      <a:pt x="141" y="132"/>
                      <a:pt x="132" y="132"/>
                      <a:pt x="132" y="151"/>
                    </a:cubicBezTo>
                    <a:cubicBezTo>
                      <a:pt x="132" y="195"/>
                      <a:pt x="150" y="176"/>
                      <a:pt x="150" y="195"/>
                    </a:cubicBezTo>
                    <a:cubicBezTo>
                      <a:pt x="159" y="239"/>
                      <a:pt x="177" y="230"/>
                      <a:pt x="177" y="248"/>
                    </a:cubicBezTo>
                    <a:cubicBezTo>
                      <a:pt x="177" y="292"/>
                      <a:pt x="159" y="310"/>
                      <a:pt x="97" y="336"/>
                    </a:cubicBezTo>
                    <a:cubicBezTo>
                      <a:pt x="35" y="354"/>
                      <a:pt x="0" y="380"/>
                      <a:pt x="0" y="398"/>
                    </a:cubicBezTo>
                    <a:cubicBezTo>
                      <a:pt x="0" y="407"/>
                      <a:pt x="0" y="442"/>
                      <a:pt x="0" y="442"/>
                    </a:cubicBezTo>
                    <a:cubicBezTo>
                      <a:pt x="230" y="442"/>
                      <a:pt x="230" y="442"/>
                      <a:pt x="230" y="442"/>
                    </a:cubicBezTo>
                    <a:cubicBezTo>
                      <a:pt x="460" y="442"/>
                      <a:pt x="460" y="442"/>
                      <a:pt x="460" y="442"/>
                    </a:cubicBezTo>
                    <a:cubicBezTo>
                      <a:pt x="460" y="442"/>
                      <a:pt x="460" y="407"/>
                      <a:pt x="460" y="398"/>
                    </a:cubicBezTo>
                    <a:cubicBezTo>
                      <a:pt x="460" y="380"/>
                      <a:pt x="425" y="354"/>
                      <a:pt x="363" y="33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E8CCA43-0F3D-454A-B2DC-14D4673E06F3}"/>
              </a:ext>
            </a:extLst>
          </p:cNvPr>
          <p:cNvGrpSpPr/>
          <p:nvPr/>
        </p:nvGrpSpPr>
        <p:grpSpPr>
          <a:xfrm>
            <a:off x="5292225" y="1778194"/>
            <a:ext cx="6134583" cy="917131"/>
            <a:chOff x="4775248" y="1471668"/>
            <a:chExt cx="4601557" cy="687943"/>
          </a:xfrm>
        </p:grpSpPr>
        <p:grpSp>
          <p:nvGrpSpPr>
            <p:cNvPr id="18" name="Group 1">
              <a:extLst>
                <a:ext uri="{FF2B5EF4-FFF2-40B4-BE49-F238E27FC236}">
                  <a16:creationId xmlns:a16="http://schemas.microsoft.com/office/drawing/2014/main" xmlns="" id="{752D2D0B-6030-480B-9CAC-0DF8C5591C19}"/>
                </a:ext>
              </a:extLst>
            </p:cNvPr>
            <p:cNvGrpSpPr/>
            <p:nvPr/>
          </p:nvGrpSpPr>
          <p:grpSpPr>
            <a:xfrm>
              <a:off x="5348894" y="1471668"/>
              <a:ext cx="4027911" cy="687943"/>
              <a:chOff x="7150697" y="2041315"/>
              <a:chExt cx="5370547" cy="917259"/>
            </a:xfrm>
          </p:grpSpPr>
          <p:sp>
            <p:nvSpPr>
              <p:cNvPr id="22" name="Rectangle 9">
                <a:extLst>
                  <a:ext uri="{FF2B5EF4-FFF2-40B4-BE49-F238E27FC236}">
                    <a16:creationId xmlns:a16="http://schemas.microsoft.com/office/drawing/2014/main" xmlns="" id="{655F454D-4ED7-497E-8306-EF0CE8106947}"/>
                  </a:ext>
                </a:extLst>
              </p:cNvPr>
              <p:cNvSpPr/>
              <p:nvPr/>
            </p:nvSpPr>
            <p:spPr>
              <a:xfrm>
                <a:off x="7174087" y="2041315"/>
                <a:ext cx="5347157" cy="917259"/>
              </a:xfrm>
              <a:prstGeom prst="rect">
                <a:avLst/>
              </a:prstGeom>
            </p:spPr>
            <p:txBody>
              <a:bodyPr wrap="square" lIns="146260" tIns="73131" rIns="146260" bIns="73131">
                <a:spAutoFit/>
              </a:bodyPr>
              <a:lstStyle/>
              <a:p>
                <a:r>
                  <a:rPr lang="en-US" altLang="zh-CN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1</a:t>
                </a:r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、市场竞争加剧，随着华海诚科的介入以及汉高、</a:t>
                </a:r>
                <a:endParaRPr lang="en-US" altLang="zh-CN" sz="1600" b="1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创达等的低价扰市，我司料饼的价格有可能随之下探，</a:t>
                </a:r>
                <a:endParaRPr lang="en-US" altLang="zh-CN" sz="1600" b="1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现有品种的销售额将下降；</a:t>
                </a:r>
              </a:p>
            </p:txBody>
          </p:sp>
          <p:sp>
            <p:nvSpPr>
              <p:cNvPr id="23" name="TextBox 10">
                <a:extLst>
                  <a:ext uri="{FF2B5EF4-FFF2-40B4-BE49-F238E27FC236}">
                    <a16:creationId xmlns:a16="http://schemas.microsoft.com/office/drawing/2014/main" xmlns="" id="{65365A3F-6907-4289-9891-4EEDFF1568CF}"/>
                  </a:ext>
                </a:extLst>
              </p:cNvPr>
              <p:cNvSpPr txBox="1"/>
              <p:nvPr/>
            </p:nvSpPr>
            <p:spPr>
              <a:xfrm>
                <a:off x="7150697" y="2538411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46260" tIns="73131" rIns="146260" bIns="7313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900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95">
              <a:extLst>
                <a:ext uri="{FF2B5EF4-FFF2-40B4-BE49-F238E27FC236}">
                  <a16:creationId xmlns:a16="http://schemas.microsoft.com/office/drawing/2014/main" xmlns="" id="{67B459A4-C02F-4C59-8868-3DE97D6DE363}"/>
                </a:ext>
              </a:extLst>
            </p:cNvPr>
            <p:cNvGrpSpPr/>
            <p:nvPr/>
          </p:nvGrpSpPr>
          <p:grpSpPr>
            <a:xfrm>
              <a:off x="4775248" y="1541991"/>
              <a:ext cx="573645" cy="573795"/>
              <a:chOff x="6373382" y="2169288"/>
              <a:chExt cx="764860" cy="765060"/>
            </a:xfrm>
          </p:grpSpPr>
          <p:sp>
            <p:nvSpPr>
              <p:cNvPr id="20" name="Oval 3">
                <a:extLst>
                  <a:ext uri="{FF2B5EF4-FFF2-40B4-BE49-F238E27FC236}">
                    <a16:creationId xmlns:a16="http://schemas.microsoft.com/office/drawing/2014/main" xmlns="" id="{B149AF5D-8BA0-42CB-B5C9-6231D4B4BAC2}"/>
                  </a:ext>
                </a:extLst>
              </p:cNvPr>
              <p:cNvSpPr/>
              <p:nvPr/>
            </p:nvSpPr>
            <p:spPr bwMode="auto">
              <a:xfrm>
                <a:off x="6373382" y="2169288"/>
                <a:ext cx="764860" cy="765060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7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00" i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: Shape 17">
                <a:extLst>
                  <a:ext uri="{FF2B5EF4-FFF2-40B4-BE49-F238E27FC236}">
                    <a16:creationId xmlns:a16="http://schemas.microsoft.com/office/drawing/2014/main" xmlns="" id="{67A3F971-368D-44EE-B1FD-74FE515454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708" y="2385035"/>
                <a:ext cx="414209" cy="333566"/>
              </a:xfrm>
              <a:custGeom>
                <a:avLst/>
                <a:gdLst>
                  <a:gd name="T0" fmla="*/ 169 w 497"/>
                  <a:gd name="T1" fmla="*/ 196 h 400"/>
                  <a:gd name="T2" fmla="*/ 169 w 497"/>
                  <a:gd name="T3" fmla="*/ 196 h 400"/>
                  <a:gd name="T4" fmla="*/ 248 w 497"/>
                  <a:gd name="T5" fmla="*/ 275 h 400"/>
                  <a:gd name="T6" fmla="*/ 328 w 497"/>
                  <a:gd name="T7" fmla="*/ 196 h 400"/>
                  <a:gd name="T8" fmla="*/ 248 w 497"/>
                  <a:gd name="T9" fmla="*/ 116 h 400"/>
                  <a:gd name="T10" fmla="*/ 169 w 497"/>
                  <a:gd name="T11" fmla="*/ 196 h 400"/>
                  <a:gd name="T12" fmla="*/ 116 w 497"/>
                  <a:gd name="T13" fmla="*/ 169 h 400"/>
                  <a:gd name="T14" fmla="*/ 116 w 497"/>
                  <a:gd name="T15" fmla="*/ 169 h 400"/>
                  <a:gd name="T16" fmla="*/ 248 w 497"/>
                  <a:gd name="T17" fmla="*/ 63 h 400"/>
                  <a:gd name="T18" fmla="*/ 345 w 497"/>
                  <a:gd name="T19" fmla="*/ 98 h 400"/>
                  <a:gd name="T20" fmla="*/ 390 w 497"/>
                  <a:gd name="T21" fmla="*/ 98 h 400"/>
                  <a:gd name="T22" fmla="*/ 390 w 497"/>
                  <a:gd name="T23" fmla="*/ 54 h 400"/>
                  <a:gd name="T24" fmla="*/ 248 w 497"/>
                  <a:gd name="T25" fmla="*/ 0 h 400"/>
                  <a:gd name="T26" fmla="*/ 62 w 497"/>
                  <a:gd name="T27" fmla="*/ 143 h 400"/>
                  <a:gd name="T28" fmla="*/ 0 w 497"/>
                  <a:gd name="T29" fmla="*/ 143 h 400"/>
                  <a:gd name="T30" fmla="*/ 0 w 497"/>
                  <a:gd name="T31" fmla="*/ 196 h 400"/>
                  <a:gd name="T32" fmla="*/ 80 w 497"/>
                  <a:gd name="T33" fmla="*/ 196 h 400"/>
                  <a:gd name="T34" fmla="*/ 116 w 497"/>
                  <a:gd name="T35" fmla="*/ 169 h 400"/>
                  <a:gd name="T36" fmla="*/ 416 w 497"/>
                  <a:gd name="T37" fmla="*/ 196 h 400"/>
                  <a:gd name="T38" fmla="*/ 416 w 497"/>
                  <a:gd name="T39" fmla="*/ 196 h 400"/>
                  <a:gd name="T40" fmla="*/ 381 w 497"/>
                  <a:gd name="T41" fmla="*/ 231 h 400"/>
                  <a:gd name="T42" fmla="*/ 248 w 497"/>
                  <a:gd name="T43" fmla="*/ 337 h 400"/>
                  <a:gd name="T44" fmla="*/ 151 w 497"/>
                  <a:gd name="T45" fmla="*/ 293 h 400"/>
                  <a:gd name="T46" fmla="*/ 107 w 497"/>
                  <a:gd name="T47" fmla="*/ 293 h 400"/>
                  <a:gd name="T48" fmla="*/ 107 w 497"/>
                  <a:gd name="T49" fmla="*/ 337 h 400"/>
                  <a:gd name="T50" fmla="*/ 248 w 497"/>
                  <a:gd name="T51" fmla="*/ 399 h 400"/>
                  <a:gd name="T52" fmla="*/ 435 w 497"/>
                  <a:gd name="T53" fmla="*/ 257 h 400"/>
                  <a:gd name="T54" fmla="*/ 496 w 497"/>
                  <a:gd name="T55" fmla="*/ 257 h 400"/>
                  <a:gd name="T56" fmla="*/ 496 w 497"/>
                  <a:gd name="T57" fmla="*/ 196 h 400"/>
                  <a:gd name="T58" fmla="*/ 416 w 497"/>
                  <a:gd name="T59" fmla="*/ 19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97" h="400">
                    <a:moveTo>
                      <a:pt x="169" y="196"/>
                    </a:moveTo>
                    <a:lnTo>
                      <a:pt x="169" y="196"/>
                    </a:lnTo>
                    <a:cubicBezTo>
                      <a:pt x="169" y="240"/>
                      <a:pt x="204" y="275"/>
                      <a:pt x="248" y="275"/>
                    </a:cubicBezTo>
                    <a:cubicBezTo>
                      <a:pt x="292" y="275"/>
                      <a:pt x="328" y="240"/>
                      <a:pt x="328" y="196"/>
                    </a:cubicBezTo>
                    <a:cubicBezTo>
                      <a:pt x="328" y="151"/>
                      <a:pt x="292" y="116"/>
                      <a:pt x="248" y="116"/>
                    </a:cubicBezTo>
                    <a:cubicBezTo>
                      <a:pt x="204" y="116"/>
                      <a:pt x="169" y="151"/>
                      <a:pt x="169" y="196"/>
                    </a:cubicBezTo>
                    <a:close/>
                    <a:moveTo>
                      <a:pt x="116" y="169"/>
                    </a:moveTo>
                    <a:lnTo>
                      <a:pt x="116" y="169"/>
                    </a:lnTo>
                    <a:cubicBezTo>
                      <a:pt x="124" y="107"/>
                      <a:pt x="186" y="63"/>
                      <a:pt x="248" y="63"/>
                    </a:cubicBezTo>
                    <a:cubicBezTo>
                      <a:pt x="284" y="63"/>
                      <a:pt x="319" y="71"/>
                      <a:pt x="345" y="98"/>
                    </a:cubicBezTo>
                    <a:cubicBezTo>
                      <a:pt x="354" y="107"/>
                      <a:pt x="381" y="107"/>
                      <a:pt x="390" y="98"/>
                    </a:cubicBezTo>
                    <a:cubicBezTo>
                      <a:pt x="399" y="89"/>
                      <a:pt x="399" y="71"/>
                      <a:pt x="390" y="54"/>
                    </a:cubicBezTo>
                    <a:cubicBezTo>
                      <a:pt x="354" y="18"/>
                      <a:pt x="301" y="0"/>
                      <a:pt x="248" y="0"/>
                    </a:cubicBezTo>
                    <a:cubicBezTo>
                      <a:pt x="160" y="0"/>
                      <a:pt x="80" y="54"/>
                      <a:pt x="62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107" y="196"/>
                      <a:pt x="107" y="178"/>
                      <a:pt x="116" y="169"/>
                    </a:cubicBezTo>
                    <a:close/>
                    <a:moveTo>
                      <a:pt x="416" y="196"/>
                    </a:moveTo>
                    <a:lnTo>
                      <a:pt x="416" y="196"/>
                    </a:lnTo>
                    <a:cubicBezTo>
                      <a:pt x="390" y="196"/>
                      <a:pt x="390" y="222"/>
                      <a:pt x="381" y="231"/>
                    </a:cubicBezTo>
                    <a:cubicBezTo>
                      <a:pt x="372" y="293"/>
                      <a:pt x="319" y="337"/>
                      <a:pt x="248" y="337"/>
                    </a:cubicBezTo>
                    <a:cubicBezTo>
                      <a:pt x="213" y="337"/>
                      <a:pt x="177" y="319"/>
                      <a:pt x="151" y="293"/>
                    </a:cubicBezTo>
                    <a:cubicBezTo>
                      <a:pt x="142" y="284"/>
                      <a:pt x="116" y="284"/>
                      <a:pt x="107" y="293"/>
                    </a:cubicBezTo>
                    <a:cubicBezTo>
                      <a:pt x="97" y="310"/>
                      <a:pt x="97" y="328"/>
                      <a:pt x="107" y="337"/>
                    </a:cubicBezTo>
                    <a:cubicBezTo>
                      <a:pt x="142" y="373"/>
                      <a:pt x="195" y="399"/>
                      <a:pt x="248" y="399"/>
                    </a:cubicBezTo>
                    <a:cubicBezTo>
                      <a:pt x="337" y="399"/>
                      <a:pt x="416" y="337"/>
                      <a:pt x="435" y="257"/>
                    </a:cubicBezTo>
                    <a:cubicBezTo>
                      <a:pt x="496" y="257"/>
                      <a:pt x="496" y="257"/>
                      <a:pt x="496" y="257"/>
                    </a:cubicBezTo>
                    <a:cubicBezTo>
                      <a:pt x="496" y="196"/>
                      <a:pt x="496" y="196"/>
                      <a:pt x="496" y="196"/>
                    </a:cubicBezTo>
                    <a:lnTo>
                      <a:pt x="416" y="19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1200" i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C36E8F17-1F0C-491D-A250-A0437C6E7487}"/>
              </a:ext>
            </a:extLst>
          </p:cNvPr>
          <p:cNvGrpSpPr/>
          <p:nvPr/>
        </p:nvGrpSpPr>
        <p:grpSpPr>
          <a:xfrm>
            <a:off x="5292224" y="2800206"/>
            <a:ext cx="6111196" cy="775986"/>
            <a:chOff x="4775248" y="2238279"/>
            <a:chExt cx="4584016" cy="582069"/>
          </a:xfrm>
        </p:grpSpPr>
        <p:grpSp>
          <p:nvGrpSpPr>
            <p:cNvPr id="25" name="Group 92">
              <a:extLst>
                <a:ext uri="{FF2B5EF4-FFF2-40B4-BE49-F238E27FC236}">
                  <a16:creationId xmlns:a16="http://schemas.microsoft.com/office/drawing/2014/main" xmlns="" id="{8280C6E8-503C-4B12-A2A7-11E5DCDA9A0E}"/>
                </a:ext>
              </a:extLst>
            </p:cNvPr>
            <p:cNvGrpSpPr/>
            <p:nvPr/>
          </p:nvGrpSpPr>
          <p:grpSpPr>
            <a:xfrm>
              <a:off x="5348893" y="2267532"/>
              <a:ext cx="4010371" cy="552816"/>
              <a:chOff x="7150697" y="3043003"/>
              <a:chExt cx="5347161" cy="737088"/>
            </a:xfrm>
          </p:grpSpPr>
          <p:sp>
            <p:nvSpPr>
              <p:cNvPr id="29" name="Rectangle 11">
                <a:extLst>
                  <a:ext uri="{FF2B5EF4-FFF2-40B4-BE49-F238E27FC236}">
                    <a16:creationId xmlns:a16="http://schemas.microsoft.com/office/drawing/2014/main" xmlns="" id="{D6FA7F07-EE38-4BD9-8A8B-5778196866B2}"/>
                  </a:ext>
                </a:extLst>
              </p:cNvPr>
              <p:cNvSpPr/>
              <p:nvPr/>
            </p:nvSpPr>
            <p:spPr>
              <a:xfrm>
                <a:off x="7150697" y="3043003"/>
                <a:ext cx="5347161" cy="640221"/>
              </a:xfrm>
              <a:prstGeom prst="rect">
                <a:avLst/>
              </a:prstGeom>
            </p:spPr>
            <p:txBody>
              <a:bodyPr wrap="none" lIns="146260" tIns="73131" rIns="146260" bIns="73131">
                <a:spAutoFit/>
              </a:bodyPr>
              <a:lstStyle/>
              <a:p>
                <a:r>
                  <a:rPr lang="en-US" altLang="zh-CN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2</a:t>
                </a:r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、全包料、环保料、高档料的试料情况的不尽如人意，</a:t>
                </a:r>
                <a:endParaRPr lang="en-US" altLang="zh-CN" sz="1600" b="1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r>
                  <a:rPr lang="zh-CN" altLang="en-US" sz="1600" b="1" i="0" dirty="0">
                    <a:solidFill>
                      <a:schemeClr val="bg1">
                        <a:lumMod val="50000"/>
                      </a:schemeClr>
                    </a:solidFill>
                    <a:ea typeface="Microsoft YaHei" panose="020B0503020204020204" pitchFamily="34" charset="-122"/>
                    <a:cs typeface="+mn-ea"/>
                    <a:sym typeface="Arial" panose="020B0604020202020204" pitchFamily="34" charset="0"/>
                  </a:rPr>
                  <a:t>拖延了批量使用进度，导致销售后续增长点乏力；</a:t>
                </a:r>
              </a:p>
            </p:txBody>
          </p:sp>
          <p:sp>
            <p:nvSpPr>
              <p:cNvPr id="30" name="TextBox 12">
                <a:extLst>
                  <a:ext uri="{FF2B5EF4-FFF2-40B4-BE49-F238E27FC236}">
                    <a16:creationId xmlns:a16="http://schemas.microsoft.com/office/drawing/2014/main" xmlns="" id="{DFF291D0-9336-4247-B3EB-008019FFF659}"/>
                  </a:ext>
                </a:extLst>
              </p:cNvPr>
              <p:cNvSpPr txBox="1"/>
              <p:nvPr/>
            </p:nvSpPr>
            <p:spPr>
              <a:xfrm>
                <a:off x="7150697" y="3415394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46260" tIns="73131" rIns="146260" bIns="73131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466" i="0" dirty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Group 96">
              <a:extLst>
                <a:ext uri="{FF2B5EF4-FFF2-40B4-BE49-F238E27FC236}">
                  <a16:creationId xmlns:a16="http://schemas.microsoft.com/office/drawing/2014/main" xmlns="" id="{5235D396-F344-4B85-BC15-671ADD99A99D}"/>
                </a:ext>
              </a:extLst>
            </p:cNvPr>
            <p:cNvGrpSpPr/>
            <p:nvPr/>
          </p:nvGrpSpPr>
          <p:grpSpPr>
            <a:xfrm>
              <a:off x="4775248" y="2238279"/>
              <a:ext cx="573645" cy="573795"/>
              <a:chOff x="6377202" y="3049115"/>
              <a:chExt cx="764860" cy="765060"/>
            </a:xfrm>
          </p:grpSpPr>
          <p:sp>
            <p:nvSpPr>
              <p:cNvPr id="27" name="Oval 7">
                <a:extLst>
                  <a:ext uri="{FF2B5EF4-FFF2-40B4-BE49-F238E27FC236}">
                    <a16:creationId xmlns:a16="http://schemas.microsoft.com/office/drawing/2014/main" xmlns="" id="{DCF8A792-C2CA-4121-9525-36080E2CAC8D}"/>
                  </a:ext>
                </a:extLst>
              </p:cNvPr>
              <p:cNvSpPr/>
              <p:nvPr/>
            </p:nvSpPr>
            <p:spPr bwMode="auto">
              <a:xfrm>
                <a:off x="6377202" y="3049115"/>
                <a:ext cx="764860" cy="765060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7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399" i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: Shape 18">
                <a:extLst>
                  <a:ext uri="{FF2B5EF4-FFF2-40B4-BE49-F238E27FC236}">
                    <a16:creationId xmlns:a16="http://schemas.microsoft.com/office/drawing/2014/main" xmlns="" id="{087174D8-E6B1-4AAD-A93C-14A76AAA6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3915" y="3298192"/>
                <a:ext cx="331434" cy="266907"/>
              </a:xfrm>
              <a:custGeom>
                <a:avLst/>
                <a:gdLst>
                  <a:gd name="T0" fmla="*/ 443 w 497"/>
                  <a:gd name="T1" fmla="*/ 0 h 400"/>
                  <a:gd name="T2" fmla="*/ 443 w 497"/>
                  <a:gd name="T3" fmla="*/ 0 h 400"/>
                  <a:gd name="T4" fmla="*/ 53 w 497"/>
                  <a:gd name="T5" fmla="*/ 0 h 400"/>
                  <a:gd name="T6" fmla="*/ 0 w 497"/>
                  <a:gd name="T7" fmla="*/ 44 h 400"/>
                  <a:gd name="T8" fmla="*/ 0 w 497"/>
                  <a:gd name="T9" fmla="*/ 346 h 400"/>
                  <a:gd name="T10" fmla="*/ 53 w 497"/>
                  <a:gd name="T11" fmla="*/ 399 h 400"/>
                  <a:gd name="T12" fmla="*/ 443 w 497"/>
                  <a:gd name="T13" fmla="*/ 399 h 400"/>
                  <a:gd name="T14" fmla="*/ 496 w 497"/>
                  <a:gd name="T15" fmla="*/ 346 h 400"/>
                  <a:gd name="T16" fmla="*/ 496 w 497"/>
                  <a:gd name="T17" fmla="*/ 44 h 400"/>
                  <a:gd name="T18" fmla="*/ 443 w 497"/>
                  <a:gd name="T19" fmla="*/ 0 h 400"/>
                  <a:gd name="T20" fmla="*/ 443 w 497"/>
                  <a:gd name="T21" fmla="*/ 346 h 400"/>
                  <a:gd name="T22" fmla="*/ 443 w 497"/>
                  <a:gd name="T23" fmla="*/ 346 h 400"/>
                  <a:gd name="T24" fmla="*/ 53 w 497"/>
                  <a:gd name="T25" fmla="*/ 346 h 400"/>
                  <a:gd name="T26" fmla="*/ 53 w 497"/>
                  <a:gd name="T27" fmla="*/ 44 h 400"/>
                  <a:gd name="T28" fmla="*/ 443 w 497"/>
                  <a:gd name="T29" fmla="*/ 44 h 400"/>
                  <a:gd name="T30" fmla="*/ 443 w 497"/>
                  <a:gd name="T31" fmla="*/ 346 h 400"/>
                  <a:gd name="T32" fmla="*/ 222 w 497"/>
                  <a:gd name="T33" fmla="*/ 249 h 400"/>
                  <a:gd name="T34" fmla="*/ 222 w 497"/>
                  <a:gd name="T35" fmla="*/ 249 h 400"/>
                  <a:gd name="T36" fmla="*/ 97 w 497"/>
                  <a:gd name="T37" fmla="*/ 249 h 400"/>
                  <a:gd name="T38" fmla="*/ 97 w 497"/>
                  <a:gd name="T39" fmla="*/ 293 h 400"/>
                  <a:gd name="T40" fmla="*/ 222 w 497"/>
                  <a:gd name="T41" fmla="*/ 293 h 400"/>
                  <a:gd name="T42" fmla="*/ 222 w 497"/>
                  <a:gd name="T43" fmla="*/ 249 h 400"/>
                  <a:gd name="T44" fmla="*/ 222 w 497"/>
                  <a:gd name="T45" fmla="*/ 178 h 400"/>
                  <a:gd name="T46" fmla="*/ 222 w 497"/>
                  <a:gd name="T47" fmla="*/ 178 h 400"/>
                  <a:gd name="T48" fmla="*/ 97 w 497"/>
                  <a:gd name="T49" fmla="*/ 178 h 400"/>
                  <a:gd name="T50" fmla="*/ 97 w 497"/>
                  <a:gd name="T51" fmla="*/ 222 h 400"/>
                  <a:gd name="T52" fmla="*/ 222 w 497"/>
                  <a:gd name="T53" fmla="*/ 222 h 400"/>
                  <a:gd name="T54" fmla="*/ 222 w 497"/>
                  <a:gd name="T55" fmla="*/ 178 h 400"/>
                  <a:gd name="T56" fmla="*/ 222 w 497"/>
                  <a:gd name="T57" fmla="*/ 98 h 400"/>
                  <a:gd name="T58" fmla="*/ 222 w 497"/>
                  <a:gd name="T59" fmla="*/ 98 h 400"/>
                  <a:gd name="T60" fmla="*/ 97 w 497"/>
                  <a:gd name="T61" fmla="*/ 98 h 400"/>
                  <a:gd name="T62" fmla="*/ 97 w 497"/>
                  <a:gd name="T63" fmla="*/ 143 h 400"/>
                  <a:gd name="T64" fmla="*/ 222 w 497"/>
                  <a:gd name="T65" fmla="*/ 143 h 400"/>
                  <a:gd name="T66" fmla="*/ 222 w 497"/>
                  <a:gd name="T67" fmla="*/ 98 h 400"/>
                  <a:gd name="T68" fmla="*/ 389 w 497"/>
                  <a:gd name="T69" fmla="*/ 257 h 400"/>
                  <a:gd name="T70" fmla="*/ 389 w 497"/>
                  <a:gd name="T71" fmla="*/ 257 h 400"/>
                  <a:gd name="T72" fmla="*/ 354 w 497"/>
                  <a:gd name="T73" fmla="*/ 231 h 400"/>
                  <a:gd name="T74" fmla="*/ 381 w 497"/>
                  <a:gd name="T75" fmla="*/ 151 h 400"/>
                  <a:gd name="T76" fmla="*/ 336 w 497"/>
                  <a:gd name="T77" fmla="*/ 98 h 400"/>
                  <a:gd name="T78" fmla="*/ 292 w 497"/>
                  <a:gd name="T79" fmla="*/ 151 h 400"/>
                  <a:gd name="T80" fmla="*/ 319 w 497"/>
                  <a:gd name="T81" fmla="*/ 231 h 400"/>
                  <a:gd name="T82" fmla="*/ 275 w 497"/>
                  <a:gd name="T83" fmla="*/ 257 h 400"/>
                  <a:gd name="T84" fmla="*/ 275 w 497"/>
                  <a:gd name="T85" fmla="*/ 293 h 400"/>
                  <a:gd name="T86" fmla="*/ 398 w 497"/>
                  <a:gd name="T87" fmla="*/ 293 h 400"/>
                  <a:gd name="T88" fmla="*/ 389 w 497"/>
                  <a:gd name="T89" fmla="*/ 257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97" h="400">
                    <a:moveTo>
                      <a:pt x="443" y="0"/>
                    </a:moveTo>
                    <a:lnTo>
                      <a:pt x="443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17" y="0"/>
                      <a:pt x="0" y="18"/>
                      <a:pt x="0" y="44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373"/>
                      <a:pt x="17" y="399"/>
                      <a:pt x="53" y="399"/>
                    </a:cubicBezTo>
                    <a:cubicBezTo>
                      <a:pt x="443" y="399"/>
                      <a:pt x="443" y="399"/>
                      <a:pt x="443" y="399"/>
                    </a:cubicBezTo>
                    <a:cubicBezTo>
                      <a:pt x="470" y="399"/>
                      <a:pt x="496" y="373"/>
                      <a:pt x="496" y="346"/>
                    </a:cubicBezTo>
                    <a:cubicBezTo>
                      <a:pt x="496" y="44"/>
                      <a:pt x="496" y="44"/>
                      <a:pt x="496" y="44"/>
                    </a:cubicBezTo>
                    <a:cubicBezTo>
                      <a:pt x="496" y="18"/>
                      <a:pt x="470" y="0"/>
                      <a:pt x="443" y="0"/>
                    </a:cubicBezTo>
                    <a:close/>
                    <a:moveTo>
                      <a:pt x="443" y="346"/>
                    </a:moveTo>
                    <a:lnTo>
                      <a:pt x="443" y="346"/>
                    </a:lnTo>
                    <a:cubicBezTo>
                      <a:pt x="53" y="346"/>
                      <a:pt x="53" y="346"/>
                      <a:pt x="53" y="346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443" y="44"/>
                      <a:pt x="443" y="44"/>
                      <a:pt x="443" y="44"/>
                    </a:cubicBezTo>
                    <a:lnTo>
                      <a:pt x="443" y="346"/>
                    </a:lnTo>
                    <a:close/>
                    <a:moveTo>
                      <a:pt x="222" y="249"/>
                    </a:moveTo>
                    <a:lnTo>
                      <a:pt x="222" y="249"/>
                    </a:lnTo>
                    <a:cubicBezTo>
                      <a:pt x="97" y="249"/>
                      <a:pt x="97" y="249"/>
                      <a:pt x="97" y="249"/>
                    </a:cubicBezTo>
                    <a:cubicBezTo>
                      <a:pt x="97" y="293"/>
                      <a:pt x="97" y="293"/>
                      <a:pt x="97" y="293"/>
                    </a:cubicBezTo>
                    <a:cubicBezTo>
                      <a:pt x="222" y="293"/>
                      <a:pt x="222" y="293"/>
                      <a:pt x="222" y="293"/>
                    </a:cubicBezTo>
                    <a:lnTo>
                      <a:pt x="222" y="249"/>
                    </a:lnTo>
                    <a:close/>
                    <a:moveTo>
                      <a:pt x="222" y="178"/>
                    </a:moveTo>
                    <a:lnTo>
                      <a:pt x="222" y="178"/>
                    </a:lnTo>
                    <a:cubicBezTo>
                      <a:pt x="97" y="178"/>
                      <a:pt x="97" y="178"/>
                      <a:pt x="97" y="178"/>
                    </a:cubicBezTo>
                    <a:cubicBezTo>
                      <a:pt x="97" y="222"/>
                      <a:pt x="97" y="222"/>
                      <a:pt x="97" y="222"/>
                    </a:cubicBezTo>
                    <a:cubicBezTo>
                      <a:pt x="222" y="222"/>
                      <a:pt x="222" y="222"/>
                      <a:pt x="222" y="222"/>
                    </a:cubicBezTo>
                    <a:lnTo>
                      <a:pt x="222" y="178"/>
                    </a:lnTo>
                    <a:close/>
                    <a:moveTo>
                      <a:pt x="222" y="98"/>
                    </a:moveTo>
                    <a:lnTo>
                      <a:pt x="222" y="98"/>
                    </a:lnTo>
                    <a:cubicBezTo>
                      <a:pt x="97" y="98"/>
                      <a:pt x="97" y="98"/>
                      <a:pt x="97" y="98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222" y="143"/>
                      <a:pt x="222" y="143"/>
                      <a:pt x="222" y="143"/>
                    </a:cubicBezTo>
                    <a:lnTo>
                      <a:pt x="222" y="98"/>
                    </a:lnTo>
                    <a:close/>
                    <a:moveTo>
                      <a:pt x="389" y="257"/>
                    </a:moveTo>
                    <a:lnTo>
                      <a:pt x="389" y="257"/>
                    </a:lnTo>
                    <a:cubicBezTo>
                      <a:pt x="389" y="257"/>
                      <a:pt x="354" y="249"/>
                      <a:pt x="354" y="231"/>
                    </a:cubicBezTo>
                    <a:cubicBezTo>
                      <a:pt x="354" y="204"/>
                      <a:pt x="381" y="196"/>
                      <a:pt x="381" y="151"/>
                    </a:cubicBezTo>
                    <a:cubicBezTo>
                      <a:pt x="381" y="125"/>
                      <a:pt x="372" y="98"/>
                      <a:pt x="336" y="98"/>
                    </a:cubicBezTo>
                    <a:cubicBezTo>
                      <a:pt x="301" y="98"/>
                      <a:pt x="292" y="125"/>
                      <a:pt x="292" y="151"/>
                    </a:cubicBezTo>
                    <a:cubicBezTo>
                      <a:pt x="292" y="196"/>
                      <a:pt x="319" y="204"/>
                      <a:pt x="319" y="231"/>
                    </a:cubicBezTo>
                    <a:cubicBezTo>
                      <a:pt x="319" y="249"/>
                      <a:pt x="275" y="257"/>
                      <a:pt x="275" y="257"/>
                    </a:cubicBezTo>
                    <a:lnTo>
                      <a:pt x="275" y="293"/>
                    </a:lnTo>
                    <a:cubicBezTo>
                      <a:pt x="398" y="293"/>
                      <a:pt x="398" y="293"/>
                      <a:pt x="398" y="293"/>
                    </a:cubicBezTo>
                    <a:cubicBezTo>
                      <a:pt x="398" y="293"/>
                      <a:pt x="398" y="257"/>
                      <a:pt x="389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solidFill>
                    <a:schemeClr val="bg1">
                      <a:lumMod val="50000"/>
                    </a:schemeClr>
                  </a:solidFill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26B38F69-3AD4-48E9-9C2B-5F4FFD323BD9}"/>
              </a:ext>
            </a:extLst>
          </p:cNvPr>
          <p:cNvGrpSpPr/>
          <p:nvPr/>
        </p:nvGrpSpPr>
        <p:grpSpPr>
          <a:xfrm>
            <a:off x="551003" y="1606868"/>
            <a:ext cx="3955119" cy="3958629"/>
            <a:chOff x="1096493" y="1292090"/>
            <a:chExt cx="2966740" cy="2969372"/>
          </a:xfrm>
        </p:grpSpPr>
        <p:grpSp>
          <p:nvGrpSpPr>
            <p:cNvPr id="32" name="Group 60">
              <a:extLst>
                <a:ext uri="{FF2B5EF4-FFF2-40B4-BE49-F238E27FC236}">
                  <a16:creationId xmlns:a16="http://schemas.microsoft.com/office/drawing/2014/main" xmlns="" id="{859D0F7D-2F79-431E-B0FD-567C2E7B714E}"/>
                </a:ext>
              </a:extLst>
            </p:cNvPr>
            <p:cNvGrpSpPr/>
            <p:nvPr/>
          </p:nvGrpSpPr>
          <p:grpSpPr>
            <a:xfrm>
              <a:off x="1946950" y="1486875"/>
              <a:ext cx="2116283" cy="2774587"/>
              <a:chOff x="12795250" y="366713"/>
              <a:chExt cx="2738438" cy="3589337"/>
            </a:xfrm>
          </p:grpSpPr>
          <p:sp>
            <p:nvSpPr>
              <p:cNvPr id="43" name="Freeform: Shape 61">
                <a:extLst>
                  <a:ext uri="{FF2B5EF4-FFF2-40B4-BE49-F238E27FC236}">
                    <a16:creationId xmlns:a16="http://schemas.microsoft.com/office/drawing/2014/main" xmlns="" id="{B8FD6D10-A48B-41C3-8F37-F26D066B5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95250" y="561975"/>
                <a:ext cx="2687638" cy="3394075"/>
              </a:xfrm>
              <a:custGeom>
                <a:avLst/>
                <a:gdLst>
                  <a:gd name="T0" fmla="*/ 9 w 424"/>
                  <a:gd name="T1" fmla="*/ 0 h 536"/>
                  <a:gd name="T2" fmla="*/ 0 w 424"/>
                  <a:gd name="T3" fmla="*/ 25 h 536"/>
                  <a:gd name="T4" fmla="*/ 0 w 424"/>
                  <a:gd name="T5" fmla="*/ 497 h 536"/>
                  <a:gd name="T6" fmla="*/ 39 w 424"/>
                  <a:gd name="T7" fmla="*/ 536 h 536"/>
                  <a:gd name="T8" fmla="*/ 391 w 424"/>
                  <a:gd name="T9" fmla="*/ 536 h 536"/>
                  <a:gd name="T10" fmla="*/ 424 w 424"/>
                  <a:gd name="T11" fmla="*/ 519 h 536"/>
                  <a:gd name="T12" fmla="*/ 393 w 424"/>
                  <a:gd name="T13" fmla="*/ 534 h 536"/>
                  <a:gd name="T14" fmla="*/ 42 w 424"/>
                  <a:gd name="T15" fmla="*/ 534 h 536"/>
                  <a:gd name="T16" fmla="*/ 2 w 424"/>
                  <a:gd name="T17" fmla="*/ 494 h 536"/>
                  <a:gd name="T18" fmla="*/ 2 w 424"/>
                  <a:gd name="T19" fmla="*/ 22 h 536"/>
                  <a:gd name="T20" fmla="*/ 9 w 424"/>
                  <a:gd name="T2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4" h="536">
                    <a:moveTo>
                      <a:pt x="9" y="0"/>
                    </a:moveTo>
                    <a:cubicBezTo>
                      <a:pt x="3" y="6"/>
                      <a:pt x="0" y="15"/>
                      <a:pt x="0" y="25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0" y="519"/>
                      <a:pt x="18" y="536"/>
                      <a:pt x="39" y="536"/>
                    </a:cubicBezTo>
                    <a:cubicBezTo>
                      <a:pt x="391" y="536"/>
                      <a:pt x="391" y="536"/>
                      <a:pt x="391" y="536"/>
                    </a:cubicBezTo>
                    <a:cubicBezTo>
                      <a:pt x="405" y="536"/>
                      <a:pt x="416" y="530"/>
                      <a:pt x="424" y="519"/>
                    </a:cubicBezTo>
                    <a:cubicBezTo>
                      <a:pt x="416" y="528"/>
                      <a:pt x="405" y="534"/>
                      <a:pt x="393" y="534"/>
                    </a:cubicBezTo>
                    <a:cubicBezTo>
                      <a:pt x="42" y="534"/>
                      <a:pt x="42" y="534"/>
                      <a:pt x="42" y="534"/>
                    </a:cubicBezTo>
                    <a:cubicBezTo>
                      <a:pt x="20" y="534"/>
                      <a:pt x="2" y="516"/>
                      <a:pt x="2" y="49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14"/>
                      <a:pt x="5" y="6"/>
                      <a:pt x="9" y="0"/>
                    </a:cubicBezTo>
                  </a:path>
                </a:pathLst>
              </a:custGeom>
              <a:solidFill>
                <a:srgbClr val="93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: Shape 62">
                <a:extLst>
                  <a:ext uri="{FF2B5EF4-FFF2-40B4-BE49-F238E27FC236}">
                    <a16:creationId xmlns:a16="http://schemas.microsoft.com/office/drawing/2014/main" xmlns="" id="{61D0EAAE-8FF2-4C66-B33B-6C722DEB99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07950" y="455613"/>
                <a:ext cx="2725738" cy="3487737"/>
              </a:xfrm>
              <a:custGeom>
                <a:avLst/>
                <a:gdLst>
                  <a:gd name="T0" fmla="*/ 430 w 430"/>
                  <a:gd name="T1" fmla="*/ 511 h 551"/>
                  <a:gd name="T2" fmla="*/ 391 w 430"/>
                  <a:gd name="T3" fmla="*/ 551 h 551"/>
                  <a:gd name="T4" fmla="*/ 40 w 430"/>
                  <a:gd name="T5" fmla="*/ 551 h 551"/>
                  <a:gd name="T6" fmla="*/ 0 w 430"/>
                  <a:gd name="T7" fmla="*/ 511 h 551"/>
                  <a:gd name="T8" fmla="*/ 0 w 430"/>
                  <a:gd name="T9" fmla="*/ 39 h 551"/>
                  <a:gd name="T10" fmla="*/ 40 w 430"/>
                  <a:gd name="T11" fmla="*/ 0 h 551"/>
                  <a:gd name="T12" fmla="*/ 391 w 430"/>
                  <a:gd name="T13" fmla="*/ 0 h 551"/>
                  <a:gd name="T14" fmla="*/ 430 w 430"/>
                  <a:gd name="T15" fmla="*/ 39 h 551"/>
                  <a:gd name="T16" fmla="*/ 430 w 430"/>
                  <a:gd name="T17" fmla="*/ 511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0" h="551">
                    <a:moveTo>
                      <a:pt x="430" y="511"/>
                    </a:moveTo>
                    <a:cubicBezTo>
                      <a:pt x="430" y="533"/>
                      <a:pt x="413" y="551"/>
                      <a:pt x="391" y="551"/>
                    </a:cubicBezTo>
                    <a:cubicBezTo>
                      <a:pt x="40" y="551"/>
                      <a:pt x="40" y="551"/>
                      <a:pt x="40" y="551"/>
                    </a:cubicBezTo>
                    <a:cubicBezTo>
                      <a:pt x="18" y="551"/>
                      <a:pt x="0" y="533"/>
                      <a:pt x="0" y="51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8" y="0"/>
                      <a:pt x="40" y="0"/>
                    </a:cubicBezTo>
                    <a:cubicBezTo>
                      <a:pt x="391" y="0"/>
                      <a:pt x="391" y="0"/>
                      <a:pt x="391" y="0"/>
                    </a:cubicBezTo>
                    <a:cubicBezTo>
                      <a:pt x="413" y="0"/>
                      <a:pt x="430" y="17"/>
                      <a:pt x="430" y="39"/>
                    </a:cubicBezTo>
                    <a:cubicBezTo>
                      <a:pt x="430" y="511"/>
                      <a:pt x="430" y="511"/>
                      <a:pt x="430" y="511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: Shape 64">
                <a:extLst>
                  <a:ext uri="{FF2B5EF4-FFF2-40B4-BE49-F238E27FC236}">
                    <a16:creationId xmlns:a16="http://schemas.microsoft.com/office/drawing/2014/main" xmlns="" id="{0911F172-8856-46BD-B911-B17258DD4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34950" y="657225"/>
                <a:ext cx="2459038" cy="3133725"/>
              </a:xfrm>
              <a:custGeom>
                <a:avLst/>
                <a:gdLst>
                  <a:gd name="T0" fmla="*/ 1549 w 1549"/>
                  <a:gd name="T1" fmla="*/ 0 h 1974"/>
                  <a:gd name="T2" fmla="*/ 1541 w 1549"/>
                  <a:gd name="T3" fmla="*/ 0 h 1974"/>
                  <a:gd name="T4" fmla="*/ 1541 w 1549"/>
                  <a:gd name="T5" fmla="*/ 1962 h 1974"/>
                  <a:gd name="T6" fmla="*/ 355 w 1549"/>
                  <a:gd name="T7" fmla="*/ 1962 h 1974"/>
                  <a:gd name="T8" fmla="*/ 0 w 1549"/>
                  <a:gd name="T9" fmla="*/ 1619 h 1974"/>
                  <a:gd name="T10" fmla="*/ 0 w 1549"/>
                  <a:gd name="T11" fmla="*/ 1619 h 1974"/>
                  <a:gd name="T12" fmla="*/ 363 w 1549"/>
                  <a:gd name="T13" fmla="*/ 1974 h 1974"/>
                  <a:gd name="T14" fmla="*/ 1549 w 1549"/>
                  <a:gd name="T15" fmla="*/ 1974 h 1974"/>
                  <a:gd name="T16" fmla="*/ 1549 w 1549"/>
                  <a:gd name="T17" fmla="*/ 0 h 1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1974">
                    <a:moveTo>
                      <a:pt x="1549" y="0"/>
                    </a:moveTo>
                    <a:lnTo>
                      <a:pt x="1541" y="0"/>
                    </a:lnTo>
                    <a:lnTo>
                      <a:pt x="1541" y="1962"/>
                    </a:lnTo>
                    <a:lnTo>
                      <a:pt x="355" y="1962"/>
                    </a:lnTo>
                    <a:lnTo>
                      <a:pt x="0" y="1619"/>
                    </a:lnTo>
                    <a:lnTo>
                      <a:pt x="0" y="1619"/>
                    </a:lnTo>
                    <a:lnTo>
                      <a:pt x="363" y="1974"/>
                    </a:lnTo>
                    <a:lnTo>
                      <a:pt x="1549" y="1974"/>
                    </a:lnTo>
                    <a:lnTo>
                      <a:pt x="15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: Shape 65">
                <a:extLst>
                  <a:ext uri="{FF2B5EF4-FFF2-40B4-BE49-F238E27FC236}">
                    <a16:creationId xmlns:a16="http://schemas.microsoft.com/office/drawing/2014/main" xmlns="" id="{1DE0C2BF-E5C4-4335-AA5F-60371FB19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: Shape 66">
                <a:extLst>
                  <a:ext uri="{FF2B5EF4-FFF2-40B4-BE49-F238E27FC236}">
                    <a16:creationId xmlns:a16="http://schemas.microsoft.com/office/drawing/2014/main" xmlns="" id="{E1FA4F79-D576-4346-90B5-F3201AECD1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ectangle 67">
                <a:extLst>
                  <a:ext uri="{FF2B5EF4-FFF2-40B4-BE49-F238E27FC236}">
                    <a16:creationId xmlns:a16="http://schemas.microsoft.com/office/drawing/2014/main" xmlns="" id="{577D9937-2357-4147-BC85-8C077C8BF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28763" y="3360738"/>
                <a:ext cx="868363" cy="10795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Rectangle 68">
                <a:extLst>
                  <a:ext uri="{FF2B5EF4-FFF2-40B4-BE49-F238E27FC236}">
                    <a16:creationId xmlns:a16="http://schemas.microsoft.com/office/drawing/2014/main" xmlns="" id="{BF5D8828-2C26-4699-B83F-55F17170FC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1423988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Rectangle 69">
                <a:extLst>
                  <a:ext uri="{FF2B5EF4-FFF2-40B4-BE49-F238E27FC236}">
                    <a16:creationId xmlns:a16="http://schemas.microsoft.com/office/drawing/2014/main" xmlns="" id="{307A5093-67A0-4D49-8D9C-8EF2ECFE2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161925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Rectangle 70">
                <a:extLst>
                  <a:ext uri="{FF2B5EF4-FFF2-40B4-BE49-F238E27FC236}">
                    <a16:creationId xmlns:a16="http://schemas.microsoft.com/office/drawing/2014/main" xmlns="" id="{F984C2B8-4268-42C8-B1A3-7E88DD3D6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1822450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71">
                <a:extLst>
                  <a:ext uri="{FF2B5EF4-FFF2-40B4-BE49-F238E27FC236}">
                    <a16:creationId xmlns:a16="http://schemas.microsoft.com/office/drawing/2014/main" xmlns="" id="{D58BB633-7C5F-48BD-B188-2F0FF3C60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201930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72">
                <a:extLst>
                  <a:ext uri="{FF2B5EF4-FFF2-40B4-BE49-F238E27FC236}">
                    <a16:creationId xmlns:a16="http://schemas.microsoft.com/office/drawing/2014/main" xmlns="" id="{E2EF6115-153B-4695-842B-201175311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2220913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Rectangle 73">
                <a:extLst>
                  <a:ext uri="{FF2B5EF4-FFF2-40B4-BE49-F238E27FC236}">
                    <a16:creationId xmlns:a16="http://schemas.microsoft.com/office/drawing/2014/main" xmlns="" id="{34D68145-2524-431B-BBC4-E90513FC2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2424113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ectangle 74">
                <a:extLst>
                  <a:ext uri="{FF2B5EF4-FFF2-40B4-BE49-F238E27FC236}">
                    <a16:creationId xmlns:a16="http://schemas.microsoft.com/office/drawing/2014/main" xmlns="" id="{23888133-03E0-49D7-885C-5230C5701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2619375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Rectangle 75">
                <a:extLst>
                  <a:ext uri="{FF2B5EF4-FFF2-40B4-BE49-F238E27FC236}">
                    <a16:creationId xmlns:a16="http://schemas.microsoft.com/office/drawing/2014/main" xmlns="" id="{7035728A-A060-4DEA-AD0A-A52F53E56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28225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76">
                <a:extLst>
                  <a:ext uri="{FF2B5EF4-FFF2-40B4-BE49-F238E27FC236}">
                    <a16:creationId xmlns:a16="http://schemas.microsoft.com/office/drawing/2014/main" xmlns="" id="{7C83974F-143D-40EB-9D17-B00E77B3A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4350" y="30257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ectangle 77">
                <a:extLst>
                  <a:ext uri="{FF2B5EF4-FFF2-40B4-BE49-F238E27FC236}">
                    <a16:creationId xmlns:a16="http://schemas.microsoft.com/office/drawing/2014/main" xmlns="" id="{E14BD3E8-9EB5-48B3-B277-8F7315347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11213" y="1006475"/>
                <a:ext cx="1325563" cy="10636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: Shape 78">
                <a:extLst>
                  <a:ext uri="{FF2B5EF4-FFF2-40B4-BE49-F238E27FC236}">
                    <a16:creationId xmlns:a16="http://schemas.microsoft.com/office/drawing/2014/main" xmlns="" id="{81D74A33-34ED-4A98-9A53-B5DB2E6DA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BCB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: Shape 79">
                <a:extLst>
                  <a:ext uri="{FF2B5EF4-FFF2-40B4-BE49-F238E27FC236}">
                    <a16:creationId xmlns:a16="http://schemas.microsoft.com/office/drawing/2014/main" xmlns="" id="{83B9D2D0-C076-4062-BC18-CF17D6CA4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:p14="http://schemas.microsoft.com/office/powerpoint/2010/main" xmlns:lc="http://schemas.openxmlformats.org/drawingml/2006/lockedCanvas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: Shape 80">
                <a:extLst>
                  <a:ext uri="{FF2B5EF4-FFF2-40B4-BE49-F238E27FC236}">
                    <a16:creationId xmlns:a16="http://schemas.microsoft.com/office/drawing/2014/main" xmlns="" id="{F1CD2B40-A1C8-4527-879A-838C4E25B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5900" y="3214688"/>
                <a:ext cx="582613" cy="557212"/>
              </a:xfrm>
              <a:custGeom>
                <a:avLst/>
                <a:gdLst>
                  <a:gd name="T0" fmla="*/ 351 w 367"/>
                  <a:gd name="T1" fmla="*/ 20 h 351"/>
                  <a:gd name="T2" fmla="*/ 0 w 367"/>
                  <a:gd name="T3" fmla="*/ 0 h 351"/>
                  <a:gd name="T4" fmla="*/ 367 w 367"/>
                  <a:gd name="T5" fmla="*/ 351 h 351"/>
                  <a:gd name="T6" fmla="*/ 351 w 367"/>
                  <a:gd name="T7" fmla="*/ 2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7" h="351">
                    <a:moveTo>
                      <a:pt x="351" y="2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51" y="2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Rectangle 81">
                <a:extLst>
                  <a:ext uri="{FF2B5EF4-FFF2-40B4-BE49-F238E27FC236}">
                    <a16:creationId xmlns:a16="http://schemas.microsoft.com/office/drawing/2014/main" xmlns="" id="{7054D734-ED72-4BBA-83B9-040012FBC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82662" y="366713"/>
                <a:ext cx="944563" cy="29051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82">
              <a:extLst>
                <a:ext uri="{FF2B5EF4-FFF2-40B4-BE49-F238E27FC236}">
                  <a16:creationId xmlns:a16="http://schemas.microsoft.com/office/drawing/2014/main" xmlns="" id="{F43FEC81-9F9D-4133-9CBB-7675188CA17E}"/>
                </a:ext>
              </a:extLst>
            </p:cNvPr>
            <p:cNvGrpSpPr/>
            <p:nvPr/>
          </p:nvGrpSpPr>
          <p:grpSpPr>
            <a:xfrm>
              <a:off x="2621498" y="1292090"/>
              <a:ext cx="742587" cy="402073"/>
              <a:chOff x="17801829" y="5891398"/>
              <a:chExt cx="954592" cy="516864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41" name="Freeform: Shape 83">
                <a:extLst>
                  <a:ext uri="{FF2B5EF4-FFF2-40B4-BE49-F238E27FC236}">
                    <a16:creationId xmlns:a16="http://schemas.microsoft.com/office/drawing/2014/main" xmlns="" id="{F596E291-360D-4001-BC66-2B3E3F320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01829" y="5891398"/>
                <a:ext cx="954592" cy="516864"/>
              </a:xfrm>
              <a:custGeom>
                <a:avLst/>
                <a:gdLst>
                  <a:gd name="T0" fmla="*/ 115 w 167"/>
                  <a:gd name="T1" fmla="*/ 42 h 88"/>
                  <a:gd name="T2" fmla="*/ 117 w 167"/>
                  <a:gd name="T3" fmla="*/ 33 h 88"/>
                  <a:gd name="T4" fmla="*/ 83 w 167"/>
                  <a:gd name="T5" fmla="*/ 0 h 88"/>
                  <a:gd name="T6" fmla="*/ 50 w 167"/>
                  <a:gd name="T7" fmla="*/ 33 h 88"/>
                  <a:gd name="T8" fmla="*/ 51 w 167"/>
                  <a:gd name="T9" fmla="*/ 42 h 88"/>
                  <a:gd name="T10" fmla="*/ 0 w 167"/>
                  <a:gd name="T11" fmla="*/ 42 h 88"/>
                  <a:gd name="T12" fmla="*/ 0 w 167"/>
                  <a:gd name="T13" fmla="*/ 88 h 88"/>
                  <a:gd name="T14" fmla="*/ 167 w 167"/>
                  <a:gd name="T15" fmla="*/ 88 h 88"/>
                  <a:gd name="T16" fmla="*/ 167 w 167"/>
                  <a:gd name="T17" fmla="*/ 42 h 88"/>
                  <a:gd name="T18" fmla="*/ 115 w 167"/>
                  <a:gd name="T19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88">
                    <a:moveTo>
                      <a:pt x="115" y="42"/>
                    </a:moveTo>
                    <a:cubicBezTo>
                      <a:pt x="116" y="39"/>
                      <a:pt x="117" y="36"/>
                      <a:pt x="117" y="33"/>
                    </a:cubicBezTo>
                    <a:cubicBezTo>
                      <a:pt x="117" y="15"/>
                      <a:pt x="102" y="0"/>
                      <a:pt x="83" y="0"/>
                    </a:cubicBezTo>
                    <a:cubicBezTo>
                      <a:pt x="65" y="0"/>
                      <a:pt x="50" y="15"/>
                      <a:pt x="50" y="33"/>
                    </a:cubicBezTo>
                    <a:cubicBezTo>
                      <a:pt x="50" y="36"/>
                      <a:pt x="51" y="39"/>
                      <a:pt x="5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7" y="42"/>
                      <a:pt x="167" y="42"/>
                      <a:pt x="167" y="42"/>
                    </a:cubicBezTo>
                    <a:lnTo>
                      <a:pt x="11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Oval 84">
                <a:extLst>
                  <a:ext uri="{FF2B5EF4-FFF2-40B4-BE49-F238E27FC236}">
                    <a16:creationId xmlns:a16="http://schemas.microsoft.com/office/drawing/2014/main" xmlns="" id="{2E42EF03-1850-4B1B-8B4C-AE8093D16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7266" y="5973356"/>
                <a:ext cx="229951" cy="2300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Group 85">
              <a:extLst>
                <a:ext uri="{FF2B5EF4-FFF2-40B4-BE49-F238E27FC236}">
                  <a16:creationId xmlns:a16="http://schemas.microsoft.com/office/drawing/2014/main" xmlns="" id="{D29ED729-4B64-48AD-8FAF-796C7D16DFD1}"/>
                </a:ext>
              </a:extLst>
            </p:cNvPr>
            <p:cNvGrpSpPr/>
            <p:nvPr/>
          </p:nvGrpSpPr>
          <p:grpSpPr>
            <a:xfrm rot="1080935">
              <a:off x="1096493" y="1970883"/>
              <a:ext cx="1994506" cy="710956"/>
              <a:chOff x="485775" y="495300"/>
              <a:chExt cx="5238750" cy="1866901"/>
            </a:xfrm>
          </p:grpSpPr>
          <p:sp>
            <p:nvSpPr>
              <p:cNvPr id="35" name="Freeform: Shape 86">
                <a:extLst>
                  <a:ext uri="{FF2B5EF4-FFF2-40B4-BE49-F238E27FC236}">
                    <a16:creationId xmlns:a16="http://schemas.microsoft.com/office/drawing/2014/main" xmlns="" id="{15A18E63-5B3A-42B8-A191-127139A3C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3750" y="1674813"/>
                <a:ext cx="1120775" cy="687388"/>
              </a:xfrm>
              <a:custGeom>
                <a:avLst/>
                <a:gdLst>
                  <a:gd name="T0" fmla="*/ 6 w 117"/>
                  <a:gd name="T1" fmla="*/ 29 h 71"/>
                  <a:gd name="T2" fmla="*/ 0 w 117"/>
                  <a:gd name="T3" fmla="*/ 58 h 71"/>
                  <a:gd name="T4" fmla="*/ 63 w 117"/>
                  <a:gd name="T5" fmla="*/ 71 h 71"/>
                  <a:gd name="T6" fmla="*/ 115 w 117"/>
                  <a:gd name="T7" fmla="*/ 55 h 71"/>
                  <a:gd name="T8" fmla="*/ 115 w 117"/>
                  <a:gd name="T9" fmla="*/ 55 h 71"/>
                  <a:gd name="T10" fmla="*/ 115 w 117"/>
                  <a:gd name="T11" fmla="*/ 53 h 71"/>
                  <a:gd name="T12" fmla="*/ 68 w 117"/>
                  <a:gd name="T13" fmla="*/ 43 h 71"/>
                  <a:gd name="T14" fmla="*/ 62 w 117"/>
                  <a:gd name="T15" fmla="*/ 46 h 71"/>
                  <a:gd name="T16" fmla="*/ 57 w 117"/>
                  <a:gd name="T17" fmla="*/ 39 h 71"/>
                  <a:gd name="T18" fmla="*/ 64 w 117"/>
                  <a:gd name="T19" fmla="*/ 35 h 71"/>
                  <a:gd name="T20" fmla="*/ 68 w 117"/>
                  <a:gd name="T21" fmla="*/ 40 h 71"/>
                  <a:gd name="T22" fmla="*/ 116 w 117"/>
                  <a:gd name="T23" fmla="*/ 50 h 71"/>
                  <a:gd name="T24" fmla="*/ 117 w 117"/>
                  <a:gd name="T25" fmla="*/ 48 h 71"/>
                  <a:gd name="T26" fmla="*/ 117 w 117"/>
                  <a:gd name="T27" fmla="*/ 48 h 71"/>
                  <a:gd name="T28" fmla="*/ 75 w 117"/>
                  <a:gd name="T29" fmla="*/ 13 h 71"/>
                  <a:gd name="T30" fmla="*/ 12 w 117"/>
                  <a:gd name="T31" fmla="*/ 0 h 71"/>
                  <a:gd name="T32" fmla="*/ 6 w 117"/>
                  <a:gd name="T33" fmla="*/ 2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71">
                    <a:moveTo>
                      <a:pt x="6" y="29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76" y="58"/>
                      <a:pt x="95" y="51"/>
                      <a:pt x="115" y="55"/>
                    </a:cubicBezTo>
                    <a:cubicBezTo>
                      <a:pt x="115" y="55"/>
                      <a:pt x="115" y="55"/>
                      <a:pt x="115" y="55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5"/>
                      <a:pt x="64" y="47"/>
                      <a:pt x="62" y="46"/>
                    </a:cubicBezTo>
                    <a:cubicBezTo>
                      <a:pt x="59" y="45"/>
                      <a:pt x="57" y="42"/>
                      <a:pt x="57" y="39"/>
                    </a:cubicBezTo>
                    <a:cubicBezTo>
                      <a:pt x="58" y="36"/>
                      <a:pt x="61" y="34"/>
                      <a:pt x="64" y="35"/>
                    </a:cubicBezTo>
                    <a:cubicBezTo>
                      <a:pt x="67" y="36"/>
                      <a:pt x="68" y="38"/>
                      <a:pt x="68" y="40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97" y="44"/>
                      <a:pt x="82" y="30"/>
                      <a:pt x="75" y="13"/>
                    </a:cubicBezTo>
                    <a:cubicBezTo>
                      <a:pt x="12" y="0"/>
                      <a:pt x="12" y="0"/>
                      <a:pt x="12" y="0"/>
                    </a:cubicBezTo>
                    <a:lnTo>
                      <a:pt x="6" y="29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: Shape 87">
                <a:extLst>
                  <a:ext uri="{FF2B5EF4-FFF2-40B4-BE49-F238E27FC236}">
                    <a16:creationId xmlns:a16="http://schemas.microsoft.com/office/drawing/2014/main" xmlns="" id="{A996AFAC-01F8-4BFB-9E69-006F6A5266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9400" y="989013"/>
                <a:ext cx="3351213" cy="1335088"/>
              </a:xfrm>
              <a:custGeom>
                <a:avLst/>
                <a:gdLst>
                  <a:gd name="T0" fmla="*/ 2111 w 2111"/>
                  <a:gd name="T1" fmla="*/ 420 h 841"/>
                  <a:gd name="T2" fmla="*/ 2027 w 2111"/>
                  <a:gd name="T3" fmla="*/ 841 h 841"/>
                  <a:gd name="T4" fmla="*/ 0 w 2111"/>
                  <a:gd name="T5" fmla="*/ 426 h 841"/>
                  <a:gd name="T6" fmla="*/ 84 w 2111"/>
                  <a:gd name="T7" fmla="*/ 0 h 841"/>
                  <a:gd name="T8" fmla="*/ 2111 w 2111"/>
                  <a:gd name="T9" fmla="*/ 42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1" h="841">
                    <a:moveTo>
                      <a:pt x="2111" y="420"/>
                    </a:moveTo>
                    <a:lnTo>
                      <a:pt x="2027" y="841"/>
                    </a:lnTo>
                    <a:lnTo>
                      <a:pt x="0" y="426"/>
                    </a:lnTo>
                    <a:lnTo>
                      <a:pt x="84" y="0"/>
                    </a:lnTo>
                    <a:lnTo>
                      <a:pt x="2111" y="4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: Shape 88">
                <a:extLst>
                  <a:ext uri="{FF2B5EF4-FFF2-40B4-BE49-F238E27FC236}">
                    <a16:creationId xmlns:a16="http://schemas.microsoft.com/office/drawing/2014/main" xmlns="" id="{59992697-11E6-4FF7-A1E7-C0D379F36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4463" y="958850"/>
                <a:ext cx="3352800" cy="1344613"/>
              </a:xfrm>
              <a:custGeom>
                <a:avLst/>
                <a:gdLst>
                  <a:gd name="T0" fmla="*/ 2112 w 2112"/>
                  <a:gd name="T1" fmla="*/ 421 h 847"/>
                  <a:gd name="T2" fmla="*/ 2027 w 2112"/>
                  <a:gd name="T3" fmla="*/ 847 h 847"/>
                  <a:gd name="T4" fmla="*/ 0 w 2112"/>
                  <a:gd name="T5" fmla="*/ 427 h 847"/>
                  <a:gd name="T6" fmla="*/ 85 w 2112"/>
                  <a:gd name="T7" fmla="*/ 0 h 847"/>
                  <a:gd name="T8" fmla="*/ 2112 w 2112"/>
                  <a:gd name="T9" fmla="*/ 421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2" h="847">
                    <a:moveTo>
                      <a:pt x="2112" y="421"/>
                    </a:moveTo>
                    <a:lnTo>
                      <a:pt x="2027" y="847"/>
                    </a:lnTo>
                    <a:lnTo>
                      <a:pt x="0" y="427"/>
                    </a:lnTo>
                    <a:lnTo>
                      <a:pt x="85" y="0"/>
                    </a:lnTo>
                    <a:lnTo>
                      <a:pt x="2112" y="42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: Shape 89">
                <a:extLst>
                  <a:ext uri="{FF2B5EF4-FFF2-40B4-BE49-F238E27FC236}">
                    <a16:creationId xmlns:a16="http://schemas.microsoft.com/office/drawing/2014/main" xmlns="" id="{0AECCAA4-BE16-4ECD-9071-BD6AD033FB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775" y="736600"/>
                <a:ext cx="536575" cy="862013"/>
              </a:xfrm>
              <a:custGeom>
                <a:avLst/>
                <a:gdLst>
                  <a:gd name="T0" fmla="*/ 37 w 56"/>
                  <a:gd name="T1" fmla="*/ 88 h 89"/>
                  <a:gd name="T2" fmla="*/ 39 w 56"/>
                  <a:gd name="T3" fmla="*/ 89 h 89"/>
                  <a:gd name="T4" fmla="*/ 56 w 56"/>
                  <a:gd name="T5" fmla="*/ 5 h 89"/>
                  <a:gd name="T6" fmla="*/ 54 w 56"/>
                  <a:gd name="T7" fmla="*/ 4 h 89"/>
                  <a:gd name="T8" fmla="*/ 5 w 56"/>
                  <a:gd name="T9" fmla="*/ 38 h 89"/>
                  <a:gd name="T10" fmla="*/ 37 w 56"/>
                  <a:gd name="T11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9">
                    <a:moveTo>
                      <a:pt x="37" y="88"/>
                    </a:moveTo>
                    <a:cubicBezTo>
                      <a:pt x="39" y="89"/>
                      <a:pt x="39" y="89"/>
                      <a:pt x="39" y="89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32" y="0"/>
                      <a:pt x="10" y="15"/>
                      <a:pt x="5" y="38"/>
                    </a:cubicBezTo>
                    <a:cubicBezTo>
                      <a:pt x="0" y="61"/>
                      <a:pt x="15" y="83"/>
                      <a:pt x="37" y="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: Shape 90">
                <a:extLst>
                  <a:ext uri="{FF2B5EF4-FFF2-40B4-BE49-F238E27FC236}">
                    <a16:creationId xmlns:a16="http://schemas.microsoft.com/office/drawing/2014/main" xmlns="" id="{BE352CE1-7A5F-4F9E-B1AD-08BEF513D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838" y="495300"/>
                <a:ext cx="2087563" cy="1373188"/>
              </a:xfrm>
              <a:custGeom>
                <a:avLst/>
                <a:gdLst>
                  <a:gd name="T0" fmla="*/ 17 w 218"/>
                  <a:gd name="T1" fmla="*/ 30 h 142"/>
                  <a:gd name="T2" fmla="*/ 0 w 218"/>
                  <a:gd name="T3" fmla="*/ 114 h 142"/>
                  <a:gd name="T4" fmla="*/ 137 w 218"/>
                  <a:gd name="T5" fmla="*/ 142 h 142"/>
                  <a:gd name="T6" fmla="*/ 145 w 218"/>
                  <a:gd name="T7" fmla="*/ 136 h 142"/>
                  <a:gd name="T8" fmla="*/ 159 w 218"/>
                  <a:gd name="T9" fmla="*/ 65 h 142"/>
                  <a:gd name="T10" fmla="*/ 154 w 218"/>
                  <a:gd name="T11" fmla="*/ 58 h 142"/>
                  <a:gd name="T12" fmla="*/ 31 w 218"/>
                  <a:gd name="T13" fmla="*/ 32 h 142"/>
                  <a:gd name="T14" fmla="*/ 54 w 218"/>
                  <a:gd name="T15" fmla="*/ 18 h 142"/>
                  <a:gd name="T16" fmla="*/ 206 w 218"/>
                  <a:gd name="T17" fmla="*/ 49 h 142"/>
                  <a:gd name="T18" fmla="*/ 206 w 218"/>
                  <a:gd name="T19" fmla="*/ 49 h 142"/>
                  <a:gd name="T20" fmla="*/ 216 w 218"/>
                  <a:gd name="T21" fmla="*/ 44 h 142"/>
                  <a:gd name="T22" fmla="*/ 216 w 218"/>
                  <a:gd name="T23" fmla="*/ 44 h 142"/>
                  <a:gd name="T24" fmla="*/ 218 w 218"/>
                  <a:gd name="T25" fmla="*/ 36 h 142"/>
                  <a:gd name="T26" fmla="*/ 57 w 218"/>
                  <a:gd name="T27" fmla="*/ 3 h 142"/>
                  <a:gd name="T28" fmla="*/ 17 w 218"/>
                  <a:gd name="T29" fmla="*/ 3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8" h="142">
                    <a:moveTo>
                      <a:pt x="17" y="30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137" y="142"/>
                      <a:pt x="137" y="142"/>
                      <a:pt x="137" y="142"/>
                    </a:cubicBezTo>
                    <a:cubicBezTo>
                      <a:pt x="140" y="142"/>
                      <a:pt x="144" y="140"/>
                      <a:pt x="145" y="136"/>
                    </a:cubicBezTo>
                    <a:cubicBezTo>
                      <a:pt x="159" y="65"/>
                      <a:pt x="159" y="65"/>
                      <a:pt x="159" y="65"/>
                    </a:cubicBezTo>
                    <a:cubicBezTo>
                      <a:pt x="160" y="62"/>
                      <a:pt x="158" y="58"/>
                      <a:pt x="154" y="58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3" y="22"/>
                      <a:pt x="44" y="15"/>
                      <a:pt x="54" y="18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10" y="49"/>
                      <a:pt x="215" y="47"/>
                      <a:pt x="216" y="44"/>
                    </a:cubicBezTo>
                    <a:cubicBezTo>
                      <a:pt x="216" y="44"/>
                      <a:pt x="216" y="44"/>
                      <a:pt x="216" y="44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39" y="0"/>
                      <a:pt x="21" y="11"/>
                      <a:pt x="17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: Shape 91">
                <a:extLst>
                  <a:ext uri="{FF2B5EF4-FFF2-40B4-BE49-F238E27FC236}">
                    <a16:creationId xmlns:a16="http://schemas.microsoft.com/office/drawing/2014/main" xmlns="" id="{43C1E530-E00C-4938-82CA-3E6465C37B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3775" y="804863"/>
                <a:ext cx="344488" cy="850900"/>
              </a:xfrm>
              <a:custGeom>
                <a:avLst/>
                <a:gdLst>
                  <a:gd name="T0" fmla="*/ 114 w 217"/>
                  <a:gd name="T1" fmla="*/ 536 h 536"/>
                  <a:gd name="T2" fmla="*/ 217 w 217"/>
                  <a:gd name="T3" fmla="*/ 24 h 536"/>
                  <a:gd name="T4" fmla="*/ 102 w 217"/>
                  <a:gd name="T5" fmla="*/ 0 h 536"/>
                  <a:gd name="T6" fmla="*/ 0 w 217"/>
                  <a:gd name="T7" fmla="*/ 512 h 536"/>
                  <a:gd name="T8" fmla="*/ 114 w 217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536">
                    <a:moveTo>
                      <a:pt x="114" y="536"/>
                    </a:moveTo>
                    <a:lnTo>
                      <a:pt x="217" y="24"/>
                    </a:lnTo>
                    <a:lnTo>
                      <a:pt x="102" y="0"/>
                    </a:lnTo>
                    <a:lnTo>
                      <a:pt x="0" y="512"/>
                    </a:lnTo>
                    <a:lnTo>
                      <a:pt x="114" y="53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399" i="0">
                  <a:ea typeface="Microsoft YaHei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348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" presetClass="entr" presetSubtype="2" accel="38000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accel="38000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accel="38000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2" accel="38000" fill="hold" nodeType="click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" presetClass="entr" presetSubtype="2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2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2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B2061E-D435-4F44-8E0B-DC26B53DE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、所需资源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A4C71A06-73DD-4FC1-A741-53DE1FF56D42}"/>
              </a:ext>
            </a:extLst>
          </p:cNvPr>
          <p:cNvSpPr/>
          <p:nvPr/>
        </p:nvSpPr>
        <p:spPr>
          <a:xfrm>
            <a:off x="1072129" y="2063753"/>
            <a:ext cx="1449307" cy="1306441"/>
          </a:xfrm>
          <a:custGeom>
            <a:avLst/>
            <a:gdLst/>
            <a:ahLst/>
            <a:cxnLst>
              <a:cxn ang="0">
                <a:pos x="1136759" y="1235640"/>
              </a:cxn>
              <a:cxn ang="0">
                <a:pos x="1086025" y="1286346"/>
              </a:cxn>
              <a:cxn ang="0">
                <a:pos x="1013623" y="1305028"/>
              </a:cxn>
              <a:cxn ang="0">
                <a:pos x="431239" y="1305028"/>
              </a:cxn>
              <a:cxn ang="0">
                <a:pos x="362008" y="1286346"/>
              </a:cxn>
              <a:cxn ang="0">
                <a:pos x="311274" y="1235106"/>
              </a:cxn>
              <a:cxn ang="0">
                <a:pos x="19025" y="723770"/>
              </a:cxn>
              <a:cxn ang="0">
                <a:pos x="0" y="652781"/>
              </a:cxn>
              <a:cxn ang="0">
                <a:pos x="19025" y="581257"/>
              </a:cxn>
              <a:cxn ang="0">
                <a:pos x="310217" y="72056"/>
              </a:cxn>
              <a:cxn ang="0">
                <a:pos x="362008" y="19748"/>
              </a:cxn>
              <a:cxn ang="0">
                <a:pos x="428068" y="533"/>
              </a:cxn>
              <a:cxn ang="0">
                <a:pos x="1012566" y="533"/>
              </a:cxn>
              <a:cxn ang="0">
                <a:pos x="1086025" y="19748"/>
              </a:cxn>
              <a:cxn ang="0">
                <a:pos x="1136759" y="70455"/>
              </a:cxn>
              <a:cxn ang="0">
                <a:pos x="1427951" y="579656"/>
              </a:cxn>
              <a:cxn ang="0">
                <a:pos x="1448034" y="652781"/>
              </a:cxn>
              <a:cxn ang="0">
                <a:pos x="1427423" y="726439"/>
              </a:cxn>
              <a:cxn ang="0">
                <a:pos x="1136759" y="1235640"/>
              </a:cxn>
            </a:cxnLst>
            <a:rect l="0" t="0" r="0" b="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9525">
            <a:noFill/>
          </a:ln>
        </p:spPr>
        <p:txBody>
          <a:bodyPr/>
          <a:lstStyle/>
          <a:p>
            <a:pPr defTabSz="866943" fontAlgn="base">
              <a:spcBef>
                <a:spcPct val="0"/>
              </a:spcBef>
              <a:spcAft>
                <a:spcPct val="0"/>
              </a:spcAft>
            </a:pPr>
            <a:endParaRPr lang="zh-CN" altLang="en-US" sz="1707" i="0">
              <a:solidFill>
                <a:prstClr val="black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290A9C8-4BFC-435D-84A3-00E9308A524F}"/>
              </a:ext>
            </a:extLst>
          </p:cNvPr>
          <p:cNvSpPr txBox="1"/>
          <p:nvPr/>
        </p:nvSpPr>
        <p:spPr>
          <a:xfrm>
            <a:off x="1235631" y="2563084"/>
            <a:ext cx="874665" cy="30777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 defTabSz="866943"/>
            <a:r>
              <a:rPr lang="zh-CN" altLang="en-US" sz="2000" b="1" i="0" dirty="0">
                <a:solidFill>
                  <a:prstClr val="white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人员：</a:t>
            </a:r>
          </a:p>
        </p:txBody>
      </p:sp>
      <p:sp>
        <p:nvSpPr>
          <p:cNvPr id="5" name="矩形 3">
            <a:extLst>
              <a:ext uri="{FF2B5EF4-FFF2-40B4-BE49-F238E27FC236}">
                <a16:creationId xmlns:a16="http://schemas.microsoft.com/office/drawing/2014/main" xmlns="" id="{06FB2F5F-612B-4402-A30B-E6D7BE9FCE58}"/>
              </a:ext>
            </a:extLst>
          </p:cNvPr>
          <p:cNvSpPr/>
          <p:nvPr/>
        </p:nvSpPr>
        <p:spPr>
          <a:xfrm>
            <a:off x="2351584" y="1511332"/>
            <a:ext cx="6025819" cy="1158811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6943">
              <a:spcBef>
                <a:spcPct val="0"/>
              </a:spcBef>
              <a:spcAft>
                <a:spcPct val="0"/>
              </a:spcAft>
            </a:pPr>
            <a:endParaRPr lang="zh-CN" altLang="en-US" sz="1707" i="0" noProof="1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98D6A966-EB27-4513-9827-0629455ABEA2}"/>
              </a:ext>
            </a:extLst>
          </p:cNvPr>
          <p:cNvSpPr/>
          <p:nvPr/>
        </p:nvSpPr>
        <p:spPr>
          <a:xfrm>
            <a:off x="2267450" y="2778089"/>
            <a:ext cx="1449309" cy="1306441"/>
          </a:xfrm>
          <a:custGeom>
            <a:avLst/>
            <a:gdLst/>
            <a:ahLst/>
            <a:cxnLst>
              <a:cxn ang="0">
                <a:pos x="1136759" y="1235640"/>
              </a:cxn>
              <a:cxn ang="0">
                <a:pos x="1086025" y="1286346"/>
              </a:cxn>
              <a:cxn ang="0">
                <a:pos x="1013623" y="1305028"/>
              </a:cxn>
              <a:cxn ang="0">
                <a:pos x="431239" y="1305028"/>
              </a:cxn>
              <a:cxn ang="0">
                <a:pos x="362008" y="1286346"/>
              </a:cxn>
              <a:cxn ang="0">
                <a:pos x="311274" y="1235106"/>
              </a:cxn>
              <a:cxn ang="0">
                <a:pos x="19025" y="723770"/>
              </a:cxn>
              <a:cxn ang="0">
                <a:pos x="0" y="652781"/>
              </a:cxn>
              <a:cxn ang="0">
                <a:pos x="19025" y="581257"/>
              </a:cxn>
              <a:cxn ang="0">
                <a:pos x="310217" y="72056"/>
              </a:cxn>
              <a:cxn ang="0">
                <a:pos x="362008" y="19748"/>
              </a:cxn>
              <a:cxn ang="0">
                <a:pos x="428068" y="533"/>
              </a:cxn>
              <a:cxn ang="0">
                <a:pos x="1012566" y="533"/>
              </a:cxn>
              <a:cxn ang="0">
                <a:pos x="1086025" y="19748"/>
              </a:cxn>
              <a:cxn ang="0">
                <a:pos x="1136759" y="70455"/>
              </a:cxn>
              <a:cxn ang="0">
                <a:pos x="1427951" y="579656"/>
              </a:cxn>
              <a:cxn ang="0">
                <a:pos x="1448034" y="652781"/>
              </a:cxn>
              <a:cxn ang="0">
                <a:pos x="1427423" y="726439"/>
              </a:cxn>
              <a:cxn ang="0">
                <a:pos x="1136759" y="1235640"/>
              </a:cxn>
            </a:cxnLst>
            <a:rect l="0" t="0" r="0" b="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9525">
            <a:noFill/>
          </a:ln>
        </p:spPr>
        <p:txBody>
          <a:bodyPr/>
          <a:lstStyle/>
          <a:p>
            <a:pPr defTabSz="866943" fontAlgn="base">
              <a:spcBef>
                <a:spcPct val="0"/>
              </a:spcBef>
              <a:spcAft>
                <a:spcPct val="0"/>
              </a:spcAft>
            </a:pPr>
            <a:endParaRPr lang="zh-CN" altLang="en-US" sz="1707" i="0">
              <a:solidFill>
                <a:prstClr val="black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xmlns="" id="{9911CCA5-25C4-41C1-87D0-03D49DD9A1AB}"/>
              </a:ext>
            </a:extLst>
          </p:cNvPr>
          <p:cNvSpPr/>
          <p:nvPr/>
        </p:nvSpPr>
        <p:spPr>
          <a:xfrm>
            <a:off x="1072129" y="3473375"/>
            <a:ext cx="1449307" cy="1306441"/>
          </a:xfrm>
          <a:custGeom>
            <a:avLst/>
            <a:gdLst/>
            <a:ahLst/>
            <a:cxnLst>
              <a:cxn ang="0">
                <a:pos x="1136759" y="1235640"/>
              </a:cxn>
              <a:cxn ang="0">
                <a:pos x="1086025" y="1286346"/>
              </a:cxn>
              <a:cxn ang="0">
                <a:pos x="1013623" y="1305028"/>
              </a:cxn>
              <a:cxn ang="0">
                <a:pos x="431239" y="1305028"/>
              </a:cxn>
              <a:cxn ang="0">
                <a:pos x="362008" y="1286346"/>
              </a:cxn>
              <a:cxn ang="0">
                <a:pos x="311274" y="1235106"/>
              </a:cxn>
              <a:cxn ang="0">
                <a:pos x="19025" y="723770"/>
              </a:cxn>
              <a:cxn ang="0">
                <a:pos x="0" y="652781"/>
              </a:cxn>
              <a:cxn ang="0">
                <a:pos x="19025" y="581257"/>
              </a:cxn>
              <a:cxn ang="0">
                <a:pos x="310217" y="72056"/>
              </a:cxn>
              <a:cxn ang="0">
                <a:pos x="362008" y="19748"/>
              </a:cxn>
              <a:cxn ang="0">
                <a:pos x="428068" y="533"/>
              </a:cxn>
              <a:cxn ang="0">
                <a:pos x="1012566" y="533"/>
              </a:cxn>
              <a:cxn ang="0">
                <a:pos x="1086025" y="19748"/>
              </a:cxn>
              <a:cxn ang="0">
                <a:pos x="1136759" y="70455"/>
              </a:cxn>
              <a:cxn ang="0">
                <a:pos x="1427951" y="579656"/>
              </a:cxn>
              <a:cxn ang="0">
                <a:pos x="1448034" y="652781"/>
              </a:cxn>
              <a:cxn ang="0">
                <a:pos x="1427423" y="726439"/>
              </a:cxn>
              <a:cxn ang="0">
                <a:pos x="1136759" y="1235640"/>
              </a:cxn>
            </a:cxnLst>
            <a:rect l="0" t="0" r="0" b="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9525">
            <a:noFill/>
          </a:ln>
        </p:spPr>
        <p:txBody>
          <a:bodyPr/>
          <a:lstStyle/>
          <a:p>
            <a:pPr defTabSz="866943" fontAlgn="base">
              <a:spcBef>
                <a:spcPct val="0"/>
              </a:spcBef>
              <a:spcAft>
                <a:spcPct val="0"/>
              </a:spcAft>
            </a:pPr>
            <a:endParaRPr lang="zh-CN" altLang="en-US" sz="1707" i="0" dirty="0">
              <a:solidFill>
                <a:prstClr val="black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3">
            <a:extLst>
              <a:ext uri="{FF2B5EF4-FFF2-40B4-BE49-F238E27FC236}">
                <a16:creationId xmlns:a16="http://schemas.microsoft.com/office/drawing/2014/main" xmlns="" id="{4164FECA-D32B-42A1-BA5A-95BDA85E8D48}"/>
              </a:ext>
            </a:extLst>
          </p:cNvPr>
          <p:cNvSpPr/>
          <p:nvPr/>
        </p:nvSpPr>
        <p:spPr>
          <a:xfrm>
            <a:off x="3769143" y="2844760"/>
            <a:ext cx="4608260" cy="1158811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6943">
              <a:spcBef>
                <a:spcPct val="0"/>
              </a:spcBef>
              <a:spcAft>
                <a:spcPct val="0"/>
              </a:spcAft>
            </a:pPr>
            <a:endParaRPr lang="zh-CN" altLang="en-US" sz="1707" i="0" noProof="1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3">
            <a:extLst>
              <a:ext uri="{FF2B5EF4-FFF2-40B4-BE49-F238E27FC236}">
                <a16:creationId xmlns:a16="http://schemas.microsoft.com/office/drawing/2014/main" xmlns="" id="{774ACB48-9ED0-40C5-A72B-FBF4E86431CD}"/>
              </a:ext>
            </a:extLst>
          </p:cNvPr>
          <p:cNvSpPr/>
          <p:nvPr/>
        </p:nvSpPr>
        <p:spPr>
          <a:xfrm>
            <a:off x="2351584" y="4178187"/>
            <a:ext cx="6025819" cy="1158811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66943">
              <a:spcBef>
                <a:spcPct val="0"/>
              </a:spcBef>
              <a:spcAft>
                <a:spcPct val="0"/>
              </a:spcAft>
            </a:pPr>
            <a:endParaRPr lang="zh-CN" altLang="en-US" sz="1707" i="0" noProof="1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xmlns="" id="{2313F739-15DF-4573-819F-E7E81C007125}"/>
              </a:ext>
            </a:extLst>
          </p:cNvPr>
          <p:cNvSpPr/>
          <p:nvPr/>
        </p:nvSpPr>
        <p:spPr bwMode="auto">
          <a:xfrm rot="10800000" flipH="1" flipV="1">
            <a:off x="2088006" y="2554873"/>
            <a:ext cx="360264" cy="32481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 lim="800000"/>
          </a:ln>
        </p:spPr>
        <p:txBody>
          <a:bodyPr vert="horz" wrap="square" lIns="91435" tIns="45718" rIns="91435" bIns="45718" numCol="1" anchor="ctr" anchorCtr="0" compatLnSpc="1"/>
          <a:lstStyle/>
          <a:p>
            <a:pPr algn="ctr" defTabSz="866943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i="0" noProof="1">
                <a:solidFill>
                  <a:prstClr val="black">
                    <a:lumMod val="75000"/>
                    <a:lumOff val="25000"/>
                  </a:prst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000" b="1" i="0" noProof="1">
              <a:solidFill>
                <a:prstClr val="black">
                  <a:lumMod val="75000"/>
                  <a:lumOff val="25000"/>
                </a:prst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xmlns="" id="{CA82ADD0-B3C7-4F4B-907B-5A6E620BAF28}"/>
              </a:ext>
            </a:extLst>
          </p:cNvPr>
          <p:cNvSpPr txBox="1"/>
          <p:nvPr/>
        </p:nvSpPr>
        <p:spPr>
          <a:xfrm>
            <a:off x="2447563" y="3277420"/>
            <a:ext cx="863552" cy="30777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 defTabSz="866943"/>
            <a:r>
              <a:rPr lang="zh-CN" altLang="en-US" sz="2000" b="1" i="0" dirty="0">
                <a:solidFill>
                  <a:prstClr val="white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信息：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3E563A6C-A369-411B-A44D-1379946CCBA8}"/>
              </a:ext>
            </a:extLst>
          </p:cNvPr>
          <p:cNvGrpSpPr/>
          <p:nvPr/>
        </p:nvGrpSpPr>
        <p:grpSpPr>
          <a:xfrm>
            <a:off x="3271424" y="3269967"/>
            <a:ext cx="360264" cy="324818"/>
            <a:chOff x="2142410" y="2298139"/>
            <a:chExt cx="360284" cy="324836"/>
          </a:xfrm>
          <a:solidFill>
            <a:schemeClr val="bg1"/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C94E9DC0-75B5-47C1-8E3D-E8FAB4CAE424}"/>
                </a:ext>
              </a:extLst>
            </p:cNvPr>
            <p:cNvSpPr/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 lim="800000"/>
            </a:ln>
          </p:spPr>
          <p:txBody>
            <a:bodyPr vert="horz" wrap="square" lIns="91435" tIns="45718" rIns="91435" bIns="45718" numCol="1" anchor="t" anchorCtr="0" compatLnSpc="1"/>
            <a:lstStyle/>
            <a:p>
              <a:pPr defTabSz="866943">
                <a:spcBef>
                  <a:spcPct val="0"/>
                </a:spcBef>
                <a:spcAft>
                  <a:spcPct val="0"/>
                </a:spcAft>
              </a:pPr>
              <a:endParaRPr lang="zh-CN" altLang="en-US" sz="1707" i="0" noProof="1">
                <a:solidFill>
                  <a:prstClr val="black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xmlns="" id="{45BE67F4-8E6A-4159-A748-EA2F650C427E}"/>
                </a:ext>
              </a:extLst>
            </p:cNvPr>
            <p:cNvSpPr txBox="1"/>
            <p:nvPr/>
          </p:nvSpPr>
          <p:spPr>
            <a:xfrm>
              <a:off x="2221796" y="2306669"/>
              <a:ext cx="201512" cy="30779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 defTabSz="866943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i="0" noProof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2000" b="1" i="0" noProof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TextBox 16">
            <a:extLst>
              <a:ext uri="{FF2B5EF4-FFF2-40B4-BE49-F238E27FC236}">
                <a16:creationId xmlns:a16="http://schemas.microsoft.com/office/drawing/2014/main" xmlns="" id="{EFE391E5-CF94-4270-90C9-81770238551B}"/>
              </a:ext>
            </a:extLst>
          </p:cNvPr>
          <p:cNvSpPr txBox="1"/>
          <p:nvPr/>
        </p:nvSpPr>
        <p:spPr>
          <a:xfrm>
            <a:off x="1229247" y="3981535"/>
            <a:ext cx="906414" cy="30777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 defTabSz="866943"/>
            <a:r>
              <a:rPr lang="zh-CN" altLang="en-US" sz="2000" b="1" i="0" dirty="0">
                <a:solidFill>
                  <a:prstClr val="white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其他： 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3064B73-2154-456F-A156-10F5AD0F4CEC}"/>
              </a:ext>
            </a:extLst>
          </p:cNvPr>
          <p:cNvGrpSpPr/>
          <p:nvPr/>
        </p:nvGrpSpPr>
        <p:grpSpPr>
          <a:xfrm>
            <a:off x="2088006" y="3964494"/>
            <a:ext cx="360264" cy="324818"/>
            <a:chOff x="2142410" y="2298139"/>
            <a:chExt cx="360284" cy="324836"/>
          </a:xfrm>
          <a:solidFill>
            <a:schemeClr val="bg1"/>
          </a:soli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xmlns="" id="{1A307E19-8EB2-4483-9389-D1BDD8A43845}"/>
                </a:ext>
              </a:extLst>
            </p:cNvPr>
            <p:cNvSpPr/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 lim="800000"/>
            </a:ln>
          </p:spPr>
          <p:txBody>
            <a:bodyPr vert="horz" wrap="square" lIns="91435" tIns="45718" rIns="91435" bIns="45718" numCol="1" anchor="t" anchorCtr="0" compatLnSpc="1"/>
            <a:lstStyle/>
            <a:p>
              <a:pPr defTabSz="866943">
                <a:spcBef>
                  <a:spcPct val="0"/>
                </a:spcBef>
                <a:spcAft>
                  <a:spcPct val="0"/>
                </a:spcAft>
              </a:pPr>
              <a:endParaRPr lang="zh-CN" altLang="en-US" sz="1707" i="0" noProof="1">
                <a:solidFill>
                  <a:prstClr val="black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xmlns="" id="{AC0BCA72-8C1F-4BD4-B1FE-2A6F406B38BC}"/>
                </a:ext>
              </a:extLst>
            </p:cNvPr>
            <p:cNvSpPr txBox="1"/>
            <p:nvPr/>
          </p:nvSpPr>
          <p:spPr>
            <a:xfrm>
              <a:off x="2221796" y="2306669"/>
              <a:ext cx="201512" cy="30779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 defTabSz="866943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000" b="1" i="0" noProof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3</a:t>
              </a:r>
              <a:endParaRPr lang="zh-CN" altLang="en-US" sz="2000" b="1" i="0" noProof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TextBox 20">
            <a:extLst>
              <a:ext uri="{FF2B5EF4-FFF2-40B4-BE49-F238E27FC236}">
                <a16:creationId xmlns:a16="http://schemas.microsoft.com/office/drawing/2014/main" xmlns="" id="{CF13019A-6107-4BC6-916E-357A88A366E6}"/>
              </a:ext>
            </a:extLst>
          </p:cNvPr>
          <p:cNvSpPr txBox="1"/>
          <p:nvPr/>
        </p:nvSpPr>
        <p:spPr>
          <a:xfrm>
            <a:off x="2601041" y="1773901"/>
            <a:ext cx="5627447" cy="68268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algn="just" defTabSz="866943">
              <a:lnSpc>
                <a:spcPts val="1399"/>
              </a:lnSpc>
            </a:pPr>
            <a:r>
              <a:rPr lang="zh-CN" altLang="en-US" sz="1600" i="0" dirty="0">
                <a:solidFill>
                  <a:srgbClr val="595959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“适所适存”的销售精英：具有专业素质，拥有高度执行力；</a:t>
            </a:r>
          </a:p>
          <a:p>
            <a:pPr algn="just" defTabSz="866943">
              <a:lnSpc>
                <a:spcPct val="130000"/>
              </a:lnSpc>
            </a:pPr>
            <a:r>
              <a:rPr lang="zh-CN" altLang="en-US" sz="1600" i="0" dirty="0">
                <a:solidFill>
                  <a:srgbClr val="595959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市场工程师：寻觅市场商机，偏重新品研发与导入；</a:t>
            </a:r>
          </a:p>
          <a:p>
            <a:pPr algn="just" defTabSz="866943">
              <a:lnSpc>
                <a:spcPts val="1399"/>
              </a:lnSpc>
            </a:pPr>
            <a:r>
              <a:rPr lang="zh-CN" altLang="en-US" sz="1600" i="0" dirty="0">
                <a:solidFill>
                  <a:srgbClr val="595959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技术人员的支持：参与新产品试料，以及售后服务的支持。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xmlns="" id="{03B897C3-F5AC-4C6B-B484-D6048AF78D08}"/>
              </a:ext>
            </a:extLst>
          </p:cNvPr>
          <p:cNvSpPr txBox="1"/>
          <p:nvPr/>
        </p:nvSpPr>
        <p:spPr>
          <a:xfrm>
            <a:off x="4212869" y="3131132"/>
            <a:ext cx="4011779" cy="6085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algn="just" defTabSz="866943">
              <a:lnSpc>
                <a:spcPct val="130000"/>
              </a:lnSpc>
            </a:pPr>
            <a:r>
              <a:rPr lang="zh-CN" altLang="en-US" sz="1600" i="0" dirty="0">
                <a:solidFill>
                  <a:srgbClr val="595959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公司内部的数据信息的共享：本地区发货、库存以及其他销售数据。</a:t>
            </a: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xmlns="" id="{8D6CD6E8-A8F1-414A-8034-FB5381C1644D}"/>
              </a:ext>
            </a:extLst>
          </p:cNvPr>
          <p:cNvSpPr txBox="1"/>
          <p:nvPr/>
        </p:nvSpPr>
        <p:spPr>
          <a:xfrm>
            <a:off x="2956620" y="4473482"/>
            <a:ext cx="4916287" cy="6085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lstStyle/>
          <a:p>
            <a:pPr algn="just" defTabSz="866943">
              <a:lnSpc>
                <a:spcPct val="130000"/>
              </a:lnSpc>
            </a:pPr>
            <a:r>
              <a:rPr lang="zh-CN" altLang="en-US" sz="1600" i="0" dirty="0">
                <a:solidFill>
                  <a:srgbClr val="595959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明确的考核制度：赏罚分明，更好的督促业务人员完成销售任务。</a:t>
            </a:r>
          </a:p>
        </p:txBody>
      </p:sp>
      <p:sp>
        <p:nvSpPr>
          <p:cNvPr id="24" name="千图设计师MC：ID 29795607库_矩形 9">
            <a:extLst>
              <a:ext uri="{FF2B5EF4-FFF2-40B4-BE49-F238E27FC236}">
                <a16:creationId xmlns:a16="http://schemas.microsoft.com/office/drawing/2014/main" xmlns="" id="{CA6B578B-F7D3-4FC0-8FD0-D75B94FB649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244901" y="1268760"/>
            <a:ext cx="1852049" cy="2123586"/>
          </a:xfrm>
          <a:prstGeom prst="rect">
            <a:avLst/>
          </a:prstGeom>
          <a:blipFill dpi="0" rotWithShape="1">
            <a:blip r:embed="rId5"/>
            <a:srcRect/>
            <a:stretch>
              <a:fillRect l="-24317" r="-4784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千图设计师MC：ID 29795607库_矩形 7">
            <a:extLst>
              <a:ext uri="{FF2B5EF4-FFF2-40B4-BE49-F238E27FC236}">
                <a16:creationId xmlns:a16="http://schemas.microsoft.com/office/drawing/2014/main" xmlns="" id="{FEA007C3-8572-4B93-B6A2-12CF9513C64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244900" y="3649937"/>
            <a:ext cx="1852049" cy="2089712"/>
          </a:xfrm>
          <a:prstGeom prst="rect">
            <a:avLst/>
          </a:prstGeom>
          <a:blipFill dpi="0" rotWithShape="1">
            <a:blip r:embed="rId6"/>
            <a:srcRect/>
            <a:stretch>
              <a:fillRect l="-23929" r="-4548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58962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"/>
                            </p:stCondLst>
                            <p:childTnLst>
                              <p:par>
                                <p:cTn id="6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700"/>
                            </p:stCondLst>
                            <p:childTnLst>
                              <p:par>
                                <p:cTn id="9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2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1" grpId="0"/>
      <p:bldP spid="15" grpId="0"/>
      <p:bldP spid="19" grpId="0"/>
      <p:bldP spid="20" grpId="0"/>
      <p:bldP spid="21" grpId="0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C2946EC-1672-4BF0-8208-BC537C28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、自我评价</a:t>
            </a:r>
          </a:p>
        </p:txBody>
      </p:sp>
      <p:sp>
        <p:nvSpPr>
          <p:cNvPr id="3" name="右箭头 9">
            <a:extLst>
              <a:ext uri="{FF2B5EF4-FFF2-40B4-BE49-F238E27FC236}">
                <a16:creationId xmlns:a16="http://schemas.microsoft.com/office/drawing/2014/main" xmlns="" id="{75AD2949-E3AB-45EA-A66F-D43D80945DE5}"/>
              </a:ext>
            </a:extLst>
          </p:cNvPr>
          <p:cNvSpPr/>
          <p:nvPr/>
        </p:nvSpPr>
        <p:spPr>
          <a:xfrm>
            <a:off x="6125817" y="2414724"/>
            <a:ext cx="2706256" cy="2410358"/>
          </a:xfrm>
          <a:prstGeom prst="rightArrow">
            <a:avLst>
              <a:gd name="adj1" fmla="val 79210"/>
              <a:gd name="adj2" fmla="val 30258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右箭头 48">
            <a:extLst>
              <a:ext uri="{FF2B5EF4-FFF2-40B4-BE49-F238E27FC236}">
                <a16:creationId xmlns:a16="http://schemas.microsoft.com/office/drawing/2014/main" xmlns="" id="{E89C62B9-57F7-46DD-8440-1A23BB00E3BF}"/>
              </a:ext>
            </a:extLst>
          </p:cNvPr>
          <p:cNvSpPr/>
          <p:nvPr/>
        </p:nvSpPr>
        <p:spPr>
          <a:xfrm flipH="1">
            <a:off x="3419563" y="2414724"/>
            <a:ext cx="2706254" cy="2410358"/>
          </a:xfrm>
          <a:prstGeom prst="rightArrow">
            <a:avLst>
              <a:gd name="adj1" fmla="val 79210"/>
              <a:gd name="adj2" fmla="val 3144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106">
            <a:extLst>
              <a:ext uri="{FF2B5EF4-FFF2-40B4-BE49-F238E27FC236}">
                <a16:creationId xmlns:a16="http://schemas.microsoft.com/office/drawing/2014/main" xmlns="" id="{2EE2FB4D-EC2E-4451-807A-CD137708CD53}"/>
              </a:ext>
            </a:extLst>
          </p:cNvPr>
          <p:cNvSpPr txBox="1"/>
          <p:nvPr/>
        </p:nvSpPr>
        <p:spPr>
          <a:xfrm>
            <a:off x="8831203" y="2447173"/>
            <a:ext cx="2067172" cy="2442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i="0" dirty="0">
                <a:solidFill>
                  <a:schemeClr val="bg2">
                    <a:lumMod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部门人员规划管理能力需要提升；</a:t>
            </a:r>
          </a:p>
          <a:p>
            <a:pPr algn="just">
              <a:lnSpc>
                <a:spcPct val="150000"/>
              </a:lnSpc>
            </a:pPr>
            <a:r>
              <a:rPr lang="zh-CN" altLang="en-US" i="0" dirty="0">
                <a:solidFill>
                  <a:schemeClr val="bg2">
                    <a:lumMod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工作杂而不精，需要在重点工作上深入；</a:t>
            </a:r>
          </a:p>
          <a:p>
            <a:pPr algn="just">
              <a:lnSpc>
                <a:spcPct val="150000"/>
              </a:lnSpc>
            </a:pPr>
            <a:r>
              <a:rPr lang="zh-CN" altLang="en-US" i="0" dirty="0">
                <a:solidFill>
                  <a:schemeClr val="bg2">
                    <a:lumMod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部门人员的专业能力和管理意识不强。</a:t>
            </a:r>
          </a:p>
        </p:txBody>
      </p:sp>
      <p:sp>
        <p:nvSpPr>
          <p:cNvPr id="6" name="TextBox 106">
            <a:extLst>
              <a:ext uri="{FF2B5EF4-FFF2-40B4-BE49-F238E27FC236}">
                <a16:creationId xmlns:a16="http://schemas.microsoft.com/office/drawing/2014/main" xmlns="" id="{2161C052-6D2A-4C30-8AA7-3CEDD9DA3D21}"/>
              </a:ext>
            </a:extLst>
          </p:cNvPr>
          <p:cNvSpPr txBox="1"/>
          <p:nvPr/>
        </p:nvSpPr>
        <p:spPr>
          <a:xfrm>
            <a:off x="1353261" y="1853384"/>
            <a:ext cx="2151404" cy="36888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i="0" dirty="0">
                <a:solidFill>
                  <a:schemeClr val="bg2">
                    <a:lumMod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有良好的沟通和协调能力、能积极配合其他部门的工作；</a:t>
            </a:r>
          </a:p>
          <a:p>
            <a:pPr algn="just">
              <a:lnSpc>
                <a:spcPct val="150000"/>
              </a:lnSpc>
            </a:pPr>
            <a:r>
              <a:rPr lang="zh-CN" altLang="en-US" i="0" dirty="0">
                <a:solidFill>
                  <a:schemeClr val="bg2">
                    <a:lumMod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能从公司角度发展思考问题，乐意提供一些建议和想法；</a:t>
            </a:r>
          </a:p>
          <a:p>
            <a:pPr algn="just">
              <a:lnSpc>
                <a:spcPct val="150000"/>
              </a:lnSpc>
            </a:pPr>
            <a:r>
              <a:rPr lang="zh-CN" altLang="en-US" i="0" dirty="0">
                <a:solidFill>
                  <a:schemeClr val="bg2">
                    <a:lumMod val="2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能分享自己的看法、并注重工作流程和规范的建立。 </a:t>
            </a:r>
          </a:p>
        </p:txBody>
      </p:sp>
      <p:sp>
        <p:nvSpPr>
          <p:cNvPr id="7" name="圆角矩形 12">
            <a:extLst>
              <a:ext uri="{FF2B5EF4-FFF2-40B4-BE49-F238E27FC236}">
                <a16:creationId xmlns:a16="http://schemas.microsoft.com/office/drawing/2014/main" xmlns="" id="{CE8769E3-C44C-4FE8-8733-AA2B991B4D54}"/>
              </a:ext>
            </a:extLst>
          </p:cNvPr>
          <p:cNvSpPr/>
          <p:nvPr/>
        </p:nvSpPr>
        <p:spPr>
          <a:xfrm>
            <a:off x="8107018" y="1694919"/>
            <a:ext cx="3117434" cy="4176462"/>
          </a:xfrm>
          <a:prstGeom prst="roundRect">
            <a:avLst>
              <a:gd name="adj" fmla="val 7452"/>
            </a:avLst>
          </a:prstGeom>
          <a:noFill/>
          <a:ln>
            <a:solidFill>
              <a:schemeClr val="accent1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49">
            <a:extLst>
              <a:ext uri="{FF2B5EF4-FFF2-40B4-BE49-F238E27FC236}">
                <a16:creationId xmlns:a16="http://schemas.microsoft.com/office/drawing/2014/main" xmlns="" id="{BAE761AC-178C-4253-B5F0-95C74FCF937C}"/>
              </a:ext>
            </a:extLst>
          </p:cNvPr>
          <p:cNvSpPr/>
          <p:nvPr/>
        </p:nvSpPr>
        <p:spPr>
          <a:xfrm>
            <a:off x="1085258" y="1694918"/>
            <a:ext cx="3117434" cy="4176462"/>
          </a:xfrm>
          <a:prstGeom prst="roundRect">
            <a:avLst>
              <a:gd name="adj" fmla="val 7452"/>
            </a:avLst>
          </a:prstGeom>
          <a:noFill/>
          <a:ln>
            <a:solidFill>
              <a:schemeClr val="accent2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30">
            <a:extLst>
              <a:ext uri="{FF2B5EF4-FFF2-40B4-BE49-F238E27FC236}">
                <a16:creationId xmlns:a16="http://schemas.microsoft.com/office/drawing/2014/main" xmlns="" id="{32761034-19F1-4F48-ABA0-309581E70837}"/>
              </a:ext>
            </a:extLst>
          </p:cNvPr>
          <p:cNvSpPr txBox="1"/>
          <p:nvPr/>
        </p:nvSpPr>
        <p:spPr>
          <a:xfrm>
            <a:off x="6658750" y="3189016"/>
            <a:ext cx="155672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工作中的不足：</a:t>
            </a:r>
          </a:p>
        </p:txBody>
      </p:sp>
      <p:sp>
        <p:nvSpPr>
          <p:cNvPr id="10" name="TextBox 30">
            <a:extLst>
              <a:ext uri="{FF2B5EF4-FFF2-40B4-BE49-F238E27FC236}">
                <a16:creationId xmlns:a16="http://schemas.microsoft.com/office/drawing/2014/main" xmlns="" id="{3C6BD5AC-80E7-415F-99ED-81615D293374}"/>
              </a:ext>
            </a:extLst>
          </p:cNvPr>
          <p:cNvSpPr txBox="1"/>
          <p:nvPr/>
        </p:nvSpPr>
        <p:spPr>
          <a:xfrm>
            <a:off x="4067627" y="3189016"/>
            <a:ext cx="151659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工作中的优点：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xmlns="" id="{34858CD7-BDA4-4D80-A4EB-E2B259F45454}"/>
              </a:ext>
            </a:extLst>
          </p:cNvPr>
          <p:cNvSpPr txBox="1"/>
          <p:nvPr/>
        </p:nvSpPr>
        <p:spPr>
          <a:xfrm>
            <a:off x="5106275" y="4637434"/>
            <a:ext cx="1919817" cy="748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4267" b="1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V.S</a:t>
            </a:r>
            <a:endParaRPr lang="zh-CN" altLang="en-US" sz="4267" b="1" dirty="0">
              <a:solidFill>
                <a:schemeClr val="tx1">
                  <a:lumMod val="65000"/>
                  <a:lumOff val="35000"/>
                </a:schemeClr>
              </a:solidFill>
              <a:ea typeface="Microsoft YaHei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40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1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2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 prLst="gradientSize: 0.1">
                                          <p:cBhvr>
                                            <p:cTn id="4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 animBg="1"/>
          <p:bldP spid="8" grpId="0" animBg="1"/>
          <p:bldP spid="9" grpId="0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 prLst="gradientSize: 0.1">
                                          <p:cBhvr>
                                            <p:cTn id="4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 animBg="1"/>
          <p:bldP spid="8" grpId="0" animBg="1"/>
          <p:bldP spid="9" grpId="0"/>
          <p:bldP spid="10" grpId="0"/>
          <p:bldP spid="11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3C422E5-E79D-4E84-AF05-74F0A0350843}"/>
              </a:ext>
            </a:extLst>
          </p:cNvPr>
          <p:cNvSpPr/>
          <p:nvPr/>
        </p:nvSpPr>
        <p:spPr>
          <a:xfrm>
            <a:off x="0" y="3309807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ts val="36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zh-CN" altLang="en-US" sz="32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08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三、展望篇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87030BF-017F-46B2-8840-52DBC9EEFA41}"/>
              </a:ext>
            </a:extLst>
          </p:cNvPr>
          <p:cNvSpPr/>
          <p:nvPr/>
        </p:nvSpPr>
        <p:spPr>
          <a:xfrm>
            <a:off x="6312953" y="2098422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i="0" dirty="0">
                <a:solidFill>
                  <a:schemeClr val="tx1">
                    <a:lumMod val="85000"/>
                    <a:lumOff val="1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 ——</a:t>
            </a:r>
            <a:r>
              <a:rPr lang="zh-CN" altLang="en-US" sz="2400" b="1" i="0" dirty="0">
                <a:solidFill>
                  <a:schemeClr val="tx1">
                    <a:lumMod val="85000"/>
                    <a:lumOff val="1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回顾过去 成绩斐然</a:t>
            </a:r>
            <a:endParaRPr lang="zh-CN" altLang="en-US" sz="2400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78B36B20-3719-4035-9074-DCAAE86E8DB1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>
            <a:off x="6324704" y="2744755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FEBAAD5-B531-4A37-BD6D-63EB34634B02}"/>
              </a:ext>
            </a:extLst>
          </p:cNvPr>
          <p:cNvSpPr txBox="1"/>
          <p:nvPr/>
        </p:nvSpPr>
        <p:spPr>
          <a:xfrm>
            <a:off x="6096897" y="2820460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xmlns="" id="{072BA766-40EC-466B-99F2-9EC4175C4223}"/>
              </a:ext>
            </a:extLst>
          </p:cNvPr>
          <p:cNvSpPr txBox="1"/>
          <p:nvPr/>
        </p:nvSpPr>
        <p:spPr>
          <a:xfrm>
            <a:off x="8130354" y="2820460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xmlns="" id="{062FCE5F-78A9-4780-84E9-85253C734F0F}"/>
              </a:ext>
            </a:extLst>
          </p:cNvPr>
          <p:cNvSpPr txBox="1"/>
          <p:nvPr/>
        </p:nvSpPr>
        <p:spPr>
          <a:xfrm>
            <a:off x="6096897" y="3175587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xmlns="" id="{69ABE5F6-3435-481D-B27E-B73F638EEC4B}"/>
              </a:ext>
            </a:extLst>
          </p:cNvPr>
          <p:cNvSpPr txBox="1"/>
          <p:nvPr/>
        </p:nvSpPr>
        <p:spPr>
          <a:xfrm>
            <a:off x="8130354" y="3175587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8" lvl="1" indent="-162568">
              <a:buFont typeface="Arial" panose="020B0604020202020204" pitchFamily="34" charset="0"/>
              <a:buChar char="•"/>
            </a:pPr>
            <a:r>
              <a:rPr lang="zh-CN" altLang="en-US" sz="1333" i="0" dirty="0">
                <a:solidFill>
                  <a:schemeClr val="bg1">
                    <a:lumMod val="50000"/>
                  </a:schemeClr>
                </a:solidFill>
                <a:ea typeface="Microsoft YaHei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3" i="0" dirty="0">
              <a:solidFill>
                <a:schemeClr val="bg1">
                  <a:lumMod val="50000"/>
                </a:schemeClr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F2E0AD4E-B057-44C9-941F-6C9C372C0F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278" y="2090613"/>
            <a:ext cx="1455058" cy="2738653"/>
          </a:xfrm>
          <a:prstGeom prst="rect">
            <a:avLst/>
          </a:prstGeom>
        </p:spPr>
      </p:pic>
      <p:pic>
        <p:nvPicPr>
          <p:cNvPr id="17" name="图片 16" descr="图片包含 深色, 点亮&#10;&#10;已生成高可信度的说明">
            <a:extLst>
              <a:ext uri="{FF2B5EF4-FFF2-40B4-BE49-F238E27FC236}">
                <a16:creationId xmlns:a16="http://schemas.microsoft.com/office/drawing/2014/main" xmlns="" id="{4A5E6752-C4F2-4E5A-B43D-AEDB135E33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52" y="4767387"/>
            <a:ext cx="1677784" cy="327714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0E1A1D5-CD1C-4EA9-B0E7-9C388295BE63}"/>
              </a:ext>
            </a:extLst>
          </p:cNvPr>
          <p:cNvGrpSpPr/>
          <p:nvPr/>
        </p:nvGrpSpPr>
        <p:grpSpPr>
          <a:xfrm>
            <a:off x="1446171" y="1084135"/>
            <a:ext cx="3713557" cy="3855094"/>
            <a:chOff x="1487488" y="2563894"/>
            <a:chExt cx="3713557" cy="1478279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B01C2E4-312A-413B-882E-C63D98FB580C}"/>
                </a:ext>
              </a:extLst>
            </p:cNvPr>
            <p:cNvGrpSpPr/>
            <p:nvPr/>
          </p:nvGrpSpPr>
          <p:grpSpPr>
            <a:xfrm>
              <a:off x="1487488" y="2763613"/>
              <a:ext cx="3713557" cy="1159086"/>
              <a:chOff x="1487488" y="2763613"/>
              <a:chExt cx="3713557" cy="1159086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52FC7502-7CDD-4DA6-AAF7-F52CE1ABF1A2}"/>
                  </a:ext>
                </a:extLst>
              </p:cNvPr>
              <p:cNvSpPr/>
              <p:nvPr/>
            </p:nvSpPr>
            <p:spPr>
              <a:xfrm>
                <a:off x="1605967" y="2809069"/>
                <a:ext cx="3595078" cy="1113630"/>
              </a:xfrm>
              <a:prstGeom prst="rect">
                <a:avLst/>
              </a:prstGeom>
              <a:noFill/>
              <a:ln w="57150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F2F4AC8A-FC71-43DF-ABE5-6AD55E2467E8}"/>
                  </a:ext>
                </a:extLst>
              </p:cNvPr>
              <p:cNvSpPr/>
              <p:nvPr/>
            </p:nvSpPr>
            <p:spPr>
              <a:xfrm>
                <a:off x="1487488" y="2763613"/>
                <a:ext cx="3595078" cy="1113630"/>
              </a:xfrm>
              <a:prstGeom prst="rect">
                <a:avLst/>
              </a:prstGeom>
              <a:noFill/>
              <a:ln w="28575">
                <a:solidFill>
                  <a:srgbClr val="E053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245BEDC-BBDD-4B5D-8DB6-A9E6C4EE39E3}"/>
                </a:ext>
              </a:extLst>
            </p:cNvPr>
            <p:cNvSpPr/>
            <p:nvPr/>
          </p:nvSpPr>
          <p:spPr>
            <a:xfrm>
              <a:off x="2867552" y="3829736"/>
              <a:ext cx="317437" cy="21243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739E377A-1969-4AEF-B5C7-BB62B668A9AD}"/>
                </a:ext>
              </a:extLst>
            </p:cNvPr>
            <p:cNvSpPr/>
            <p:nvPr/>
          </p:nvSpPr>
          <p:spPr>
            <a:xfrm>
              <a:off x="1859333" y="2563894"/>
              <a:ext cx="359933" cy="3560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5F97D246-69EE-4ED8-BEA9-AE9A5DF2B9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832" y="2493046"/>
            <a:ext cx="3237090" cy="3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0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xmlns="" id="{FD48106F-1BC2-4F36-92DA-9B626B36DE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CN" sz="28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8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28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80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年销售预算</a:t>
            </a:r>
          </a:p>
        </p:txBody>
      </p:sp>
      <p:sp>
        <p:nvSpPr>
          <p:cNvPr id="31747" name="TextBox 4">
            <a:extLst>
              <a:ext uri="{FF2B5EF4-FFF2-40B4-BE49-F238E27FC236}">
                <a16:creationId xmlns:a16="http://schemas.microsoft.com/office/drawing/2014/main" xmlns="" id="{190A272A-8720-45B0-BFA2-5FB67A5E8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3432" y="5650916"/>
            <a:ext cx="10132397" cy="65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备注：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2011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年实际销量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1337.92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吨，销售额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2830.13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万元，回款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2420.62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万元，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2012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年预算销量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1780.00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吨，销售额为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3800.00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万元，回款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3300.00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万元，较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2011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年分别增长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33.04%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34.27%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</a:t>
            </a:r>
            <a:r>
              <a:rPr lang="en-US" altLang="zh-CN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36.33%</a:t>
            </a:r>
            <a:r>
              <a:rPr lang="zh-CN" altLang="en-US" sz="1600" i="0" dirty="0">
                <a:solidFill>
                  <a:schemeClr val="tx2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！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64E29EC6-A188-4B8C-9AEB-3B59D1EE3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256566"/>
              </p:ext>
            </p:extLst>
          </p:nvPr>
        </p:nvGraphicFramePr>
        <p:xfrm>
          <a:off x="1076171" y="1040413"/>
          <a:ext cx="10039658" cy="4417455"/>
        </p:xfrm>
        <a:graphic>
          <a:graphicData uri="http://schemas.openxmlformats.org/drawingml/2006/table">
            <a:tbl>
              <a:tblPr/>
              <a:tblGrid>
                <a:gridCol w="11181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81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01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17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17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810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1810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2010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3175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3175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3106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地区</a:t>
                      </a:r>
                    </a:p>
                  </a:txBody>
                  <a:tcPr marL="91819" marR="91819" marT="45910" marB="459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销量（</a:t>
                      </a:r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吨） </a:t>
                      </a:r>
                    </a:p>
                  </a:txBody>
                  <a:tcPr marL="91819" marR="91819" marT="45910" marB="459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销售额（</a:t>
                      </a:r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万元）</a:t>
                      </a:r>
                    </a:p>
                  </a:txBody>
                  <a:tcPr marL="91819" marR="91819" marT="45910" marB="459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回款（</a:t>
                      </a:r>
                      <a:r>
                        <a:rPr lang="en-US" altLang="zh-CN" sz="13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300" b="0" i="0" u="none" strike="noStrike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万元）</a:t>
                      </a:r>
                    </a:p>
                  </a:txBody>
                  <a:tcPr marL="91819" marR="91819" marT="45910" marB="4591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106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2017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2018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2017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2018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2017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2018</a:t>
                      </a:r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年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同比</a:t>
                      </a:r>
                    </a:p>
                  </a:txBody>
                  <a:tcPr marL="8639" marR="8639" marT="86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106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江阴地区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596.8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750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125.67%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1,339.93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1,695.00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126.50%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1,172.03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1,300.00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110.92%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106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南通地区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129.13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236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182.77%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274.1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520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189.71%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207.4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550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265.19%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106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无锡地区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222.06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272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122.49%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451.13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552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122.36%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333.43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530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158.95%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106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浙江地区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389.94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522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133.87%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764.98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1,033.00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135.04%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707.77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920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129.99%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106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总计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1,337.92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1,780.00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133.04%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2,830.13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3,800.00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134.27%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2,420.62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3,300.00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Microsoft YaHei" panose="020B0503020204020204" pitchFamily="34" charset="-122"/>
                          <a:sym typeface="Arial" panose="020B0604020202020204" pitchFamily="34" charset="0"/>
                        </a:rPr>
                        <a:t>136.33%</a:t>
                      </a:r>
                    </a:p>
                  </a:txBody>
                  <a:tcPr marL="8639" marR="8639" marT="863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05CEE62-0BFB-4BC4-B1CB-B640B2C9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、工作重点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C54704A-DF13-4AEC-94C1-2CAC8FB12D99}"/>
              </a:ext>
            </a:extLst>
          </p:cNvPr>
          <p:cNvGrpSpPr/>
          <p:nvPr/>
        </p:nvGrpSpPr>
        <p:grpSpPr>
          <a:xfrm>
            <a:off x="1123106" y="1379162"/>
            <a:ext cx="4900886" cy="1816292"/>
            <a:chOff x="1484733" y="2332367"/>
            <a:chExt cx="4900886" cy="181671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052FB537-88DD-4A5C-93A9-C844F7FC15AC}"/>
                </a:ext>
              </a:extLst>
            </p:cNvPr>
            <p:cNvSpPr/>
            <p:nvPr/>
          </p:nvSpPr>
          <p:spPr>
            <a:xfrm>
              <a:off x="1484733" y="2332367"/>
              <a:ext cx="4900886" cy="1816713"/>
            </a:xfrm>
            <a:prstGeom prst="rect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TextBox 6">
              <a:extLst>
                <a:ext uri="{FF2B5EF4-FFF2-40B4-BE49-F238E27FC236}">
                  <a16:creationId xmlns:a16="http://schemas.microsoft.com/office/drawing/2014/main" xmlns="" id="{ACA97DD4-7BC1-4141-B138-9436D5A83D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733" y="2503236"/>
              <a:ext cx="3244702" cy="369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b="1" i="0" dirty="0">
                  <a:solidFill>
                    <a:schemeClr val="accent1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销售指标的完成：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B25B4CE8-F395-4D65-AC6C-7B52077D3070}"/>
                </a:ext>
              </a:extLst>
            </p:cNvPr>
            <p:cNvCxnSpPr/>
            <p:nvPr/>
          </p:nvCxnSpPr>
          <p:spPr>
            <a:xfrm flipH="1">
              <a:off x="1484733" y="2924944"/>
              <a:ext cx="324470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矩形 3">
              <a:extLst>
                <a:ext uri="{FF2B5EF4-FFF2-40B4-BE49-F238E27FC236}">
                  <a16:creationId xmlns:a16="http://schemas.microsoft.com/office/drawing/2014/main" xmlns="" id="{71860FD5-8309-42B1-8DCB-50298E437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924" y="3147025"/>
              <a:ext cx="4428492" cy="697276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457200">
                <a:lnSpc>
                  <a:spcPct val="129000"/>
                </a:lnSpc>
                <a:spcAft>
                  <a:spcPts val="600"/>
                </a:spcAft>
                <a:defRPr/>
              </a:pPr>
              <a:r>
                <a:rPr lang="zh-CN" altLang="en-US" sz="1600" i="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围绕部门销售指标，重点找问题、查原因、定措施、抓落实，确保提升部门业务绩效；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ADA4D00-6EC1-4928-9B32-E50554B5DF75}"/>
              </a:ext>
            </a:extLst>
          </p:cNvPr>
          <p:cNvGrpSpPr/>
          <p:nvPr/>
        </p:nvGrpSpPr>
        <p:grpSpPr>
          <a:xfrm>
            <a:off x="1123106" y="3428999"/>
            <a:ext cx="4900886" cy="1816292"/>
            <a:chOff x="1484733" y="4382679"/>
            <a:chExt cx="4900886" cy="1816713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56658395-4B5A-41EB-A12F-4D7A2BCCE1FE}"/>
                </a:ext>
              </a:extLst>
            </p:cNvPr>
            <p:cNvSpPr/>
            <p:nvPr/>
          </p:nvSpPr>
          <p:spPr>
            <a:xfrm>
              <a:off x="1484733" y="4382679"/>
              <a:ext cx="4900886" cy="1816713"/>
            </a:xfrm>
            <a:prstGeom prst="rect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xmlns="" id="{DAA0E2DD-1C84-4D62-A4ED-8D4CBAA35E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4733" y="4591468"/>
              <a:ext cx="2740646" cy="369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b="1" i="0" dirty="0">
                  <a:solidFill>
                    <a:schemeClr val="accent1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团队建设：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0A261103-03D4-43AC-96D3-3E4112D0E874}"/>
                </a:ext>
              </a:extLst>
            </p:cNvPr>
            <p:cNvCxnSpPr/>
            <p:nvPr/>
          </p:nvCxnSpPr>
          <p:spPr>
            <a:xfrm flipH="1">
              <a:off x="1484733" y="5013176"/>
              <a:ext cx="324470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2" name="矩形 3">
              <a:extLst>
                <a:ext uri="{FF2B5EF4-FFF2-40B4-BE49-F238E27FC236}">
                  <a16:creationId xmlns:a16="http://schemas.microsoft.com/office/drawing/2014/main" xmlns="" id="{79901435-16CC-4681-8547-4F4452AEA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099" y="5120018"/>
              <a:ext cx="4428492" cy="697276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457200">
                <a:lnSpc>
                  <a:spcPct val="129000"/>
                </a:lnSpc>
                <a:spcAft>
                  <a:spcPts val="600"/>
                </a:spcAft>
                <a:defRPr/>
              </a:pPr>
              <a:r>
                <a:rPr lang="zh-CN" altLang="en-US" sz="1600" i="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加强部门人员的培训，提升业务技能，提高工作效率，打造一支优秀的销售队伍；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D1235C4-39A6-4BE1-938B-3DCA51D89072}"/>
              </a:ext>
            </a:extLst>
          </p:cNvPr>
          <p:cNvGrpSpPr/>
          <p:nvPr/>
        </p:nvGrpSpPr>
        <p:grpSpPr>
          <a:xfrm>
            <a:off x="6240016" y="1379161"/>
            <a:ext cx="4900886" cy="1816292"/>
            <a:chOff x="6601643" y="2332366"/>
            <a:chExt cx="4900886" cy="18167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20089E1-ABB7-4390-8640-0BFB0DB11CAF}"/>
                </a:ext>
              </a:extLst>
            </p:cNvPr>
            <p:cNvSpPr/>
            <p:nvPr/>
          </p:nvSpPr>
          <p:spPr>
            <a:xfrm>
              <a:off x="6601643" y="2332366"/>
              <a:ext cx="4900886" cy="1816713"/>
            </a:xfrm>
            <a:prstGeom prst="rect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xmlns="" id="{F26CF25C-537B-4085-BF7F-4F302875B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1517" y="2492896"/>
              <a:ext cx="2812654" cy="369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b="1" i="0" dirty="0">
                  <a:solidFill>
                    <a:schemeClr val="accent1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信息共享：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1977FFA0-3ABA-40C7-A191-EFC5DA040F37}"/>
                </a:ext>
              </a:extLst>
            </p:cNvPr>
            <p:cNvCxnSpPr/>
            <p:nvPr/>
          </p:nvCxnSpPr>
          <p:spPr>
            <a:xfrm flipH="1">
              <a:off x="8257827" y="2914604"/>
              <a:ext cx="324470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矩形 3">
              <a:extLst>
                <a:ext uri="{FF2B5EF4-FFF2-40B4-BE49-F238E27FC236}">
                  <a16:creationId xmlns:a16="http://schemas.microsoft.com/office/drawing/2014/main" xmlns="" id="{3B383046-D1F7-43E8-B87F-E241D9E6C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7687" y="2986612"/>
              <a:ext cx="4428492" cy="1045286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457200">
                <a:lnSpc>
                  <a:spcPct val="129000"/>
                </a:lnSpc>
                <a:spcAft>
                  <a:spcPts val="600"/>
                </a:spcAft>
                <a:defRPr/>
              </a:pPr>
              <a:r>
                <a:rPr lang="zh-CN" altLang="en-US" sz="1600" i="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片区内信息共享以及公司内部的数据信息的共享：本地区发货、库存以及其他销售数据。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13A019C-58B2-47CF-AD96-8D7F48211880}"/>
              </a:ext>
            </a:extLst>
          </p:cNvPr>
          <p:cNvGrpSpPr/>
          <p:nvPr/>
        </p:nvGrpSpPr>
        <p:grpSpPr>
          <a:xfrm>
            <a:off x="6240016" y="3429000"/>
            <a:ext cx="4900886" cy="1816292"/>
            <a:chOff x="6601643" y="4382680"/>
            <a:chExt cx="4900886" cy="1816713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B5095779-633F-4C38-B56E-31AAA8F0433B}"/>
                </a:ext>
              </a:extLst>
            </p:cNvPr>
            <p:cNvSpPr/>
            <p:nvPr/>
          </p:nvSpPr>
          <p:spPr>
            <a:xfrm>
              <a:off x="6601643" y="4382680"/>
              <a:ext cx="4900886" cy="1816713"/>
            </a:xfrm>
            <a:prstGeom prst="rect">
              <a:avLst/>
            </a:prstGeom>
            <a:noFill/>
            <a:ln w="158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i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6">
              <a:extLst>
                <a:ext uri="{FF2B5EF4-FFF2-40B4-BE49-F238E27FC236}">
                  <a16:creationId xmlns:a16="http://schemas.microsoft.com/office/drawing/2014/main" xmlns="" id="{7B59DC81-6008-4E48-A4CB-8F92A96B89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9012" y="4581128"/>
              <a:ext cx="2668638" cy="369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b="1" i="0" dirty="0">
                  <a:solidFill>
                    <a:schemeClr val="accent1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规范部门业务流程：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523093EF-6712-4BB1-8DA2-D5E4283C8F06}"/>
                </a:ext>
              </a:extLst>
            </p:cNvPr>
            <p:cNvCxnSpPr/>
            <p:nvPr/>
          </p:nvCxnSpPr>
          <p:spPr>
            <a:xfrm flipH="1">
              <a:off x="8257827" y="5002836"/>
              <a:ext cx="3244702" cy="0"/>
            </a:xfrm>
            <a:prstGeom prst="lin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" name="矩形 3">
              <a:extLst>
                <a:ext uri="{FF2B5EF4-FFF2-40B4-BE49-F238E27FC236}">
                  <a16:creationId xmlns:a16="http://schemas.microsoft.com/office/drawing/2014/main" xmlns="" id="{08C443C2-9CD1-41C3-B16D-FABA5E143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7687" y="5109678"/>
              <a:ext cx="4428492" cy="697276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457200">
                <a:lnSpc>
                  <a:spcPct val="129000"/>
                </a:lnSpc>
                <a:spcAft>
                  <a:spcPts val="600"/>
                </a:spcAft>
                <a:defRPr/>
              </a:pPr>
              <a:r>
                <a:rPr lang="zh-CN" altLang="en-US" sz="1600" i="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完成各项职能的规范，并推进客户的有效管理，使客户关系更和亲化，巩固公司地位。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095E838-0D59-482F-969B-23F79D9BB14F}"/>
              </a:ext>
            </a:extLst>
          </p:cNvPr>
          <p:cNvGrpSpPr/>
          <p:nvPr/>
        </p:nvGrpSpPr>
        <p:grpSpPr>
          <a:xfrm>
            <a:off x="5375920" y="2556317"/>
            <a:ext cx="1512168" cy="1511818"/>
            <a:chOff x="5737547" y="3509795"/>
            <a:chExt cx="1512168" cy="1512168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A0F2E6B7-DCB3-4BB7-BF58-CAC0B72F3A33}"/>
                </a:ext>
              </a:extLst>
            </p:cNvPr>
            <p:cNvSpPr/>
            <p:nvPr/>
          </p:nvSpPr>
          <p:spPr>
            <a:xfrm>
              <a:off x="5737547" y="3509795"/>
              <a:ext cx="1512168" cy="1512168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 w="1587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0" dirty="0">
                <a:solidFill>
                  <a:schemeClr val="tx2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F3C89B1A-043C-4959-A685-B0D3888D4DE4}"/>
                </a:ext>
              </a:extLst>
            </p:cNvPr>
            <p:cNvSpPr/>
            <p:nvPr/>
          </p:nvSpPr>
          <p:spPr>
            <a:xfrm>
              <a:off x="6007577" y="3753354"/>
              <a:ext cx="1008112" cy="1045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zh-CN" altLang="en-US" sz="2800" b="1" i="0" kern="100" dirty="0">
                  <a:solidFill>
                    <a:schemeClr val="bg1"/>
                  </a:solidFill>
                  <a:ea typeface="Microsoft YaHei" panose="020B0503020204020204" pitchFamily="34" charset="-122"/>
                  <a:sym typeface="Arial" panose="020B0604020202020204" pitchFamily="34" charset="0"/>
                </a:rPr>
                <a:t>工作重点</a:t>
              </a:r>
              <a:endParaRPr lang="zh-CN" altLang="zh-CN" sz="2800" b="1" i="0" kern="10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0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74ABF60-5B55-4E97-B4A0-9D4C6EE1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、八字方针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DC3CEE75-3568-40E3-98F9-41997DCD64D1}"/>
              </a:ext>
            </a:extLst>
          </p:cNvPr>
          <p:cNvSpPr>
            <a:spLocks noChangeAspect="1"/>
          </p:cNvSpPr>
          <p:nvPr/>
        </p:nvSpPr>
        <p:spPr>
          <a:xfrm>
            <a:off x="6097139" y="3574252"/>
            <a:ext cx="2010635" cy="2010633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323"/>
            <a:endParaRPr lang="zh-CN" altLang="en-US" sz="2400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728CA9BA-D54F-40DA-9F26-4E7185310596}"/>
              </a:ext>
            </a:extLst>
          </p:cNvPr>
          <p:cNvSpPr>
            <a:spLocks noChangeAspect="1"/>
          </p:cNvSpPr>
          <p:nvPr/>
        </p:nvSpPr>
        <p:spPr>
          <a:xfrm>
            <a:off x="4088613" y="1611257"/>
            <a:ext cx="2010635" cy="2010633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323"/>
            <a:endParaRPr lang="zh-CN" altLang="en-US" sz="2400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2D7DB338-B656-4D80-A412-164E5B3B1560}"/>
              </a:ext>
            </a:extLst>
          </p:cNvPr>
          <p:cNvSpPr>
            <a:spLocks noChangeAspect="1"/>
          </p:cNvSpPr>
          <p:nvPr/>
        </p:nvSpPr>
        <p:spPr>
          <a:xfrm>
            <a:off x="8109883" y="1611257"/>
            <a:ext cx="2010635" cy="2010633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323"/>
            <a:endParaRPr lang="zh-CN" altLang="en-US" sz="2400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A5FD19DD-B1CF-45FC-9F9B-4C31F350E87B}"/>
              </a:ext>
            </a:extLst>
          </p:cNvPr>
          <p:cNvSpPr>
            <a:spLocks noChangeAspect="1"/>
          </p:cNvSpPr>
          <p:nvPr/>
        </p:nvSpPr>
        <p:spPr>
          <a:xfrm>
            <a:off x="2118013" y="3621891"/>
            <a:ext cx="2010635" cy="2010633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323"/>
            <a:endParaRPr lang="zh-CN" altLang="en-US" sz="2400">
              <a:solidFill>
                <a:prstClr val="white"/>
              </a:solidFill>
              <a:latin typeface="Arial" panose="020B0604020202020204" pitchFamily="34" charset="0"/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14">
            <a:extLst>
              <a:ext uri="{FF2B5EF4-FFF2-40B4-BE49-F238E27FC236}">
                <a16:creationId xmlns:a16="http://schemas.microsoft.com/office/drawing/2014/main" xmlns="" id="{0A7A65B5-261D-4EB6-82A3-42F49327267B}"/>
              </a:ext>
            </a:extLst>
          </p:cNvPr>
          <p:cNvGrpSpPr/>
          <p:nvPr/>
        </p:nvGrpSpPr>
        <p:grpSpPr>
          <a:xfrm>
            <a:off x="2141756" y="1611256"/>
            <a:ext cx="2371909" cy="2010635"/>
            <a:chOff x="2054912" y="1992929"/>
            <a:chExt cx="2371909" cy="2010634"/>
          </a:xfrm>
        </p:grpSpPr>
        <p:sp>
          <p:nvSpPr>
            <p:cNvPr id="8" name="任意多边形 15">
              <a:extLst>
                <a:ext uri="{FF2B5EF4-FFF2-40B4-BE49-F238E27FC236}">
                  <a16:creationId xmlns:a16="http://schemas.microsoft.com/office/drawing/2014/main" xmlns="" id="{B63C5DAF-A8E8-42A0-ADCE-95C806C4E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54912" y="1992929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323"/>
              <a:endParaRPr lang="zh-CN" altLang="en-US" sz="2400" dirty="0">
                <a:solidFill>
                  <a:prstClr val="white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xmlns="" id="{A407E4DC-3D52-4FB8-A600-D2DC9A547F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5544" y="2358136"/>
              <a:ext cx="445322" cy="467870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323"/>
              <a:endParaRPr lang="zh-CN" altLang="en-US" sz="2400">
                <a:solidFill>
                  <a:srgbClr val="73C8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47">
              <a:extLst>
                <a:ext uri="{FF2B5EF4-FFF2-40B4-BE49-F238E27FC236}">
                  <a16:creationId xmlns:a16="http://schemas.microsoft.com/office/drawing/2014/main" xmlns="" id="{E84F4D8C-DDC4-4258-8CFA-CFDBBEF10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401" y="3049177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08" tIns="60955" rIns="121908" bIns="60955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defTabSz="1218323">
                <a:buNone/>
              </a:pPr>
              <a:r>
                <a:rPr lang="zh-CN" altLang="en-US" sz="2400" i="0" dirty="0">
                  <a:solidFill>
                    <a:srgbClr val="FEFEF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巩固</a:t>
              </a:r>
            </a:p>
          </p:txBody>
        </p:sp>
      </p:grpSp>
      <p:grpSp>
        <p:nvGrpSpPr>
          <p:cNvPr id="11" name="组合 18">
            <a:extLst>
              <a:ext uri="{FF2B5EF4-FFF2-40B4-BE49-F238E27FC236}">
                <a16:creationId xmlns:a16="http://schemas.microsoft.com/office/drawing/2014/main" xmlns="" id="{4B73AECB-F41D-4076-B055-73FAE2677AEB}"/>
              </a:ext>
            </a:extLst>
          </p:cNvPr>
          <p:cNvGrpSpPr/>
          <p:nvPr/>
        </p:nvGrpSpPr>
        <p:grpSpPr>
          <a:xfrm>
            <a:off x="6099249" y="1611257"/>
            <a:ext cx="2010635" cy="2371909"/>
            <a:chOff x="6012405" y="1992929"/>
            <a:chExt cx="2010634" cy="2371909"/>
          </a:xfrm>
        </p:grpSpPr>
        <p:sp>
          <p:nvSpPr>
            <p:cNvPr id="12" name="任意多边形 19">
              <a:extLst>
                <a:ext uri="{FF2B5EF4-FFF2-40B4-BE49-F238E27FC236}">
                  <a16:creationId xmlns:a16="http://schemas.microsoft.com/office/drawing/2014/main" xmlns="" id="{9A7E33AE-5507-427B-91E2-C4DE04F9323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831767" y="2173567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323"/>
              <a:endParaRPr lang="zh-CN" altLang="en-US" sz="2400">
                <a:solidFill>
                  <a:prstClr val="white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:a16="http://schemas.microsoft.com/office/drawing/2014/main" xmlns="" id="{54E5295C-470A-458B-BFA6-F8A3E8017B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7764" y="2358136"/>
              <a:ext cx="437805" cy="46787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4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7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2"/>
                    <a:pt x="432" y="382"/>
                  </a:cubicBezTo>
                  <a:cubicBezTo>
                    <a:pt x="426" y="382"/>
                    <a:pt x="422" y="387"/>
                    <a:pt x="422" y="393"/>
                  </a:cubicBezTo>
                  <a:lnTo>
                    <a:pt x="422" y="478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3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2"/>
                    <a:pt x="432" y="362"/>
                  </a:cubicBezTo>
                  <a:cubicBezTo>
                    <a:pt x="439" y="362"/>
                    <a:pt x="446" y="363"/>
                    <a:pt x="453" y="364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6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323"/>
              <a:endParaRPr lang="zh-CN" altLang="en-US" sz="2400">
                <a:solidFill>
                  <a:srgbClr val="73C8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矩形 47">
              <a:extLst>
                <a:ext uri="{FF2B5EF4-FFF2-40B4-BE49-F238E27FC236}">
                  <a16:creationId xmlns:a16="http://schemas.microsoft.com/office/drawing/2014/main" xmlns="" id="{019050DB-61F3-4E88-B253-FF3C98A79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3328" y="2998245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08" tIns="60955" rIns="121908" bIns="60955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defTabSz="1218323">
                <a:buNone/>
              </a:pPr>
              <a:r>
                <a:rPr lang="zh-CN" altLang="en-US" sz="2400" i="0" dirty="0">
                  <a:solidFill>
                    <a:srgbClr val="FEFEF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加强</a:t>
              </a:r>
            </a:p>
          </p:txBody>
        </p:sp>
      </p:grpSp>
      <p:grpSp>
        <p:nvGrpSpPr>
          <p:cNvPr id="15" name="组合 22">
            <a:extLst>
              <a:ext uri="{FF2B5EF4-FFF2-40B4-BE49-F238E27FC236}">
                <a16:creationId xmlns:a16="http://schemas.microsoft.com/office/drawing/2014/main" xmlns="" id="{3B13C090-96ED-4AC3-9F06-298591BD66A4}"/>
              </a:ext>
            </a:extLst>
          </p:cNvPr>
          <p:cNvGrpSpPr/>
          <p:nvPr/>
        </p:nvGrpSpPr>
        <p:grpSpPr>
          <a:xfrm>
            <a:off x="3701487" y="3601909"/>
            <a:ext cx="2371909" cy="2010634"/>
            <a:chOff x="3614642" y="3983583"/>
            <a:chExt cx="2371909" cy="2010634"/>
          </a:xfrm>
        </p:grpSpPr>
        <p:sp>
          <p:nvSpPr>
            <p:cNvPr id="16" name="任意多边形 23">
              <a:extLst>
                <a:ext uri="{FF2B5EF4-FFF2-40B4-BE49-F238E27FC236}">
                  <a16:creationId xmlns:a16="http://schemas.microsoft.com/office/drawing/2014/main" xmlns="" id="{A35D54C3-7974-44CA-AEF5-4F658EB3AC0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3614642" y="3983583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323"/>
              <a:endParaRPr lang="zh-CN" altLang="en-US" sz="2400" dirty="0">
                <a:solidFill>
                  <a:prstClr val="white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xmlns="" id="{B054DAC3-87C7-4AEC-9000-801FAA09C8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1514" y="4346055"/>
              <a:ext cx="465990" cy="464113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323"/>
              <a:endParaRPr lang="zh-CN" altLang="en-US" sz="2400">
                <a:solidFill>
                  <a:srgbClr val="73C8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68875C7-4068-44BB-B4ED-D2CA28AEC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106" y="5079238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08" tIns="60955" rIns="121908" bIns="60955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defTabSz="1218323">
                <a:buNone/>
              </a:pPr>
              <a:r>
                <a:rPr lang="zh-CN" altLang="en-US" sz="2400" i="0" dirty="0">
                  <a:solidFill>
                    <a:srgbClr val="FEFEF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开拓</a:t>
              </a:r>
            </a:p>
          </p:txBody>
        </p:sp>
      </p:grpSp>
      <p:grpSp>
        <p:nvGrpSpPr>
          <p:cNvPr id="19" name="组合 26">
            <a:extLst>
              <a:ext uri="{FF2B5EF4-FFF2-40B4-BE49-F238E27FC236}">
                <a16:creationId xmlns:a16="http://schemas.microsoft.com/office/drawing/2014/main" xmlns="" id="{58DA6995-4CCC-4DC5-AC85-E45AB0A236A2}"/>
              </a:ext>
            </a:extLst>
          </p:cNvPr>
          <p:cNvGrpSpPr/>
          <p:nvPr/>
        </p:nvGrpSpPr>
        <p:grpSpPr>
          <a:xfrm>
            <a:off x="8111993" y="3212976"/>
            <a:ext cx="2010635" cy="2371910"/>
            <a:chOff x="8025149" y="3594647"/>
            <a:chExt cx="2010634" cy="2371909"/>
          </a:xfrm>
        </p:grpSpPr>
        <p:sp>
          <p:nvSpPr>
            <p:cNvPr id="20" name="任意多边形 27">
              <a:extLst>
                <a:ext uri="{FF2B5EF4-FFF2-40B4-BE49-F238E27FC236}">
                  <a16:creationId xmlns:a16="http://schemas.microsoft.com/office/drawing/2014/main" xmlns="" id="{92AF96F3-0431-43E1-8C03-7059D06B033A}"/>
                </a:ext>
              </a:extLst>
            </p:cNvPr>
            <p:cNvSpPr>
              <a:spLocks noChangeAspect="1"/>
            </p:cNvSpPr>
            <p:nvPr/>
          </p:nvSpPr>
          <p:spPr>
            <a:xfrm rot="16200000" flipV="1">
              <a:off x="7844511" y="3775285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78000">
                  <a:schemeClr val="accent1"/>
                </a:gs>
              </a:gsLst>
              <a:lin ang="19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323"/>
              <a:endParaRPr lang="zh-CN" altLang="en-US" sz="2400" dirty="0">
                <a:solidFill>
                  <a:prstClr val="white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33">
              <a:extLst>
                <a:ext uri="{FF2B5EF4-FFF2-40B4-BE49-F238E27FC236}">
                  <a16:creationId xmlns:a16="http://schemas.microsoft.com/office/drawing/2014/main" xmlns="" id="{BFAA33DC-A98D-4289-82FB-E49FC31F69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21025" y="4346056"/>
              <a:ext cx="494174" cy="464113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323"/>
              <a:endParaRPr lang="zh-CN" altLang="en-US" sz="2400">
                <a:solidFill>
                  <a:srgbClr val="73C8FF"/>
                </a:solidFill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矩形 47">
              <a:extLst>
                <a:ext uri="{FF2B5EF4-FFF2-40B4-BE49-F238E27FC236}">
                  <a16:creationId xmlns:a16="http://schemas.microsoft.com/office/drawing/2014/main" xmlns="" id="{2EA2407F-6724-442E-945B-9A45FBA95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4953" y="4988896"/>
              <a:ext cx="1606805" cy="492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908" tIns="60955" rIns="121908" bIns="60955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defTabSz="1218323">
                <a:buNone/>
              </a:pPr>
              <a:r>
                <a:rPr lang="zh-CN" altLang="en-US" sz="2400" i="0" dirty="0">
                  <a:solidFill>
                    <a:srgbClr val="FEFEFE"/>
                  </a:solidFill>
                  <a:latin typeface="Arial" panose="020B0604020202020204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提高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426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4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4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4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5318128-32B7-4263-AF7C-FB6BEAA7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dirty="0"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rPr>
              <a:t>、八字方针</a:t>
            </a: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xmlns="" id="{CB4EE879-A4EE-4478-958C-DCEE7D8735E1}"/>
              </a:ext>
            </a:extLst>
          </p:cNvPr>
          <p:cNvSpPr>
            <a:spLocks/>
          </p:cNvSpPr>
          <p:nvPr/>
        </p:nvSpPr>
        <p:spPr bwMode="auto">
          <a:xfrm>
            <a:off x="3504246" y="2192040"/>
            <a:ext cx="1681598" cy="1690070"/>
          </a:xfrm>
          <a:custGeom>
            <a:avLst/>
            <a:gdLst>
              <a:gd name="T0" fmla="*/ 84 w 168"/>
              <a:gd name="T1" fmla="*/ 0 h 169"/>
              <a:gd name="T2" fmla="*/ 143 w 168"/>
              <a:gd name="T3" fmla="*/ 24 h 169"/>
              <a:gd name="T4" fmla="*/ 132 w 168"/>
              <a:gd name="T5" fmla="*/ 37 h 169"/>
              <a:gd name="T6" fmla="*/ 84 w 168"/>
              <a:gd name="T7" fmla="*/ 17 h 169"/>
              <a:gd name="T8" fmla="*/ 17 w 168"/>
              <a:gd name="T9" fmla="*/ 84 h 169"/>
              <a:gd name="T10" fmla="*/ 84 w 168"/>
              <a:gd name="T11" fmla="*/ 152 h 169"/>
              <a:gd name="T12" fmla="*/ 152 w 168"/>
              <a:gd name="T13" fmla="*/ 84 h 169"/>
              <a:gd name="T14" fmla="*/ 143 w 168"/>
              <a:gd name="T15" fmla="*/ 51 h 169"/>
              <a:gd name="T16" fmla="*/ 154 w 168"/>
              <a:gd name="T17" fmla="*/ 37 h 169"/>
              <a:gd name="T18" fmla="*/ 168 w 168"/>
              <a:gd name="T19" fmla="*/ 84 h 169"/>
              <a:gd name="T20" fmla="*/ 84 w 168"/>
              <a:gd name="T21" fmla="*/ 169 h 169"/>
              <a:gd name="T22" fmla="*/ 0 w 168"/>
              <a:gd name="T23" fmla="*/ 84 h 169"/>
              <a:gd name="T24" fmla="*/ 84 w 168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8" h="169">
                <a:moveTo>
                  <a:pt x="84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122"/>
                  <a:pt x="47" y="152"/>
                  <a:pt x="84" y="152"/>
                </a:cubicBezTo>
                <a:cubicBezTo>
                  <a:pt x="121" y="152"/>
                  <a:pt x="152" y="122"/>
                  <a:pt x="152" y="84"/>
                </a:cubicBezTo>
                <a:cubicBezTo>
                  <a:pt x="152" y="72"/>
                  <a:pt x="148" y="61"/>
                  <a:pt x="143" y="51"/>
                </a:cubicBezTo>
                <a:cubicBezTo>
                  <a:pt x="146" y="46"/>
                  <a:pt x="149" y="41"/>
                  <a:pt x="154" y="37"/>
                </a:cubicBezTo>
                <a:cubicBezTo>
                  <a:pt x="163" y="50"/>
                  <a:pt x="168" y="67"/>
                  <a:pt x="168" y="84"/>
                </a:cubicBezTo>
                <a:cubicBezTo>
                  <a:pt x="168" y="131"/>
                  <a:pt x="131" y="169"/>
                  <a:pt x="84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xmlns="" id="{F2FE51A9-116D-4B28-8AFB-0AEEC06C7897}"/>
              </a:ext>
            </a:extLst>
          </p:cNvPr>
          <p:cNvSpPr>
            <a:spLocks noEditPoints="1"/>
          </p:cNvSpPr>
          <p:nvPr/>
        </p:nvSpPr>
        <p:spPr bwMode="auto">
          <a:xfrm>
            <a:off x="4673316" y="2192040"/>
            <a:ext cx="1690070" cy="1690070"/>
          </a:xfrm>
          <a:custGeom>
            <a:avLst/>
            <a:gdLst>
              <a:gd name="T0" fmla="*/ 84 w 169"/>
              <a:gd name="T1" fmla="*/ 0 h 169"/>
              <a:gd name="T2" fmla="*/ 169 w 169"/>
              <a:gd name="T3" fmla="*/ 84 h 169"/>
              <a:gd name="T4" fmla="*/ 154 w 169"/>
              <a:gd name="T5" fmla="*/ 132 h 169"/>
              <a:gd name="T6" fmla="*/ 143 w 169"/>
              <a:gd name="T7" fmla="*/ 118 h 169"/>
              <a:gd name="T8" fmla="*/ 152 w 169"/>
              <a:gd name="T9" fmla="*/ 84 h 169"/>
              <a:gd name="T10" fmla="*/ 84 w 169"/>
              <a:gd name="T11" fmla="*/ 17 h 169"/>
              <a:gd name="T12" fmla="*/ 17 w 169"/>
              <a:gd name="T13" fmla="*/ 84 h 169"/>
              <a:gd name="T14" fmla="*/ 26 w 169"/>
              <a:gd name="T15" fmla="*/ 118 h 169"/>
              <a:gd name="T16" fmla="*/ 15 w 169"/>
              <a:gd name="T17" fmla="*/ 132 h 169"/>
              <a:gd name="T18" fmla="*/ 0 w 169"/>
              <a:gd name="T19" fmla="*/ 84 h 169"/>
              <a:gd name="T20" fmla="*/ 84 w 169"/>
              <a:gd name="T21" fmla="*/ 0 h 169"/>
              <a:gd name="T22" fmla="*/ 143 w 169"/>
              <a:gd name="T23" fmla="*/ 145 h 169"/>
              <a:gd name="T24" fmla="*/ 84 w 169"/>
              <a:gd name="T25" fmla="*/ 169 h 169"/>
              <a:gd name="T26" fmla="*/ 26 w 169"/>
              <a:gd name="T27" fmla="*/ 145 h 169"/>
              <a:gd name="T28" fmla="*/ 37 w 169"/>
              <a:gd name="T29" fmla="*/ 132 h 169"/>
              <a:gd name="T30" fmla="*/ 84 w 169"/>
              <a:gd name="T31" fmla="*/ 152 h 169"/>
              <a:gd name="T32" fmla="*/ 132 w 169"/>
              <a:gd name="T33" fmla="*/ 132 h 169"/>
              <a:gd name="T34" fmla="*/ 143 w 169"/>
              <a:gd name="T35" fmla="*/ 14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4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02"/>
                  <a:pt x="163" y="119"/>
                  <a:pt x="154" y="132"/>
                </a:cubicBezTo>
                <a:cubicBezTo>
                  <a:pt x="150" y="128"/>
                  <a:pt x="146" y="123"/>
                  <a:pt x="143" y="118"/>
                </a:cubicBezTo>
                <a:cubicBezTo>
                  <a:pt x="149" y="108"/>
                  <a:pt x="152" y="97"/>
                  <a:pt x="152" y="84"/>
                </a:cubicBezTo>
                <a:cubicBezTo>
                  <a:pt x="152" y="47"/>
                  <a:pt x="122" y="17"/>
                  <a:pt x="84" y="17"/>
                </a:cubicBezTo>
                <a:cubicBezTo>
                  <a:pt x="47" y="17"/>
                  <a:pt x="17" y="47"/>
                  <a:pt x="17" y="84"/>
                </a:cubicBezTo>
                <a:cubicBezTo>
                  <a:pt x="17" y="97"/>
                  <a:pt x="20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5" y="119"/>
                  <a:pt x="0" y="102"/>
                  <a:pt x="0" y="84"/>
                </a:cubicBezTo>
                <a:cubicBezTo>
                  <a:pt x="0" y="38"/>
                  <a:pt x="38" y="0"/>
                  <a:pt x="84" y="0"/>
                </a:cubicBezTo>
                <a:close/>
                <a:moveTo>
                  <a:pt x="143" y="145"/>
                </a:moveTo>
                <a:cubicBezTo>
                  <a:pt x="128" y="160"/>
                  <a:pt x="107" y="169"/>
                  <a:pt x="84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3" y="137"/>
                  <a:pt x="37" y="132"/>
                </a:cubicBezTo>
                <a:cubicBezTo>
                  <a:pt x="49" y="144"/>
                  <a:pt x="66" y="152"/>
                  <a:pt x="84" y="152"/>
                </a:cubicBezTo>
                <a:cubicBezTo>
                  <a:pt x="103" y="152"/>
                  <a:pt x="120" y="144"/>
                  <a:pt x="132" y="132"/>
                </a:cubicBezTo>
                <a:cubicBezTo>
                  <a:pt x="135" y="137"/>
                  <a:pt x="139" y="141"/>
                  <a:pt x="143" y="145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xmlns="" id="{B11032B4-4913-4EBA-B5E5-C796CC8A3A90}"/>
              </a:ext>
            </a:extLst>
          </p:cNvPr>
          <p:cNvSpPr>
            <a:spLocks noEditPoints="1"/>
          </p:cNvSpPr>
          <p:nvPr/>
        </p:nvSpPr>
        <p:spPr bwMode="auto">
          <a:xfrm>
            <a:off x="5842386" y="2192040"/>
            <a:ext cx="1690070" cy="1690070"/>
          </a:xfrm>
          <a:custGeom>
            <a:avLst/>
            <a:gdLst>
              <a:gd name="T0" fmla="*/ 85 w 169"/>
              <a:gd name="T1" fmla="*/ 0 h 169"/>
              <a:gd name="T2" fmla="*/ 143 w 169"/>
              <a:gd name="T3" fmla="*/ 24 h 169"/>
              <a:gd name="T4" fmla="*/ 132 w 169"/>
              <a:gd name="T5" fmla="*/ 37 h 169"/>
              <a:gd name="T6" fmla="*/ 85 w 169"/>
              <a:gd name="T7" fmla="*/ 17 h 169"/>
              <a:gd name="T8" fmla="*/ 37 w 169"/>
              <a:gd name="T9" fmla="*/ 37 h 169"/>
              <a:gd name="T10" fmla="*/ 26 w 169"/>
              <a:gd name="T11" fmla="*/ 24 h 169"/>
              <a:gd name="T12" fmla="*/ 85 w 169"/>
              <a:gd name="T13" fmla="*/ 0 h 169"/>
              <a:gd name="T14" fmla="*/ 154 w 169"/>
              <a:gd name="T15" fmla="*/ 37 h 169"/>
              <a:gd name="T16" fmla="*/ 169 w 169"/>
              <a:gd name="T17" fmla="*/ 84 h 169"/>
              <a:gd name="T18" fmla="*/ 85 w 169"/>
              <a:gd name="T19" fmla="*/ 169 h 169"/>
              <a:gd name="T20" fmla="*/ 0 w 169"/>
              <a:gd name="T21" fmla="*/ 84 h 169"/>
              <a:gd name="T22" fmla="*/ 15 w 169"/>
              <a:gd name="T23" fmla="*/ 37 h 169"/>
              <a:gd name="T24" fmla="*/ 26 w 169"/>
              <a:gd name="T25" fmla="*/ 51 h 169"/>
              <a:gd name="T26" fmla="*/ 17 w 169"/>
              <a:gd name="T27" fmla="*/ 84 h 169"/>
              <a:gd name="T28" fmla="*/ 85 w 169"/>
              <a:gd name="T29" fmla="*/ 152 h 169"/>
              <a:gd name="T30" fmla="*/ 152 w 169"/>
              <a:gd name="T31" fmla="*/ 84 h 169"/>
              <a:gd name="T32" fmla="*/ 143 w 169"/>
              <a:gd name="T33" fmla="*/ 51 h 169"/>
              <a:gd name="T34" fmla="*/ 154 w 169"/>
              <a:gd name="T35" fmla="*/ 3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07" y="0"/>
                  <a:pt x="128" y="9"/>
                  <a:pt x="143" y="24"/>
                </a:cubicBezTo>
                <a:cubicBezTo>
                  <a:pt x="139" y="28"/>
                  <a:pt x="135" y="32"/>
                  <a:pt x="132" y="37"/>
                </a:cubicBezTo>
                <a:cubicBezTo>
                  <a:pt x="120" y="24"/>
                  <a:pt x="103" y="17"/>
                  <a:pt x="85" y="17"/>
                </a:cubicBezTo>
                <a:cubicBezTo>
                  <a:pt x="66" y="17"/>
                  <a:pt x="49" y="24"/>
                  <a:pt x="37" y="37"/>
                </a:cubicBezTo>
                <a:cubicBezTo>
                  <a:pt x="34" y="32"/>
                  <a:pt x="30" y="28"/>
                  <a:pt x="26" y="24"/>
                </a:cubicBezTo>
                <a:cubicBezTo>
                  <a:pt x="41" y="9"/>
                  <a:pt x="62" y="0"/>
                  <a:pt x="85" y="0"/>
                </a:cubicBezTo>
                <a:close/>
                <a:moveTo>
                  <a:pt x="154" y="37"/>
                </a:moveTo>
                <a:cubicBezTo>
                  <a:pt x="164" y="50"/>
                  <a:pt x="169" y="67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38" y="169"/>
                  <a:pt x="0" y="131"/>
                  <a:pt x="0" y="84"/>
                </a:cubicBezTo>
                <a:cubicBezTo>
                  <a:pt x="0" y="67"/>
                  <a:pt x="6" y="50"/>
                  <a:pt x="15" y="37"/>
                </a:cubicBezTo>
                <a:cubicBezTo>
                  <a:pt x="19" y="41"/>
                  <a:pt x="23" y="46"/>
                  <a:pt x="26" y="51"/>
                </a:cubicBezTo>
                <a:cubicBezTo>
                  <a:pt x="20" y="61"/>
                  <a:pt x="17" y="72"/>
                  <a:pt x="17" y="84"/>
                </a:cubicBezTo>
                <a:cubicBezTo>
                  <a:pt x="17" y="122"/>
                  <a:pt x="47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72"/>
                  <a:pt x="149" y="61"/>
                  <a:pt x="143" y="51"/>
                </a:cubicBezTo>
                <a:cubicBezTo>
                  <a:pt x="146" y="46"/>
                  <a:pt x="150" y="41"/>
                  <a:pt x="154" y="37"/>
                </a:cubicBezTo>
                <a:close/>
              </a:path>
            </a:pathLst>
          </a:cu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xmlns="" id="{18041499-C8C5-4745-8271-CC39170E85A6}"/>
              </a:ext>
            </a:extLst>
          </p:cNvPr>
          <p:cNvSpPr>
            <a:spLocks/>
          </p:cNvSpPr>
          <p:nvPr/>
        </p:nvSpPr>
        <p:spPr bwMode="auto">
          <a:xfrm>
            <a:off x="7015690" y="2192040"/>
            <a:ext cx="1690070" cy="1690070"/>
          </a:xfrm>
          <a:custGeom>
            <a:avLst/>
            <a:gdLst>
              <a:gd name="T0" fmla="*/ 85 w 169"/>
              <a:gd name="T1" fmla="*/ 0 h 169"/>
              <a:gd name="T2" fmla="*/ 169 w 169"/>
              <a:gd name="T3" fmla="*/ 84 h 169"/>
              <a:gd name="T4" fmla="*/ 85 w 169"/>
              <a:gd name="T5" fmla="*/ 169 h 169"/>
              <a:gd name="T6" fmla="*/ 26 w 169"/>
              <a:gd name="T7" fmla="*/ 145 h 169"/>
              <a:gd name="T8" fmla="*/ 37 w 169"/>
              <a:gd name="T9" fmla="*/ 132 h 169"/>
              <a:gd name="T10" fmla="*/ 85 w 169"/>
              <a:gd name="T11" fmla="*/ 152 h 169"/>
              <a:gd name="T12" fmla="*/ 152 w 169"/>
              <a:gd name="T13" fmla="*/ 84 h 169"/>
              <a:gd name="T14" fmla="*/ 85 w 169"/>
              <a:gd name="T15" fmla="*/ 17 h 169"/>
              <a:gd name="T16" fmla="*/ 17 w 169"/>
              <a:gd name="T17" fmla="*/ 84 h 169"/>
              <a:gd name="T18" fmla="*/ 26 w 169"/>
              <a:gd name="T19" fmla="*/ 118 h 169"/>
              <a:gd name="T20" fmla="*/ 15 w 169"/>
              <a:gd name="T21" fmla="*/ 132 h 169"/>
              <a:gd name="T22" fmla="*/ 0 w 169"/>
              <a:gd name="T23" fmla="*/ 84 h 169"/>
              <a:gd name="T24" fmla="*/ 85 w 169"/>
              <a:gd name="T2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69">
                <a:moveTo>
                  <a:pt x="85" y="0"/>
                </a:moveTo>
                <a:cubicBezTo>
                  <a:pt x="131" y="0"/>
                  <a:pt x="169" y="38"/>
                  <a:pt x="169" y="84"/>
                </a:cubicBezTo>
                <a:cubicBezTo>
                  <a:pt x="169" y="131"/>
                  <a:pt x="131" y="169"/>
                  <a:pt x="85" y="169"/>
                </a:cubicBezTo>
                <a:cubicBezTo>
                  <a:pt x="62" y="169"/>
                  <a:pt x="41" y="160"/>
                  <a:pt x="26" y="145"/>
                </a:cubicBezTo>
                <a:cubicBezTo>
                  <a:pt x="30" y="141"/>
                  <a:pt x="34" y="137"/>
                  <a:pt x="37" y="132"/>
                </a:cubicBezTo>
                <a:cubicBezTo>
                  <a:pt x="49" y="144"/>
                  <a:pt x="66" y="152"/>
                  <a:pt x="85" y="152"/>
                </a:cubicBezTo>
                <a:cubicBezTo>
                  <a:pt x="122" y="152"/>
                  <a:pt x="152" y="122"/>
                  <a:pt x="152" y="84"/>
                </a:cubicBezTo>
                <a:cubicBezTo>
                  <a:pt x="152" y="47"/>
                  <a:pt x="122" y="17"/>
                  <a:pt x="85" y="17"/>
                </a:cubicBezTo>
                <a:cubicBezTo>
                  <a:pt x="48" y="17"/>
                  <a:pt x="17" y="47"/>
                  <a:pt x="17" y="84"/>
                </a:cubicBezTo>
                <a:cubicBezTo>
                  <a:pt x="17" y="97"/>
                  <a:pt x="21" y="108"/>
                  <a:pt x="26" y="118"/>
                </a:cubicBezTo>
                <a:cubicBezTo>
                  <a:pt x="23" y="123"/>
                  <a:pt x="19" y="128"/>
                  <a:pt x="15" y="132"/>
                </a:cubicBezTo>
                <a:cubicBezTo>
                  <a:pt x="6" y="119"/>
                  <a:pt x="0" y="102"/>
                  <a:pt x="0" y="84"/>
                </a:cubicBezTo>
                <a:cubicBezTo>
                  <a:pt x="0" y="38"/>
                  <a:pt x="38" y="0"/>
                  <a:pt x="85" y="0"/>
                </a:cubicBezTo>
                <a:close/>
              </a:path>
            </a:pathLst>
          </a:cu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xmlns="" id="{D02FF35A-B86E-4F7A-B9C3-B714A6EE8DD3}"/>
              </a:ext>
            </a:extLst>
          </p:cNvPr>
          <p:cNvSpPr>
            <a:spLocks/>
          </p:cNvSpPr>
          <p:nvPr/>
        </p:nvSpPr>
        <p:spPr bwMode="auto">
          <a:xfrm>
            <a:off x="3491538" y="1628683"/>
            <a:ext cx="851389" cy="372747"/>
          </a:xfrm>
          <a:custGeom>
            <a:avLst/>
            <a:gdLst>
              <a:gd name="T0" fmla="*/ 201 w 201"/>
              <a:gd name="T1" fmla="*/ 88 h 88"/>
              <a:gd name="T2" fmla="*/ 201 w 201"/>
              <a:gd name="T3" fmla="*/ 0 h 88"/>
              <a:gd name="T4" fmla="*/ 0 w 201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88">
                <a:moveTo>
                  <a:pt x="201" y="88"/>
                </a:moveTo>
                <a:lnTo>
                  <a:pt x="201" y="0"/>
                </a:lnTo>
                <a:lnTo>
                  <a:pt x="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xmlns="" id="{F4E9FF41-807A-48AD-B908-1C1A8C84F186}"/>
              </a:ext>
            </a:extLst>
          </p:cNvPr>
          <p:cNvSpPr>
            <a:spLocks/>
          </p:cNvSpPr>
          <p:nvPr/>
        </p:nvSpPr>
        <p:spPr bwMode="auto">
          <a:xfrm>
            <a:off x="2873117" y="1421131"/>
            <a:ext cx="448991" cy="398162"/>
          </a:xfrm>
          <a:custGeom>
            <a:avLst/>
            <a:gdLst>
              <a:gd name="T0" fmla="*/ 7 w 45"/>
              <a:gd name="T1" fmla="*/ 0 h 40"/>
              <a:gd name="T2" fmla="*/ 39 w 45"/>
              <a:gd name="T3" fmla="*/ 0 h 40"/>
              <a:gd name="T4" fmla="*/ 45 w 45"/>
              <a:gd name="T5" fmla="*/ 7 h 40"/>
              <a:gd name="T6" fmla="*/ 45 w 45"/>
              <a:gd name="T7" fmla="*/ 33 h 40"/>
              <a:gd name="T8" fmla="*/ 39 w 45"/>
              <a:gd name="T9" fmla="*/ 40 h 40"/>
              <a:gd name="T10" fmla="*/ 7 w 45"/>
              <a:gd name="T11" fmla="*/ 40 h 40"/>
              <a:gd name="T12" fmla="*/ 0 w 45"/>
              <a:gd name="T13" fmla="*/ 33 h 40"/>
              <a:gd name="T14" fmla="*/ 0 w 45"/>
              <a:gd name="T15" fmla="*/ 7 h 40"/>
              <a:gd name="T16" fmla="*/ 7 w 45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" h="40">
                <a:moveTo>
                  <a:pt x="7" y="0"/>
                </a:moveTo>
                <a:cubicBezTo>
                  <a:pt x="39" y="0"/>
                  <a:pt x="39" y="0"/>
                  <a:pt x="39" y="0"/>
                </a:cubicBezTo>
                <a:cubicBezTo>
                  <a:pt x="42" y="0"/>
                  <a:pt x="45" y="3"/>
                  <a:pt x="45" y="7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7"/>
                  <a:pt x="42" y="40"/>
                  <a:pt x="39" y="40"/>
                </a:cubicBezTo>
                <a:cubicBezTo>
                  <a:pt x="7" y="40"/>
                  <a:pt x="7" y="40"/>
                  <a:pt x="7" y="40"/>
                </a:cubicBezTo>
                <a:cubicBezTo>
                  <a:pt x="3" y="40"/>
                  <a:pt x="0" y="37"/>
                  <a:pt x="0" y="33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i="0" dirty="0">
              <a:solidFill>
                <a:schemeClr val="bg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xmlns="" id="{B5B52519-C8C4-4F9B-A38A-25937F9E16C6}"/>
              </a:ext>
            </a:extLst>
          </p:cNvPr>
          <p:cNvSpPr>
            <a:spLocks/>
          </p:cNvSpPr>
          <p:nvPr/>
        </p:nvSpPr>
        <p:spPr bwMode="auto">
          <a:xfrm>
            <a:off x="7845900" y="1628683"/>
            <a:ext cx="847152" cy="372747"/>
          </a:xfrm>
          <a:custGeom>
            <a:avLst/>
            <a:gdLst>
              <a:gd name="T0" fmla="*/ 0 w 200"/>
              <a:gd name="T1" fmla="*/ 88 h 88"/>
              <a:gd name="T2" fmla="*/ 0 w 200"/>
              <a:gd name="T3" fmla="*/ 0 h 88"/>
              <a:gd name="T4" fmla="*/ 200 w 200"/>
              <a:gd name="T5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" h="88">
                <a:moveTo>
                  <a:pt x="0" y="88"/>
                </a:moveTo>
                <a:lnTo>
                  <a:pt x="0" y="0"/>
                </a:lnTo>
                <a:lnTo>
                  <a:pt x="200" y="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xmlns="" id="{23FDA8B9-4E83-42C2-A7C8-0110B5F87C60}"/>
              </a:ext>
            </a:extLst>
          </p:cNvPr>
          <p:cNvSpPr>
            <a:spLocks/>
          </p:cNvSpPr>
          <p:nvPr/>
        </p:nvSpPr>
        <p:spPr bwMode="auto">
          <a:xfrm>
            <a:off x="8854012" y="1421131"/>
            <a:ext cx="461699" cy="398162"/>
          </a:xfrm>
          <a:custGeom>
            <a:avLst/>
            <a:gdLst>
              <a:gd name="T0" fmla="*/ 39 w 46"/>
              <a:gd name="T1" fmla="*/ 0 h 40"/>
              <a:gd name="T2" fmla="*/ 7 w 46"/>
              <a:gd name="T3" fmla="*/ 0 h 40"/>
              <a:gd name="T4" fmla="*/ 0 w 46"/>
              <a:gd name="T5" fmla="*/ 7 h 40"/>
              <a:gd name="T6" fmla="*/ 0 w 46"/>
              <a:gd name="T7" fmla="*/ 33 h 40"/>
              <a:gd name="T8" fmla="*/ 7 w 46"/>
              <a:gd name="T9" fmla="*/ 40 h 40"/>
              <a:gd name="T10" fmla="*/ 39 w 46"/>
              <a:gd name="T11" fmla="*/ 40 h 40"/>
              <a:gd name="T12" fmla="*/ 46 w 46"/>
              <a:gd name="T13" fmla="*/ 33 h 40"/>
              <a:gd name="T14" fmla="*/ 46 w 46"/>
              <a:gd name="T15" fmla="*/ 7 h 40"/>
              <a:gd name="T16" fmla="*/ 39 w 46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40">
                <a:moveTo>
                  <a:pt x="39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7"/>
                  <a:pt x="3" y="40"/>
                  <a:pt x="7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3" y="40"/>
                  <a:pt x="46" y="37"/>
                  <a:pt x="46" y="33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i="0" dirty="0">
              <a:solidFill>
                <a:schemeClr val="bg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xmlns="" id="{8FD3D3A2-1754-4032-8834-34483F803C40}"/>
              </a:ext>
            </a:extLst>
          </p:cNvPr>
          <p:cNvSpPr>
            <a:spLocks/>
          </p:cNvSpPr>
          <p:nvPr/>
        </p:nvSpPr>
        <p:spPr bwMode="auto">
          <a:xfrm>
            <a:off x="4681788" y="4009181"/>
            <a:ext cx="851389" cy="381219"/>
          </a:xfrm>
          <a:custGeom>
            <a:avLst/>
            <a:gdLst>
              <a:gd name="T0" fmla="*/ 201 w 201"/>
              <a:gd name="T1" fmla="*/ 0 h 90"/>
              <a:gd name="T2" fmla="*/ 201 w 201"/>
              <a:gd name="T3" fmla="*/ 90 h 90"/>
              <a:gd name="T4" fmla="*/ 0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201" y="0"/>
                </a:moveTo>
                <a:lnTo>
                  <a:pt x="201" y="90"/>
                </a:lnTo>
                <a:lnTo>
                  <a:pt x="0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xmlns="" id="{FA94DF08-84D6-4BC8-BE08-D6C8CC50245B}"/>
              </a:ext>
            </a:extLst>
          </p:cNvPr>
          <p:cNvSpPr>
            <a:spLocks/>
          </p:cNvSpPr>
          <p:nvPr/>
        </p:nvSpPr>
        <p:spPr bwMode="auto">
          <a:xfrm>
            <a:off x="4054895" y="4199791"/>
            <a:ext cx="457462" cy="389690"/>
          </a:xfrm>
          <a:custGeom>
            <a:avLst/>
            <a:gdLst>
              <a:gd name="T0" fmla="*/ 7 w 46"/>
              <a:gd name="T1" fmla="*/ 39 h 39"/>
              <a:gd name="T2" fmla="*/ 39 w 46"/>
              <a:gd name="T3" fmla="*/ 39 h 39"/>
              <a:gd name="T4" fmla="*/ 46 w 46"/>
              <a:gd name="T5" fmla="*/ 32 h 39"/>
              <a:gd name="T6" fmla="*/ 46 w 46"/>
              <a:gd name="T7" fmla="*/ 7 h 39"/>
              <a:gd name="T8" fmla="*/ 39 w 46"/>
              <a:gd name="T9" fmla="*/ 0 h 39"/>
              <a:gd name="T10" fmla="*/ 7 w 46"/>
              <a:gd name="T11" fmla="*/ 0 h 39"/>
              <a:gd name="T12" fmla="*/ 0 w 46"/>
              <a:gd name="T13" fmla="*/ 7 h 39"/>
              <a:gd name="T14" fmla="*/ 0 w 46"/>
              <a:gd name="T15" fmla="*/ 32 h 39"/>
              <a:gd name="T16" fmla="*/ 7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7" y="39"/>
                </a:moveTo>
                <a:cubicBezTo>
                  <a:pt x="39" y="39"/>
                  <a:pt x="39" y="39"/>
                  <a:pt x="39" y="39"/>
                </a:cubicBezTo>
                <a:cubicBezTo>
                  <a:pt x="43" y="39"/>
                  <a:pt x="46" y="36"/>
                  <a:pt x="46" y="32"/>
                </a:cubicBezTo>
                <a:cubicBezTo>
                  <a:pt x="46" y="7"/>
                  <a:pt x="46" y="7"/>
                  <a:pt x="46" y="7"/>
                </a:cubicBezTo>
                <a:cubicBezTo>
                  <a:pt x="46" y="3"/>
                  <a:pt x="43" y="0"/>
                  <a:pt x="39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6"/>
                  <a:pt x="3" y="39"/>
                  <a:pt x="7" y="39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i="0" dirty="0">
              <a:solidFill>
                <a:schemeClr val="bg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xmlns="" id="{9FFCC1B5-F20A-4B87-B8EF-DFC455CFA4C4}"/>
              </a:ext>
            </a:extLst>
          </p:cNvPr>
          <p:cNvSpPr>
            <a:spLocks/>
          </p:cNvSpPr>
          <p:nvPr/>
        </p:nvSpPr>
        <p:spPr bwMode="auto">
          <a:xfrm>
            <a:off x="6664125" y="4009181"/>
            <a:ext cx="851389" cy="381219"/>
          </a:xfrm>
          <a:custGeom>
            <a:avLst/>
            <a:gdLst>
              <a:gd name="T0" fmla="*/ 0 w 201"/>
              <a:gd name="T1" fmla="*/ 0 h 90"/>
              <a:gd name="T2" fmla="*/ 0 w 201"/>
              <a:gd name="T3" fmla="*/ 90 h 90"/>
              <a:gd name="T4" fmla="*/ 201 w 201"/>
              <a:gd name="T5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1" h="90">
                <a:moveTo>
                  <a:pt x="0" y="0"/>
                </a:moveTo>
                <a:lnTo>
                  <a:pt x="0" y="90"/>
                </a:lnTo>
                <a:lnTo>
                  <a:pt x="201" y="90"/>
                </a:lnTo>
              </a:path>
            </a:pathLst>
          </a:cu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xmlns="" id="{93A0FFB9-749A-4D5C-88FE-CE3E027EE653}"/>
              </a:ext>
            </a:extLst>
          </p:cNvPr>
          <p:cNvSpPr>
            <a:spLocks/>
          </p:cNvSpPr>
          <p:nvPr/>
        </p:nvSpPr>
        <p:spPr bwMode="auto">
          <a:xfrm>
            <a:off x="7684942" y="4199791"/>
            <a:ext cx="461699" cy="389690"/>
          </a:xfrm>
          <a:custGeom>
            <a:avLst/>
            <a:gdLst>
              <a:gd name="T0" fmla="*/ 39 w 46"/>
              <a:gd name="T1" fmla="*/ 39 h 39"/>
              <a:gd name="T2" fmla="*/ 7 w 46"/>
              <a:gd name="T3" fmla="*/ 39 h 39"/>
              <a:gd name="T4" fmla="*/ 0 w 46"/>
              <a:gd name="T5" fmla="*/ 32 h 39"/>
              <a:gd name="T6" fmla="*/ 0 w 46"/>
              <a:gd name="T7" fmla="*/ 7 h 39"/>
              <a:gd name="T8" fmla="*/ 7 w 46"/>
              <a:gd name="T9" fmla="*/ 0 h 39"/>
              <a:gd name="T10" fmla="*/ 39 w 46"/>
              <a:gd name="T11" fmla="*/ 0 h 39"/>
              <a:gd name="T12" fmla="*/ 46 w 46"/>
              <a:gd name="T13" fmla="*/ 7 h 39"/>
              <a:gd name="T14" fmla="*/ 46 w 46"/>
              <a:gd name="T15" fmla="*/ 32 h 39"/>
              <a:gd name="T16" fmla="*/ 39 w 46"/>
              <a:gd name="T17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39">
                <a:moveTo>
                  <a:pt x="39" y="39"/>
                </a:moveTo>
                <a:cubicBezTo>
                  <a:pt x="7" y="39"/>
                  <a:pt x="7" y="39"/>
                  <a:pt x="7" y="39"/>
                </a:cubicBezTo>
                <a:cubicBezTo>
                  <a:pt x="3" y="39"/>
                  <a:pt x="0" y="36"/>
                  <a:pt x="0" y="3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3" y="0"/>
                  <a:pt x="46" y="3"/>
                  <a:pt x="46" y="7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6"/>
                  <a:pt x="43" y="39"/>
                  <a:pt x="39" y="39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i="0" dirty="0">
              <a:solidFill>
                <a:schemeClr val="bg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0">
            <a:extLst>
              <a:ext uri="{FF2B5EF4-FFF2-40B4-BE49-F238E27FC236}">
                <a16:creationId xmlns:a16="http://schemas.microsoft.com/office/drawing/2014/main" xmlns="" id="{61533F7D-538E-4F7C-BFBB-AA0995E88D10}"/>
              </a:ext>
            </a:extLst>
          </p:cNvPr>
          <p:cNvSpPr>
            <a:spLocks noEditPoints="1"/>
          </p:cNvSpPr>
          <p:nvPr/>
        </p:nvSpPr>
        <p:spPr bwMode="auto">
          <a:xfrm>
            <a:off x="6536393" y="2812574"/>
            <a:ext cx="302056" cy="449002"/>
          </a:xfrm>
          <a:custGeom>
            <a:avLst/>
            <a:gdLst>
              <a:gd name="T0" fmla="*/ 63 w 94"/>
              <a:gd name="T1" fmla="*/ 23 h 140"/>
              <a:gd name="T2" fmla="*/ 58 w 94"/>
              <a:gd name="T3" fmla="*/ 12 h 140"/>
              <a:gd name="T4" fmla="*/ 47 w 94"/>
              <a:gd name="T5" fmla="*/ 0 h 140"/>
              <a:gd name="T6" fmla="*/ 36 w 94"/>
              <a:gd name="T7" fmla="*/ 12 h 140"/>
              <a:gd name="T8" fmla="*/ 32 w 94"/>
              <a:gd name="T9" fmla="*/ 23 h 140"/>
              <a:gd name="T10" fmla="*/ 0 w 94"/>
              <a:gd name="T11" fmla="*/ 30 h 140"/>
              <a:gd name="T12" fmla="*/ 8 w 94"/>
              <a:gd name="T13" fmla="*/ 140 h 140"/>
              <a:gd name="T14" fmla="*/ 94 w 94"/>
              <a:gd name="T15" fmla="*/ 132 h 140"/>
              <a:gd name="T16" fmla="*/ 86 w 94"/>
              <a:gd name="T17" fmla="*/ 23 h 140"/>
              <a:gd name="T18" fmla="*/ 56 w 94"/>
              <a:gd name="T19" fmla="*/ 11 h 140"/>
              <a:gd name="T20" fmla="*/ 38 w 94"/>
              <a:gd name="T21" fmla="*/ 11 h 140"/>
              <a:gd name="T22" fmla="*/ 83 w 94"/>
              <a:gd name="T23" fmla="*/ 124 h 140"/>
              <a:gd name="T24" fmla="*/ 11 w 94"/>
              <a:gd name="T25" fmla="*/ 29 h 140"/>
              <a:gd name="T26" fmla="*/ 22 w 94"/>
              <a:gd name="T27" fmla="*/ 35 h 140"/>
              <a:gd name="T28" fmla="*/ 70 w 94"/>
              <a:gd name="T29" fmla="*/ 29 h 140"/>
              <a:gd name="T30" fmla="*/ 83 w 94"/>
              <a:gd name="T31" fmla="*/ 124 h 140"/>
              <a:gd name="T32" fmla="*/ 54 w 94"/>
              <a:gd name="T33" fmla="*/ 11 h 140"/>
              <a:gd name="T34" fmla="*/ 40 w 94"/>
              <a:gd name="T35" fmla="*/ 11 h 140"/>
              <a:gd name="T36" fmla="*/ 47 w 94"/>
              <a:gd name="T37" fmla="*/ 6 h 140"/>
              <a:gd name="T38" fmla="*/ 47 w 94"/>
              <a:gd name="T39" fmla="*/ 16 h 140"/>
              <a:gd name="T40" fmla="*/ 47 w 94"/>
              <a:gd name="T41" fmla="*/ 6 h 140"/>
              <a:gd name="T42" fmla="*/ 37 w 94"/>
              <a:gd name="T43" fmla="*/ 88 h 140"/>
              <a:gd name="T44" fmla="*/ 25 w 94"/>
              <a:gd name="T45" fmla="*/ 102 h 140"/>
              <a:gd name="T46" fmla="*/ 18 w 94"/>
              <a:gd name="T47" fmla="*/ 94 h 140"/>
              <a:gd name="T48" fmla="*/ 25 w 94"/>
              <a:gd name="T49" fmla="*/ 95 h 140"/>
              <a:gd name="T50" fmla="*/ 35 w 94"/>
              <a:gd name="T51" fmla="*/ 67 h 140"/>
              <a:gd name="T52" fmla="*/ 26 w 94"/>
              <a:gd name="T53" fmla="*/ 81 h 140"/>
              <a:gd name="T54" fmla="*/ 24 w 94"/>
              <a:gd name="T55" fmla="*/ 81 h 140"/>
              <a:gd name="T56" fmla="*/ 20 w 94"/>
              <a:gd name="T57" fmla="*/ 72 h 140"/>
              <a:gd name="T58" fmla="*/ 35 w 94"/>
              <a:gd name="T59" fmla="*/ 67 h 140"/>
              <a:gd name="T60" fmla="*/ 37 w 94"/>
              <a:gd name="T61" fmla="*/ 50 h 140"/>
              <a:gd name="T62" fmla="*/ 25 w 94"/>
              <a:gd name="T63" fmla="*/ 63 h 140"/>
              <a:gd name="T64" fmla="*/ 18 w 94"/>
              <a:gd name="T65" fmla="*/ 55 h 140"/>
              <a:gd name="T66" fmla="*/ 25 w 94"/>
              <a:gd name="T67" fmla="*/ 5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140">
                <a:moveTo>
                  <a:pt x="86" y="23"/>
                </a:moveTo>
                <a:cubicBezTo>
                  <a:pt x="63" y="23"/>
                  <a:pt x="63" y="23"/>
                  <a:pt x="63" y="23"/>
                </a:cubicBezTo>
                <a:cubicBezTo>
                  <a:pt x="58" y="19"/>
                  <a:pt x="58" y="12"/>
                  <a:pt x="58" y="12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2"/>
                  <a:pt x="58" y="11"/>
                  <a:pt x="58" y="11"/>
                </a:cubicBezTo>
                <a:cubicBezTo>
                  <a:pt x="58" y="5"/>
                  <a:pt x="53" y="0"/>
                  <a:pt x="47" y="0"/>
                </a:cubicBezTo>
                <a:cubicBezTo>
                  <a:pt x="41" y="0"/>
                  <a:pt x="36" y="5"/>
                  <a:pt x="36" y="11"/>
                </a:cubicBezTo>
                <a:cubicBezTo>
                  <a:pt x="36" y="11"/>
                  <a:pt x="36" y="12"/>
                  <a:pt x="36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12"/>
                  <a:pt x="37" y="19"/>
                  <a:pt x="32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4" y="23"/>
                  <a:pt x="0" y="26"/>
                  <a:pt x="0" y="30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7"/>
                  <a:pt x="4" y="140"/>
                  <a:pt x="8" y="140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91" y="140"/>
                  <a:pt x="94" y="137"/>
                  <a:pt x="94" y="132"/>
                </a:cubicBezTo>
                <a:cubicBezTo>
                  <a:pt x="94" y="30"/>
                  <a:pt x="94" y="30"/>
                  <a:pt x="94" y="30"/>
                </a:cubicBezTo>
                <a:cubicBezTo>
                  <a:pt x="94" y="26"/>
                  <a:pt x="91" y="23"/>
                  <a:pt x="86" y="23"/>
                </a:cubicBezTo>
                <a:close/>
                <a:moveTo>
                  <a:pt x="47" y="2"/>
                </a:moveTo>
                <a:cubicBezTo>
                  <a:pt x="52" y="2"/>
                  <a:pt x="56" y="6"/>
                  <a:pt x="56" y="11"/>
                </a:cubicBezTo>
                <a:cubicBezTo>
                  <a:pt x="56" y="16"/>
                  <a:pt x="52" y="20"/>
                  <a:pt x="47" y="20"/>
                </a:cubicBezTo>
                <a:cubicBezTo>
                  <a:pt x="42" y="20"/>
                  <a:pt x="38" y="16"/>
                  <a:pt x="38" y="11"/>
                </a:cubicBezTo>
                <a:cubicBezTo>
                  <a:pt x="38" y="6"/>
                  <a:pt x="42" y="2"/>
                  <a:pt x="47" y="2"/>
                </a:cubicBezTo>
                <a:close/>
                <a:moveTo>
                  <a:pt x="83" y="124"/>
                </a:moveTo>
                <a:cubicBezTo>
                  <a:pt x="11" y="124"/>
                  <a:pt x="11" y="124"/>
                  <a:pt x="11" y="124"/>
                </a:cubicBezTo>
                <a:cubicBezTo>
                  <a:pt x="11" y="29"/>
                  <a:pt x="11" y="29"/>
                  <a:pt x="11" y="29"/>
                </a:cubicBezTo>
                <a:cubicBezTo>
                  <a:pt x="24" y="29"/>
                  <a:pt x="24" y="29"/>
                  <a:pt x="24" y="29"/>
                </a:cubicBezTo>
                <a:cubicBezTo>
                  <a:pt x="22" y="35"/>
                  <a:pt x="22" y="35"/>
                  <a:pt x="2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0" y="29"/>
                  <a:pt x="70" y="29"/>
                  <a:pt x="70" y="29"/>
                </a:cubicBezTo>
                <a:cubicBezTo>
                  <a:pt x="83" y="29"/>
                  <a:pt x="83" y="29"/>
                  <a:pt x="83" y="29"/>
                </a:cubicBezTo>
                <a:lnTo>
                  <a:pt x="83" y="124"/>
                </a:lnTo>
                <a:close/>
                <a:moveTo>
                  <a:pt x="47" y="18"/>
                </a:moveTo>
                <a:cubicBezTo>
                  <a:pt x="51" y="18"/>
                  <a:pt x="54" y="15"/>
                  <a:pt x="54" y="11"/>
                </a:cubicBezTo>
                <a:cubicBezTo>
                  <a:pt x="54" y="7"/>
                  <a:pt x="51" y="4"/>
                  <a:pt x="47" y="4"/>
                </a:cubicBezTo>
                <a:cubicBezTo>
                  <a:pt x="43" y="4"/>
                  <a:pt x="40" y="7"/>
                  <a:pt x="40" y="11"/>
                </a:cubicBezTo>
                <a:cubicBezTo>
                  <a:pt x="40" y="15"/>
                  <a:pt x="43" y="18"/>
                  <a:pt x="47" y="18"/>
                </a:cubicBezTo>
                <a:close/>
                <a:moveTo>
                  <a:pt x="47" y="6"/>
                </a:moveTo>
                <a:cubicBezTo>
                  <a:pt x="50" y="6"/>
                  <a:pt x="52" y="8"/>
                  <a:pt x="52" y="11"/>
                </a:cubicBezTo>
                <a:cubicBezTo>
                  <a:pt x="52" y="14"/>
                  <a:pt x="50" y="16"/>
                  <a:pt x="47" y="16"/>
                </a:cubicBezTo>
                <a:cubicBezTo>
                  <a:pt x="44" y="16"/>
                  <a:pt x="42" y="14"/>
                  <a:pt x="42" y="11"/>
                </a:cubicBezTo>
                <a:cubicBezTo>
                  <a:pt x="42" y="8"/>
                  <a:pt x="44" y="6"/>
                  <a:pt x="47" y="6"/>
                </a:cubicBezTo>
                <a:close/>
                <a:moveTo>
                  <a:pt x="35" y="86"/>
                </a:moveTo>
                <a:cubicBezTo>
                  <a:pt x="37" y="88"/>
                  <a:pt x="37" y="88"/>
                  <a:pt x="37" y="88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8" y="94"/>
                  <a:pt x="18" y="94"/>
                  <a:pt x="18" y="94"/>
                </a:cubicBezTo>
                <a:cubicBezTo>
                  <a:pt x="20" y="91"/>
                  <a:pt x="20" y="91"/>
                  <a:pt x="20" y="91"/>
                </a:cubicBezTo>
                <a:cubicBezTo>
                  <a:pt x="25" y="95"/>
                  <a:pt x="25" y="95"/>
                  <a:pt x="25" y="95"/>
                </a:cubicBezTo>
                <a:lnTo>
                  <a:pt x="35" y="86"/>
                </a:lnTo>
                <a:close/>
                <a:moveTo>
                  <a:pt x="35" y="67"/>
                </a:moveTo>
                <a:cubicBezTo>
                  <a:pt x="37" y="69"/>
                  <a:pt x="37" y="69"/>
                  <a:pt x="37" y="69"/>
                </a:cubicBezTo>
                <a:cubicBezTo>
                  <a:pt x="26" y="81"/>
                  <a:pt x="26" y="81"/>
                  <a:pt x="26" y="81"/>
                </a:cubicBezTo>
                <a:cubicBezTo>
                  <a:pt x="25" y="83"/>
                  <a:pt x="25" y="83"/>
                  <a:pt x="25" y="83"/>
                </a:cubicBezTo>
                <a:cubicBezTo>
                  <a:pt x="24" y="81"/>
                  <a:pt x="24" y="81"/>
                  <a:pt x="24" y="81"/>
                </a:cubicBezTo>
                <a:cubicBezTo>
                  <a:pt x="18" y="74"/>
                  <a:pt x="18" y="74"/>
                  <a:pt x="18" y="74"/>
                </a:cubicBezTo>
                <a:cubicBezTo>
                  <a:pt x="20" y="72"/>
                  <a:pt x="20" y="72"/>
                  <a:pt x="20" y="72"/>
                </a:cubicBezTo>
                <a:cubicBezTo>
                  <a:pt x="25" y="76"/>
                  <a:pt x="25" y="76"/>
                  <a:pt x="25" y="76"/>
                </a:cubicBezTo>
                <a:lnTo>
                  <a:pt x="35" y="67"/>
                </a:lnTo>
                <a:close/>
                <a:moveTo>
                  <a:pt x="35" y="48"/>
                </a:moveTo>
                <a:cubicBezTo>
                  <a:pt x="37" y="50"/>
                  <a:pt x="37" y="50"/>
                  <a:pt x="37" y="50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3"/>
                  <a:pt x="25" y="63"/>
                  <a:pt x="25" y="63"/>
                </a:cubicBezTo>
                <a:cubicBezTo>
                  <a:pt x="24" y="62"/>
                  <a:pt x="24" y="62"/>
                  <a:pt x="24" y="62"/>
                </a:cubicBezTo>
                <a:cubicBezTo>
                  <a:pt x="18" y="55"/>
                  <a:pt x="18" y="55"/>
                  <a:pt x="18" y="55"/>
                </a:cubicBezTo>
                <a:cubicBezTo>
                  <a:pt x="20" y="53"/>
                  <a:pt x="20" y="53"/>
                  <a:pt x="20" y="53"/>
                </a:cubicBezTo>
                <a:cubicBezTo>
                  <a:pt x="25" y="57"/>
                  <a:pt x="25" y="57"/>
                  <a:pt x="25" y="57"/>
                </a:cubicBezTo>
                <a:lnTo>
                  <a:pt x="35" y="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22">
            <a:extLst>
              <a:ext uri="{FF2B5EF4-FFF2-40B4-BE49-F238E27FC236}">
                <a16:creationId xmlns:a16="http://schemas.microsoft.com/office/drawing/2014/main" xmlns="" id="{EB9A7E3C-3428-46DB-BC8C-85D00B966D71}"/>
              </a:ext>
            </a:extLst>
          </p:cNvPr>
          <p:cNvSpPr>
            <a:spLocks noEditPoints="1"/>
          </p:cNvSpPr>
          <p:nvPr/>
        </p:nvSpPr>
        <p:spPr bwMode="auto">
          <a:xfrm>
            <a:off x="7635545" y="2842509"/>
            <a:ext cx="450363" cy="389135"/>
          </a:xfrm>
          <a:custGeom>
            <a:avLst/>
            <a:gdLst>
              <a:gd name="T0" fmla="*/ 34 w 140"/>
              <a:gd name="T1" fmla="*/ 0 h 121"/>
              <a:gd name="T2" fmla="*/ 30 w 140"/>
              <a:gd name="T3" fmla="*/ 49 h 121"/>
              <a:gd name="T4" fmla="*/ 50 w 140"/>
              <a:gd name="T5" fmla="*/ 19 h 121"/>
              <a:gd name="T6" fmla="*/ 54 w 140"/>
              <a:gd name="T7" fmla="*/ 32 h 121"/>
              <a:gd name="T8" fmla="*/ 55 w 140"/>
              <a:gd name="T9" fmla="*/ 21 h 121"/>
              <a:gd name="T10" fmla="*/ 17 w 140"/>
              <a:gd name="T11" fmla="*/ 28 h 121"/>
              <a:gd name="T12" fmla="*/ 7 w 140"/>
              <a:gd name="T13" fmla="*/ 32 h 121"/>
              <a:gd name="T14" fmla="*/ 14 w 140"/>
              <a:gd name="T15" fmla="*/ 22 h 121"/>
              <a:gd name="T16" fmla="*/ 14 w 140"/>
              <a:gd name="T17" fmla="*/ 18 h 121"/>
              <a:gd name="T18" fmla="*/ 13 w 140"/>
              <a:gd name="T19" fmla="*/ 21 h 121"/>
              <a:gd name="T20" fmla="*/ 10 w 140"/>
              <a:gd name="T21" fmla="*/ 16 h 121"/>
              <a:gd name="T22" fmla="*/ 19 w 140"/>
              <a:gd name="T23" fmla="*/ 20 h 121"/>
              <a:gd name="T24" fmla="*/ 15 w 140"/>
              <a:gd name="T25" fmla="*/ 28 h 121"/>
              <a:gd name="T26" fmla="*/ 31 w 140"/>
              <a:gd name="T27" fmla="*/ 28 h 121"/>
              <a:gd name="T28" fmla="*/ 27 w 140"/>
              <a:gd name="T29" fmla="*/ 28 h 121"/>
              <a:gd name="T30" fmla="*/ 26 w 140"/>
              <a:gd name="T31" fmla="*/ 15 h 121"/>
              <a:gd name="T32" fmla="*/ 33 w 140"/>
              <a:gd name="T33" fmla="*/ 25 h 121"/>
              <a:gd name="T34" fmla="*/ 46 w 140"/>
              <a:gd name="T35" fmla="*/ 13 h 121"/>
              <a:gd name="T36" fmla="*/ 34 w 140"/>
              <a:gd name="T37" fmla="*/ 36 h 121"/>
              <a:gd name="T38" fmla="*/ 27 w 140"/>
              <a:gd name="T39" fmla="*/ 21 h 121"/>
              <a:gd name="T40" fmla="*/ 24 w 140"/>
              <a:gd name="T41" fmla="*/ 25 h 121"/>
              <a:gd name="T42" fmla="*/ 65 w 140"/>
              <a:gd name="T43" fmla="*/ 71 h 121"/>
              <a:gd name="T44" fmla="*/ 43 w 140"/>
              <a:gd name="T45" fmla="*/ 81 h 121"/>
              <a:gd name="T46" fmla="*/ 65 w 140"/>
              <a:gd name="T47" fmla="*/ 71 h 121"/>
              <a:gd name="T48" fmla="*/ 106 w 140"/>
              <a:gd name="T49" fmla="*/ 13 h 121"/>
              <a:gd name="T50" fmla="*/ 98 w 140"/>
              <a:gd name="T51" fmla="*/ 35 h 121"/>
              <a:gd name="T52" fmla="*/ 66 w 140"/>
              <a:gd name="T53" fmla="*/ 72 h 121"/>
              <a:gd name="T54" fmla="*/ 88 w 140"/>
              <a:gd name="T55" fmla="*/ 60 h 121"/>
              <a:gd name="T56" fmla="*/ 88 w 140"/>
              <a:gd name="T57" fmla="*/ 60 h 121"/>
              <a:gd name="T58" fmla="*/ 117 w 140"/>
              <a:gd name="T59" fmla="*/ 17 h 121"/>
              <a:gd name="T60" fmla="*/ 80 w 140"/>
              <a:gd name="T61" fmla="*/ 92 h 121"/>
              <a:gd name="T62" fmla="*/ 81 w 140"/>
              <a:gd name="T63" fmla="*/ 118 h 121"/>
              <a:gd name="T64" fmla="*/ 57 w 140"/>
              <a:gd name="T65" fmla="*/ 112 h 121"/>
              <a:gd name="T66" fmla="*/ 57 w 140"/>
              <a:gd name="T67" fmla="*/ 101 h 121"/>
              <a:gd name="T68" fmla="*/ 61 w 140"/>
              <a:gd name="T69" fmla="*/ 109 h 121"/>
              <a:gd name="T70" fmla="*/ 83 w 140"/>
              <a:gd name="T71" fmla="*/ 115 h 121"/>
              <a:gd name="T72" fmla="*/ 87 w 140"/>
              <a:gd name="T73" fmla="*/ 120 h 121"/>
              <a:gd name="T74" fmla="*/ 99 w 140"/>
              <a:gd name="T75" fmla="*/ 103 h 121"/>
              <a:gd name="T76" fmla="*/ 104 w 140"/>
              <a:gd name="T77" fmla="*/ 119 h 121"/>
              <a:gd name="T78" fmla="*/ 108 w 140"/>
              <a:gd name="T79" fmla="*/ 103 h 121"/>
              <a:gd name="T80" fmla="*/ 126 w 140"/>
              <a:gd name="T81" fmla="*/ 107 h 121"/>
              <a:gd name="T82" fmla="*/ 113 w 140"/>
              <a:gd name="T83" fmla="*/ 115 h 121"/>
              <a:gd name="T84" fmla="*/ 126 w 140"/>
              <a:gd name="T85" fmla="*/ 107 h 121"/>
              <a:gd name="T86" fmla="*/ 127 w 140"/>
              <a:gd name="T87" fmla="*/ 120 h 121"/>
              <a:gd name="T88" fmla="*/ 139 w 140"/>
              <a:gd name="T89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0" h="121">
                <a:moveTo>
                  <a:pt x="45" y="49"/>
                </a:moveTo>
                <a:cubicBezTo>
                  <a:pt x="59" y="45"/>
                  <a:pt x="68" y="36"/>
                  <a:pt x="68" y="25"/>
                </a:cubicBezTo>
                <a:cubicBezTo>
                  <a:pt x="68" y="11"/>
                  <a:pt x="53" y="0"/>
                  <a:pt x="34" y="0"/>
                </a:cubicBezTo>
                <a:cubicBezTo>
                  <a:pt x="15" y="0"/>
                  <a:pt x="0" y="11"/>
                  <a:pt x="0" y="25"/>
                </a:cubicBezTo>
                <a:cubicBezTo>
                  <a:pt x="0" y="37"/>
                  <a:pt x="13" y="48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49"/>
                  <a:pt x="39" y="59"/>
                  <a:pt x="48" y="61"/>
                </a:cubicBezTo>
                <a:cubicBezTo>
                  <a:pt x="48" y="61"/>
                  <a:pt x="44" y="55"/>
                  <a:pt x="45" y="49"/>
                </a:cubicBezTo>
                <a:close/>
                <a:moveTo>
                  <a:pt x="50" y="19"/>
                </a:moveTo>
                <a:cubicBezTo>
                  <a:pt x="50" y="15"/>
                  <a:pt x="50" y="15"/>
                  <a:pt x="50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54" y="32"/>
                  <a:pt x="54" y="32"/>
                  <a:pt x="54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2"/>
                  <a:pt x="54" y="21"/>
                  <a:pt x="55" y="21"/>
                </a:cubicBezTo>
                <a:cubicBezTo>
                  <a:pt x="55" y="20"/>
                  <a:pt x="55" y="19"/>
                  <a:pt x="56" y="19"/>
                </a:cubicBezTo>
                <a:lnTo>
                  <a:pt x="50" y="19"/>
                </a:lnTo>
                <a:close/>
                <a:moveTo>
                  <a:pt x="17" y="28"/>
                </a:moveTo>
                <a:cubicBezTo>
                  <a:pt x="18" y="28"/>
                  <a:pt x="18" y="28"/>
                  <a:pt x="19" y="28"/>
                </a:cubicBezTo>
                <a:cubicBezTo>
                  <a:pt x="19" y="32"/>
                  <a:pt x="19" y="32"/>
                  <a:pt x="19" y="32"/>
                </a:cubicBezTo>
                <a:cubicBezTo>
                  <a:pt x="7" y="32"/>
                  <a:pt x="7" y="32"/>
                  <a:pt x="7" y="32"/>
                </a:cubicBezTo>
                <a:cubicBezTo>
                  <a:pt x="12" y="26"/>
                  <a:pt x="12" y="26"/>
                  <a:pt x="12" y="26"/>
                </a:cubicBezTo>
                <a:cubicBezTo>
                  <a:pt x="13" y="25"/>
                  <a:pt x="13" y="24"/>
                  <a:pt x="13" y="24"/>
                </a:cubicBezTo>
                <a:cubicBezTo>
                  <a:pt x="14" y="23"/>
                  <a:pt x="14" y="23"/>
                  <a:pt x="14" y="22"/>
                </a:cubicBezTo>
                <a:cubicBezTo>
                  <a:pt x="15" y="21"/>
                  <a:pt x="15" y="21"/>
                  <a:pt x="15" y="20"/>
                </a:cubicBezTo>
                <a:cubicBezTo>
                  <a:pt x="15" y="19"/>
                  <a:pt x="15" y="19"/>
                  <a:pt x="15" y="19"/>
                </a:cubicBezTo>
                <a:cubicBezTo>
                  <a:pt x="14" y="18"/>
                  <a:pt x="14" y="18"/>
                  <a:pt x="14" y="18"/>
                </a:cubicBezTo>
                <a:cubicBezTo>
                  <a:pt x="13" y="18"/>
                  <a:pt x="13" y="19"/>
                  <a:pt x="13" y="20"/>
                </a:cubicBezTo>
                <a:cubicBezTo>
                  <a:pt x="13" y="20"/>
                  <a:pt x="13" y="21"/>
                  <a:pt x="13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7"/>
                  <a:pt x="10" y="16"/>
                </a:cubicBezTo>
                <a:cubicBezTo>
                  <a:pt x="11" y="15"/>
                  <a:pt x="12" y="15"/>
                  <a:pt x="14" y="15"/>
                </a:cubicBezTo>
                <a:cubicBezTo>
                  <a:pt x="15" y="15"/>
                  <a:pt x="17" y="15"/>
                  <a:pt x="18" y="16"/>
                </a:cubicBezTo>
                <a:cubicBezTo>
                  <a:pt x="19" y="17"/>
                  <a:pt x="19" y="19"/>
                  <a:pt x="19" y="20"/>
                </a:cubicBezTo>
                <a:cubicBezTo>
                  <a:pt x="19" y="22"/>
                  <a:pt x="19" y="23"/>
                  <a:pt x="18" y="24"/>
                </a:cubicBezTo>
                <a:cubicBezTo>
                  <a:pt x="18" y="25"/>
                  <a:pt x="17" y="25"/>
                  <a:pt x="17" y="26"/>
                </a:cubicBezTo>
                <a:cubicBezTo>
                  <a:pt x="16" y="27"/>
                  <a:pt x="16" y="27"/>
                  <a:pt x="15" y="28"/>
                </a:cubicBezTo>
                <a:cubicBezTo>
                  <a:pt x="16" y="28"/>
                  <a:pt x="16" y="28"/>
                  <a:pt x="17" y="28"/>
                </a:cubicBezTo>
                <a:close/>
                <a:moveTo>
                  <a:pt x="33" y="28"/>
                </a:moveTo>
                <a:cubicBezTo>
                  <a:pt x="31" y="28"/>
                  <a:pt x="31" y="28"/>
                  <a:pt x="31" y="28"/>
                </a:cubicBezTo>
                <a:cubicBezTo>
                  <a:pt x="31" y="32"/>
                  <a:pt x="31" y="32"/>
                  <a:pt x="31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28"/>
                  <a:pt x="27" y="28"/>
                  <a:pt x="27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1" y="25"/>
                  <a:pt x="21" y="25"/>
                  <a:pt x="21" y="25"/>
                </a:cubicBezTo>
                <a:cubicBezTo>
                  <a:pt x="26" y="15"/>
                  <a:pt x="26" y="15"/>
                  <a:pt x="26" y="15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25"/>
                  <a:pt x="31" y="25"/>
                  <a:pt x="31" y="25"/>
                </a:cubicBezTo>
                <a:cubicBezTo>
                  <a:pt x="33" y="25"/>
                  <a:pt x="33" y="25"/>
                  <a:pt x="33" y="25"/>
                </a:cubicBezTo>
                <a:lnTo>
                  <a:pt x="33" y="28"/>
                </a:lnTo>
                <a:close/>
                <a:moveTo>
                  <a:pt x="34" y="36"/>
                </a:moveTo>
                <a:cubicBezTo>
                  <a:pt x="46" y="13"/>
                  <a:pt x="46" y="13"/>
                  <a:pt x="46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36" y="37"/>
                  <a:pt x="36" y="37"/>
                  <a:pt x="36" y="37"/>
                </a:cubicBezTo>
                <a:lnTo>
                  <a:pt x="34" y="36"/>
                </a:lnTo>
                <a:close/>
                <a:moveTo>
                  <a:pt x="26" y="21"/>
                </a:moveTo>
                <a:cubicBezTo>
                  <a:pt x="27" y="20"/>
                  <a:pt x="27" y="20"/>
                  <a:pt x="27" y="20"/>
                </a:cubicBezTo>
                <a:cubicBezTo>
                  <a:pt x="27" y="20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5"/>
                  <a:pt x="27" y="25"/>
                  <a:pt x="2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5" y="24"/>
                  <a:pt x="25" y="24"/>
                  <a:pt x="25" y="23"/>
                </a:cubicBezTo>
                <a:cubicBezTo>
                  <a:pt x="26" y="22"/>
                  <a:pt x="26" y="22"/>
                  <a:pt x="26" y="21"/>
                </a:cubicBezTo>
                <a:close/>
                <a:moveTo>
                  <a:pt x="65" y="71"/>
                </a:moveTo>
                <a:cubicBezTo>
                  <a:pt x="47" y="91"/>
                  <a:pt x="47" y="91"/>
                  <a:pt x="47" y="91"/>
                </a:cubicBezTo>
                <a:cubicBezTo>
                  <a:pt x="43" y="88"/>
                  <a:pt x="43" y="88"/>
                  <a:pt x="43" y="88"/>
                </a:cubicBezTo>
                <a:cubicBezTo>
                  <a:pt x="41" y="86"/>
                  <a:pt x="41" y="83"/>
                  <a:pt x="43" y="81"/>
                </a:cubicBezTo>
                <a:cubicBezTo>
                  <a:pt x="55" y="68"/>
                  <a:pt x="55" y="68"/>
                  <a:pt x="55" y="68"/>
                </a:cubicBezTo>
                <a:cubicBezTo>
                  <a:pt x="56" y="66"/>
                  <a:pt x="59" y="66"/>
                  <a:pt x="61" y="68"/>
                </a:cubicBezTo>
                <a:lnTo>
                  <a:pt x="65" y="71"/>
                </a:lnTo>
                <a:close/>
                <a:moveTo>
                  <a:pt x="94" y="32"/>
                </a:moveTo>
                <a:cubicBezTo>
                  <a:pt x="92" y="30"/>
                  <a:pt x="92" y="28"/>
                  <a:pt x="94" y="26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7" y="11"/>
                  <a:pt x="110" y="11"/>
                  <a:pt x="112" y="13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98" y="35"/>
                  <a:pt x="98" y="35"/>
                  <a:pt x="98" y="35"/>
                </a:cubicBezTo>
                <a:lnTo>
                  <a:pt x="94" y="32"/>
                </a:lnTo>
                <a:close/>
                <a:moveTo>
                  <a:pt x="48" y="92"/>
                </a:moveTo>
                <a:cubicBezTo>
                  <a:pt x="66" y="72"/>
                  <a:pt x="66" y="72"/>
                  <a:pt x="66" y="72"/>
                </a:cubicBezTo>
                <a:cubicBezTo>
                  <a:pt x="66" y="72"/>
                  <a:pt x="72" y="77"/>
                  <a:pt x="87" y="61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8" y="60"/>
                  <a:pt x="88" y="60"/>
                  <a:pt x="88" y="60"/>
                </a:cubicBezTo>
                <a:cubicBezTo>
                  <a:pt x="89" y="59"/>
                  <a:pt x="89" y="59"/>
                  <a:pt x="89" y="59"/>
                </a:cubicBezTo>
                <a:cubicBezTo>
                  <a:pt x="104" y="42"/>
                  <a:pt x="99" y="36"/>
                  <a:pt x="99" y="36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31" y="27"/>
                  <a:pt x="124" y="42"/>
                  <a:pt x="119" y="49"/>
                </a:cubicBezTo>
                <a:cubicBezTo>
                  <a:pt x="116" y="54"/>
                  <a:pt x="109" y="62"/>
                  <a:pt x="101" y="72"/>
                </a:cubicBezTo>
                <a:cubicBezTo>
                  <a:pt x="93" y="81"/>
                  <a:pt x="85" y="88"/>
                  <a:pt x="80" y="92"/>
                </a:cubicBezTo>
                <a:cubicBezTo>
                  <a:pt x="73" y="97"/>
                  <a:pt x="59" y="105"/>
                  <a:pt x="48" y="92"/>
                </a:cubicBezTo>
                <a:close/>
                <a:moveTo>
                  <a:pt x="83" y="115"/>
                </a:moveTo>
                <a:cubicBezTo>
                  <a:pt x="83" y="117"/>
                  <a:pt x="82" y="118"/>
                  <a:pt x="81" y="118"/>
                </a:cubicBezTo>
                <a:cubicBezTo>
                  <a:pt x="78" y="119"/>
                  <a:pt x="75" y="119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64" y="119"/>
                  <a:pt x="59" y="116"/>
                  <a:pt x="57" y="112"/>
                </a:cubicBezTo>
                <a:cubicBezTo>
                  <a:pt x="55" y="108"/>
                  <a:pt x="54" y="104"/>
                  <a:pt x="54" y="103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6" y="101"/>
                  <a:pt x="57" y="101"/>
                </a:cubicBezTo>
                <a:cubicBezTo>
                  <a:pt x="58" y="101"/>
                  <a:pt x="59" y="102"/>
                  <a:pt x="59" y="103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4"/>
                  <a:pt x="59" y="107"/>
                  <a:pt x="61" y="109"/>
                </a:cubicBezTo>
                <a:cubicBezTo>
                  <a:pt x="63" y="112"/>
                  <a:pt x="65" y="114"/>
                  <a:pt x="72" y="115"/>
                </a:cubicBezTo>
                <a:cubicBezTo>
                  <a:pt x="74" y="115"/>
                  <a:pt x="77" y="114"/>
                  <a:pt x="80" y="114"/>
                </a:cubicBezTo>
                <a:cubicBezTo>
                  <a:pt x="81" y="113"/>
                  <a:pt x="82" y="114"/>
                  <a:pt x="83" y="115"/>
                </a:cubicBezTo>
                <a:close/>
                <a:moveTo>
                  <a:pt x="100" y="107"/>
                </a:moveTo>
                <a:cubicBezTo>
                  <a:pt x="91" y="119"/>
                  <a:pt x="91" y="119"/>
                  <a:pt x="91" y="119"/>
                </a:cubicBezTo>
                <a:cubicBezTo>
                  <a:pt x="90" y="120"/>
                  <a:pt x="88" y="121"/>
                  <a:pt x="87" y="120"/>
                </a:cubicBezTo>
                <a:cubicBezTo>
                  <a:pt x="85" y="119"/>
                  <a:pt x="85" y="117"/>
                  <a:pt x="86" y="115"/>
                </a:cubicBezTo>
                <a:cubicBezTo>
                  <a:pt x="95" y="103"/>
                  <a:pt x="95" y="103"/>
                  <a:pt x="95" y="103"/>
                </a:cubicBezTo>
                <a:cubicBezTo>
                  <a:pt x="96" y="102"/>
                  <a:pt x="98" y="102"/>
                  <a:pt x="99" y="103"/>
                </a:cubicBezTo>
                <a:cubicBezTo>
                  <a:pt x="100" y="104"/>
                  <a:pt x="101" y="106"/>
                  <a:pt x="100" y="107"/>
                </a:cubicBezTo>
                <a:close/>
                <a:moveTo>
                  <a:pt x="113" y="107"/>
                </a:moveTo>
                <a:cubicBezTo>
                  <a:pt x="104" y="119"/>
                  <a:pt x="104" y="119"/>
                  <a:pt x="104" y="119"/>
                </a:cubicBezTo>
                <a:cubicBezTo>
                  <a:pt x="103" y="120"/>
                  <a:pt x="101" y="121"/>
                  <a:pt x="100" y="120"/>
                </a:cubicBezTo>
                <a:cubicBezTo>
                  <a:pt x="99" y="119"/>
                  <a:pt x="98" y="117"/>
                  <a:pt x="99" y="115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9" y="102"/>
                  <a:pt x="111" y="102"/>
                  <a:pt x="112" y="103"/>
                </a:cubicBezTo>
                <a:cubicBezTo>
                  <a:pt x="114" y="104"/>
                  <a:pt x="114" y="106"/>
                  <a:pt x="113" y="107"/>
                </a:cubicBezTo>
                <a:close/>
                <a:moveTo>
                  <a:pt x="126" y="107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7" y="120"/>
                  <a:pt x="115" y="121"/>
                  <a:pt x="113" y="120"/>
                </a:cubicBezTo>
                <a:cubicBezTo>
                  <a:pt x="112" y="119"/>
                  <a:pt x="112" y="117"/>
                  <a:pt x="113" y="115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2" y="102"/>
                  <a:pt x="124" y="102"/>
                  <a:pt x="125" y="103"/>
                </a:cubicBezTo>
                <a:cubicBezTo>
                  <a:pt x="127" y="104"/>
                  <a:pt x="127" y="106"/>
                  <a:pt x="126" y="107"/>
                </a:cubicBezTo>
                <a:close/>
                <a:moveTo>
                  <a:pt x="139" y="107"/>
                </a:moveTo>
                <a:cubicBezTo>
                  <a:pt x="131" y="119"/>
                  <a:pt x="131" y="119"/>
                  <a:pt x="131" y="119"/>
                </a:cubicBezTo>
                <a:cubicBezTo>
                  <a:pt x="130" y="120"/>
                  <a:pt x="128" y="121"/>
                  <a:pt x="127" y="120"/>
                </a:cubicBezTo>
                <a:cubicBezTo>
                  <a:pt x="125" y="119"/>
                  <a:pt x="125" y="117"/>
                  <a:pt x="126" y="115"/>
                </a:cubicBezTo>
                <a:cubicBezTo>
                  <a:pt x="134" y="103"/>
                  <a:pt x="134" y="103"/>
                  <a:pt x="134" y="103"/>
                </a:cubicBezTo>
                <a:cubicBezTo>
                  <a:pt x="135" y="102"/>
                  <a:pt x="137" y="102"/>
                  <a:pt x="139" y="103"/>
                </a:cubicBezTo>
                <a:cubicBezTo>
                  <a:pt x="140" y="104"/>
                  <a:pt x="140" y="106"/>
                  <a:pt x="139" y="1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26">
            <a:extLst>
              <a:ext uri="{FF2B5EF4-FFF2-40B4-BE49-F238E27FC236}">
                <a16:creationId xmlns:a16="http://schemas.microsoft.com/office/drawing/2014/main" xmlns="" id="{6F1640B5-F0F0-4D4D-BE1A-0DB7B11CE8B5}"/>
              </a:ext>
            </a:extLst>
          </p:cNvPr>
          <p:cNvSpPr>
            <a:spLocks noEditPoints="1"/>
          </p:cNvSpPr>
          <p:nvPr/>
        </p:nvSpPr>
        <p:spPr bwMode="auto">
          <a:xfrm>
            <a:off x="4155920" y="2810533"/>
            <a:ext cx="378250" cy="45308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30">
            <a:extLst>
              <a:ext uri="{FF2B5EF4-FFF2-40B4-BE49-F238E27FC236}">
                <a16:creationId xmlns:a16="http://schemas.microsoft.com/office/drawing/2014/main" xmlns="" id="{D20321EC-8F04-4646-B0C6-6C732A28B6DA}"/>
              </a:ext>
            </a:extLst>
          </p:cNvPr>
          <p:cNvSpPr>
            <a:spLocks noEditPoints="1"/>
          </p:cNvSpPr>
          <p:nvPr/>
        </p:nvSpPr>
        <p:spPr bwMode="auto">
          <a:xfrm>
            <a:off x="5293171" y="2873121"/>
            <a:ext cx="450363" cy="327908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xmlns="" id="{33145711-C455-4821-A384-BCD356B898ED}"/>
              </a:ext>
            </a:extLst>
          </p:cNvPr>
          <p:cNvSpPr txBox="1"/>
          <p:nvPr/>
        </p:nvSpPr>
        <p:spPr>
          <a:xfrm>
            <a:off x="983432" y="1344069"/>
            <a:ext cx="1806300" cy="22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、巩固大客户片区区域的稳定，局部地区进行适当调整，从原有客户中重新培育重点客户；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xmlns="" id="{23C2AA4F-885E-42E0-9E58-31D018C4714C}"/>
              </a:ext>
            </a:extLst>
          </p:cNvPr>
          <p:cNvSpPr txBox="1"/>
          <p:nvPr/>
        </p:nvSpPr>
        <p:spPr>
          <a:xfrm>
            <a:off x="8198135" y="4163594"/>
            <a:ext cx="3062986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、加强片区内销售工作的规范和管理，制定稳定的价格体系及合理的销售管理模式，实现有效销售；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xmlns="" id="{80744E2C-B404-4499-934C-EC205A0A4D92}"/>
              </a:ext>
            </a:extLst>
          </p:cNvPr>
          <p:cNvSpPr txBox="1"/>
          <p:nvPr/>
        </p:nvSpPr>
        <p:spPr>
          <a:xfrm>
            <a:off x="854246" y="4141858"/>
            <a:ext cx="3062986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、开拓高档料、环保料和小料饼的销售市场，提高销量占比，以增加销售收入，提升公司利润率；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xmlns="" id="{B2F28AF9-F349-4F9F-9B65-181D9511E647}"/>
              </a:ext>
            </a:extLst>
          </p:cNvPr>
          <p:cNvSpPr txBox="1"/>
          <p:nvPr/>
        </p:nvSpPr>
        <p:spPr>
          <a:xfrm>
            <a:off x="9309952" y="1415422"/>
            <a:ext cx="1975852" cy="22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、提高片区业务主管风险意识，签订</a:t>
            </a:r>
            <a:r>
              <a:rPr lang="en-US" altLang="zh-CN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2012</a:t>
            </a:r>
            <a:r>
              <a:rPr lang="zh-CN" altLang="en-US" i="0" dirty="0">
                <a:solidFill>
                  <a:schemeClr val="tx1">
                    <a:lumMod val="65000"/>
                    <a:lumOff val="3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年销售合同，完善分客户回款计划并及时跟踪。</a:t>
            </a:r>
          </a:p>
        </p:txBody>
      </p:sp>
    </p:spTree>
    <p:extLst>
      <p:ext uri="{BB962C8B-B14F-4D97-AF65-F5344CB8AC3E}">
        <p14:creationId xmlns:p14="http://schemas.microsoft.com/office/powerpoint/2010/main" val="142169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4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AD27F2A-7A22-44AA-B2BA-9E6A3D753D42}"/>
              </a:ext>
            </a:extLst>
          </p:cNvPr>
          <p:cNvSpPr/>
          <p:nvPr/>
        </p:nvSpPr>
        <p:spPr>
          <a:xfrm>
            <a:off x="1055440" y="4149725"/>
            <a:ext cx="10153898" cy="2159000"/>
          </a:xfrm>
          <a:prstGeom prst="rect">
            <a:avLst/>
          </a:prstGeom>
          <a:gradFill>
            <a:gsLst>
              <a:gs pos="0">
                <a:schemeClr val="accent2"/>
              </a:gs>
              <a:gs pos="78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43" name="TextBox 3">
            <a:extLst>
              <a:ext uri="{FF2B5EF4-FFF2-40B4-BE49-F238E27FC236}">
                <a16:creationId xmlns:a16="http://schemas.microsoft.com/office/drawing/2014/main" xmlns="" id="{95BB8259-40D0-4078-AEFF-9E24CC41C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516" y="4518004"/>
            <a:ext cx="10369922" cy="1422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lvl="1" eaLnBrk="1" hangingPunct="1">
              <a:lnSpc>
                <a:spcPts val="3600"/>
              </a:lnSpc>
            </a:pPr>
            <a:r>
              <a:rPr lang="zh-CN" altLang="en-US" sz="2000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硕果累累、收获颇丰的</a:t>
            </a:r>
            <a:r>
              <a:rPr lang="en-US" altLang="zh-CN" sz="2000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000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年已然过去，</a:t>
            </a:r>
            <a:r>
              <a:rPr lang="en-US" altLang="zh-CN" sz="2000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2018</a:t>
            </a:r>
            <a:r>
              <a:rPr lang="zh-CN" altLang="en-US" sz="2000" i="0" dirty="0">
                <a:solidFill>
                  <a:schemeClr val="bg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年的阳光已经升起，我们会迎来新的机遇、新的挑战，让我们在新的一年中再接再厉、共同努力，为公司的更进一步作出自己的贡献！我们连同我们的中鹏，会如大鹏一样，在蔚蓝的天空中展翅高飞、自由翱翔！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6F65511-EC93-45B1-9C75-47B0714A26FA}"/>
              </a:ext>
            </a:extLst>
          </p:cNvPr>
          <p:cNvGrpSpPr/>
          <p:nvPr/>
        </p:nvGrpSpPr>
        <p:grpSpPr>
          <a:xfrm>
            <a:off x="2338270" y="1061017"/>
            <a:ext cx="7270413" cy="3456987"/>
            <a:chOff x="2900363" y="2205039"/>
            <a:chExt cx="6380162" cy="3495675"/>
          </a:xfrm>
        </p:grpSpPr>
        <p:sp>
          <p:nvSpPr>
            <p:cNvPr id="5" name="MH_Picture_1">
              <a:extLst>
                <a:ext uri="{FF2B5EF4-FFF2-40B4-BE49-F238E27FC236}">
                  <a16:creationId xmlns:a16="http://schemas.microsoft.com/office/drawing/2014/main" xmlns="" id="{3C2E4237-9657-4B8B-B6F1-715175B425B0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2900363" y="2205039"/>
              <a:ext cx="6380162" cy="3495675"/>
            </a:xfrm>
            <a:custGeom>
              <a:avLst/>
              <a:gdLst>
                <a:gd name="connsiteX0" fmla="*/ 1595120 w 6380480"/>
                <a:gd name="connsiteY0" fmla="*/ 0 h 2986559"/>
                <a:gd name="connsiteX1" fmla="*/ 3190240 w 6380480"/>
                <a:gd name="connsiteY1" fmla="*/ 130510 h 2986559"/>
                <a:gd name="connsiteX2" fmla="*/ 4785360 w 6380480"/>
                <a:gd name="connsiteY2" fmla="*/ 0 h 2986559"/>
                <a:gd name="connsiteX3" fmla="*/ 6380480 w 6380480"/>
                <a:gd name="connsiteY3" fmla="*/ 130510 h 2986559"/>
                <a:gd name="connsiteX4" fmla="*/ 6380480 w 6380480"/>
                <a:gd name="connsiteY4" fmla="*/ 2815652 h 2986559"/>
                <a:gd name="connsiteX5" fmla="*/ 4785360 w 6380480"/>
                <a:gd name="connsiteY5" fmla="*/ 2986559 h 2986559"/>
                <a:gd name="connsiteX6" fmla="*/ 3190240 w 6380480"/>
                <a:gd name="connsiteY6" fmla="*/ 2815652 h 2986559"/>
                <a:gd name="connsiteX7" fmla="*/ 1595120 w 6380480"/>
                <a:gd name="connsiteY7" fmla="*/ 2986559 h 2986559"/>
                <a:gd name="connsiteX8" fmla="*/ 0 w 6380480"/>
                <a:gd name="connsiteY8" fmla="*/ 2815652 h 2986559"/>
                <a:gd name="connsiteX9" fmla="*/ 0 w 6380480"/>
                <a:gd name="connsiteY9" fmla="*/ 130510 h 298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0480" h="2986559">
                  <a:moveTo>
                    <a:pt x="1595120" y="0"/>
                  </a:moveTo>
                  <a:lnTo>
                    <a:pt x="3190240" y="130510"/>
                  </a:lnTo>
                  <a:lnTo>
                    <a:pt x="4785360" y="0"/>
                  </a:lnTo>
                  <a:lnTo>
                    <a:pt x="6380480" y="130510"/>
                  </a:lnTo>
                  <a:lnTo>
                    <a:pt x="6380480" y="2815652"/>
                  </a:lnTo>
                  <a:lnTo>
                    <a:pt x="4785360" y="2986559"/>
                  </a:lnTo>
                  <a:lnTo>
                    <a:pt x="3190240" y="2815652"/>
                  </a:ln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artisticBlur/>
                        </a14:imgEffect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00B0F0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MH_Other_1">
              <a:extLst>
                <a:ext uri="{FF2B5EF4-FFF2-40B4-BE49-F238E27FC236}">
                  <a16:creationId xmlns:a16="http://schemas.microsoft.com/office/drawing/2014/main" xmlns="" id="{809035BC-70C6-48BA-8A1E-102CB220D2A2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4495800" y="2205039"/>
              <a:ext cx="1595438" cy="3495675"/>
            </a:xfrm>
            <a:custGeom>
              <a:avLst/>
              <a:gdLst>
                <a:gd name="connsiteX0" fmla="*/ 1595120 w 1595120"/>
                <a:gd name="connsiteY0" fmla="*/ 0 h 2986559"/>
                <a:gd name="connsiteX1" fmla="*/ 1595120 w 1595120"/>
                <a:gd name="connsiteY1" fmla="*/ 2986559 h 2986559"/>
                <a:gd name="connsiteX2" fmla="*/ 0 w 1595120"/>
                <a:gd name="connsiteY2" fmla="*/ 2815652 h 2986559"/>
                <a:gd name="connsiteX3" fmla="*/ 0 w 1595120"/>
                <a:gd name="connsiteY3" fmla="*/ 130510 h 298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MH_Other_2">
              <a:extLst>
                <a:ext uri="{FF2B5EF4-FFF2-40B4-BE49-F238E27FC236}">
                  <a16:creationId xmlns:a16="http://schemas.microsoft.com/office/drawing/2014/main" xmlns="" id="{69240665-AB4F-46FC-9C20-A06B909B3F8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flipH="1">
              <a:off x="7669213" y="2205039"/>
              <a:ext cx="1595437" cy="3495675"/>
            </a:xfrm>
            <a:custGeom>
              <a:avLst/>
              <a:gdLst>
                <a:gd name="connsiteX0" fmla="*/ 1595120 w 1595120"/>
                <a:gd name="connsiteY0" fmla="*/ 0 h 2986559"/>
                <a:gd name="connsiteX1" fmla="*/ 1595120 w 1595120"/>
                <a:gd name="connsiteY1" fmla="*/ 2986559 h 2986559"/>
                <a:gd name="connsiteX2" fmla="*/ 0 w 1595120"/>
                <a:gd name="connsiteY2" fmla="*/ 2815652 h 2986559"/>
                <a:gd name="connsiteX3" fmla="*/ 0 w 1595120"/>
                <a:gd name="connsiteY3" fmla="*/ 130510 h 298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95120" h="2986559">
                  <a:moveTo>
                    <a:pt x="1595120" y="0"/>
                  </a:moveTo>
                  <a:lnTo>
                    <a:pt x="1595120" y="2986559"/>
                  </a:lnTo>
                  <a:lnTo>
                    <a:pt x="0" y="2815652"/>
                  </a:lnTo>
                  <a:lnTo>
                    <a:pt x="0" y="130510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66AFFEC-E32B-4FCD-9B70-DDF22E8D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展望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4000" fill="hold" nodeType="click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58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58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4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58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5843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9">
            <a:extLst>
              <a:ext uri="{FF2B5EF4-FFF2-40B4-BE49-F238E27FC236}">
                <a16:creationId xmlns:a16="http://schemas.microsoft.com/office/drawing/2014/main" xmlns="" id="{EB3309DE-970B-4947-9C1C-5222A0D90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912" y="2108845"/>
            <a:ext cx="54006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zh-CN" altLang="en-US" sz="5400" b="1" i="0" dirty="0">
                <a:gradFill>
                  <a:gsLst>
                    <a:gs pos="0">
                      <a:schemeClr val="accent2"/>
                    </a:gs>
                    <a:gs pos="78000">
                      <a:schemeClr val="accent1"/>
                    </a:gs>
                  </a:gsLst>
                  <a:lin ang="19200000" scaled="0"/>
                </a:gradFill>
                <a:ea typeface="Microsoft YaHei" panose="020B0503020204020204" pitchFamily="34" charset="-122"/>
                <a:sym typeface="Arial" panose="020B0604020202020204" pitchFamily="34" charset="0"/>
              </a:rPr>
              <a:t>感谢聆听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4CF1A4A-5D10-44C4-B312-93F096FD4EC0}"/>
              </a:ext>
            </a:extLst>
          </p:cNvPr>
          <p:cNvSpPr txBox="1"/>
          <p:nvPr/>
        </p:nvSpPr>
        <p:spPr>
          <a:xfrm>
            <a:off x="5310825" y="947625"/>
            <a:ext cx="4320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i="0" dirty="0">
                <a:solidFill>
                  <a:schemeClr val="accent1"/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2019</a:t>
            </a:r>
            <a:endParaRPr lang="zh-CN" altLang="en-US" sz="8800" b="1" i="0" dirty="0">
              <a:solidFill>
                <a:schemeClr val="accent1"/>
              </a:solidFill>
              <a:ea typeface="Microsoft YaHei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6E93AC7-7F37-4687-B186-22992CD324B0}"/>
              </a:ext>
            </a:extLst>
          </p:cNvPr>
          <p:cNvSpPr/>
          <p:nvPr/>
        </p:nvSpPr>
        <p:spPr>
          <a:xfrm>
            <a:off x="5333164" y="2994911"/>
            <a:ext cx="3692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600" i="0" dirty="0">
                <a:solidFill>
                  <a:schemeClr val="bg1">
                    <a:lumMod val="65000"/>
                  </a:schemeClr>
                </a:solidFill>
                <a:ea typeface="Microsoft YaHei" panose="020B0503020204020204" pitchFamily="34" charset="-122"/>
                <a:sym typeface="Arial" panose="020B0604020202020204" pitchFamily="34" charset="0"/>
              </a:rPr>
              <a:t>SALES REPORT</a:t>
            </a:r>
          </a:p>
        </p:txBody>
      </p:sp>
      <p:pic>
        <p:nvPicPr>
          <p:cNvPr id="29" name="media1 (3)">
            <a:hlinkClick r:id="" action="ppaction://media"/>
            <a:extLst>
              <a:ext uri="{FF2B5EF4-FFF2-40B4-BE49-F238E27FC236}">
                <a16:creationId xmlns:a16="http://schemas.microsoft.com/office/drawing/2014/main" xmlns="" id="{A00A16A9-543E-4C3C-B850-449766C8B7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819" y="-1755576"/>
            <a:ext cx="609600" cy="6096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10DF621-3BA4-4759-9A10-ADA20D4CEC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0910"/>
            <a:ext cx="12192000" cy="267709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8608349-B453-455B-BFD7-F661536F62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278" y="2090613"/>
            <a:ext cx="1455058" cy="2738653"/>
          </a:xfrm>
          <a:prstGeom prst="rect">
            <a:avLst/>
          </a:prstGeom>
        </p:spPr>
      </p:pic>
      <p:pic>
        <p:nvPicPr>
          <p:cNvPr id="16" name="图片 15" descr="图片包含 深色, 点亮&#10;&#10;已生成高可信度的说明">
            <a:extLst>
              <a:ext uri="{FF2B5EF4-FFF2-40B4-BE49-F238E27FC236}">
                <a16:creationId xmlns:a16="http://schemas.microsoft.com/office/drawing/2014/main" xmlns="" id="{03100DA2-F86F-40C5-A5F5-6B5061EECB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52" y="4767387"/>
            <a:ext cx="1677784" cy="327714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07699DFD-2F1E-477B-A8D8-9FF21ED1B6B9}"/>
              </a:ext>
            </a:extLst>
          </p:cNvPr>
          <p:cNvGrpSpPr/>
          <p:nvPr/>
        </p:nvGrpSpPr>
        <p:grpSpPr>
          <a:xfrm>
            <a:off x="479376" y="768065"/>
            <a:ext cx="8849695" cy="3309007"/>
            <a:chOff x="626419" y="496991"/>
            <a:chExt cx="8849695" cy="3309007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9212DB5D-94D1-49D5-BBA6-468C571C8260}"/>
                </a:ext>
              </a:extLst>
            </p:cNvPr>
            <p:cNvSpPr/>
            <p:nvPr/>
          </p:nvSpPr>
          <p:spPr>
            <a:xfrm>
              <a:off x="976894" y="676697"/>
              <a:ext cx="8499220" cy="3129301"/>
            </a:xfrm>
            <a:prstGeom prst="rect">
              <a:avLst/>
            </a:prstGeom>
            <a:noFill/>
            <a:ln w="57150">
              <a:solidFill>
                <a:srgbClr val="E05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E4347E8F-2219-448D-A139-8FC852610FF0}"/>
                </a:ext>
              </a:extLst>
            </p:cNvPr>
            <p:cNvSpPr/>
            <p:nvPr/>
          </p:nvSpPr>
          <p:spPr>
            <a:xfrm>
              <a:off x="839808" y="496991"/>
              <a:ext cx="8499220" cy="3129301"/>
            </a:xfrm>
            <a:prstGeom prst="rect">
              <a:avLst/>
            </a:prstGeom>
            <a:noFill/>
            <a:ln w="28575">
              <a:solidFill>
                <a:srgbClr val="E053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58062B9-7A03-4129-8B8B-4F278DA64ACA}"/>
                </a:ext>
              </a:extLst>
            </p:cNvPr>
            <p:cNvSpPr/>
            <p:nvPr/>
          </p:nvSpPr>
          <p:spPr>
            <a:xfrm>
              <a:off x="626419" y="2070277"/>
              <a:ext cx="850927" cy="2072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0624234A-0AFA-49FE-8522-754AD99E518E}"/>
                </a:ext>
              </a:extLst>
            </p:cNvPr>
            <p:cNvSpPr/>
            <p:nvPr/>
          </p:nvSpPr>
          <p:spPr>
            <a:xfrm>
              <a:off x="630441" y="3166422"/>
              <a:ext cx="850927" cy="3753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6EBDAF4D-0C6B-419D-9214-F799E63323E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40"/>
          <a:stretch/>
        </p:blipFill>
        <p:spPr>
          <a:xfrm>
            <a:off x="-312712" y="-813931"/>
            <a:ext cx="7735365" cy="633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6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74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411" grpId="0"/>
      <p:bldP spid="17411" grpId="1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Templa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51737"/>
  <p:tag name="MH_LIBRARY" val="GRAPHIC"/>
  <p:tag name="MH_TYPE" val="Pictur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51737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7151737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自定义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1E10"/>
      </a:accent1>
      <a:accent2>
        <a:srgbClr val="F08400"/>
      </a:accent2>
      <a:accent3>
        <a:srgbClr val="E61E10"/>
      </a:accent3>
      <a:accent4>
        <a:srgbClr val="F08400"/>
      </a:accent4>
      <a:accent5>
        <a:srgbClr val="E61E10"/>
      </a:accent5>
      <a:accent6>
        <a:srgbClr val="F08400"/>
      </a:accent6>
      <a:hlink>
        <a:srgbClr val="54AECF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5006</TotalTime>
  <Words>1617</Words>
  <Application>Microsoft Office PowerPoint</Application>
  <PresentationFormat>宽屏</PresentationFormat>
  <Paragraphs>392</Paragraphs>
  <Slides>20</Slides>
  <Notes>20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MS UI Gothic</vt:lpstr>
      <vt:lpstr>等线</vt:lpstr>
      <vt:lpstr>等线 Light</vt:lpstr>
      <vt:lpstr>华文细黑</vt:lpstr>
      <vt:lpstr>微软雅黑</vt:lpstr>
      <vt:lpstr>微软雅黑</vt:lpstr>
      <vt:lpstr>Agency FB</vt:lpstr>
      <vt:lpstr>Arial</vt:lpstr>
      <vt:lpstr>Impact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1、人员配置</vt:lpstr>
      <vt:lpstr>2、2011年销售情况</vt:lpstr>
      <vt:lpstr>   销售额权重比</vt:lpstr>
      <vt:lpstr>3、产品分档次销售情况</vt:lpstr>
      <vt:lpstr>  高、低档料饼权重比</vt:lpstr>
      <vt:lpstr>PowerPoint 演示文稿</vt:lpstr>
      <vt:lpstr>1、工作中的障碍</vt:lpstr>
      <vt:lpstr>1、工作中的障碍</vt:lpstr>
      <vt:lpstr>2、所需资源</vt:lpstr>
      <vt:lpstr>3、自我评价</vt:lpstr>
      <vt:lpstr>PowerPoint 演示文稿</vt:lpstr>
      <vt:lpstr>1、2018年销售预算</vt:lpstr>
      <vt:lpstr>2、工作重点</vt:lpstr>
      <vt:lpstr>3、八字方针</vt:lpstr>
      <vt:lpstr>3、八字方针</vt:lpstr>
      <vt:lpstr>展望</vt:lpstr>
      <vt:lpstr>PowerPoint 演示文稿</vt:lpstr>
    </vt:vector>
  </TitlesOfParts>
  <Company>NordriDesign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NordriDesign</dc:creator>
  <cp:keywords>ppt幻灯设计/ppt模板设计</cp:keywords>
  <dc:description>nordridesign.com</dc:description>
  <cp:lastModifiedBy>faith123</cp:lastModifiedBy>
  <cp:revision>575</cp:revision>
  <dcterms:created xsi:type="dcterms:W3CDTF">2008-05-06T01:42:58Z</dcterms:created>
  <dcterms:modified xsi:type="dcterms:W3CDTF">2018-11-29T05:06:24Z</dcterms:modified>
</cp:coreProperties>
</file>