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sldIdLst>
    <p:sldId id="256" r:id="rId3"/>
    <p:sldId id="257" r:id="rId5"/>
    <p:sldId id="258" r:id="rId6"/>
    <p:sldId id="259" r:id="rId7"/>
    <p:sldId id="290" r:id="rId8"/>
    <p:sldId id="291" r:id="rId9"/>
    <p:sldId id="292" r:id="rId10"/>
    <p:sldId id="294" r:id="rId11"/>
    <p:sldId id="293" r:id="rId12"/>
    <p:sldId id="295" r:id="rId13"/>
    <p:sldId id="296" r:id="rId14"/>
    <p:sldId id="297" r:id="rId15"/>
    <p:sldId id="287" r:id="rId16"/>
    <p:sldId id="298" r:id="rId17"/>
    <p:sldId id="299" r:id="rId18"/>
    <p:sldId id="300" r:id="rId19"/>
    <p:sldId id="301" r:id="rId20"/>
    <p:sldId id="288" r:id="rId21"/>
    <p:sldId id="302" r:id="rId22"/>
    <p:sldId id="303" r:id="rId23"/>
    <p:sldId id="304" r:id="rId24"/>
    <p:sldId id="305" r:id="rId25"/>
    <p:sldId id="306" r:id="rId26"/>
    <p:sldId id="308" r:id="rId27"/>
    <p:sldId id="307" r:id="rId28"/>
    <p:sldId id="309" r:id="rId29"/>
    <p:sldId id="289" r:id="rId30"/>
    <p:sldId id="310" r:id="rId31"/>
    <p:sldId id="311" r:id="rId32"/>
    <p:sldId id="312" r:id="rId33"/>
    <p:sldId id="284" r:id="rId34"/>
    <p:sldId id="285" r:id="rId35"/>
  </p:sldIdLst>
  <p:sldSz cx="9144000" cy="5143500" type="screen16x9"/>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89" autoAdjust="0"/>
    <p:restoredTop sz="97546" autoAdjust="0"/>
  </p:normalViewPr>
  <p:slideViewPr>
    <p:cSldViewPr>
      <p:cViewPr varScale="1">
        <p:scale>
          <a:sx n="110" d="100"/>
          <a:sy n="110" d="100"/>
        </p:scale>
        <p:origin x="114" y="120"/>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9" Type="http://schemas.openxmlformats.org/officeDocument/2006/relationships/tags" Target="tags/tag1.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月末人数</c:v>
                </c:pt>
              </c:strCache>
            </c:strRef>
          </c:tx>
          <c:spPr>
            <a:solidFill>
              <a:schemeClr val="tx2"/>
            </a:solidFill>
          </c:spPr>
          <c:invertIfNegative val="0"/>
          <c:dLbls>
            <c:delete val="1"/>
          </c:dLbls>
          <c:cat>
            <c:strRef>
              <c:f>Sheet1!$A$2:$A$13</c:f>
              <c:strCache>
                <c:ptCount val="12"/>
                <c:pt idx="0">
                  <c:v>一月</c:v>
                </c:pt>
                <c:pt idx="1">
                  <c:v>二月</c:v>
                </c:pt>
                <c:pt idx="2">
                  <c:v>三月</c:v>
                </c:pt>
                <c:pt idx="3">
                  <c:v>四月</c:v>
                </c:pt>
                <c:pt idx="4">
                  <c:v>五月</c:v>
                </c:pt>
                <c:pt idx="5">
                  <c:v>六月</c:v>
                </c:pt>
                <c:pt idx="6">
                  <c:v>七月</c:v>
                </c:pt>
                <c:pt idx="7">
                  <c:v>八月</c:v>
                </c:pt>
                <c:pt idx="8">
                  <c:v>九月</c:v>
                </c:pt>
                <c:pt idx="9">
                  <c:v>十月</c:v>
                </c:pt>
                <c:pt idx="10">
                  <c:v>十一月</c:v>
                </c:pt>
                <c:pt idx="11">
                  <c:v>十二月</c:v>
                </c:pt>
              </c:strCache>
            </c:strRef>
          </c:cat>
          <c:val>
            <c:numRef>
              <c:f>Sheet1!$B$2:$B$13</c:f>
              <c:numCache>
                <c:formatCode>General</c:formatCode>
                <c:ptCount val="12"/>
                <c:pt idx="0">
                  <c:v>90</c:v>
                </c:pt>
                <c:pt idx="1">
                  <c:v>98</c:v>
                </c:pt>
                <c:pt idx="2">
                  <c:v>105</c:v>
                </c:pt>
                <c:pt idx="3">
                  <c:v>110</c:v>
                </c:pt>
                <c:pt idx="4">
                  <c:v>120</c:v>
                </c:pt>
                <c:pt idx="5">
                  <c:v>130</c:v>
                </c:pt>
                <c:pt idx="6">
                  <c:v>135</c:v>
                </c:pt>
                <c:pt idx="7">
                  <c:v>136</c:v>
                </c:pt>
                <c:pt idx="8">
                  <c:v>140</c:v>
                </c:pt>
                <c:pt idx="9">
                  <c:v>145</c:v>
                </c:pt>
                <c:pt idx="10">
                  <c:v>150</c:v>
                </c:pt>
                <c:pt idx="11">
                  <c:v>155</c:v>
                </c:pt>
              </c:numCache>
            </c:numRef>
          </c:val>
        </c:ser>
        <c:ser>
          <c:idx val="1"/>
          <c:order val="1"/>
          <c:tx>
            <c:strRef>
              <c:f>Sheet1!$C$1</c:f>
              <c:strCache>
                <c:ptCount val="1"/>
                <c:pt idx="0">
                  <c:v>新进人员</c:v>
                </c:pt>
              </c:strCache>
            </c:strRef>
          </c:tx>
          <c:spPr>
            <a:solidFill>
              <a:schemeClr val="bg2"/>
            </a:solidFill>
          </c:spPr>
          <c:invertIfNegative val="0"/>
          <c:dLbls>
            <c:delete val="1"/>
          </c:dLbls>
          <c:cat>
            <c:strRef>
              <c:f>Sheet1!$A$2:$A$13</c:f>
              <c:strCache>
                <c:ptCount val="12"/>
                <c:pt idx="0">
                  <c:v>一月</c:v>
                </c:pt>
                <c:pt idx="1">
                  <c:v>二月</c:v>
                </c:pt>
                <c:pt idx="2">
                  <c:v>三月</c:v>
                </c:pt>
                <c:pt idx="3">
                  <c:v>四月</c:v>
                </c:pt>
                <c:pt idx="4">
                  <c:v>五月</c:v>
                </c:pt>
                <c:pt idx="5">
                  <c:v>六月</c:v>
                </c:pt>
                <c:pt idx="6">
                  <c:v>七月</c:v>
                </c:pt>
                <c:pt idx="7">
                  <c:v>八月</c:v>
                </c:pt>
                <c:pt idx="8">
                  <c:v>九月</c:v>
                </c:pt>
                <c:pt idx="9">
                  <c:v>十月</c:v>
                </c:pt>
                <c:pt idx="10">
                  <c:v>十一月</c:v>
                </c:pt>
                <c:pt idx="11">
                  <c:v>十二月</c:v>
                </c:pt>
              </c:strCache>
            </c:strRef>
          </c:cat>
          <c:val>
            <c:numRef>
              <c:f>Sheet1!$C$2:$C$13</c:f>
              <c:numCache>
                <c:formatCode>General</c:formatCode>
                <c:ptCount val="12"/>
                <c:pt idx="0">
                  <c:v>8</c:v>
                </c:pt>
                <c:pt idx="1">
                  <c:v>5</c:v>
                </c:pt>
                <c:pt idx="2">
                  <c:v>5</c:v>
                </c:pt>
                <c:pt idx="3">
                  <c:v>10</c:v>
                </c:pt>
                <c:pt idx="4">
                  <c:v>10</c:v>
                </c:pt>
                <c:pt idx="5">
                  <c:v>15</c:v>
                </c:pt>
                <c:pt idx="6">
                  <c:v>10</c:v>
                </c:pt>
                <c:pt idx="7">
                  <c:v>8</c:v>
                </c:pt>
                <c:pt idx="8">
                  <c:v>5</c:v>
                </c:pt>
                <c:pt idx="9">
                  <c:v>5</c:v>
                </c:pt>
                <c:pt idx="10">
                  <c:v>10</c:v>
                </c:pt>
                <c:pt idx="11">
                  <c:v>5</c:v>
                </c:pt>
              </c:numCache>
            </c:numRef>
          </c:val>
        </c:ser>
        <c:ser>
          <c:idx val="2"/>
          <c:order val="2"/>
          <c:tx>
            <c:strRef>
              <c:f>Sheet1!$D$1</c:f>
              <c:strCache>
                <c:ptCount val="1"/>
                <c:pt idx="0">
                  <c:v>离职人员</c:v>
                </c:pt>
              </c:strCache>
            </c:strRef>
          </c:tx>
          <c:spPr>
            <a:solidFill>
              <a:schemeClr val="accent1"/>
            </a:solidFill>
          </c:spPr>
          <c:invertIfNegative val="0"/>
          <c:dLbls>
            <c:delete val="1"/>
          </c:dLbls>
          <c:cat>
            <c:strRef>
              <c:f>Sheet1!$A$2:$A$13</c:f>
              <c:strCache>
                <c:ptCount val="12"/>
                <c:pt idx="0">
                  <c:v>一月</c:v>
                </c:pt>
                <c:pt idx="1">
                  <c:v>二月</c:v>
                </c:pt>
                <c:pt idx="2">
                  <c:v>三月</c:v>
                </c:pt>
                <c:pt idx="3">
                  <c:v>四月</c:v>
                </c:pt>
                <c:pt idx="4">
                  <c:v>五月</c:v>
                </c:pt>
                <c:pt idx="5">
                  <c:v>六月</c:v>
                </c:pt>
                <c:pt idx="6">
                  <c:v>七月</c:v>
                </c:pt>
                <c:pt idx="7">
                  <c:v>八月</c:v>
                </c:pt>
                <c:pt idx="8">
                  <c:v>九月</c:v>
                </c:pt>
                <c:pt idx="9">
                  <c:v>十月</c:v>
                </c:pt>
                <c:pt idx="10">
                  <c:v>十一月</c:v>
                </c:pt>
                <c:pt idx="11">
                  <c:v>十二月</c:v>
                </c:pt>
              </c:strCache>
            </c:strRef>
          </c:cat>
          <c:val>
            <c:numRef>
              <c:f>Sheet1!$D$2:$D$13</c:f>
              <c:numCache>
                <c:formatCode>General</c:formatCode>
                <c:ptCount val="12"/>
                <c:pt idx="0">
                  <c:v>2</c:v>
                </c:pt>
                <c:pt idx="1">
                  <c:v>2</c:v>
                </c:pt>
                <c:pt idx="2">
                  <c:v>2</c:v>
                </c:pt>
                <c:pt idx="3">
                  <c:v>0</c:v>
                </c:pt>
                <c:pt idx="4">
                  <c:v>2</c:v>
                </c:pt>
                <c:pt idx="5">
                  <c:v>3</c:v>
                </c:pt>
                <c:pt idx="6">
                  <c:v>2</c:v>
                </c:pt>
                <c:pt idx="7">
                  <c:v>2</c:v>
                </c:pt>
                <c:pt idx="8">
                  <c:v>2</c:v>
                </c:pt>
                <c:pt idx="9">
                  <c:v>3</c:v>
                </c:pt>
                <c:pt idx="10">
                  <c:v>0</c:v>
                </c:pt>
                <c:pt idx="11">
                  <c:v>0</c:v>
                </c:pt>
              </c:numCache>
            </c:numRef>
          </c:val>
        </c:ser>
        <c:ser>
          <c:idx val="3"/>
          <c:order val="3"/>
          <c:tx>
            <c:strRef>
              <c:f>Sheet1!$E$1</c:f>
              <c:strCache>
                <c:ptCount val="1"/>
                <c:pt idx="0">
                  <c:v>转正人员</c:v>
                </c:pt>
              </c:strCache>
            </c:strRef>
          </c:tx>
          <c:spPr>
            <a:solidFill>
              <a:schemeClr val="accent2"/>
            </a:solidFill>
          </c:spPr>
          <c:invertIfNegative val="0"/>
          <c:dLbls>
            <c:delete val="1"/>
          </c:dLbls>
          <c:cat>
            <c:strRef>
              <c:f>Sheet1!$A$2:$A$13</c:f>
              <c:strCache>
                <c:ptCount val="12"/>
                <c:pt idx="0">
                  <c:v>一月</c:v>
                </c:pt>
                <c:pt idx="1">
                  <c:v>二月</c:v>
                </c:pt>
                <c:pt idx="2">
                  <c:v>三月</c:v>
                </c:pt>
                <c:pt idx="3">
                  <c:v>四月</c:v>
                </c:pt>
                <c:pt idx="4">
                  <c:v>五月</c:v>
                </c:pt>
                <c:pt idx="5">
                  <c:v>六月</c:v>
                </c:pt>
                <c:pt idx="6">
                  <c:v>七月</c:v>
                </c:pt>
                <c:pt idx="7">
                  <c:v>八月</c:v>
                </c:pt>
                <c:pt idx="8">
                  <c:v>九月</c:v>
                </c:pt>
                <c:pt idx="9">
                  <c:v>十月</c:v>
                </c:pt>
                <c:pt idx="10">
                  <c:v>十一月</c:v>
                </c:pt>
                <c:pt idx="11">
                  <c:v>十二月</c:v>
                </c:pt>
              </c:strCache>
            </c:strRef>
          </c:cat>
          <c:val>
            <c:numRef>
              <c:f>Sheet1!$E$2:$E$13</c:f>
              <c:numCache>
                <c:formatCode>General</c:formatCode>
                <c:ptCount val="12"/>
                <c:pt idx="0">
                  <c:v>5</c:v>
                </c:pt>
                <c:pt idx="1">
                  <c:v>6</c:v>
                </c:pt>
                <c:pt idx="2">
                  <c:v>5</c:v>
                </c:pt>
                <c:pt idx="3">
                  <c:v>6</c:v>
                </c:pt>
                <c:pt idx="4">
                  <c:v>7</c:v>
                </c:pt>
                <c:pt idx="5">
                  <c:v>8</c:v>
                </c:pt>
                <c:pt idx="6">
                  <c:v>5</c:v>
                </c:pt>
                <c:pt idx="7">
                  <c:v>10</c:v>
                </c:pt>
                <c:pt idx="8">
                  <c:v>5</c:v>
                </c:pt>
                <c:pt idx="9">
                  <c:v>3</c:v>
                </c:pt>
                <c:pt idx="10">
                  <c:v>5</c:v>
                </c:pt>
                <c:pt idx="11">
                  <c:v>5</c:v>
                </c:pt>
              </c:numCache>
            </c:numRef>
          </c:val>
        </c:ser>
        <c:dLbls>
          <c:showLegendKey val="0"/>
          <c:showVal val="0"/>
          <c:showCatName val="0"/>
          <c:showSerName val="0"/>
          <c:showPercent val="0"/>
          <c:showBubbleSize val="0"/>
        </c:dLbls>
        <c:gapWidth val="150"/>
        <c:overlap val="100"/>
        <c:axId val="711870416"/>
        <c:axId val="711870976"/>
      </c:barChart>
      <c:catAx>
        <c:axId val="711870416"/>
        <c:scaling>
          <c:orientation val="minMax"/>
        </c:scaling>
        <c:delete val="0"/>
        <c:axPos val="b"/>
        <c:numFmt formatCode="General" sourceLinked="0"/>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defRPr>
            </a:pPr>
          </a:p>
        </c:txPr>
        <c:crossAx val="711870976"/>
        <c:crosses val="autoZero"/>
        <c:auto val="1"/>
        <c:lblAlgn val="ctr"/>
        <c:lblOffset val="100"/>
        <c:noMultiLvlLbl val="0"/>
      </c:catAx>
      <c:valAx>
        <c:axId val="711870976"/>
        <c:scaling>
          <c:orientation val="minMax"/>
        </c:scaling>
        <c:delete val="0"/>
        <c:axPos val="l"/>
        <c:majorGridlines>
          <c:spPr>
            <a:ln w="9525" cap="flat" cmpd="sng" algn="ctr">
              <a:solidFill>
                <a:schemeClr val="accent1"/>
              </a:solidFill>
              <a:prstDash val="solid"/>
              <a:round/>
            </a:ln>
          </c:spPr>
        </c:majorGridlines>
        <c:numFmt formatCode="General" sourceLinked="1"/>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accent1"/>
                </a:solidFill>
                <a:latin typeface="微软雅黑" panose="020B0503020204020204" pitchFamily="34" charset="-122"/>
                <a:ea typeface="微软雅黑" panose="020B0503020204020204" pitchFamily="34" charset="-122"/>
                <a:cs typeface="+mn-cs"/>
              </a:defRPr>
            </a:pPr>
          </a:p>
        </c:txPr>
        <c:crossAx val="711870416"/>
        <c:crosses val="autoZero"/>
        <c:crossBetween val="between"/>
      </c:valAx>
      <c:spPr>
        <a:ln>
          <a:solidFill>
            <a:schemeClr val="accent1"/>
          </a:solidFill>
        </a:ln>
      </c:spPr>
    </c:plotArea>
    <c:legend>
      <c:legendPos val="r"/>
      <c:legendEntry>
        <c:idx val="0"/>
        <c:txPr>
          <a:bodyPr rot="0" spcFirstLastPara="0" vertOverflow="ellipsis" vert="horz" wrap="square" anchor="ctr" anchorCtr="1"/>
          <a:lstStyle/>
          <a:p>
            <a:pPr>
              <a:defRPr lang="zh-CN" sz="1500" b="0" i="0" u="none" strike="noStrike" kern="1200" baseline="0">
                <a:solidFill>
                  <a:schemeClr val="accent1"/>
                </a:solidFill>
                <a:latin typeface="微软雅黑" panose="020B0503020204020204" pitchFamily="34" charset="-122"/>
                <a:ea typeface="微软雅黑" panose="020B0503020204020204" pitchFamily="34" charset="-122"/>
                <a:cs typeface="+mn-cs"/>
              </a:defRPr>
            </a:pPr>
          </a:p>
        </c:txPr>
      </c:legendEntry>
      <c:legendEntry>
        <c:idx val="1"/>
        <c:txPr>
          <a:bodyPr rot="0" spcFirstLastPara="0" vertOverflow="ellipsis" vert="horz" wrap="square" anchor="ctr" anchorCtr="1"/>
          <a:lstStyle/>
          <a:p>
            <a:pPr>
              <a:defRPr lang="zh-CN" sz="1500" b="0" i="0" u="none" strike="noStrike" kern="1200" baseline="0">
                <a:solidFill>
                  <a:schemeClr val="accent1"/>
                </a:solidFill>
                <a:latin typeface="微软雅黑" panose="020B0503020204020204" pitchFamily="34" charset="-122"/>
                <a:ea typeface="微软雅黑" panose="020B0503020204020204" pitchFamily="34" charset="-122"/>
                <a:cs typeface="+mn-cs"/>
              </a:defRPr>
            </a:pPr>
          </a:p>
        </c:txPr>
      </c:legendEntry>
      <c:legendEntry>
        <c:idx val="2"/>
        <c:txPr>
          <a:bodyPr rot="0" spcFirstLastPara="0" vertOverflow="ellipsis" vert="horz" wrap="square" anchor="ctr" anchorCtr="1"/>
          <a:lstStyle/>
          <a:p>
            <a:pPr>
              <a:defRPr lang="zh-CN" sz="1500" b="0" i="0" u="none" strike="noStrike" kern="1200" baseline="0">
                <a:solidFill>
                  <a:schemeClr val="accent1"/>
                </a:solidFill>
                <a:latin typeface="微软雅黑" panose="020B0503020204020204" pitchFamily="34" charset="-122"/>
                <a:ea typeface="微软雅黑" panose="020B0503020204020204" pitchFamily="34" charset="-122"/>
                <a:cs typeface="+mn-cs"/>
              </a:defRPr>
            </a:pPr>
          </a:p>
        </c:txPr>
      </c:legendEntry>
      <c:legendEntry>
        <c:idx val="3"/>
        <c:txPr>
          <a:bodyPr rot="0" spcFirstLastPara="0" vertOverflow="ellipsis" vert="horz" wrap="square" anchor="ctr" anchorCtr="1"/>
          <a:lstStyle/>
          <a:p>
            <a:pPr>
              <a:defRPr lang="zh-CN" sz="1500" b="0" i="0" u="none" strike="noStrike" kern="1200" baseline="0">
                <a:solidFill>
                  <a:schemeClr val="accent1"/>
                </a:solidFill>
                <a:latin typeface="微软雅黑" panose="020B0503020204020204" pitchFamily="34" charset="-122"/>
                <a:ea typeface="微软雅黑" panose="020B0503020204020204" pitchFamily="34" charset="-122"/>
                <a:cs typeface="+mn-cs"/>
              </a:defRPr>
            </a:pPr>
          </a:p>
        </c:txPr>
      </c:legendEntry>
      <c:layout/>
      <c:overlay val="0"/>
      <c:txPr>
        <a:bodyPr rot="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legend>
    <c:plotVisOnly val="1"/>
    <c:dispBlanksAs val="gap"/>
    <c:showDLblsOverMax val="0"/>
  </c:chart>
  <c:txPr>
    <a:bodyPr/>
    <a:lstStyle/>
    <a:p>
      <a:pPr>
        <a:defRPr lang="zh-CN" sz="1800"/>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61A0EB-448F-4D92-B258-42ABA1819FB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58FF72-A855-4998-9ED6-DF8D593AD7B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258FF72-A855-4998-9ED6-DF8D593AD7B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58FF72-A855-4998-9ED6-DF8D593AD7B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58FF72-A855-4998-9ED6-DF8D593AD7B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E1EB0B-78B3-4DAC-8DE4-10638EF6EB94}"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58FF72-A855-4998-9ED6-DF8D593AD7B3}"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58FF72-A855-4998-9ED6-DF8D593AD7B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cxnSp>
        <p:nvCxnSpPr>
          <p:cNvPr id="16" name="直接连接符 15"/>
          <p:cNvCxnSpPr/>
          <p:nvPr userDrawn="1"/>
        </p:nvCxnSpPr>
        <p:spPr>
          <a:xfrm>
            <a:off x="0" y="2571750"/>
            <a:ext cx="9144000"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椭圆 16"/>
          <p:cNvSpPr/>
          <p:nvPr userDrawn="1"/>
        </p:nvSpPr>
        <p:spPr>
          <a:xfrm>
            <a:off x="4452938" y="2452688"/>
            <a:ext cx="238125" cy="23812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8" name="矩形 17"/>
          <p:cNvSpPr/>
          <p:nvPr userDrawn="1"/>
        </p:nvSpPr>
        <p:spPr>
          <a:xfrm>
            <a:off x="3039533" y="1709738"/>
            <a:ext cx="3064934" cy="172402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9" name="矩形 18"/>
          <p:cNvSpPr/>
          <p:nvPr userDrawn="1"/>
        </p:nvSpPr>
        <p:spPr>
          <a:xfrm>
            <a:off x="3039533" y="1709738"/>
            <a:ext cx="3064934" cy="1724025"/>
          </a:xfrm>
          <a:prstGeom prst="rect">
            <a:avLst/>
          </a:prstGeom>
          <a:solidFill>
            <a:srgbClr val="FDD4E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0" name="矩形 19"/>
          <p:cNvSpPr/>
          <p:nvPr userDrawn="1"/>
        </p:nvSpPr>
        <p:spPr>
          <a:xfrm>
            <a:off x="3039533" y="1709738"/>
            <a:ext cx="3064934" cy="1724025"/>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1" name="矩形 20"/>
          <p:cNvSpPr/>
          <p:nvPr userDrawn="1"/>
        </p:nvSpPr>
        <p:spPr>
          <a:xfrm>
            <a:off x="3039533" y="1709738"/>
            <a:ext cx="3064934" cy="1724025"/>
          </a:xfrm>
          <a:prstGeom prst="rect">
            <a:avLst/>
          </a:prstGeom>
          <a:solidFill>
            <a:schemeClr val="bg2">
              <a:lumMod val="60000"/>
              <a:lumOff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2" name="矩形 21"/>
          <p:cNvSpPr/>
          <p:nvPr userDrawn="1"/>
        </p:nvSpPr>
        <p:spPr>
          <a:xfrm>
            <a:off x="3039533" y="1709738"/>
            <a:ext cx="3064934" cy="1724025"/>
          </a:xfrm>
          <a:prstGeom prst="rect">
            <a:avLst/>
          </a:prstGeom>
          <a:solidFill>
            <a:schemeClr val="accent1">
              <a:lumMod val="20000"/>
              <a:lumOff val="8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4" y="0"/>
            <a:ext cx="9141292" cy="5143500"/>
          </a:xfrm>
          <a:prstGeom prst="rect">
            <a:avLst/>
          </a:prstGeom>
        </p:spPr>
      </p:pic>
      <p:sp>
        <p:nvSpPr>
          <p:cNvPr id="11" name="圆角矩形 10"/>
          <p:cNvSpPr/>
          <p:nvPr userDrawn="1"/>
        </p:nvSpPr>
        <p:spPr>
          <a:xfrm>
            <a:off x="303846" y="252413"/>
            <a:ext cx="8536309" cy="4638675"/>
          </a:xfrm>
          <a:prstGeom prst="roundRect">
            <a:avLst>
              <a:gd name="adj" fmla="val 5332"/>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300"/>
                                  </p:stCondLst>
                                  <p:childTnLst>
                                    <p:set>
                                      <p:cBhvr>
                                        <p:cTn id="6" dur="1" fill="hold">
                                          <p:stCondLst>
                                            <p:cond delay="0"/>
                                          </p:stCondLst>
                                        </p:cTn>
                                        <p:tgtEl>
                                          <p:spTgt spid="16"/>
                                        </p:tgtEl>
                                        <p:attrNameLst>
                                          <p:attrName>style.visibility</p:attrName>
                                        </p:attrNameLst>
                                      </p:cBhvr>
                                      <p:to>
                                        <p:strVal val="visible"/>
                                      </p:to>
                                    </p:set>
                                    <p:animEffect transition="in" filter="barn(outVertical)">
                                      <p:cBhvr>
                                        <p:cTn id="7" dur="300"/>
                                        <p:tgtEl>
                                          <p:spTgt spid="16"/>
                                        </p:tgtEl>
                                      </p:cBhvr>
                                    </p:animEffect>
                                  </p:childTnLst>
                                </p:cTn>
                              </p:par>
                              <p:par>
                                <p:cTn id="8" presetID="16" presetClass="exit" presetSubtype="37" fill="hold" nodeType="withEffect">
                                  <p:stCondLst>
                                    <p:cond delay="600"/>
                                  </p:stCondLst>
                                  <p:childTnLst>
                                    <p:animEffect transition="out" filter="barn(outVertical)">
                                      <p:cBhvr>
                                        <p:cTn id="9" dur="300"/>
                                        <p:tgtEl>
                                          <p:spTgt spid="16"/>
                                        </p:tgtEl>
                                      </p:cBhvr>
                                    </p:animEffect>
                                    <p:set>
                                      <p:cBhvr>
                                        <p:cTn id="10" dur="1" fill="hold">
                                          <p:stCondLst>
                                            <p:cond delay="299"/>
                                          </p:stCondLst>
                                        </p:cTn>
                                        <p:tgtEl>
                                          <p:spTgt spid="16"/>
                                        </p:tgtEl>
                                        <p:attrNameLst>
                                          <p:attrName>style.visibility</p:attrName>
                                        </p:attrNameLst>
                                      </p:cBhvr>
                                      <p:to>
                                        <p:strVal val="hidden"/>
                                      </p:to>
                                    </p:set>
                                  </p:childTnLst>
                                </p:cTn>
                              </p:par>
                              <p:par>
                                <p:cTn id="11" presetID="23" presetClass="entr" presetSubtype="528"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100" fill="hold"/>
                                        <p:tgtEl>
                                          <p:spTgt spid="17"/>
                                        </p:tgtEl>
                                        <p:attrNameLst>
                                          <p:attrName>ppt_w</p:attrName>
                                        </p:attrNameLst>
                                      </p:cBhvr>
                                      <p:tavLst>
                                        <p:tav tm="0">
                                          <p:val>
                                            <p:fltVal val="0"/>
                                          </p:val>
                                        </p:tav>
                                        <p:tav tm="100000">
                                          <p:val>
                                            <p:strVal val="#ppt_w"/>
                                          </p:val>
                                        </p:tav>
                                      </p:tavLst>
                                    </p:anim>
                                    <p:anim calcmode="lin" valueType="num">
                                      <p:cBhvr>
                                        <p:cTn id="14" dur="100" fill="hold"/>
                                        <p:tgtEl>
                                          <p:spTgt spid="17"/>
                                        </p:tgtEl>
                                        <p:attrNameLst>
                                          <p:attrName>ppt_h</p:attrName>
                                        </p:attrNameLst>
                                      </p:cBhvr>
                                      <p:tavLst>
                                        <p:tav tm="0">
                                          <p:val>
                                            <p:fltVal val="0"/>
                                          </p:val>
                                        </p:tav>
                                        <p:tav tm="100000">
                                          <p:val>
                                            <p:strVal val="#ppt_h"/>
                                          </p:val>
                                        </p:tav>
                                      </p:tavLst>
                                    </p:anim>
                                    <p:anim calcmode="lin" valueType="num">
                                      <p:cBhvr>
                                        <p:cTn id="15" dur="100" fill="hold"/>
                                        <p:tgtEl>
                                          <p:spTgt spid="17"/>
                                        </p:tgtEl>
                                        <p:attrNameLst>
                                          <p:attrName>ppt_x</p:attrName>
                                        </p:attrNameLst>
                                      </p:cBhvr>
                                      <p:tavLst>
                                        <p:tav tm="0">
                                          <p:val>
                                            <p:fltVal val="0.5"/>
                                          </p:val>
                                        </p:tav>
                                        <p:tav tm="100000">
                                          <p:val>
                                            <p:strVal val="#ppt_x"/>
                                          </p:val>
                                        </p:tav>
                                      </p:tavLst>
                                    </p:anim>
                                    <p:anim calcmode="lin" valueType="num">
                                      <p:cBhvr>
                                        <p:cTn id="16" dur="100" fill="hold"/>
                                        <p:tgtEl>
                                          <p:spTgt spid="17"/>
                                        </p:tgtEl>
                                        <p:attrNameLst>
                                          <p:attrName>ppt_y</p:attrName>
                                        </p:attrNameLst>
                                      </p:cBhvr>
                                      <p:tavLst>
                                        <p:tav tm="0">
                                          <p:val>
                                            <p:fltVal val="0.5"/>
                                          </p:val>
                                        </p:tav>
                                        <p:tav tm="100000">
                                          <p:val>
                                            <p:strVal val="#ppt_y"/>
                                          </p:val>
                                        </p:tav>
                                      </p:tavLst>
                                    </p:anim>
                                  </p:childTnLst>
                                </p:cTn>
                              </p:par>
                              <p:par>
                                <p:cTn id="17" presetID="23" presetClass="exit" presetSubtype="544" fill="hold" grpId="1" nodeType="withEffect">
                                  <p:stCondLst>
                                    <p:cond delay="100"/>
                                  </p:stCondLst>
                                  <p:childTnLst>
                                    <p:anim calcmode="lin" valueType="num">
                                      <p:cBhvr>
                                        <p:cTn id="18" dur="300"/>
                                        <p:tgtEl>
                                          <p:spTgt spid="17"/>
                                        </p:tgtEl>
                                        <p:attrNameLst>
                                          <p:attrName>ppt_w</p:attrName>
                                        </p:attrNameLst>
                                      </p:cBhvr>
                                      <p:tavLst>
                                        <p:tav tm="0">
                                          <p:val>
                                            <p:strVal val="ppt_w"/>
                                          </p:val>
                                        </p:tav>
                                        <p:tav tm="100000">
                                          <p:val>
                                            <p:fltVal val="0"/>
                                          </p:val>
                                        </p:tav>
                                      </p:tavLst>
                                    </p:anim>
                                    <p:anim calcmode="lin" valueType="num">
                                      <p:cBhvr>
                                        <p:cTn id="19" dur="300"/>
                                        <p:tgtEl>
                                          <p:spTgt spid="17"/>
                                        </p:tgtEl>
                                        <p:attrNameLst>
                                          <p:attrName>ppt_h</p:attrName>
                                        </p:attrNameLst>
                                      </p:cBhvr>
                                      <p:tavLst>
                                        <p:tav tm="0">
                                          <p:val>
                                            <p:strVal val="ppt_h"/>
                                          </p:val>
                                        </p:tav>
                                        <p:tav tm="100000">
                                          <p:val>
                                            <p:fltVal val="0"/>
                                          </p:val>
                                        </p:tav>
                                      </p:tavLst>
                                    </p:anim>
                                    <p:anim calcmode="lin" valueType="num">
                                      <p:cBhvr>
                                        <p:cTn id="20" dur="300"/>
                                        <p:tgtEl>
                                          <p:spTgt spid="17"/>
                                        </p:tgtEl>
                                        <p:attrNameLst>
                                          <p:attrName>ppt_x</p:attrName>
                                        </p:attrNameLst>
                                      </p:cBhvr>
                                      <p:tavLst>
                                        <p:tav tm="0">
                                          <p:val>
                                            <p:strVal val="ppt_x"/>
                                          </p:val>
                                        </p:tav>
                                        <p:tav tm="100000">
                                          <p:val>
                                            <p:fltVal val="0.5"/>
                                          </p:val>
                                        </p:tav>
                                      </p:tavLst>
                                    </p:anim>
                                    <p:anim calcmode="lin" valueType="num">
                                      <p:cBhvr>
                                        <p:cTn id="21" dur="300"/>
                                        <p:tgtEl>
                                          <p:spTgt spid="17"/>
                                        </p:tgtEl>
                                        <p:attrNameLst>
                                          <p:attrName>ppt_y</p:attrName>
                                        </p:attrNameLst>
                                      </p:cBhvr>
                                      <p:tavLst>
                                        <p:tav tm="0">
                                          <p:val>
                                            <p:strVal val="ppt_y"/>
                                          </p:val>
                                        </p:tav>
                                        <p:tav tm="100000">
                                          <p:val>
                                            <p:fltVal val="0.5"/>
                                          </p:val>
                                        </p:tav>
                                      </p:tavLst>
                                    </p:anim>
                                    <p:set>
                                      <p:cBhvr>
                                        <p:cTn id="22" dur="1" fill="hold">
                                          <p:stCondLst>
                                            <p:cond delay="299"/>
                                          </p:stCondLst>
                                        </p:cTn>
                                        <p:tgtEl>
                                          <p:spTgt spid="17"/>
                                        </p:tgtEl>
                                        <p:attrNameLst>
                                          <p:attrName>style.visibility</p:attrName>
                                        </p:attrNameLst>
                                      </p:cBhvr>
                                      <p:to>
                                        <p:strVal val="hidden"/>
                                      </p:to>
                                    </p:set>
                                  </p:childTnLst>
                                </p:cTn>
                              </p:par>
                            </p:childTnLst>
                          </p:cTn>
                        </p:par>
                        <p:par>
                          <p:cTn id="23" fill="hold">
                            <p:stCondLst>
                              <p:cond delay="800"/>
                            </p:stCondLst>
                            <p:childTnLst>
                              <p:par>
                                <p:cTn id="24" presetID="49" presetClass="entr" presetSubtype="0" decel="100000" fill="hold" grpId="1"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 calcmode="lin" valueType="num">
                                      <p:cBhvr>
                                        <p:cTn id="28" dur="500" fill="hold"/>
                                        <p:tgtEl>
                                          <p:spTgt spid="18"/>
                                        </p:tgtEl>
                                        <p:attrNameLst>
                                          <p:attrName>style.rotation</p:attrName>
                                        </p:attrNameLst>
                                      </p:cBhvr>
                                      <p:tavLst>
                                        <p:tav tm="0">
                                          <p:val>
                                            <p:fltVal val="360"/>
                                          </p:val>
                                        </p:tav>
                                        <p:tav tm="100000">
                                          <p:val>
                                            <p:fltVal val="0"/>
                                          </p:val>
                                        </p:tav>
                                      </p:tavLst>
                                    </p:anim>
                                    <p:animEffect transition="in" filter="fade">
                                      <p:cBhvr>
                                        <p:cTn id="29" dur="500"/>
                                        <p:tgtEl>
                                          <p:spTgt spid="18"/>
                                        </p:tgtEl>
                                      </p:cBhvr>
                                    </p:animEffect>
                                  </p:childTnLst>
                                </p:cTn>
                              </p:par>
                              <p:par>
                                <p:cTn id="30" presetID="6" presetClass="emph" presetSubtype="0" fill="hold" grpId="0" nodeType="withEffect">
                                  <p:stCondLst>
                                    <p:cond delay="0"/>
                                  </p:stCondLst>
                                  <p:childTnLst>
                                    <p:animScale>
                                      <p:cBhvr>
                                        <p:cTn id="31" dur="500" fill="hold"/>
                                        <p:tgtEl>
                                          <p:spTgt spid="18"/>
                                        </p:tgtEl>
                                      </p:cBhvr>
                                      <p:by x="300000" y="300000"/>
                                    </p:animScale>
                                  </p:childTnLst>
                                </p:cTn>
                              </p:par>
                              <p:par>
                                <p:cTn id="32" presetID="49" presetClass="entr" presetSubtype="0" decel="100000" fill="hold" grpId="1" nodeType="withEffect">
                                  <p:stCondLst>
                                    <p:cond delay="10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 calcmode="lin" valueType="num">
                                      <p:cBhvr>
                                        <p:cTn id="36" dur="500" fill="hold"/>
                                        <p:tgtEl>
                                          <p:spTgt spid="19"/>
                                        </p:tgtEl>
                                        <p:attrNameLst>
                                          <p:attrName>style.rotation</p:attrName>
                                        </p:attrNameLst>
                                      </p:cBhvr>
                                      <p:tavLst>
                                        <p:tav tm="0">
                                          <p:val>
                                            <p:fltVal val="360"/>
                                          </p:val>
                                        </p:tav>
                                        <p:tav tm="100000">
                                          <p:val>
                                            <p:fltVal val="0"/>
                                          </p:val>
                                        </p:tav>
                                      </p:tavLst>
                                    </p:anim>
                                    <p:animEffect transition="in" filter="fade">
                                      <p:cBhvr>
                                        <p:cTn id="37" dur="500"/>
                                        <p:tgtEl>
                                          <p:spTgt spid="19"/>
                                        </p:tgtEl>
                                      </p:cBhvr>
                                    </p:animEffect>
                                  </p:childTnLst>
                                </p:cTn>
                              </p:par>
                              <p:par>
                                <p:cTn id="38" presetID="6" presetClass="emph" presetSubtype="0" fill="hold" grpId="0" nodeType="withEffect">
                                  <p:stCondLst>
                                    <p:cond delay="100"/>
                                  </p:stCondLst>
                                  <p:childTnLst>
                                    <p:animScale>
                                      <p:cBhvr>
                                        <p:cTn id="39" dur="500" fill="hold"/>
                                        <p:tgtEl>
                                          <p:spTgt spid="19"/>
                                        </p:tgtEl>
                                      </p:cBhvr>
                                      <p:by x="300000" y="300000"/>
                                    </p:animScale>
                                  </p:childTnLst>
                                </p:cTn>
                              </p:par>
                              <p:par>
                                <p:cTn id="40" presetID="49" presetClass="entr" presetSubtype="0" decel="100000" fill="hold" grpId="1" nodeType="withEffect">
                                  <p:stCondLst>
                                    <p:cond delay="20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 calcmode="lin" valueType="num">
                                      <p:cBhvr>
                                        <p:cTn id="44" dur="500" fill="hold"/>
                                        <p:tgtEl>
                                          <p:spTgt spid="20"/>
                                        </p:tgtEl>
                                        <p:attrNameLst>
                                          <p:attrName>style.rotation</p:attrName>
                                        </p:attrNameLst>
                                      </p:cBhvr>
                                      <p:tavLst>
                                        <p:tav tm="0">
                                          <p:val>
                                            <p:fltVal val="360"/>
                                          </p:val>
                                        </p:tav>
                                        <p:tav tm="100000">
                                          <p:val>
                                            <p:fltVal val="0"/>
                                          </p:val>
                                        </p:tav>
                                      </p:tavLst>
                                    </p:anim>
                                    <p:animEffect transition="in" filter="fade">
                                      <p:cBhvr>
                                        <p:cTn id="45" dur="500"/>
                                        <p:tgtEl>
                                          <p:spTgt spid="20"/>
                                        </p:tgtEl>
                                      </p:cBhvr>
                                    </p:animEffect>
                                  </p:childTnLst>
                                </p:cTn>
                              </p:par>
                              <p:par>
                                <p:cTn id="46" presetID="6" presetClass="emph" presetSubtype="0" fill="hold" grpId="0" nodeType="withEffect">
                                  <p:stCondLst>
                                    <p:cond delay="200"/>
                                  </p:stCondLst>
                                  <p:childTnLst>
                                    <p:animScale>
                                      <p:cBhvr>
                                        <p:cTn id="47" dur="500" fill="hold"/>
                                        <p:tgtEl>
                                          <p:spTgt spid="20"/>
                                        </p:tgtEl>
                                      </p:cBhvr>
                                      <p:by x="300000" y="300000"/>
                                    </p:animScale>
                                  </p:childTnLst>
                                </p:cTn>
                              </p:par>
                              <p:par>
                                <p:cTn id="48" presetID="49" presetClass="entr" presetSubtype="0" decel="100000" fill="hold" grpId="1" nodeType="withEffect">
                                  <p:stCondLst>
                                    <p:cond delay="300"/>
                                  </p:stCondLst>
                                  <p:childTnLst>
                                    <p:set>
                                      <p:cBhvr>
                                        <p:cTn id="49" dur="1" fill="hold">
                                          <p:stCondLst>
                                            <p:cond delay="0"/>
                                          </p:stCondLst>
                                        </p:cTn>
                                        <p:tgtEl>
                                          <p:spTgt spid="21"/>
                                        </p:tgtEl>
                                        <p:attrNameLst>
                                          <p:attrName>style.visibility</p:attrName>
                                        </p:attrNameLst>
                                      </p:cBhvr>
                                      <p:to>
                                        <p:strVal val="visible"/>
                                      </p:to>
                                    </p:set>
                                    <p:anim calcmode="lin" valueType="num">
                                      <p:cBhvr>
                                        <p:cTn id="50" dur="500" fill="hold"/>
                                        <p:tgtEl>
                                          <p:spTgt spid="21"/>
                                        </p:tgtEl>
                                        <p:attrNameLst>
                                          <p:attrName>ppt_w</p:attrName>
                                        </p:attrNameLst>
                                      </p:cBhvr>
                                      <p:tavLst>
                                        <p:tav tm="0">
                                          <p:val>
                                            <p:fltVal val="0"/>
                                          </p:val>
                                        </p:tav>
                                        <p:tav tm="100000">
                                          <p:val>
                                            <p:strVal val="#ppt_w"/>
                                          </p:val>
                                        </p:tav>
                                      </p:tavLst>
                                    </p:anim>
                                    <p:anim calcmode="lin" valueType="num">
                                      <p:cBhvr>
                                        <p:cTn id="51" dur="500" fill="hold"/>
                                        <p:tgtEl>
                                          <p:spTgt spid="21"/>
                                        </p:tgtEl>
                                        <p:attrNameLst>
                                          <p:attrName>ppt_h</p:attrName>
                                        </p:attrNameLst>
                                      </p:cBhvr>
                                      <p:tavLst>
                                        <p:tav tm="0">
                                          <p:val>
                                            <p:fltVal val="0"/>
                                          </p:val>
                                        </p:tav>
                                        <p:tav tm="100000">
                                          <p:val>
                                            <p:strVal val="#ppt_h"/>
                                          </p:val>
                                        </p:tav>
                                      </p:tavLst>
                                    </p:anim>
                                    <p:anim calcmode="lin" valueType="num">
                                      <p:cBhvr>
                                        <p:cTn id="52" dur="500" fill="hold"/>
                                        <p:tgtEl>
                                          <p:spTgt spid="21"/>
                                        </p:tgtEl>
                                        <p:attrNameLst>
                                          <p:attrName>style.rotation</p:attrName>
                                        </p:attrNameLst>
                                      </p:cBhvr>
                                      <p:tavLst>
                                        <p:tav tm="0">
                                          <p:val>
                                            <p:fltVal val="360"/>
                                          </p:val>
                                        </p:tav>
                                        <p:tav tm="100000">
                                          <p:val>
                                            <p:fltVal val="0"/>
                                          </p:val>
                                        </p:tav>
                                      </p:tavLst>
                                    </p:anim>
                                    <p:animEffect transition="in" filter="fade">
                                      <p:cBhvr>
                                        <p:cTn id="53" dur="500"/>
                                        <p:tgtEl>
                                          <p:spTgt spid="21"/>
                                        </p:tgtEl>
                                      </p:cBhvr>
                                    </p:animEffect>
                                  </p:childTnLst>
                                </p:cTn>
                              </p:par>
                              <p:par>
                                <p:cTn id="54" presetID="6" presetClass="emph" presetSubtype="0" fill="hold" grpId="0" nodeType="withEffect">
                                  <p:stCondLst>
                                    <p:cond delay="300"/>
                                  </p:stCondLst>
                                  <p:childTnLst>
                                    <p:animScale>
                                      <p:cBhvr>
                                        <p:cTn id="55" dur="500" fill="hold"/>
                                        <p:tgtEl>
                                          <p:spTgt spid="21"/>
                                        </p:tgtEl>
                                      </p:cBhvr>
                                      <p:by x="300000" y="300000"/>
                                    </p:animScale>
                                  </p:childTnLst>
                                </p:cTn>
                              </p:par>
                              <p:par>
                                <p:cTn id="56" presetID="49" presetClass="entr" presetSubtype="0" decel="100000" fill="hold" grpId="1" nodeType="withEffect">
                                  <p:stCondLst>
                                    <p:cond delay="400"/>
                                  </p:stCondLst>
                                  <p:childTnLst>
                                    <p:set>
                                      <p:cBhvr>
                                        <p:cTn id="57" dur="1" fill="hold">
                                          <p:stCondLst>
                                            <p:cond delay="0"/>
                                          </p:stCondLst>
                                        </p:cTn>
                                        <p:tgtEl>
                                          <p:spTgt spid="22"/>
                                        </p:tgtEl>
                                        <p:attrNameLst>
                                          <p:attrName>style.visibility</p:attrName>
                                        </p:attrNameLst>
                                      </p:cBhvr>
                                      <p:to>
                                        <p:strVal val="visible"/>
                                      </p:to>
                                    </p:set>
                                    <p:anim calcmode="lin" valueType="num">
                                      <p:cBhvr>
                                        <p:cTn id="58" dur="500" fill="hold"/>
                                        <p:tgtEl>
                                          <p:spTgt spid="22"/>
                                        </p:tgtEl>
                                        <p:attrNameLst>
                                          <p:attrName>ppt_w</p:attrName>
                                        </p:attrNameLst>
                                      </p:cBhvr>
                                      <p:tavLst>
                                        <p:tav tm="0">
                                          <p:val>
                                            <p:fltVal val="0"/>
                                          </p:val>
                                        </p:tav>
                                        <p:tav tm="100000">
                                          <p:val>
                                            <p:strVal val="#ppt_w"/>
                                          </p:val>
                                        </p:tav>
                                      </p:tavLst>
                                    </p:anim>
                                    <p:anim calcmode="lin" valueType="num">
                                      <p:cBhvr>
                                        <p:cTn id="59" dur="500" fill="hold"/>
                                        <p:tgtEl>
                                          <p:spTgt spid="22"/>
                                        </p:tgtEl>
                                        <p:attrNameLst>
                                          <p:attrName>ppt_h</p:attrName>
                                        </p:attrNameLst>
                                      </p:cBhvr>
                                      <p:tavLst>
                                        <p:tav tm="0">
                                          <p:val>
                                            <p:fltVal val="0"/>
                                          </p:val>
                                        </p:tav>
                                        <p:tav tm="100000">
                                          <p:val>
                                            <p:strVal val="#ppt_h"/>
                                          </p:val>
                                        </p:tav>
                                      </p:tavLst>
                                    </p:anim>
                                    <p:anim calcmode="lin" valueType="num">
                                      <p:cBhvr>
                                        <p:cTn id="60" dur="500" fill="hold"/>
                                        <p:tgtEl>
                                          <p:spTgt spid="22"/>
                                        </p:tgtEl>
                                        <p:attrNameLst>
                                          <p:attrName>style.rotation</p:attrName>
                                        </p:attrNameLst>
                                      </p:cBhvr>
                                      <p:tavLst>
                                        <p:tav tm="0">
                                          <p:val>
                                            <p:fltVal val="360"/>
                                          </p:val>
                                        </p:tav>
                                        <p:tav tm="100000">
                                          <p:val>
                                            <p:fltVal val="0"/>
                                          </p:val>
                                        </p:tav>
                                      </p:tavLst>
                                    </p:anim>
                                    <p:animEffect transition="in" filter="fade">
                                      <p:cBhvr>
                                        <p:cTn id="61" dur="500"/>
                                        <p:tgtEl>
                                          <p:spTgt spid="22"/>
                                        </p:tgtEl>
                                      </p:cBhvr>
                                    </p:animEffect>
                                  </p:childTnLst>
                                </p:cTn>
                              </p:par>
                              <p:par>
                                <p:cTn id="62" presetID="6" presetClass="emph" presetSubtype="0" fill="hold" grpId="0" nodeType="withEffect">
                                  <p:stCondLst>
                                    <p:cond delay="400"/>
                                  </p:stCondLst>
                                  <p:childTnLst>
                                    <p:animScale>
                                      <p:cBhvr>
                                        <p:cTn id="63" dur="500" fill="hold"/>
                                        <p:tgtEl>
                                          <p:spTgt spid="22"/>
                                        </p:tgtEl>
                                      </p:cBhvr>
                                      <p:by x="300000" y="300000"/>
                                    </p:animScale>
                                  </p:childTnLst>
                                </p:cTn>
                              </p:par>
                              <p:par>
                                <p:cTn id="64" presetID="10" presetClass="entr" presetSubtype="0" fill="hold" grpId="1" nodeType="withEffect">
                                  <p:stCondLst>
                                    <p:cond delay="50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500"/>
                                        <p:tgtEl>
                                          <p:spTgt spid="11"/>
                                        </p:tgtEl>
                                      </p:cBhvr>
                                    </p:animEffect>
                                  </p:childTnLst>
                                </p:cTn>
                              </p:par>
                              <p:par>
                                <p:cTn id="67" presetID="10" presetClass="entr" presetSubtype="0" fill="hold" nodeType="withEffect">
                                  <p:stCondLst>
                                    <p:cond delay="50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11"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16" name="图片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3" y="0"/>
            <a:ext cx="9141292" cy="5143500"/>
          </a:xfrm>
          <a:prstGeom prst="rect">
            <a:avLst/>
          </a:prstGeom>
        </p:spPr>
      </p:pic>
      <p:sp>
        <p:nvSpPr>
          <p:cNvPr id="17" name="圆角矩形 16"/>
          <p:cNvSpPr/>
          <p:nvPr userDrawn="1"/>
        </p:nvSpPr>
        <p:spPr>
          <a:xfrm>
            <a:off x="303846" y="252413"/>
            <a:ext cx="8536309" cy="4638675"/>
          </a:xfrm>
          <a:prstGeom prst="roundRect">
            <a:avLst>
              <a:gd name="adj" fmla="val 5332"/>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0" y="0"/>
            <a:ext cx="9144000" cy="5769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 name="矩形 10"/>
          <p:cNvSpPr/>
          <p:nvPr userDrawn="1"/>
        </p:nvSpPr>
        <p:spPr>
          <a:xfrm>
            <a:off x="0" y="576943"/>
            <a:ext cx="9144000" cy="57694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 name="矩形 11"/>
          <p:cNvSpPr/>
          <p:nvPr userDrawn="1"/>
        </p:nvSpPr>
        <p:spPr>
          <a:xfrm>
            <a:off x="0" y="1153886"/>
            <a:ext cx="9144000" cy="5769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矩形 12"/>
          <p:cNvSpPr/>
          <p:nvPr userDrawn="1"/>
        </p:nvSpPr>
        <p:spPr>
          <a:xfrm>
            <a:off x="0" y="1730829"/>
            <a:ext cx="9144000" cy="57694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矩形 13"/>
          <p:cNvSpPr/>
          <p:nvPr userDrawn="1"/>
        </p:nvSpPr>
        <p:spPr>
          <a:xfrm>
            <a:off x="0" y="2307771"/>
            <a:ext cx="9144000" cy="5769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 name="矩形 14"/>
          <p:cNvSpPr/>
          <p:nvPr userDrawn="1"/>
        </p:nvSpPr>
        <p:spPr>
          <a:xfrm>
            <a:off x="0" y="2884714"/>
            <a:ext cx="9144000" cy="57694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4" name="矩形 23"/>
          <p:cNvSpPr/>
          <p:nvPr userDrawn="1"/>
        </p:nvSpPr>
        <p:spPr>
          <a:xfrm>
            <a:off x="0" y="3461657"/>
            <a:ext cx="9144000" cy="5769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5" name="矩形 24"/>
          <p:cNvSpPr/>
          <p:nvPr userDrawn="1"/>
        </p:nvSpPr>
        <p:spPr>
          <a:xfrm>
            <a:off x="0" y="4038600"/>
            <a:ext cx="9144000" cy="57694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6" name="矩形 25"/>
          <p:cNvSpPr/>
          <p:nvPr userDrawn="1"/>
        </p:nvSpPr>
        <p:spPr>
          <a:xfrm>
            <a:off x="0" y="4615543"/>
            <a:ext cx="9144000" cy="52795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27" name="图片 2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3" y="-2"/>
            <a:ext cx="9141292" cy="5143500"/>
          </a:xfrm>
          <a:prstGeom prst="rect">
            <a:avLst/>
          </a:prstGeom>
        </p:spPr>
      </p:pic>
      <p:sp>
        <p:nvSpPr>
          <p:cNvPr id="28" name="Freeform 16"/>
          <p:cNvSpPr/>
          <p:nvPr userDrawn="1"/>
        </p:nvSpPr>
        <p:spPr bwMode="auto">
          <a:xfrm>
            <a:off x="9525" y="2008186"/>
            <a:ext cx="623888" cy="1752600"/>
          </a:xfrm>
          <a:custGeom>
            <a:avLst/>
            <a:gdLst>
              <a:gd name="T0" fmla="*/ 1740 w 1740"/>
              <a:gd name="T1" fmla="*/ 3134 h 4873"/>
              <a:gd name="T2" fmla="*/ 0 w 1740"/>
              <a:gd name="T3" fmla="*/ 4873 h 4873"/>
              <a:gd name="T4" fmla="*/ 0 w 1740"/>
              <a:gd name="T5" fmla="*/ 1740 h 4873"/>
              <a:gd name="T6" fmla="*/ 1740 w 1740"/>
              <a:gd name="T7" fmla="*/ 0 h 4873"/>
              <a:gd name="T8" fmla="*/ 1740 w 1740"/>
              <a:gd name="T9" fmla="*/ 3134 h 4873"/>
            </a:gdLst>
            <a:ahLst/>
            <a:cxnLst>
              <a:cxn ang="0">
                <a:pos x="T0" y="T1"/>
              </a:cxn>
              <a:cxn ang="0">
                <a:pos x="T2" y="T3"/>
              </a:cxn>
              <a:cxn ang="0">
                <a:pos x="T4" y="T5"/>
              </a:cxn>
              <a:cxn ang="0">
                <a:pos x="T6" y="T7"/>
              </a:cxn>
              <a:cxn ang="0">
                <a:pos x="T8" y="T9"/>
              </a:cxn>
            </a:cxnLst>
            <a:rect l="0" t="0" r="r" b="b"/>
            <a:pathLst>
              <a:path w="1740" h="4873">
                <a:moveTo>
                  <a:pt x="1740" y="3134"/>
                </a:moveTo>
                <a:lnTo>
                  <a:pt x="0" y="4873"/>
                </a:lnTo>
                <a:lnTo>
                  <a:pt x="0" y="1740"/>
                </a:lnTo>
                <a:lnTo>
                  <a:pt x="1740" y="0"/>
                </a:lnTo>
                <a:lnTo>
                  <a:pt x="1740" y="3134"/>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29" name="Freeform 17"/>
          <p:cNvSpPr/>
          <p:nvPr userDrawn="1"/>
        </p:nvSpPr>
        <p:spPr bwMode="auto">
          <a:xfrm>
            <a:off x="9525" y="1382711"/>
            <a:ext cx="623888" cy="1752600"/>
          </a:xfrm>
          <a:custGeom>
            <a:avLst/>
            <a:gdLst>
              <a:gd name="T0" fmla="*/ 1740 w 1740"/>
              <a:gd name="T1" fmla="*/ 1740 h 4873"/>
              <a:gd name="T2" fmla="*/ 0 w 1740"/>
              <a:gd name="T3" fmla="*/ 0 h 4873"/>
              <a:gd name="T4" fmla="*/ 0 w 1740"/>
              <a:gd name="T5" fmla="*/ 3134 h 4873"/>
              <a:gd name="T6" fmla="*/ 1740 w 1740"/>
              <a:gd name="T7" fmla="*/ 4873 h 4873"/>
              <a:gd name="T8" fmla="*/ 1740 w 1740"/>
              <a:gd name="T9" fmla="*/ 1740 h 4873"/>
            </a:gdLst>
            <a:ahLst/>
            <a:cxnLst>
              <a:cxn ang="0">
                <a:pos x="T0" y="T1"/>
              </a:cxn>
              <a:cxn ang="0">
                <a:pos x="T2" y="T3"/>
              </a:cxn>
              <a:cxn ang="0">
                <a:pos x="T4" y="T5"/>
              </a:cxn>
              <a:cxn ang="0">
                <a:pos x="T6" y="T7"/>
              </a:cxn>
              <a:cxn ang="0">
                <a:pos x="T8" y="T9"/>
              </a:cxn>
            </a:cxnLst>
            <a:rect l="0" t="0" r="r" b="b"/>
            <a:pathLst>
              <a:path w="1740" h="4873">
                <a:moveTo>
                  <a:pt x="1740" y="1740"/>
                </a:moveTo>
                <a:lnTo>
                  <a:pt x="0" y="0"/>
                </a:lnTo>
                <a:lnTo>
                  <a:pt x="0" y="3134"/>
                </a:lnTo>
                <a:lnTo>
                  <a:pt x="1740" y="4873"/>
                </a:lnTo>
                <a:lnTo>
                  <a:pt x="1740" y="174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0" name="Freeform 18"/>
          <p:cNvSpPr/>
          <p:nvPr userDrawn="1"/>
        </p:nvSpPr>
        <p:spPr bwMode="auto">
          <a:xfrm>
            <a:off x="8510588" y="908049"/>
            <a:ext cx="623888" cy="2701925"/>
          </a:xfrm>
          <a:custGeom>
            <a:avLst/>
            <a:gdLst>
              <a:gd name="T0" fmla="*/ 1740 w 1740"/>
              <a:gd name="T1" fmla="*/ 5775 h 7515"/>
              <a:gd name="T2" fmla="*/ 0 w 1740"/>
              <a:gd name="T3" fmla="*/ 7515 h 7515"/>
              <a:gd name="T4" fmla="*/ 0 w 1740"/>
              <a:gd name="T5" fmla="*/ 1740 h 7515"/>
              <a:gd name="T6" fmla="*/ 1740 w 1740"/>
              <a:gd name="T7" fmla="*/ 0 h 7515"/>
              <a:gd name="T8" fmla="*/ 1740 w 1740"/>
              <a:gd name="T9" fmla="*/ 5775 h 7515"/>
            </a:gdLst>
            <a:ahLst/>
            <a:cxnLst>
              <a:cxn ang="0">
                <a:pos x="T0" y="T1"/>
              </a:cxn>
              <a:cxn ang="0">
                <a:pos x="T2" y="T3"/>
              </a:cxn>
              <a:cxn ang="0">
                <a:pos x="T4" y="T5"/>
              </a:cxn>
              <a:cxn ang="0">
                <a:pos x="T6" y="T7"/>
              </a:cxn>
              <a:cxn ang="0">
                <a:pos x="T8" y="T9"/>
              </a:cxn>
            </a:cxnLst>
            <a:rect l="0" t="0" r="r" b="b"/>
            <a:pathLst>
              <a:path w="1740" h="7515">
                <a:moveTo>
                  <a:pt x="1740" y="5775"/>
                </a:moveTo>
                <a:lnTo>
                  <a:pt x="0" y="7515"/>
                </a:lnTo>
                <a:lnTo>
                  <a:pt x="0" y="1740"/>
                </a:lnTo>
                <a:lnTo>
                  <a:pt x="1740" y="0"/>
                </a:lnTo>
                <a:lnTo>
                  <a:pt x="1740" y="5775"/>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31" name="Freeform 19"/>
          <p:cNvSpPr/>
          <p:nvPr userDrawn="1"/>
        </p:nvSpPr>
        <p:spPr bwMode="auto">
          <a:xfrm>
            <a:off x="8510588" y="1533524"/>
            <a:ext cx="623888" cy="2703513"/>
          </a:xfrm>
          <a:custGeom>
            <a:avLst/>
            <a:gdLst>
              <a:gd name="T0" fmla="*/ 1740 w 1740"/>
              <a:gd name="T1" fmla="*/ 1740 h 7515"/>
              <a:gd name="T2" fmla="*/ 0 w 1740"/>
              <a:gd name="T3" fmla="*/ 0 h 7515"/>
              <a:gd name="T4" fmla="*/ 0 w 1740"/>
              <a:gd name="T5" fmla="*/ 5775 h 7515"/>
              <a:gd name="T6" fmla="*/ 1740 w 1740"/>
              <a:gd name="T7" fmla="*/ 7515 h 7515"/>
              <a:gd name="T8" fmla="*/ 1740 w 1740"/>
              <a:gd name="T9" fmla="*/ 1740 h 7515"/>
            </a:gdLst>
            <a:ahLst/>
            <a:cxnLst>
              <a:cxn ang="0">
                <a:pos x="T0" y="T1"/>
              </a:cxn>
              <a:cxn ang="0">
                <a:pos x="T2" y="T3"/>
              </a:cxn>
              <a:cxn ang="0">
                <a:pos x="T4" y="T5"/>
              </a:cxn>
              <a:cxn ang="0">
                <a:pos x="T6" y="T7"/>
              </a:cxn>
              <a:cxn ang="0">
                <a:pos x="T8" y="T9"/>
              </a:cxn>
            </a:cxnLst>
            <a:rect l="0" t="0" r="r" b="b"/>
            <a:pathLst>
              <a:path w="1740" h="7515">
                <a:moveTo>
                  <a:pt x="1740" y="1740"/>
                </a:moveTo>
                <a:lnTo>
                  <a:pt x="0" y="0"/>
                </a:lnTo>
                <a:lnTo>
                  <a:pt x="0" y="5775"/>
                </a:lnTo>
                <a:lnTo>
                  <a:pt x="1740" y="7515"/>
                </a:lnTo>
                <a:lnTo>
                  <a:pt x="1740" y="174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2" name="Freeform 20"/>
          <p:cNvSpPr/>
          <p:nvPr userDrawn="1"/>
        </p:nvSpPr>
        <p:spPr bwMode="auto">
          <a:xfrm>
            <a:off x="71437" y="2008186"/>
            <a:ext cx="561975" cy="1127125"/>
          </a:xfrm>
          <a:custGeom>
            <a:avLst/>
            <a:gdLst>
              <a:gd name="T0" fmla="*/ 0 w 1565"/>
              <a:gd name="T1" fmla="*/ 1565 h 3130"/>
              <a:gd name="T2" fmla="*/ 1565 w 1565"/>
              <a:gd name="T3" fmla="*/ 0 h 3130"/>
              <a:gd name="T4" fmla="*/ 1565 w 1565"/>
              <a:gd name="T5" fmla="*/ 3130 h 3130"/>
              <a:gd name="T6" fmla="*/ 0 w 1565"/>
              <a:gd name="T7" fmla="*/ 1565 h 3130"/>
            </a:gdLst>
            <a:ahLst/>
            <a:cxnLst>
              <a:cxn ang="0">
                <a:pos x="T0" y="T1"/>
              </a:cxn>
              <a:cxn ang="0">
                <a:pos x="T2" y="T3"/>
              </a:cxn>
              <a:cxn ang="0">
                <a:pos x="T4" y="T5"/>
              </a:cxn>
              <a:cxn ang="0">
                <a:pos x="T6" y="T7"/>
              </a:cxn>
            </a:cxnLst>
            <a:rect l="0" t="0" r="r" b="b"/>
            <a:pathLst>
              <a:path w="1565" h="3130">
                <a:moveTo>
                  <a:pt x="0" y="1565"/>
                </a:moveTo>
                <a:lnTo>
                  <a:pt x="1565" y="0"/>
                </a:lnTo>
                <a:lnTo>
                  <a:pt x="1565" y="3130"/>
                </a:lnTo>
                <a:lnTo>
                  <a:pt x="0" y="1565"/>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3" name="Freeform 21"/>
          <p:cNvSpPr/>
          <p:nvPr userDrawn="1"/>
        </p:nvSpPr>
        <p:spPr bwMode="auto">
          <a:xfrm>
            <a:off x="8510588" y="1533524"/>
            <a:ext cx="623888" cy="2076450"/>
          </a:xfrm>
          <a:custGeom>
            <a:avLst/>
            <a:gdLst>
              <a:gd name="T0" fmla="*/ 1740 w 1740"/>
              <a:gd name="T1" fmla="*/ 4033 h 5773"/>
              <a:gd name="T2" fmla="*/ 0 w 1740"/>
              <a:gd name="T3" fmla="*/ 5773 h 5773"/>
              <a:gd name="T4" fmla="*/ 0 w 1740"/>
              <a:gd name="T5" fmla="*/ 0 h 5773"/>
              <a:gd name="T6" fmla="*/ 1740 w 1740"/>
              <a:gd name="T7" fmla="*/ 1740 h 5773"/>
              <a:gd name="T8" fmla="*/ 1740 w 1740"/>
              <a:gd name="T9" fmla="*/ 4033 h 5773"/>
            </a:gdLst>
            <a:ahLst/>
            <a:cxnLst>
              <a:cxn ang="0">
                <a:pos x="T0" y="T1"/>
              </a:cxn>
              <a:cxn ang="0">
                <a:pos x="T2" y="T3"/>
              </a:cxn>
              <a:cxn ang="0">
                <a:pos x="T4" y="T5"/>
              </a:cxn>
              <a:cxn ang="0">
                <a:pos x="T6" y="T7"/>
              </a:cxn>
              <a:cxn ang="0">
                <a:pos x="T8" y="T9"/>
              </a:cxn>
            </a:cxnLst>
            <a:rect l="0" t="0" r="r" b="b"/>
            <a:pathLst>
              <a:path w="1740" h="5773">
                <a:moveTo>
                  <a:pt x="1740" y="4033"/>
                </a:moveTo>
                <a:lnTo>
                  <a:pt x="0" y="5773"/>
                </a:lnTo>
                <a:lnTo>
                  <a:pt x="0" y="0"/>
                </a:lnTo>
                <a:lnTo>
                  <a:pt x="1740" y="1740"/>
                </a:lnTo>
                <a:lnTo>
                  <a:pt x="1740" y="4033"/>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4" name="圆角矩形 33"/>
          <p:cNvSpPr/>
          <p:nvPr userDrawn="1"/>
        </p:nvSpPr>
        <p:spPr>
          <a:xfrm>
            <a:off x="303846" y="252411"/>
            <a:ext cx="8536309" cy="4638675"/>
          </a:xfrm>
          <a:prstGeom prst="roundRect">
            <a:avLst>
              <a:gd name="adj" fmla="val 5332"/>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8" fill="hold" grpId="0" nodeType="withEffect">
                                  <p:stCondLst>
                                    <p:cond delay="0"/>
                                  </p:stCondLst>
                                  <p:childTnLst>
                                    <p:anim calcmode="lin" valueType="num">
                                      <p:cBhvr additive="base">
                                        <p:cTn id="6" dur="400"/>
                                        <p:tgtEl>
                                          <p:spTgt spid="10"/>
                                        </p:tgtEl>
                                        <p:attrNameLst>
                                          <p:attrName>ppt_x</p:attrName>
                                        </p:attrNameLst>
                                      </p:cBhvr>
                                      <p:tavLst>
                                        <p:tav tm="0">
                                          <p:val>
                                            <p:strVal val="ppt_x"/>
                                          </p:val>
                                        </p:tav>
                                        <p:tav tm="100000">
                                          <p:val>
                                            <p:strVal val="0-ppt_w/2"/>
                                          </p:val>
                                        </p:tav>
                                      </p:tavLst>
                                    </p:anim>
                                    <p:anim calcmode="lin" valueType="num">
                                      <p:cBhvr additive="base">
                                        <p:cTn id="7" dur="400"/>
                                        <p:tgtEl>
                                          <p:spTgt spid="10"/>
                                        </p:tgtEl>
                                        <p:attrNameLst>
                                          <p:attrName>ppt_y</p:attrName>
                                        </p:attrNameLst>
                                      </p:cBhvr>
                                      <p:tavLst>
                                        <p:tav tm="0">
                                          <p:val>
                                            <p:strVal val="ppt_y"/>
                                          </p:val>
                                        </p:tav>
                                        <p:tav tm="100000">
                                          <p:val>
                                            <p:strVal val="ppt_y"/>
                                          </p:val>
                                        </p:tav>
                                      </p:tavLst>
                                    </p:anim>
                                    <p:set>
                                      <p:cBhvr>
                                        <p:cTn id="8" dur="1" fill="hold">
                                          <p:stCondLst>
                                            <p:cond delay="399"/>
                                          </p:stCondLst>
                                        </p:cTn>
                                        <p:tgtEl>
                                          <p:spTgt spid="10"/>
                                        </p:tgtEl>
                                        <p:attrNameLst>
                                          <p:attrName>style.visibility</p:attrName>
                                        </p:attrNameLst>
                                      </p:cBhvr>
                                      <p:to>
                                        <p:strVal val="hidden"/>
                                      </p:to>
                                    </p:set>
                                  </p:childTnLst>
                                </p:cTn>
                              </p:par>
                              <p:par>
                                <p:cTn id="9" presetID="2" presetClass="exit" presetSubtype="8" fill="hold" grpId="0" nodeType="withEffect">
                                  <p:stCondLst>
                                    <p:cond delay="100"/>
                                  </p:stCondLst>
                                  <p:childTnLst>
                                    <p:anim calcmode="lin" valueType="num">
                                      <p:cBhvr additive="base">
                                        <p:cTn id="10" dur="400"/>
                                        <p:tgtEl>
                                          <p:spTgt spid="11"/>
                                        </p:tgtEl>
                                        <p:attrNameLst>
                                          <p:attrName>ppt_x</p:attrName>
                                        </p:attrNameLst>
                                      </p:cBhvr>
                                      <p:tavLst>
                                        <p:tav tm="0">
                                          <p:val>
                                            <p:strVal val="ppt_x"/>
                                          </p:val>
                                        </p:tav>
                                        <p:tav tm="100000">
                                          <p:val>
                                            <p:strVal val="0-ppt_w/2"/>
                                          </p:val>
                                        </p:tav>
                                      </p:tavLst>
                                    </p:anim>
                                    <p:anim calcmode="lin" valueType="num">
                                      <p:cBhvr additive="base">
                                        <p:cTn id="11" dur="400"/>
                                        <p:tgtEl>
                                          <p:spTgt spid="11"/>
                                        </p:tgtEl>
                                        <p:attrNameLst>
                                          <p:attrName>ppt_y</p:attrName>
                                        </p:attrNameLst>
                                      </p:cBhvr>
                                      <p:tavLst>
                                        <p:tav tm="0">
                                          <p:val>
                                            <p:strVal val="ppt_y"/>
                                          </p:val>
                                        </p:tav>
                                        <p:tav tm="100000">
                                          <p:val>
                                            <p:strVal val="ppt_y"/>
                                          </p:val>
                                        </p:tav>
                                      </p:tavLst>
                                    </p:anim>
                                    <p:set>
                                      <p:cBhvr>
                                        <p:cTn id="12" dur="1" fill="hold">
                                          <p:stCondLst>
                                            <p:cond delay="399"/>
                                          </p:stCondLst>
                                        </p:cTn>
                                        <p:tgtEl>
                                          <p:spTgt spid="11"/>
                                        </p:tgtEl>
                                        <p:attrNameLst>
                                          <p:attrName>style.visibility</p:attrName>
                                        </p:attrNameLst>
                                      </p:cBhvr>
                                      <p:to>
                                        <p:strVal val="hidden"/>
                                      </p:to>
                                    </p:set>
                                  </p:childTnLst>
                                </p:cTn>
                              </p:par>
                              <p:par>
                                <p:cTn id="13" presetID="2" presetClass="exit" presetSubtype="8" fill="hold" grpId="0" nodeType="withEffect">
                                  <p:stCondLst>
                                    <p:cond delay="200"/>
                                  </p:stCondLst>
                                  <p:childTnLst>
                                    <p:anim calcmode="lin" valueType="num">
                                      <p:cBhvr additive="base">
                                        <p:cTn id="14" dur="400"/>
                                        <p:tgtEl>
                                          <p:spTgt spid="12"/>
                                        </p:tgtEl>
                                        <p:attrNameLst>
                                          <p:attrName>ppt_x</p:attrName>
                                        </p:attrNameLst>
                                      </p:cBhvr>
                                      <p:tavLst>
                                        <p:tav tm="0">
                                          <p:val>
                                            <p:strVal val="ppt_x"/>
                                          </p:val>
                                        </p:tav>
                                        <p:tav tm="100000">
                                          <p:val>
                                            <p:strVal val="0-ppt_w/2"/>
                                          </p:val>
                                        </p:tav>
                                      </p:tavLst>
                                    </p:anim>
                                    <p:anim calcmode="lin" valueType="num">
                                      <p:cBhvr additive="base">
                                        <p:cTn id="15" dur="400"/>
                                        <p:tgtEl>
                                          <p:spTgt spid="12"/>
                                        </p:tgtEl>
                                        <p:attrNameLst>
                                          <p:attrName>ppt_y</p:attrName>
                                        </p:attrNameLst>
                                      </p:cBhvr>
                                      <p:tavLst>
                                        <p:tav tm="0">
                                          <p:val>
                                            <p:strVal val="ppt_y"/>
                                          </p:val>
                                        </p:tav>
                                        <p:tav tm="100000">
                                          <p:val>
                                            <p:strVal val="ppt_y"/>
                                          </p:val>
                                        </p:tav>
                                      </p:tavLst>
                                    </p:anim>
                                    <p:set>
                                      <p:cBhvr>
                                        <p:cTn id="16" dur="1" fill="hold">
                                          <p:stCondLst>
                                            <p:cond delay="399"/>
                                          </p:stCondLst>
                                        </p:cTn>
                                        <p:tgtEl>
                                          <p:spTgt spid="12"/>
                                        </p:tgtEl>
                                        <p:attrNameLst>
                                          <p:attrName>style.visibility</p:attrName>
                                        </p:attrNameLst>
                                      </p:cBhvr>
                                      <p:to>
                                        <p:strVal val="hidden"/>
                                      </p:to>
                                    </p:set>
                                  </p:childTnLst>
                                </p:cTn>
                              </p:par>
                              <p:par>
                                <p:cTn id="17" presetID="2" presetClass="exit" presetSubtype="8" fill="hold" grpId="0" nodeType="withEffect">
                                  <p:stCondLst>
                                    <p:cond delay="300"/>
                                  </p:stCondLst>
                                  <p:childTnLst>
                                    <p:anim calcmode="lin" valueType="num">
                                      <p:cBhvr additive="base">
                                        <p:cTn id="18" dur="400"/>
                                        <p:tgtEl>
                                          <p:spTgt spid="13"/>
                                        </p:tgtEl>
                                        <p:attrNameLst>
                                          <p:attrName>ppt_x</p:attrName>
                                        </p:attrNameLst>
                                      </p:cBhvr>
                                      <p:tavLst>
                                        <p:tav tm="0">
                                          <p:val>
                                            <p:strVal val="ppt_x"/>
                                          </p:val>
                                        </p:tav>
                                        <p:tav tm="100000">
                                          <p:val>
                                            <p:strVal val="0-ppt_w/2"/>
                                          </p:val>
                                        </p:tav>
                                      </p:tavLst>
                                    </p:anim>
                                    <p:anim calcmode="lin" valueType="num">
                                      <p:cBhvr additive="base">
                                        <p:cTn id="19" dur="400"/>
                                        <p:tgtEl>
                                          <p:spTgt spid="13"/>
                                        </p:tgtEl>
                                        <p:attrNameLst>
                                          <p:attrName>ppt_y</p:attrName>
                                        </p:attrNameLst>
                                      </p:cBhvr>
                                      <p:tavLst>
                                        <p:tav tm="0">
                                          <p:val>
                                            <p:strVal val="ppt_y"/>
                                          </p:val>
                                        </p:tav>
                                        <p:tav tm="100000">
                                          <p:val>
                                            <p:strVal val="ppt_y"/>
                                          </p:val>
                                        </p:tav>
                                      </p:tavLst>
                                    </p:anim>
                                    <p:set>
                                      <p:cBhvr>
                                        <p:cTn id="20" dur="1" fill="hold">
                                          <p:stCondLst>
                                            <p:cond delay="399"/>
                                          </p:stCondLst>
                                        </p:cTn>
                                        <p:tgtEl>
                                          <p:spTgt spid="13"/>
                                        </p:tgtEl>
                                        <p:attrNameLst>
                                          <p:attrName>style.visibility</p:attrName>
                                        </p:attrNameLst>
                                      </p:cBhvr>
                                      <p:to>
                                        <p:strVal val="hidden"/>
                                      </p:to>
                                    </p:set>
                                  </p:childTnLst>
                                </p:cTn>
                              </p:par>
                              <p:par>
                                <p:cTn id="21" presetID="2" presetClass="exit" presetSubtype="8" fill="hold" grpId="0" nodeType="withEffect">
                                  <p:stCondLst>
                                    <p:cond delay="400"/>
                                  </p:stCondLst>
                                  <p:childTnLst>
                                    <p:anim calcmode="lin" valueType="num">
                                      <p:cBhvr additive="base">
                                        <p:cTn id="22" dur="400"/>
                                        <p:tgtEl>
                                          <p:spTgt spid="14"/>
                                        </p:tgtEl>
                                        <p:attrNameLst>
                                          <p:attrName>ppt_x</p:attrName>
                                        </p:attrNameLst>
                                      </p:cBhvr>
                                      <p:tavLst>
                                        <p:tav tm="0">
                                          <p:val>
                                            <p:strVal val="ppt_x"/>
                                          </p:val>
                                        </p:tav>
                                        <p:tav tm="100000">
                                          <p:val>
                                            <p:strVal val="0-ppt_w/2"/>
                                          </p:val>
                                        </p:tav>
                                      </p:tavLst>
                                    </p:anim>
                                    <p:anim calcmode="lin" valueType="num">
                                      <p:cBhvr additive="base">
                                        <p:cTn id="23" dur="400"/>
                                        <p:tgtEl>
                                          <p:spTgt spid="14"/>
                                        </p:tgtEl>
                                        <p:attrNameLst>
                                          <p:attrName>ppt_y</p:attrName>
                                        </p:attrNameLst>
                                      </p:cBhvr>
                                      <p:tavLst>
                                        <p:tav tm="0">
                                          <p:val>
                                            <p:strVal val="ppt_y"/>
                                          </p:val>
                                        </p:tav>
                                        <p:tav tm="100000">
                                          <p:val>
                                            <p:strVal val="ppt_y"/>
                                          </p:val>
                                        </p:tav>
                                      </p:tavLst>
                                    </p:anim>
                                    <p:set>
                                      <p:cBhvr>
                                        <p:cTn id="24" dur="1" fill="hold">
                                          <p:stCondLst>
                                            <p:cond delay="399"/>
                                          </p:stCondLst>
                                        </p:cTn>
                                        <p:tgtEl>
                                          <p:spTgt spid="14"/>
                                        </p:tgtEl>
                                        <p:attrNameLst>
                                          <p:attrName>style.visibility</p:attrName>
                                        </p:attrNameLst>
                                      </p:cBhvr>
                                      <p:to>
                                        <p:strVal val="hidden"/>
                                      </p:to>
                                    </p:set>
                                  </p:childTnLst>
                                </p:cTn>
                              </p:par>
                              <p:par>
                                <p:cTn id="25" presetID="2" presetClass="exit" presetSubtype="8" fill="hold" grpId="0" nodeType="withEffect">
                                  <p:stCondLst>
                                    <p:cond delay="500"/>
                                  </p:stCondLst>
                                  <p:childTnLst>
                                    <p:anim calcmode="lin" valueType="num">
                                      <p:cBhvr additive="base">
                                        <p:cTn id="26" dur="400"/>
                                        <p:tgtEl>
                                          <p:spTgt spid="15"/>
                                        </p:tgtEl>
                                        <p:attrNameLst>
                                          <p:attrName>ppt_x</p:attrName>
                                        </p:attrNameLst>
                                      </p:cBhvr>
                                      <p:tavLst>
                                        <p:tav tm="0">
                                          <p:val>
                                            <p:strVal val="ppt_x"/>
                                          </p:val>
                                        </p:tav>
                                        <p:tav tm="100000">
                                          <p:val>
                                            <p:strVal val="0-ppt_w/2"/>
                                          </p:val>
                                        </p:tav>
                                      </p:tavLst>
                                    </p:anim>
                                    <p:anim calcmode="lin" valueType="num">
                                      <p:cBhvr additive="base">
                                        <p:cTn id="27" dur="400"/>
                                        <p:tgtEl>
                                          <p:spTgt spid="15"/>
                                        </p:tgtEl>
                                        <p:attrNameLst>
                                          <p:attrName>ppt_y</p:attrName>
                                        </p:attrNameLst>
                                      </p:cBhvr>
                                      <p:tavLst>
                                        <p:tav tm="0">
                                          <p:val>
                                            <p:strVal val="ppt_y"/>
                                          </p:val>
                                        </p:tav>
                                        <p:tav tm="100000">
                                          <p:val>
                                            <p:strVal val="ppt_y"/>
                                          </p:val>
                                        </p:tav>
                                      </p:tavLst>
                                    </p:anim>
                                    <p:set>
                                      <p:cBhvr>
                                        <p:cTn id="28" dur="1" fill="hold">
                                          <p:stCondLst>
                                            <p:cond delay="399"/>
                                          </p:stCondLst>
                                        </p:cTn>
                                        <p:tgtEl>
                                          <p:spTgt spid="15"/>
                                        </p:tgtEl>
                                        <p:attrNameLst>
                                          <p:attrName>style.visibility</p:attrName>
                                        </p:attrNameLst>
                                      </p:cBhvr>
                                      <p:to>
                                        <p:strVal val="hidden"/>
                                      </p:to>
                                    </p:set>
                                  </p:childTnLst>
                                </p:cTn>
                              </p:par>
                              <p:par>
                                <p:cTn id="29" presetID="2" presetClass="exit" presetSubtype="8" fill="hold" grpId="0" nodeType="withEffect">
                                  <p:stCondLst>
                                    <p:cond delay="600"/>
                                  </p:stCondLst>
                                  <p:childTnLst>
                                    <p:anim calcmode="lin" valueType="num">
                                      <p:cBhvr additive="base">
                                        <p:cTn id="30" dur="400"/>
                                        <p:tgtEl>
                                          <p:spTgt spid="24"/>
                                        </p:tgtEl>
                                        <p:attrNameLst>
                                          <p:attrName>ppt_x</p:attrName>
                                        </p:attrNameLst>
                                      </p:cBhvr>
                                      <p:tavLst>
                                        <p:tav tm="0">
                                          <p:val>
                                            <p:strVal val="ppt_x"/>
                                          </p:val>
                                        </p:tav>
                                        <p:tav tm="100000">
                                          <p:val>
                                            <p:strVal val="0-ppt_w/2"/>
                                          </p:val>
                                        </p:tav>
                                      </p:tavLst>
                                    </p:anim>
                                    <p:anim calcmode="lin" valueType="num">
                                      <p:cBhvr additive="base">
                                        <p:cTn id="31" dur="400"/>
                                        <p:tgtEl>
                                          <p:spTgt spid="24"/>
                                        </p:tgtEl>
                                        <p:attrNameLst>
                                          <p:attrName>ppt_y</p:attrName>
                                        </p:attrNameLst>
                                      </p:cBhvr>
                                      <p:tavLst>
                                        <p:tav tm="0">
                                          <p:val>
                                            <p:strVal val="ppt_y"/>
                                          </p:val>
                                        </p:tav>
                                        <p:tav tm="100000">
                                          <p:val>
                                            <p:strVal val="ppt_y"/>
                                          </p:val>
                                        </p:tav>
                                      </p:tavLst>
                                    </p:anim>
                                    <p:set>
                                      <p:cBhvr>
                                        <p:cTn id="32" dur="1" fill="hold">
                                          <p:stCondLst>
                                            <p:cond delay="399"/>
                                          </p:stCondLst>
                                        </p:cTn>
                                        <p:tgtEl>
                                          <p:spTgt spid="24"/>
                                        </p:tgtEl>
                                        <p:attrNameLst>
                                          <p:attrName>style.visibility</p:attrName>
                                        </p:attrNameLst>
                                      </p:cBhvr>
                                      <p:to>
                                        <p:strVal val="hidden"/>
                                      </p:to>
                                    </p:set>
                                  </p:childTnLst>
                                </p:cTn>
                              </p:par>
                              <p:par>
                                <p:cTn id="33" presetID="2" presetClass="exit" presetSubtype="8" fill="hold" grpId="0" nodeType="withEffect">
                                  <p:stCondLst>
                                    <p:cond delay="700"/>
                                  </p:stCondLst>
                                  <p:childTnLst>
                                    <p:anim calcmode="lin" valueType="num">
                                      <p:cBhvr additive="base">
                                        <p:cTn id="34" dur="400"/>
                                        <p:tgtEl>
                                          <p:spTgt spid="25"/>
                                        </p:tgtEl>
                                        <p:attrNameLst>
                                          <p:attrName>ppt_x</p:attrName>
                                        </p:attrNameLst>
                                      </p:cBhvr>
                                      <p:tavLst>
                                        <p:tav tm="0">
                                          <p:val>
                                            <p:strVal val="ppt_x"/>
                                          </p:val>
                                        </p:tav>
                                        <p:tav tm="100000">
                                          <p:val>
                                            <p:strVal val="0-ppt_w/2"/>
                                          </p:val>
                                        </p:tav>
                                      </p:tavLst>
                                    </p:anim>
                                    <p:anim calcmode="lin" valueType="num">
                                      <p:cBhvr additive="base">
                                        <p:cTn id="35" dur="400"/>
                                        <p:tgtEl>
                                          <p:spTgt spid="25"/>
                                        </p:tgtEl>
                                        <p:attrNameLst>
                                          <p:attrName>ppt_y</p:attrName>
                                        </p:attrNameLst>
                                      </p:cBhvr>
                                      <p:tavLst>
                                        <p:tav tm="0">
                                          <p:val>
                                            <p:strVal val="ppt_y"/>
                                          </p:val>
                                        </p:tav>
                                        <p:tav tm="100000">
                                          <p:val>
                                            <p:strVal val="ppt_y"/>
                                          </p:val>
                                        </p:tav>
                                      </p:tavLst>
                                    </p:anim>
                                    <p:set>
                                      <p:cBhvr>
                                        <p:cTn id="36" dur="1" fill="hold">
                                          <p:stCondLst>
                                            <p:cond delay="399"/>
                                          </p:stCondLst>
                                        </p:cTn>
                                        <p:tgtEl>
                                          <p:spTgt spid="25"/>
                                        </p:tgtEl>
                                        <p:attrNameLst>
                                          <p:attrName>style.visibility</p:attrName>
                                        </p:attrNameLst>
                                      </p:cBhvr>
                                      <p:to>
                                        <p:strVal val="hidden"/>
                                      </p:to>
                                    </p:set>
                                  </p:childTnLst>
                                </p:cTn>
                              </p:par>
                              <p:par>
                                <p:cTn id="37" presetID="2" presetClass="exit" presetSubtype="8" fill="hold" grpId="0" nodeType="withEffect">
                                  <p:stCondLst>
                                    <p:cond delay="800"/>
                                  </p:stCondLst>
                                  <p:childTnLst>
                                    <p:anim calcmode="lin" valueType="num">
                                      <p:cBhvr additive="base">
                                        <p:cTn id="38" dur="400"/>
                                        <p:tgtEl>
                                          <p:spTgt spid="26"/>
                                        </p:tgtEl>
                                        <p:attrNameLst>
                                          <p:attrName>ppt_x</p:attrName>
                                        </p:attrNameLst>
                                      </p:cBhvr>
                                      <p:tavLst>
                                        <p:tav tm="0">
                                          <p:val>
                                            <p:strVal val="ppt_x"/>
                                          </p:val>
                                        </p:tav>
                                        <p:tav tm="100000">
                                          <p:val>
                                            <p:strVal val="0-ppt_w/2"/>
                                          </p:val>
                                        </p:tav>
                                      </p:tavLst>
                                    </p:anim>
                                    <p:anim calcmode="lin" valueType="num">
                                      <p:cBhvr additive="base">
                                        <p:cTn id="39" dur="400"/>
                                        <p:tgtEl>
                                          <p:spTgt spid="26"/>
                                        </p:tgtEl>
                                        <p:attrNameLst>
                                          <p:attrName>ppt_y</p:attrName>
                                        </p:attrNameLst>
                                      </p:cBhvr>
                                      <p:tavLst>
                                        <p:tav tm="0">
                                          <p:val>
                                            <p:strVal val="ppt_y"/>
                                          </p:val>
                                        </p:tav>
                                        <p:tav tm="100000">
                                          <p:val>
                                            <p:strVal val="ppt_y"/>
                                          </p:val>
                                        </p:tav>
                                      </p:tavLst>
                                    </p:anim>
                                    <p:set>
                                      <p:cBhvr>
                                        <p:cTn id="40" dur="1" fill="hold">
                                          <p:stCondLst>
                                            <p:cond delay="399"/>
                                          </p:stCondLst>
                                        </p:cTn>
                                        <p:tgtEl>
                                          <p:spTgt spid="26"/>
                                        </p:tgtEl>
                                        <p:attrNameLst>
                                          <p:attrName>style.visibility</p:attrName>
                                        </p:attrNameLst>
                                      </p:cBhvr>
                                      <p:to>
                                        <p:strVal val="hidden"/>
                                      </p:to>
                                    </p:set>
                                  </p:childTnLst>
                                </p:cTn>
                              </p:par>
                            </p:childTnLst>
                          </p:cTn>
                        </p:par>
                        <p:par>
                          <p:cTn id="41" fill="hold">
                            <p:stCondLst>
                              <p:cond delay="500"/>
                            </p:stCondLst>
                            <p:childTnLst>
                              <p:par>
                                <p:cTn id="42" presetID="1" presetClass="entr" presetSubtype="0"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childTnLst>
                                </p:cTn>
                              </p:par>
                              <p:par>
                                <p:cTn id="46" presetID="2" presetClass="entr" presetSubtype="8" decel="60000"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1000" fill="hold"/>
                                        <p:tgtEl>
                                          <p:spTgt spid="28"/>
                                        </p:tgtEl>
                                        <p:attrNameLst>
                                          <p:attrName>ppt_x</p:attrName>
                                        </p:attrNameLst>
                                      </p:cBhvr>
                                      <p:tavLst>
                                        <p:tav tm="0">
                                          <p:val>
                                            <p:strVal val="0-#ppt_w/2"/>
                                          </p:val>
                                        </p:tav>
                                        <p:tav tm="100000">
                                          <p:val>
                                            <p:strVal val="#ppt_x"/>
                                          </p:val>
                                        </p:tav>
                                      </p:tavLst>
                                    </p:anim>
                                    <p:anim calcmode="lin" valueType="num">
                                      <p:cBhvr additive="base">
                                        <p:cTn id="49" dur="1000" fill="hold"/>
                                        <p:tgtEl>
                                          <p:spTgt spid="28"/>
                                        </p:tgtEl>
                                        <p:attrNameLst>
                                          <p:attrName>ppt_y</p:attrName>
                                        </p:attrNameLst>
                                      </p:cBhvr>
                                      <p:tavLst>
                                        <p:tav tm="0">
                                          <p:val>
                                            <p:strVal val="#ppt_y"/>
                                          </p:val>
                                        </p:tav>
                                        <p:tav tm="100000">
                                          <p:val>
                                            <p:strVal val="#ppt_y"/>
                                          </p:val>
                                        </p:tav>
                                      </p:tavLst>
                                    </p:anim>
                                  </p:childTnLst>
                                </p:cTn>
                              </p:par>
                              <p:par>
                                <p:cTn id="50" presetID="2" presetClass="entr" presetSubtype="8" decel="60000"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additive="base">
                                        <p:cTn id="52" dur="1000" fill="hold"/>
                                        <p:tgtEl>
                                          <p:spTgt spid="29"/>
                                        </p:tgtEl>
                                        <p:attrNameLst>
                                          <p:attrName>ppt_x</p:attrName>
                                        </p:attrNameLst>
                                      </p:cBhvr>
                                      <p:tavLst>
                                        <p:tav tm="0">
                                          <p:val>
                                            <p:strVal val="0-#ppt_w/2"/>
                                          </p:val>
                                        </p:tav>
                                        <p:tav tm="100000">
                                          <p:val>
                                            <p:strVal val="#ppt_x"/>
                                          </p:val>
                                        </p:tav>
                                      </p:tavLst>
                                    </p:anim>
                                    <p:anim calcmode="lin" valueType="num">
                                      <p:cBhvr additive="base">
                                        <p:cTn id="53" dur="1000" fill="hold"/>
                                        <p:tgtEl>
                                          <p:spTgt spid="29"/>
                                        </p:tgtEl>
                                        <p:attrNameLst>
                                          <p:attrName>ppt_y</p:attrName>
                                        </p:attrNameLst>
                                      </p:cBhvr>
                                      <p:tavLst>
                                        <p:tav tm="0">
                                          <p:val>
                                            <p:strVal val="#ppt_y"/>
                                          </p:val>
                                        </p:tav>
                                        <p:tav tm="100000">
                                          <p:val>
                                            <p:strVal val="#ppt_y"/>
                                          </p:val>
                                        </p:tav>
                                      </p:tavLst>
                                    </p:anim>
                                  </p:childTnLst>
                                </p:cTn>
                              </p:par>
                              <p:par>
                                <p:cTn id="54" presetID="2" presetClass="entr" presetSubtype="8" decel="60000"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additive="base">
                                        <p:cTn id="56" dur="1000" fill="hold"/>
                                        <p:tgtEl>
                                          <p:spTgt spid="32"/>
                                        </p:tgtEl>
                                        <p:attrNameLst>
                                          <p:attrName>ppt_x</p:attrName>
                                        </p:attrNameLst>
                                      </p:cBhvr>
                                      <p:tavLst>
                                        <p:tav tm="0">
                                          <p:val>
                                            <p:strVal val="0-#ppt_w/2"/>
                                          </p:val>
                                        </p:tav>
                                        <p:tav tm="100000">
                                          <p:val>
                                            <p:strVal val="#ppt_x"/>
                                          </p:val>
                                        </p:tav>
                                      </p:tavLst>
                                    </p:anim>
                                    <p:anim calcmode="lin" valueType="num">
                                      <p:cBhvr additive="base">
                                        <p:cTn id="57" dur="1000" fill="hold"/>
                                        <p:tgtEl>
                                          <p:spTgt spid="32"/>
                                        </p:tgtEl>
                                        <p:attrNameLst>
                                          <p:attrName>ppt_y</p:attrName>
                                        </p:attrNameLst>
                                      </p:cBhvr>
                                      <p:tavLst>
                                        <p:tav tm="0">
                                          <p:val>
                                            <p:strVal val="#ppt_y"/>
                                          </p:val>
                                        </p:tav>
                                        <p:tav tm="100000">
                                          <p:val>
                                            <p:strVal val="#ppt_y"/>
                                          </p:val>
                                        </p:tav>
                                      </p:tavLst>
                                    </p:anim>
                                  </p:childTnLst>
                                </p:cTn>
                              </p:par>
                              <p:par>
                                <p:cTn id="58" presetID="2" presetClass="entr" presetSubtype="2" decel="60000" fill="hold" grpId="0" nodeType="with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additive="base">
                                        <p:cTn id="60" dur="1000" fill="hold"/>
                                        <p:tgtEl>
                                          <p:spTgt spid="30"/>
                                        </p:tgtEl>
                                        <p:attrNameLst>
                                          <p:attrName>ppt_x</p:attrName>
                                        </p:attrNameLst>
                                      </p:cBhvr>
                                      <p:tavLst>
                                        <p:tav tm="0">
                                          <p:val>
                                            <p:strVal val="1+#ppt_w/2"/>
                                          </p:val>
                                        </p:tav>
                                        <p:tav tm="100000">
                                          <p:val>
                                            <p:strVal val="#ppt_x"/>
                                          </p:val>
                                        </p:tav>
                                      </p:tavLst>
                                    </p:anim>
                                    <p:anim calcmode="lin" valueType="num">
                                      <p:cBhvr additive="base">
                                        <p:cTn id="61" dur="1000" fill="hold"/>
                                        <p:tgtEl>
                                          <p:spTgt spid="30"/>
                                        </p:tgtEl>
                                        <p:attrNameLst>
                                          <p:attrName>ppt_y</p:attrName>
                                        </p:attrNameLst>
                                      </p:cBhvr>
                                      <p:tavLst>
                                        <p:tav tm="0">
                                          <p:val>
                                            <p:strVal val="#ppt_y"/>
                                          </p:val>
                                        </p:tav>
                                        <p:tav tm="100000">
                                          <p:val>
                                            <p:strVal val="#ppt_y"/>
                                          </p:val>
                                        </p:tav>
                                      </p:tavLst>
                                    </p:anim>
                                  </p:childTnLst>
                                </p:cTn>
                              </p:par>
                              <p:par>
                                <p:cTn id="62" presetID="2" presetClass="entr" presetSubtype="2" decel="60000" fill="hold" grpId="0" nodeType="withEffect">
                                  <p:stCondLst>
                                    <p:cond delay="0"/>
                                  </p:stCondLst>
                                  <p:childTnLst>
                                    <p:set>
                                      <p:cBhvr>
                                        <p:cTn id="63" dur="1" fill="hold">
                                          <p:stCondLst>
                                            <p:cond delay="0"/>
                                          </p:stCondLst>
                                        </p:cTn>
                                        <p:tgtEl>
                                          <p:spTgt spid="31"/>
                                        </p:tgtEl>
                                        <p:attrNameLst>
                                          <p:attrName>style.visibility</p:attrName>
                                        </p:attrNameLst>
                                      </p:cBhvr>
                                      <p:to>
                                        <p:strVal val="visible"/>
                                      </p:to>
                                    </p:set>
                                    <p:anim calcmode="lin" valueType="num">
                                      <p:cBhvr additive="base">
                                        <p:cTn id="64" dur="1000" fill="hold"/>
                                        <p:tgtEl>
                                          <p:spTgt spid="31"/>
                                        </p:tgtEl>
                                        <p:attrNameLst>
                                          <p:attrName>ppt_x</p:attrName>
                                        </p:attrNameLst>
                                      </p:cBhvr>
                                      <p:tavLst>
                                        <p:tav tm="0">
                                          <p:val>
                                            <p:strVal val="1+#ppt_w/2"/>
                                          </p:val>
                                        </p:tav>
                                        <p:tav tm="100000">
                                          <p:val>
                                            <p:strVal val="#ppt_x"/>
                                          </p:val>
                                        </p:tav>
                                      </p:tavLst>
                                    </p:anim>
                                    <p:anim calcmode="lin" valueType="num">
                                      <p:cBhvr additive="base">
                                        <p:cTn id="65" dur="1000" fill="hold"/>
                                        <p:tgtEl>
                                          <p:spTgt spid="31"/>
                                        </p:tgtEl>
                                        <p:attrNameLst>
                                          <p:attrName>ppt_y</p:attrName>
                                        </p:attrNameLst>
                                      </p:cBhvr>
                                      <p:tavLst>
                                        <p:tav tm="0">
                                          <p:val>
                                            <p:strVal val="#ppt_y"/>
                                          </p:val>
                                        </p:tav>
                                        <p:tav tm="100000">
                                          <p:val>
                                            <p:strVal val="#ppt_y"/>
                                          </p:val>
                                        </p:tav>
                                      </p:tavLst>
                                    </p:anim>
                                  </p:childTnLst>
                                </p:cTn>
                              </p:par>
                              <p:par>
                                <p:cTn id="66" presetID="2" presetClass="entr" presetSubtype="2" decel="60000" fill="hold" grpId="0" nodeType="withEffect">
                                  <p:stCondLst>
                                    <p:cond delay="0"/>
                                  </p:stCondLst>
                                  <p:childTnLst>
                                    <p:set>
                                      <p:cBhvr>
                                        <p:cTn id="67" dur="1" fill="hold">
                                          <p:stCondLst>
                                            <p:cond delay="0"/>
                                          </p:stCondLst>
                                        </p:cTn>
                                        <p:tgtEl>
                                          <p:spTgt spid="33"/>
                                        </p:tgtEl>
                                        <p:attrNameLst>
                                          <p:attrName>style.visibility</p:attrName>
                                        </p:attrNameLst>
                                      </p:cBhvr>
                                      <p:to>
                                        <p:strVal val="visible"/>
                                      </p:to>
                                    </p:set>
                                    <p:anim calcmode="lin" valueType="num">
                                      <p:cBhvr additive="base">
                                        <p:cTn id="68" dur="1000" fill="hold"/>
                                        <p:tgtEl>
                                          <p:spTgt spid="33"/>
                                        </p:tgtEl>
                                        <p:attrNameLst>
                                          <p:attrName>ppt_x</p:attrName>
                                        </p:attrNameLst>
                                      </p:cBhvr>
                                      <p:tavLst>
                                        <p:tav tm="0">
                                          <p:val>
                                            <p:strVal val="1+#ppt_w/2"/>
                                          </p:val>
                                        </p:tav>
                                        <p:tav tm="100000">
                                          <p:val>
                                            <p:strVal val="#ppt_x"/>
                                          </p:val>
                                        </p:tav>
                                      </p:tavLst>
                                    </p:anim>
                                    <p:anim calcmode="lin" valueType="num">
                                      <p:cBhvr additive="base">
                                        <p:cTn id="69"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24" grpId="0" animBg="1"/>
      <p:bldP spid="25" grpId="0" animBg="1"/>
      <p:bldP spid="26" grpId="0" animBg="1"/>
      <p:bldP spid="28" grpId="0" animBg="1"/>
      <p:bldP spid="29" grpId="0" animBg="1"/>
      <p:bldP spid="30" grpId="0" animBg="1"/>
      <p:bldP spid="31" grpId="0" animBg="1"/>
      <p:bldP spid="32" grpId="0" animBg="1"/>
      <p:bldP spid="33" grpId="0" animBg="1"/>
      <p:bldP spid="34"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16" name="图片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3" y="0"/>
            <a:ext cx="9141292" cy="5143500"/>
          </a:xfrm>
          <a:prstGeom prst="rect">
            <a:avLst/>
          </a:prstGeom>
        </p:spPr>
      </p:pic>
      <p:sp>
        <p:nvSpPr>
          <p:cNvPr id="18" name="Freeform 16"/>
          <p:cNvSpPr/>
          <p:nvPr userDrawn="1"/>
        </p:nvSpPr>
        <p:spPr bwMode="auto">
          <a:xfrm>
            <a:off x="9525" y="2008188"/>
            <a:ext cx="623888" cy="1752600"/>
          </a:xfrm>
          <a:custGeom>
            <a:avLst/>
            <a:gdLst>
              <a:gd name="T0" fmla="*/ 1740 w 1740"/>
              <a:gd name="T1" fmla="*/ 3134 h 4873"/>
              <a:gd name="T2" fmla="*/ 0 w 1740"/>
              <a:gd name="T3" fmla="*/ 4873 h 4873"/>
              <a:gd name="T4" fmla="*/ 0 w 1740"/>
              <a:gd name="T5" fmla="*/ 1740 h 4873"/>
              <a:gd name="T6" fmla="*/ 1740 w 1740"/>
              <a:gd name="T7" fmla="*/ 0 h 4873"/>
              <a:gd name="T8" fmla="*/ 1740 w 1740"/>
              <a:gd name="T9" fmla="*/ 3134 h 4873"/>
            </a:gdLst>
            <a:ahLst/>
            <a:cxnLst>
              <a:cxn ang="0">
                <a:pos x="T0" y="T1"/>
              </a:cxn>
              <a:cxn ang="0">
                <a:pos x="T2" y="T3"/>
              </a:cxn>
              <a:cxn ang="0">
                <a:pos x="T4" y="T5"/>
              </a:cxn>
              <a:cxn ang="0">
                <a:pos x="T6" y="T7"/>
              </a:cxn>
              <a:cxn ang="0">
                <a:pos x="T8" y="T9"/>
              </a:cxn>
            </a:cxnLst>
            <a:rect l="0" t="0" r="r" b="b"/>
            <a:pathLst>
              <a:path w="1740" h="4873">
                <a:moveTo>
                  <a:pt x="1740" y="3134"/>
                </a:moveTo>
                <a:lnTo>
                  <a:pt x="0" y="4873"/>
                </a:lnTo>
                <a:lnTo>
                  <a:pt x="0" y="1740"/>
                </a:lnTo>
                <a:lnTo>
                  <a:pt x="1740" y="0"/>
                </a:lnTo>
                <a:lnTo>
                  <a:pt x="1740" y="3134"/>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9" name="Freeform 17"/>
          <p:cNvSpPr/>
          <p:nvPr userDrawn="1"/>
        </p:nvSpPr>
        <p:spPr bwMode="auto">
          <a:xfrm>
            <a:off x="9525" y="1382713"/>
            <a:ext cx="623888" cy="1752600"/>
          </a:xfrm>
          <a:custGeom>
            <a:avLst/>
            <a:gdLst>
              <a:gd name="T0" fmla="*/ 1740 w 1740"/>
              <a:gd name="T1" fmla="*/ 1740 h 4873"/>
              <a:gd name="T2" fmla="*/ 0 w 1740"/>
              <a:gd name="T3" fmla="*/ 0 h 4873"/>
              <a:gd name="T4" fmla="*/ 0 w 1740"/>
              <a:gd name="T5" fmla="*/ 3134 h 4873"/>
              <a:gd name="T6" fmla="*/ 1740 w 1740"/>
              <a:gd name="T7" fmla="*/ 4873 h 4873"/>
              <a:gd name="T8" fmla="*/ 1740 w 1740"/>
              <a:gd name="T9" fmla="*/ 1740 h 4873"/>
            </a:gdLst>
            <a:ahLst/>
            <a:cxnLst>
              <a:cxn ang="0">
                <a:pos x="T0" y="T1"/>
              </a:cxn>
              <a:cxn ang="0">
                <a:pos x="T2" y="T3"/>
              </a:cxn>
              <a:cxn ang="0">
                <a:pos x="T4" y="T5"/>
              </a:cxn>
              <a:cxn ang="0">
                <a:pos x="T6" y="T7"/>
              </a:cxn>
              <a:cxn ang="0">
                <a:pos x="T8" y="T9"/>
              </a:cxn>
            </a:cxnLst>
            <a:rect l="0" t="0" r="r" b="b"/>
            <a:pathLst>
              <a:path w="1740" h="4873">
                <a:moveTo>
                  <a:pt x="1740" y="1740"/>
                </a:moveTo>
                <a:lnTo>
                  <a:pt x="0" y="0"/>
                </a:lnTo>
                <a:lnTo>
                  <a:pt x="0" y="3134"/>
                </a:lnTo>
                <a:lnTo>
                  <a:pt x="1740" y="4873"/>
                </a:lnTo>
                <a:lnTo>
                  <a:pt x="1740" y="174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0" name="Freeform 18"/>
          <p:cNvSpPr/>
          <p:nvPr userDrawn="1"/>
        </p:nvSpPr>
        <p:spPr bwMode="auto">
          <a:xfrm>
            <a:off x="8510588" y="908051"/>
            <a:ext cx="623888" cy="2701925"/>
          </a:xfrm>
          <a:custGeom>
            <a:avLst/>
            <a:gdLst>
              <a:gd name="T0" fmla="*/ 1740 w 1740"/>
              <a:gd name="T1" fmla="*/ 5775 h 7515"/>
              <a:gd name="T2" fmla="*/ 0 w 1740"/>
              <a:gd name="T3" fmla="*/ 7515 h 7515"/>
              <a:gd name="T4" fmla="*/ 0 w 1740"/>
              <a:gd name="T5" fmla="*/ 1740 h 7515"/>
              <a:gd name="T6" fmla="*/ 1740 w 1740"/>
              <a:gd name="T7" fmla="*/ 0 h 7515"/>
              <a:gd name="T8" fmla="*/ 1740 w 1740"/>
              <a:gd name="T9" fmla="*/ 5775 h 7515"/>
            </a:gdLst>
            <a:ahLst/>
            <a:cxnLst>
              <a:cxn ang="0">
                <a:pos x="T0" y="T1"/>
              </a:cxn>
              <a:cxn ang="0">
                <a:pos x="T2" y="T3"/>
              </a:cxn>
              <a:cxn ang="0">
                <a:pos x="T4" y="T5"/>
              </a:cxn>
              <a:cxn ang="0">
                <a:pos x="T6" y="T7"/>
              </a:cxn>
              <a:cxn ang="0">
                <a:pos x="T8" y="T9"/>
              </a:cxn>
            </a:cxnLst>
            <a:rect l="0" t="0" r="r" b="b"/>
            <a:pathLst>
              <a:path w="1740" h="7515">
                <a:moveTo>
                  <a:pt x="1740" y="5775"/>
                </a:moveTo>
                <a:lnTo>
                  <a:pt x="0" y="7515"/>
                </a:lnTo>
                <a:lnTo>
                  <a:pt x="0" y="1740"/>
                </a:lnTo>
                <a:lnTo>
                  <a:pt x="1740" y="0"/>
                </a:lnTo>
                <a:lnTo>
                  <a:pt x="1740" y="5775"/>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21" name="Freeform 19"/>
          <p:cNvSpPr/>
          <p:nvPr userDrawn="1"/>
        </p:nvSpPr>
        <p:spPr bwMode="auto">
          <a:xfrm>
            <a:off x="8510588" y="1533526"/>
            <a:ext cx="623888" cy="2703513"/>
          </a:xfrm>
          <a:custGeom>
            <a:avLst/>
            <a:gdLst>
              <a:gd name="T0" fmla="*/ 1740 w 1740"/>
              <a:gd name="T1" fmla="*/ 1740 h 7515"/>
              <a:gd name="T2" fmla="*/ 0 w 1740"/>
              <a:gd name="T3" fmla="*/ 0 h 7515"/>
              <a:gd name="T4" fmla="*/ 0 w 1740"/>
              <a:gd name="T5" fmla="*/ 5775 h 7515"/>
              <a:gd name="T6" fmla="*/ 1740 w 1740"/>
              <a:gd name="T7" fmla="*/ 7515 h 7515"/>
              <a:gd name="T8" fmla="*/ 1740 w 1740"/>
              <a:gd name="T9" fmla="*/ 1740 h 7515"/>
            </a:gdLst>
            <a:ahLst/>
            <a:cxnLst>
              <a:cxn ang="0">
                <a:pos x="T0" y="T1"/>
              </a:cxn>
              <a:cxn ang="0">
                <a:pos x="T2" y="T3"/>
              </a:cxn>
              <a:cxn ang="0">
                <a:pos x="T4" y="T5"/>
              </a:cxn>
              <a:cxn ang="0">
                <a:pos x="T6" y="T7"/>
              </a:cxn>
              <a:cxn ang="0">
                <a:pos x="T8" y="T9"/>
              </a:cxn>
            </a:cxnLst>
            <a:rect l="0" t="0" r="r" b="b"/>
            <a:pathLst>
              <a:path w="1740" h="7515">
                <a:moveTo>
                  <a:pt x="1740" y="1740"/>
                </a:moveTo>
                <a:lnTo>
                  <a:pt x="0" y="0"/>
                </a:lnTo>
                <a:lnTo>
                  <a:pt x="0" y="5775"/>
                </a:lnTo>
                <a:lnTo>
                  <a:pt x="1740" y="7515"/>
                </a:lnTo>
                <a:lnTo>
                  <a:pt x="1740" y="174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2" name="Freeform 20"/>
          <p:cNvSpPr/>
          <p:nvPr userDrawn="1"/>
        </p:nvSpPr>
        <p:spPr bwMode="auto">
          <a:xfrm>
            <a:off x="71437" y="2008188"/>
            <a:ext cx="561975" cy="1127125"/>
          </a:xfrm>
          <a:custGeom>
            <a:avLst/>
            <a:gdLst>
              <a:gd name="T0" fmla="*/ 0 w 1565"/>
              <a:gd name="T1" fmla="*/ 1565 h 3130"/>
              <a:gd name="T2" fmla="*/ 1565 w 1565"/>
              <a:gd name="T3" fmla="*/ 0 h 3130"/>
              <a:gd name="T4" fmla="*/ 1565 w 1565"/>
              <a:gd name="T5" fmla="*/ 3130 h 3130"/>
              <a:gd name="T6" fmla="*/ 0 w 1565"/>
              <a:gd name="T7" fmla="*/ 1565 h 3130"/>
            </a:gdLst>
            <a:ahLst/>
            <a:cxnLst>
              <a:cxn ang="0">
                <a:pos x="T0" y="T1"/>
              </a:cxn>
              <a:cxn ang="0">
                <a:pos x="T2" y="T3"/>
              </a:cxn>
              <a:cxn ang="0">
                <a:pos x="T4" y="T5"/>
              </a:cxn>
              <a:cxn ang="0">
                <a:pos x="T6" y="T7"/>
              </a:cxn>
            </a:cxnLst>
            <a:rect l="0" t="0" r="r" b="b"/>
            <a:pathLst>
              <a:path w="1565" h="3130">
                <a:moveTo>
                  <a:pt x="0" y="1565"/>
                </a:moveTo>
                <a:lnTo>
                  <a:pt x="1565" y="0"/>
                </a:lnTo>
                <a:lnTo>
                  <a:pt x="1565" y="3130"/>
                </a:lnTo>
                <a:lnTo>
                  <a:pt x="0" y="1565"/>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3" name="Freeform 21"/>
          <p:cNvSpPr/>
          <p:nvPr userDrawn="1"/>
        </p:nvSpPr>
        <p:spPr bwMode="auto">
          <a:xfrm>
            <a:off x="8510588" y="1533526"/>
            <a:ext cx="623888" cy="2076450"/>
          </a:xfrm>
          <a:custGeom>
            <a:avLst/>
            <a:gdLst>
              <a:gd name="T0" fmla="*/ 1740 w 1740"/>
              <a:gd name="T1" fmla="*/ 4033 h 5773"/>
              <a:gd name="T2" fmla="*/ 0 w 1740"/>
              <a:gd name="T3" fmla="*/ 5773 h 5773"/>
              <a:gd name="T4" fmla="*/ 0 w 1740"/>
              <a:gd name="T5" fmla="*/ 0 h 5773"/>
              <a:gd name="T6" fmla="*/ 1740 w 1740"/>
              <a:gd name="T7" fmla="*/ 1740 h 5773"/>
              <a:gd name="T8" fmla="*/ 1740 w 1740"/>
              <a:gd name="T9" fmla="*/ 4033 h 5773"/>
            </a:gdLst>
            <a:ahLst/>
            <a:cxnLst>
              <a:cxn ang="0">
                <a:pos x="T0" y="T1"/>
              </a:cxn>
              <a:cxn ang="0">
                <a:pos x="T2" y="T3"/>
              </a:cxn>
              <a:cxn ang="0">
                <a:pos x="T4" y="T5"/>
              </a:cxn>
              <a:cxn ang="0">
                <a:pos x="T6" y="T7"/>
              </a:cxn>
              <a:cxn ang="0">
                <a:pos x="T8" y="T9"/>
              </a:cxn>
            </a:cxnLst>
            <a:rect l="0" t="0" r="r" b="b"/>
            <a:pathLst>
              <a:path w="1740" h="5773">
                <a:moveTo>
                  <a:pt x="1740" y="4033"/>
                </a:moveTo>
                <a:lnTo>
                  <a:pt x="0" y="5773"/>
                </a:lnTo>
                <a:lnTo>
                  <a:pt x="0" y="0"/>
                </a:lnTo>
                <a:lnTo>
                  <a:pt x="1740" y="1740"/>
                </a:lnTo>
                <a:lnTo>
                  <a:pt x="1740" y="4033"/>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7" name="圆角矩形 16"/>
          <p:cNvSpPr/>
          <p:nvPr userDrawn="1"/>
        </p:nvSpPr>
        <p:spPr>
          <a:xfrm>
            <a:off x="303846" y="252413"/>
            <a:ext cx="8536309" cy="4638675"/>
          </a:xfrm>
          <a:prstGeom prst="roundRect">
            <a:avLst>
              <a:gd name="adj" fmla="val 5332"/>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0-#ppt_w/2"/>
                                          </p:val>
                                        </p:tav>
                                        <p:tav tm="100000">
                                          <p:val>
                                            <p:strVal val="#ppt_x"/>
                                          </p:val>
                                        </p:tav>
                                      </p:tavLst>
                                    </p:anim>
                                    <p:anim calcmode="lin" valueType="num">
                                      <p:cBhvr additive="base">
                                        <p:cTn id="8" dur="10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decel="6000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0-#ppt_w/2"/>
                                          </p:val>
                                        </p:tav>
                                        <p:tav tm="100000">
                                          <p:val>
                                            <p:strVal val="#ppt_x"/>
                                          </p:val>
                                        </p:tav>
                                      </p:tavLst>
                                    </p:anim>
                                    <p:anim calcmode="lin" valueType="num">
                                      <p:cBhvr additive="base">
                                        <p:cTn id="12" dur="10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8" decel="6000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1000" fill="hold"/>
                                        <p:tgtEl>
                                          <p:spTgt spid="22"/>
                                        </p:tgtEl>
                                        <p:attrNameLst>
                                          <p:attrName>ppt_x</p:attrName>
                                        </p:attrNameLst>
                                      </p:cBhvr>
                                      <p:tavLst>
                                        <p:tav tm="0">
                                          <p:val>
                                            <p:strVal val="0-#ppt_w/2"/>
                                          </p:val>
                                        </p:tav>
                                        <p:tav tm="100000">
                                          <p:val>
                                            <p:strVal val="#ppt_x"/>
                                          </p:val>
                                        </p:tav>
                                      </p:tavLst>
                                    </p:anim>
                                    <p:anim calcmode="lin" valueType="num">
                                      <p:cBhvr additive="base">
                                        <p:cTn id="16" dur="10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2" decel="6000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000" fill="hold"/>
                                        <p:tgtEl>
                                          <p:spTgt spid="20"/>
                                        </p:tgtEl>
                                        <p:attrNameLst>
                                          <p:attrName>ppt_x</p:attrName>
                                        </p:attrNameLst>
                                      </p:cBhvr>
                                      <p:tavLst>
                                        <p:tav tm="0">
                                          <p:val>
                                            <p:strVal val="1+#ppt_w/2"/>
                                          </p:val>
                                        </p:tav>
                                        <p:tav tm="100000">
                                          <p:val>
                                            <p:strVal val="#ppt_x"/>
                                          </p:val>
                                        </p:tav>
                                      </p:tavLst>
                                    </p:anim>
                                    <p:anim calcmode="lin" valueType="num">
                                      <p:cBhvr additive="base">
                                        <p:cTn id="20" dur="10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2" decel="6000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1000" fill="hold"/>
                                        <p:tgtEl>
                                          <p:spTgt spid="21"/>
                                        </p:tgtEl>
                                        <p:attrNameLst>
                                          <p:attrName>ppt_x</p:attrName>
                                        </p:attrNameLst>
                                      </p:cBhvr>
                                      <p:tavLst>
                                        <p:tav tm="0">
                                          <p:val>
                                            <p:strVal val="1+#ppt_w/2"/>
                                          </p:val>
                                        </p:tav>
                                        <p:tav tm="100000">
                                          <p:val>
                                            <p:strVal val="#ppt_x"/>
                                          </p:val>
                                        </p:tav>
                                      </p:tavLst>
                                    </p:anim>
                                    <p:anim calcmode="lin" valueType="num">
                                      <p:cBhvr additive="base">
                                        <p:cTn id="24" dur="1000" fill="hold"/>
                                        <p:tgtEl>
                                          <p:spTgt spid="21"/>
                                        </p:tgtEl>
                                        <p:attrNameLst>
                                          <p:attrName>ppt_y</p:attrName>
                                        </p:attrNameLst>
                                      </p:cBhvr>
                                      <p:tavLst>
                                        <p:tav tm="0">
                                          <p:val>
                                            <p:strVal val="#ppt_y"/>
                                          </p:val>
                                        </p:tav>
                                        <p:tav tm="100000">
                                          <p:val>
                                            <p:strVal val="#ppt_y"/>
                                          </p:val>
                                        </p:tav>
                                      </p:tavLst>
                                    </p:anim>
                                  </p:childTnLst>
                                </p:cTn>
                              </p:par>
                              <p:par>
                                <p:cTn id="25" presetID="2" presetClass="entr" presetSubtype="2" decel="6000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1000" fill="hold"/>
                                        <p:tgtEl>
                                          <p:spTgt spid="23"/>
                                        </p:tgtEl>
                                        <p:attrNameLst>
                                          <p:attrName>ppt_x</p:attrName>
                                        </p:attrNameLst>
                                      </p:cBhvr>
                                      <p:tavLst>
                                        <p:tav tm="0">
                                          <p:val>
                                            <p:strVal val="1+#ppt_w/2"/>
                                          </p:val>
                                        </p:tav>
                                        <p:tav tm="100000">
                                          <p:val>
                                            <p:strVal val="#ppt_x"/>
                                          </p:val>
                                        </p:tav>
                                      </p:tavLst>
                                    </p:anim>
                                    <p:anim calcmode="lin" valueType="num">
                                      <p:cBhvr additive="base">
                                        <p:cTn id="28"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54" y="0"/>
            <a:ext cx="9141292" cy="5143500"/>
          </a:xfrm>
          <a:prstGeom prst="rect">
            <a:avLst/>
          </a:prstGeom>
        </p:spPr>
      </p:pic>
      <p:sp>
        <p:nvSpPr>
          <p:cNvPr id="8" name="圆角矩形 7"/>
          <p:cNvSpPr/>
          <p:nvPr userDrawn="1"/>
        </p:nvSpPr>
        <p:spPr>
          <a:xfrm>
            <a:off x="303846" y="252413"/>
            <a:ext cx="8536309" cy="4638675"/>
          </a:xfrm>
          <a:prstGeom prst="roundRect">
            <a:avLst>
              <a:gd name="adj" fmla="val 5332"/>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chart" Target="../charts/char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3.xml"/><Relationship Id="rId2" Type="http://schemas.openxmlformats.org/officeDocument/2006/relationships/image" Target="../media/image4.jpeg"/><Relationship Id="rId1" Type="http://schemas.openxmlformats.org/officeDocument/2006/relationships/image" Target="../media/image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3.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3.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3.xml"/><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jpe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3.xml"/><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3.xml"/><Relationship Id="rId4" Type="http://schemas.openxmlformats.org/officeDocument/2006/relationships/image" Target="../media/image27.png"/><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3.xml"/><Relationship Id="rId4" Type="http://schemas.openxmlformats.org/officeDocument/2006/relationships/image" Target="../media/image31.png"/><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image" Target="../media/image32.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4" name="Freeform 6"/>
          <p:cNvSpPr/>
          <p:nvPr/>
        </p:nvSpPr>
        <p:spPr bwMode="auto">
          <a:xfrm>
            <a:off x="1563341" y="1982253"/>
            <a:ext cx="994578" cy="2175149"/>
          </a:xfrm>
          <a:custGeom>
            <a:avLst/>
            <a:gdLst>
              <a:gd name="T0" fmla="*/ 2787 w 2787"/>
              <a:gd name="T1" fmla="*/ 3305 h 6091"/>
              <a:gd name="T2" fmla="*/ 0 w 2787"/>
              <a:gd name="T3" fmla="*/ 6091 h 6091"/>
              <a:gd name="T4" fmla="*/ 0 w 2787"/>
              <a:gd name="T5" fmla="*/ 2786 h 6091"/>
              <a:gd name="T6" fmla="*/ 2787 w 2787"/>
              <a:gd name="T7" fmla="*/ 0 h 6091"/>
              <a:gd name="T8" fmla="*/ 2787 w 2787"/>
              <a:gd name="T9" fmla="*/ 3305 h 6091"/>
            </a:gdLst>
            <a:ahLst/>
            <a:cxnLst>
              <a:cxn ang="0">
                <a:pos x="T0" y="T1"/>
              </a:cxn>
              <a:cxn ang="0">
                <a:pos x="T2" y="T3"/>
              </a:cxn>
              <a:cxn ang="0">
                <a:pos x="T4" y="T5"/>
              </a:cxn>
              <a:cxn ang="0">
                <a:pos x="T6" y="T7"/>
              </a:cxn>
              <a:cxn ang="0">
                <a:pos x="T8" y="T9"/>
              </a:cxn>
            </a:cxnLst>
            <a:rect l="0" t="0" r="r" b="b"/>
            <a:pathLst>
              <a:path w="2787" h="6091">
                <a:moveTo>
                  <a:pt x="2787" y="3305"/>
                </a:moveTo>
                <a:lnTo>
                  <a:pt x="0" y="6091"/>
                </a:lnTo>
                <a:lnTo>
                  <a:pt x="0" y="2786"/>
                </a:lnTo>
                <a:lnTo>
                  <a:pt x="2787" y="0"/>
                </a:lnTo>
                <a:lnTo>
                  <a:pt x="2787" y="3305"/>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5" name="Freeform 7"/>
          <p:cNvSpPr/>
          <p:nvPr/>
        </p:nvSpPr>
        <p:spPr bwMode="auto">
          <a:xfrm>
            <a:off x="1563341" y="986098"/>
            <a:ext cx="994578" cy="2175149"/>
          </a:xfrm>
          <a:custGeom>
            <a:avLst/>
            <a:gdLst>
              <a:gd name="T0" fmla="*/ 2787 w 2787"/>
              <a:gd name="T1" fmla="*/ 2786 h 6091"/>
              <a:gd name="T2" fmla="*/ 0 w 2787"/>
              <a:gd name="T3" fmla="*/ 0 h 6091"/>
              <a:gd name="T4" fmla="*/ 0 w 2787"/>
              <a:gd name="T5" fmla="*/ 3305 h 6091"/>
              <a:gd name="T6" fmla="*/ 2787 w 2787"/>
              <a:gd name="T7" fmla="*/ 6091 h 6091"/>
              <a:gd name="T8" fmla="*/ 2787 w 2787"/>
              <a:gd name="T9" fmla="*/ 2786 h 6091"/>
            </a:gdLst>
            <a:ahLst/>
            <a:cxnLst>
              <a:cxn ang="0">
                <a:pos x="T0" y="T1"/>
              </a:cxn>
              <a:cxn ang="0">
                <a:pos x="T2" y="T3"/>
              </a:cxn>
              <a:cxn ang="0">
                <a:pos x="T4" y="T5"/>
              </a:cxn>
              <a:cxn ang="0">
                <a:pos x="T6" y="T7"/>
              </a:cxn>
              <a:cxn ang="0">
                <a:pos x="T8" y="T9"/>
              </a:cxn>
            </a:cxnLst>
            <a:rect l="0" t="0" r="r" b="b"/>
            <a:pathLst>
              <a:path w="2787" h="6091">
                <a:moveTo>
                  <a:pt x="2787" y="2786"/>
                </a:moveTo>
                <a:lnTo>
                  <a:pt x="0" y="0"/>
                </a:lnTo>
                <a:lnTo>
                  <a:pt x="0" y="3305"/>
                </a:lnTo>
                <a:lnTo>
                  <a:pt x="2787" y="6091"/>
                </a:lnTo>
                <a:lnTo>
                  <a:pt x="2787" y="2786"/>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6" name="Freeform 8"/>
          <p:cNvSpPr/>
          <p:nvPr/>
        </p:nvSpPr>
        <p:spPr bwMode="auto">
          <a:xfrm>
            <a:off x="1968422" y="1982253"/>
            <a:ext cx="589497" cy="1178994"/>
          </a:xfrm>
          <a:custGeom>
            <a:avLst/>
            <a:gdLst>
              <a:gd name="T0" fmla="*/ 0 w 1651"/>
              <a:gd name="T1" fmla="*/ 1650 h 3301"/>
              <a:gd name="T2" fmla="*/ 1651 w 1651"/>
              <a:gd name="T3" fmla="*/ 3301 h 3301"/>
              <a:gd name="T4" fmla="*/ 1651 w 1651"/>
              <a:gd name="T5" fmla="*/ 0 h 3301"/>
              <a:gd name="T6" fmla="*/ 0 w 1651"/>
              <a:gd name="T7" fmla="*/ 1650 h 3301"/>
            </a:gdLst>
            <a:ahLst/>
            <a:cxnLst>
              <a:cxn ang="0">
                <a:pos x="T0" y="T1"/>
              </a:cxn>
              <a:cxn ang="0">
                <a:pos x="T2" y="T3"/>
              </a:cxn>
              <a:cxn ang="0">
                <a:pos x="T4" y="T5"/>
              </a:cxn>
              <a:cxn ang="0">
                <a:pos x="T6" y="T7"/>
              </a:cxn>
            </a:cxnLst>
            <a:rect l="0" t="0" r="r" b="b"/>
            <a:pathLst>
              <a:path w="1651" h="3301">
                <a:moveTo>
                  <a:pt x="0" y="1650"/>
                </a:moveTo>
                <a:lnTo>
                  <a:pt x="1651" y="3301"/>
                </a:lnTo>
                <a:lnTo>
                  <a:pt x="1651" y="0"/>
                </a:lnTo>
                <a:lnTo>
                  <a:pt x="0" y="165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 name="Freeform 9"/>
          <p:cNvSpPr/>
          <p:nvPr/>
        </p:nvSpPr>
        <p:spPr bwMode="auto">
          <a:xfrm>
            <a:off x="1331640" y="489597"/>
            <a:ext cx="993002" cy="3169728"/>
          </a:xfrm>
          <a:custGeom>
            <a:avLst/>
            <a:gdLst>
              <a:gd name="T0" fmla="*/ 2786 w 2786"/>
              <a:gd name="T1" fmla="*/ 6092 h 8878"/>
              <a:gd name="T2" fmla="*/ 0 w 2786"/>
              <a:gd name="T3" fmla="*/ 8878 h 8878"/>
              <a:gd name="T4" fmla="*/ 0 w 2786"/>
              <a:gd name="T5" fmla="*/ 2787 h 8878"/>
              <a:gd name="T6" fmla="*/ 2786 w 2786"/>
              <a:gd name="T7" fmla="*/ 0 h 8878"/>
              <a:gd name="T8" fmla="*/ 2786 w 2786"/>
              <a:gd name="T9" fmla="*/ 6092 h 8878"/>
            </a:gdLst>
            <a:ahLst/>
            <a:cxnLst>
              <a:cxn ang="0">
                <a:pos x="T0" y="T1"/>
              </a:cxn>
              <a:cxn ang="0">
                <a:pos x="T2" y="T3"/>
              </a:cxn>
              <a:cxn ang="0">
                <a:pos x="T4" y="T5"/>
              </a:cxn>
              <a:cxn ang="0">
                <a:pos x="T6" y="T7"/>
              </a:cxn>
              <a:cxn ang="0">
                <a:pos x="T8" y="T9"/>
              </a:cxn>
            </a:cxnLst>
            <a:rect l="0" t="0" r="r" b="b"/>
            <a:pathLst>
              <a:path w="2786" h="8878">
                <a:moveTo>
                  <a:pt x="2786" y="6092"/>
                </a:moveTo>
                <a:lnTo>
                  <a:pt x="0" y="8878"/>
                </a:lnTo>
                <a:lnTo>
                  <a:pt x="0" y="2787"/>
                </a:lnTo>
                <a:lnTo>
                  <a:pt x="2786" y="0"/>
                </a:lnTo>
                <a:lnTo>
                  <a:pt x="2786" y="6092"/>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8" name="Freeform 10"/>
          <p:cNvSpPr/>
          <p:nvPr/>
        </p:nvSpPr>
        <p:spPr bwMode="auto">
          <a:xfrm>
            <a:off x="1331640" y="1484175"/>
            <a:ext cx="993002" cy="3171304"/>
          </a:xfrm>
          <a:custGeom>
            <a:avLst/>
            <a:gdLst>
              <a:gd name="T0" fmla="*/ 2786 w 2786"/>
              <a:gd name="T1" fmla="*/ 2786 h 8878"/>
              <a:gd name="T2" fmla="*/ 0 w 2786"/>
              <a:gd name="T3" fmla="*/ 0 h 8878"/>
              <a:gd name="T4" fmla="*/ 0 w 2786"/>
              <a:gd name="T5" fmla="*/ 6091 h 8878"/>
              <a:gd name="T6" fmla="*/ 2786 w 2786"/>
              <a:gd name="T7" fmla="*/ 8878 h 8878"/>
              <a:gd name="T8" fmla="*/ 2786 w 2786"/>
              <a:gd name="T9" fmla="*/ 2786 h 8878"/>
            </a:gdLst>
            <a:ahLst/>
            <a:cxnLst>
              <a:cxn ang="0">
                <a:pos x="T0" y="T1"/>
              </a:cxn>
              <a:cxn ang="0">
                <a:pos x="T2" y="T3"/>
              </a:cxn>
              <a:cxn ang="0">
                <a:pos x="T4" y="T5"/>
              </a:cxn>
              <a:cxn ang="0">
                <a:pos x="T6" y="T7"/>
              </a:cxn>
              <a:cxn ang="0">
                <a:pos x="T8" y="T9"/>
              </a:cxn>
            </a:cxnLst>
            <a:rect l="0" t="0" r="r" b="b"/>
            <a:pathLst>
              <a:path w="2786" h="8878">
                <a:moveTo>
                  <a:pt x="2786" y="2786"/>
                </a:moveTo>
                <a:lnTo>
                  <a:pt x="0" y="0"/>
                </a:lnTo>
                <a:lnTo>
                  <a:pt x="0" y="6091"/>
                </a:lnTo>
                <a:lnTo>
                  <a:pt x="2786" y="8878"/>
                </a:lnTo>
                <a:lnTo>
                  <a:pt x="2786" y="2786"/>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0" name="Freeform 12"/>
          <p:cNvSpPr/>
          <p:nvPr/>
        </p:nvSpPr>
        <p:spPr bwMode="auto">
          <a:xfrm>
            <a:off x="1331640" y="1484175"/>
            <a:ext cx="993002" cy="2175149"/>
          </a:xfrm>
          <a:custGeom>
            <a:avLst/>
            <a:gdLst>
              <a:gd name="T0" fmla="*/ 2786 w 2786"/>
              <a:gd name="T1" fmla="*/ 3303 h 6089"/>
              <a:gd name="T2" fmla="*/ 0 w 2786"/>
              <a:gd name="T3" fmla="*/ 6089 h 6089"/>
              <a:gd name="T4" fmla="*/ 0 w 2786"/>
              <a:gd name="T5" fmla="*/ 0 h 6089"/>
              <a:gd name="T6" fmla="*/ 2786 w 2786"/>
              <a:gd name="T7" fmla="*/ 2786 h 6089"/>
              <a:gd name="T8" fmla="*/ 2786 w 2786"/>
              <a:gd name="T9" fmla="*/ 3303 h 6089"/>
            </a:gdLst>
            <a:ahLst/>
            <a:cxnLst>
              <a:cxn ang="0">
                <a:pos x="T0" y="T1"/>
              </a:cxn>
              <a:cxn ang="0">
                <a:pos x="T2" y="T3"/>
              </a:cxn>
              <a:cxn ang="0">
                <a:pos x="T4" y="T5"/>
              </a:cxn>
              <a:cxn ang="0">
                <a:pos x="T6" y="T7"/>
              </a:cxn>
              <a:cxn ang="0">
                <a:pos x="T8" y="T9"/>
              </a:cxn>
            </a:cxnLst>
            <a:rect l="0" t="0" r="r" b="b"/>
            <a:pathLst>
              <a:path w="2786" h="6089">
                <a:moveTo>
                  <a:pt x="2786" y="3303"/>
                </a:moveTo>
                <a:lnTo>
                  <a:pt x="0" y="6089"/>
                </a:lnTo>
                <a:lnTo>
                  <a:pt x="0" y="0"/>
                </a:lnTo>
                <a:lnTo>
                  <a:pt x="2786" y="2786"/>
                </a:lnTo>
                <a:lnTo>
                  <a:pt x="2786" y="3303"/>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4" name="TextBox 13"/>
          <p:cNvSpPr txBox="1"/>
          <p:nvPr/>
        </p:nvSpPr>
        <p:spPr>
          <a:xfrm>
            <a:off x="4555205" y="4014143"/>
            <a:ext cx="1584175" cy="292388"/>
          </a:xfrm>
          <a:prstGeom prst="rect">
            <a:avLst/>
          </a:prstGeom>
          <a:noFill/>
        </p:spPr>
        <p:txBody>
          <a:bodyPr wrap="square" rtlCol="0">
            <a:spAutoFit/>
          </a:bodyPr>
          <a:lstStyle/>
          <a:p>
            <a:r>
              <a:rPr lang="zh-CN" altLang="en-US" sz="1300" dirty="0">
                <a:solidFill>
                  <a:schemeClr val="accent1"/>
                </a:solidFill>
                <a:latin typeface="微软雅黑" panose="020B0503020204020204" pitchFamily="34" charset="-122"/>
                <a:ea typeface="微软雅黑" panose="020B0503020204020204" pitchFamily="34" charset="-122"/>
              </a:rPr>
              <a:t>输入单位部门名称</a:t>
            </a:r>
            <a:endParaRPr lang="zh-CN" altLang="en-US" sz="1300" dirty="0">
              <a:solidFill>
                <a:schemeClr val="accent1"/>
              </a:solidFill>
              <a:latin typeface="微软雅黑" panose="020B0503020204020204" pitchFamily="34" charset="-122"/>
              <a:ea typeface="微软雅黑" panose="020B0503020204020204" pitchFamily="34" charset="-122"/>
            </a:endParaRPr>
          </a:p>
        </p:txBody>
      </p:sp>
      <p:sp>
        <p:nvSpPr>
          <p:cNvPr id="15" name="Freeform 9"/>
          <p:cNvSpPr>
            <a:spLocks noEditPoints="1"/>
          </p:cNvSpPr>
          <p:nvPr/>
        </p:nvSpPr>
        <p:spPr bwMode="auto">
          <a:xfrm>
            <a:off x="6149380" y="3931848"/>
            <a:ext cx="373115" cy="374683"/>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6" name="Rectangle 4"/>
          <p:cNvSpPr txBox="1">
            <a:spLocks noChangeArrowheads="1"/>
          </p:cNvSpPr>
          <p:nvPr/>
        </p:nvSpPr>
        <p:spPr bwMode="auto">
          <a:xfrm>
            <a:off x="6558500" y="3982809"/>
            <a:ext cx="1473673" cy="29146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defRPr sz="2400" b="1">
                <a:latin typeface="+mj-ea"/>
                <a:ea typeface="+mj-ea"/>
              </a:defRPr>
            </a:lvl1pPr>
          </a:lstStyle>
          <a:p>
            <a:r>
              <a:rPr lang="zh-CN" altLang="en-US" sz="1300" b="0" dirty="0">
                <a:solidFill>
                  <a:schemeClr val="accent1"/>
                </a:solidFill>
                <a:latin typeface="微软雅黑" panose="020B0503020204020204" pitchFamily="34" charset="-122"/>
                <a:ea typeface="微软雅黑" panose="020B0503020204020204" pitchFamily="34" charset="-122"/>
              </a:rPr>
              <a:t>汇报人</a:t>
            </a:r>
            <a:r>
              <a:rPr lang="zh-CN" altLang="en-US" sz="1300" b="0" dirty="0" smtClean="0">
                <a:solidFill>
                  <a:schemeClr val="accent1"/>
                </a:solidFill>
                <a:latin typeface="微软雅黑" panose="020B0503020204020204" pitchFamily="34" charset="-122"/>
                <a:ea typeface="微软雅黑" panose="020B0503020204020204" pitchFamily="34" charset="-122"/>
              </a:rPr>
              <a:t>：</a:t>
            </a:r>
            <a:r>
              <a:rPr lang="en-US" altLang="zh-CN" sz="1300" b="0" dirty="0" smtClean="0">
                <a:solidFill>
                  <a:schemeClr val="accent1"/>
                </a:solidFill>
                <a:latin typeface="微软雅黑" panose="020B0503020204020204" pitchFamily="34" charset="-122"/>
                <a:ea typeface="微软雅黑" panose="020B0503020204020204" pitchFamily="34" charset="-122"/>
              </a:rPr>
              <a:t>XXX</a:t>
            </a:r>
            <a:endParaRPr lang="en-US" altLang="zh-CN" sz="1300" b="0" dirty="0" smtClean="0">
              <a:solidFill>
                <a:schemeClr val="accent1"/>
              </a:solidFill>
              <a:latin typeface="微软雅黑" panose="020B0503020204020204" pitchFamily="34" charset="-122"/>
              <a:ea typeface="微软雅黑" panose="020B0503020204020204" pitchFamily="34" charset="-122"/>
            </a:endParaRPr>
          </a:p>
        </p:txBody>
      </p:sp>
      <p:sp>
        <p:nvSpPr>
          <p:cNvPr id="17" name="Freeform 10"/>
          <p:cNvSpPr>
            <a:spLocks noChangeAspect="1" noEditPoints="1"/>
          </p:cNvSpPr>
          <p:nvPr/>
        </p:nvSpPr>
        <p:spPr bwMode="auto">
          <a:xfrm>
            <a:off x="4182368" y="3963323"/>
            <a:ext cx="372836" cy="374400"/>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2" name="Rectangle 3"/>
          <p:cNvSpPr txBox="1">
            <a:spLocks noChangeArrowheads="1"/>
          </p:cNvSpPr>
          <p:nvPr/>
        </p:nvSpPr>
        <p:spPr bwMode="auto">
          <a:xfrm>
            <a:off x="3347864" y="1939454"/>
            <a:ext cx="4830081" cy="10643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6000" b="1" dirty="0">
                <a:solidFill>
                  <a:schemeClr val="accent1"/>
                </a:solidFill>
                <a:latin typeface="微软雅黑" panose="020B0503020204020204" pitchFamily="34" charset="-122"/>
                <a:ea typeface="微软雅黑" panose="020B0503020204020204" pitchFamily="34" charset="-122"/>
              </a:rPr>
              <a:t>年终工作总结</a:t>
            </a:r>
            <a:endParaRPr lang="en-US" altLang="zh-CN" sz="6000" b="1" dirty="0">
              <a:solidFill>
                <a:schemeClr val="accent1"/>
              </a:solidFill>
              <a:latin typeface="微软雅黑" panose="020B0503020204020204" pitchFamily="34" charset="-122"/>
              <a:ea typeface="微软雅黑" panose="020B0503020204020204" pitchFamily="34" charset="-122"/>
            </a:endParaRPr>
          </a:p>
        </p:txBody>
      </p:sp>
      <p:pic>
        <p:nvPicPr>
          <p:cNvPr id="31" name="Mortal stampede.mp3">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527247" y="540617"/>
            <a:ext cx="1441636" cy="1441636"/>
          </a:xfrm>
          <a:prstGeom prst="rect">
            <a:avLst/>
          </a:prstGeom>
        </p:spPr>
      </p:pic>
      <p:sp>
        <p:nvSpPr>
          <p:cNvPr id="40" name="Rectangle 3"/>
          <p:cNvSpPr txBox="1">
            <a:spLocks noChangeArrowheads="1"/>
          </p:cNvSpPr>
          <p:nvPr/>
        </p:nvSpPr>
        <p:spPr bwMode="auto">
          <a:xfrm>
            <a:off x="3347863" y="1425881"/>
            <a:ext cx="4830081" cy="5339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4000" b="1" dirty="0">
                <a:solidFill>
                  <a:schemeClr val="accent1"/>
                </a:solidFill>
                <a:latin typeface="微软雅黑" panose="020B0503020204020204" pitchFamily="34" charset="-122"/>
                <a:ea typeface="微软雅黑" panose="020B0503020204020204" pitchFamily="34" charset="-122"/>
              </a:rPr>
              <a:t>行政人事部</a:t>
            </a:r>
            <a:endParaRPr lang="en-US" altLang="zh-CN" sz="4000" b="1" dirty="0">
              <a:solidFill>
                <a:schemeClr val="accent1"/>
              </a:solidFill>
              <a:latin typeface="微软雅黑" panose="020B0503020204020204" pitchFamily="34" charset="-122"/>
              <a:ea typeface="微软雅黑" panose="020B0503020204020204" pitchFamily="34" charset="-122"/>
            </a:endParaRPr>
          </a:p>
        </p:txBody>
      </p:sp>
      <p:grpSp>
        <p:nvGrpSpPr>
          <p:cNvPr id="41" name="组合 40"/>
          <p:cNvGrpSpPr/>
          <p:nvPr/>
        </p:nvGrpSpPr>
        <p:grpSpPr>
          <a:xfrm>
            <a:off x="4549725" y="3092427"/>
            <a:ext cx="425744" cy="425744"/>
            <a:chOff x="4887354" y="1160465"/>
            <a:chExt cx="583193" cy="583193"/>
          </a:xfrm>
        </p:grpSpPr>
        <p:sp>
          <p:nvSpPr>
            <p:cNvPr id="42" name="椭圆 41"/>
            <p:cNvSpPr/>
            <p:nvPr/>
          </p:nvSpPr>
          <p:spPr>
            <a:xfrm>
              <a:off x="4887354" y="1160465"/>
              <a:ext cx="583193" cy="583193"/>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47" name="Freeform 354"/>
            <p:cNvSpPr>
              <a:spLocks noEditPoints="1"/>
            </p:cNvSpPr>
            <p:nvPr/>
          </p:nvSpPr>
          <p:spPr bwMode="auto">
            <a:xfrm>
              <a:off x="5019063" y="1283775"/>
              <a:ext cx="332950" cy="336571"/>
            </a:xfrm>
            <a:custGeom>
              <a:avLst/>
              <a:gdLst>
                <a:gd name="T0" fmla="*/ 433 w 548"/>
                <a:gd name="T1" fmla="*/ 71 h 559"/>
                <a:gd name="T2" fmla="*/ 399 w 548"/>
                <a:gd name="T3" fmla="*/ 108 h 559"/>
                <a:gd name="T4" fmla="*/ 399 w 548"/>
                <a:gd name="T5" fmla="*/ 146 h 559"/>
                <a:gd name="T6" fmla="*/ 422 w 548"/>
                <a:gd name="T7" fmla="*/ 176 h 559"/>
                <a:gd name="T8" fmla="*/ 456 w 548"/>
                <a:gd name="T9" fmla="*/ 186 h 559"/>
                <a:gd name="T10" fmla="*/ 489 w 548"/>
                <a:gd name="T11" fmla="*/ 175 h 559"/>
                <a:gd name="T12" fmla="*/ 515 w 548"/>
                <a:gd name="T13" fmla="*/ 137 h 559"/>
                <a:gd name="T14" fmla="*/ 513 w 548"/>
                <a:gd name="T15" fmla="*/ 108 h 559"/>
                <a:gd name="T16" fmla="*/ 479 w 548"/>
                <a:gd name="T17" fmla="*/ 71 h 559"/>
                <a:gd name="T18" fmla="*/ 91 w 548"/>
                <a:gd name="T19" fmla="*/ 66 h 559"/>
                <a:gd name="T20" fmla="*/ 125 w 548"/>
                <a:gd name="T21" fmla="*/ 76 h 559"/>
                <a:gd name="T22" fmla="*/ 150 w 548"/>
                <a:gd name="T23" fmla="*/ 114 h 559"/>
                <a:gd name="T24" fmla="*/ 144 w 548"/>
                <a:gd name="T25" fmla="*/ 154 h 559"/>
                <a:gd name="T26" fmla="*/ 115 w 548"/>
                <a:gd name="T27" fmla="*/ 181 h 559"/>
                <a:gd name="T28" fmla="*/ 85 w 548"/>
                <a:gd name="T29" fmla="*/ 186 h 559"/>
                <a:gd name="T30" fmla="*/ 49 w 548"/>
                <a:gd name="T31" fmla="*/ 168 h 559"/>
                <a:gd name="T32" fmla="*/ 33 w 548"/>
                <a:gd name="T33" fmla="*/ 132 h 559"/>
                <a:gd name="T34" fmla="*/ 36 w 548"/>
                <a:gd name="T35" fmla="*/ 102 h 559"/>
                <a:gd name="T36" fmla="*/ 74 w 548"/>
                <a:gd name="T37" fmla="*/ 69 h 559"/>
                <a:gd name="T38" fmla="*/ 137 w 548"/>
                <a:gd name="T39" fmla="*/ 375 h 559"/>
                <a:gd name="T40" fmla="*/ 87 w 548"/>
                <a:gd name="T41" fmla="*/ 527 h 559"/>
                <a:gd name="T42" fmla="*/ 37 w 548"/>
                <a:gd name="T43" fmla="*/ 262 h 559"/>
                <a:gd name="T44" fmla="*/ 2 w 548"/>
                <a:gd name="T45" fmla="*/ 216 h 559"/>
                <a:gd name="T46" fmla="*/ 29 w 548"/>
                <a:gd name="T47" fmla="*/ 194 h 559"/>
                <a:gd name="T48" fmla="*/ 119 w 548"/>
                <a:gd name="T49" fmla="*/ 375 h 559"/>
                <a:gd name="T50" fmla="*/ 332 w 548"/>
                <a:gd name="T51" fmla="*/ 342 h 559"/>
                <a:gd name="T52" fmla="*/ 271 w 548"/>
                <a:gd name="T53" fmla="*/ 402 h 559"/>
                <a:gd name="T54" fmla="*/ 218 w 548"/>
                <a:gd name="T55" fmla="*/ 238 h 559"/>
                <a:gd name="T56" fmla="*/ 165 w 548"/>
                <a:gd name="T57" fmla="*/ 191 h 559"/>
                <a:gd name="T58" fmla="*/ 192 w 548"/>
                <a:gd name="T59" fmla="*/ 159 h 559"/>
                <a:gd name="T60" fmla="*/ 276 w 548"/>
                <a:gd name="T61" fmla="*/ 155 h 559"/>
                <a:gd name="T62" fmla="*/ 341 w 548"/>
                <a:gd name="T63" fmla="*/ 155 h 559"/>
                <a:gd name="T64" fmla="*/ 379 w 548"/>
                <a:gd name="T65" fmla="*/ 175 h 559"/>
                <a:gd name="T66" fmla="*/ 379 w 548"/>
                <a:gd name="T67" fmla="*/ 342 h 559"/>
                <a:gd name="T68" fmla="*/ 409 w 548"/>
                <a:gd name="T69" fmla="*/ 375 h 559"/>
                <a:gd name="T70" fmla="*/ 461 w 548"/>
                <a:gd name="T71" fmla="*/ 527 h 559"/>
                <a:gd name="T72" fmla="*/ 510 w 548"/>
                <a:gd name="T73" fmla="*/ 262 h 559"/>
                <a:gd name="T74" fmla="*/ 546 w 548"/>
                <a:gd name="T75" fmla="*/ 216 h 559"/>
                <a:gd name="T76" fmla="*/ 519 w 548"/>
                <a:gd name="T77" fmla="*/ 194 h 559"/>
                <a:gd name="T78" fmla="*/ 427 w 548"/>
                <a:gd name="T79" fmla="*/ 375 h 559"/>
                <a:gd name="T80" fmla="*/ 298 w 548"/>
                <a:gd name="T81" fmla="*/ 4 h 559"/>
                <a:gd name="T82" fmla="*/ 327 w 548"/>
                <a:gd name="T83" fmla="*/ 21 h 559"/>
                <a:gd name="T84" fmla="*/ 346 w 548"/>
                <a:gd name="T85" fmla="*/ 52 h 559"/>
                <a:gd name="T86" fmla="*/ 347 w 548"/>
                <a:gd name="T87" fmla="*/ 88 h 559"/>
                <a:gd name="T88" fmla="*/ 332 w 548"/>
                <a:gd name="T89" fmla="*/ 119 h 559"/>
                <a:gd name="T90" fmla="*/ 305 w 548"/>
                <a:gd name="T91" fmla="*/ 140 h 559"/>
                <a:gd name="T92" fmla="*/ 269 w 548"/>
                <a:gd name="T93" fmla="*/ 146 h 559"/>
                <a:gd name="T94" fmla="*/ 236 w 548"/>
                <a:gd name="T95" fmla="*/ 133 h 559"/>
                <a:gd name="T96" fmla="*/ 212 w 548"/>
                <a:gd name="T97" fmla="*/ 108 h 559"/>
                <a:gd name="T98" fmla="*/ 204 w 548"/>
                <a:gd name="T99" fmla="*/ 73 h 559"/>
                <a:gd name="T100" fmla="*/ 212 w 548"/>
                <a:gd name="T101" fmla="*/ 39 h 559"/>
                <a:gd name="T102" fmla="*/ 236 w 548"/>
                <a:gd name="T103" fmla="*/ 13 h 559"/>
                <a:gd name="T104" fmla="*/ 269 w 548"/>
                <a:gd name="T105" fmla="*/ 1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8" h="559">
                  <a:moveTo>
                    <a:pt x="456" y="66"/>
                  </a:moveTo>
                  <a:lnTo>
                    <a:pt x="449" y="66"/>
                  </a:lnTo>
                  <a:lnTo>
                    <a:pt x="443" y="67"/>
                  </a:lnTo>
                  <a:lnTo>
                    <a:pt x="438" y="69"/>
                  </a:lnTo>
                  <a:lnTo>
                    <a:pt x="433" y="71"/>
                  </a:lnTo>
                  <a:lnTo>
                    <a:pt x="422" y="76"/>
                  </a:lnTo>
                  <a:lnTo>
                    <a:pt x="413" y="84"/>
                  </a:lnTo>
                  <a:lnTo>
                    <a:pt x="406" y="93"/>
                  </a:lnTo>
                  <a:lnTo>
                    <a:pt x="401" y="102"/>
                  </a:lnTo>
                  <a:lnTo>
                    <a:pt x="399" y="108"/>
                  </a:lnTo>
                  <a:lnTo>
                    <a:pt x="398" y="114"/>
                  </a:lnTo>
                  <a:lnTo>
                    <a:pt x="396" y="120"/>
                  </a:lnTo>
                  <a:lnTo>
                    <a:pt x="396" y="126"/>
                  </a:lnTo>
                  <a:lnTo>
                    <a:pt x="396" y="136"/>
                  </a:lnTo>
                  <a:lnTo>
                    <a:pt x="399" y="146"/>
                  </a:lnTo>
                  <a:lnTo>
                    <a:pt x="402" y="154"/>
                  </a:lnTo>
                  <a:lnTo>
                    <a:pt x="408" y="162"/>
                  </a:lnTo>
                  <a:lnTo>
                    <a:pt x="411" y="164"/>
                  </a:lnTo>
                  <a:lnTo>
                    <a:pt x="414" y="168"/>
                  </a:lnTo>
                  <a:lnTo>
                    <a:pt x="422" y="176"/>
                  </a:lnTo>
                  <a:lnTo>
                    <a:pt x="433" y="181"/>
                  </a:lnTo>
                  <a:lnTo>
                    <a:pt x="438" y="183"/>
                  </a:lnTo>
                  <a:lnTo>
                    <a:pt x="443" y="184"/>
                  </a:lnTo>
                  <a:lnTo>
                    <a:pt x="449" y="186"/>
                  </a:lnTo>
                  <a:lnTo>
                    <a:pt x="456" y="186"/>
                  </a:lnTo>
                  <a:lnTo>
                    <a:pt x="462" y="186"/>
                  </a:lnTo>
                  <a:lnTo>
                    <a:pt x="468" y="184"/>
                  </a:lnTo>
                  <a:lnTo>
                    <a:pt x="474" y="183"/>
                  </a:lnTo>
                  <a:lnTo>
                    <a:pt x="479" y="181"/>
                  </a:lnTo>
                  <a:lnTo>
                    <a:pt x="489" y="175"/>
                  </a:lnTo>
                  <a:lnTo>
                    <a:pt x="499" y="168"/>
                  </a:lnTo>
                  <a:lnTo>
                    <a:pt x="506" y="160"/>
                  </a:lnTo>
                  <a:lnTo>
                    <a:pt x="511" y="149"/>
                  </a:lnTo>
                  <a:lnTo>
                    <a:pt x="513" y="143"/>
                  </a:lnTo>
                  <a:lnTo>
                    <a:pt x="515" y="137"/>
                  </a:lnTo>
                  <a:lnTo>
                    <a:pt x="515" y="132"/>
                  </a:lnTo>
                  <a:lnTo>
                    <a:pt x="516" y="126"/>
                  </a:lnTo>
                  <a:lnTo>
                    <a:pt x="515" y="120"/>
                  </a:lnTo>
                  <a:lnTo>
                    <a:pt x="515" y="114"/>
                  </a:lnTo>
                  <a:lnTo>
                    <a:pt x="513" y="108"/>
                  </a:lnTo>
                  <a:lnTo>
                    <a:pt x="511" y="102"/>
                  </a:lnTo>
                  <a:lnTo>
                    <a:pt x="506" y="93"/>
                  </a:lnTo>
                  <a:lnTo>
                    <a:pt x="499" y="84"/>
                  </a:lnTo>
                  <a:lnTo>
                    <a:pt x="489" y="76"/>
                  </a:lnTo>
                  <a:lnTo>
                    <a:pt x="479" y="71"/>
                  </a:lnTo>
                  <a:lnTo>
                    <a:pt x="474" y="69"/>
                  </a:lnTo>
                  <a:lnTo>
                    <a:pt x="468" y="67"/>
                  </a:lnTo>
                  <a:lnTo>
                    <a:pt x="462" y="66"/>
                  </a:lnTo>
                  <a:lnTo>
                    <a:pt x="456" y="66"/>
                  </a:lnTo>
                  <a:close/>
                  <a:moveTo>
                    <a:pt x="91" y="66"/>
                  </a:moveTo>
                  <a:lnTo>
                    <a:pt x="97" y="66"/>
                  </a:lnTo>
                  <a:lnTo>
                    <a:pt x="104" y="67"/>
                  </a:lnTo>
                  <a:lnTo>
                    <a:pt x="109" y="69"/>
                  </a:lnTo>
                  <a:lnTo>
                    <a:pt x="115" y="71"/>
                  </a:lnTo>
                  <a:lnTo>
                    <a:pt x="125" y="76"/>
                  </a:lnTo>
                  <a:lnTo>
                    <a:pt x="134" y="84"/>
                  </a:lnTo>
                  <a:lnTo>
                    <a:pt x="142" y="93"/>
                  </a:lnTo>
                  <a:lnTo>
                    <a:pt x="146" y="102"/>
                  </a:lnTo>
                  <a:lnTo>
                    <a:pt x="149" y="108"/>
                  </a:lnTo>
                  <a:lnTo>
                    <a:pt x="150" y="114"/>
                  </a:lnTo>
                  <a:lnTo>
                    <a:pt x="151" y="120"/>
                  </a:lnTo>
                  <a:lnTo>
                    <a:pt x="151" y="126"/>
                  </a:lnTo>
                  <a:lnTo>
                    <a:pt x="151" y="136"/>
                  </a:lnTo>
                  <a:lnTo>
                    <a:pt x="149" y="146"/>
                  </a:lnTo>
                  <a:lnTo>
                    <a:pt x="144" y="154"/>
                  </a:lnTo>
                  <a:lnTo>
                    <a:pt x="139" y="162"/>
                  </a:lnTo>
                  <a:lnTo>
                    <a:pt x="137" y="164"/>
                  </a:lnTo>
                  <a:lnTo>
                    <a:pt x="134" y="168"/>
                  </a:lnTo>
                  <a:lnTo>
                    <a:pt x="125" y="176"/>
                  </a:lnTo>
                  <a:lnTo>
                    <a:pt x="115" y="181"/>
                  </a:lnTo>
                  <a:lnTo>
                    <a:pt x="109" y="183"/>
                  </a:lnTo>
                  <a:lnTo>
                    <a:pt x="104" y="184"/>
                  </a:lnTo>
                  <a:lnTo>
                    <a:pt x="97" y="186"/>
                  </a:lnTo>
                  <a:lnTo>
                    <a:pt x="91" y="186"/>
                  </a:lnTo>
                  <a:lnTo>
                    <a:pt x="85" y="186"/>
                  </a:lnTo>
                  <a:lnTo>
                    <a:pt x="80" y="184"/>
                  </a:lnTo>
                  <a:lnTo>
                    <a:pt x="74" y="183"/>
                  </a:lnTo>
                  <a:lnTo>
                    <a:pt x="68" y="181"/>
                  </a:lnTo>
                  <a:lnTo>
                    <a:pt x="58" y="175"/>
                  </a:lnTo>
                  <a:lnTo>
                    <a:pt x="49" y="168"/>
                  </a:lnTo>
                  <a:lnTo>
                    <a:pt x="42" y="160"/>
                  </a:lnTo>
                  <a:lnTo>
                    <a:pt x="36" y="149"/>
                  </a:lnTo>
                  <a:lnTo>
                    <a:pt x="35" y="143"/>
                  </a:lnTo>
                  <a:lnTo>
                    <a:pt x="33" y="137"/>
                  </a:lnTo>
                  <a:lnTo>
                    <a:pt x="33" y="132"/>
                  </a:lnTo>
                  <a:lnTo>
                    <a:pt x="31" y="126"/>
                  </a:lnTo>
                  <a:lnTo>
                    <a:pt x="33" y="120"/>
                  </a:lnTo>
                  <a:lnTo>
                    <a:pt x="33" y="114"/>
                  </a:lnTo>
                  <a:lnTo>
                    <a:pt x="35" y="108"/>
                  </a:lnTo>
                  <a:lnTo>
                    <a:pt x="36" y="102"/>
                  </a:lnTo>
                  <a:lnTo>
                    <a:pt x="42" y="93"/>
                  </a:lnTo>
                  <a:lnTo>
                    <a:pt x="49" y="84"/>
                  </a:lnTo>
                  <a:lnTo>
                    <a:pt x="58" y="76"/>
                  </a:lnTo>
                  <a:lnTo>
                    <a:pt x="68" y="71"/>
                  </a:lnTo>
                  <a:lnTo>
                    <a:pt x="74" y="69"/>
                  </a:lnTo>
                  <a:lnTo>
                    <a:pt x="80" y="67"/>
                  </a:lnTo>
                  <a:lnTo>
                    <a:pt x="85" y="66"/>
                  </a:lnTo>
                  <a:lnTo>
                    <a:pt x="91" y="66"/>
                  </a:lnTo>
                  <a:lnTo>
                    <a:pt x="91" y="66"/>
                  </a:lnTo>
                  <a:close/>
                  <a:moveTo>
                    <a:pt x="137" y="375"/>
                  </a:moveTo>
                  <a:lnTo>
                    <a:pt x="137" y="527"/>
                  </a:lnTo>
                  <a:lnTo>
                    <a:pt x="96" y="527"/>
                  </a:lnTo>
                  <a:lnTo>
                    <a:pt x="96" y="397"/>
                  </a:lnTo>
                  <a:lnTo>
                    <a:pt x="87" y="397"/>
                  </a:lnTo>
                  <a:lnTo>
                    <a:pt x="87" y="527"/>
                  </a:lnTo>
                  <a:lnTo>
                    <a:pt x="44" y="527"/>
                  </a:lnTo>
                  <a:lnTo>
                    <a:pt x="44" y="370"/>
                  </a:lnTo>
                  <a:lnTo>
                    <a:pt x="44" y="348"/>
                  </a:lnTo>
                  <a:lnTo>
                    <a:pt x="44" y="262"/>
                  </a:lnTo>
                  <a:lnTo>
                    <a:pt x="37" y="262"/>
                  </a:lnTo>
                  <a:lnTo>
                    <a:pt x="37" y="348"/>
                  </a:lnTo>
                  <a:lnTo>
                    <a:pt x="0" y="348"/>
                  </a:lnTo>
                  <a:lnTo>
                    <a:pt x="0" y="231"/>
                  </a:lnTo>
                  <a:lnTo>
                    <a:pt x="0" y="223"/>
                  </a:lnTo>
                  <a:lnTo>
                    <a:pt x="2" y="216"/>
                  </a:lnTo>
                  <a:lnTo>
                    <a:pt x="6" y="210"/>
                  </a:lnTo>
                  <a:lnTo>
                    <a:pt x="10" y="204"/>
                  </a:lnTo>
                  <a:lnTo>
                    <a:pt x="16" y="200"/>
                  </a:lnTo>
                  <a:lnTo>
                    <a:pt x="22" y="196"/>
                  </a:lnTo>
                  <a:lnTo>
                    <a:pt x="29" y="194"/>
                  </a:lnTo>
                  <a:lnTo>
                    <a:pt x="37" y="194"/>
                  </a:lnTo>
                  <a:lnTo>
                    <a:pt x="122" y="194"/>
                  </a:lnTo>
                  <a:lnTo>
                    <a:pt x="121" y="202"/>
                  </a:lnTo>
                  <a:lnTo>
                    <a:pt x="119" y="210"/>
                  </a:lnTo>
                  <a:lnTo>
                    <a:pt x="119" y="375"/>
                  </a:lnTo>
                  <a:lnTo>
                    <a:pt x="137" y="375"/>
                  </a:lnTo>
                  <a:close/>
                  <a:moveTo>
                    <a:pt x="340" y="342"/>
                  </a:moveTo>
                  <a:lnTo>
                    <a:pt x="340" y="238"/>
                  </a:lnTo>
                  <a:lnTo>
                    <a:pt x="332" y="238"/>
                  </a:lnTo>
                  <a:lnTo>
                    <a:pt x="332" y="342"/>
                  </a:lnTo>
                  <a:lnTo>
                    <a:pt x="332" y="369"/>
                  </a:lnTo>
                  <a:lnTo>
                    <a:pt x="332" y="559"/>
                  </a:lnTo>
                  <a:lnTo>
                    <a:pt x="281" y="559"/>
                  </a:lnTo>
                  <a:lnTo>
                    <a:pt x="281" y="402"/>
                  </a:lnTo>
                  <a:lnTo>
                    <a:pt x="271" y="402"/>
                  </a:lnTo>
                  <a:lnTo>
                    <a:pt x="271" y="559"/>
                  </a:lnTo>
                  <a:lnTo>
                    <a:pt x="218" y="559"/>
                  </a:lnTo>
                  <a:lnTo>
                    <a:pt x="218" y="369"/>
                  </a:lnTo>
                  <a:lnTo>
                    <a:pt x="218" y="342"/>
                  </a:lnTo>
                  <a:lnTo>
                    <a:pt x="218" y="238"/>
                  </a:lnTo>
                  <a:lnTo>
                    <a:pt x="211" y="238"/>
                  </a:lnTo>
                  <a:lnTo>
                    <a:pt x="211" y="342"/>
                  </a:lnTo>
                  <a:lnTo>
                    <a:pt x="164" y="342"/>
                  </a:lnTo>
                  <a:lnTo>
                    <a:pt x="164" y="200"/>
                  </a:lnTo>
                  <a:lnTo>
                    <a:pt x="165" y="191"/>
                  </a:lnTo>
                  <a:lnTo>
                    <a:pt x="168" y="182"/>
                  </a:lnTo>
                  <a:lnTo>
                    <a:pt x="172" y="175"/>
                  </a:lnTo>
                  <a:lnTo>
                    <a:pt x="178" y="168"/>
                  </a:lnTo>
                  <a:lnTo>
                    <a:pt x="185" y="162"/>
                  </a:lnTo>
                  <a:lnTo>
                    <a:pt x="192" y="159"/>
                  </a:lnTo>
                  <a:lnTo>
                    <a:pt x="200" y="155"/>
                  </a:lnTo>
                  <a:lnTo>
                    <a:pt x="210" y="155"/>
                  </a:lnTo>
                  <a:lnTo>
                    <a:pt x="250" y="155"/>
                  </a:lnTo>
                  <a:lnTo>
                    <a:pt x="270" y="155"/>
                  </a:lnTo>
                  <a:lnTo>
                    <a:pt x="276" y="155"/>
                  </a:lnTo>
                  <a:lnTo>
                    <a:pt x="276" y="155"/>
                  </a:lnTo>
                  <a:lnTo>
                    <a:pt x="276" y="155"/>
                  </a:lnTo>
                  <a:lnTo>
                    <a:pt x="281" y="155"/>
                  </a:lnTo>
                  <a:lnTo>
                    <a:pt x="301" y="155"/>
                  </a:lnTo>
                  <a:lnTo>
                    <a:pt x="341" y="155"/>
                  </a:lnTo>
                  <a:lnTo>
                    <a:pt x="351" y="155"/>
                  </a:lnTo>
                  <a:lnTo>
                    <a:pt x="359" y="159"/>
                  </a:lnTo>
                  <a:lnTo>
                    <a:pt x="367" y="162"/>
                  </a:lnTo>
                  <a:lnTo>
                    <a:pt x="374" y="168"/>
                  </a:lnTo>
                  <a:lnTo>
                    <a:pt x="379" y="175"/>
                  </a:lnTo>
                  <a:lnTo>
                    <a:pt x="384" y="182"/>
                  </a:lnTo>
                  <a:lnTo>
                    <a:pt x="386" y="191"/>
                  </a:lnTo>
                  <a:lnTo>
                    <a:pt x="387" y="200"/>
                  </a:lnTo>
                  <a:lnTo>
                    <a:pt x="387" y="342"/>
                  </a:lnTo>
                  <a:lnTo>
                    <a:pt x="379" y="342"/>
                  </a:lnTo>
                  <a:lnTo>
                    <a:pt x="368" y="342"/>
                  </a:lnTo>
                  <a:lnTo>
                    <a:pt x="354" y="342"/>
                  </a:lnTo>
                  <a:lnTo>
                    <a:pt x="340" y="342"/>
                  </a:lnTo>
                  <a:lnTo>
                    <a:pt x="340" y="342"/>
                  </a:lnTo>
                  <a:close/>
                  <a:moveTo>
                    <a:pt x="409" y="375"/>
                  </a:moveTo>
                  <a:lnTo>
                    <a:pt x="409" y="527"/>
                  </a:lnTo>
                  <a:lnTo>
                    <a:pt x="452" y="527"/>
                  </a:lnTo>
                  <a:lnTo>
                    <a:pt x="452" y="397"/>
                  </a:lnTo>
                  <a:lnTo>
                    <a:pt x="461" y="397"/>
                  </a:lnTo>
                  <a:lnTo>
                    <a:pt x="461" y="527"/>
                  </a:lnTo>
                  <a:lnTo>
                    <a:pt x="503" y="527"/>
                  </a:lnTo>
                  <a:lnTo>
                    <a:pt x="503" y="370"/>
                  </a:lnTo>
                  <a:lnTo>
                    <a:pt x="503" y="348"/>
                  </a:lnTo>
                  <a:lnTo>
                    <a:pt x="503" y="262"/>
                  </a:lnTo>
                  <a:lnTo>
                    <a:pt x="510" y="262"/>
                  </a:lnTo>
                  <a:lnTo>
                    <a:pt x="510" y="348"/>
                  </a:lnTo>
                  <a:lnTo>
                    <a:pt x="548" y="348"/>
                  </a:lnTo>
                  <a:lnTo>
                    <a:pt x="548" y="231"/>
                  </a:lnTo>
                  <a:lnTo>
                    <a:pt x="548" y="223"/>
                  </a:lnTo>
                  <a:lnTo>
                    <a:pt x="546" y="216"/>
                  </a:lnTo>
                  <a:lnTo>
                    <a:pt x="542" y="210"/>
                  </a:lnTo>
                  <a:lnTo>
                    <a:pt x="537" y="204"/>
                  </a:lnTo>
                  <a:lnTo>
                    <a:pt x="531" y="200"/>
                  </a:lnTo>
                  <a:lnTo>
                    <a:pt x="526" y="196"/>
                  </a:lnTo>
                  <a:lnTo>
                    <a:pt x="519" y="194"/>
                  </a:lnTo>
                  <a:lnTo>
                    <a:pt x="510" y="194"/>
                  </a:lnTo>
                  <a:lnTo>
                    <a:pt x="426" y="194"/>
                  </a:lnTo>
                  <a:lnTo>
                    <a:pt x="427" y="202"/>
                  </a:lnTo>
                  <a:lnTo>
                    <a:pt x="427" y="210"/>
                  </a:lnTo>
                  <a:lnTo>
                    <a:pt x="427" y="375"/>
                  </a:lnTo>
                  <a:lnTo>
                    <a:pt x="409" y="375"/>
                  </a:lnTo>
                  <a:close/>
                  <a:moveTo>
                    <a:pt x="277" y="0"/>
                  </a:moveTo>
                  <a:lnTo>
                    <a:pt x="284" y="1"/>
                  </a:lnTo>
                  <a:lnTo>
                    <a:pt x="291" y="3"/>
                  </a:lnTo>
                  <a:lnTo>
                    <a:pt x="298" y="4"/>
                  </a:lnTo>
                  <a:lnTo>
                    <a:pt x="305" y="6"/>
                  </a:lnTo>
                  <a:lnTo>
                    <a:pt x="311" y="10"/>
                  </a:lnTo>
                  <a:lnTo>
                    <a:pt x="317" y="13"/>
                  </a:lnTo>
                  <a:lnTo>
                    <a:pt x="322" y="17"/>
                  </a:lnTo>
                  <a:lnTo>
                    <a:pt x="327" y="21"/>
                  </a:lnTo>
                  <a:lnTo>
                    <a:pt x="332" y="27"/>
                  </a:lnTo>
                  <a:lnTo>
                    <a:pt x="337" y="33"/>
                  </a:lnTo>
                  <a:lnTo>
                    <a:pt x="340" y="39"/>
                  </a:lnTo>
                  <a:lnTo>
                    <a:pt x="344" y="45"/>
                  </a:lnTo>
                  <a:lnTo>
                    <a:pt x="346" y="52"/>
                  </a:lnTo>
                  <a:lnTo>
                    <a:pt x="347" y="59"/>
                  </a:lnTo>
                  <a:lnTo>
                    <a:pt x="348" y="66"/>
                  </a:lnTo>
                  <a:lnTo>
                    <a:pt x="348" y="73"/>
                  </a:lnTo>
                  <a:lnTo>
                    <a:pt x="348" y="80"/>
                  </a:lnTo>
                  <a:lnTo>
                    <a:pt x="347" y="88"/>
                  </a:lnTo>
                  <a:lnTo>
                    <a:pt x="346" y="95"/>
                  </a:lnTo>
                  <a:lnTo>
                    <a:pt x="344" y="101"/>
                  </a:lnTo>
                  <a:lnTo>
                    <a:pt x="340" y="108"/>
                  </a:lnTo>
                  <a:lnTo>
                    <a:pt x="337" y="114"/>
                  </a:lnTo>
                  <a:lnTo>
                    <a:pt x="332" y="119"/>
                  </a:lnTo>
                  <a:lnTo>
                    <a:pt x="327" y="125"/>
                  </a:lnTo>
                  <a:lnTo>
                    <a:pt x="322" y="129"/>
                  </a:lnTo>
                  <a:lnTo>
                    <a:pt x="317" y="133"/>
                  </a:lnTo>
                  <a:lnTo>
                    <a:pt x="311" y="136"/>
                  </a:lnTo>
                  <a:lnTo>
                    <a:pt x="305" y="140"/>
                  </a:lnTo>
                  <a:lnTo>
                    <a:pt x="298" y="142"/>
                  </a:lnTo>
                  <a:lnTo>
                    <a:pt x="291" y="145"/>
                  </a:lnTo>
                  <a:lnTo>
                    <a:pt x="284" y="146"/>
                  </a:lnTo>
                  <a:lnTo>
                    <a:pt x="277" y="146"/>
                  </a:lnTo>
                  <a:lnTo>
                    <a:pt x="269" y="146"/>
                  </a:lnTo>
                  <a:lnTo>
                    <a:pt x="261" y="145"/>
                  </a:lnTo>
                  <a:lnTo>
                    <a:pt x="254" y="142"/>
                  </a:lnTo>
                  <a:lnTo>
                    <a:pt x="249" y="140"/>
                  </a:lnTo>
                  <a:lnTo>
                    <a:pt x="242" y="136"/>
                  </a:lnTo>
                  <a:lnTo>
                    <a:pt x="236" y="133"/>
                  </a:lnTo>
                  <a:lnTo>
                    <a:pt x="230" y="129"/>
                  </a:lnTo>
                  <a:lnTo>
                    <a:pt x="225" y="125"/>
                  </a:lnTo>
                  <a:lnTo>
                    <a:pt x="220" y="119"/>
                  </a:lnTo>
                  <a:lnTo>
                    <a:pt x="216" y="114"/>
                  </a:lnTo>
                  <a:lnTo>
                    <a:pt x="212" y="108"/>
                  </a:lnTo>
                  <a:lnTo>
                    <a:pt x="210" y="101"/>
                  </a:lnTo>
                  <a:lnTo>
                    <a:pt x="207" y="95"/>
                  </a:lnTo>
                  <a:lnTo>
                    <a:pt x="205" y="88"/>
                  </a:lnTo>
                  <a:lnTo>
                    <a:pt x="204" y="80"/>
                  </a:lnTo>
                  <a:lnTo>
                    <a:pt x="204" y="73"/>
                  </a:lnTo>
                  <a:lnTo>
                    <a:pt x="204" y="66"/>
                  </a:lnTo>
                  <a:lnTo>
                    <a:pt x="205" y="59"/>
                  </a:lnTo>
                  <a:lnTo>
                    <a:pt x="207" y="52"/>
                  </a:lnTo>
                  <a:lnTo>
                    <a:pt x="210" y="45"/>
                  </a:lnTo>
                  <a:lnTo>
                    <a:pt x="212" y="39"/>
                  </a:lnTo>
                  <a:lnTo>
                    <a:pt x="216" y="33"/>
                  </a:lnTo>
                  <a:lnTo>
                    <a:pt x="220" y="27"/>
                  </a:lnTo>
                  <a:lnTo>
                    <a:pt x="225" y="21"/>
                  </a:lnTo>
                  <a:lnTo>
                    <a:pt x="230" y="17"/>
                  </a:lnTo>
                  <a:lnTo>
                    <a:pt x="236" y="13"/>
                  </a:lnTo>
                  <a:lnTo>
                    <a:pt x="242" y="10"/>
                  </a:lnTo>
                  <a:lnTo>
                    <a:pt x="249" y="6"/>
                  </a:lnTo>
                  <a:lnTo>
                    <a:pt x="254" y="4"/>
                  </a:lnTo>
                  <a:lnTo>
                    <a:pt x="261" y="3"/>
                  </a:lnTo>
                  <a:lnTo>
                    <a:pt x="269" y="1"/>
                  </a:lnTo>
                  <a:lnTo>
                    <a:pt x="277" y="0"/>
                  </a:lnTo>
                  <a:lnTo>
                    <a:pt x="277"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48" name="组合 47"/>
          <p:cNvGrpSpPr/>
          <p:nvPr/>
        </p:nvGrpSpPr>
        <p:grpSpPr>
          <a:xfrm>
            <a:off x="5242344" y="3091378"/>
            <a:ext cx="425744" cy="425744"/>
            <a:chOff x="4887354" y="1887675"/>
            <a:chExt cx="583193" cy="583193"/>
          </a:xfrm>
        </p:grpSpPr>
        <p:sp>
          <p:nvSpPr>
            <p:cNvPr id="49" name="椭圆 48"/>
            <p:cNvSpPr/>
            <p:nvPr/>
          </p:nvSpPr>
          <p:spPr>
            <a:xfrm>
              <a:off x="4887354" y="1887675"/>
              <a:ext cx="583193" cy="583193"/>
            </a:xfrm>
            <a:prstGeom prst="ellipse">
              <a:avLst/>
            </a:prstGeom>
            <a:solidFill>
              <a:schemeClr val="tx2"/>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50" name="Freeform 140"/>
            <p:cNvSpPr>
              <a:spLocks noEditPoints="1"/>
            </p:cNvSpPr>
            <p:nvPr/>
          </p:nvSpPr>
          <p:spPr bwMode="auto">
            <a:xfrm>
              <a:off x="4996010" y="1993928"/>
              <a:ext cx="349714" cy="318240"/>
            </a:xfrm>
            <a:custGeom>
              <a:avLst/>
              <a:gdLst>
                <a:gd name="T0" fmla="*/ 111 w 598"/>
                <a:gd name="T1" fmla="*/ 496 h 544"/>
                <a:gd name="T2" fmla="*/ 117 w 598"/>
                <a:gd name="T3" fmla="*/ 461 h 544"/>
                <a:gd name="T4" fmla="*/ 100 w 598"/>
                <a:gd name="T5" fmla="*/ 424 h 544"/>
                <a:gd name="T6" fmla="*/ 123 w 598"/>
                <a:gd name="T7" fmla="*/ 415 h 544"/>
                <a:gd name="T8" fmla="*/ 100 w 598"/>
                <a:gd name="T9" fmla="*/ 398 h 544"/>
                <a:gd name="T10" fmla="*/ 111 w 598"/>
                <a:gd name="T11" fmla="*/ 370 h 544"/>
                <a:gd name="T12" fmla="*/ 117 w 598"/>
                <a:gd name="T13" fmla="*/ 334 h 544"/>
                <a:gd name="T14" fmla="*/ 100 w 598"/>
                <a:gd name="T15" fmla="*/ 228 h 544"/>
                <a:gd name="T16" fmla="*/ 123 w 598"/>
                <a:gd name="T17" fmla="*/ 234 h 544"/>
                <a:gd name="T18" fmla="*/ 100 w 598"/>
                <a:gd name="T19" fmla="*/ 211 h 544"/>
                <a:gd name="T20" fmla="*/ 146 w 598"/>
                <a:gd name="T21" fmla="*/ 496 h 544"/>
                <a:gd name="T22" fmla="*/ 164 w 598"/>
                <a:gd name="T23" fmla="*/ 459 h 544"/>
                <a:gd name="T24" fmla="*/ 141 w 598"/>
                <a:gd name="T25" fmla="*/ 405 h 544"/>
                <a:gd name="T26" fmla="*/ 164 w 598"/>
                <a:gd name="T27" fmla="*/ 431 h 544"/>
                <a:gd name="T28" fmla="*/ 146 w 598"/>
                <a:gd name="T29" fmla="*/ 396 h 544"/>
                <a:gd name="T30" fmla="*/ 141 w 598"/>
                <a:gd name="T31" fmla="*/ 369 h 544"/>
                <a:gd name="T32" fmla="*/ 164 w 598"/>
                <a:gd name="T33" fmla="*/ 340 h 544"/>
                <a:gd name="T34" fmla="*/ 141 w 598"/>
                <a:gd name="T35" fmla="*/ 205 h 544"/>
                <a:gd name="T36" fmla="*/ 158 w 598"/>
                <a:gd name="T37" fmla="*/ 240 h 544"/>
                <a:gd name="T38" fmla="*/ 152 w 598"/>
                <a:gd name="T39" fmla="*/ 204 h 544"/>
                <a:gd name="T40" fmla="*/ 141 w 598"/>
                <a:gd name="T41" fmla="*/ 296 h 544"/>
                <a:gd name="T42" fmla="*/ 164 w 598"/>
                <a:gd name="T43" fmla="*/ 285 h 544"/>
                <a:gd name="T44" fmla="*/ 141 w 598"/>
                <a:gd name="T45" fmla="*/ 269 h 544"/>
                <a:gd name="T46" fmla="*/ 111 w 598"/>
                <a:gd name="T47" fmla="*/ 308 h 544"/>
                <a:gd name="T48" fmla="*/ 117 w 598"/>
                <a:gd name="T49" fmla="*/ 272 h 544"/>
                <a:gd name="T50" fmla="*/ 360 w 598"/>
                <a:gd name="T51" fmla="*/ 422 h 544"/>
                <a:gd name="T52" fmla="*/ 381 w 598"/>
                <a:gd name="T53" fmla="*/ 430 h 544"/>
                <a:gd name="T54" fmla="*/ 360 w 598"/>
                <a:gd name="T55" fmla="*/ 404 h 544"/>
                <a:gd name="T56" fmla="*/ 411 w 598"/>
                <a:gd name="T57" fmla="*/ 439 h 544"/>
                <a:gd name="T58" fmla="*/ 416 w 598"/>
                <a:gd name="T59" fmla="*/ 403 h 544"/>
                <a:gd name="T60" fmla="*/ 360 w 598"/>
                <a:gd name="T61" fmla="*/ 358 h 544"/>
                <a:gd name="T62" fmla="*/ 381 w 598"/>
                <a:gd name="T63" fmla="*/ 367 h 544"/>
                <a:gd name="T64" fmla="*/ 360 w 598"/>
                <a:gd name="T65" fmla="*/ 341 h 544"/>
                <a:gd name="T66" fmla="*/ 364 w 598"/>
                <a:gd name="T67" fmla="*/ 313 h 544"/>
                <a:gd name="T68" fmla="*/ 381 w 598"/>
                <a:gd name="T69" fmla="*/ 276 h 544"/>
                <a:gd name="T70" fmla="*/ 360 w 598"/>
                <a:gd name="T71" fmla="*/ 225 h 544"/>
                <a:gd name="T72" fmla="*/ 381 w 598"/>
                <a:gd name="T73" fmla="*/ 249 h 544"/>
                <a:gd name="T74" fmla="*/ 364 w 598"/>
                <a:gd name="T75" fmla="*/ 215 h 544"/>
                <a:gd name="T76" fmla="*/ 360 w 598"/>
                <a:gd name="T77" fmla="*/ 126 h 544"/>
                <a:gd name="T78" fmla="*/ 381 w 598"/>
                <a:gd name="T79" fmla="*/ 97 h 544"/>
                <a:gd name="T80" fmla="*/ 360 w 598"/>
                <a:gd name="T81" fmla="*/ 153 h 544"/>
                <a:gd name="T82" fmla="*/ 376 w 598"/>
                <a:gd name="T83" fmla="*/ 187 h 544"/>
                <a:gd name="T84" fmla="*/ 370 w 598"/>
                <a:gd name="T85" fmla="*/ 152 h 544"/>
                <a:gd name="T86" fmla="*/ 400 w 598"/>
                <a:gd name="T87" fmla="*/ 366 h 544"/>
                <a:gd name="T88" fmla="*/ 422 w 598"/>
                <a:gd name="T89" fmla="*/ 356 h 544"/>
                <a:gd name="T90" fmla="*/ 400 w 598"/>
                <a:gd name="T91" fmla="*/ 339 h 544"/>
                <a:gd name="T92" fmla="*/ 411 w 598"/>
                <a:gd name="T93" fmla="*/ 312 h 544"/>
                <a:gd name="T94" fmla="*/ 416 w 598"/>
                <a:gd name="T95" fmla="*/ 274 h 544"/>
                <a:gd name="T96" fmla="*/ 400 w 598"/>
                <a:gd name="T97" fmla="*/ 231 h 544"/>
                <a:gd name="T98" fmla="*/ 422 w 598"/>
                <a:gd name="T99" fmla="*/ 238 h 544"/>
                <a:gd name="T100" fmla="*/ 400 w 598"/>
                <a:gd name="T101" fmla="*/ 212 h 544"/>
                <a:gd name="T102" fmla="*/ 405 w 598"/>
                <a:gd name="T103" fmla="*/ 120 h 544"/>
                <a:gd name="T104" fmla="*/ 422 w 598"/>
                <a:gd name="T105" fmla="*/ 81 h 544"/>
                <a:gd name="T106" fmla="*/ 400 w 598"/>
                <a:gd name="T107" fmla="*/ 158 h 544"/>
                <a:gd name="T108" fmla="*/ 422 w 598"/>
                <a:gd name="T109" fmla="*/ 182 h 544"/>
                <a:gd name="T110" fmla="*/ 405 w 598"/>
                <a:gd name="T111" fmla="*/ 148 h 544"/>
                <a:gd name="T112" fmla="*/ 57 w 598"/>
                <a:gd name="T113" fmla="*/ 150 h 544"/>
                <a:gd name="T114" fmla="*/ 296 w 598"/>
                <a:gd name="T115" fmla="*/ 29 h 544"/>
                <a:gd name="T116" fmla="*/ 598 w 598"/>
                <a:gd name="T117" fmla="*/ 544 h 544"/>
                <a:gd name="T118" fmla="*/ 342 w 598"/>
                <a:gd name="T119" fmla="*/ 544 h 544"/>
                <a:gd name="T120" fmla="*/ 84 w 598"/>
                <a:gd name="T121" fmla="*/ 193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98" h="544">
                  <a:moveTo>
                    <a:pt x="100" y="461"/>
                  </a:moveTo>
                  <a:lnTo>
                    <a:pt x="100" y="469"/>
                  </a:lnTo>
                  <a:lnTo>
                    <a:pt x="100" y="478"/>
                  </a:lnTo>
                  <a:lnTo>
                    <a:pt x="100" y="488"/>
                  </a:lnTo>
                  <a:lnTo>
                    <a:pt x="100" y="496"/>
                  </a:lnTo>
                  <a:lnTo>
                    <a:pt x="106" y="496"/>
                  </a:lnTo>
                  <a:lnTo>
                    <a:pt x="111" y="496"/>
                  </a:lnTo>
                  <a:lnTo>
                    <a:pt x="117" y="496"/>
                  </a:lnTo>
                  <a:lnTo>
                    <a:pt x="123" y="496"/>
                  </a:lnTo>
                  <a:lnTo>
                    <a:pt x="123" y="486"/>
                  </a:lnTo>
                  <a:lnTo>
                    <a:pt x="123" y="478"/>
                  </a:lnTo>
                  <a:lnTo>
                    <a:pt x="123" y="469"/>
                  </a:lnTo>
                  <a:lnTo>
                    <a:pt x="123" y="461"/>
                  </a:lnTo>
                  <a:lnTo>
                    <a:pt x="117" y="461"/>
                  </a:lnTo>
                  <a:lnTo>
                    <a:pt x="111" y="461"/>
                  </a:lnTo>
                  <a:lnTo>
                    <a:pt x="106" y="461"/>
                  </a:lnTo>
                  <a:lnTo>
                    <a:pt x="100" y="461"/>
                  </a:lnTo>
                  <a:close/>
                  <a:moveTo>
                    <a:pt x="100" y="398"/>
                  </a:moveTo>
                  <a:lnTo>
                    <a:pt x="100" y="407"/>
                  </a:lnTo>
                  <a:lnTo>
                    <a:pt x="100" y="416"/>
                  </a:lnTo>
                  <a:lnTo>
                    <a:pt x="100" y="424"/>
                  </a:lnTo>
                  <a:lnTo>
                    <a:pt x="100" y="434"/>
                  </a:lnTo>
                  <a:lnTo>
                    <a:pt x="106" y="434"/>
                  </a:lnTo>
                  <a:lnTo>
                    <a:pt x="111" y="434"/>
                  </a:lnTo>
                  <a:lnTo>
                    <a:pt x="117" y="432"/>
                  </a:lnTo>
                  <a:lnTo>
                    <a:pt x="123" y="432"/>
                  </a:lnTo>
                  <a:lnTo>
                    <a:pt x="123" y="424"/>
                  </a:lnTo>
                  <a:lnTo>
                    <a:pt x="123" y="415"/>
                  </a:lnTo>
                  <a:lnTo>
                    <a:pt x="123" y="405"/>
                  </a:lnTo>
                  <a:lnTo>
                    <a:pt x="123" y="397"/>
                  </a:lnTo>
                  <a:lnTo>
                    <a:pt x="117" y="397"/>
                  </a:lnTo>
                  <a:lnTo>
                    <a:pt x="111" y="397"/>
                  </a:lnTo>
                  <a:lnTo>
                    <a:pt x="106" y="397"/>
                  </a:lnTo>
                  <a:lnTo>
                    <a:pt x="100" y="398"/>
                  </a:lnTo>
                  <a:lnTo>
                    <a:pt x="100" y="398"/>
                  </a:lnTo>
                  <a:close/>
                  <a:moveTo>
                    <a:pt x="100" y="335"/>
                  </a:moveTo>
                  <a:lnTo>
                    <a:pt x="100" y="344"/>
                  </a:lnTo>
                  <a:lnTo>
                    <a:pt x="100" y="353"/>
                  </a:lnTo>
                  <a:lnTo>
                    <a:pt x="100" y="362"/>
                  </a:lnTo>
                  <a:lnTo>
                    <a:pt x="100" y="371"/>
                  </a:lnTo>
                  <a:lnTo>
                    <a:pt x="106" y="370"/>
                  </a:lnTo>
                  <a:lnTo>
                    <a:pt x="111" y="370"/>
                  </a:lnTo>
                  <a:lnTo>
                    <a:pt x="117" y="370"/>
                  </a:lnTo>
                  <a:lnTo>
                    <a:pt x="123" y="370"/>
                  </a:lnTo>
                  <a:lnTo>
                    <a:pt x="123" y="361"/>
                  </a:lnTo>
                  <a:lnTo>
                    <a:pt x="123" y="351"/>
                  </a:lnTo>
                  <a:lnTo>
                    <a:pt x="123" y="343"/>
                  </a:lnTo>
                  <a:lnTo>
                    <a:pt x="123" y="334"/>
                  </a:lnTo>
                  <a:lnTo>
                    <a:pt x="117" y="334"/>
                  </a:lnTo>
                  <a:lnTo>
                    <a:pt x="111" y="335"/>
                  </a:lnTo>
                  <a:lnTo>
                    <a:pt x="106" y="335"/>
                  </a:lnTo>
                  <a:lnTo>
                    <a:pt x="100" y="335"/>
                  </a:lnTo>
                  <a:lnTo>
                    <a:pt x="100" y="335"/>
                  </a:lnTo>
                  <a:close/>
                  <a:moveTo>
                    <a:pt x="100" y="211"/>
                  </a:moveTo>
                  <a:lnTo>
                    <a:pt x="100" y="219"/>
                  </a:lnTo>
                  <a:lnTo>
                    <a:pt x="100" y="228"/>
                  </a:lnTo>
                  <a:lnTo>
                    <a:pt x="100" y="236"/>
                  </a:lnTo>
                  <a:lnTo>
                    <a:pt x="100" y="246"/>
                  </a:lnTo>
                  <a:lnTo>
                    <a:pt x="106" y="245"/>
                  </a:lnTo>
                  <a:lnTo>
                    <a:pt x="111" y="245"/>
                  </a:lnTo>
                  <a:lnTo>
                    <a:pt x="117" y="243"/>
                  </a:lnTo>
                  <a:lnTo>
                    <a:pt x="123" y="243"/>
                  </a:lnTo>
                  <a:lnTo>
                    <a:pt x="123" y="234"/>
                  </a:lnTo>
                  <a:lnTo>
                    <a:pt x="123" y="226"/>
                  </a:lnTo>
                  <a:lnTo>
                    <a:pt x="123" y="216"/>
                  </a:lnTo>
                  <a:lnTo>
                    <a:pt x="123" y="207"/>
                  </a:lnTo>
                  <a:lnTo>
                    <a:pt x="117" y="208"/>
                  </a:lnTo>
                  <a:lnTo>
                    <a:pt x="111" y="208"/>
                  </a:lnTo>
                  <a:lnTo>
                    <a:pt x="106" y="209"/>
                  </a:lnTo>
                  <a:lnTo>
                    <a:pt x="100" y="211"/>
                  </a:lnTo>
                  <a:lnTo>
                    <a:pt x="100" y="211"/>
                  </a:lnTo>
                  <a:close/>
                  <a:moveTo>
                    <a:pt x="141" y="459"/>
                  </a:moveTo>
                  <a:lnTo>
                    <a:pt x="141" y="469"/>
                  </a:lnTo>
                  <a:lnTo>
                    <a:pt x="141" y="478"/>
                  </a:lnTo>
                  <a:lnTo>
                    <a:pt x="141" y="486"/>
                  </a:lnTo>
                  <a:lnTo>
                    <a:pt x="141" y="496"/>
                  </a:lnTo>
                  <a:lnTo>
                    <a:pt x="146" y="496"/>
                  </a:lnTo>
                  <a:lnTo>
                    <a:pt x="152" y="496"/>
                  </a:lnTo>
                  <a:lnTo>
                    <a:pt x="158" y="496"/>
                  </a:lnTo>
                  <a:lnTo>
                    <a:pt x="164" y="496"/>
                  </a:lnTo>
                  <a:lnTo>
                    <a:pt x="164" y="486"/>
                  </a:lnTo>
                  <a:lnTo>
                    <a:pt x="164" y="478"/>
                  </a:lnTo>
                  <a:lnTo>
                    <a:pt x="164" y="469"/>
                  </a:lnTo>
                  <a:lnTo>
                    <a:pt x="164" y="459"/>
                  </a:lnTo>
                  <a:lnTo>
                    <a:pt x="158" y="459"/>
                  </a:lnTo>
                  <a:lnTo>
                    <a:pt x="152" y="459"/>
                  </a:lnTo>
                  <a:lnTo>
                    <a:pt x="146" y="459"/>
                  </a:lnTo>
                  <a:lnTo>
                    <a:pt x="141" y="459"/>
                  </a:lnTo>
                  <a:lnTo>
                    <a:pt x="141" y="459"/>
                  </a:lnTo>
                  <a:close/>
                  <a:moveTo>
                    <a:pt x="141" y="396"/>
                  </a:moveTo>
                  <a:lnTo>
                    <a:pt x="141" y="405"/>
                  </a:lnTo>
                  <a:lnTo>
                    <a:pt x="141" y="415"/>
                  </a:lnTo>
                  <a:lnTo>
                    <a:pt x="141" y="423"/>
                  </a:lnTo>
                  <a:lnTo>
                    <a:pt x="141" y="432"/>
                  </a:lnTo>
                  <a:lnTo>
                    <a:pt x="146" y="432"/>
                  </a:lnTo>
                  <a:lnTo>
                    <a:pt x="152" y="432"/>
                  </a:lnTo>
                  <a:lnTo>
                    <a:pt x="158" y="432"/>
                  </a:lnTo>
                  <a:lnTo>
                    <a:pt x="164" y="431"/>
                  </a:lnTo>
                  <a:lnTo>
                    <a:pt x="164" y="423"/>
                  </a:lnTo>
                  <a:lnTo>
                    <a:pt x="164" y="414"/>
                  </a:lnTo>
                  <a:lnTo>
                    <a:pt x="164" y="404"/>
                  </a:lnTo>
                  <a:lnTo>
                    <a:pt x="164" y="395"/>
                  </a:lnTo>
                  <a:lnTo>
                    <a:pt x="158" y="395"/>
                  </a:lnTo>
                  <a:lnTo>
                    <a:pt x="152" y="396"/>
                  </a:lnTo>
                  <a:lnTo>
                    <a:pt x="146" y="396"/>
                  </a:lnTo>
                  <a:lnTo>
                    <a:pt x="141" y="396"/>
                  </a:lnTo>
                  <a:lnTo>
                    <a:pt x="141" y="396"/>
                  </a:lnTo>
                  <a:close/>
                  <a:moveTo>
                    <a:pt x="141" y="333"/>
                  </a:moveTo>
                  <a:lnTo>
                    <a:pt x="141" y="342"/>
                  </a:lnTo>
                  <a:lnTo>
                    <a:pt x="141" y="350"/>
                  </a:lnTo>
                  <a:lnTo>
                    <a:pt x="141" y="360"/>
                  </a:lnTo>
                  <a:lnTo>
                    <a:pt x="141" y="369"/>
                  </a:lnTo>
                  <a:lnTo>
                    <a:pt x="146" y="368"/>
                  </a:lnTo>
                  <a:lnTo>
                    <a:pt x="152" y="368"/>
                  </a:lnTo>
                  <a:lnTo>
                    <a:pt x="158" y="368"/>
                  </a:lnTo>
                  <a:lnTo>
                    <a:pt x="164" y="368"/>
                  </a:lnTo>
                  <a:lnTo>
                    <a:pt x="164" y="358"/>
                  </a:lnTo>
                  <a:lnTo>
                    <a:pt x="164" y="349"/>
                  </a:lnTo>
                  <a:lnTo>
                    <a:pt x="164" y="340"/>
                  </a:lnTo>
                  <a:lnTo>
                    <a:pt x="164" y="330"/>
                  </a:lnTo>
                  <a:lnTo>
                    <a:pt x="158" y="331"/>
                  </a:lnTo>
                  <a:lnTo>
                    <a:pt x="152" y="331"/>
                  </a:lnTo>
                  <a:lnTo>
                    <a:pt x="146" y="331"/>
                  </a:lnTo>
                  <a:lnTo>
                    <a:pt x="141" y="333"/>
                  </a:lnTo>
                  <a:lnTo>
                    <a:pt x="141" y="333"/>
                  </a:lnTo>
                  <a:close/>
                  <a:moveTo>
                    <a:pt x="141" y="205"/>
                  </a:moveTo>
                  <a:lnTo>
                    <a:pt x="141" y="214"/>
                  </a:lnTo>
                  <a:lnTo>
                    <a:pt x="141" y="223"/>
                  </a:lnTo>
                  <a:lnTo>
                    <a:pt x="141" y="232"/>
                  </a:lnTo>
                  <a:lnTo>
                    <a:pt x="141" y="241"/>
                  </a:lnTo>
                  <a:lnTo>
                    <a:pt x="146" y="241"/>
                  </a:lnTo>
                  <a:lnTo>
                    <a:pt x="152" y="240"/>
                  </a:lnTo>
                  <a:lnTo>
                    <a:pt x="158" y="240"/>
                  </a:lnTo>
                  <a:lnTo>
                    <a:pt x="164" y="239"/>
                  </a:lnTo>
                  <a:lnTo>
                    <a:pt x="164" y="229"/>
                  </a:lnTo>
                  <a:lnTo>
                    <a:pt x="164" y="220"/>
                  </a:lnTo>
                  <a:lnTo>
                    <a:pt x="164" y="212"/>
                  </a:lnTo>
                  <a:lnTo>
                    <a:pt x="164" y="202"/>
                  </a:lnTo>
                  <a:lnTo>
                    <a:pt x="158" y="202"/>
                  </a:lnTo>
                  <a:lnTo>
                    <a:pt x="152" y="204"/>
                  </a:lnTo>
                  <a:lnTo>
                    <a:pt x="146" y="205"/>
                  </a:lnTo>
                  <a:lnTo>
                    <a:pt x="141" y="205"/>
                  </a:lnTo>
                  <a:lnTo>
                    <a:pt x="141" y="205"/>
                  </a:lnTo>
                  <a:close/>
                  <a:moveTo>
                    <a:pt x="141" y="269"/>
                  </a:moveTo>
                  <a:lnTo>
                    <a:pt x="141" y="277"/>
                  </a:lnTo>
                  <a:lnTo>
                    <a:pt x="141" y="287"/>
                  </a:lnTo>
                  <a:lnTo>
                    <a:pt x="141" y="296"/>
                  </a:lnTo>
                  <a:lnTo>
                    <a:pt x="141" y="304"/>
                  </a:lnTo>
                  <a:lnTo>
                    <a:pt x="146" y="304"/>
                  </a:lnTo>
                  <a:lnTo>
                    <a:pt x="152" y="304"/>
                  </a:lnTo>
                  <a:lnTo>
                    <a:pt x="158" y="303"/>
                  </a:lnTo>
                  <a:lnTo>
                    <a:pt x="164" y="303"/>
                  </a:lnTo>
                  <a:lnTo>
                    <a:pt x="164" y="294"/>
                  </a:lnTo>
                  <a:lnTo>
                    <a:pt x="164" y="285"/>
                  </a:lnTo>
                  <a:lnTo>
                    <a:pt x="164" y="275"/>
                  </a:lnTo>
                  <a:lnTo>
                    <a:pt x="164" y="267"/>
                  </a:lnTo>
                  <a:lnTo>
                    <a:pt x="158" y="267"/>
                  </a:lnTo>
                  <a:lnTo>
                    <a:pt x="152" y="268"/>
                  </a:lnTo>
                  <a:lnTo>
                    <a:pt x="146" y="268"/>
                  </a:lnTo>
                  <a:lnTo>
                    <a:pt x="141" y="269"/>
                  </a:lnTo>
                  <a:lnTo>
                    <a:pt x="141" y="269"/>
                  </a:lnTo>
                  <a:close/>
                  <a:moveTo>
                    <a:pt x="100" y="273"/>
                  </a:moveTo>
                  <a:lnTo>
                    <a:pt x="100" y="282"/>
                  </a:lnTo>
                  <a:lnTo>
                    <a:pt x="100" y="290"/>
                  </a:lnTo>
                  <a:lnTo>
                    <a:pt x="100" y="300"/>
                  </a:lnTo>
                  <a:lnTo>
                    <a:pt x="100" y="308"/>
                  </a:lnTo>
                  <a:lnTo>
                    <a:pt x="106" y="308"/>
                  </a:lnTo>
                  <a:lnTo>
                    <a:pt x="111" y="308"/>
                  </a:lnTo>
                  <a:lnTo>
                    <a:pt x="117" y="307"/>
                  </a:lnTo>
                  <a:lnTo>
                    <a:pt x="123" y="307"/>
                  </a:lnTo>
                  <a:lnTo>
                    <a:pt x="123" y="297"/>
                  </a:lnTo>
                  <a:lnTo>
                    <a:pt x="123" y="288"/>
                  </a:lnTo>
                  <a:lnTo>
                    <a:pt x="123" y="280"/>
                  </a:lnTo>
                  <a:lnTo>
                    <a:pt x="123" y="270"/>
                  </a:lnTo>
                  <a:lnTo>
                    <a:pt x="117" y="272"/>
                  </a:lnTo>
                  <a:lnTo>
                    <a:pt x="111" y="272"/>
                  </a:lnTo>
                  <a:lnTo>
                    <a:pt x="106" y="273"/>
                  </a:lnTo>
                  <a:lnTo>
                    <a:pt x="100" y="273"/>
                  </a:lnTo>
                  <a:lnTo>
                    <a:pt x="100" y="273"/>
                  </a:lnTo>
                  <a:close/>
                  <a:moveTo>
                    <a:pt x="360" y="404"/>
                  </a:moveTo>
                  <a:lnTo>
                    <a:pt x="360" y="412"/>
                  </a:lnTo>
                  <a:lnTo>
                    <a:pt x="360" y="422"/>
                  </a:lnTo>
                  <a:lnTo>
                    <a:pt x="360" y="430"/>
                  </a:lnTo>
                  <a:lnTo>
                    <a:pt x="360" y="439"/>
                  </a:lnTo>
                  <a:lnTo>
                    <a:pt x="364" y="439"/>
                  </a:lnTo>
                  <a:lnTo>
                    <a:pt x="370" y="439"/>
                  </a:lnTo>
                  <a:lnTo>
                    <a:pt x="376" y="439"/>
                  </a:lnTo>
                  <a:lnTo>
                    <a:pt x="381" y="439"/>
                  </a:lnTo>
                  <a:lnTo>
                    <a:pt x="381" y="430"/>
                  </a:lnTo>
                  <a:lnTo>
                    <a:pt x="381" y="422"/>
                  </a:lnTo>
                  <a:lnTo>
                    <a:pt x="381" y="412"/>
                  </a:lnTo>
                  <a:lnTo>
                    <a:pt x="381" y="403"/>
                  </a:lnTo>
                  <a:lnTo>
                    <a:pt x="376" y="403"/>
                  </a:lnTo>
                  <a:lnTo>
                    <a:pt x="370" y="403"/>
                  </a:lnTo>
                  <a:lnTo>
                    <a:pt x="364" y="403"/>
                  </a:lnTo>
                  <a:lnTo>
                    <a:pt x="360" y="404"/>
                  </a:lnTo>
                  <a:close/>
                  <a:moveTo>
                    <a:pt x="400" y="403"/>
                  </a:moveTo>
                  <a:lnTo>
                    <a:pt x="400" y="412"/>
                  </a:lnTo>
                  <a:lnTo>
                    <a:pt x="400" y="421"/>
                  </a:lnTo>
                  <a:lnTo>
                    <a:pt x="400" y="430"/>
                  </a:lnTo>
                  <a:lnTo>
                    <a:pt x="400" y="439"/>
                  </a:lnTo>
                  <a:lnTo>
                    <a:pt x="405" y="439"/>
                  </a:lnTo>
                  <a:lnTo>
                    <a:pt x="411" y="439"/>
                  </a:lnTo>
                  <a:lnTo>
                    <a:pt x="416" y="439"/>
                  </a:lnTo>
                  <a:lnTo>
                    <a:pt x="422" y="439"/>
                  </a:lnTo>
                  <a:lnTo>
                    <a:pt x="422" y="430"/>
                  </a:lnTo>
                  <a:lnTo>
                    <a:pt x="422" y="421"/>
                  </a:lnTo>
                  <a:lnTo>
                    <a:pt x="422" y="412"/>
                  </a:lnTo>
                  <a:lnTo>
                    <a:pt x="422" y="403"/>
                  </a:lnTo>
                  <a:lnTo>
                    <a:pt x="416" y="403"/>
                  </a:lnTo>
                  <a:lnTo>
                    <a:pt x="411" y="403"/>
                  </a:lnTo>
                  <a:lnTo>
                    <a:pt x="405" y="403"/>
                  </a:lnTo>
                  <a:lnTo>
                    <a:pt x="400" y="403"/>
                  </a:lnTo>
                  <a:lnTo>
                    <a:pt x="400" y="403"/>
                  </a:lnTo>
                  <a:close/>
                  <a:moveTo>
                    <a:pt x="360" y="341"/>
                  </a:moveTo>
                  <a:lnTo>
                    <a:pt x="360" y="349"/>
                  </a:lnTo>
                  <a:lnTo>
                    <a:pt x="360" y="358"/>
                  </a:lnTo>
                  <a:lnTo>
                    <a:pt x="360" y="367"/>
                  </a:lnTo>
                  <a:lnTo>
                    <a:pt x="360" y="376"/>
                  </a:lnTo>
                  <a:lnTo>
                    <a:pt x="364" y="376"/>
                  </a:lnTo>
                  <a:lnTo>
                    <a:pt x="370" y="376"/>
                  </a:lnTo>
                  <a:lnTo>
                    <a:pt x="376" y="376"/>
                  </a:lnTo>
                  <a:lnTo>
                    <a:pt x="381" y="375"/>
                  </a:lnTo>
                  <a:lnTo>
                    <a:pt x="381" y="367"/>
                  </a:lnTo>
                  <a:lnTo>
                    <a:pt x="381" y="357"/>
                  </a:lnTo>
                  <a:lnTo>
                    <a:pt x="381" y="349"/>
                  </a:lnTo>
                  <a:lnTo>
                    <a:pt x="381" y="340"/>
                  </a:lnTo>
                  <a:lnTo>
                    <a:pt x="376" y="340"/>
                  </a:lnTo>
                  <a:lnTo>
                    <a:pt x="370" y="340"/>
                  </a:lnTo>
                  <a:lnTo>
                    <a:pt x="364" y="340"/>
                  </a:lnTo>
                  <a:lnTo>
                    <a:pt x="360" y="341"/>
                  </a:lnTo>
                  <a:lnTo>
                    <a:pt x="360" y="341"/>
                  </a:lnTo>
                  <a:close/>
                  <a:moveTo>
                    <a:pt x="360" y="277"/>
                  </a:moveTo>
                  <a:lnTo>
                    <a:pt x="360" y="287"/>
                  </a:lnTo>
                  <a:lnTo>
                    <a:pt x="360" y="295"/>
                  </a:lnTo>
                  <a:lnTo>
                    <a:pt x="360" y="304"/>
                  </a:lnTo>
                  <a:lnTo>
                    <a:pt x="360" y="314"/>
                  </a:lnTo>
                  <a:lnTo>
                    <a:pt x="364" y="313"/>
                  </a:lnTo>
                  <a:lnTo>
                    <a:pt x="370" y="313"/>
                  </a:lnTo>
                  <a:lnTo>
                    <a:pt x="376" y="313"/>
                  </a:lnTo>
                  <a:lnTo>
                    <a:pt x="381" y="313"/>
                  </a:lnTo>
                  <a:lnTo>
                    <a:pt x="381" y="303"/>
                  </a:lnTo>
                  <a:lnTo>
                    <a:pt x="381" y="294"/>
                  </a:lnTo>
                  <a:lnTo>
                    <a:pt x="381" y="286"/>
                  </a:lnTo>
                  <a:lnTo>
                    <a:pt x="381" y="276"/>
                  </a:lnTo>
                  <a:lnTo>
                    <a:pt x="376" y="276"/>
                  </a:lnTo>
                  <a:lnTo>
                    <a:pt x="370" y="277"/>
                  </a:lnTo>
                  <a:lnTo>
                    <a:pt x="364" y="277"/>
                  </a:lnTo>
                  <a:lnTo>
                    <a:pt x="360" y="277"/>
                  </a:lnTo>
                  <a:lnTo>
                    <a:pt x="360" y="277"/>
                  </a:lnTo>
                  <a:close/>
                  <a:moveTo>
                    <a:pt x="360" y="215"/>
                  </a:moveTo>
                  <a:lnTo>
                    <a:pt x="360" y="225"/>
                  </a:lnTo>
                  <a:lnTo>
                    <a:pt x="360" y="233"/>
                  </a:lnTo>
                  <a:lnTo>
                    <a:pt x="360" y="242"/>
                  </a:lnTo>
                  <a:lnTo>
                    <a:pt x="360" y="250"/>
                  </a:lnTo>
                  <a:lnTo>
                    <a:pt x="364" y="250"/>
                  </a:lnTo>
                  <a:lnTo>
                    <a:pt x="370" y="250"/>
                  </a:lnTo>
                  <a:lnTo>
                    <a:pt x="376" y="249"/>
                  </a:lnTo>
                  <a:lnTo>
                    <a:pt x="381" y="249"/>
                  </a:lnTo>
                  <a:lnTo>
                    <a:pt x="381" y="240"/>
                  </a:lnTo>
                  <a:lnTo>
                    <a:pt x="381" y="232"/>
                  </a:lnTo>
                  <a:lnTo>
                    <a:pt x="381" y="222"/>
                  </a:lnTo>
                  <a:lnTo>
                    <a:pt x="381" y="213"/>
                  </a:lnTo>
                  <a:lnTo>
                    <a:pt x="376" y="214"/>
                  </a:lnTo>
                  <a:lnTo>
                    <a:pt x="370" y="214"/>
                  </a:lnTo>
                  <a:lnTo>
                    <a:pt x="364" y="215"/>
                  </a:lnTo>
                  <a:lnTo>
                    <a:pt x="360" y="215"/>
                  </a:lnTo>
                  <a:lnTo>
                    <a:pt x="360" y="215"/>
                  </a:lnTo>
                  <a:close/>
                  <a:moveTo>
                    <a:pt x="360" y="90"/>
                  </a:moveTo>
                  <a:lnTo>
                    <a:pt x="360" y="99"/>
                  </a:lnTo>
                  <a:lnTo>
                    <a:pt x="360" y="108"/>
                  </a:lnTo>
                  <a:lnTo>
                    <a:pt x="360" y="117"/>
                  </a:lnTo>
                  <a:lnTo>
                    <a:pt x="360" y="126"/>
                  </a:lnTo>
                  <a:lnTo>
                    <a:pt x="364" y="125"/>
                  </a:lnTo>
                  <a:lnTo>
                    <a:pt x="370" y="125"/>
                  </a:lnTo>
                  <a:lnTo>
                    <a:pt x="376" y="124"/>
                  </a:lnTo>
                  <a:lnTo>
                    <a:pt x="381" y="124"/>
                  </a:lnTo>
                  <a:lnTo>
                    <a:pt x="381" y="114"/>
                  </a:lnTo>
                  <a:lnTo>
                    <a:pt x="381" y="105"/>
                  </a:lnTo>
                  <a:lnTo>
                    <a:pt x="381" y="97"/>
                  </a:lnTo>
                  <a:lnTo>
                    <a:pt x="381" y="87"/>
                  </a:lnTo>
                  <a:lnTo>
                    <a:pt x="376" y="88"/>
                  </a:lnTo>
                  <a:lnTo>
                    <a:pt x="370" y="88"/>
                  </a:lnTo>
                  <a:lnTo>
                    <a:pt x="364" y="90"/>
                  </a:lnTo>
                  <a:lnTo>
                    <a:pt x="360" y="90"/>
                  </a:lnTo>
                  <a:lnTo>
                    <a:pt x="360" y="90"/>
                  </a:lnTo>
                  <a:close/>
                  <a:moveTo>
                    <a:pt x="360" y="153"/>
                  </a:moveTo>
                  <a:lnTo>
                    <a:pt x="360" y="161"/>
                  </a:lnTo>
                  <a:lnTo>
                    <a:pt x="360" y="171"/>
                  </a:lnTo>
                  <a:lnTo>
                    <a:pt x="360" y="179"/>
                  </a:lnTo>
                  <a:lnTo>
                    <a:pt x="360" y="188"/>
                  </a:lnTo>
                  <a:lnTo>
                    <a:pt x="364" y="188"/>
                  </a:lnTo>
                  <a:lnTo>
                    <a:pt x="370" y="187"/>
                  </a:lnTo>
                  <a:lnTo>
                    <a:pt x="376" y="187"/>
                  </a:lnTo>
                  <a:lnTo>
                    <a:pt x="381" y="186"/>
                  </a:lnTo>
                  <a:lnTo>
                    <a:pt x="381" y="178"/>
                  </a:lnTo>
                  <a:lnTo>
                    <a:pt x="381" y="168"/>
                  </a:lnTo>
                  <a:lnTo>
                    <a:pt x="381" y="159"/>
                  </a:lnTo>
                  <a:lnTo>
                    <a:pt x="381" y="151"/>
                  </a:lnTo>
                  <a:lnTo>
                    <a:pt x="376" y="151"/>
                  </a:lnTo>
                  <a:lnTo>
                    <a:pt x="370" y="152"/>
                  </a:lnTo>
                  <a:lnTo>
                    <a:pt x="364" y="152"/>
                  </a:lnTo>
                  <a:lnTo>
                    <a:pt x="360" y="153"/>
                  </a:lnTo>
                  <a:lnTo>
                    <a:pt x="360" y="153"/>
                  </a:lnTo>
                  <a:close/>
                  <a:moveTo>
                    <a:pt x="400" y="339"/>
                  </a:moveTo>
                  <a:lnTo>
                    <a:pt x="400" y="348"/>
                  </a:lnTo>
                  <a:lnTo>
                    <a:pt x="400" y="357"/>
                  </a:lnTo>
                  <a:lnTo>
                    <a:pt x="400" y="366"/>
                  </a:lnTo>
                  <a:lnTo>
                    <a:pt x="400" y="375"/>
                  </a:lnTo>
                  <a:lnTo>
                    <a:pt x="405" y="375"/>
                  </a:lnTo>
                  <a:lnTo>
                    <a:pt x="411" y="375"/>
                  </a:lnTo>
                  <a:lnTo>
                    <a:pt x="416" y="375"/>
                  </a:lnTo>
                  <a:lnTo>
                    <a:pt x="422" y="375"/>
                  </a:lnTo>
                  <a:lnTo>
                    <a:pt x="422" y="366"/>
                  </a:lnTo>
                  <a:lnTo>
                    <a:pt x="422" y="356"/>
                  </a:lnTo>
                  <a:lnTo>
                    <a:pt x="422" y="347"/>
                  </a:lnTo>
                  <a:lnTo>
                    <a:pt x="422" y="339"/>
                  </a:lnTo>
                  <a:lnTo>
                    <a:pt x="416" y="339"/>
                  </a:lnTo>
                  <a:lnTo>
                    <a:pt x="411" y="339"/>
                  </a:lnTo>
                  <a:lnTo>
                    <a:pt x="405" y="339"/>
                  </a:lnTo>
                  <a:lnTo>
                    <a:pt x="400" y="339"/>
                  </a:lnTo>
                  <a:lnTo>
                    <a:pt x="400" y="339"/>
                  </a:lnTo>
                  <a:close/>
                  <a:moveTo>
                    <a:pt x="400" y="275"/>
                  </a:moveTo>
                  <a:lnTo>
                    <a:pt x="400" y="285"/>
                  </a:lnTo>
                  <a:lnTo>
                    <a:pt x="400" y="294"/>
                  </a:lnTo>
                  <a:lnTo>
                    <a:pt x="400" y="302"/>
                  </a:lnTo>
                  <a:lnTo>
                    <a:pt x="400" y="312"/>
                  </a:lnTo>
                  <a:lnTo>
                    <a:pt x="405" y="312"/>
                  </a:lnTo>
                  <a:lnTo>
                    <a:pt x="411" y="312"/>
                  </a:lnTo>
                  <a:lnTo>
                    <a:pt x="416" y="310"/>
                  </a:lnTo>
                  <a:lnTo>
                    <a:pt x="422" y="310"/>
                  </a:lnTo>
                  <a:lnTo>
                    <a:pt x="422" y="301"/>
                  </a:lnTo>
                  <a:lnTo>
                    <a:pt x="422" y="293"/>
                  </a:lnTo>
                  <a:lnTo>
                    <a:pt x="422" y="283"/>
                  </a:lnTo>
                  <a:lnTo>
                    <a:pt x="422" y="274"/>
                  </a:lnTo>
                  <a:lnTo>
                    <a:pt x="416" y="274"/>
                  </a:lnTo>
                  <a:lnTo>
                    <a:pt x="411" y="275"/>
                  </a:lnTo>
                  <a:lnTo>
                    <a:pt x="405" y="275"/>
                  </a:lnTo>
                  <a:lnTo>
                    <a:pt x="400" y="275"/>
                  </a:lnTo>
                  <a:lnTo>
                    <a:pt x="400" y="275"/>
                  </a:lnTo>
                  <a:close/>
                  <a:moveTo>
                    <a:pt x="400" y="212"/>
                  </a:moveTo>
                  <a:lnTo>
                    <a:pt x="400" y="221"/>
                  </a:lnTo>
                  <a:lnTo>
                    <a:pt x="400" y="231"/>
                  </a:lnTo>
                  <a:lnTo>
                    <a:pt x="400" y="239"/>
                  </a:lnTo>
                  <a:lnTo>
                    <a:pt x="400" y="248"/>
                  </a:lnTo>
                  <a:lnTo>
                    <a:pt x="405" y="248"/>
                  </a:lnTo>
                  <a:lnTo>
                    <a:pt x="411" y="247"/>
                  </a:lnTo>
                  <a:lnTo>
                    <a:pt x="416" y="247"/>
                  </a:lnTo>
                  <a:lnTo>
                    <a:pt x="422" y="247"/>
                  </a:lnTo>
                  <a:lnTo>
                    <a:pt x="422" y="238"/>
                  </a:lnTo>
                  <a:lnTo>
                    <a:pt x="422" y="228"/>
                  </a:lnTo>
                  <a:lnTo>
                    <a:pt x="422" y="219"/>
                  </a:lnTo>
                  <a:lnTo>
                    <a:pt x="422" y="211"/>
                  </a:lnTo>
                  <a:lnTo>
                    <a:pt x="416" y="211"/>
                  </a:lnTo>
                  <a:lnTo>
                    <a:pt x="411" y="211"/>
                  </a:lnTo>
                  <a:lnTo>
                    <a:pt x="405" y="212"/>
                  </a:lnTo>
                  <a:lnTo>
                    <a:pt x="400" y="212"/>
                  </a:lnTo>
                  <a:lnTo>
                    <a:pt x="400" y="212"/>
                  </a:lnTo>
                  <a:close/>
                  <a:moveTo>
                    <a:pt x="400" y="85"/>
                  </a:moveTo>
                  <a:lnTo>
                    <a:pt x="400" y="94"/>
                  </a:lnTo>
                  <a:lnTo>
                    <a:pt x="400" y="103"/>
                  </a:lnTo>
                  <a:lnTo>
                    <a:pt x="400" y="112"/>
                  </a:lnTo>
                  <a:lnTo>
                    <a:pt x="400" y="121"/>
                  </a:lnTo>
                  <a:lnTo>
                    <a:pt x="405" y="120"/>
                  </a:lnTo>
                  <a:lnTo>
                    <a:pt x="411" y="120"/>
                  </a:lnTo>
                  <a:lnTo>
                    <a:pt x="416" y="119"/>
                  </a:lnTo>
                  <a:lnTo>
                    <a:pt x="422" y="118"/>
                  </a:lnTo>
                  <a:lnTo>
                    <a:pt x="422" y="110"/>
                  </a:lnTo>
                  <a:lnTo>
                    <a:pt x="422" y="100"/>
                  </a:lnTo>
                  <a:lnTo>
                    <a:pt x="422" y="91"/>
                  </a:lnTo>
                  <a:lnTo>
                    <a:pt x="422" y="81"/>
                  </a:lnTo>
                  <a:lnTo>
                    <a:pt x="416" y="83"/>
                  </a:lnTo>
                  <a:lnTo>
                    <a:pt x="411" y="84"/>
                  </a:lnTo>
                  <a:lnTo>
                    <a:pt x="405" y="84"/>
                  </a:lnTo>
                  <a:lnTo>
                    <a:pt x="400" y="85"/>
                  </a:lnTo>
                  <a:lnTo>
                    <a:pt x="400" y="85"/>
                  </a:lnTo>
                  <a:close/>
                  <a:moveTo>
                    <a:pt x="400" y="148"/>
                  </a:moveTo>
                  <a:lnTo>
                    <a:pt x="400" y="158"/>
                  </a:lnTo>
                  <a:lnTo>
                    <a:pt x="400" y="166"/>
                  </a:lnTo>
                  <a:lnTo>
                    <a:pt x="400" y="175"/>
                  </a:lnTo>
                  <a:lnTo>
                    <a:pt x="400" y="185"/>
                  </a:lnTo>
                  <a:lnTo>
                    <a:pt x="405" y="184"/>
                  </a:lnTo>
                  <a:lnTo>
                    <a:pt x="411" y="184"/>
                  </a:lnTo>
                  <a:lnTo>
                    <a:pt x="416" y="182"/>
                  </a:lnTo>
                  <a:lnTo>
                    <a:pt x="422" y="182"/>
                  </a:lnTo>
                  <a:lnTo>
                    <a:pt x="422" y="173"/>
                  </a:lnTo>
                  <a:lnTo>
                    <a:pt x="422" y="164"/>
                  </a:lnTo>
                  <a:lnTo>
                    <a:pt x="422" y="155"/>
                  </a:lnTo>
                  <a:lnTo>
                    <a:pt x="422" y="146"/>
                  </a:lnTo>
                  <a:lnTo>
                    <a:pt x="416" y="146"/>
                  </a:lnTo>
                  <a:lnTo>
                    <a:pt x="411" y="147"/>
                  </a:lnTo>
                  <a:lnTo>
                    <a:pt x="405" y="148"/>
                  </a:lnTo>
                  <a:lnTo>
                    <a:pt x="400" y="148"/>
                  </a:lnTo>
                  <a:lnTo>
                    <a:pt x="400" y="148"/>
                  </a:lnTo>
                  <a:close/>
                  <a:moveTo>
                    <a:pt x="0" y="498"/>
                  </a:moveTo>
                  <a:lnTo>
                    <a:pt x="37" y="498"/>
                  </a:lnTo>
                  <a:lnTo>
                    <a:pt x="37" y="173"/>
                  </a:lnTo>
                  <a:lnTo>
                    <a:pt x="37" y="153"/>
                  </a:lnTo>
                  <a:lnTo>
                    <a:pt x="57" y="150"/>
                  </a:lnTo>
                  <a:lnTo>
                    <a:pt x="204" y="128"/>
                  </a:lnTo>
                  <a:lnTo>
                    <a:pt x="229" y="124"/>
                  </a:lnTo>
                  <a:lnTo>
                    <a:pt x="260" y="134"/>
                  </a:lnTo>
                  <a:lnTo>
                    <a:pt x="286" y="336"/>
                  </a:lnTo>
                  <a:lnTo>
                    <a:pt x="296" y="346"/>
                  </a:lnTo>
                  <a:lnTo>
                    <a:pt x="296" y="50"/>
                  </a:lnTo>
                  <a:lnTo>
                    <a:pt x="296" y="29"/>
                  </a:lnTo>
                  <a:lnTo>
                    <a:pt x="316" y="26"/>
                  </a:lnTo>
                  <a:lnTo>
                    <a:pt x="462" y="4"/>
                  </a:lnTo>
                  <a:lnTo>
                    <a:pt x="488" y="0"/>
                  </a:lnTo>
                  <a:lnTo>
                    <a:pt x="570" y="27"/>
                  </a:lnTo>
                  <a:lnTo>
                    <a:pt x="570" y="498"/>
                  </a:lnTo>
                  <a:lnTo>
                    <a:pt x="598" y="498"/>
                  </a:lnTo>
                  <a:lnTo>
                    <a:pt x="598" y="544"/>
                  </a:lnTo>
                  <a:lnTo>
                    <a:pt x="465" y="544"/>
                  </a:lnTo>
                  <a:lnTo>
                    <a:pt x="442" y="544"/>
                  </a:lnTo>
                  <a:lnTo>
                    <a:pt x="442" y="522"/>
                  </a:lnTo>
                  <a:lnTo>
                    <a:pt x="442" y="54"/>
                  </a:lnTo>
                  <a:lnTo>
                    <a:pt x="342" y="70"/>
                  </a:lnTo>
                  <a:lnTo>
                    <a:pt x="342" y="522"/>
                  </a:lnTo>
                  <a:lnTo>
                    <a:pt x="342" y="544"/>
                  </a:lnTo>
                  <a:lnTo>
                    <a:pt x="340" y="544"/>
                  </a:lnTo>
                  <a:lnTo>
                    <a:pt x="259" y="544"/>
                  </a:lnTo>
                  <a:lnTo>
                    <a:pt x="206" y="544"/>
                  </a:lnTo>
                  <a:lnTo>
                    <a:pt x="184" y="544"/>
                  </a:lnTo>
                  <a:lnTo>
                    <a:pt x="184" y="522"/>
                  </a:lnTo>
                  <a:lnTo>
                    <a:pt x="184" y="179"/>
                  </a:lnTo>
                  <a:lnTo>
                    <a:pt x="84" y="193"/>
                  </a:lnTo>
                  <a:lnTo>
                    <a:pt x="84" y="522"/>
                  </a:lnTo>
                  <a:lnTo>
                    <a:pt x="84" y="544"/>
                  </a:lnTo>
                  <a:lnTo>
                    <a:pt x="60" y="544"/>
                  </a:lnTo>
                  <a:lnTo>
                    <a:pt x="0" y="544"/>
                  </a:lnTo>
                  <a:lnTo>
                    <a:pt x="0" y="49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1" name="组合 50"/>
          <p:cNvGrpSpPr/>
          <p:nvPr/>
        </p:nvGrpSpPr>
        <p:grpSpPr>
          <a:xfrm>
            <a:off x="5934963" y="3092427"/>
            <a:ext cx="425744" cy="425744"/>
            <a:chOff x="4893942" y="2595457"/>
            <a:chExt cx="583193" cy="583193"/>
          </a:xfrm>
        </p:grpSpPr>
        <p:sp>
          <p:nvSpPr>
            <p:cNvPr id="52" name="椭圆 51"/>
            <p:cNvSpPr/>
            <p:nvPr/>
          </p:nvSpPr>
          <p:spPr>
            <a:xfrm>
              <a:off x="4893942" y="2595457"/>
              <a:ext cx="583193" cy="583193"/>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53" name="Freeform 95"/>
            <p:cNvSpPr>
              <a:spLocks noEditPoints="1"/>
            </p:cNvSpPr>
            <p:nvPr/>
          </p:nvSpPr>
          <p:spPr bwMode="auto">
            <a:xfrm>
              <a:off x="4983961" y="2719744"/>
              <a:ext cx="403154" cy="334618"/>
            </a:xfrm>
            <a:custGeom>
              <a:avLst/>
              <a:gdLst>
                <a:gd name="T0" fmla="*/ 581 w 602"/>
                <a:gd name="T1" fmla="*/ 221 h 499"/>
                <a:gd name="T2" fmla="*/ 602 w 602"/>
                <a:gd name="T3" fmla="*/ 304 h 499"/>
                <a:gd name="T4" fmla="*/ 580 w 602"/>
                <a:gd name="T5" fmla="*/ 330 h 499"/>
                <a:gd name="T6" fmla="*/ 472 w 602"/>
                <a:gd name="T7" fmla="*/ 343 h 499"/>
                <a:gd name="T8" fmla="*/ 425 w 602"/>
                <a:gd name="T9" fmla="*/ 295 h 499"/>
                <a:gd name="T10" fmla="*/ 380 w 602"/>
                <a:gd name="T11" fmla="*/ 245 h 499"/>
                <a:gd name="T12" fmla="*/ 320 w 602"/>
                <a:gd name="T13" fmla="*/ 245 h 499"/>
                <a:gd name="T14" fmla="*/ 345 w 602"/>
                <a:gd name="T15" fmla="*/ 205 h 499"/>
                <a:gd name="T16" fmla="*/ 383 w 602"/>
                <a:gd name="T17" fmla="*/ 191 h 499"/>
                <a:gd name="T18" fmla="*/ 404 w 602"/>
                <a:gd name="T19" fmla="*/ 176 h 499"/>
                <a:gd name="T20" fmla="*/ 394 w 602"/>
                <a:gd name="T21" fmla="*/ 139 h 499"/>
                <a:gd name="T22" fmla="*/ 381 w 602"/>
                <a:gd name="T23" fmla="*/ 117 h 499"/>
                <a:gd name="T24" fmla="*/ 383 w 602"/>
                <a:gd name="T25" fmla="*/ 89 h 499"/>
                <a:gd name="T26" fmla="*/ 385 w 602"/>
                <a:gd name="T27" fmla="*/ 42 h 499"/>
                <a:gd name="T28" fmla="*/ 410 w 602"/>
                <a:gd name="T29" fmla="*/ 11 h 499"/>
                <a:gd name="T30" fmla="*/ 457 w 602"/>
                <a:gd name="T31" fmla="*/ 0 h 499"/>
                <a:gd name="T32" fmla="*/ 503 w 602"/>
                <a:gd name="T33" fmla="*/ 13 h 499"/>
                <a:gd name="T34" fmla="*/ 526 w 602"/>
                <a:gd name="T35" fmla="*/ 44 h 499"/>
                <a:gd name="T36" fmla="*/ 526 w 602"/>
                <a:gd name="T37" fmla="*/ 89 h 499"/>
                <a:gd name="T38" fmla="*/ 529 w 602"/>
                <a:gd name="T39" fmla="*/ 108 h 499"/>
                <a:gd name="T40" fmla="*/ 519 w 602"/>
                <a:gd name="T41" fmla="*/ 128 h 499"/>
                <a:gd name="T42" fmla="*/ 498 w 602"/>
                <a:gd name="T43" fmla="*/ 162 h 499"/>
                <a:gd name="T44" fmla="*/ 511 w 602"/>
                <a:gd name="T45" fmla="*/ 189 h 499"/>
                <a:gd name="T46" fmla="*/ 560 w 602"/>
                <a:gd name="T47" fmla="*/ 193 h 499"/>
                <a:gd name="T48" fmla="*/ 320 w 602"/>
                <a:gd name="T49" fmla="*/ 284 h 499"/>
                <a:gd name="T50" fmla="*/ 284 w 602"/>
                <a:gd name="T51" fmla="*/ 267 h 499"/>
                <a:gd name="T52" fmla="*/ 291 w 602"/>
                <a:gd name="T53" fmla="*/ 218 h 499"/>
                <a:gd name="T54" fmla="*/ 315 w 602"/>
                <a:gd name="T55" fmla="*/ 182 h 499"/>
                <a:gd name="T56" fmla="*/ 322 w 602"/>
                <a:gd name="T57" fmla="*/ 142 h 499"/>
                <a:gd name="T58" fmla="*/ 319 w 602"/>
                <a:gd name="T59" fmla="*/ 114 h 499"/>
                <a:gd name="T60" fmla="*/ 309 w 602"/>
                <a:gd name="T61" fmla="*/ 47 h 499"/>
                <a:gd name="T62" fmla="*/ 268 w 602"/>
                <a:gd name="T63" fmla="*/ 15 h 499"/>
                <a:gd name="T64" fmla="*/ 217 w 602"/>
                <a:gd name="T65" fmla="*/ 6 h 499"/>
                <a:gd name="T66" fmla="*/ 167 w 602"/>
                <a:gd name="T67" fmla="*/ 14 h 499"/>
                <a:gd name="T68" fmla="*/ 124 w 602"/>
                <a:gd name="T69" fmla="*/ 45 h 499"/>
                <a:gd name="T70" fmla="*/ 110 w 602"/>
                <a:gd name="T71" fmla="*/ 114 h 499"/>
                <a:gd name="T72" fmla="*/ 104 w 602"/>
                <a:gd name="T73" fmla="*/ 142 h 499"/>
                <a:gd name="T74" fmla="*/ 113 w 602"/>
                <a:gd name="T75" fmla="*/ 181 h 499"/>
                <a:gd name="T76" fmla="*/ 134 w 602"/>
                <a:gd name="T77" fmla="*/ 216 h 499"/>
                <a:gd name="T78" fmla="*/ 136 w 602"/>
                <a:gd name="T79" fmla="*/ 270 h 499"/>
                <a:gd name="T80" fmla="*/ 102 w 602"/>
                <a:gd name="T81" fmla="*/ 282 h 499"/>
                <a:gd name="T82" fmla="*/ 52 w 602"/>
                <a:gd name="T83" fmla="*/ 289 h 499"/>
                <a:gd name="T84" fmla="*/ 21 w 602"/>
                <a:gd name="T85" fmla="*/ 340 h 499"/>
                <a:gd name="T86" fmla="*/ 0 w 602"/>
                <a:gd name="T87" fmla="*/ 430 h 499"/>
                <a:gd name="T88" fmla="*/ 15 w 602"/>
                <a:gd name="T89" fmla="*/ 472 h 499"/>
                <a:gd name="T90" fmla="*/ 119 w 602"/>
                <a:gd name="T91" fmla="*/ 494 h 499"/>
                <a:gd name="T92" fmla="*/ 288 w 602"/>
                <a:gd name="T93" fmla="*/ 498 h 499"/>
                <a:gd name="T94" fmla="*/ 406 w 602"/>
                <a:gd name="T95" fmla="*/ 477 h 499"/>
                <a:gd name="T96" fmla="*/ 424 w 602"/>
                <a:gd name="T97" fmla="*/ 421 h 499"/>
                <a:gd name="T98" fmla="*/ 403 w 602"/>
                <a:gd name="T99" fmla="*/ 335 h 499"/>
                <a:gd name="T100" fmla="*/ 366 w 602"/>
                <a:gd name="T101" fmla="*/ 284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02" h="499">
                  <a:moveTo>
                    <a:pt x="560" y="193"/>
                  </a:moveTo>
                  <a:lnTo>
                    <a:pt x="567" y="200"/>
                  </a:lnTo>
                  <a:lnTo>
                    <a:pt x="572" y="205"/>
                  </a:lnTo>
                  <a:lnTo>
                    <a:pt x="577" y="213"/>
                  </a:lnTo>
                  <a:lnTo>
                    <a:pt x="581" y="221"/>
                  </a:lnTo>
                  <a:lnTo>
                    <a:pt x="589" y="237"/>
                  </a:lnTo>
                  <a:lnTo>
                    <a:pt x="594" y="254"/>
                  </a:lnTo>
                  <a:lnTo>
                    <a:pt x="597" y="271"/>
                  </a:lnTo>
                  <a:lnTo>
                    <a:pt x="601" y="289"/>
                  </a:lnTo>
                  <a:lnTo>
                    <a:pt x="602" y="304"/>
                  </a:lnTo>
                  <a:lnTo>
                    <a:pt x="602" y="318"/>
                  </a:lnTo>
                  <a:lnTo>
                    <a:pt x="599" y="322"/>
                  </a:lnTo>
                  <a:lnTo>
                    <a:pt x="593" y="325"/>
                  </a:lnTo>
                  <a:lnTo>
                    <a:pt x="587" y="328"/>
                  </a:lnTo>
                  <a:lnTo>
                    <a:pt x="580" y="330"/>
                  </a:lnTo>
                  <a:lnTo>
                    <a:pt x="563" y="335"/>
                  </a:lnTo>
                  <a:lnTo>
                    <a:pt x="543" y="338"/>
                  </a:lnTo>
                  <a:lnTo>
                    <a:pt x="521" y="340"/>
                  </a:lnTo>
                  <a:lnTo>
                    <a:pt x="496" y="342"/>
                  </a:lnTo>
                  <a:lnTo>
                    <a:pt x="472" y="343"/>
                  </a:lnTo>
                  <a:lnTo>
                    <a:pt x="446" y="343"/>
                  </a:lnTo>
                  <a:lnTo>
                    <a:pt x="441" y="330"/>
                  </a:lnTo>
                  <a:lnTo>
                    <a:pt x="437" y="318"/>
                  </a:lnTo>
                  <a:lnTo>
                    <a:pt x="431" y="306"/>
                  </a:lnTo>
                  <a:lnTo>
                    <a:pt x="425" y="295"/>
                  </a:lnTo>
                  <a:lnTo>
                    <a:pt x="418" y="284"/>
                  </a:lnTo>
                  <a:lnTo>
                    <a:pt x="410" y="274"/>
                  </a:lnTo>
                  <a:lnTo>
                    <a:pt x="401" y="264"/>
                  </a:lnTo>
                  <a:lnTo>
                    <a:pt x="392" y="255"/>
                  </a:lnTo>
                  <a:lnTo>
                    <a:pt x="380" y="245"/>
                  </a:lnTo>
                  <a:lnTo>
                    <a:pt x="366" y="245"/>
                  </a:lnTo>
                  <a:lnTo>
                    <a:pt x="354" y="245"/>
                  </a:lnTo>
                  <a:lnTo>
                    <a:pt x="343" y="245"/>
                  </a:lnTo>
                  <a:lnTo>
                    <a:pt x="332" y="245"/>
                  </a:lnTo>
                  <a:lnTo>
                    <a:pt x="320" y="245"/>
                  </a:lnTo>
                  <a:lnTo>
                    <a:pt x="319" y="245"/>
                  </a:lnTo>
                  <a:lnTo>
                    <a:pt x="327" y="231"/>
                  </a:lnTo>
                  <a:lnTo>
                    <a:pt x="334" y="217"/>
                  </a:lnTo>
                  <a:lnTo>
                    <a:pt x="340" y="211"/>
                  </a:lnTo>
                  <a:lnTo>
                    <a:pt x="345" y="205"/>
                  </a:lnTo>
                  <a:lnTo>
                    <a:pt x="349" y="198"/>
                  </a:lnTo>
                  <a:lnTo>
                    <a:pt x="352" y="191"/>
                  </a:lnTo>
                  <a:lnTo>
                    <a:pt x="365" y="191"/>
                  </a:lnTo>
                  <a:lnTo>
                    <a:pt x="377" y="191"/>
                  </a:lnTo>
                  <a:lnTo>
                    <a:pt x="383" y="191"/>
                  </a:lnTo>
                  <a:lnTo>
                    <a:pt x="387" y="191"/>
                  </a:lnTo>
                  <a:lnTo>
                    <a:pt x="392" y="190"/>
                  </a:lnTo>
                  <a:lnTo>
                    <a:pt x="397" y="189"/>
                  </a:lnTo>
                  <a:lnTo>
                    <a:pt x="400" y="183"/>
                  </a:lnTo>
                  <a:lnTo>
                    <a:pt x="404" y="176"/>
                  </a:lnTo>
                  <a:lnTo>
                    <a:pt x="406" y="169"/>
                  </a:lnTo>
                  <a:lnTo>
                    <a:pt x="408" y="160"/>
                  </a:lnTo>
                  <a:lnTo>
                    <a:pt x="404" y="153"/>
                  </a:lnTo>
                  <a:lnTo>
                    <a:pt x="399" y="146"/>
                  </a:lnTo>
                  <a:lnTo>
                    <a:pt x="394" y="139"/>
                  </a:lnTo>
                  <a:lnTo>
                    <a:pt x="392" y="129"/>
                  </a:lnTo>
                  <a:lnTo>
                    <a:pt x="388" y="128"/>
                  </a:lnTo>
                  <a:lnTo>
                    <a:pt x="386" y="124"/>
                  </a:lnTo>
                  <a:lnTo>
                    <a:pt x="384" y="121"/>
                  </a:lnTo>
                  <a:lnTo>
                    <a:pt x="381" y="117"/>
                  </a:lnTo>
                  <a:lnTo>
                    <a:pt x="379" y="107"/>
                  </a:lnTo>
                  <a:lnTo>
                    <a:pt x="378" y="94"/>
                  </a:lnTo>
                  <a:lnTo>
                    <a:pt x="378" y="92"/>
                  </a:lnTo>
                  <a:lnTo>
                    <a:pt x="380" y="90"/>
                  </a:lnTo>
                  <a:lnTo>
                    <a:pt x="383" y="89"/>
                  </a:lnTo>
                  <a:lnTo>
                    <a:pt x="384" y="88"/>
                  </a:lnTo>
                  <a:lnTo>
                    <a:pt x="383" y="75"/>
                  </a:lnTo>
                  <a:lnTo>
                    <a:pt x="383" y="63"/>
                  </a:lnTo>
                  <a:lnTo>
                    <a:pt x="383" y="53"/>
                  </a:lnTo>
                  <a:lnTo>
                    <a:pt x="385" y="42"/>
                  </a:lnTo>
                  <a:lnTo>
                    <a:pt x="388" y="34"/>
                  </a:lnTo>
                  <a:lnTo>
                    <a:pt x="392" y="27"/>
                  </a:lnTo>
                  <a:lnTo>
                    <a:pt x="398" y="20"/>
                  </a:lnTo>
                  <a:lnTo>
                    <a:pt x="404" y="14"/>
                  </a:lnTo>
                  <a:lnTo>
                    <a:pt x="410" y="11"/>
                  </a:lnTo>
                  <a:lnTo>
                    <a:pt x="415" y="8"/>
                  </a:lnTo>
                  <a:lnTo>
                    <a:pt x="421" y="5"/>
                  </a:lnTo>
                  <a:lnTo>
                    <a:pt x="428" y="4"/>
                  </a:lnTo>
                  <a:lnTo>
                    <a:pt x="442" y="0"/>
                  </a:lnTo>
                  <a:lnTo>
                    <a:pt x="457" y="0"/>
                  </a:lnTo>
                  <a:lnTo>
                    <a:pt x="471" y="1"/>
                  </a:lnTo>
                  <a:lnTo>
                    <a:pt x="485" y="4"/>
                  </a:lnTo>
                  <a:lnTo>
                    <a:pt x="492" y="6"/>
                  </a:lnTo>
                  <a:lnTo>
                    <a:pt x="498" y="9"/>
                  </a:lnTo>
                  <a:lnTo>
                    <a:pt x="503" y="13"/>
                  </a:lnTo>
                  <a:lnTo>
                    <a:pt x="509" y="17"/>
                  </a:lnTo>
                  <a:lnTo>
                    <a:pt x="515" y="22"/>
                  </a:lnTo>
                  <a:lnTo>
                    <a:pt x="520" y="28"/>
                  </a:lnTo>
                  <a:lnTo>
                    <a:pt x="523" y="35"/>
                  </a:lnTo>
                  <a:lnTo>
                    <a:pt x="526" y="44"/>
                  </a:lnTo>
                  <a:lnTo>
                    <a:pt x="527" y="53"/>
                  </a:lnTo>
                  <a:lnTo>
                    <a:pt x="528" y="63"/>
                  </a:lnTo>
                  <a:lnTo>
                    <a:pt x="527" y="75"/>
                  </a:lnTo>
                  <a:lnTo>
                    <a:pt x="526" y="89"/>
                  </a:lnTo>
                  <a:lnTo>
                    <a:pt x="526" y="89"/>
                  </a:lnTo>
                  <a:lnTo>
                    <a:pt x="527" y="90"/>
                  </a:lnTo>
                  <a:lnTo>
                    <a:pt x="529" y="92"/>
                  </a:lnTo>
                  <a:lnTo>
                    <a:pt x="529" y="94"/>
                  </a:lnTo>
                  <a:lnTo>
                    <a:pt x="529" y="101"/>
                  </a:lnTo>
                  <a:lnTo>
                    <a:pt x="529" y="108"/>
                  </a:lnTo>
                  <a:lnTo>
                    <a:pt x="528" y="113"/>
                  </a:lnTo>
                  <a:lnTo>
                    <a:pt x="526" y="117"/>
                  </a:lnTo>
                  <a:lnTo>
                    <a:pt x="525" y="122"/>
                  </a:lnTo>
                  <a:lnTo>
                    <a:pt x="521" y="126"/>
                  </a:lnTo>
                  <a:lnTo>
                    <a:pt x="519" y="128"/>
                  </a:lnTo>
                  <a:lnTo>
                    <a:pt x="515" y="130"/>
                  </a:lnTo>
                  <a:lnTo>
                    <a:pt x="512" y="139"/>
                  </a:lnTo>
                  <a:lnTo>
                    <a:pt x="508" y="147"/>
                  </a:lnTo>
                  <a:lnTo>
                    <a:pt x="503" y="155"/>
                  </a:lnTo>
                  <a:lnTo>
                    <a:pt x="498" y="162"/>
                  </a:lnTo>
                  <a:lnTo>
                    <a:pt x="499" y="169"/>
                  </a:lnTo>
                  <a:lnTo>
                    <a:pt x="501" y="175"/>
                  </a:lnTo>
                  <a:lnTo>
                    <a:pt x="503" y="181"/>
                  </a:lnTo>
                  <a:lnTo>
                    <a:pt x="506" y="186"/>
                  </a:lnTo>
                  <a:lnTo>
                    <a:pt x="511" y="189"/>
                  </a:lnTo>
                  <a:lnTo>
                    <a:pt x="515" y="191"/>
                  </a:lnTo>
                  <a:lnTo>
                    <a:pt x="521" y="193"/>
                  </a:lnTo>
                  <a:lnTo>
                    <a:pt x="528" y="193"/>
                  </a:lnTo>
                  <a:lnTo>
                    <a:pt x="543" y="193"/>
                  </a:lnTo>
                  <a:lnTo>
                    <a:pt x="560" y="193"/>
                  </a:lnTo>
                  <a:close/>
                  <a:moveTo>
                    <a:pt x="366" y="284"/>
                  </a:moveTo>
                  <a:lnTo>
                    <a:pt x="354" y="284"/>
                  </a:lnTo>
                  <a:lnTo>
                    <a:pt x="343" y="284"/>
                  </a:lnTo>
                  <a:lnTo>
                    <a:pt x="331" y="284"/>
                  </a:lnTo>
                  <a:lnTo>
                    <a:pt x="320" y="284"/>
                  </a:lnTo>
                  <a:lnTo>
                    <a:pt x="310" y="284"/>
                  </a:lnTo>
                  <a:lnTo>
                    <a:pt x="302" y="282"/>
                  </a:lnTo>
                  <a:lnTo>
                    <a:pt x="295" y="278"/>
                  </a:lnTo>
                  <a:lnTo>
                    <a:pt x="289" y="274"/>
                  </a:lnTo>
                  <a:lnTo>
                    <a:pt x="284" y="267"/>
                  </a:lnTo>
                  <a:lnTo>
                    <a:pt x="280" y="258"/>
                  </a:lnTo>
                  <a:lnTo>
                    <a:pt x="278" y="249"/>
                  </a:lnTo>
                  <a:lnTo>
                    <a:pt x="276" y="238"/>
                  </a:lnTo>
                  <a:lnTo>
                    <a:pt x="284" y="229"/>
                  </a:lnTo>
                  <a:lnTo>
                    <a:pt x="291" y="218"/>
                  </a:lnTo>
                  <a:lnTo>
                    <a:pt x="297" y="205"/>
                  </a:lnTo>
                  <a:lnTo>
                    <a:pt x="302" y="193"/>
                  </a:lnTo>
                  <a:lnTo>
                    <a:pt x="306" y="190"/>
                  </a:lnTo>
                  <a:lnTo>
                    <a:pt x="311" y="187"/>
                  </a:lnTo>
                  <a:lnTo>
                    <a:pt x="315" y="182"/>
                  </a:lnTo>
                  <a:lnTo>
                    <a:pt x="317" y="176"/>
                  </a:lnTo>
                  <a:lnTo>
                    <a:pt x="319" y="169"/>
                  </a:lnTo>
                  <a:lnTo>
                    <a:pt x="322" y="161"/>
                  </a:lnTo>
                  <a:lnTo>
                    <a:pt x="322" y="151"/>
                  </a:lnTo>
                  <a:lnTo>
                    <a:pt x="322" y="142"/>
                  </a:lnTo>
                  <a:lnTo>
                    <a:pt x="322" y="139"/>
                  </a:lnTo>
                  <a:lnTo>
                    <a:pt x="318" y="135"/>
                  </a:lnTo>
                  <a:lnTo>
                    <a:pt x="318" y="135"/>
                  </a:lnTo>
                  <a:lnTo>
                    <a:pt x="317" y="134"/>
                  </a:lnTo>
                  <a:lnTo>
                    <a:pt x="319" y="114"/>
                  </a:lnTo>
                  <a:lnTo>
                    <a:pt x="319" y="96"/>
                  </a:lnTo>
                  <a:lnTo>
                    <a:pt x="319" y="81"/>
                  </a:lnTo>
                  <a:lnTo>
                    <a:pt x="317" y="68"/>
                  </a:lnTo>
                  <a:lnTo>
                    <a:pt x="313" y="58"/>
                  </a:lnTo>
                  <a:lnTo>
                    <a:pt x="309" y="47"/>
                  </a:lnTo>
                  <a:lnTo>
                    <a:pt x="302" y="38"/>
                  </a:lnTo>
                  <a:lnTo>
                    <a:pt x="292" y="31"/>
                  </a:lnTo>
                  <a:lnTo>
                    <a:pt x="285" y="25"/>
                  </a:lnTo>
                  <a:lnTo>
                    <a:pt x="277" y="20"/>
                  </a:lnTo>
                  <a:lnTo>
                    <a:pt x="268" y="15"/>
                  </a:lnTo>
                  <a:lnTo>
                    <a:pt x="258" y="12"/>
                  </a:lnTo>
                  <a:lnTo>
                    <a:pt x="249" y="9"/>
                  </a:lnTo>
                  <a:lnTo>
                    <a:pt x="238" y="7"/>
                  </a:lnTo>
                  <a:lnTo>
                    <a:pt x="228" y="6"/>
                  </a:lnTo>
                  <a:lnTo>
                    <a:pt x="217" y="6"/>
                  </a:lnTo>
                  <a:lnTo>
                    <a:pt x="207" y="6"/>
                  </a:lnTo>
                  <a:lnTo>
                    <a:pt x="196" y="7"/>
                  </a:lnTo>
                  <a:lnTo>
                    <a:pt x="187" y="8"/>
                  </a:lnTo>
                  <a:lnTo>
                    <a:pt x="176" y="11"/>
                  </a:lnTo>
                  <a:lnTo>
                    <a:pt x="167" y="14"/>
                  </a:lnTo>
                  <a:lnTo>
                    <a:pt x="157" y="18"/>
                  </a:lnTo>
                  <a:lnTo>
                    <a:pt x="149" y="22"/>
                  </a:lnTo>
                  <a:lnTo>
                    <a:pt x="141" y="27"/>
                  </a:lnTo>
                  <a:lnTo>
                    <a:pt x="133" y="35"/>
                  </a:lnTo>
                  <a:lnTo>
                    <a:pt x="124" y="45"/>
                  </a:lnTo>
                  <a:lnTo>
                    <a:pt x="119" y="55"/>
                  </a:lnTo>
                  <a:lnTo>
                    <a:pt x="114" y="68"/>
                  </a:lnTo>
                  <a:lnTo>
                    <a:pt x="111" y="82"/>
                  </a:lnTo>
                  <a:lnTo>
                    <a:pt x="110" y="97"/>
                  </a:lnTo>
                  <a:lnTo>
                    <a:pt x="110" y="114"/>
                  </a:lnTo>
                  <a:lnTo>
                    <a:pt x="113" y="133"/>
                  </a:lnTo>
                  <a:lnTo>
                    <a:pt x="110" y="134"/>
                  </a:lnTo>
                  <a:lnTo>
                    <a:pt x="108" y="135"/>
                  </a:lnTo>
                  <a:lnTo>
                    <a:pt x="104" y="139"/>
                  </a:lnTo>
                  <a:lnTo>
                    <a:pt x="104" y="142"/>
                  </a:lnTo>
                  <a:lnTo>
                    <a:pt x="104" y="151"/>
                  </a:lnTo>
                  <a:lnTo>
                    <a:pt x="106" y="161"/>
                  </a:lnTo>
                  <a:lnTo>
                    <a:pt x="107" y="168"/>
                  </a:lnTo>
                  <a:lnTo>
                    <a:pt x="109" y="175"/>
                  </a:lnTo>
                  <a:lnTo>
                    <a:pt x="113" y="181"/>
                  </a:lnTo>
                  <a:lnTo>
                    <a:pt x="115" y="186"/>
                  </a:lnTo>
                  <a:lnTo>
                    <a:pt x="120" y="190"/>
                  </a:lnTo>
                  <a:lnTo>
                    <a:pt x="123" y="193"/>
                  </a:lnTo>
                  <a:lnTo>
                    <a:pt x="128" y="204"/>
                  </a:lnTo>
                  <a:lnTo>
                    <a:pt x="134" y="216"/>
                  </a:lnTo>
                  <a:lnTo>
                    <a:pt x="141" y="227"/>
                  </a:lnTo>
                  <a:lnTo>
                    <a:pt x="148" y="236"/>
                  </a:lnTo>
                  <a:lnTo>
                    <a:pt x="146" y="249"/>
                  </a:lnTo>
                  <a:lnTo>
                    <a:pt x="141" y="261"/>
                  </a:lnTo>
                  <a:lnTo>
                    <a:pt x="136" y="270"/>
                  </a:lnTo>
                  <a:lnTo>
                    <a:pt x="130" y="278"/>
                  </a:lnTo>
                  <a:lnTo>
                    <a:pt x="124" y="281"/>
                  </a:lnTo>
                  <a:lnTo>
                    <a:pt x="117" y="282"/>
                  </a:lnTo>
                  <a:lnTo>
                    <a:pt x="110" y="282"/>
                  </a:lnTo>
                  <a:lnTo>
                    <a:pt x="102" y="282"/>
                  </a:lnTo>
                  <a:lnTo>
                    <a:pt x="92" y="282"/>
                  </a:lnTo>
                  <a:lnTo>
                    <a:pt x="81" y="282"/>
                  </a:lnTo>
                  <a:lnTo>
                    <a:pt x="70" y="282"/>
                  </a:lnTo>
                  <a:lnTo>
                    <a:pt x="59" y="282"/>
                  </a:lnTo>
                  <a:lnTo>
                    <a:pt x="52" y="289"/>
                  </a:lnTo>
                  <a:lnTo>
                    <a:pt x="45" y="298"/>
                  </a:lnTo>
                  <a:lnTo>
                    <a:pt x="39" y="308"/>
                  </a:lnTo>
                  <a:lnTo>
                    <a:pt x="33" y="318"/>
                  </a:lnTo>
                  <a:lnTo>
                    <a:pt x="27" y="329"/>
                  </a:lnTo>
                  <a:lnTo>
                    <a:pt x="21" y="340"/>
                  </a:lnTo>
                  <a:lnTo>
                    <a:pt x="16" y="353"/>
                  </a:lnTo>
                  <a:lnTo>
                    <a:pt x="13" y="365"/>
                  </a:lnTo>
                  <a:lnTo>
                    <a:pt x="6" y="391"/>
                  </a:lnTo>
                  <a:lnTo>
                    <a:pt x="1" y="417"/>
                  </a:lnTo>
                  <a:lnTo>
                    <a:pt x="0" y="430"/>
                  </a:lnTo>
                  <a:lnTo>
                    <a:pt x="0" y="441"/>
                  </a:lnTo>
                  <a:lnTo>
                    <a:pt x="0" y="453"/>
                  </a:lnTo>
                  <a:lnTo>
                    <a:pt x="0" y="465"/>
                  </a:lnTo>
                  <a:lnTo>
                    <a:pt x="7" y="468"/>
                  </a:lnTo>
                  <a:lnTo>
                    <a:pt x="15" y="472"/>
                  </a:lnTo>
                  <a:lnTo>
                    <a:pt x="25" y="475"/>
                  </a:lnTo>
                  <a:lnTo>
                    <a:pt x="35" y="479"/>
                  </a:lnTo>
                  <a:lnTo>
                    <a:pt x="60" y="485"/>
                  </a:lnTo>
                  <a:lnTo>
                    <a:pt x="88" y="490"/>
                  </a:lnTo>
                  <a:lnTo>
                    <a:pt x="119" y="494"/>
                  </a:lnTo>
                  <a:lnTo>
                    <a:pt x="151" y="497"/>
                  </a:lnTo>
                  <a:lnTo>
                    <a:pt x="185" y="499"/>
                  </a:lnTo>
                  <a:lnTo>
                    <a:pt x="219" y="499"/>
                  </a:lnTo>
                  <a:lnTo>
                    <a:pt x="253" y="499"/>
                  </a:lnTo>
                  <a:lnTo>
                    <a:pt x="288" y="498"/>
                  </a:lnTo>
                  <a:lnTo>
                    <a:pt x="319" y="494"/>
                  </a:lnTo>
                  <a:lnTo>
                    <a:pt x="349" y="491"/>
                  </a:lnTo>
                  <a:lnTo>
                    <a:pt x="374" y="486"/>
                  </a:lnTo>
                  <a:lnTo>
                    <a:pt x="397" y="480"/>
                  </a:lnTo>
                  <a:lnTo>
                    <a:pt x="406" y="477"/>
                  </a:lnTo>
                  <a:lnTo>
                    <a:pt x="414" y="473"/>
                  </a:lnTo>
                  <a:lnTo>
                    <a:pt x="421" y="468"/>
                  </a:lnTo>
                  <a:lnTo>
                    <a:pt x="427" y="465"/>
                  </a:lnTo>
                  <a:lnTo>
                    <a:pt x="426" y="444"/>
                  </a:lnTo>
                  <a:lnTo>
                    <a:pt x="424" y="421"/>
                  </a:lnTo>
                  <a:lnTo>
                    <a:pt x="420" y="397"/>
                  </a:lnTo>
                  <a:lnTo>
                    <a:pt x="415" y="372"/>
                  </a:lnTo>
                  <a:lnTo>
                    <a:pt x="412" y="359"/>
                  </a:lnTo>
                  <a:lnTo>
                    <a:pt x="407" y="348"/>
                  </a:lnTo>
                  <a:lnTo>
                    <a:pt x="403" y="335"/>
                  </a:lnTo>
                  <a:lnTo>
                    <a:pt x="397" y="324"/>
                  </a:lnTo>
                  <a:lnTo>
                    <a:pt x="391" y="312"/>
                  </a:lnTo>
                  <a:lnTo>
                    <a:pt x="384" y="302"/>
                  </a:lnTo>
                  <a:lnTo>
                    <a:pt x="376" y="292"/>
                  </a:lnTo>
                  <a:lnTo>
                    <a:pt x="366" y="284"/>
                  </a:lnTo>
                  <a:lnTo>
                    <a:pt x="366" y="28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4" name="组合 53"/>
          <p:cNvGrpSpPr/>
          <p:nvPr/>
        </p:nvGrpSpPr>
        <p:grpSpPr>
          <a:xfrm>
            <a:off x="6627582" y="3091378"/>
            <a:ext cx="425744" cy="425744"/>
            <a:chOff x="4845374" y="3399843"/>
            <a:chExt cx="583193" cy="583193"/>
          </a:xfrm>
        </p:grpSpPr>
        <p:sp>
          <p:nvSpPr>
            <p:cNvPr id="55" name="椭圆 54"/>
            <p:cNvSpPr/>
            <p:nvPr/>
          </p:nvSpPr>
          <p:spPr>
            <a:xfrm>
              <a:off x="4845374" y="3399843"/>
              <a:ext cx="583193" cy="58319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Freeform 133"/>
            <p:cNvSpPr>
              <a:spLocks noEditPoints="1"/>
            </p:cNvSpPr>
            <p:nvPr/>
          </p:nvSpPr>
          <p:spPr bwMode="auto">
            <a:xfrm>
              <a:off x="4955072" y="3525532"/>
              <a:ext cx="363795" cy="331813"/>
            </a:xfrm>
            <a:custGeom>
              <a:avLst/>
              <a:gdLst>
                <a:gd name="T0" fmla="*/ 244 w 547"/>
                <a:gd name="T1" fmla="*/ 120 h 498"/>
                <a:gd name="T2" fmla="*/ 218 w 547"/>
                <a:gd name="T3" fmla="*/ 146 h 498"/>
                <a:gd name="T4" fmla="*/ 232 w 547"/>
                <a:gd name="T5" fmla="*/ 180 h 498"/>
                <a:gd name="T6" fmla="*/ 270 w 547"/>
                <a:gd name="T7" fmla="*/ 180 h 498"/>
                <a:gd name="T8" fmla="*/ 283 w 547"/>
                <a:gd name="T9" fmla="*/ 146 h 498"/>
                <a:gd name="T10" fmla="*/ 236 w 547"/>
                <a:gd name="T11" fmla="*/ 79 h 498"/>
                <a:gd name="T12" fmla="*/ 197 w 547"/>
                <a:gd name="T13" fmla="*/ 99 h 498"/>
                <a:gd name="T14" fmla="*/ 177 w 547"/>
                <a:gd name="T15" fmla="*/ 138 h 498"/>
                <a:gd name="T16" fmla="*/ 182 w 547"/>
                <a:gd name="T17" fmla="*/ 183 h 498"/>
                <a:gd name="T18" fmla="*/ 209 w 547"/>
                <a:gd name="T19" fmla="*/ 216 h 498"/>
                <a:gd name="T20" fmla="*/ 251 w 547"/>
                <a:gd name="T21" fmla="*/ 228 h 498"/>
                <a:gd name="T22" fmla="*/ 293 w 547"/>
                <a:gd name="T23" fmla="*/ 216 h 498"/>
                <a:gd name="T24" fmla="*/ 320 w 547"/>
                <a:gd name="T25" fmla="*/ 183 h 498"/>
                <a:gd name="T26" fmla="*/ 325 w 547"/>
                <a:gd name="T27" fmla="*/ 138 h 498"/>
                <a:gd name="T28" fmla="*/ 304 w 547"/>
                <a:gd name="T29" fmla="*/ 99 h 498"/>
                <a:gd name="T30" fmla="*/ 266 w 547"/>
                <a:gd name="T31" fmla="*/ 79 h 498"/>
                <a:gd name="T32" fmla="*/ 305 w 547"/>
                <a:gd name="T33" fmla="*/ 367 h 498"/>
                <a:gd name="T34" fmla="*/ 249 w 547"/>
                <a:gd name="T35" fmla="*/ 379 h 498"/>
                <a:gd name="T36" fmla="*/ 273 w 547"/>
                <a:gd name="T37" fmla="*/ 428 h 498"/>
                <a:gd name="T38" fmla="*/ 262 w 547"/>
                <a:gd name="T39" fmla="*/ 487 h 498"/>
                <a:gd name="T40" fmla="*/ 337 w 547"/>
                <a:gd name="T41" fmla="*/ 481 h 498"/>
                <a:gd name="T42" fmla="*/ 322 w 547"/>
                <a:gd name="T43" fmla="*/ 419 h 498"/>
                <a:gd name="T44" fmla="*/ 494 w 547"/>
                <a:gd name="T45" fmla="*/ 352 h 498"/>
                <a:gd name="T46" fmla="*/ 458 w 547"/>
                <a:gd name="T47" fmla="*/ 345 h 498"/>
                <a:gd name="T48" fmla="*/ 438 w 547"/>
                <a:gd name="T49" fmla="*/ 375 h 498"/>
                <a:gd name="T50" fmla="*/ 458 w 547"/>
                <a:gd name="T51" fmla="*/ 406 h 498"/>
                <a:gd name="T52" fmla="*/ 494 w 547"/>
                <a:gd name="T53" fmla="*/ 399 h 498"/>
                <a:gd name="T54" fmla="*/ 501 w 547"/>
                <a:gd name="T55" fmla="*/ 362 h 498"/>
                <a:gd name="T56" fmla="*/ 455 w 547"/>
                <a:gd name="T57" fmla="*/ 301 h 498"/>
                <a:gd name="T58" fmla="*/ 418 w 547"/>
                <a:gd name="T59" fmla="*/ 322 h 498"/>
                <a:gd name="T60" fmla="*/ 397 w 547"/>
                <a:gd name="T61" fmla="*/ 360 h 498"/>
                <a:gd name="T62" fmla="*/ 401 w 547"/>
                <a:gd name="T63" fmla="*/ 405 h 498"/>
                <a:gd name="T64" fmla="*/ 428 w 547"/>
                <a:gd name="T65" fmla="*/ 437 h 498"/>
                <a:gd name="T66" fmla="*/ 471 w 547"/>
                <a:gd name="T67" fmla="*/ 450 h 498"/>
                <a:gd name="T68" fmla="*/ 513 w 547"/>
                <a:gd name="T69" fmla="*/ 437 h 498"/>
                <a:gd name="T70" fmla="*/ 541 w 547"/>
                <a:gd name="T71" fmla="*/ 405 h 498"/>
                <a:gd name="T72" fmla="*/ 545 w 547"/>
                <a:gd name="T73" fmla="*/ 360 h 498"/>
                <a:gd name="T74" fmla="*/ 525 w 547"/>
                <a:gd name="T75" fmla="*/ 322 h 498"/>
                <a:gd name="T76" fmla="*/ 486 w 547"/>
                <a:gd name="T77" fmla="*/ 301 h 498"/>
                <a:gd name="T78" fmla="*/ 12 w 547"/>
                <a:gd name="T79" fmla="*/ 200 h 498"/>
                <a:gd name="T80" fmla="*/ 15 w 547"/>
                <a:gd name="T81" fmla="*/ 258 h 498"/>
                <a:gd name="T82" fmla="*/ 67 w 547"/>
                <a:gd name="T83" fmla="*/ 240 h 498"/>
                <a:gd name="T84" fmla="*/ 123 w 547"/>
                <a:gd name="T85" fmla="*/ 261 h 498"/>
                <a:gd name="T86" fmla="*/ 129 w 547"/>
                <a:gd name="T87" fmla="*/ 185 h 498"/>
                <a:gd name="T88" fmla="*/ 65 w 547"/>
                <a:gd name="T89" fmla="*/ 192 h 498"/>
                <a:gd name="T90" fmla="*/ 103 w 547"/>
                <a:gd name="T91" fmla="*/ 494 h 498"/>
                <a:gd name="T92" fmla="*/ 89 w 547"/>
                <a:gd name="T93" fmla="*/ 375 h 498"/>
                <a:gd name="T94" fmla="*/ 133 w 547"/>
                <a:gd name="T95" fmla="*/ 308 h 498"/>
                <a:gd name="T96" fmla="*/ 225 w 547"/>
                <a:gd name="T97" fmla="*/ 273 h 498"/>
                <a:gd name="T98" fmla="*/ 340 w 547"/>
                <a:gd name="T99" fmla="*/ 253 h 498"/>
                <a:gd name="T100" fmla="*/ 390 w 547"/>
                <a:gd name="T101" fmla="*/ 220 h 498"/>
                <a:gd name="T102" fmla="*/ 399 w 547"/>
                <a:gd name="T103" fmla="*/ 167 h 498"/>
                <a:gd name="T104" fmla="*/ 447 w 547"/>
                <a:gd name="T105" fmla="*/ 58 h 498"/>
                <a:gd name="T106" fmla="*/ 468 w 547"/>
                <a:gd name="T107" fmla="*/ 206 h 498"/>
                <a:gd name="T108" fmla="*/ 433 w 547"/>
                <a:gd name="T109" fmla="*/ 280 h 498"/>
                <a:gd name="T110" fmla="*/ 359 w 547"/>
                <a:gd name="T111" fmla="*/ 318 h 498"/>
                <a:gd name="T112" fmla="*/ 239 w 547"/>
                <a:gd name="T113" fmla="*/ 340 h 498"/>
                <a:gd name="T114" fmla="*/ 178 w 547"/>
                <a:gd name="T115" fmla="*/ 362 h 498"/>
                <a:gd name="T116" fmla="*/ 157 w 547"/>
                <a:gd name="T117" fmla="*/ 401 h 498"/>
                <a:gd name="T118" fmla="*/ 168 w 547"/>
                <a:gd name="T119" fmla="*/ 474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47" h="498">
                  <a:moveTo>
                    <a:pt x="275" y="130"/>
                  </a:moveTo>
                  <a:lnTo>
                    <a:pt x="270" y="125"/>
                  </a:lnTo>
                  <a:lnTo>
                    <a:pt x="264" y="123"/>
                  </a:lnTo>
                  <a:lnTo>
                    <a:pt x="258" y="120"/>
                  </a:lnTo>
                  <a:lnTo>
                    <a:pt x="251" y="119"/>
                  </a:lnTo>
                  <a:lnTo>
                    <a:pt x="244" y="120"/>
                  </a:lnTo>
                  <a:lnTo>
                    <a:pt x="238" y="123"/>
                  </a:lnTo>
                  <a:lnTo>
                    <a:pt x="232" y="125"/>
                  </a:lnTo>
                  <a:lnTo>
                    <a:pt x="228" y="130"/>
                  </a:lnTo>
                  <a:lnTo>
                    <a:pt x="224" y="135"/>
                  </a:lnTo>
                  <a:lnTo>
                    <a:pt x="221" y="140"/>
                  </a:lnTo>
                  <a:lnTo>
                    <a:pt x="218" y="146"/>
                  </a:lnTo>
                  <a:lnTo>
                    <a:pt x="218" y="153"/>
                  </a:lnTo>
                  <a:lnTo>
                    <a:pt x="218" y="159"/>
                  </a:lnTo>
                  <a:lnTo>
                    <a:pt x="221" y="166"/>
                  </a:lnTo>
                  <a:lnTo>
                    <a:pt x="224" y="171"/>
                  </a:lnTo>
                  <a:lnTo>
                    <a:pt x="228" y="177"/>
                  </a:lnTo>
                  <a:lnTo>
                    <a:pt x="232" y="180"/>
                  </a:lnTo>
                  <a:lnTo>
                    <a:pt x="238" y="184"/>
                  </a:lnTo>
                  <a:lnTo>
                    <a:pt x="244" y="185"/>
                  </a:lnTo>
                  <a:lnTo>
                    <a:pt x="251" y="186"/>
                  </a:lnTo>
                  <a:lnTo>
                    <a:pt x="258" y="185"/>
                  </a:lnTo>
                  <a:lnTo>
                    <a:pt x="264" y="184"/>
                  </a:lnTo>
                  <a:lnTo>
                    <a:pt x="270" y="180"/>
                  </a:lnTo>
                  <a:lnTo>
                    <a:pt x="275" y="177"/>
                  </a:lnTo>
                  <a:lnTo>
                    <a:pt x="278" y="171"/>
                  </a:lnTo>
                  <a:lnTo>
                    <a:pt x="282" y="166"/>
                  </a:lnTo>
                  <a:lnTo>
                    <a:pt x="283" y="159"/>
                  </a:lnTo>
                  <a:lnTo>
                    <a:pt x="284" y="153"/>
                  </a:lnTo>
                  <a:lnTo>
                    <a:pt x="283" y="146"/>
                  </a:lnTo>
                  <a:lnTo>
                    <a:pt x="282" y="140"/>
                  </a:lnTo>
                  <a:lnTo>
                    <a:pt x="278" y="135"/>
                  </a:lnTo>
                  <a:lnTo>
                    <a:pt x="275" y="130"/>
                  </a:lnTo>
                  <a:close/>
                  <a:moveTo>
                    <a:pt x="251" y="77"/>
                  </a:moveTo>
                  <a:lnTo>
                    <a:pt x="243" y="78"/>
                  </a:lnTo>
                  <a:lnTo>
                    <a:pt x="236" y="79"/>
                  </a:lnTo>
                  <a:lnTo>
                    <a:pt x="229" y="81"/>
                  </a:lnTo>
                  <a:lnTo>
                    <a:pt x="222" y="83"/>
                  </a:lnTo>
                  <a:lnTo>
                    <a:pt x="215" y="86"/>
                  </a:lnTo>
                  <a:lnTo>
                    <a:pt x="209" y="90"/>
                  </a:lnTo>
                  <a:lnTo>
                    <a:pt x="203" y="95"/>
                  </a:lnTo>
                  <a:lnTo>
                    <a:pt x="197" y="99"/>
                  </a:lnTo>
                  <a:lnTo>
                    <a:pt x="192" y="105"/>
                  </a:lnTo>
                  <a:lnTo>
                    <a:pt x="189" y="111"/>
                  </a:lnTo>
                  <a:lnTo>
                    <a:pt x="184" y="117"/>
                  </a:lnTo>
                  <a:lnTo>
                    <a:pt x="182" y="124"/>
                  </a:lnTo>
                  <a:lnTo>
                    <a:pt x="178" y="131"/>
                  </a:lnTo>
                  <a:lnTo>
                    <a:pt x="177" y="138"/>
                  </a:lnTo>
                  <a:lnTo>
                    <a:pt x="176" y="145"/>
                  </a:lnTo>
                  <a:lnTo>
                    <a:pt x="176" y="153"/>
                  </a:lnTo>
                  <a:lnTo>
                    <a:pt x="176" y="160"/>
                  </a:lnTo>
                  <a:lnTo>
                    <a:pt x="177" y="169"/>
                  </a:lnTo>
                  <a:lnTo>
                    <a:pt x="178" y="176"/>
                  </a:lnTo>
                  <a:lnTo>
                    <a:pt x="182" y="183"/>
                  </a:lnTo>
                  <a:lnTo>
                    <a:pt x="184" y="189"/>
                  </a:lnTo>
                  <a:lnTo>
                    <a:pt x="189" y="196"/>
                  </a:lnTo>
                  <a:lnTo>
                    <a:pt x="192" y="201"/>
                  </a:lnTo>
                  <a:lnTo>
                    <a:pt x="197" y="206"/>
                  </a:lnTo>
                  <a:lnTo>
                    <a:pt x="203" y="211"/>
                  </a:lnTo>
                  <a:lnTo>
                    <a:pt x="209" y="216"/>
                  </a:lnTo>
                  <a:lnTo>
                    <a:pt x="215" y="219"/>
                  </a:lnTo>
                  <a:lnTo>
                    <a:pt x="222" y="223"/>
                  </a:lnTo>
                  <a:lnTo>
                    <a:pt x="229" y="225"/>
                  </a:lnTo>
                  <a:lnTo>
                    <a:pt x="236" y="227"/>
                  </a:lnTo>
                  <a:lnTo>
                    <a:pt x="243" y="228"/>
                  </a:lnTo>
                  <a:lnTo>
                    <a:pt x="251" y="228"/>
                  </a:lnTo>
                  <a:lnTo>
                    <a:pt x="258" y="228"/>
                  </a:lnTo>
                  <a:lnTo>
                    <a:pt x="266" y="227"/>
                  </a:lnTo>
                  <a:lnTo>
                    <a:pt x="273" y="225"/>
                  </a:lnTo>
                  <a:lnTo>
                    <a:pt x="281" y="223"/>
                  </a:lnTo>
                  <a:lnTo>
                    <a:pt x="288" y="219"/>
                  </a:lnTo>
                  <a:lnTo>
                    <a:pt x="293" y="216"/>
                  </a:lnTo>
                  <a:lnTo>
                    <a:pt x="299" y="211"/>
                  </a:lnTo>
                  <a:lnTo>
                    <a:pt x="304" y="206"/>
                  </a:lnTo>
                  <a:lnTo>
                    <a:pt x="309" y="201"/>
                  </a:lnTo>
                  <a:lnTo>
                    <a:pt x="313" y="196"/>
                  </a:lnTo>
                  <a:lnTo>
                    <a:pt x="317" y="189"/>
                  </a:lnTo>
                  <a:lnTo>
                    <a:pt x="320" y="183"/>
                  </a:lnTo>
                  <a:lnTo>
                    <a:pt x="323" y="176"/>
                  </a:lnTo>
                  <a:lnTo>
                    <a:pt x="325" y="169"/>
                  </a:lnTo>
                  <a:lnTo>
                    <a:pt x="326" y="160"/>
                  </a:lnTo>
                  <a:lnTo>
                    <a:pt x="326" y="153"/>
                  </a:lnTo>
                  <a:lnTo>
                    <a:pt x="326" y="145"/>
                  </a:lnTo>
                  <a:lnTo>
                    <a:pt x="325" y="138"/>
                  </a:lnTo>
                  <a:lnTo>
                    <a:pt x="323" y="131"/>
                  </a:lnTo>
                  <a:lnTo>
                    <a:pt x="320" y="124"/>
                  </a:lnTo>
                  <a:lnTo>
                    <a:pt x="317" y="117"/>
                  </a:lnTo>
                  <a:lnTo>
                    <a:pt x="313" y="111"/>
                  </a:lnTo>
                  <a:lnTo>
                    <a:pt x="309" y="105"/>
                  </a:lnTo>
                  <a:lnTo>
                    <a:pt x="304" y="99"/>
                  </a:lnTo>
                  <a:lnTo>
                    <a:pt x="299" y="95"/>
                  </a:lnTo>
                  <a:lnTo>
                    <a:pt x="293" y="90"/>
                  </a:lnTo>
                  <a:lnTo>
                    <a:pt x="288" y="86"/>
                  </a:lnTo>
                  <a:lnTo>
                    <a:pt x="281" y="83"/>
                  </a:lnTo>
                  <a:lnTo>
                    <a:pt x="273" y="81"/>
                  </a:lnTo>
                  <a:lnTo>
                    <a:pt x="266" y="79"/>
                  </a:lnTo>
                  <a:lnTo>
                    <a:pt x="258" y="78"/>
                  </a:lnTo>
                  <a:lnTo>
                    <a:pt x="251" y="77"/>
                  </a:lnTo>
                  <a:lnTo>
                    <a:pt x="251" y="77"/>
                  </a:lnTo>
                  <a:close/>
                  <a:moveTo>
                    <a:pt x="342" y="361"/>
                  </a:moveTo>
                  <a:lnTo>
                    <a:pt x="308" y="355"/>
                  </a:lnTo>
                  <a:lnTo>
                    <a:pt x="305" y="367"/>
                  </a:lnTo>
                  <a:lnTo>
                    <a:pt x="302" y="379"/>
                  </a:lnTo>
                  <a:lnTo>
                    <a:pt x="298" y="389"/>
                  </a:lnTo>
                  <a:lnTo>
                    <a:pt x="292" y="400"/>
                  </a:lnTo>
                  <a:lnTo>
                    <a:pt x="278" y="392"/>
                  </a:lnTo>
                  <a:lnTo>
                    <a:pt x="264" y="385"/>
                  </a:lnTo>
                  <a:lnTo>
                    <a:pt x="249" y="379"/>
                  </a:lnTo>
                  <a:lnTo>
                    <a:pt x="235" y="373"/>
                  </a:lnTo>
                  <a:lnTo>
                    <a:pt x="223" y="405"/>
                  </a:lnTo>
                  <a:lnTo>
                    <a:pt x="236" y="410"/>
                  </a:lnTo>
                  <a:lnTo>
                    <a:pt x="249" y="415"/>
                  </a:lnTo>
                  <a:lnTo>
                    <a:pt x="262" y="421"/>
                  </a:lnTo>
                  <a:lnTo>
                    <a:pt x="273" y="428"/>
                  </a:lnTo>
                  <a:lnTo>
                    <a:pt x="263" y="440"/>
                  </a:lnTo>
                  <a:lnTo>
                    <a:pt x="252" y="450"/>
                  </a:lnTo>
                  <a:lnTo>
                    <a:pt x="239" y="461"/>
                  </a:lnTo>
                  <a:lnTo>
                    <a:pt x="227" y="470"/>
                  </a:lnTo>
                  <a:lnTo>
                    <a:pt x="246" y="498"/>
                  </a:lnTo>
                  <a:lnTo>
                    <a:pt x="262" y="487"/>
                  </a:lnTo>
                  <a:lnTo>
                    <a:pt x="276" y="474"/>
                  </a:lnTo>
                  <a:lnTo>
                    <a:pt x="290" y="461"/>
                  </a:lnTo>
                  <a:lnTo>
                    <a:pt x="302" y="447"/>
                  </a:lnTo>
                  <a:lnTo>
                    <a:pt x="315" y="457"/>
                  </a:lnTo>
                  <a:lnTo>
                    <a:pt x="326" y="468"/>
                  </a:lnTo>
                  <a:lnTo>
                    <a:pt x="337" y="481"/>
                  </a:lnTo>
                  <a:lnTo>
                    <a:pt x="347" y="495"/>
                  </a:lnTo>
                  <a:lnTo>
                    <a:pt x="376" y="477"/>
                  </a:lnTo>
                  <a:lnTo>
                    <a:pt x="364" y="460"/>
                  </a:lnTo>
                  <a:lnTo>
                    <a:pt x="350" y="444"/>
                  </a:lnTo>
                  <a:lnTo>
                    <a:pt x="336" y="430"/>
                  </a:lnTo>
                  <a:lnTo>
                    <a:pt x="322" y="419"/>
                  </a:lnTo>
                  <a:lnTo>
                    <a:pt x="327" y="406"/>
                  </a:lnTo>
                  <a:lnTo>
                    <a:pt x="333" y="392"/>
                  </a:lnTo>
                  <a:lnTo>
                    <a:pt x="338" y="376"/>
                  </a:lnTo>
                  <a:lnTo>
                    <a:pt x="342" y="361"/>
                  </a:lnTo>
                  <a:lnTo>
                    <a:pt x="342" y="361"/>
                  </a:lnTo>
                  <a:close/>
                  <a:moveTo>
                    <a:pt x="494" y="352"/>
                  </a:moveTo>
                  <a:lnTo>
                    <a:pt x="489" y="348"/>
                  </a:lnTo>
                  <a:lnTo>
                    <a:pt x="484" y="345"/>
                  </a:lnTo>
                  <a:lnTo>
                    <a:pt x="478" y="342"/>
                  </a:lnTo>
                  <a:lnTo>
                    <a:pt x="471" y="342"/>
                  </a:lnTo>
                  <a:lnTo>
                    <a:pt x="465" y="342"/>
                  </a:lnTo>
                  <a:lnTo>
                    <a:pt x="458" y="345"/>
                  </a:lnTo>
                  <a:lnTo>
                    <a:pt x="453" y="348"/>
                  </a:lnTo>
                  <a:lnTo>
                    <a:pt x="447" y="352"/>
                  </a:lnTo>
                  <a:lnTo>
                    <a:pt x="444" y="356"/>
                  </a:lnTo>
                  <a:lnTo>
                    <a:pt x="440" y="362"/>
                  </a:lnTo>
                  <a:lnTo>
                    <a:pt x="439" y="368"/>
                  </a:lnTo>
                  <a:lnTo>
                    <a:pt x="438" y="375"/>
                  </a:lnTo>
                  <a:lnTo>
                    <a:pt x="439" y="382"/>
                  </a:lnTo>
                  <a:lnTo>
                    <a:pt x="440" y="388"/>
                  </a:lnTo>
                  <a:lnTo>
                    <a:pt x="444" y="394"/>
                  </a:lnTo>
                  <a:lnTo>
                    <a:pt x="447" y="399"/>
                  </a:lnTo>
                  <a:lnTo>
                    <a:pt x="453" y="402"/>
                  </a:lnTo>
                  <a:lnTo>
                    <a:pt x="458" y="406"/>
                  </a:lnTo>
                  <a:lnTo>
                    <a:pt x="465" y="408"/>
                  </a:lnTo>
                  <a:lnTo>
                    <a:pt x="471" y="408"/>
                  </a:lnTo>
                  <a:lnTo>
                    <a:pt x="478" y="408"/>
                  </a:lnTo>
                  <a:lnTo>
                    <a:pt x="484" y="406"/>
                  </a:lnTo>
                  <a:lnTo>
                    <a:pt x="489" y="402"/>
                  </a:lnTo>
                  <a:lnTo>
                    <a:pt x="494" y="399"/>
                  </a:lnTo>
                  <a:lnTo>
                    <a:pt x="499" y="394"/>
                  </a:lnTo>
                  <a:lnTo>
                    <a:pt x="501" y="388"/>
                  </a:lnTo>
                  <a:lnTo>
                    <a:pt x="504" y="382"/>
                  </a:lnTo>
                  <a:lnTo>
                    <a:pt x="504" y="375"/>
                  </a:lnTo>
                  <a:lnTo>
                    <a:pt x="504" y="368"/>
                  </a:lnTo>
                  <a:lnTo>
                    <a:pt x="501" y="362"/>
                  </a:lnTo>
                  <a:lnTo>
                    <a:pt x="499" y="356"/>
                  </a:lnTo>
                  <a:lnTo>
                    <a:pt x="494" y="352"/>
                  </a:lnTo>
                  <a:lnTo>
                    <a:pt x="494" y="352"/>
                  </a:lnTo>
                  <a:close/>
                  <a:moveTo>
                    <a:pt x="471" y="300"/>
                  </a:moveTo>
                  <a:lnTo>
                    <a:pt x="464" y="300"/>
                  </a:lnTo>
                  <a:lnTo>
                    <a:pt x="455" y="301"/>
                  </a:lnTo>
                  <a:lnTo>
                    <a:pt x="448" y="304"/>
                  </a:lnTo>
                  <a:lnTo>
                    <a:pt x="441" y="306"/>
                  </a:lnTo>
                  <a:lnTo>
                    <a:pt x="435" y="308"/>
                  </a:lnTo>
                  <a:lnTo>
                    <a:pt x="428" y="313"/>
                  </a:lnTo>
                  <a:lnTo>
                    <a:pt x="423" y="317"/>
                  </a:lnTo>
                  <a:lnTo>
                    <a:pt x="418" y="322"/>
                  </a:lnTo>
                  <a:lnTo>
                    <a:pt x="413" y="327"/>
                  </a:lnTo>
                  <a:lnTo>
                    <a:pt x="408" y="333"/>
                  </a:lnTo>
                  <a:lnTo>
                    <a:pt x="405" y="339"/>
                  </a:lnTo>
                  <a:lnTo>
                    <a:pt x="401" y="346"/>
                  </a:lnTo>
                  <a:lnTo>
                    <a:pt x="399" y="353"/>
                  </a:lnTo>
                  <a:lnTo>
                    <a:pt x="397" y="360"/>
                  </a:lnTo>
                  <a:lnTo>
                    <a:pt x="396" y="367"/>
                  </a:lnTo>
                  <a:lnTo>
                    <a:pt x="396" y="375"/>
                  </a:lnTo>
                  <a:lnTo>
                    <a:pt x="396" y="383"/>
                  </a:lnTo>
                  <a:lnTo>
                    <a:pt x="397" y="390"/>
                  </a:lnTo>
                  <a:lnTo>
                    <a:pt x="399" y="398"/>
                  </a:lnTo>
                  <a:lnTo>
                    <a:pt x="401" y="405"/>
                  </a:lnTo>
                  <a:lnTo>
                    <a:pt x="405" y="412"/>
                  </a:lnTo>
                  <a:lnTo>
                    <a:pt x="408" y="417"/>
                  </a:lnTo>
                  <a:lnTo>
                    <a:pt x="413" y="423"/>
                  </a:lnTo>
                  <a:lnTo>
                    <a:pt x="418" y="428"/>
                  </a:lnTo>
                  <a:lnTo>
                    <a:pt x="423" y="434"/>
                  </a:lnTo>
                  <a:lnTo>
                    <a:pt x="428" y="437"/>
                  </a:lnTo>
                  <a:lnTo>
                    <a:pt x="435" y="442"/>
                  </a:lnTo>
                  <a:lnTo>
                    <a:pt x="441" y="444"/>
                  </a:lnTo>
                  <a:lnTo>
                    <a:pt x="448" y="447"/>
                  </a:lnTo>
                  <a:lnTo>
                    <a:pt x="455" y="449"/>
                  </a:lnTo>
                  <a:lnTo>
                    <a:pt x="464" y="450"/>
                  </a:lnTo>
                  <a:lnTo>
                    <a:pt x="471" y="450"/>
                  </a:lnTo>
                  <a:lnTo>
                    <a:pt x="479" y="450"/>
                  </a:lnTo>
                  <a:lnTo>
                    <a:pt x="486" y="449"/>
                  </a:lnTo>
                  <a:lnTo>
                    <a:pt x="493" y="447"/>
                  </a:lnTo>
                  <a:lnTo>
                    <a:pt x="500" y="444"/>
                  </a:lnTo>
                  <a:lnTo>
                    <a:pt x="507" y="442"/>
                  </a:lnTo>
                  <a:lnTo>
                    <a:pt x="513" y="437"/>
                  </a:lnTo>
                  <a:lnTo>
                    <a:pt x="519" y="434"/>
                  </a:lnTo>
                  <a:lnTo>
                    <a:pt x="525" y="428"/>
                  </a:lnTo>
                  <a:lnTo>
                    <a:pt x="529" y="423"/>
                  </a:lnTo>
                  <a:lnTo>
                    <a:pt x="534" y="417"/>
                  </a:lnTo>
                  <a:lnTo>
                    <a:pt x="538" y="412"/>
                  </a:lnTo>
                  <a:lnTo>
                    <a:pt x="541" y="405"/>
                  </a:lnTo>
                  <a:lnTo>
                    <a:pt x="543" y="398"/>
                  </a:lnTo>
                  <a:lnTo>
                    <a:pt x="545" y="390"/>
                  </a:lnTo>
                  <a:lnTo>
                    <a:pt x="546" y="383"/>
                  </a:lnTo>
                  <a:lnTo>
                    <a:pt x="547" y="375"/>
                  </a:lnTo>
                  <a:lnTo>
                    <a:pt x="546" y="367"/>
                  </a:lnTo>
                  <a:lnTo>
                    <a:pt x="545" y="360"/>
                  </a:lnTo>
                  <a:lnTo>
                    <a:pt x="543" y="353"/>
                  </a:lnTo>
                  <a:lnTo>
                    <a:pt x="541" y="346"/>
                  </a:lnTo>
                  <a:lnTo>
                    <a:pt x="538" y="339"/>
                  </a:lnTo>
                  <a:lnTo>
                    <a:pt x="534" y="333"/>
                  </a:lnTo>
                  <a:lnTo>
                    <a:pt x="529" y="327"/>
                  </a:lnTo>
                  <a:lnTo>
                    <a:pt x="525" y="322"/>
                  </a:lnTo>
                  <a:lnTo>
                    <a:pt x="519" y="317"/>
                  </a:lnTo>
                  <a:lnTo>
                    <a:pt x="513" y="313"/>
                  </a:lnTo>
                  <a:lnTo>
                    <a:pt x="507" y="308"/>
                  </a:lnTo>
                  <a:lnTo>
                    <a:pt x="500" y="306"/>
                  </a:lnTo>
                  <a:lnTo>
                    <a:pt x="493" y="304"/>
                  </a:lnTo>
                  <a:lnTo>
                    <a:pt x="486" y="301"/>
                  </a:lnTo>
                  <a:lnTo>
                    <a:pt x="479" y="300"/>
                  </a:lnTo>
                  <a:lnTo>
                    <a:pt x="471" y="300"/>
                  </a:lnTo>
                  <a:lnTo>
                    <a:pt x="471" y="300"/>
                  </a:lnTo>
                  <a:close/>
                  <a:moveTo>
                    <a:pt x="11" y="164"/>
                  </a:moveTo>
                  <a:lnTo>
                    <a:pt x="0" y="196"/>
                  </a:lnTo>
                  <a:lnTo>
                    <a:pt x="12" y="200"/>
                  </a:lnTo>
                  <a:lnTo>
                    <a:pt x="22" y="205"/>
                  </a:lnTo>
                  <a:lnTo>
                    <a:pt x="33" y="211"/>
                  </a:lnTo>
                  <a:lnTo>
                    <a:pt x="42" y="218"/>
                  </a:lnTo>
                  <a:lnTo>
                    <a:pt x="33" y="231"/>
                  </a:lnTo>
                  <a:lnTo>
                    <a:pt x="23" y="244"/>
                  </a:lnTo>
                  <a:lnTo>
                    <a:pt x="15" y="258"/>
                  </a:lnTo>
                  <a:lnTo>
                    <a:pt x="7" y="272"/>
                  </a:lnTo>
                  <a:lnTo>
                    <a:pt x="36" y="287"/>
                  </a:lnTo>
                  <a:lnTo>
                    <a:pt x="43" y="275"/>
                  </a:lnTo>
                  <a:lnTo>
                    <a:pt x="52" y="263"/>
                  </a:lnTo>
                  <a:lnTo>
                    <a:pt x="59" y="252"/>
                  </a:lnTo>
                  <a:lnTo>
                    <a:pt x="67" y="240"/>
                  </a:lnTo>
                  <a:lnTo>
                    <a:pt x="77" y="252"/>
                  </a:lnTo>
                  <a:lnTo>
                    <a:pt x="86" y="266"/>
                  </a:lnTo>
                  <a:lnTo>
                    <a:pt x="95" y="279"/>
                  </a:lnTo>
                  <a:lnTo>
                    <a:pt x="102" y="294"/>
                  </a:lnTo>
                  <a:lnTo>
                    <a:pt x="133" y="278"/>
                  </a:lnTo>
                  <a:lnTo>
                    <a:pt x="123" y="261"/>
                  </a:lnTo>
                  <a:lnTo>
                    <a:pt x="113" y="245"/>
                  </a:lnTo>
                  <a:lnTo>
                    <a:pt x="102" y="230"/>
                  </a:lnTo>
                  <a:lnTo>
                    <a:pt x="89" y="216"/>
                  </a:lnTo>
                  <a:lnTo>
                    <a:pt x="102" y="204"/>
                  </a:lnTo>
                  <a:lnTo>
                    <a:pt x="115" y="194"/>
                  </a:lnTo>
                  <a:lnTo>
                    <a:pt x="129" y="185"/>
                  </a:lnTo>
                  <a:lnTo>
                    <a:pt x="144" y="177"/>
                  </a:lnTo>
                  <a:lnTo>
                    <a:pt x="130" y="146"/>
                  </a:lnTo>
                  <a:lnTo>
                    <a:pt x="112" y="157"/>
                  </a:lnTo>
                  <a:lnTo>
                    <a:pt x="95" y="167"/>
                  </a:lnTo>
                  <a:lnTo>
                    <a:pt x="79" y="179"/>
                  </a:lnTo>
                  <a:lnTo>
                    <a:pt x="65" y="192"/>
                  </a:lnTo>
                  <a:lnTo>
                    <a:pt x="53" y="184"/>
                  </a:lnTo>
                  <a:lnTo>
                    <a:pt x="40" y="176"/>
                  </a:lnTo>
                  <a:lnTo>
                    <a:pt x="26" y="170"/>
                  </a:lnTo>
                  <a:lnTo>
                    <a:pt x="11" y="164"/>
                  </a:lnTo>
                  <a:lnTo>
                    <a:pt x="11" y="164"/>
                  </a:lnTo>
                  <a:close/>
                  <a:moveTo>
                    <a:pt x="103" y="494"/>
                  </a:moveTo>
                  <a:lnTo>
                    <a:pt x="96" y="470"/>
                  </a:lnTo>
                  <a:lnTo>
                    <a:pt x="92" y="448"/>
                  </a:lnTo>
                  <a:lnTo>
                    <a:pt x="88" y="427"/>
                  </a:lnTo>
                  <a:lnTo>
                    <a:pt x="87" y="408"/>
                  </a:lnTo>
                  <a:lnTo>
                    <a:pt x="87" y="390"/>
                  </a:lnTo>
                  <a:lnTo>
                    <a:pt x="89" y="375"/>
                  </a:lnTo>
                  <a:lnTo>
                    <a:pt x="93" y="361"/>
                  </a:lnTo>
                  <a:lnTo>
                    <a:pt x="99" y="348"/>
                  </a:lnTo>
                  <a:lnTo>
                    <a:pt x="104" y="336"/>
                  </a:lnTo>
                  <a:lnTo>
                    <a:pt x="113" y="326"/>
                  </a:lnTo>
                  <a:lnTo>
                    <a:pt x="122" y="317"/>
                  </a:lnTo>
                  <a:lnTo>
                    <a:pt x="133" y="308"/>
                  </a:lnTo>
                  <a:lnTo>
                    <a:pt x="143" y="301"/>
                  </a:lnTo>
                  <a:lnTo>
                    <a:pt x="156" y="295"/>
                  </a:lnTo>
                  <a:lnTo>
                    <a:pt x="169" y="290"/>
                  </a:lnTo>
                  <a:lnTo>
                    <a:pt x="183" y="284"/>
                  </a:lnTo>
                  <a:lnTo>
                    <a:pt x="204" y="278"/>
                  </a:lnTo>
                  <a:lnTo>
                    <a:pt x="225" y="273"/>
                  </a:lnTo>
                  <a:lnTo>
                    <a:pt x="248" y="270"/>
                  </a:lnTo>
                  <a:lnTo>
                    <a:pt x="270" y="266"/>
                  </a:lnTo>
                  <a:lnTo>
                    <a:pt x="289" y="264"/>
                  </a:lnTo>
                  <a:lnTo>
                    <a:pt x="308" y="260"/>
                  </a:lnTo>
                  <a:lnTo>
                    <a:pt x="325" y="257"/>
                  </a:lnTo>
                  <a:lnTo>
                    <a:pt x="340" y="253"/>
                  </a:lnTo>
                  <a:lnTo>
                    <a:pt x="356" y="247"/>
                  </a:lnTo>
                  <a:lnTo>
                    <a:pt x="369" y="240"/>
                  </a:lnTo>
                  <a:lnTo>
                    <a:pt x="374" y="237"/>
                  </a:lnTo>
                  <a:lnTo>
                    <a:pt x="380" y="232"/>
                  </a:lnTo>
                  <a:lnTo>
                    <a:pt x="385" y="226"/>
                  </a:lnTo>
                  <a:lnTo>
                    <a:pt x="390" y="220"/>
                  </a:lnTo>
                  <a:lnTo>
                    <a:pt x="393" y="214"/>
                  </a:lnTo>
                  <a:lnTo>
                    <a:pt x="396" y="206"/>
                  </a:lnTo>
                  <a:lnTo>
                    <a:pt x="398" y="198"/>
                  </a:lnTo>
                  <a:lnTo>
                    <a:pt x="399" y="189"/>
                  </a:lnTo>
                  <a:lnTo>
                    <a:pt x="399" y="179"/>
                  </a:lnTo>
                  <a:lnTo>
                    <a:pt x="399" y="167"/>
                  </a:lnTo>
                  <a:lnTo>
                    <a:pt x="398" y="156"/>
                  </a:lnTo>
                  <a:lnTo>
                    <a:pt x="394" y="143"/>
                  </a:lnTo>
                  <a:lnTo>
                    <a:pt x="345" y="155"/>
                  </a:lnTo>
                  <a:lnTo>
                    <a:pt x="369" y="77"/>
                  </a:lnTo>
                  <a:lnTo>
                    <a:pt x="391" y="0"/>
                  </a:lnTo>
                  <a:lnTo>
                    <a:pt x="447" y="58"/>
                  </a:lnTo>
                  <a:lnTo>
                    <a:pt x="502" y="117"/>
                  </a:lnTo>
                  <a:lnTo>
                    <a:pt x="460" y="126"/>
                  </a:lnTo>
                  <a:lnTo>
                    <a:pt x="465" y="149"/>
                  </a:lnTo>
                  <a:lnTo>
                    <a:pt x="468" y="170"/>
                  </a:lnTo>
                  <a:lnTo>
                    <a:pt x="468" y="189"/>
                  </a:lnTo>
                  <a:lnTo>
                    <a:pt x="468" y="206"/>
                  </a:lnTo>
                  <a:lnTo>
                    <a:pt x="466" y="221"/>
                  </a:lnTo>
                  <a:lnTo>
                    <a:pt x="461" y="236"/>
                  </a:lnTo>
                  <a:lnTo>
                    <a:pt x="457" y="248"/>
                  </a:lnTo>
                  <a:lnTo>
                    <a:pt x="450" y="260"/>
                  </a:lnTo>
                  <a:lnTo>
                    <a:pt x="441" y="271"/>
                  </a:lnTo>
                  <a:lnTo>
                    <a:pt x="433" y="280"/>
                  </a:lnTo>
                  <a:lnTo>
                    <a:pt x="423" y="288"/>
                  </a:lnTo>
                  <a:lnTo>
                    <a:pt x="412" y="295"/>
                  </a:lnTo>
                  <a:lnTo>
                    <a:pt x="399" y="302"/>
                  </a:lnTo>
                  <a:lnTo>
                    <a:pt x="387" y="308"/>
                  </a:lnTo>
                  <a:lnTo>
                    <a:pt x="373" y="313"/>
                  </a:lnTo>
                  <a:lnTo>
                    <a:pt x="359" y="318"/>
                  </a:lnTo>
                  <a:lnTo>
                    <a:pt x="339" y="322"/>
                  </a:lnTo>
                  <a:lnTo>
                    <a:pt x="319" y="327"/>
                  </a:lnTo>
                  <a:lnTo>
                    <a:pt x="300" y="331"/>
                  </a:lnTo>
                  <a:lnTo>
                    <a:pt x="281" y="333"/>
                  </a:lnTo>
                  <a:lnTo>
                    <a:pt x="259" y="336"/>
                  </a:lnTo>
                  <a:lnTo>
                    <a:pt x="239" y="340"/>
                  </a:lnTo>
                  <a:lnTo>
                    <a:pt x="221" y="344"/>
                  </a:lnTo>
                  <a:lnTo>
                    <a:pt x="204" y="348"/>
                  </a:lnTo>
                  <a:lnTo>
                    <a:pt x="197" y="352"/>
                  </a:lnTo>
                  <a:lnTo>
                    <a:pt x="190" y="354"/>
                  </a:lnTo>
                  <a:lnTo>
                    <a:pt x="183" y="358"/>
                  </a:lnTo>
                  <a:lnTo>
                    <a:pt x="178" y="362"/>
                  </a:lnTo>
                  <a:lnTo>
                    <a:pt x="173" y="367"/>
                  </a:lnTo>
                  <a:lnTo>
                    <a:pt x="168" y="372"/>
                  </a:lnTo>
                  <a:lnTo>
                    <a:pt x="164" y="378"/>
                  </a:lnTo>
                  <a:lnTo>
                    <a:pt x="161" y="385"/>
                  </a:lnTo>
                  <a:lnTo>
                    <a:pt x="158" y="393"/>
                  </a:lnTo>
                  <a:lnTo>
                    <a:pt x="157" y="401"/>
                  </a:lnTo>
                  <a:lnTo>
                    <a:pt x="156" y="410"/>
                  </a:lnTo>
                  <a:lnTo>
                    <a:pt x="156" y="421"/>
                  </a:lnTo>
                  <a:lnTo>
                    <a:pt x="157" y="432"/>
                  </a:lnTo>
                  <a:lnTo>
                    <a:pt x="160" y="444"/>
                  </a:lnTo>
                  <a:lnTo>
                    <a:pt x="163" y="459"/>
                  </a:lnTo>
                  <a:lnTo>
                    <a:pt x="168" y="474"/>
                  </a:lnTo>
                  <a:lnTo>
                    <a:pt x="103" y="49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par>
                              <p:cTn id="7" fill="hold">
                                <p:stCondLst>
                                  <p:cond delay="0"/>
                                </p:stCondLst>
                                <p:childTnLst>
                                  <p:par>
                                    <p:cTn id="8" presetID="2" presetClass="entr" presetSubtype="3"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1+#ppt_w/2"/>
                                              </p:val>
                                            </p:tav>
                                            <p:tav tm="100000">
                                              <p:val>
                                                <p:strVal val="#ppt_x"/>
                                              </p:val>
                                            </p:tav>
                                          </p:tavLst>
                                        </p:anim>
                                        <p:anim calcmode="lin" valueType="num">
                                          <p:cBhvr additive="base">
                                            <p:cTn id="11" dur="500" fill="hold"/>
                                            <p:tgtEl>
                                              <p:spTgt spid="5"/>
                                            </p:tgtEl>
                                            <p:attrNameLst>
                                              <p:attrName>ppt_y</p:attrName>
                                            </p:attrNameLst>
                                          </p:cBhvr>
                                          <p:tavLst>
                                            <p:tav tm="0">
                                              <p:val>
                                                <p:strVal val="0-#ppt_h/2"/>
                                              </p:val>
                                            </p:tav>
                                            <p:tav tm="100000">
                                              <p:val>
                                                <p:strVal val="#ppt_y"/>
                                              </p:val>
                                            </p:tav>
                                          </p:tavLst>
                                        </p:anim>
                                      </p:childTnLst>
                                    </p:cTn>
                                  </p:par>
                                  <p:par>
                                    <p:cTn id="12" presetID="2" presetClass="entr" presetSubtype="12"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14" presetClass="entr" presetSubtype="1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300"/>
                                            <p:tgtEl>
                                              <p:spTgt spid="6"/>
                                            </p:tgtEl>
                                          </p:cBhvr>
                                        </p:animEffect>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0-#ppt_h/2"/>
                                              </p:val>
                                            </p:tav>
                                            <p:tav tm="100000">
                                              <p:val>
                                                <p:strVal val="#ppt_y"/>
                                              </p:val>
                                            </p:tav>
                                          </p:tavLst>
                                        </p:anim>
                                      </p:childTnLst>
                                    </p:cTn>
                                  </p:par>
                                </p:childTnLst>
                              </p:cTn>
                            </p:par>
                            <p:par>
                              <p:cTn id="29" fill="hold">
                                <p:stCondLst>
                                  <p:cond delay="1500"/>
                                </p:stCondLst>
                                <p:childTnLst>
                                  <p:par>
                                    <p:cTn id="30" presetID="14" presetClass="entr" presetSubtype="1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randombar(horizontal)">
                                          <p:cBhvr>
                                            <p:cTn id="32" dur="300"/>
                                            <p:tgtEl>
                                              <p:spTgt spid="10"/>
                                            </p:tgtEl>
                                          </p:cBhvr>
                                        </p:animEffect>
                                      </p:childTnLst>
                                    </p:cTn>
                                  </p:par>
                                </p:childTnLst>
                              </p:cTn>
                            </p:par>
                            <p:par>
                              <p:cTn id="33" fill="hold">
                                <p:stCondLst>
                                  <p:cond delay="2000"/>
                                </p:stCondLst>
                                <p:childTnLst>
                                  <p:par>
                                    <p:cTn id="34" presetID="41" presetClass="entr" presetSubtype="0" fill="hold" grpId="0" nodeType="afterEffect">
                                      <p:stCondLst>
                                        <p:cond delay="0"/>
                                      </p:stCondLst>
                                      <p:iterate type="lt">
                                        <p:tmPct val="30000"/>
                                      </p:iterate>
                                      <p:childTnLst>
                                        <p:set>
                                          <p:cBhvr>
                                            <p:cTn id="35" dur="1" fill="hold">
                                              <p:stCondLst>
                                                <p:cond delay="0"/>
                                              </p:stCondLst>
                                            </p:cTn>
                                            <p:tgtEl>
                                              <p:spTgt spid="40"/>
                                            </p:tgtEl>
                                            <p:attrNameLst>
                                              <p:attrName>style.visibility</p:attrName>
                                            </p:attrNameLst>
                                          </p:cBhvr>
                                          <p:to>
                                            <p:strVal val="visible"/>
                                          </p:to>
                                        </p:set>
                                        <p:anim calcmode="lin" valueType="num">
                                          <p:cBhvr>
                                            <p:cTn id="36"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40"/>
                                            </p:tgtEl>
                                            <p:attrNameLst>
                                              <p:attrName>ppt_y</p:attrName>
                                            </p:attrNameLst>
                                          </p:cBhvr>
                                          <p:tavLst>
                                            <p:tav tm="0">
                                              <p:val>
                                                <p:strVal val="#ppt_y"/>
                                              </p:val>
                                            </p:tav>
                                            <p:tav tm="100000">
                                              <p:val>
                                                <p:strVal val="#ppt_y"/>
                                              </p:val>
                                            </p:tav>
                                          </p:tavLst>
                                        </p:anim>
                                        <p:anim calcmode="lin" valueType="num">
                                          <p:cBhvr>
                                            <p:cTn id="38"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40"/>
                                            </p:tgtEl>
                                          </p:cBhvr>
                                        </p:animEffect>
                                      </p:childTnLst>
                                    </p:cTn>
                                  </p:par>
                                </p:childTnLst>
                              </p:cTn>
                            </p:par>
                            <p:par>
                              <p:cTn id="41" fill="hold">
                                <p:stCondLst>
                                  <p:cond delay="2700"/>
                                </p:stCondLst>
                                <p:childTnLst>
                                  <p:par>
                                    <p:cTn id="42" presetID="41" presetClass="entr" presetSubtype="0" fill="hold" grpId="0" nodeType="afterEffect">
                                      <p:stCondLst>
                                        <p:cond delay="0"/>
                                      </p:stCondLst>
                                      <p:iterate type="lt">
                                        <p:tmPct val="30000"/>
                                      </p:iterate>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12"/>
                                            </p:tgtEl>
                                            <p:attrNameLst>
                                              <p:attrName>ppt_y</p:attrName>
                                            </p:attrNameLst>
                                          </p:cBhvr>
                                          <p:tavLst>
                                            <p:tav tm="0">
                                              <p:val>
                                                <p:strVal val="#ppt_y"/>
                                              </p:val>
                                            </p:tav>
                                            <p:tav tm="100000">
                                              <p:val>
                                                <p:strVal val="#ppt_y"/>
                                              </p:val>
                                            </p:tav>
                                          </p:tavLst>
                                        </p:anim>
                                        <p:anim calcmode="lin" valueType="num">
                                          <p:cBhvr>
                                            <p:cTn id="4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12"/>
                                            </p:tgtEl>
                                          </p:cBhvr>
                                        </p:animEffect>
                                      </p:childTnLst>
                                    </p:cTn>
                                  </p:par>
                                </p:childTnLst>
                              </p:cTn>
                            </p:par>
                            <p:par>
                              <p:cTn id="49" fill="hold">
                                <p:stCondLst>
                                  <p:cond delay="3950"/>
                                </p:stCondLst>
                                <p:childTnLst>
                                  <p:par>
                                    <p:cTn id="50" presetID="2" presetClass="entr" presetSubtype="4" fill="hold" nodeType="afterEffect">
                                      <p:stCondLst>
                                        <p:cond delay="0"/>
                                      </p:stCondLst>
                                      <p:childTnLst>
                                        <p:set>
                                          <p:cBhvr>
                                            <p:cTn id="51" dur="1" fill="hold">
                                              <p:stCondLst>
                                                <p:cond delay="0"/>
                                              </p:stCondLst>
                                            </p:cTn>
                                            <p:tgtEl>
                                              <p:spTgt spid="41"/>
                                            </p:tgtEl>
                                            <p:attrNameLst>
                                              <p:attrName>style.visibility</p:attrName>
                                            </p:attrNameLst>
                                          </p:cBhvr>
                                          <p:to>
                                            <p:strVal val="visible"/>
                                          </p:to>
                                        </p:set>
                                        <p:anim calcmode="lin" valueType="num">
                                          <p:cBhvr additive="base">
                                            <p:cTn id="52" dur="500" fill="hold"/>
                                            <p:tgtEl>
                                              <p:spTgt spid="41"/>
                                            </p:tgtEl>
                                            <p:attrNameLst>
                                              <p:attrName>ppt_x</p:attrName>
                                            </p:attrNameLst>
                                          </p:cBhvr>
                                          <p:tavLst>
                                            <p:tav tm="0">
                                              <p:val>
                                                <p:strVal val="#ppt_x"/>
                                              </p:val>
                                            </p:tav>
                                            <p:tav tm="100000">
                                              <p:val>
                                                <p:strVal val="#ppt_x"/>
                                              </p:val>
                                            </p:tav>
                                          </p:tavLst>
                                        </p:anim>
                                        <p:anim calcmode="lin" valueType="num">
                                          <p:cBhvr additive="base">
                                            <p:cTn id="53" dur="500" fill="hold"/>
                                            <p:tgtEl>
                                              <p:spTgt spid="41"/>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48"/>
                                            </p:tgtEl>
                                            <p:attrNameLst>
                                              <p:attrName>style.visibility</p:attrName>
                                            </p:attrNameLst>
                                          </p:cBhvr>
                                          <p:to>
                                            <p:strVal val="visible"/>
                                          </p:to>
                                        </p:set>
                                        <p:anim calcmode="lin" valueType="num">
                                          <p:cBhvr additive="base">
                                            <p:cTn id="56" dur="500" fill="hold"/>
                                            <p:tgtEl>
                                              <p:spTgt spid="48"/>
                                            </p:tgtEl>
                                            <p:attrNameLst>
                                              <p:attrName>ppt_x</p:attrName>
                                            </p:attrNameLst>
                                          </p:cBhvr>
                                          <p:tavLst>
                                            <p:tav tm="0">
                                              <p:val>
                                                <p:strVal val="#ppt_x"/>
                                              </p:val>
                                            </p:tav>
                                            <p:tav tm="100000">
                                              <p:val>
                                                <p:strVal val="#ppt_x"/>
                                              </p:val>
                                            </p:tav>
                                          </p:tavLst>
                                        </p:anim>
                                        <p:anim calcmode="lin" valueType="num">
                                          <p:cBhvr additive="base">
                                            <p:cTn id="57" dur="500" fill="hold"/>
                                            <p:tgtEl>
                                              <p:spTgt spid="48"/>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51"/>
                                            </p:tgtEl>
                                            <p:attrNameLst>
                                              <p:attrName>style.visibility</p:attrName>
                                            </p:attrNameLst>
                                          </p:cBhvr>
                                          <p:to>
                                            <p:strVal val="visible"/>
                                          </p:to>
                                        </p:set>
                                        <p:anim calcmode="lin" valueType="num">
                                          <p:cBhvr additive="base">
                                            <p:cTn id="60" dur="500" fill="hold"/>
                                            <p:tgtEl>
                                              <p:spTgt spid="51"/>
                                            </p:tgtEl>
                                            <p:attrNameLst>
                                              <p:attrName>ppt_x</p:attrName>
                                            </p:attrNameLst>
                                          </p:cBhvr>
                                          <p:tavLst>
                                            <p:tav tm="0">
                                              <p:val>
                                                <p:strVal val="#ppt_x"/>
                                              </p:val>
                                            </p:tav>
                                            <p:tav tm="100000">
                                              <p:val>
                                                <p:strVal val="#ppt_x"/>
                                              </p:val>
                                            </p:tav>
                                          </p:tavLst>
                                        </p:anim>
                                        <p:anim calcmode="lin" valueType="num">
                                          <p:cBhvr additive="base">
                                            <p:cTn id="61" dur="500" fill="hold"/>
                                            <p:tgtEl>
                                              <p:spTgt spid="51"/>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54"/>
                                            </p:tgtEl>
                                            <p:attrNameLst>
                                              <p:attrName>style.visibility</p:attrName>
                                            </p:attrNameLst>
                                          </p:cBhvr>
                                          <p:to>
                                            <p:strVal val="visible"/>
                                          </p:to>
                                        </p:set>
                                        <p:anim calcmode="lin" valueType="num">
                                          <p:cBhvr additive="base">
                                            <p:cTn id="64" dur="500" fill="hold"/>
                                            <p:tgtEl>
                                              <p:spTgt spid="54"/>
                                            </p:tgtEl>
                                            <p:attrNameLst>
                                              <p:attrName>ppt_x</p:attrName>
                                            </p:attrNameLst>
                                          </p:cBhvr>
                                          <p:tavLst>
                                            <p:tav tm="0">
                                              <p:val>
                                                <p:strVal val="#ppt_x"/>
                                              </p:val>
                                            </p:tav>
                                            <p:tav tm="100000">
                                              <p:val>
                                                <p:strVal val="#ppt_x"/>
                                              </p:val>
                                            </p:tav>
                                          </p:tavLst>
                                        </p:anim>
                                        <p:anim calcmode="lin" valueType="num">
                                          <p:cBhvr additive="base">
                                            <p:cTn id="65" dur="500" fill="hold"/>
                                            <p:tgtEl>
                                              <p:spTgt spid="54"/>
                                            </p:tgtEl>
                                            <p:attrNameLst>
                                              <p:attrName>ppt_y</p:attrName>
                                            </p:attrNameLst>
                                          </p:cBhvr>
                                          <p:tavLst>
                                            <p:tav tm="0">
                                              <p:val>
                                                <p:strVal val="1+#ppt_h/2"/>
                                              </p:val>
                                            </p:tav>
                                            <p:tav tm="100000">
                                              <p:val>
                                                <p:strVal val="#ppt_y"/>
                                              </p:val>
                                            </p:tav>
                                          </p:tavLst>
                                        </p:anim>
                                      </p:childTnLst>
                                    </p:cTn>
                                  </p:par>
                                </p:childTnLst>
                              </p:cTn>
                            </p:par>
                            <p:par>
                              <p:cTn id="66" fill="hold">
                                <p:stCondLst>
                                  <p:cond delay="4450"/>
                                </p:stCondLst>
                                <p:childTnLst>
                                  <p:par>
                                    <p:cTn id="67" presetID="2" presetClass="entr" presetSubtype="2" fill="hold" grpId="0" nodeType="afterEffect" p14:presetBounceEnd="60000">
                                      <p:stCondLst>
                                        <p:cond delay="0"/>
                                      </p:stCondLst>
                                      <p:childTnLst>
                                        <p:set>
                                          <p:cBhvr>
                                            <p:cTn id="68" dur="1" fill="hold">
                                              <p:stCondLst>
                                                <p:cond delay="0"/>
                                              </p:stCondLst>
                                            </p:cTn>
                                            <p:tgtEl>
                                              <p:spTgt spid="17"/>
                                            </p:tgtEl>
                                            <p:attrNameLst>
                                              <p:attrName>style.visibility</p:attrName>
                                            </p:attrNameLst>
                                          </p:cBhvr>
                                          <p:to>
                                            <p:strVal val="visible"/>
                                          </p:to>
                                        </p:set>
                                        <p:anim calcmode="lin" valueType="num" p14:bounceEnd="60000">
                                          <p:cBhvr additive="base">
                                            <p:cTn id="69" dur="500" fill="hold"/>
                                            <p:tgtEl>
                                              <p:spTgt spid="17"/>
                                            </p:tgtEl>
                                            <p:attrNameLst>
                                              <p:attrName>ppt_x</p:attrName>
                                            </p:attrNameLst>
                                          </p:cBhvr>
                                          <p:tavLst>
                                            <p:tav tm="0">
                                              <p:val>
                                                <p:strVal val="1+#ppt_w/2"/>
                                              </p:val>
                                            </p:tav>
                                            <p:tav tm="100000">
                                              <p:val>
                                                <p:strVal val="#ppt_x"/>
                                              </p:val>
                                            </p:tav>
                                          </p:tavLst>
                                        </p:anim>
                                        <p:anim calcmode="lin" valueType="num" p14:bounceEnd="60000">
                                          <p:cBhvr additive="base">
                                            <p:cTn id="70" dur="500" fill="hold"/>
                                            <p:tgtEl>
                                              <p:spTgt spid="17"/>
                                            </p:tgtEl>
                                            <p:attrNameLst>
                                              <p:attrName>ppt_y</p:attrName>
                                            </p:attrNameLst>
                                          </p:cBhvr>
                                          <p:tavLst>
                                            <p:tav tm="0">
                                              <p:val>
                                                <p:strVal val="#ppt_y"/>
                                              </p:val>
                                            </p:tav>
                                            <p:tav tm="100000">
                                              <p:val>
                                                <p:strVal val="#ppt_y"/>
                                              </p:val>
                                            </p:tav>
                                          </p:tavLst>
                                        </p:anim>
                                      </p:childTnLst>
                                    </p:cTn>
                                  </p:par>
                                </p:childTnLst>
                              </p:cTn>
                            </p:par>
                            <p:par>
                              <p:cTn id="71" fill="hold">
                                <p:stCondLst>
                                  <p:cond delay="4950"/>
                                </p:stCondLst>
                                <p:childTnLst>
                                  <p:par>
                                    <p:cTn id="72" presetID="22" presetClass="entr" presetSubtype="8"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wipe(left)">
                                          <p:cBhvr>
                                            <p:cTn id="74" dur="500"/>
                                            <p:tgtEl>
                                              <p:spTgt spid="14"/>
                                            </p:tgtEl>
                                          </p:cBhvr>
                                        </p:animEffect>
                                      </p:childTnLst>
                                    </p:cTn>
                                  </p:par>
                                </p:childTnLst>
                              </p:cTn>
                            </p:par>
                            <p:par>
                              <p:cTn id="75" fill="hold">
                                <p:stCondLst>
                                  <p:cond delay="5450"/>
                                </p:stCondLst>
                                <p:childTnLst>
                                  <p:par>
                                    <p:cTn id="76" presetID="2" presetClass="entr" presetSubtype="2" fill="hold" grpId="0" nodeType="afterEffect" p14:presetBounceEnd="60000">
                                      <p:stCondLst>
                                        <p:cond delay="0"/>
                                      </p:stCondLst>
                                      <p:childTnLst>
                                        <p:set>
                                          <p:cBhvr>
                                            <p:cTn id="77" dur="1" fill="hold">
                                              <p:stCondLst>
                                                <p:cond delay="0"/>
                                              </p:stCondLst>
                                            </p:cTn>
                                            <p:tgtEl>
                                              <p:spTgt spid="15"/>
                                            </p:tgtEl>
                                            <p:attrNameLst>
                                              <p:attrName>style.visibility</p:attrName>
                                            </p:attrNameLst>
                                          </p:cBhvr>
                                          <p:to>
                                            <p:strVal val="visible"/>
                                          </p:to>
                                        </p:set>
                                        <p:anim calcmode="lin" valueType="num" p14:bounceEnd="60000">
                                          <p:cBhvr additive="base">
                                            <p:cTn id="78" dur="500" fill="hold"/>
                                            <p:tgtEl>
                                              <p:spTgt spid="15"/>
                                            </p:tgtEl>
                                            <p:attrNameLst>
                                              <p:attrName>ppt_x</p:attrName>
                                            </p:attrNameLst>
                                          </p:cBhvr>
                                          <p:tavLst>
                                            <p:tav tm="0">
                                              <p:val>
                                                <p:strVal val="1+#ppt_w/2"/>
                                              </p:val>
                                            </p:tav>
                                            <p:tav tm="100000">
                                              <p:val>
                                                <p:strVal val="#ppt_x"/>
                                              </p:val>
                                            </p:tav>
                                          </p:tavLst>
                                        </p:anim>
                                        <p:anim calcmode="lin" valueType="num" p14:bounceEnd="60000">
                                          <p:cBhvr additive="base">
                                            <p:cTn id="79" dur="500" fill="hold"/>
                                            <p:tgtEl>
                                              <p:spTgt spid="15"/>
                                            </p:tgtEl>
                                            <p:attrNameLst>
                                              <p:attrName>ppt_y</p:attrName>
                                            </p:attrNameLst>
                                          </p:cBhvr>
                                          <p:tavLst>
                                            <p:tav tm="0">
                                              <p:val>
                                                <p:strVal val="#ppt_y"/>
                                              </p:val>
                                            </p:tav>
                                            <p:tav tm="100000">
                                              <p:val>
                                                <p:strVal val="#ppt_y"/>
                                              </p:val>
                                            </p:tav>
                                          </p:tavLst>
                                        </p:anim>
                                      </p:childTnLst>
                                    </p:cTn>
                                  </p:par>
                                </p:childTnLst>
                              </p:cTn>
                            </p:par>
                            <p:par>
                              <p:cTn id="80" fill="hold">
                                <p:stCondLst>
                                  <p:cond delay="5950"/>
                                </p:stCondLst>
                                <p:childTnLst>
                                  <p:par>
                                    <p:cTn id="81" presetID="22" presetClass="entr" presetSubtype="8" fill="hold" grpId="0"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left)">
                                          <p:cBhvr>
                                            <p:cTn id="8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84" repeatCount="indefinite" fill="hold" display="0">
                      <p:stCondLst>
                        <p:cond delay="indefinite"/>
                      </p:stCondLst>
                      <p:endCondLst>
                        <p:cond evt="onStopAudio" delay="0">
                          <p:tgtEl>
                            <p:sldTgt/>
                          </p:tgtEl>
                        </p:cond>
                      </p:endCondLst>
                    </p:cTn>
                    <p:tgtEl>
                      <p:spTgt spid="31"/>
                    </p:tgtEl>
                  </p:cMediaNode>
                </p:audio>
              </p:childTnLst>
            </p:cTn>
          </p:par>
        </p:tnLst>
        <p:bldLst>
          <p:bldP spid="4" grpId="0" animBg="1"/>
          <p:bldP spid="5" grpId="0" animBg="1"/>
          <p:bldP spid="6" grpId="0" animBg="1"/>
          <p:bldP spid="7" grpId="0" animBg="1"/>
          <p:bldP spid="8" grpId="0" animBg="1"/>
          <p:bldP spid="10" grpId="0" animBg="1"/>
          <p:bldP spid="14" grpId="0"/>
          <p:bldP spid="15" grpId="0" animBg="1"/>
          <p:bldP spid="16" grpId="0"/>
          <p:bldP spid="17" grpId="0" animBg="1"/>
          <p:bldP spid="12" grpId="0"/>
          <p:bldP spid="4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par>
                              <p:cTn id="7" fill="hold">
                                <p:stCondLst>
                                  <p:cond delay="0"/>
                                </p:stCondLst>
                                <p:childTnLst>
                                  <p:par>
                                    <p:cTn id="8" presetID="2" presetClass="entr" presetSubtype="3"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1+#ppt_w/2"/>
                                              </p:val>
                                            </p:tav>
                                            <p:tav tm="100000">
                                              <p:val>
                                                <p:strVal val="#ppt_x"/>
                                              </p:val>
                                            </p:tav>
                                          </p:tavLst>
                                        </p:anim>
                                        <p:anim calcmode="lin" valueType="num">
                                          <p:cBhvr additive="base">
                                            <p:cTn id="11" dur="500" fill="hold"/>
                                            <p:tgtEl>
                                              <p:spTgt spid="5"/>
                                            </p:tgtEl>
                                            <p:attrNameLst>
                                              <p:attrName>ppt_y</p:attrName>
                                            </p:attrNameLst>
                                          </p:cBhvr>
                                          <p:tavLst>
                                            <p:tav tm="0">
                                              <p:val>
                                                <p:strVal val="0-#ppt_h/2"/>
                                              </p:val>
                                            </p:tav>
                                            <p:tav tm="100000">
                                              <p:val>
                                                <p:strVal val="#ppt_y"/>
                                              </p:val>
                                            </p:tav>
                                          </p:tavLst>
                                        </p:anim>
                                      </p:childTnLst>
                                    </p:cTn>
                                  </p:par>
                                  <p:par>
                                    <p:cTn id="12" presetID="2" presetClass="entr" presetSubtype="12"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14" presetClass="entr" presetSubtype="1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300"/>
                                            <p:tgtEl>
                                              <p:spTgt spid="6"/>
                                            </p:tgtEl>
                                          </p:cBhvr>
                                        </p:animEffect>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0-#ppt_h/2"/>
                                              </p:val>
                                            </p:tav>
                                            <p:tav tm="100000">
                                              <p:val>
                                                <p:strVal val="#ppt_y"/>
                                              </p:val>
                                            </p:tav>
                                          </p:tavLst>
                                        </p:anim>
                                      </p:childTnLst>
                                    </p:cTn>
                                  </p:par>
                                </p:childTnLst>
                              </p:cTn>
                            </p:par>
                            <p:par>
                              <p:cTn id="29" fill="hold">
                                <p:stCondLst>
                                  <p:cond delay="1500"/>
                                </p:stCondLst>
                                <p:childTnLst>
                                  <p:par>
                                    <p:cTn id="30" presetID="14" presetClass="entr" presetSubtype="1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randombar(horizontal)">
                                          <p:cBhvr>
                                            <p:cTn id="32" dur="300"/>
                                            <p:tgtEl>
                                              <p:spTgt spid="10"/>
                                            </p:tgtEl>
                                          </p:cBhvr>
                                        </p:animEffect>
                                      </p:childTnLst>
                                    </p:cTn>
                                  </p:par>
                                </p:childTnLst>
                              </p:cTn>
                            </p:par>
                            <p:par>
                              <p:cTn id="33" fill="hold">
                                <p:stCondLst>
                                  <p:cond delay="2000"/>
                                </p:stCondLst>
                                <p:childTnLst>
                                  <p:par>
                                    <p:cTn id="34" presetID="41" presetClass="entr" presetSubtype="0" fill="hold" grpId="0" nodeType="afterEffect">
                                      <p:stCondLst>
                                        <p:cond delay="0"/>
                                      </p:stCondLst>
                                      <p:iterate type="lt">
                                        <p:tmPct val="30000"/>
                                      </p:iterate>
                                      <p:childTnLst>
                                        <p:set>
                                          <p:cBhvr>
                                            <p:cTn id="35" dur="1" fill="hold">
                                              <p:stCondLst>
                                                <p:cond delay="0"/>
                                              </p:stCondLst>
                                            </p:cTn>
                                            <p:tgtEl>
                                              <p:spTgt spid="40"/>
                                            </p:tgtEl>
                                            <p:attrNameLst>
                                              <p:attrName>style.visibility</p:attrName>
                                            </p:attrNameLst>
                                          </p:cBhvr>
                                          <p:to>
                                            <p:strVal val="visible"/>
                                          </p:to>
                                        </p:set>
                                        <p:anim calcmode="lin" valueType="num">
                                          <p:cBhvr>
                                            <p:cTn id="36"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40"/>
                                            </p:tgtEl>
                                            <p:attrNameLst>
                                              <p:attrName>ppt_y</p:attrName>
                                            </p:attrNameLst>
                                          </p:cBhvr>
                                          <p:tavLst>
                                            <p:tav tm="0">
                                              <p:val>
                                                <p:strVal val="#ppt_y"/>
                                              </p:val>
                                            </p:tav>
                                            <p:tav tm="100000">
                                              <p:val>
                                                <p:strVal val="#ppt_y"/>
                                              </p:val>
                                            </p:tav>
                                          </p:tavLst>
                                        </p:anim>
                                        <p:anim calcmode="lin" valueType="num">
                                          <p:cBhvr>
                                            <p:cTn id="38"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40"/>
                                            </p:tgtEl>
                                          </p:cBhvr>
                                        </p:animEffect>
                                      </p:childTnLst>
                                    </p:cTn>
                                  </p:par>
                                </p:childTnLst>
                              </p:cTn>
                            </p:par>
                            <p:par>
                              <p:cTn id="41" fill="hold">
                                <p:stCondLst>
                                  <p:cond delay="2700"/>
                                </p:stCondLst>
                                <p:childTnLst>
                                  <p:par>
                                    <p:cTn id="42" presetID="41" presetClass="entr" presetSubtype="0" fill="hold" grpId="0" nodeType="afterEffect">
                                      <p:stCondLst>
                                        <p:cond delay="0"/>
                                      </p:stCondLst>
                                      <p:iterate type="lt">
                                        <p:tmPct val="30000"/>
                                      </p:iterate>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12"/>
                                            </p:tgtEl>
                                            <p:attrNameLst>
                                              <p:attrName>ppt_y</p:attrName>
                                            </p:attrNameLst>
                                          </p:cBhvr>
                                          <p:tavLst>
                                            <p:tav tm="0">
                                              <p:val>
                                                <p:strVal val="#ppt_y"/>
                                              </p:val>
                                            </p:tav>
                                            <p:tav tm="100000">
                                              <p:val>
                                                <p:strVal val="#ppt_y"/>
                                              </p:val>
                                            </p:tav>
                                          </p:tavLst>
                                        </p:anim>
                                        <p:anim calcmode="lin" valueType="num">
                                          <p:cBhvr>
                                            <p:cTn id="4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12"/>
                                            </p:tgtEl>
                                          </p:cBhvr>
                                        </p:animEffect>
                                      </p:childTnLst>
                                    </p:cTn>
                                  </p:par>
                                </p:childTnLst>
                              </p:cTn>
                            </p:par>
                            <p:par>
                              <p:cTn id="49" fill="hold">
                                <p:stCondLst>
                                  <p:cond delay="3950"/>
                                </p:stCondLst>
                                <p:childTnLst>
                                  <p:par>
                                    <p:cTn id="50" presetID="2" presetClass="entr" presetSubtype="4" fill="hold" nodeType="afterEffect">
                                      <p:stCondLst>
                                        <p:cond delay="0"/>
                                      </p:stCondLst>
                                      <p:childTnLst>
                                        <p:set>
                                          <p:cBhvr>
                                            <p:cTn id="51" dur="1" fill="hold">
                                              <p:stCondLst>
                                                <p:cond delay="0"/>
                                              </p:stCondLst>
                                            </p:cTn>
                                            <p:tgtEl>
                                              <p:spTgt spid="41"/>
                                            </p:tgtEl>
                                            <p:attrNameLst>
                                              <p:attrName>style.visibility</p:attrName>
                                            </p:attrNameLst>
                                          </p:cBhvr>
                                          <p:to>
                                            <p:strVal val="visible"/>
                                          </p:to>
                                        </p:set>
                                        <p:anim calcmode="lin" valueType="num">
                                          <p:cBhvr additive="base">
                                            <p:cTn id="52" dur="500" fill="hold"/>
                                            <p:tgtEl>
                                              <p:spTgt spid="41"/>
                                            </p:tgtEl>
                                            <p:attrNameLst>
                                              <p:attrName>ppt_x</p:attrName>
                                            </p:attrNameLst>
                                          </p:cBhvr>
                                          <p:tavLst>
                                            <p:tav tm="0">
                                              <p:val>
                                                <p:strVal val="#ppt_x"/>
                                              </p:val>
                                            </p:tav>
                                            <p:tav tm="100000">
                                              <p:val>
                                                <p:strVal val="#ppt_x"/>
                                              </p:val>
                                            </p:tav>
                                          </p:tavLst>
                                        </p:anim>
                                        <p:anim calcmode="lin" valueType="num">
                                          <p:cBhvr additive="base">
                                            <p:cTn id="53" dur="500" fill="hold"/>
                                            <p:tgtEl>
                                              <p:spTgt spid="41"/>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48"/>
                                            </p:tgtEl>
                                            <p:attrNameLst>
                                              <p:attrName>style.visibility</p:attrName>
                                            </p:attrNameLst>
                                          </p:cBhvr>
                                          <p:to>
                                            <p:strVal val="visible"/>
                                          </p:to>
                                        </p:set>
                                        <p:anim calcmode="lin" valueType="num">
                                          <p:cBhvr additive="base">
                                            <p:cTn id="56" dur="500" fill="hold"/>
                                            <p:tgtEl>
                                              <p:spTgt spid="48"/>
                                            </p:tgtEl>
                                            <p:attrNameLst>
                                              <p:attrName>ppt_x</p:attrName>
                                            </p:attrNameLst>
                                          </p:cBhvr>
                                          <p:tavLst>
                                            <p:tav tm="0">
                                              <p:val>
                                                <p:strVal val="#ppt_x"/>
                                              </p:val>
                                            </p:tav>
                                            <p:tav tm="100000">
                                              <p:val>
                                                <p:strVal val="#ppt_x"/>
                                              </p:val>
                                            </p:tav>
                                          </p:tavLst>
                                        </p:anim>
                                        <p:anim calcmode="lin" valueType="num">
                                          <p:cBhvr additive="base">
                                            <p:cTn id="57" dur="500" fill="hold"/>
                                            <p:tgtEl>
                                              <p:spTgt spid="48"/>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51"/>
                                            </p:tgtEl>
                                            <p:attrNameLst>
                                              <p:attrName>style.visibility</p:attrName>
                                            </p:attrNameLst>
                                          </p:cBhvr>
                                          <p:to>
                                            <p:strVal val="visible"/>
                                          </p:to>
                                        </p:set>
                                        <p:anim calcmode="lin" valueType="num">
                                          <p:cBhvr additive="base">
                                            <p:cTn id="60" dur="500" fill="hold"/>
                                            <p:tgtEl>
                                              <p:spTgt spid="51"/>
                                            </p:tgtEl>
                                            <p:attrNameLst>
                                              <p:attrName>ppt_x</p:attrName>
                                            </p:attrNameLst>
                                          </p:cBhvr>
                                          <p:tavLst>
                                            <p:tav tm="0">
                                              <p:val>
                                                <p:strVal val="#ppt_x"/>
                                              </p:val>
                                            </p:tav>
                                            <p:tav tm="100000">
                                              <p:val>
                                                <p:strVal val="#ppt_x"/>
                                              </p:val>
                                            </p:tav>
                                          </p:tavLst>
                                        </p:anim>
                                        <p:anim calcmode="lin" valueType="num">
                                          <p:cBhvr additive="base">
                                            <p:cTn id="61" dur="500" fill="hold"/>
                                            <p:tgtEl>
                                              <p:spTgt spid="51"/>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54"/>
                                            </p:tgtEl>
                                            <p:attrNameLst>
                                              <p:attrName>style.visibility</p:attrName>
                                            </p:attrNameLst>
                                          </p:cBhvr>
                                          <p:to>
                                            <p:strVal val="visible"/>
                                          </p:to>
                                        </p:set>
                                        <p:anim calcmode="lin" valueType="num">
                                          <p:cBhvr additive="base">
                                            <p:cTn id="64" dur="500" fill="hold"/>
                                            <p:tgtEl>
                                              <p:spTgt spid="54"/>
                                            </p:tgtEl>
                                            <p:attrNameLst>
                                              <p:attrName>ppt_x</p:attrName>
                                            </p:attrNameLst>
                                          </p:cBhvr>
                                          <p:tavLst>
                                            <p:tav tm="0">
                                              <p:val>
                                                <p:strVal val="#ppt_x"/>
                                              </p:val>
                                            </p:tav>
                                            <p:tav tm="100000">
                                              <p:val>
                                                <p:strVal val="#ppt_x"/>
                                              </p:val>
                                            </p:tav>
                                          </p:tavLst>
                                        </p:anim>
                                        <p:anim calcmode="lin" valueType="num">
                                          <p:cBhvr additive="base">
                                            <p:cTn id="65" dur="500" fill="hold"/>
                                            <p:tgtEl>
                                              <p:spTgt spid="54"/>
                                            </p:tgtEl>
                                            <p:attrNameLst>
                                              <p:attrName>ppt_y</p:attrName>
                                            </p:attrNameLst>
                                          </p:cBhvr>
                                          <p:tavLst>
                                            <p:tav tm="0">
                                              <p:val>
                                                <p:strVal val="1+#ppt_h/2"/>
                                              </p:val>
                                            </p:tav>
                                            <p:tav tm="100000">
                                              <p:val>
                                                <p:strVal val="#ppt_y"/>
                                              </p:val>
                                            </p:tav>
                                          </p:tavLst>
                                        </p:anim>
                                      </p:childTnLst>
                                    </p:cTn>
                                  </p:par>
                                </p:childTnLst>
                              </p:cTn>
                            </p:par>
                            <p:par>
                              <p:cTn id="66" fill="hold">
                                <p:stCondLst>
                                  <p:cond delay="4450"/>
                                </p:stCondLst>
                                <p:childTnLst>
                                  <p:par>
                                    <p:cTn id="67" presetID="2" presetClass="entr" presetSubtype="2"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 calcmode="lin" valueType="num">
                                          <p:cBhvr additive="base">
                                            <p:cTn id="69" dur="500" fill="hold"/>
                                            <p:tgtEl>
                                              <p:spTgt spid="17"/>
                                            </p:tgtEl>
                                            <p:attrNameLst>
                                              <p:attrName>ppt_x</p:attrName>
                                            </p:attrNameLst>
                                          </p:cBhvr>
                                          <p:tavLst>
                                            <p:tav tm="0">
                                              <p:val>
                                                <p:strVal val="1+#ppt_w/2"/>
                                              </p:val>
                                            </p:tav>
                                            <p:tav tm="100000">
                                              <p:val>
                                                <p:strVal val="#ppt_x"/>
                                              </p:val>
                                            </p:tav>
                                          </p:tavLst>
                                        </p:anim>
                                        <p:anim calcmode="lin" valueType="num">
                                          <p:cBhvr additive="base">
                                            <p:cTn id="70" dur="500" fill="hold"/>
                                            <p:tgtEl>
                                              <p:spTgt spid="17"/>
                                            </p:tgtEl>
                                            <p:attrNameLst>
                                              <p:attrName>ppt_y</p:attrName>
                                            </p:attrNameLst>
                                          </p:cBhvr>
                                          <p:tavLst>
                                            <p:tav tm="0">
                                              <p:val>
                                                <p:strVal val="#ppt_y"/>
                                              </p:val>
                                            </p:tav>
                                            <p:tav tm="100000">
                                              <p:val>
                                                <p:strVal val="#ppt_y"/>
                                              </p:val>
                                            </p:tav>
                                          </p:tavLst>
                                        </p:anim>
                                      </p:childTnLst>
                                    </p:cTn>
                                  </p:par>
                                </p:childTnLst>
                              </p:cTn>
                            </p:par>
                            <p:par>
                              <p:cTn id="71" fill="hold">
                                <p:stCondLst>
                                  <p:cond delay="4950"/>
                                </p:stCondLst>
                                <p:childTnLst>
                                  <p:par>
                                    <p:cTn id="72" presetID="22" presetClass="entr" presetSubtype="8"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wipe(left)">
                                          <p:cBhvr>
                                            <p:cTn id="74" dur="500"/>
                                            <p:tgtEl>
                                              <p:spTgt spid="14"/>
                                            </p:tgtEl>
                                          </p:cBhvr>
                                        </p:animEffect>
                                      </p:childTnLst>
                                    </p:cTn>
                                  </p:par>
                                </p:childTnLst>
                              </p:cTn>
                            </p:par>
                            <p:par>
                              <p:cTn id="75" fill="hold">
                                <p:stCondLst>
                                  <p:cond delay="5450"/>
                                </p:stCondLst>
                                <p:childTnLst>
                                  <p:par>
                                    <p:cTn id="76" presetID="2" presetClass="entr" presetSubtype="2" fill="hold" grpId="0" nodeType="afterEffect">
                                      <p:stCondLst>
                                        <p:cond delay="0"/>
                                      </p:stCondLst>
                                      <p:childTnLst>
                                        <p:set>
                                          <p:cBhvr>
                                            <p:cTn id="77" dur="1" fill="hold">
                                              <p:stCondLst>
                                                <p:cond delay="0"/>
                                              </p:stCondLst>
                                            </p:cTn>
                                            <p:tgtEl>
                                              <p:spTgt spid="15"/>
                                            </p:tgtEl>
                                            <p:attrNameLst>
                                              <p:attrName>style.visibility</p:attrName>
                                            </p:attrNameLst>
                                          </p:cBhvr>
                                          <p:to>
                                            <p:strVal val="visible"/>
                                          </p:to>
                                        </p:set>
                                        <p:anim calcmode="lin" valueType="num">
                                          <p:cBhvr additive="base">
                                            <p:cTn id="78" dur="500" fill="hold"/>
                                            <p:tgtEl>
                                              <p:spTgt spid="15"/>
                                            </p:tgtEl>
                                            <p:attrNameLst>
                                              <p:attrName>ppt_x</p:attrName>
                                            </p:attrNameLst>
                                          </p:cBhvr>
                                          <p:tavLst>
                                            <p:tav tm="0">
                                              <p:val>
                                                <p:strVal val="1+#ppt_w/2"/>
                                              </p:val>
                                            </p:tav>
                                            <p:tav tm="100000">
                                              <p:val>
                                                <p:strVal val="#ppt_x"/>
                                              </p:val>
                                            </p:tav>
                                          </p:tavLst>
                                        </p:anim>
                                        <p:anim calcmode="lin" valueType="num">
                                          <p:cBhvr additive="base">
                                            <p:cTn id="79" dur="500" fill="hold"/>
                                            <p:tgtEl>
                                              <p:spTgt spid="15"/>
                                            </p:tgtEl>
                                            <p:attrNameLst>
                                              <p:attrName>ppt_y</p:attrName>
                                            </p:attrNameLst>
                                          </p:cBhvr>
                                          <p:tavLst>
                                            <p:tav tm="0">
                                              <p:val>
                                                <p:strVal val="#ppt_y"/>
                                              </p:val>
                                            </p:tav>
                                            <p:tav tm="100000">
                                              <p:val>
                                                <p:strVal val="#ppt_y"/>
                                              </p:val>
                                            </p:tav>
                                          </p:tavLst>
                                        </p:anim>
                                      </p:childTnLst>
                                    </p:cTn>
                                  </p:par>
                                </p:childTnLst>
                              </p:cTn>
                            </p:par>
                            <p:par>
                              <p:cTn id="80" fill="hold">
                                <p:stCondLst>
                                  <p:cond delay="5950"/>
                                </p:stCondLst>
                                <p:childTnLst>
                                  <p:par>
                                    <p:cTn id="81" presetID="22" presetClass="entr" presetSubtype="8" fill="hold" grpId="0"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left)">
                                          <p:cBhvr>
                                            <p:cTn id="8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84" repeatCount="indefinite" fill="hold" display="0">
                      <p:stCondLst>
                        <p:cond delay="indefinite"/>
                      </p:stCondLst>
                      <p:endCondLst>
                        <p:cond evt="onStopAudio" delay="0">
                          <p:tgtEl>
                            <p:sldTgt/>
                          </p:tgtEl>
                        </p:cond>
                      </p:endCondLst>
                    </p:cTn>
                    <p:tgtEl>
                      <p:spTgt spid="31"/>
                    </p:tgtEl>
                  </p:cMediaNode>
                </p:audio>
              </p:childTnLst>
            </p:cTn>
          </p:par>
        </p:tnLst>
        <p:bldLst>
          <p:bldP spid="4" grpId="0" animBg="1"/>
          <p:bldP spid="5" grpId="0" animBg="1"/>
          <p:bldP spid="6" grpId="0" animBg="1"/>
          <p:bldP spid="7" grpId="0" animBg="1"/>
          <p:bldP spid="8" grpId="0" animBg="1"/>
          <p:bldP spid="10" grpId="0" animBg="1"/>
          <p:bldP spid="14" grpId="0"/>
          <p:bldP spid="15" grpId="0" animBg="1"/>
          <p:bldP spid="16" grpId="0"/>
          <p:bldP spid="17" grpId="0" animBg="1"/>
          <p:bldP spid="12" grpId="0"/>
          <p:bldP spid="40"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p:cNvSpPr txBox="1"/>
          <p:nvPr/>
        </p:nvSpPr>
        <p:spPr>
          <a:xfrm>
            <a:off x="1297704" y="1489623"/>
            <a:ext cx="6428070" cy="2954335"/>
          </a:xfrm>
          <a:prstGeom prst="rect">
            <a:avLst/>
          </a:prstGeom>
          <a:noFill/>
        </p:spPr>
        <p:txBody>
          <a:bodyPr wrap="square" rtlCol="0">
            <a:spAutoFit/>
          </a:bodyPr>
          <a:lstStyle>
            <a:defPPr>
              <a:defRPr lang="zh-CN"/>
            </a:defPPr>
            <a:lvl1pPr algn="just">
              <a:defRPr sz="2200">
                <a:solidFill>
                  <a:schemeClr val="accent1"/>
                </a:solidFill>
                <a:latin typeface="+mn-ea"/>
                <a:ea typeface="+mn-ea"/>
              </a:defRPr>
            </a:lvl1p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        春逝秋飞，转瞬间冬来到，某某公司在总经理的亲自带领下，骏马腾飞，昂首跨越了不平凡的</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2019</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年，一举取得了骄人的经营业绩，产销值超过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1.5</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亿元，实现产品生产产量累计达</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1000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万台，比</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2019</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年的</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800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万台增加</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25%</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，超额完成了</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2019</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年度集团公司下达的年度经营目标。</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       行政人事部是公司总经理室直接领导下的行政人事部门，是承上启下、沟通内外、协调左右、联系四面八方的枢纽，工作也千头万绪，有文书处理、档案管理、文件批转、人事管理、体系管理、薪资管理、安全环保管理等。行政人事部</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4</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名人员各司其职，</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2019</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年度，围绕公司年度的经营目标，在人力资源、行政后勤、安全环保和企业管理四个方面进行了战略性地管理，落实了一系列的管理措施，加大管理力度和监督力度，本部门工作取得了一定的管理工作业绩。行政人事部工作虽然繁杂琐碎，人员虽然很少，但我们却分工不分家，在工作上相互鼓励，相互学习。 过去的一年，行政人事部在公司领导的关心和帮助下，在全体员工的不懈努力下，各项工作有了一定的进展，为</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2019</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年工作奠定了基础，创造了良好的条件。为了总结经验、寻找差距，促进部门各项工作再上一个台阶，现将</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2019</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年工作总结作汇报。</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2411760" y="573554"/>
            <a:ext cx="1160884" cy="646331"/>
          </a:xfrm>
          <a:prstGeom prst="rect">
            <a:avLst/>
          </a:prstGeom>
          <a:noFill/>
        </p:spPr>
        <p:txBody>
          <a:bodyPr wrap="square" rtlCol="0">
            <a:spAutoFit/>
          </a:bodyPr>
          <a:lstStyle/>
          <a:p>
            <a:r>
              <a:rPr lang="zh-CN" altLang="en-US" sz="3600" b="1" dirty="0">
                <a:solidFill>
                  <a:schemeClr val="tx2"/>
                </a:solidFill>
                <a:latin typeface="微软雅黑" panose="020B0503020204020204" pitchFamily="34" charset="-122"/>
                <a:ea typeface="微软雅黑" panose="020B0503020204020204" pitchFamily="34" charset="-122"/>
              </a:rPr>
              <a:t>前言</a:t>
            </a:r>
            <a:endParaRPr lang="zh-CN" altLang="en-US" sz="3600" b="1" dirty="0">
              <a:solidFill>
                <a:schemeClr val="tx2"/>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bwMode="auto">
          <a:xfrm>
            <a:off x="1297704" y="1293685"/>
            <a:ext cx="6442429" cy="0"/>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 name="组合 2"/>
          <p:cNvGrpSpPr/>
          <p:nvPr/>
        </p:nvGrpSpPr>
        <p:grpSpPr>
          <a:xfrm rot="10800000">
            <a:off x="1332364" y="786027"/>
            <a:ext cx="996239" cy="312439"/>
            <a:chOff x="1453674" y="962388"/>
            <a:chExt cx="996239" cy="312439"/>
          </a:xfrm>
        </p:grpSpPr>
        <p:sp>
          <p:nvSpPr>
            <p:cNvPr id="33" name="Freeform 6"/>
            <p:cNvSpPr/>
            <p:nvPr/>
          </p:nvSpPr>
          <p:spPr bwMode="auto">
            <a:xfrm rot="16200000">
              <a:off x="1952042" y="776955"/>
              <a:ext cx="312438" cy="683305"/>
            </a:xfrm>
            <a:custGeom>
              <a:avLst/>
              <a:gdLst>
                <a:gd name="T0" fmla="*/ 2787 w 2787"/>
                <a:gd name="T1" fmla="*/ 3305 h 6091"/>
                <a:gd name="T2" fmla="*/ 0 w 2787"/>
                <a:gd name="T3" fmla="*/ 6091 h 6091"/>
                <a:gd name="T4" fmla="*/ 0 w 2787"/>
                <a:gd name="T5" fmla="*/ 2786 h 6091"/>
                <a:gd name="T6" fmla="*/ 2787 w 2787"/>
                <a:gd name="T7" fmla="*/ 0 h 6091"/>
                <a:gd name="T8" fmla="*/ 2787 w 2787"/>
                <a:gd name="T9" fmla="*/ 3305 h 6091"/>
              </a:gdLst>
              <a:ahLst/>
              <a:cxnLst>
                <a:cxn ang="0">
                  <a:pos x="T0" y="T1"/>
                </a:cxn>
                <a:cxn ang="0">
                  <a:pos x="T2" y="T3"/>
                </a:cxn>
                <a:cxn ang="0">
                  <a:pos x="T4" y="T5"/>
                </a:cxn>
                <a:cxn ang="0">
                  <a:pos x="T6" y="T7"/>
                </a:cxn>
                <a:cxn ang="0">
                  <a:pos x="T8" y="T9"/>
                </a:cxn>
              </a:cxnLst>
              <a:rect l="0" t="0" r="r" b="b"/>
              <a:pathLst>
                <a:path w="2787" h="6091">
                  <a:moveTo>
                    <a:pt x="2787" y="3305"/>
                  </a:moveTo>
                  <a:lnTo>
                    <a:pt x="0" y="6091"/>
                  </a:lnTo>
                  <a:lnTo>
                    <a:pt x="0" y="2786"/>
                  </a:lnTo>
                  <a:lnTo>
                    <a:pt x="2787" y="0"/>
                  </a:lnTo>
                  <a:lnTo>
                    <a:pt x="2787" y="3305"/>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34" name="Freeform 7"/>
            <p:cNvSpPr/>
            <p:nvPr/>
          </p:nvSpPr>
          <p:spPr bwMode="auto">
            <a:xfrm rot="16200000">
              <a:off x="1639108" y="776955"/>
              <a:ext cx="312438" cy="683305"/>
            </a:xfrm>
            <a:custGeom>
              <a:avLst/>
              <a:gdLst>
                <a:gd name="T0" fmla="*/ 2787 w 2787"/>
                <a:gd name="T1" fmla="*/ 2786 h 6091"/>
                <a:gd name="T2" fmla="*/ 0 w 2787"/>
                <a:gd name="T3" fmla="*/ 0 h 6091"/>
                <a:gd name="T4" fmla="*/ 0 w 2787"/>
                <a:gd name="T5" fmla="*/ 3305 h 6091"/>
                <a:gd name="T6" fmla="*/ 2787 w 2787"/>
                <a:gd name="T7" fmla="*/ 6091 h 6091"/>
                <a:gd name="T8" fmla="*/ 2787 w 2787"/>
                <a:gd name="T9" fmla="*/ 2786 h 6091"/>
              </a:gdLst>
              <a:ahLst/>
              <a:cxnLst>
                <a:cxn ang="0">
                  <a:pos x="T0" y="T1"/>
                </a:cxn>
                <a:cxn ang="0">
                  <a:pos x="T2" y="T3"/>
                </a:cxn>
                <a:cxn ang="0">
                  <a:pos x="T4" y="T5"/>
                </a:cxn>
                <a:cxn ang="0">
                  <a:pos x="T6" y="T7"/>
                </a:cxn>
                <a:cxn ang="0">
                  <a:pos x="T8" y="T9"/>
                </a:cxn>
              </a:cxnLst>
              <a:rect l="0" t="0" r="r" b="b"/>
              <a:pathLst>
                <a:path w="2787" h="6091">
                  <a:moveTo>
                    <a:pt x="2787" y="2786"/>
                  </a:moveTo>
                  <a:lnTo>
                    <a:pt x="0" y="0"/>
                  </a:lnTo>
                  <a:lnTo>
                    <a:pt x="0" y="3305"/>
                  </a:lnTo>
                  <a:lnTo>
                    <a:pt x="2787" y="6091"/>
                  </a:lnTo>
                  <a:lnTo>
                    <a:pt x="2787" y="2786"/>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5" name="Freeform 8"/>
            <p:cNvSpPr/>
            <p:nvPr/>
          </p:nvSpPr>
          <p:spPr bwMode="auto">
            <a:xfrm rot="16200000">
              <a:off x="1859201" y="869795"/>
              <a:ext cx="185185" cy="370371"/>
            </a:xfrm>
            <a:custGeom>
              <a:avLst/>
              <a:gdLst>
                <a:gd name="T0" fmla="*/ 0 w 1651"/>
                <a:gd name="T1" fmla="*/ 1650 h 3301"/>
                <a:gd name="T2" fmla="*/ 1651 w 1651"/>
                <a:gd name="T3" fmla="*/ 3301 h 3301"/>
                <a:gd name="T4" fmla="*/ 1651 w 1651"/>
                <a:gd name="T5" fmla="*/ 0 h 3301"/>
                <a:gd name="T6" fmla="*/ 0 w 1651"/>
                <a:gd name="T7" fmla="*/ 1650 h 3301"/>
              </a:gdLst>
              <a:ahLst/>
              <a:cxnLst>
                <a:cxn ang="0">
                  <a:pos x="T0" y="T1"/>
                </a:cxn>
                <a:cxn ang="0">
                  <a:pos x="T2" y="T3"/>
                </a:cxn>
                <a:cxn ang="0">
                  <a:pos x="T4" y="T5"/>
                </a:cxn>
                <a:cxn ang="0">
                  <a:pos x="T6" y="T7"/>
                </a:cxn>
              </a:cxnLst>
              <a:rect l="0" t="0" r="r" b="b"/>
              <a:pathLst>
                <a:path w="1651" h="3301">
                  <a:moveTo>
                    <a:pt x="0" y="1650"/>
                  </a:moveTo>
                  <a:lnTo>
                    <a:pt x="1651" y="3301"/>
                  </a:lnTo>
                  <a:lnTo>
                    <a:pt x="1651" y="0"/>
                  </a:lnTo>
                  <a:lnTo>
                    <a:pt x="0" y="165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spTree>
  </p:cSld>
  <p:clrMapOvr>
    <a:masterClrMapping/>
  </p:clrMapOvr>
  <p:transition spd="slow" advTm="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31"/>
                                        </p:tgtEl>
                                        <p:attrNameLst>
                                          <p:attrName>style.visibility</p:attrName>
                                        </p:attrNameLst>
                                      </p:cBhvr>
                                      <p:to>
                                        <p:strVal val="visible"/>
                                      </p:to>
                                    </p:set>
                                    <p:anim by="(-#ppt_w*2)" calcmode="lin" valueType="num">
                                      <p:cBhvr rctx="PPT">
                                        <p:cTn id="13" dur="250" autoRev="1" fill="hold">
                                          <p:stCondLst>
                                            <p:cond delay="0"/>
                                          </p:stCondLst>
                                        </p:cTn>
                                        <p:tgtEl>
                                          <p:spTgt spid="31"/>
                                        </p:tgtEl>
                                        <p:attrNameLst>
                                          <p:attrName>ppt_w</p:attrName>
                                        </p:attrNameLst>
                                      </p:cBhvr>
                                    </p:anim>
                                    <p:anim by="(#ppt_w*0.50)" calcmode="lin" valueType="num">
                                      <p:cBhvr>
                                        <p:cTn id="14" dur="250" decel="50000" autoRev="1" fill="hold">
                                          <p:stCondLst>
                                            <p:cond delay="0"/>
                                          </p:stCondLst>
                                        </p:cTn>
                                        <p:tgtEl>
                                          <p:spTgt spid="31"/>
                                        </p:tgtEl>
                                        <p:attrNameLst>
                                          <p:attrName>ppt_x</p:attrName>
                                        </p:attrNameLst>
                                      </p:cBhvr>
                                    </p:anim>
                                    <p:anim from="(-#ppt_h/2)" to="(#ppt_y)" calcmode="lin" valueType="num">
                                      <p:cBhvr>
                                        <p:cTn id="15" dur="500" fill="hold">
                                          <p:stCondLst>
                                            <p:cond delay="0"/>
                                          </p:stCondLst>
                                        </p:cTn>
                                        <p:tgtEl>
                                          <p:spTgt spid="31"/>
                                        </p:tgtEl>
                                        <p:attrNameLst>
                                          <p:attrName>ppt_y</p:attrName>
                                        </p:attrNameLst>
                                      </p:cBhvr>
                                    </p:anim>
                                    <p:animRot by="21600000">
                                      <p:cBhvr>
                                        <p:cTn id="16" dur="500" fill="hold">
                                          <p:stCondLst>
                                            <p:cond delay="0"/>
                                          </p:stCondLst>
                                        </p:cTn>
                                        <p:tgtEl>
                                          <p:spTgt spid="31"/>
                                        </p:tgtEl>
                                        <p:attrNameLst>
                                          <p:attrName>r</p:attrName>
                                        </p:attrNameLst>
                                      </p:cBhvr>
                                    </p:animRot>
                                  </p:childTnLst>
                                </p:cTn>
                              </p:par>
                            </p:childTnLst>
                          </p:cTn>
                        </p:par>
                        <p:par>
                          <p:cTn id="17" fill="hold">
                            <p:stCondLst>
                              <p:cond delay="1549"/>
                            </p:stCondLst>
                            <p:childTnLst>
                              <p:par>
                                <p:cTn id="18" presetID="22" presetClass="entr" presetSubtype="8" fill="hold" nodeType="after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left)">
                                      <p:cBhvr>
                                        <p:cTn id="20" dur="400"/>
                                        <p:tgtEl>
                                          <p:spTgt spid="32"/>
                                        </p:tgtEl>
                                      </p:cBhvr>
                                    </p:animEffect>
                                  </p:childTnLst>
                                </p:cTn>
                              </p:par>
                            </p:childTnLst>
                          </p:cTn>
                        </p:par>
                        <p:par>
                          <p:cTn id="21" fill="hold">
                            <p:stCondLst>
                              <p:cond delay="2049"/>
                            </p:stCondLst>
                            <p:childTnLst>
                              <p:par>
                                <p:cTn id="22" presetID="22" presetClass="entr" presetSubtype="1"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ipe(up)">
                                      <p:cBhvr>
                                        <p:cTn id="2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442612" y="1634130"/>
            <a:ext cx="2285338" cy="1323439"/>
          </a:xfrm>
          <a:prstGeom prst="rect">
            <a:avLst/>
          </a:prstGeom>
          <a:noFill/>
        </p:spPr>
        <p:txBody>
          <a:bodyPr wrap="square" rtlCol="0">
            <a:spAutoFit/>
          </a:bodyPr>
          <a:lstStyle/>
          <a:p>
            <a:pPr algn="ctr"/>
            <a:r>
              <a:rPr lang="zh-CN" altLang="en-US" sz="8000" b="1" dirty="0">
                <a:solidFill>
                  <a:schemeClr val="tx2"/>
                </a:solidFill>
                <a:latin typeface="微软雅黑" panose="020B0503020204020204" pitchFamily="34" charset="-122"/>
                <a:ea typeface="微软雅黑" panose="020B0503020204020204" pitchFamily="34" charset="-122"/>
              </a:rPr>
              <a:t>目录</a:t>
            </a:r>
            <a:endParaRPr lang="zh-CN" altLang="en-US" sz="8000" b="1" dirty="0">
              <a:solidFill>
                <a:schemeClr val="tx2"/>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1603150" y="2804602"/>
            <a:ext cx="1964262" cy="553998"/>
          </a:xfrm>
          <a:prstGeom prst="rect">
            <a:avLst/>
          </a:prstGeom>
          <a:noFill/>
        </p:spPr>
        <p:txBody>
          <a:bodyPr wrap="square" rtlCol="0">
            <a:spAutoFit/>
          </a:bodyPr>
          <a:lstStyle/>
          <a:p>
            <a:r>
              <a:rPr lang="en-US" altLang="zh-CN" sz="3000" b="1" dirty="0">
                <a:solidFill>
                  <a:schemeClr val="bg2"/>
                </a:solidFill>
                <a:latin typeface="微软雅黑" panose="020B0503020204020204" pitchFamily="34" charset="-122"/>
                <a:ea typeface="微软雅黑" panose="020B0503020204020204" pitchFamily="34" charset="-122"/>
              </a:rPr>
              <a:t>contents</a:t>
            </a:r>
            <a:endParaRPr lang="zh-CN" altLang="en-US" sz="3000" b="1" dirty="0">
              <a:solidFill>
                <a:schemeClr val="bg2"/>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5564434" y="1252006"/>
            <a:ext cx="1887885" cy="400110"/>
          </a:xfrm>
          <a:prstGeom prst="rect">
            <a:avLst/>
          </a:prstGeom>
          <a:noFill/>
        </p:spPr>
        <p:txBody>
          <a:bodyPr wrap="square" rtlCol="0">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rPr>
              <a:t>人力资源管理</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5564435" y="1979216"/>
            <a:ext cx="1327185" cy="40011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zh-CN" altLang="en-US" sz="2000" dirty="0"/>
              <a:t>企业管理</a:t>
            </a:r>
            <a:endParaRPr lang="zh-CN" altLang="en-US" sz="2000" dirty="0"/>
          </a:p>
        </p:txBody>
      </p:sp>
      <p:sp>
        <p:nvSpPr>
          <p:cNvPr id="11" name="TextBox 10"/>
          <p:cNvSpPr txBox="1"/>
          <p:nvPr/>
        </p:nvSpPr>
        <p:spPr>
          <a:xfrm>
            <a:off x="5564435" y="2686998"/>
            <a:ext cx="1431006" cy="40011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zh-CN" altLang="en-US" sz="2000" dirty="0"/>
              <a:t>行政管理</a:t>
            </a:r>
            <a:endParaRPr lang="zh-CN" altLang="en-US" sz="2000" dirty="0"/>
          </a:p>
        </p:txBody>
      </p:sp>
      <p:sp>
        <p:nvSpPr>
          <p:cNvPr id="12" name="TextBox 11"/>
          <p:cNvSpPr txBox="1"/>
          <p:nvPr/>
        </p:nvSpPr>
        <p:spPr>
          <a:xfrm>
            <a:off x="5564435" y="3491384"/>
            <a:ext cx="2232248" cy="40011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zh-CN" altLang="en-US" sz="2000" dirty="0"/>
              <a:t>存在问题</a:t>
            </a:r>
            <a:endParaRPr lang="zh-CN" altLang="en-US" sz="2000" dirty="0"/>
          </a:p>
        </p:txBody>
      </p:sp>
      <p:cxnSp>
        <p:nvCxnSpPr>
          <p:cNvPr id="28" name="直接连接符 27"/>
          <p:cNvCxnSpPr/>
          <p:nvPr/>
        </p:nvCxnSpPr>
        <p:spPr>
          <a:xfrm>
            <a:off x="4463968" y="1160465"/>
            <a:ext cx="0" cy="2822571"/>
          </a:xfrm>
          <a:prstGeom prst="line">
            <a:avLst/>
          </a:prstGeom>
          <a:ln w="12700">
            <a:solidFill>
              <a:schemeClr val="tx1">
                <a:lumMod val="50000"/>
                <a:lumOff val="50000"/>
              </a:schemeClr>
            </a:solidFill>
            <a:prstDash val="dash"/>
          </a:ln>
          <a:effectLst/>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4887354" y="1160465"/>
            <a:ext cx="583193" cy="583193"/>
            <a:chOff x="4887354" y="1160465"/>
            <a:chExt cx="583193" cy="583193"/>
          </a:xfrm>
        </p:grpSpPr>
        <p:sp>
          <p:nvSpPr>
            <p:cNvPr id="15" name="椭圆 14"/>
            <p:cNvSpPr/>
            <p:nvPr/>
          </p:nvSpPr>
          <p:spPr>
            <a:xfrm>
              <a:off x="4887354" y="1160465"/>
              <a:ext cx="583193" cy="583193"/>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23" name="Freeform 354"/>
            <p:cNvSpPr>
              <a:spLocks noEditPoints="1"/>
            </p:cNvSpPr>
            <p:nvPr/>
          </p:nvSpPr>
          <p:spPr bwMode="auto">
            <a:xfrm>
              <a:off x="5019063" y="1283775"/>
              <a:ext cx="332950" cy="336571"/>
            </a:xfrm>
            <a:custGeom>
              <a:avLst/>
              <a:gdLst>
                <a:gd name="T0" fmla="*/ 433 w 548"/>
                <a:gd name="T1" fmla="*/ 71 h 559"/>
                <a:gd name="T2" fmla="*/ 399 w 548"/>
                <a:gd name="T3" fmla="*/ 108 h 559"/>
                <a:gd name="T4" fmla="*/ 399 w 548"/>
                <a:gd name="T5" fmla="*/ 146 h 559"/>
                <a:gd name="T6" fmla="*/ 422 w 548"/>
                <a:gd name="T7" fmla="*/ 176 h 559"/>
                <a:gd name="T8" fmla="*/ 456 w 548"/>
                <a:gd name="T9" fmla="*/ 186 h 559"/>
                <a:gd name="T10" fmla="*/ 489 w 548"/>
                <a:gd name="T11" fmla="*/ 175 h 559"/>
                <a:gd name="T12" fmla="*/ 515 w 548"/>
                <a:gd name="T13" fmla="*/ 137 h 559"/>
                <a:gd name="T14" fmla="*/ 513 w 548"/>
                <a:gd name="T15" fmla="*/ 108 h 559"/>
                <a:gd name="T16" fmla="*/ 479 w 548"/>
                <a:gd name="T17" fmla="*/ 71 h 559"/>
                <a:gd name="T18" fmla="*/ 91 w 548"/>
                <a:gd name="T19" fmla="*/ 66 h 559"/>
                <a:gd name="T20" fmla="*/ 125 w 548"/>
                <a:gd name="T21" fmla="*/ 76 h 559"/>
                <a:gd name="T22" fmla="*/ 150 w 548"/>
                <a:gd name="T23" fmla="*/ 114 h 559"/>
                <a:gd name="T24" fmla="*/ 144 w 548"/>
                <a:gd name="T25" fmla="*/ 154 h 559"/>
                <a:gd name="T26" fmla="*/ 115 w 548"/>
                <a:gd name="T27" fmla="*/ 181 h 559"/>
                <a:gd name="T28" fmla="*/ 85 w 548"/>
                <a:gd name="T29" fmla="*/ 186 h 559"/>
                <a:gd name="T30" fmla="*/ 49 w 548"/>
                <a:gd name="T31" fmla="*/ 168 h 559"/>
                <a:gd name="T32" fmla="*/ 33 w 548"/>
                <a:gd name="T33" fmla="*/ 132 h 559"/>
                <a:gd name="T34" fmla="*/ 36 w 548"/>
                <a:gd name="T35" fmla="*/ 102 h 559"/>
                <a:gd name="T36" fmla="*/ 74 w 548"/>
                <a:gd name="T37" fmla="*/ 69 h 559"/>
                <a:gd name="T38" fmla="*/ 137 w 548"/>
                <a:gd name="T39" fmla="*/ 375 h 559"/>
                <a:gd name="T40" fmla="*/ 87 w 548"/>
                <a:gd name="T41" fmla="*/ 527 h 559"/>
                <a:gd name="T42" fmla="*/ 37 w 548"/>
                <a:gd name="T43" fmla="*/ 262 h 559"/>
                <a:gd name="T44" fmla="*/ 2 w 548"/>
                <a:gd name="T45" fmla="*/ 216 h 559"/>
                <a:gd name="T46" fmla="*/ 29 w 548"/>
                <a:gd name="T47" fmla="*/ 194 h 559"/>
                <a:gd name="T48" fmla="*/ 119 w 548"/>
                <a:gd name="T49" fmla="*/ 375 h 559"/>
                <a:gd name="T50" fmla="*/ 332 w 548"/>
                <a:gd name="T51" fmla="*/ 342 h 559"/>
                <a:gd name="T52" fmla="*/ 271 w 548"/>
                <a:gd name="T53" fmla="*/ 402 h 559"/>
                <a:gd name="T54" fmla="*/ 218 w 548"/>
                <a:gd name="T55" fmla="*/ 238 h 559"/>
                <a:gd name="T56" fmla="*/ 165 w 548"/>
                <a:gd name="T57" fmla="*/ 191 h 559"/>
                <a:gd name="T58" fmla="*/ 192 w 548"/>
                <a:gd name="T59" fmla="*/ 159 h 559"/>
                <a:gd name="T60" fmla="*/ 276 w 548"/>
                <a:gd name="T61" fmla="*/ 155 h 559"/>
                <a:gd name="T62" fmla="*/ 341 w 548"/>
                <a:gd name="T63" fmla="*/ 155 h 559"/>
                <a:gd name="T64" fmla="*/ 379 w 548"/>
                <a:gd name="T65" fmla="*/ 175 h 559"/>
                <a:gd name="T66" fmla="*/ 379 w 548"/>
                <a:gd name="T67" fmla="*/ 342 h 559"/>
                <a:gd name="T68" fmla="*/ 409 w 548"/>
                <a:gd name="T69" fmla="*/ 375 h 559"/>
                <a:gd name="T70" fmla="*/ 461 w 548"/>
                <a:gd name="T71" fmla="*/ 527 h 559"/>
                <a:gd name="T72" fmla="*/ 510 w 548"/>
                <a:gd name="T73" fmla="*/ 262 h 559"/>
                <a:gd name="T74" fmla="*/ 546 w 548"/>
                <a:gd name="T75" fmla="*/ 216 h 559"/>
                <a:gd name="T76" fmla="*/ 519 w 548"/>
                <a:gd name="T77" fmla="*/ 194 h 559"/>
                <a:gd name="T78" fmla="*/ 427 w 548"/>
                <a:gd name="T79" fmla="*/ 375 h 559"/>
                <a:gd name="T80" fmla="*/ 298 w 548"/>
                <a:gd name="T81" fmla="*/ 4 h 559"/>
                <a:gd name="T82" fmla="*/ 327 w 548"/>
                <a:gd name="T83" fmla="*/ 21 h 559"/>
                <a:gd name="T84" fmla="*/ 346 w 548"/>
                <a:gd name="T85" fmla="*/ 52 h 559"/>
                <a:gd name="T86" fmla="*/ 347 w 548"/>
                <a:gd name="T87" fmla="*/ 88 h 559"/>
                <a:gd name="T88" fmla="*/ 332 w 548"/>
                <a:gd name="T89" fmla="*/ 119 h 559"/>
                <a:gd name="T90" fmla="*/ 305 w 548"/>
                <a:gd name="T91" fmla="*/ 140 h 559"/>
                <a:gd name="T92" fmla="*/ 269 w 548"/>
                <a:gd name="T93" fmla="*/ 146 h 559"/>
                <a:gd name="T94" fmla="*/ 236 w 548"/>
                <a:gd name="T95" fmla="*/ 133 h 559"/>
                <a:gd name="T96" fmla="*/ 212 w 548"/>
                <a:gd name="T97" fmla="*/ 108 h 559"/>
                <a:gd name="T98" fmla="*/ 204 w 548"/>
                <a:gd name="T99" fmla="*/ 73 h 559"/>
                <a:gd name="T100" fmla="*/ 212 w 548"/>
                <a:gd name="T101" fmla="*/ 39 h 559"/>
                <a:gd name="T102" fmla="*/ 236 w 548"/>
                <a:gd name="T103" fmla="*/ 13 h 559"/>
                <a:gd name="T104" fmla="*/ 269 w 548"/>
                <a:gd name="T105" fmla="*/ 1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8" h="559">
                  <a:moveTo>
                    <a:pt x="456" y="66"/>
                  </a:moveTo>
                  <a:lnTo>
                    <a:pt x="449" y="66"/>
                  </a:lnTo>
                  <a:lnTo>
                    <a:pt x="443" y="67"/>
                  </a:lnTo>
                  <a:lnTo>
                    <a:pt x="438" y="69"/>
                  </a:lnTo>
                  <a:lnTo>
                    <a:pt x="433" y="71"/>
                  </a:lnTo>
                  <a:lnTo>
                    <a:pt x="422" y="76"/>
                  </a:lnTo>
                  <a:lnTo>
                    <a:pt x="413" y="84"/>
                  </a:lnTo>
                  <a:lnTo>
                    <a:pt x="406" y="93"/>
                  </a:lnTo>
                  <a:lnTo>
                    <a:pt x="401" y="102"/>
                  </a:lnTo>
                  <a:lnTo>
                    <a:pt x="399" y="108"/>
                  </a:lnTo>
                  <a:lnTo>
                    <a:pt x="398" y="114"/>
                  </a:lnTo>
                  <a:lnTo>
                    <a:pt x="396" y="120"/>
                  </a:lnTo>
                  <a:lnTo>
                    <a:pt x="396" y="126"/>
                  </a:lnTo>
                  <a:lnTo>
                    <a:pt x="396" y="136"/>
                  </a:lnTo>
                  <a:lnTo>
                    <a:pt x="399" y="146"/>
                  </a:lnTo>
                  <a:lnTo>
                    <a:pt x="402" y="154"/>
                  </a:lnTo>
                  <a:lnTo>
                    <a:pt x="408" y="162"/>
                  </a:lnTo>
                  <a:lnTo>
                    <a:pt x="411" y="164"/>
                  </a:lnTo>
                  <a:lnTo>
                    <a:pt x="414" y="168"/>
                  </a:lnTo>
                  <a:lnTo>
                    <a:pt x="422" y="176"/>
                  </a:lnTo>
                  <a:lnTo>
                    <a:pt x="433" y="181"/>
                  </a:lnTo>
                  <a:lnTo>
                    <a:pt x="438" y="183"/>
                  </a:lnTo>
                  <a:lnTo>
                    <a:pt x="443" y="184"/>
                  </a:lnTo>
                  <a:lnTo>
                    <a:pt x="449" y="186"/>
                  </a:lnTo>
                  <a:lnTo>
                    <a:pt x="456" y="186"/>
                  </a:lnTo>
                  <a:lnTo>
                    <a:pt x="462" y="186"/>
                  </a:lnTo>
                  <a:lnTo>
                    <a:pt x="468" y="184"/>
                  </a:lnTo>
                  <a:lnTo>
                    <a:pt x="474" y="183"/>
                  </a:lnTo>
                  <a:lnTo>
                    <a:pt x="479" y="181"/>
                  </a:lnTo>
                  <a:lnTo>
                    <a:pt x="489" y="175"/>
                  </a:lnTo>
                  <a:lnTo>
                    <a:pt x="499" y="168"/>
                  </a:lnTo>
                  <a:lnTo>
                    <a:pt x="506" y="160"/>
                  </a:lnTo>
                  <a:lnTo>
                    <a:pt x="511" y="149"/>
                  </a:lnTo>
                  <a:lnTo>
                    <a:pt x="513" y="143"/>
                  </a:lnTo>
                  <a:lnTo>
                    <a:pt x="515" y="137"/>
                  </a:lnTo>
                  <a:lnTo>
                    <a:pt x="515" y="132"/>
                  </a:lnTo>
                  <a:lnTo>
                    <a:pt x="516" y="126"/>
                  </a:lnTo>
                  <a:lnTo>
                    <a:pt x="515" y="120"/>
                  </a:lnTo>
                  <a:lnTo>
                    <a:pt x="515" y="114"/>
                  </a:lnTo>
                  <a:lnTo>
                    <a:pt x="513" y="108"/>
                  </a:lnTo>
                  <a:lnTo>
                    <a:pt x="511" y="102"/>
                  </a:lnTo>
                  <a:lnTo>
                    <a:pt x="506" y="93"/>
                  </a:lnTo>
                  <a:lnTo>
                    <a:pt x="499" y="84"/>
                  </a:lnTo>
                  <a:lnTo>
                    <a:pt x="489" y="76"/>
                  </a:lnTo>
                  <a:lnTo>
                    <a:pt x="479" y="71"/>
                  </a:lnTo>
                  <a:lnTo>
                    <a:pt x="474" y="69"/>
                  </a:lnTo>
                  <a:lnTo>
                    <a:pt x="468" y="67"/>
                  </a:lnTo>
                  <a:lnTo>
                    <a:pt x="462" y="66"/>
                  </a:lnTo>
                  <a:lnTo>
                    <a:pt x="456" y="66"/>
                  </a:lnTo>
                  <a:close/>
                  <a:moveTo>
                    <a:pt x="91" y="66"/>
                  </a:moveTo>
                  <a:lnTo>
                    <a:pt x="97" y="66"/>
                  </a:lnTo>
                  <a:lnTo>
                    <a:pt x="104" y="67"/>
                  </a:lnTo>
                  <a:lnTo>
                    <a:pt x="109" y="69"/>
                  </a:lnTo>
                  <a:lnTo>
                    <a:pt x="115" y="71"/>
                  </a:lnTo>
                  <a:lnTo>
                    <a:pt x="125" y="76"/>
                  </a:lnTo>
                  <a:lnTo>
                    <a:pt x="134" y="84"/>
                  </a:lnTo>
                  <a:lnTo>
                    <a:pt x="142" y="93"/>
                  </a:lnTo>
                  <a:lnTo>
                    <a:pt x="146" y="102"/>
                  </a:lnTo>
                  <a:lnTo>
                    <a:pt x="149" y="108"/>
                  </a:lnTo>
                  <a:lnTo>
                    <a:pt x="150" y="114"/>
                  </a:lnTo>
                  <a:lnTo>
                    <a:pt x="151" y="120"/>
                  </a:lnTo>
                  <a:lnTo>
                    <a:pt x="151" y="126"/>
                  </a:lnTo>
                  <a:lnTo>
                    <a:pt x="151" y="136"/>
                  </a:lnTo>
                  <a:lnTo>
                    <a:pt x="149" y="146"/>
                  </a:lnTo>
                  <a:lnTo>
                    <a:pt x="144" y="154"/>
                  </a:lnTo>
                  <a:lnTo>
                    <a:pt x="139" y="162"/>
                  </a:lnTo>
                  <a:lnTo>
                    <a:pt x="137" y="164"/>
                  </a:lnTo>
                  <a:lnTo>
                    <a:pt x="134" y="168"/>
                  </a:lnTo>
                  <a:lnTo>
                    <a:pt x="125" y="176"/>
                  </a:lnTo>
                  <a:lnTo>
                    <a:pt x="115" y="181"/>
                  </a:lnTo>
                  <a:lnTo>
                    <a:pt x="109" y="183"/>
                  </a:lnTo>
                  <a:lnTo>
                    <a:pt x="104" y="184"/>
                  </a:lnTo>
                  <a:lnTo>
                    <a:pt x="97" y="186"/>
                  </a:lnTo>
                  <a:lnTo>
                    <a:pt x="91" y="186"/>
                  </a:lnTo>
                  <a:lnTo>
                    <a:pt x="85" y="186"/>
                  </a:lnTo>
                  <a:lnTo>
                    <a:pt x="80" y="184"/>
                  </a:lnTo>
                  <a:lnTo>
                    <a:pt x="74" y="183"/>
                  </a:lnTo>
                  <a:lnTo>
                    <a:pt x="68" y="181"/>
                  </a:lnTo>
                  <a:lnTo>
                    <a:pt x="58" y="175"/>
                  </a:lnTo>
                  <a:lnTo>
                    <a:pt x="49" y="168"/>
                  </a:lnTo>
                  <a:lnTo>
                    <a:pt x="42" y="160"/>
                  </a:lnTo>
                  <a:lnTo>
                    <a:pt x="36" y="149"/>
                  </a:lnTo>
                  <a:lnTo>
                    <a:pt x="35" y="143"/>
                  </a:lnTo>
                  <a:lnTo>
                    <a:pt x="33" y="137"/>
                  </a:lnTo>
                  <a:lnTo>
                    <a:pt x="33" y="132"/>
                  </a:lnTo>
                  <a:lnTo>
                    <a:pt x="31" y="126"/>
                  </a:lnTo>
                  <a:lnTo>
                    <a:pt x="33" y="120"/>
                  </a:lnTo>
                  <a:lnTo>
                    <a:pt x="33" y="114"/>
                  </a:lnTo>
                  <a:lnTo>
                    <a:pt x="35" y="108"/>
                  </a:lnTo>
                  <a:lnTo>
                    <a:pt x="36" y="102"/>
                  </a:lnTo>
                  <a:lnTo>
                    <a:pt x="42" y="93"/>
                  </a:lnTo>
                  <a:lnTo>
                    <a:pt x="49" y="84"/>
                  </a:lnTo>
                  <a:lnTo>
                    <a:pt x="58" y="76"/>
                  </a:lnTo>
                  <a:lnTo>
                    <a:pt x="68" y="71"/>
                  </a:lnTo>
                  <a:lnTo>
                    <a:pt x="74" y="69"/>
                  </a:lnTo>
                  <a:lnTo>
                    <a:pt x="80" y="67"/>
                  </a:lnTo>
                  <a:lnTo>
                    <a:pt x="85" y="66"/>
                  </a:lnTo>
                  <a:lnTo>
                    <a:pt x="91" y="66"/>
                  </a:lnTo>
                  <a:lnTo>
                    <a:pt x="91" y="66"/>
                  </a:lnTo>
                  <a:close/>
                  <a:moveTo>
                    <a:pt x="137" y="375"/>
                  </a:moveTo>
                  <a:lnTo>
                    <a:pt x="137" y="527"/>
                  </a:lnTo>
                  <a:lnTo>
                    <a:pt x="96" y="527"/>
                  </a:lnTo>
                  <a:lnTo>
                    <a:pt x="96" y="397"/>
                  </a:lnTo>
                  <a:lnTo>
                    <a:pt x="87" y="397"/>
                  </a:lnTo>
                  <a:lnTo>
                    <a:pt x="87" y="527"/>
                  </a:lnTo>
                  <a:lnTo>
                    <a:pt x="44" y="527"/>
                  </a:lnTo>
                  <a:lnTo>
                    <a:pt x="44" y="370"/>
                  </a:lnTo>
                  <a:lnTo>
                    <a:pt x="44" y="348"/>
                  </a:lnTo>
                  <a:lnTo>
                    <a:pt x="44" y="262"/>
                  </a:lnTo>
                  <a:lnTo>
                    <a:pt x="37" y="262"/>
                  </a:lnTo>
                  <a:lnTo>
                    <a:pt x="37" y="348"/>
                  </a:lnTo>
                  <a:lnTo>
                    <a:pt x="0" y="348"/>
                  </a:lnTo>
                  <a:lnTo>
                    <a:pt x="0" y="231"/>
                  </a:lnTo>
                  <a:lnTo>
                    <a:pt x="0" y="223"/>
                  </a:lnTo>
                  <a:lnTo>
                    <a:pt x="2" y="216"/>
                  </a:lnTo>
                  <a:lnTo>
                    <a:pt x="6" y="210"/>
                  </a:lnTo>
                  <a:lnTo>
                    <a:pt x="10" y="204"/>
                  </a:lnTo>
                  <a:lnTo>
                    <a:pt x="16" y="200"/>
                  </a:lnTo>
                  <a:lnTo>
                    <a:pt x="22" y="196"/>
                  </a:lnTo>
                  <a:lnTo>
                    <a:pt x="29" y="194"/>
                  </a:lnTo>
                  <a:lnTo>
                    <a:pt x="37" y="194"/>
                  </a:lnTo>
                  <a:lnTo>
                    <a:pt x="122" y="194"/>
                  </a:lnTo>
                  <a:lnTo>
                    <a:pt x="121" y="202"/>
                  </a:lnTo>
                  <a:lnTo>
                    <a:pt x="119" y="210"/>
                  </a:lnTo>
                  <a:lnTo>
                    <a:pt x="119" y="375"/>
                  </a:lnTo>
                  <a:lnTo>
                    <a:pt x="137" y="375"/>
                  </a:lnTo>
                  <a:close/>
                  <a:moveTo>
                    <a:pt x="340" y="342"/>
                  </a:moveTo>
                  <a:lnTo>
                    <a:pt x="340" y="238"/>
                  </a:lnTo>
                  <a:lnTo>
                    <a:pt x="332" y="238"/>
                  </a:lnTo>
                  <a:lnTo>
                    <a:pt x="332" y="342"/>
                  </a:lnTo>
                  <a:lnTo>
                    <a:pt x="332" y="369"/>
                  </a:lnTo>
                  <a:lnTo>
                    <a:pt x="332" y="559"/>
                  </a:lnTo>
                  <a:lnTo>
                    <a:pt x="281" y="559"/>
                  </a:lnTo>
                  <a:lnTo>
                    <a:pt x="281" y="402"/>
                  </a:lnTo>
                  <a:lnTo>
                    <a:pt x="271" y="402"/>
                  </a:lnTo>
                  <a:lnTo>
                    <a:pt x="271" y="559"/>
                  </a:lnTo>
                  <a:lnTo>
                    <a:pt x="218" y="559"/>
                  </a:lnTo>
                  <a:lnTo>
                    <a:pt x="218" y="369"/>
                  </a:lnTo>
                  <a:lnTo>
                    <a:pt x="218" y="342"/>
                  </a:lnTo>
                  <a:lnTo>
                    <a:pt x="218" y="238"/>
                  </a:lnTo>
                  <a:lnTo>
                    <a:pt x="211" y="238"/>
                  </a:lnTo>
                  <a:lnTo>
                    <a:pt x="211" y="342"/>
                  </a:lnTo>
                  <a:lnTo>
                    <a:pt x="164" y="342"/>
                  </a:lnTo>
                  <a:lnTo>
                    <a:pt x="164" y="200"/>
                  </a:lnTo>
                  <a:lnTo>
                    <a:pt x="165" y="191"/>
                  </a:lnTo>
                  <a:lnTo>
                    <a:pt x="168" y="182"/>
                  </a:lnTo>
                  <a:lnTo>
                    <a:pt x="172" y="175"/>
                  </a:lnTo>
                  <a:lnTo>
                    <a:pt x="178" y="168"/>
                  </a:lnTo>
                  <a:lnTo>
                    <a:pt x="185" y="162"/>
                  </a:lnTo>
                  <a:lnTo>
                    <a:pt x="192" y="159"/>
                  </a:lnTo>
                  <a:lnTo>
                    <a:pt x="200" y="155"/>
                  </a:lnTo>
                  <a:lnTo>
                    <a:pt x="210" y="155"/>
                  </a:lnTo>
                  <a:lnTo>
                    <a:pt x="250" y="155"/>
                  </a:lnTo>
                  <a:lnTo>
                    <a:pt x="270" y="155"/>
                  </a:lnTo>
                  <a:lnTo>
                    <a:pt x="276" y="155"/>
                  </a:lnTo>
                  <a:lnTo>
                    <a:pt x="276" y="155"/>
                  </a:lnTo>
                  <a:lnTo>
                    <a:pt x="276" y="155"/>
                  </a:lnTo>
                  <a:lnTo>
                    <a:pt x="281" y="155"/>
                  </a:lnTo>
                  <a:lnTo>
                    <a:pt x="301" y="155"/>
                  </a:lnTo>
                  <a:lnTo>
                    <a:pt x="341" y="155"/>
                  </a:lnTo>
                  <a:lnTo>
                    <a:pt x="351" y="155"/>
                  </a:lnTo>
                  <a:lnTo>
                    <a:pt x="359" y="159"/>
                  </a:lnTo>
                  <a:lnTo>
                    <a:pt x="367" y="162"/>
                  </a:lnTo>
                  <a:lnTo>
                    <a:pt x="374" y="168"/>
                  </a:lnTo>
                  <a:lnTo>
                    <a:pt x="379" y="175"/>
                  </a:lnTo>
                  <a:lnTo>
                    <a:pt x="384" y="182"/>
                  </a:lnTo>
                  <a:lnTo>
                    <a:pt x="386" y="191"/>
                  </a:lnTo>
                  <a:lnTo>
                    <a:pt x="387" y="200"/>
                  </a:lnTo>
                  <a:lnTo>
                    <a:pt x="387" y="342"/>
                  </a:lnTo>
                  <a:lnTo>
                    <a:pt x="379" y="342"/>
                  </a:lnTo>
                  <a:lnTo>
                    <a:pt x="368" y="342"/>
                  </a:lnTo>
                  <a:lnTo>
                    <a:pt x="354" y="342"/>
                  </a:lnTo>
                  <a:lnTo>
                    <a:pt x="340" y="342"/>
                  </a:lnTo>
                  <a:lnTo>
                    <a:pt x="340" y="342"/>
                  </a:lnTo>
                  <a:close/>
                  <a:moveTo>
                    <a:pt x="409" y="375"/>
                  </a:moveTo>
                  <a:lnTo>
                    <a:pt x="409" y="527"/>
                  </a:lnTo>
                  <a:lnTo>
                    <a:pt x="452" y="527"/>
                  </a:lnTo>
                  <a:lnTo>
                    <a:pt x="452" y="397"/>
                  </a:lnTo>
                  <a:lnTo>
                    <a:pt x="461" y="397"/>
                  </a:lnTo>
                  <a:lnTo>
                    <a:pt x="461" y="527"/>
                  </a:lnTo>
                  <a:lnTo>
                    <a:pt x="503" y="527"/>
                  </a:lnTo>
                  <a:lnTo>
                    <a:pt x="503" y="370"/>
                  </a:lnTo>
                  <a:lnTo>
                    <a:pt x="503" y="348"/>
                  </a:lnTo>
                  <a:lnTo>
                    <a:pt x="503" y="262"/>
                  </a:lnTo>
                  <a:lnTo>
                    <a:pt x="510" y="262"/>
                  </a:lnTo>
                  <a:lnTo>
                    <a:pt x="510" y="348"/>
                  </a:lnTo>
                  <a:lnTo>
                    <a:pt x="548" y="348"/>
                  </a:lnTo>
                  <a:lnTo>
                    <a:pt x="548" y="231"/>
                  </a:lnTo>
                  <a:lnTo>
                    <a:pt x="548" y="223"/>
                  </a:lnTo>
                  <a:lnTo>
                    <a:pt x="546" y="216"/>
                  </a:lnTo>
                  <a:lnTo>
                    <a:pt x="542" y="210"/>
                  </a:lnTo>
                  <a:lnTo>
                    <a:pt x="537" y="204"/>
                  </a:lnTo>
                  <a:lnTo>
                    <a:pt x="531" y="200"/>
                  </a:lnTo>
                  <a:lnTo>
                    <a:pt x="526" y="196"/>
                  </a:lnTo>
                  <a:lnTo>
                    <a:pt x="519" y="194"/>
                  </a:lnTo>
                  <a:lnTo>
                    <a:pt x="510" y="194"/>
                  </a:lnTo>
                  <a:lnTo>
                    <a:pt x="426" y="194"/>
                  </a:lnTo>
                  <a:lnTo>
                    <a:pt x="427" y="202"/>
                  </a:lnTo>
                  <a:lnTo>
                    <a:pt x="427" y="210"/>
                  </a:lnTo>
                  <a:lnTo>
                    <a:pt x="427" y="375"/>
                  </a:lnTo>
                  <a:lnTo>
                    <a:pt x="409" y="375"/>
                  </a:lnTo>
                  <a:close/>
                  <a:moveTo>
                    <a:pt x="277" y="0"/>
                  </a:moveTo>
                  <a:lnTo>
                    <a:pt x="284" y="1"/>
                  </a:lnTo>
                  <a:lnTo>
                    <a:pt x="291" y="3"/>
                  </a:lnTo>
                  <a:lnTo>
                    <a:pt x="298" y="4"/>
                  </a:lnTo>
                  <a:lnTo>
                    <a:pt x="305" y="6"/>
                  </a:lnTo>
                  <a:lnTo>
                    <a:pt x="311" y="10"/>
                  </a:lnTo>
                  <a:lnTo>
                    <a:pt x="317" y="13"/>
                  </a:lnTo>
                  <a:lnTo>
                    <a:pt x="322" y="17"/>
                  </a:lnTo>
                  <a:lnTo>
                    <a:pt x="327" y="21"/>
                  </a:lnTo>
                  <a:lnTo>
                    <a:pt x="332" y="27"/>
                  </a:lnTo>
                  <a:lnTo>
                    <a:pt x="337" y="33"/>
                  </a:lnTo>
                  <a:lnTo>
                    <a:pt x="340" y="39"/>
                  </a:lnTo>
                  <a:lnTo>
                    <a:pt x="344" y="45"/>
                  </a:lnTo>
                  <a:lnTo>
                    <a:pt x="346" y="52"/>
                  </a:lnTo>
                  <a:lnTo>
                    <a:pt x="347" y="59"/>
                  </a:lnTo>
                  <a:lnTo>
                    <a:pt x="348" y="66"/>
                  </a:lnTo>
                  <a:lnTo>
                    <a:pt x="348" y="73"/>
                  </a:lnTo>
                  <a:lnTo>
                    <a:pt x="348" y="80"/>
                  </a:lnTo>
                  <a:lnTo>
                    <a:pt x="347" y="88"/>
                  </a:lnTo>
                  <a:lnTo>
                    <a:pt x="346" y="95"/>
                  </a:lnTo>
                  <a:lnTo>
                    <a:pt x="344" y="101"/>
                  </a:lnTo>
                  <a:lnTo>
                    <a:pt x="340" y="108"/>
                  </a:lnTo>
                  <a:lnTo>
                    <a:pt x="337" y="114"/>
                  </a:lnTo>
                  <a:lnTo>
                    <a:pt x="332" y="119"/>
                  </a:lnTo>
                  <a:lnTo>
                    <a:pt x="327" y="125"/>
                  </a:lnTo>
                  <a:lnTo>
                    <a:pt x="322" y="129"/>
                  </a:lnTo>
                  <a:lnTo>
                    <a:pt x="317" y="133"/>
                  </a:lnTo>
                  <a:lnTo>
                    <a:pt x="311" y="136"/>
                  </a:lnTo>
                  <a:lnTo>
                    <a:pt x="305" y="140"/>
                  </a:lnTo>
                  <a:lnTo>
                    <a:pt x="298" y="142"/>
                  </a:lnTo>
                  <a:lnTo>
                    <a:pt x="291" y="145"/>
                  </a:lnTo>
                  <a:lnTo>
                    <a:pt x="284" y="146"/>
                  </a:lnTo>
                  <a:lnTo>
                    <a:pt x="277" y="146"/>
                  </a:lnTo>
                  <a:lnTo>
                    <a:pt x="269" y="146"/>
                  </a:lnTo>
                  <a:lnTo>
                    <a:pt x="261" y="145"/>
                  </a:lnTo>
                  <a:lnTo>
                    <a:pt x="254" y="142"/>
                  </a:lnTo>
                  <a:lnTo>
                    <a:pt x="249" y="140"/>
                  </a:lnTo>
                  <a:lnTo>
                    <a:pt x="242" y="136"/>
                  </a:lnTo>
                  <a:lnTo>
                    <a:pt x="236" y="133"/>
                  </a:lnTo>
                  <a:lnTo>
                    <a:pt x="230" y="129"/>
                  </a:lnTo>
                  <a:lnTo>
                    <a:pt x="225" y="125"/>
                  </a:lnTo>
                  <a:lnTo>
                    <a:pt x="220" y="119"/>
                  </a:lnTo>
                  <a:lnTo>
                    <a:pt x="216" y="114"/>
                  </a:lnTo>
                  <a:lnTo>
                    <a:pt x="212" y="108"/>
                  </a:lnTo>
                  <a:lnTo>
                    <a:pt x="210" y="101"/>
                  </a:lnTo>
                  <a:lnTo>
                    <a:pt x="207" y="95"/>
                  </a:lnTo>
                  <a:lnTo>
                    <a:pt x="205" y="88"/>
                  </a:lnTo>
                  <a:lnTo>
                    <a:pt x="204" y="80"/>
                  </a:lnTo>
                  <a:lnTo>
                    <a:pt x="204" y="73"/>
                  </a:lnTo>
                  <a:lnTo>
                    <a:pt x="204" y="66"/>
                  </a:lnTo>
                  <a:lnTo>
                    <a:pt x="205" y="59"/>
                  </a:lnTo>
                  <a:lnTo>
                    <a:pt x="207" y="52"/>
                  </a:lnTo>
                  <a:lnTo>
                    <a:pt x="210" y="45"/>
                  </a:lnTo>
                  <a:lnTo>
                    <a:pt x="212" y="39"/>
                  </a:lnTo>
                  <a:lnTo>
                    <a:pt x="216" y="33"/>
                  </a:lnTo>
                  <a:lnTo>
                    <a:pt x="220" y="27"/>
                  </a:lnTo>
                  <a:lnTo>
                    <a:pt x="225" y="21"/>
                  </a:lnTo>
                  <a:lnTo>
                    <a:pt x="230" y="17"/>
                  </a:lnTo>
                  <a:lnTo>
                    <a:pt x="236" y="13"/>
                  </a:lnTo>
                  <a:lnTo>
                    <a:pt x="242" y="10"/>
                  </a:lnTo>
                  <a:lnTo>
                    <a:pt x="249" y="6"/>
                  </a:lnTo>
                  <a:lnTo>
                    <a:pt x="254" y="4"/>
                  </a:lnTo>
                  <a:lnTo>
                    <a:pt x="261" y="3"/>
                  </a:lnTo>
                  <a:lnTo>
                    <a:pt x="269" y="1"/>
                  </a:lnTo>
                  <a:lnTo>
                    <a:pt x="277" y="0"/>
                  </a:lnTo>
                  <a:lnTo>
                    <a:pt x="277"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3" name="组合 2"/>
          <p:cNvGrpSpPr/>
          <p:nvPr/>
        </p:nvGrpSpPr>
        <p:grpSpPr>
          <a:xfrm>
            <a:off x="4887354" y="1887675"/>
            <a:ext cx="583193" cy="583193"/>
            <a:chOff x="4887354" y="1887675"/>
            <a:chExt cx="583193" cy="583193"/>
          </a:xfrm>
        </p:grpSpPr>
        <p:sp>
          <p:nvSpPr>
            <p:cNvPr id="16" name="椭圆 15"/>
            <p:cNvSpPr/>
            <p:nvPr/>
          </p:nvSpPr>
          <p:spPr>
            <a:xfrm>
              <a:off x="4887354" y="1887675"/>
              <a:ext cx="583193" cy="583193"/>
            </a:xfrm>
            <a:prstGeom prst="ellipse">
              <a:avLst/>
            </a:prstGeom>
            <a:solidFill>
              <a:schemeClr val="tx2"/>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24" name="Freeform 140"/>
            <p:cNvSpPr>
              <a:spLocks noEditPoints="1"/>
            </p:cNvSpPr>
            <p:nvPr/>
          </p:nvSpPr>
          <p:spPr bwMode="auto">
            <a:xfrm>
              <a:off x="4996010" y="1993928"/>
              <a:ext cx="349714" cy="318240"/>
            </a:xfrm>
            <a:custGeom>
              <a:avLst/>
              <a:gdLst>
                <a:gd name="T0" fmla="*/ 111 w 598"/>
                <a:gd name="T1" fmla="*/ 496 h 544"/>
                <a:gd name="T2" fmla="*/ 117 w 598"/>
                <a:gd name="T3" fmla="*/ 461 h 544"/>
                <a:gd name="T4" fmla="*/ 100 w 598"/>
                <a:gd name="T5" fmla="*/ 424 h 544"/>
                <a:gd name="T6" fmla="*/ 123 w 598"/>
                <a:gd name="T7" fmla="*/ 415 h 544"/>
                <a:gd name="T8" fmla="*/ 100 w 598"/>
                <a:gd name="T9" fmla="*/ 398 h 544"/>
                <a:gd name="T10" fmla="*/ 111 w 598"/>
                <a:gd name="T11" fmla="*/ 370 h 544"/>
                <a:gd name="T12" fmla="*/ 117 w 598"/>
                <a:gd name="T13" fmla="*/ 334 h 544"/>
                <a:gd name="T14" fmla="*/ 100 w 598"/>
                <a:gd name="T15" fmla="*/ 228 h 544"/>
                <a:gd name="T16" fmla="*/ 123 w 598"/>
                <a:gd name="T17" fmla="*/ 234 h 544"/>
                <a:gd name="T18" fmla="*/ 100 w 598"/>
                <a:gd name="T19" fmla="*/ 211 h 544"/>
                <a:gd name="T20" fmla="*/ 146 w 598"/>
                <a:gd name="T21" fmla="*/ 496 h 544"/>
                <a:gd name="T22" fmla="*/ 164 w 598"/>
                <a:gd name="T23" fmla="*/ 459 h 544"/>
                <a:gd name="T24" fmla="*/ 141 w 598"/>
                <a:gd name="T25" fmla="*/ 405 h 544"/>
                <a:gd name="T26" fmla="*/ 164 w 598"/>
                <a:gd name="T27" fmla="*/ 431 h 544"/>
                <a:gd name="T28" fmla="*/ 146 w 598"/>
                <a:gd name="T29" fmla="*/ 396 h 544"/>
                <a:gd name="T30" fmla="*/ 141 w 598"/>
                <a:gd name="T31" fmla="*/ 369 h 544"/>
                <a:gd name="T32" fmla="*/ 164 w 598"/>
                <a:gd name="T33" fmla="*/ 340 h 544"/>
                <a:gd name="T34" fmla="*/ 141 w 598"/>
                <a:gd name="T35" fmla="*/ 205 h 544"/>
                <a:gd name="T36" fmla="*/ 158 w 598"/>
                <a:gd name="T37" fmla="*/ 240 h 544"/>
                <a:gd name="T38" fmla="*/ 152 w 598"/>
                <a:gd name="T39" fmla="*/ 204 h 544"/>
                <a:gd name="T40" fmla="*/ 141 w 598"/>
                <a:gd name="T41" fmla="*/ 296 h 544"/>
                <a:gd name="T42" fmla="*/ 164 w 598"/>
                <a:gd name="T43" fmla="*/ 285 h 544"/>
                <a:gd name="T44" fmla="*/ 141 w 598"/>
                <a:gd name="T45" fmla="*/ 269 h 544"/>
                <a:gd name="T46" fmla="*/ 111 w 598"/>
                <a:gd name="T47" fmla="*/ 308 h 544"/>
                <a:gd name="T48" fmla="*/ 117 w 598"/>
                <a:gd name="T49" fmla="*/ 272 h 544"/>
                <a:gd name="T50" fmla="*/ 360 w 598"/>
                <a:gd name="T51" fmla="*/ 422 h 544"/>
                <a:gd name="T52" fmla="*/ 381 w 598"/>
                <a:gd name="T53" fmla="*/ 430 h 544"/>
                <a:gd name="T54" fmla="*/ 360 w 598"/>
                <a:gd name="T55" fmla="*/ 404 h 544"/>
                <a:gd name="T56" fmla="*/ 411 w 598"/>
                <a:gd name="T57" fmla="*/ 439 h 544"/>
                <a:gd name="T58" fmla="*/ 416 w 598"/>
                <a:gd name="T59" fmla="*/ 403 h 544"/>
                <a:gd name="T60" fmla="*/ 360 w 598"/>
                <a:gd name="T61" fmla="*/ 358 h 544"/>
                <a:gd name="T62" fmla="*/ 381 w 598"/>
                <a:gd name="T63" fmla="*/ 367 h 544"/>
                <a:gd name="T64" fmla="*/ 360 w 598"/>
                <a:gd name="T65" fmla="*/ 341 h 544"/>
                <a:gd name="T66" fmla="*/ 364 w 598"/>
                <a:gd name="T67" fmla="*/ 313 h 544"/>
                <a:gd name="T68" fmla="*/ 381 w 598"/>
                <a:gd name="T69" fmla="*/ 276 h 544"/>
                <a:gd name="T70" fmla="*/ 360 w 598"/>
                <a:gd name="T71" fmla="*/ 225 h 544"/>
                <a:gd name="T72" fmla="*/ 381 w 598"/>
                <a:gd name="T73" fmla="*/ 249 h 544"/>
                <a:gd name="T74" fmla="*/ 364 w 598"/>
                <a:gd name="T75" fmla="*/ 215 h 544"/>
                <a:gd name="T76" fmla="*/ 360 w 598"/>
                <a:gd name="T77" fmla="*/ 126 h 544"/>
                <a:gd name="T78" fmla="*/ 381 w 598"/>
                <a:gd name="T79" fmla="*/ 97 h 544"/>
                <a:gd name="T80" fmla="*/ 360 w 598"/>
                <a:gd name="T81" fmla="*/ 153 h 544"/>
                <a:gd name="T82" fmla="*/ 376 w 598"/>
                <a:gd name="T83" fmla="*/ 187 h 544"/>
                <a:gd name="T84" fmla="*/ 370 w 598"/>
                <a:gd name="T85" fmla="*/ 152 h 544"/>
                <a:gd name="T86" fmla="*/ 400 w 598"/>
                <a:gd name="T87" fmla="*/ 366 h 544"/>
                <a:gd name="T88" fmla="*/ 422 w 598"/>
                <a:gd name="T89" fmla="*/ 356 h 544"/>
                <a:gd name="T90" fmla="*/ 400 w 598"/>
                <a:gd name="T91" fmla="*/ 339 h 544"/>
                <a:gd name="T92" fmla="*/ 411 w 598"/>
                <a:gd name="T93" fmla="*/ 312 h 544"/>
                <a:gd name="T94" fmla="*/ 416 w 598"/>
                <a:gd name="T95" fmla="*/ 274 h 544"/>
                <a:gd name="T96" fmla="*/ 400 w 598"/>
                <a:gd name="T97" fmla="*/ 231 h 544"/>
                <a:gd name="T98" fmla="*/ 422 w 598"/>
                <a:gd name="T99" fmla="*/ 238 h 544"/>
                <a:gd name="T100" fmla="*/ 400 w 598"/>
                <a:gd name="T101" fmla="*/ 212 h 544"/>
                <a:gd name="T102" fmla="*/ 405 w 598"/>
                <a:gd name="T103" fmla="*/ 120 h 544"/>
                <a:gd name="T104" fmla="*/ 422 w 598"/>
                <a:gd name="T105" fmla="*/ 81 h 544"/>
                <a:gd name="T106" fmla="*/ 400 w 598"/>
                <a:gd name="T107" fmla="*/ 158 h 544"/>
                <a:gd name="T108" fmla="*/ 422 w 598"/>
                <a:gd name="T109" fmla="*/ 182 h 544"/>
                <a:gd name="T110" fmla="*/ 405 w 598"/>
                <a:gd name="T111" fmla="*/ 148 h 544"/>
                <a:gd name="T112" fmla="*/ 57 w 598"/>
                <a:gd name="T113" fmla="*/ 150 h 544"/>
                <a:gd name="T114" fmla="*/ 296 w 598"/>
                <a:gd name="T115" fmla="*/ 29 h 544"/>
                <a:gd name="T116" fmla="*/ 598 w 598"/>
                <a:gd name="T117" fmla="*/ 544 h 544"/>
                <a:gd name="T118" fmla="*/ 342 w 598"/>
                <a:gd name="T119" fmla="*/ 544 h 544"/>
                <a:gd name="T120" fmla="*/ 84 w 598"/>
                <a:gd name="T121" fmla="*/ 193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98" h="544">
                  <a:moveTo>
                    <a:pt x="100" y="461"/>
                  </a:moveTo>
                  <a:lnTo>
                    <a:pt x="100" y="469"/>
                  </a:lnTo>
                  <a:lnTo>
                    <a:pt x="100" y="478"/>
                  </a:lnTo>
                  <a:lnTo>
                    <a:pt x="100" y="488"/>
                  </a:lnTo>
                  <a:lnTo>
                    <a:pt x="100" y="496"/>
                  </a:lnTo>
                  <a:lnTo>
                    <a:pt x="106" y="496"/>
                  </a:lnTo>
                  <a:lnTo>
                    <a:pt x="111" y="496"/>
                  </a:lnTo>
                  <a:lnTo>
                    <a:pt x="117" y="496"/>
                  </a:lnTo>
                  <a:lnTo>
                    <a:pt x="123" y="496"/>
                  </a:lnTo>
                  <a:lnTo>
                    <a:pt x="123" y="486"/>
                  </a:lnTo>
                  <a:lnTo>
                    <a:pt x="123" y="478"/>
                  </a:lnTo>
                  <a:lnTo>
                    <a:pt x="123" y="469"/>
                  </a:lnTo>
                  <a:lnTo>
                    <a:pt x="123" y="461"/>
                  </a:lnTo>
                  <a:lnTo>
                    <a:pt x="117" y="461"/>
                  </a:lnTo>
                  <a:lnTo>
                    <a:pt x="111" y="461"/>
                  </a:lnTo>
                  <a:lnTo>
                    <a:pt x="106" y="461"/>
                  </a:lnTo>
                  <a:lnTo>
                    <a:pt x="100" y="461"/>
                  </a:lnTo>
                  <a:close/>
                  <a:moveTo>
                    <a:pt x="100" y="398"/>
                  </a:moveTo>
                  <a:lnTo>
                    <a:pt x="100" y="407"/>
                  </a:lnTo>
                  <a:lnTo>
                    <a:pt x="100" y="416"/>
                  </a:lnTo>
                  <a:lnTo>
                    <a:pt x="100" y="424"/>
                  </a:lnTo>
                  <a:lnTo>
                    <a:pt x="100" y="434"/>
                  </a:lnTo>
                  <a:lnTo>
                    <a:pt x="106" y="434"/>
                  </a:lnTo>
                  <a:lnTo>
                    <a:pt x="111" y="434"/>
                  </a:lnTo>
                  <a:lnTo>
                    <a:pt x="117" y="432"/>
                  </a:lnTo>
                  <a:lnTo>
                    <a:pt x="123" y="432"/>
                  </a:lnTo>
                  <a:lnTo>
                    <a:pt x="123" y="424"/>
                  </a:lnTo>
                  <a:lnTo>
                    <a:pt x="123" y="415"/>
                  </a:lnTo>
                  <a:lnTo>
                    <a:pt x="123" y="405"/>
                  </a:lnTo>
                  <a:lnTo>
                    <a:pt x="123" y="397"/>
                  </a:lnTo>
                  <a:lnTo>
                    <a:pt x="117" y="397"/>
                  </a:lnTo>
                  <a:lnTo>
                    <a:pt x="111" y="397"/>
                  </a:lnTo>
                  <a:lnTo>
                    <a:pt x="106" y="397"/>
                  </a:lnTo>
                  <a:lnTo>
                    <a:pt x="100" y="398"/>
                  </a:lnTo>
                  <a:lnTo>
                    <a:pt x="100" y="398"/>
                  </a:lnTo>
                  <a:close/>
                  <a:moveTo>
                    <a:pt x="100" y="335"/>
                  </a:moveTo>
                  <a:lnTo>
                    <a:pt x="100" y="344"/>
                  </a:lnTo>
                  <a:lnTo>
                    <a:pt x="100" y="353"/>
                  </a:lnTo>
                  <a:lnTo>
                    <a:pt x="100" y="362"/>
                  </a:lnTo>
                  <a:lnTo>
                    <a:pt x="100" y="371"/>
                  </a:lnTo>
                  <a:lnTo>
                    <a:pt x="106" y="370"/>
                  </a:lnTo>
                  <a:lnTo>
                    <a:pt x="111" y="370"/>
                  </a:lnTo>
                  <a:lnTo>
                    <a:pt x="117" y="370"/>
                  </a:lnTo>
                  <a:lnTo>
                    <a:pt x="123" y="370"/>
                  </a:lnTo>
                  <a:lnTo>
                    <a:pt x="123" y="361"/>
                  </a:lnTo>
                  <a:lnTo>
                    <a:pt x="123" y="351"/>
                  </a:lnTo>
                  <a:lnTo>
                    <a:pt x="123" y="343"/>
                  </a:lnTo>
                  <a:lnTo>
                    <a:pt x="123" y="334"/>
                  </a:lnTo>
                  <a:lnTo>
                    <a:pt x="117" y="334"/>
                  </a:lnTo>
                  <a:lnTo>
                    <a:pt x="111" y="335"/>
                  </a:lnTo>
                  <a:lnTo>
                    <a:pt x="106" y="335"/>
                  </a:lnTo>
                  <a:lnTo>
                    <a:pt x="100" y="335"/>
                  </a:lnTo>
                  <a:lnTo>
                    <a:pt x="100" y="335"/>
                  </a:lnTo>
                  <a:close/>
                  <a:moveTo>
                    <a:pt x="100" y="211"/>
                  </a:moveTo>
                  <a:lnTo>
                    <a:pt x="100" y="219"/>
                  </a:lnTo>
                  <a:lnTo>
                    <a:pt x="100" y="228"/>
                  </a:lnTo>
                  <a:lnTo>
                    <a:pt x="100" y="236"/>
                  </a:lnTo>
                  <a:lnTo>
                    <a:pt x="100" y="246"/>
                  </a:lnTo>
                  <a:lnTo>
                    <a:pt x="106" y="245"/>
                  </a:lnTo>
                  <a:lnTo>
                    <a:pt x="111" y="245"/>
                  </a:lnTo>
                  <a:lnTo>
                    <a:pt x="117" y="243"/>
                  </a:lnTo>
                  <a:lnTo>
                    <a:pt x="123" y="243"/>
                  </a:lnTo>
                  <a:lnTo>
                    <a:pt x="123" y="234"/>
                  </a:lnTo>
                  <a:lnTo>
                    <a:pt x="123" y="226"/>
                  </a:lnTo>
                  <a:lnTo>
                    <a:pt x="123" y="216"/>
                  </a:lnTo>
                  <a:lnTo>
                    <a:pt x="123" y="207"/>
                  </a:lnTo>
                  <a:lnTo>
                    <a:pt x="117" y="208"/>
                  </a:lnTo>
                  <a:lnTo>
                    <a:pt x="111" y="208"/>
                  </a:lnTo>
                  <a:lnTo>
                    <a:pt x="106" y="209"/>
                  </a:lnTo>
                  <a:lnTo>
                    <a:pt x="100" y="211"/>
                  </a:lnTo>
                  <a:lnTo>
                    <a:pt x="100" y="211"/>
                  </a:lnTo>
                  <a:close/>
                  <a:moveTo>
                    <a:pt x="141" y="459"/>
                  </a:moveTo>
                  <a:lnTo>
                    <a:pt x="141" y="469"/>
                  </a:lnTo>
                  <a:lnTo>
                    <a:pt x="141" y="478"/>
                  </a:lnTo>
                  <a:lnTo>
                    <a:pt x="141" y="486"/>
                  </a:lnTo>
                  <a:lnTo>
                    <a:pt x="141" y="496"/>
                  </a:lnTo>
                  <a:lnTo>
                    <a:pt x="146" y="496"/>
                  </a:lnTo>
                  <a:lnTo>
                    <a:pt x="152" y="496"/>
                  </a:lnTo>
                  <a:lnTo>
                    <a:pt x="158" y="496"/>
                  </a:lnTo>
                  <a:lnTo>
                    <a:pt x="164" y="496"/>
                  </a:lnTo>
                  <a:lnTo>
                    <a:pt x="164" y="486"/>
                  </a:lnTo>
                  <a:lnTo>
                    <a:pt x="164" y="478"/>
                  </a:lnTo>
                  <a:lnTo>
                    <a:pt x="164" y="469"/>
                  </a:lnTo>
                  <a:lnTo>
                    <a:pt x="164" y="459"/>
                  </a:lnTo>
                  <a:lnTo>
                    <a:pt x="158" y="459"/>
                  </a:lnTo>
                  <a:lnTo>
                    <a:pt x="152" y="459"/>
                  </a:lnTo>
                  <a:lnTo>
                    <a:pt x="146" y="459"/>
                  </a:lnTo>
                  <a:lnTo>
                    <a:pt x="141" y="459"/>
                  </a:lnTo>
                  <a:lnTo>
                    <a:pt x="141" y="459"/>
                  </a:lnTo>
                  <a:close/>
                  <a:moveTo>
                    <a:pt x="141" y="396"/>
                  </a:moveTo>
                  <a:lnTo>
                    <a:pt x="141" y="405"/>
                  </a:lnTo>
                  <a:lnTo>
                    <a:pt x="141" y="415"/>
                  </a:lnTo>
                  <a:lnTo>
                    <a:pt x="141" y="423"/>
                  </a:lnTo>
                  <a:lnTo>
                    <a:pt x="141" y="432"/>
                  </a:lnTo>
                  <a:lnTo>
                    <a:pt x="146" y="432"/>
                  </a:lnTo>
                  <a:lnTo>
                    <a:pt x="152" y="432"/>
                  </a:lnTo>
                  <a:lnTo>
                    <a:pt x="158" y="432"/>
                  </a:lnTo>
                  <a:lnTo>
                    <a:pt x="164" y="431"/>
                  </a:lnTo>
                  <a:lnTo>
                    <a:pt x="164" y="423"/>
                  </a:lnTo>
                  <a:lnTo>
                    <a:pt x="164" y="414"/>
                  </a:lnTo>
                  <a:lnTo>
                    <a:pt x="164" y="404"/>
                  </a:lnTo>
                  <a:lnTo>
                    <a:pt x="164" y="395"/>
                  </a:lnTo>
                  <a:lnTo>
                    <a:pt x="158" y="395"/>
                  </a:lnTo>
                  <a:lnTo>
                    <a:pt x="152" y="396"/>
                  </a:lnTo>
                  <a:lnTo>
                    <a:pt x="146" y="396"/>
                  </a:lnTo>
                  <a:lnTo>
                    <a:pt x="141" y="396"/>
                  </a:lnTo>
                  <a:lnTo>
                    <a:pt x="141" y="396"/>
                  </a:lnTo>
                  <a:close/>
                  <a:moveTo>
                    <a:pt x="141" y="333"/>
                  </a:moveTo>
                  <a:lnTo>
                    <a:pt x="141" y="342"/>
                  </a:lnTo>
                  <a:lnTo>
                    <a:pt x="141" y="350"/>
                  </a:lnTo>
                  <a:lnTo>
                    <a:pt x="141" y="360"/>
                  </a:lnTo>
                  <a:lnTo>
                    <a:pt x="141" y="369"/>
                  </a:lnTo>
                  <a:lnTo>
                    <a:pt x="146" y="368"/>
                  </a:lnTo>
                  <a:lnTo>
                    <a:pt x="152" y="368"/>
                  </a:lnTo>
                  <a:lnTo>
                    <a:pt x="158" y="368"/>
                  </a:lnTo>
                  <a:lnTo>
                    <a:pt x="164" y="368"/>
                  </a:lnTo>
                  <a:lnTo>
                    <a:pt x="164" y="358"/>
                  </a:lnTo>
                  <a:lnTo>
                    <a:pt x="164" y="349"/>
                  </a:lnTo>
                  <a:lnTo>
                    <a:pt x="164" y="340"/>
                  </a:lnTo>
                  <a:lnTo>
                    <a:pt x="164" y="330"/>
                  </a:lnTo>
                  <a:lnTo>
                    <a:pt x="158" y="331"/>
                  </a:lnTo>
                  <a:lnTo>
                    <a:pt x="152" y="331"/>
                  </a:lnTo>
                  <a:lnTo>
                    <a:pt x="146" y="331"/>
                  </a:lnTo>
                  <a:lnTo>
                    <a:pt x="141" y="333"/>
                  </a:lnTo>
                  <a:lnTo>
                    <a:pt x="141" y="333"/>
                  </a:lnTo>
                  <a:close/>
                  <a:moveTo>
                    <a:pt x="141" y="205"/>
                  </a:moveTo>
                  <a:lnTo>
                    <a:pt x="141" y="214"/>
                  </a:lnTo>
                  <a:lnTo>
                    <a:pt x="141" y="223"/>
                  </a:lnTo>
                  <a:lnTo>
                    <a:pt x="141" y="232"/>
                  </a:lnTo>
                  <a:lnTo>
                    <a:pt x="141" y="241"/>
                  </a:lnTo>
                  <a:lnTo>
                    <a:pt x="146" y="241"/>
                  </a:lnTo>
                  <a:lnTo>
                    <a:pt x="152" y="240"/>
                  </a:lnTo>
                  <a:lnTo>
                    <a:pt x="158" y="240"/>
                  </a:lnTo>
                  <a:lnTo>
                    <a:pt x="164" y="239"/>
                  </a:lnTo>
                  <a:lnTo>
                    <a:pt x="164" y="229"/>
                  </a:lnTo>
                  <a:lnTo>
                    <a:pt x="164" y="220"/>
                  </a:lnTo>
                  <a:lnTo>
                    <a:pt x="164" y="212"/>
                  </a:lnTo>
                  <a:lnTo>
                    <a:pt x="164" y="202"/>
                  </a:lnTo>
                  <a:lnTo>
                    <a:pt x="158" y="202"/>
                  </a:lnTo>
                  <a:lnTo>
                    <a:pt x="152" y="204"/>
                  </a:lnTo>
                  <a:lnTo>
                    <a:pt x="146" y="205"/>
                  </a:lnTo>
                  <a:lnTo>
                    <a:pt x="141" y="205"/>
                  </a:lnTo>
                  <a:lnTo>
                    <a:pt x="141" y="205"/>
                  </a:lnTo>
                  <a:close/>
                  <a:moveTo>
                    <a:pt x="141" y="269"/>
                  </a:moveTo>
                  <a:lnTo>
                    <a:pt x="141" y="277"/>
                  </a:lnTo>
                  <a:lnTo>
                    <a:pt x="141" y="287"/>
                  </a:lnTo>
                  <a:lnTo>
                    <a:pt x="141" y="296"/>
                  </a:lnTo>
                  <a:lnTo>
                    <a:pt x="141" y="304"/>
                  </a:lnTo>
                  <a:lnTo>
                    <a:pt x="146" y="304"/>
                  </a:lnTo>
                  <a:lnTo>
                    <a:pt x="152" y="304"/>
                  </a:lnTo>
                  <a:lnTo>
                    <a:pt x="158" y="303"/>
                  </a:lnTo>
                  <a:lnTo>
                    <a:pt x="164" y="303"/>
                  </a:lnTo>
                  <a:lnTo>
                    <a:pt x="164" y="294"/>
                  </a:lnTo>
                  <a:lnTo>
                    <a:pt x="164" y="285"/>
                  </a:lnTo>
                  <a:lnTo>
                    <a:pt x="164" y="275"/>
                  </a:lnTo>
                  <a:lnTo>
                    <a:pt x="164" y="267"/>
                  </a:lnTo>
                  <a:lnTo>
                    <a:pt x="158" y="267"/>
                  </a:lnTo>
                  <a:lnTo>
                    <a:pt x="152" y="268"/>
                  </a:lnTo>
                  <a:lnTo>
                    <a:pt x="146" y="268"/>
                  </a:lnTo>
                  <a:lnTo>
                    <a:pt x="141" y="269"/>
                  </a:lnTo>
                  <a:lnTo>
                    <a:pt x="141" y="269"/>
                  </a:lnTo>
                  <a:close/>
                  <a:moveTo>
                    <a:pt x="100" y="273"/>
                  </a:moveTo>
                  <a:lnTo>
                    <a:pt x="100" y="282"/>
                  </a:lnTo>
                  <a:lnTo>
                    <a:pt x="100" y="290"/>
                  </a:lnTo>
                  <a:lnTo>
                    <a:pt x="100" y="300"/>
                  </a:lnTo>
                  <a:lnTo>
                    <a:pt x="100" y="308"/>
                  </a:lnTo>
                  <a:lnTo>
                    <a:pt x="106" y="308"/>
                  </a:lnTo>
                  <a:lnTo>
                    <a:pt x="111" y="308"/>
                  </a:lnTo>
                  <a:lnTo>
                    <a:pt x="117" y="307"/>
                  </a:lnTo>
                  <a:lnTo>
                    <a:pt x="123" y="307"/>
                  </a:lnTo>
                  <a:lnTo>
                    <a:pt x="123" y="297"/>
                  </a:lnTo>
                  <a:lnTo>
                    <a:pt x="123" y="288"/>
                  </a:lnTo>
                  <a:lnTo>
                    <a:pt x="123" y="280"/>
                  </a:lnTo>
                  <a:lnTo>
                    <a:pt x="123" y="270"/>
                  </a:lnTo>
                  <a:lnTo>
                    <a:pt x="117" y="272"/>
                  </a:lnTo>
                  <a:lnTo>
                    <a:pt x="111" y="272"/>
                  </a:lnTo>
                  <a:lnTo>
                    <a:pt x="106" y="273"/>
                  </a:lnTo>
                  <a:lnTo>
                    <a:pt x="100" y="273"/>
                  </a:lnTo>
                  <a:lnTo>
                    <a:pt x="100" y="273"/>
                  </a:lnTo>
                  <a:close/>
                  <a:moveTo>
                    <a:pt x="360" y="404"/>
                  </a:moveTo>
                  <a:lnTo>
                    <a:pt x="360" y="412"/>
                  </a:lnTo>
                  <a:lnTo>
                    <a:pt x="360" y="422"/>
                  </a:lnTo>
                  <a:lnTo>
                    <a:pt x="360" y="430"/>
                  </a:lnTo>
                  <a:lnTo>
                    <a:pt x="360" y="439"/>
                  </a:lnTo>
                  <a:lnTo>
                    <a:pt x="364" y="439"/>
                  </a:lnTo>
                  <a:lnTo>
                    <a:pt x="370" y="439"/>
                  </a:lnTo>
                  <a:lnTo>
                    <a:pt x="376" y="439"/>
                  </a:lnTo>
                  <a:lnTo>
                    <a:pt x="381" y="439"/>
                  </a:lnTo>
                  <a:lnTo>
                    <a:pt x="381" y="430"/>
                  </a:lnTo>
                  <a:lnTo>
                    <a:pt x="381" y="422"/>
                  </a:lnTo>
                  <a:lnTo>
                    <a:pt x="381" y="412"/>
                  </a:lnTo>
                  <a:lnTo>
                    <a:pt x="381" y="403"/>
                  </a:lnTo>
                  <a:lnTo>
                    <a:pt x="376" y="403"/>
                  </a:lnTo>
                  <a:lnTo>
                    <a:pt x="370" y="403"/>
                  </a:lnTo>
                  <a:lnTo>
                    <a:pt x="364" y="403"/>
                  </a:lnTo>
                  <a:lnTo>
                    <a:pt x="360" y="404"/>
                  </a:lnTo>
                  <a:close/>
                  <a:moveTo>
                    <a:pt x="400" y="403"/>
                  </a:moveTo>
                  <a:lnTo>
                    <a:pt x="400" y="412"/>
                  </a:lnTo>
                  <a:lnTo>
                    <a:pt x="400" y="421"/>
                  </a:lnTo>
                  <a:lnTo>
                    <a:pt x="400" y="430"/>
                  </a:lnTo>
                  <a:lnTo>
                    <a:pt x="400" y="439"/>
                  </a:lnTo>
                  <a:lnTo>
                    <a:pt x="405" y="439"/>
                  </a:lnTo>
                  <a:lnTo>
                    <a:pt x="411" y="439"/>
                  </a:lnTo>
                  <a:lnTo>
                    <a:pt x="416" y="439"/>
                  </a:lnTo>
                  <a:lnTo>
                    <a:pt x="422" y="439"/>
                  </a:lnTo>
                  <a:lnTo>
                    <a:pt x="422" y="430"/>
                  </a:lnTo>
                  <a:lnTo>
                    <a:pt x="422" y="421"/>
                  </a:lnTo>
                  <a:lnTo>
                    <a:pt x="422" y="412"/>
                  </a:lnTo>
                  <a:lnTo>
                    <a:pt x="422" y="403"/>
                  </a:lnTo>
                  <a:lnTo>
                    <a:pt x="416" y="403"/>
                  </a:lnTo>
                  <a:lnTo>
                    <a:pt x="411" y="403"/>
                  </a:lnTo>
                  <a:lnTo>
                    <a:pt x="405" y="403"/>
                  </a:lnTo>
                  <a:lnTo>
                    <a:pt x="400" y="403"/>
                  </a:lnTo>
                  <a:lnTo>
                    <a:pt x="400" y="403"/>
                  </a:lnTo>
                  <a:close/>
                  <a:moveTo>
                    <a:pt x="360" y="341"/>
                  </a:moveTo>
                  <a:lnTo>
                    <a:pt x="360" y="349"/>
                  </a:lnTo>
                  <a:lnTo>
                    <a:pt x="360" y="358"/>
                  </a:lnTo>
                  <a:lnTo>
                    <a:pt x="360" y="367"/>
                  </a:lnTo>
                  <a:lnTo>
                    <a:pt x="360" y="376"/>
                  </a:lnTo>
                  <a:lnTo>
                    <a:pt x="364" y="376"/>
                  </a:lnTo>
                  <a:lnTo>
                    <a:pt x="370" y="376"/>
                  </a:lnTo>
                  <a:lnTo>
                    <a:pt x="376" y="376"/>
                  </a:lnTo>
                  <a:lnTo>
                    <a:pt x="381" y="375"/>
                  </a:lnTo>
                  <a:lnTo>
                    <a:pt x="381" y="367"/>
                  </a:lnTo>
                  <a:lnTo>
                    <a:pt x="381" y="357"/>
                  </a:lnTo>
                  <a:lnTo>
                    <a:pt x="381" y="349"/>
                  </a:lnTo>
                  <a:lnTo>
                    <a:pt x="381" y="340"/>
                  </a:lnTo>
                  <a:lnTo>
                    <a:pt x="376" y="340"/>
                  </a:lnTo>
                  <a:lnTo>
                    <a:pt x="370" y="340"/>
                  </a:lnTo>
                  <a:lnTo>
                    <a:pt x="364" y="340"/>
                  </a:lnTo>
                  <a:lnTo>
                    <a:pt x="360" y="341"/>
                  </a:lnTo>
                  <a:lnTo>
                    <a:pt x="360" y="341"/>
                  </a:lnTo>
                  <a:close/>
                  <a:moveTo>
                    <a:pt x="360" y="277"/>
                  </a:moveTo>
                  <a:lnTo>
                    <a:pt x="360" y="287"/>
                  </a:lnTo>
                  <a:lnTo>
                    <a:pt x="360" y="295"/>
                  </a:lnTo>
                  <a:lnTo>
                    <a:pt x="360" y="304"/>
                  </a:lnTo>
                  <a:lnTo>
                    <a:pt x="360" y="314"/>
                  </a:lnTo>
                  <a:lnTo>
                    <a:pt x="364" y="313"/>
                  </a:lnTo>
                  <a:lnTo>
                    <a:pt x="370" y="313"/>
                  </a:lnTo>
                  <a:lnTo>
                    <a:pt x="376" y="313"/>
                  </a:lnTo>
                  <a:lnTo>
                    <a:pt x="381" y="313"/>
                  </a:lnTo>
                  <a:lnTo>
                    <a:pt x="381" y="303"/>
                  </a:lnTo>
                  <a:lnTo>
                    <a:pt x="381" y="294"/>
                  </a:lnTo>
                  <a:lnTo>
                    <a:pt x="381" y="286"/>
                  </a:lnTo>
                  <a:lnTo>
                    <a:pt x="381" y="276"/>
                  </a:lnTo>
                  <a:lnTo>
                    <a:pt x="376" y="276"/>
                  </a:lnTo>
                  <a:lnTo>
                    <a:pt x="370" y="277"/>
                  </a:lnTo>
                  <a:lnTo>
                    <a:pt x="364" y="277"/>
                  </a:lnTo>
                  <a:lnTo>
                    <a:pt x="360" y="277"/>
                  </a:lnTo>
                  <a:lnTo>
                    <a:pt x="360" y="277"/>
                  </a:lnTo>
                  <a:close/>
                  <a:moveTo>
                    <a:pt x="360" y="215"/>
                  </a:moveTo>
                  <a:lnTo>
                    <a:pt x="360" y="225"/>
                  </a:lnTo>
                  <a:lnTo>
                    <a:pt x="360" y="233"/>
                  </a:lnTo>
                  <a:lnTo>
                    <a:pt x="360" y="242"/>
                  </a:lnTo>
                  <a:lnTo>
                    <a:pt x="360" y="250"/>
                  </a:lnTo>
                  <a:lnTo>
                    <a:pt x="364" y="250"/>
                  </a:lnTo>
                  <a:lnTo>
                    <a:pt x="370" y="250"/>
                  </a:lnTo>
                  <a:lnTo>
                    <a:pt x="376" y="249"/>
                  </a:lnTo>
                  <a:lnTo>
                    <a:pt x="381" y="249"/>
                  </a:lnTo>
                  <a:lnTo>
                    <a:pt x="381" y="240"/>
                  </a:lnTo>
                  <a:lnTo>
                    <a:pt x="381" y="232"/>
                  </a:lnTo>
                  <a:lnTo>
                    <a:pt x="381" y="222"/>
                  </a:lnTo>
                  <a:lnTo>
                    <a:pt x="381" y="213"/>
                  </a:lnTo>
                  <a:lnTo>
                    <a:pt x="376" y="214"/>
                  </a:lnTo>
                  <a:lnTo>
                    <a:pt x="370" y="214"/>
                  </a:lnTo>
                  <a:lnTo>
                    <a:pt x="364" y="215"/>
                  </a:lnTo>
                  <a:lnTo>
                    <a:pt x="360" y="215"/>
                  </a:lnTo>
                  <a:lnTo>
                    <a:pt x="360" y="215"/>
                  </a:lnTo>
                  <a:close/>
                  <a:moveTo>
                    <a:pt x="360" y="90"/>
                  </a:moveTo>
                  <a:lnTo>
                    <a:pt x="360" y="99"/>
                  </a:lnTo>
                  <a:lnTo>
                    <a:pt x="360" y="108"/>
                  </a:lnTo>
                  <a:lnTo>
                    <a:pt x="360" y="117"/>
                  </a:lnTo>
                  <a:lnTo>
                    <a:pt x="360" y="126"/>
                  </a:lnTo>
                  <a:lnTo>
                    <a:pt x="364" y="125"/>
                  </a:lnTo>
                  <a:lnTo>
                    <a:pt x="370" y="125"/>
                  </a:lnTo>
                  <a:lnTo>
                    <a:pt x="376" y="124"/>
                  </a:lnTo>
                  <a:lnTo>
                    <a:pt x="381" y="124"/>
                  </a:lnTo>
                  <a:lnTo>
                    <a:pt x="381" y="114"/>
                  </a:lnTo>
                  <a:lnTo>
                    <a:pt x="381" y="105"/>
                  </a:lnTo>
                  <a:lnTo>
                    <a:pt x="381" y="97"/>
                  </a:lnTo>
                  <a:lnTo>
                    <a:pt x="381" y="87"/>
                  </a:lnTo>
                  <a:lnTo>
                    <a:pt x="376" y="88"/>
                  </a:lnTo>
                  <a:lnTo>
                    <a:pt x="370" y="88"/>
                  </a:lnTo>
                  <a:lnTo>
                    <a:pt x="364" y="90"/>
                  </a:lnTo>
                  <a:lnTo>
                    <a:pt x="360" y="90"/>
                  </a:lnTo>
                  <a:lnTo>
                    <a:pt x="360" y="90"/>
                  </a:lnTo>
                  <a:close/>
                  <a:moveTo>
                    <a:pt x="360" y="153"/>
                  </a:moveTo>
                  <a:lnTo>
                    <a:pt x="360" y="161"/>
                  </a:lnTo>
                  <a:lnTo>
                    <a:pt x="360" y="171"/>
                  </a:lnTo>
                  <a:lnTo>
                    <a:pt x="360" y="179"/>
                  </a:lnTo>
                  <a:lnTo>
                    <a:pt x="360" y="188"/>
                  </a:lnTo>
                  <a:lnTo>
                    <a:pt x="364" y="188"/>
                  </a:lnTo>
                  <a:lnTo>
                    <a:pt x="370" y="187"/>
                  </a:lnTo>
                  <a:lnTo>
                    <a:pt x="376" y="187"/>
                  </a:lnTo>
                  <a:lnTo>
                    <a:pt x="381" y="186"/>
                  </a:lnTo>
                  <a:lnTo>
                    <a:pt x="381" y="178"/>
                  </a:lnTo>
                  <a:lnTo>
                    <a:pt x="381" y="168"/>
                  </a:lnTo>
                  <a:lnTo>
                    <a:pt x="381" y="159"/>
                  </a:lnTo>
                  <a:lnTo>
                    <a:pt x="381" y="151"/>
                  </a:lnTo>
                  <a:lnTo>
                    <a:pt x="376" y="151"/>
                  </a:lnTo>
                  <a:lnTo>
                    <a:pt x="370" y="152"/>
                  </a:lnTo>
                  <a:lnTo>
                    <a:pt x="364" y="152"/>
                  </a:lnTo>
                  <a:lnTo>
                    <a:pt x="360" y="153"/>
                  </a:lnTo>
                  <a:lnTo>
                    <a:pt x="360" y="153"/>
                  </a:lnTo>
                  <a:close/>
                  <a:moveTo>
                    <a:pt x="400" y="339"/>
                  </a:moveTo>
                  <a:lnTo>
                    <a:pt x="400" y="348"/>
                  </a:lnTo>
                  <a:lnTo>
                    <a:pt x="400" y="357"/>
                  </a:lnTo>
                  <a:lnTo>
                    <a:pt x="400" y="366"/>
                  </a:lnTo>
                  <a:lnTo>
                    <a:pt x="400" y="375"/>
                  </a:lnTo>
                  <a:lnTo>
                    <a:pt x="405" y="375"/>
                  </a:lnTo>
                  <a:lnTo>
                    <a:pt x="411" y="375"/>
                  </a:lnTo>
                  <a:lnTo>
                    <a:pt x="416" y="375"/>
                  </a:lnTo>
                  <a:lnTo>
                    <a:pt x="422" y="375"/>
                  </a:lnTo>
                  <a:lnTo>
                    <a:pt x="422" y="366"/>
                  </a:lnTo>
                  <a:lnTo>
                    <a:pt x="422" y="356"/>
                  </a:lnTo>
                  <a:lnTo>
                    <a:pt x="422" y="347"/>
                  </a:lnTo>
                  <a:lnTo>
                    <a:pt x="422" y="339"/>
                  </a:lnTo>
                  <a:lnTo>
                    <a:pt x="416" y="339"/>
                  </a:lnTo>
                  <a:lnTo>
                    <a:pt x="411" y="339"/>
                  </a:lnTo>
                  <a:lnTo>
                    <a:pt x="405" y="339"/>
                  </a:lnTo>
                  <a:lnTo>
                    <a:pt x="400" y="339"/>
                  </a:lnTo>
                  <a:lnTo>
                    <a:pt x="400" y="339"/>
                  </a:lnTo>
                  <a:close/>
                  <a:moveTo>
                    <a:pt x="400" y="275"/>
                  </a:moveTo>
                  <a:lnTo>
                    <a:pt x="400" y="285"/>
                  </a:lnTo>
                  <a:lnTo>
                    <a:pt x="400" y="294"/>
                  </a:lnTo>
                  <a:lnTo>
                    <a:pt x="400" y="302"/>
                  </a:lnTo>
                  <a:lnTo>
                    <a:pt x="400" y="312"/>
                  </a:lnTo>
                  <a:lnTo>
                    <a:pt x="405" y="312"/>
                  </a:lnTo>
                  <a:lnTo>
                    <a:pt x="411" y="312"/>
                  </a:lnTo>
                  <a:lnTo>
                    <a:pt x="416" y="310"/>
                  </a:lnTo>
                  <a:lnTo>
                    <a:pt x="422" y="310"/>
                  </a:lnTo>
                  <a:lnTo>
                    <a:pt x="422" y="301"/>
                  </a:lnTo>
                  <a:lnTo>
                    <a:pt x="422" y="293"/>
                  </a:lnTo>
                  <a:lnTo>
                    <a:pt x="422" y="283"/>
                  </a:lnTo>
                  <a:lnTo>
                    <a:pt x="422" y="274"/>
                  </a:lnTo>
                  <a:lnTo>
                    <a:pt x="416" y="274"/>
                  </a:lnTo>
                  <a:lnTo>
                    <a:pt x="411" y="275"/>
                  </a:lnTo>
                  <a:lnTo>
                    <a:pt x="405" y="275"/>
                  </a:lnTo>
                  <a:lnTo>
                    <a:pt x="400" y="275"/>
                  </a:lnTo>
                  <a:lnTo>
                    <a:pt x="400" y="275"/>
                  </a:lnTo>
                  <a:close/>
                  <a:moveTo>
                    <a:pt x="400" y="212"/>
                  </a:moveTo>
                  <a:lnTo>
                    <a:pt x="400" y="221"/>
                  </a:lnTo>
                  <a:lnTo>
                    <a:pt x="400" y="231"/>
                  </a:lnTo>
                  <a:lnTo>
                    <a:pt x="400" y="239"/>
                  </a:lnTo>
                  <a:lnTo>
                    <a:pt x="400" y="248"/>
                  </a:lnTo>
                  <a:lnTo>
                    <a:pt x="405" y="248"/>
                  </a:lnTo>
                  <a:lnTo>
                    <a:pt x="411" y="247"/>
                  </a:lnTo>
                  <a:lnTo>
                    <a:pt x="416" y="247"/>
                  </a:lnTo>
                  <a:lnTo>
                    <a:pt x="422" y="247"/>
                  </a:lnTo>
                  <a:lnTo>
                    <a:pt x="422" y="238"/>
                  </a:lnTo>
                  <a:lnTo>
                    <a:pt x="422" y="228"/>
                  </a:lnTo>
                  <a:lnTo>
                    <a:pt x="422" y="219"/>
                  </a:lnTo>
                  <a:lnTo>
                    <a:pt x="422" y="211"/>
                  </a:lnTo>
                  <a:lnTo>
                    <a:pt x="416" y="211"/>
                  </a:lnTo>
                  <a:lnTo>
                    <a:pt x="411" y="211"/>
                  </a:lnTo>
                  <a:lnTo>
                    <a:pt x="405" y="212"/>
                  </a:lnTo>
                  <a:lnTo>
                    <a:pt x="400" y="212"/>
                  </a:lnTo>
                  <a:lnTo>
                    <a:pt x="400" y="212"/>
                  </a:lnTo>
                  <a:close/>
                  <a:moveTo>
                    <a:pt x="400" y="85"/>
                  </a:moveTo>
                  <a:lnTo>
                    <a:pt x="400" y="94"/>
                  </a:lnTo>
                  <a:lnTo>
                    <a:pt x="400" y="103"/>
                  </a:lnTo>
                  <a:lnTo>
                    <a:pt x="400" y="112"/>
                  </a:lnTo>
                  <a:lnTo>
                    <a:pt x="400" y="121"/>
                  </a:lnTo>
                  <a:lnTo>
                    <a:pt x="405" y="120"/>
                  </a:lnTo>
                  <a:lnTo>
                    <a:pt x="411" y="120"/>
                  </a:lnTo>
                  <a:lnTo>
                    <a:pt x="416" y="119"/>
                  </a:lnTo>
                  <a:lnTo>
                    <a:pt x="422" y="118"/>
                  </a:lnTo>
                  <a:lnTo>
                    <a:pt x="422" y="110"/>
                  </a:lnTo>
                  <a:lnTo>
                    <a:pt x="422" y="100"/>
                  </a:lnTo>
                  <a:lnTo>
                    <a:pt x="422" y="91"/>
                  </a:lnTo>
                  <a:lnTo>
                    <a:pt x="422" y="81"/>
                  </a:lnTo>
                  <a:lnTo>
                    <a:pt x="416" y="83"/>
                  </a:lnTo>
                  <a:lnTo>
                    <a:pt x="411" y="84"/>
                  </a:lnTo>
                  <a:lnTo>
                    <a:pt x="405" y="84"/>
                  </a:lnTo>
                  <a:lnTo>
                    <a:pt x="400" y="85"/>
                  </a:lnTo>
                  <a:lnTo>
                    <a:pt x="400" y="85"/>
                  </a:lnTo>
                  <a:close/>
                  <a:moveTo>
                    <a:pt x="400" y="148"/>
                  </a:moveTo>
                  <a:lnTo>
                    <a:pt x="400" y="158"/>
                  </a:lnTo>
                  <a:lnTo>
                    <a:pt x="400" y="166"/>
                  </a:lnTo>
                  <a:lnTo>
                    <a:pt x="400" y="175"/>
                  </a:lnTo>
                  <a:lnTo>
                    <a:pt x="400" y="185"/>
                  </a:lnTo>
                  <a:lnTo>
                    <a:pt x="405" y="184"/>
                  </a:lnTo>
                  <a:lnTo>
                    <a:pt x="411" y="184"/>
                  </a:lnTo>
                  <a:lnTo>
                    <a:pt x="416" y="182"/>
                  </a:lnTo>
                  <a:lnTo>
                    <a:pt x="422" y="182"/>
                  </a:lnTo>
                  <a:lnTo>
                    <a:pt x="422" y="173"/>
                  </a:lnTo>
                  <a:lnTo>
                    <a:pt x="422" y="164"/>
                  </a:lnTo>
                  <a:lnTo>
                    <a:pt x="422" y="155"/>
                  </a:lnTo>
                  <a:lnTo>
                    <a:pt x="422" y="146"/>
                  </a:lnTo>
                  <a:lnTo>
                    <a:pt x="416" y="146"/>
                  </a:lnTo>
                  <a:lnTo>
                    <a:pt x="411" y="147"/>
                  </a:lnTo>
                  <a:lnTo>
                    <a:pt x="405" y="148"/>
                  </a:lnTo>
                  <a:lnTo>
                    <a:pt x="400" y="148"/>
                  </a:lnTo>
                  <a:lnTo>
                    <a:pt x="400" y="148"/>
                  </a:lnTo>
                  <a:close/>
                  <a:moveTo>
                    <a:pt x="0" y="498"/>
                  </a:moveTo>
                  <a:lnTo>
                    <a:pt x="37" y="498"/>
                  </a:lnTo>
                  <a:lnTo>
                    <a:pt x="37" y="173"/>
                  </a:lnTo>
                  <a:lnTo>
                    <a:pt x="37" y="153"/>
                  </a:lnTo>
                  <a:lnTo>
                    <a:pt x="57" y="150"/>
                  </a:lnTo>
                  <a:lnTo>
                    <a:pt x="204" y="128"/>
                  </a:lnTo>
                  <a:lnTo>
                    <a:pt x="229" y="124"/>
                  </a:lnTo>
                  <a:lnTo>
                    <a:pt x="260" y="134"/>
                  </a:lnTo>
                  <a:lnTo>
                    <a:pt x="286" y="336"/>
                  </a:lnTo>
                  <a:lnTo>
                    <a:pt x="296" y="346"/>
                  </a:lnTo>
                  <a:lnTo>
                    <a:pt x="296" y="50"/>
                  </a:lnTo>
                  <a:lnTo>
                    <a:pt x="296" y="29"/>
                  </a:lnTo>
                  <a:lnTo>
                    <a:pt x="316" y="26"/>
                  </a:lnTo>
                  <a:lnTo>
                    <a:pt x="462" y="4"/>
                  </a:lnTo>
                  <a:lnTo>
                    <a:pt x="488" y="0"/>
                  </a:lnTo>
                  <a:lnTo>
                    <a:pt x="570" y="27"/>
                  </a:lnTo>
                  <a:lnTo>
                    <a:pt x="570" y="498"/>
                  </a:lnTo>
                  <a:lnTo>
                    <a:pt x="598" y="498"/>
                  </a:lnTo>
                  <a:lnTo>
                    <a:pt x="598" y="544"/>
                  </a:lnTo>
                  <a:lnTo>
                    <a:pt x="465" y="544"/>
                  </a:lnTo>
                  <a:lnTo>
                    <a:pt x="442" y="544"/>
                  </a:lnTo>
                  <a:lnTo>
                    <a:pt x="442" y="522"/>
                  </a:lnTo>
                  <a:lnTo>
                    <a:pt x="442" y="54"/>
                  </a:lnTo>
                  <a:lnTo>
                    <a:pt x="342" y="70"/>
                  </a:lnTo>
                  <a:lnTo>
                    <a:pt x="342" y="522"/>
                  </a:lnTo>
                  <a:lnTo>
                    <a:pt x="342" y="544"/>
                  </a:lnTo>
                  <a:lnTo>
                    <a:pt x="340" y="544"/>
                  </a:lnTo>
                  <a:lnTo>
                    <a:pt x="259" y="544"/>
                  </a:lnTo>
                  <a:lnTo>
                    <a:pt x="206" y="544"/>
                  </a:lnTo>
                  <a:lnTo>
                    <a:pt x="184" y="544"/>
                  </a:lnTo>
                  <a:lnTo>
                    <a:pt x="184" y="522"/>
                  </a:lnTo>
                  <a:lnTo>
                    <a:pt x="184" y="179"/>
                  </a:lnTo>
                  <a:lnTo>
                    <a:pt x="84" y="193"/>
                  </a:lnTo>
                  <a:lnTo>
                    <a:pt x="84" y="522"/>
                  </a:lnTo>
                  <a:lnTo>
                    <a:pt x="84" y="544"/>
                  </a:lnTo>
                  <a:lnTo>
                    <a:pt x="60" y="544"/>
                  </a:lnTo>
                  <a:lnTo>
                    <a:pt x="0" y="544"/>
                  </a:lnTo>
                  <a:lnTo>
                    <a:pt x="0" y="49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4" name="组合 3"/>
          <p:cNvGrpSpPr/>
          <p:nvPr/>
        </p:nvGrpSpPr>
        <p:grpSpPr>
          <a:xfrm>
            <a:off x="4893942" y="2595457"/>
            <a:ext cx="583193" cy="583193"/>
            <a:chOff x="4893942" y="2595457"/>
            <a:chExt cx="583193" cy="583193"/>
          </a:xfrm>
        </p:grpSpPr>
        <p:sp>
          <p:nvSpPr>
            <p:cNvPr id="17" name="椭圆 16"/>
            <p:cNvSpPr/>
            <p:nvPr/>
          </p:nvSpPr>
          <p:spPr>
            <a:xfrm>
              <a:off x="4893942" y="2595457"/>
              <a:ext cx="583193" cy="583193"/>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25" name="Freeform 95"/>
            <p:cNvSpPr>
              <a:spLocks noEditPoints="1"/>
            </p:cNvSpPr>
            <p:nvPr/>
          </p:nvSpPr>
          <p:spPr bwMode="auto">
            <a:xfrm>
              <a:off x="4983961" y="2719744"/>
              <a:ext cx="403154" cy="334618"/>
            </a:xfrm>
            <a:custGeom>
              <a:avLst/>
              <a:gdLst>
                <a:gd name="T0" fmla="*/ 581 w 602"/>
                <a:gd name="T1" fmla="*/ 221 h 499"/>
                <a:gd name="T2" fmla="*/ 602 w 602"/>
                <a:gd name="T3" fmla="*/ 304 h 499"/>
                <a:gd name="T4" fmla="*/ 580 w 602"/>
                <a:gd name="T5" fmla="*/ 330 h 499"/>
                <a:gd name="T6" fmla="*/ 472 w 602"/>
                <a:gd name="T7" fmla="*/ 343 h 499"/>
                <a:gd name="T8" fmla="*/ 425 w 602"/>
                <a:gd name="T9" fmla="*/ 295 h 499"/>
                <a:gd name="T10" fmla="*/ 380 w 602"/>
                <a:gd name="T11" fmla="*/ 245 h 499"/>
                <a:gd name="T12" fmla="*/ 320 w 602"/>
                <a:gd name="T13" fmla="*/ 245 h 499"/>
                <a:gd name="T14" fmla="*/ 345 w 602"/>
                <a:gd name="T15" fmla="*/ 205 h 499"/>
                <a:gd name="T16" fmla="*/ 383 w 602"/>
                <a:gd name="T17" fmla="*/ 191 h 499"/>
                <a:gd name="T18" fmla="*/ 404 w 602"/>
                <a:gd name="T19" fmla="*/ 176 h 499"/>
                <a:gd name="T20" fmla="*/ 394 w 602"/>
                <a:gd name="T21" fmla="*/ 139 h 499"/>
                <a:gd name="T22" fmla="*/ 381 w 602"/>
                <a:gd name="T23" fmla="*/ 117 h 499"/>
                <a:gd name="T24" fmla="*/ 383 w 602"/>
                <a:gd name="T25" fmla="*/ 89 h 499"/>
                <a:gd name="T26" fmla="*/ 385 w 602"/>
                <a:gd name="T27" fmla="*/ 42 h 499"/>
                <a:gd name="T28" fmla="*/ 410 w 602"/>
                <a:gd name="T29" fmla="*/ 11 h 499"/>
                <a:gd name="T30" fmla="*/ 457 w 602"/>
                <a:gd name="T31" fmla="*/ 0 h 499"/>
                <a:gd name="T32" fmla="*/ 503 w 602"/>
                <a:gd name="T33" fmla="*/ 13 h 499"/>
                <a:gd name="T34" fmla="*/ 526 w 602"/>
                <a:gd name="T35" fmla="*/ 44 h 499"/>
                <a:gd name="T36" fmla="*/ 526 w 602"/>
                <a:gd name="T37" fmla="*/ 89 h 499"/>
                <a:gd name="T38" fmla="*/ 529 w 602"/>
                <a:gd name="T39" fmla="*/ 108 h 499"/>
                <a:gd name="T40" fmla="*/ 519 w 602"/>
                <a:gd name="T41" fmla="*/ 128 h 499"/>
                <a:gd name="T42" fmla="*/ 498 w 602"/>
                <a:gd name="T43" fmla="*/ 162 h 499"/>
                <a:gd name="T44" fmla="*/ 511 w 602"/>
                <a:gd name="T45" fmla="*/ 189 h 499"/>
                <a:gd name="T46" fmla="*/ 560 w 602"/>
                <a:gd name="T47" fmla="*/ 193 h 499"/>
                <a:gd name="T48" fmla="*/ 320 w 602"/>
                <a:gd name="T49" fmla="*/ 284 h 499"/>
                <a:gd name="T50" fmla="*/ 284 w 602"/>
                <a:gd name="T51" fmla="*/ 267 h 499"/>
                <a:gd name="T52" fmla="*/ 291 w 602"/>
                <a:gd name="T53" fmla="*/ 218 h 499"/>
                <a:gd name="T54" fmla="*/ 315 w 602"/>
                <a:gd name="T55" fmla="*/ 182 h 499"/>
                <a:gd name="T56" fmla="*/ 322 w 602"/>
                <a:gd name="T57" fmla="*/ 142 h 499"/>
                <a:gd name="T58" fmla="*/ 319 w 602"/>
                <a:gd name="T59" fmla="*/ 114 h 499"/>
                <a:gd name="T60" fmla="*/ 309 w 602"/>
                <a:gd name="T61" fmla="*/ 47 h 499"/>
                <a:gd name="T62" fmla="*/ 268 w 602"/>
                <a:gd name="T63" fmla="*/ 15 h 499"/>
                <a:gd name="T64" fmla="*/ 217 w 602"/>
                <a:gd name="T65" fmla="*/ 6 h 499"/>
                <a:gd name="T66" fmla="*/ 167 w 602"/>
                <a:gd name="T67" fmla="*/ 14 h 499"/>
                <a:gd name="T68" fmla="*/ 124 w 602"/>
                <a:gd name="T69" fmla="*/ 45 h 499"/>
                <a:gd name="T70" fmla="*/ 110 w 602"/>
                <a:gd name="T71" fmla="*/ 114 h 499"/>
                <a:gd name="T72" fmla="*/ 104 w 602"/>
                <a:gd name="T73" fmla="*/ 142 h 499"/>
                <a:gd name="T74" fmla="*/ 113 w 602"/>
                <a:gd name="T75" fmla="*/ 181 h 499"/>
                <a:gd name="T76" fmla="*/ 134 w 602"/>
                <a:gd name="T77" fmla="*/ 216 h 499"/>
                <a:gd name="T78" fmla="*/ 136 w 602"/>
                <a:gd name="T79" fmla="*/ 270 h 499"/>
                <a:gd name="T80" fmla="*/ 102 w 602"/>
                <a:gd name="T81" fmla="*/ 282 h 499"/>
                <a:gd name="T82" fmla="*/ 52 w 602"/>
                <a:gd name="T83" fmla="*/ 289 h 499"/>
                <a:gd name="T84" fmla="*/ 21 w 602"/>
                <a:gd name="T85" fmla="*/ 340 h 499"/>
                <a:gd name="T86" fmla="*/ 0 w 602"/>
                <a:gd name="T87" fmla="*/ 430 h 499"/>
                <a:gd name="T88" fmla="*/ 15 w 602"/>
                <a:gd name="T89" fmla="*/ 472 h 499"/>
                <a:gd name="T90" fmla="*/ 119 w 602"/>
                <a:gd name="T91" fmla="*/ 494 h 499"/>
                <a:gd name="T92" fmla="*/ 288 w 602"/>
                <a:gd name="T93" fmla="*/ 498 h 499"/>
                <a:gd name="T94" fmla="*/ 406 w 602"/>
                <a:gd name="T95" fmla="*/ 477 h 499"/>
                <a:gd name="T96" fmla="*/ 424 w 602"/>
                <a:gd name="T97" fmla="*/ 421 h 499"/>
                <a:gd name="T98" fmla="*/ 403 w 602"/>
                <a:gd name="T99" fmla="*/ 335 h 499"/>
                <a:gd name="T100" fmla="*/ 366 w 602"/>
                <a:gd name="T101" fmla="*/ 284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02" h="499">
                  <a:moveTo>
                    <a:pt x="560" y="193"/>
                  </a:moveTo>
                  <a:lnTo>
                    <a:pt x="567" y="200"/>
                  </a:lnTo>
                  <a:lnTo>
                    <a:pt x="572" y="205"/>
                  </a:lnTo>
                  <a:lnTo>
                    <a:pt x="577" y="213"/>
                  </a:lnTo>
                  <a:lnTo>
                    <a:pt x="581" y="221"/>
                  </a:lnTo>
                  <a:lnTo>
                    <a:pt x="589" y="237"/>
                  </a:lnTo>
                  <a:lnTo>
                    <a:pt x="594" y="254"/>
                  </a:lnTo>
                  <a:lnTo>
                    <a:pt x="597" y="271"/>
                  </a:lnTo>
                  <a:lnTo>
                    <a:pt x="601" y="289"/>
                  </a:lnTo>
                  <a:lnTo>
                    <a:pt x="602" y="304"/>
                  </a:lnTo>
                  <a:lnTo>
                    <a:pt x="602" y="318"/>
                  </a:lnTo>
                  <a:lnTo>
                    <a:pt x="599" y="322"/>
                  </a:lnTo>
                  <a:lnTo>
                    <a:pt x="593" y="325"/>
                  </a:lnTo>
                  <a:lnTo>
                    <a:pt x="587" y="328"/>
                  </a:lnTo>
                  <a:lnTo>
                    <a:pt x="580" y="330"/>
                  </a:lnTo>
                  <a:lnTo>
                    <a:pt x="563" y="335"/>
                  </a:lnTo>
                  <a:lnTo>
                    <a:pt x="543" y="338"/>
                  </a:lnTo>
                  <a:lnTo>
                    <a:pt x="521" y="340"/>
                  </a:lnTo>
                  <a:lnTo>
                    <a:pt x="496" y="342"/>
                  </a:lnTo>
                  <a:lnTo>
                    <a:pt x="472" y="343"/>
                  </a:lnTo>
                  <a:lnTo>
                    <a:pt x="446" y="343"/>
                  </a:lnTo>
                  <a:lnTo>
                    <a:pt x="441" y="330"/>
                  </a:lnTo>
                  <a:lnTo>
                    <a:pt x="437" y="318"/>
                  </a:lnTo>
                  <a:lnTo>
                    <a:pt x="431" y="306"/>
                  </a:lnTo>
                  <a:lnTo>
                    <a:pt x="425" y="295"/>
                  </a:lnTo>
                  <a:lnTo>
                    <a:pt x="418" y="284"/>
                  </a:lnTo>
                  <a:lnTo>
                    <a:pt x="410" y="274"/>
                  </a:lnTo>
                  <a:lnTo>
                    <a:pt x="401" y="264"/>
                  </a:lnTo>
                  <a:lnTo>
                    <a:pt x="392" y="255"/>
                  </a:lnTo>
                  <a:lnTo>
                    <a:pt x="380" y="245"/>
                  </a:lnTo>
                  <a:lnTo>
                    <a:pt x="366" y="245"/>
                  </a:lnTo>
                  <a:lnTo>
                    <a:pt x="354" y="245"/>
                  </a:lnTo>
                  <a:lnTo>
                    <a:pt x="343" y="245"/>
                  </a:lnTo>
                  <a:lnTo>
                    <a:pt x="332" y="245"/>
                  </a:lnTo>
                  <a:lnTo>
                    <a:pt x="320" y="245"/>
                  </a:lnTo>
                  <a:lnTo>
                    <a:pt x="319" y="245"/>
                  </a:lnTo>
                  <a:lnTo>
                    <a:pt x="327" y="231"/>
                  </a:lnTo>
                  <a:lnTo>
                    <a:pt x="334" y="217"/>
                  </a:lnTo>
                  <a:lnTo>
                    <a:pt x="340" y="211"/>
                  </a:lnTo>
                  <a:lnTo>
                    <a:pt x="345" y="205"/>
                  </a:lnTo>
                  <a:lnTo>
                    <a:pt x="349" y="198"/>
                  </a:lnTo>
                  <a:lnTo>
                    <a:pt x="352" y="191"/>
                  </a:lnTo>
                  <a:lnTo>
                    <a:pt x="365" y="191"/>
                  </a:lnTo>
                  <a:lnTo>
                    <a:pt x="377" y="191"/>
                  </a:lnTo>
                  <a:lnTo>
                    <a:pt x="383" y="191"/>
                  </a:lnTo>
                  <a:lnTo>
                    <a:pt x="387" y="191"/>
                  </a:lnTo>
                  <a:lnTo>
                    <a:pt x="392" y="190"/>
                  </a:lnTo>
                  <a:lnTo>
                    <a:pt x="397" y="189"/>
                  </a:lnTo>
                  <a:lnTo>
                    <a:pt x="400" y="183"/>
                  </a:lnTo>
                  <a:lnTo>
                    <a:pt x="404" y="176"/>
                  </a:lnTo>
                  <a:lnTo>
                    <a:pt x="406" y="169"/>
                  </a:lnTo>
                  <a:lnTo>
                    <a:pt x="408" y="160"/>
                  </a:lnTo>
                  <a:lnTo>
                    <a:pt x="404" y="153"/>
                  </a:lnTo>
                  <a:lnTo>
                    <a:pt x="399" y="146"/>
                  </a:lnTo>
                  <a:lnTo>
                    <a:pt x="394" y="139"/>
                  </a:lnTo>
                  <a:lnTo>
                    <a:pt x="392" y="129"/>
                  </a:lnTo>
                  <a:lnTo>
                    <a:pt x="388" y="128"/>
                  </a:lnTo>
                  <a:lnTo>
                    <a:pt x="386" y="124"/>
                  </a:lnTo>
                  <a:lnTo>
                    <a:pt x="384" y="121"/>
                  </a:lnTo>
                  <a:lnTo>
                    <a:pt x="381" y="117"/>
                  </a:lnTo>
                  <a:lnTo>
                    <a:pt x="379" y="107"/>
                  </a:lnTo>
                  <a:lnTo>
                    <a:pt x="378" y="94"/>
                  </a:lnTo>
                  <a:lnTo>
                    <a:pt x="378" y="92"/>
                  </a:lnTo>
                  <a:lnTo>
                    <a:pt x="380" y="90"/>
                  </a:lnTo>
                  <a:lnTo>
                    <a:pt x="383" y="89"/>
                  </a:lnTo>
                  <a:lnTo>
                    <a:pt x="384" y="88"/>
                  </a:lnTo>
                  <a:lnTo>
                    <a:pt x="383" y="75"/>
                  </a:lnTo>
                  <a:lnTo>
                    <a:pt x="383" y="63"/>
                  </a:lnTo>
                  <a:lnTo>
                    <a:pt x="383" y="53"/>
                  </a:lnTo>
                  <a:lnTo>
                    <a:pt x="385" y="42"/>
                  </a:lnTo>
                  <a:lnTo>
                    <a:pt x="388" y="34"/>
                  </a:lnTo>
                  <a:lnTo>
                    <a:pt x="392" y="27"/>
                  </a:lnTo>
                  <a:lnTo>
                    <a:pt x="398" y="20"/>
                  </a:lnTo>
                  <a:lnTo>
                    <a:pt x="404" y="14"/>
                  </a:lnTo>
                  <a:lnTo>
                    <a:pt x="410" y="11"/>
                  </a:lnTo>
                  <a:lnTo>
                    <a:pt x="415" y="8"/>
                  </a:lnTo>
                  <a:lnTo>
                    <a:pt x="421" y="5"/>
                  </a:lnTo>
                  <a:lnTo>
                    <a:pt x="428" y="4"/>
                  </a:lnTo>
                  <a:lnTo>
                    <a:pt x="442" y="0"/>
                  </a:lnTo>
                  <a:lnTo>
                    <a:pt x="457" y="0"/>
                  </a:lnTo>
                  <a:lnTo>
                    <a:pt x="471" y="1"/>
                  </a:lnTo>
                  <a:lnTo>
                    <a:pt x="485" y="4"/>
                  </a:lnTo>
                  <a:lnTo>
                    <a:pt x="492" y="6"/>
                  </a:lnTo>
                  <a:lnTo>
                    <a:pt x="498" y="9"/>
                  </a:lnTo>
                  <a:lnTo>
                    <a:pt x="503" y="13"/>
                  </a:lnTo>
                  <a:lnTo>
                    <a:pt x="509" y="17"/>
                  </a:lnTo>
                  <a:lnTo>
                    <a:pt x="515" y="22"/>
                  </a:lnTo>
                  <a:lnTo>
                    <a:pt x="520" y="28"/>
                  </a:lnTo>
                  <a:lnTo>
                    <a:pt x="523" y="35"/>
                  </a:lnTo>
                  <a:lnTo>
                    <a:pt x="526" y="44"/>
                  </a:lnTo>
                  <a:lnTo>
                    <a:pt x="527" y="53"/>
                  </a:lnTo>
                  <a:lnTo>
                    <a:pt x="528" y="63"/>
                  </a:lnTo>
                  <a:lnTo>
                    <a:pt x="527" y="75"/>
                  </a:lnTo>
                  <a:lnTo>
                    <a:pt x="526" y="89"/>
                  </a:lnTo>
                  <a:lnTo>
                    <a:pt x="526" y="89"/>
                  </a:lnTo>
                  <a:lnTo>
                    <a:pt x="527" y="90"/>
                  </a:lnTo>
                  <a:lnTo>
                    <a:pt x="529" y="92"/>
                  </a:lnTo>
                  <a:lnTo>
                    <a:pt x="529" y="94"/>
                  </a:lnTo>
                  <a:lnTo>
                    <a:pt x="529" y="101"/>
                  </a:lnTo>
                  <a:lnTo>
                    <a:pt x="529" y="108"/>
                  </a:lnTo>
                  <a:lnTo>
                    <a:pt x="528" y="113"/>
                  </a:lnTo>
                  <a:lnTo>
                    <a:pt x="526" y="117"/>
                  </a:lnTo>
                  <a:lnTo>
                    <a:pt x="525" y="122"/>
                  </a:lnTo>
                  <a:lnTo>
                    <a:pt x="521" y="126"/>
                  </a:lnTo>
                  <a:lnTo>
                    <a:pt x="519" y="128"/>
                  </a:lnTo>
                  <a:lnTo>
                    <a:pt x="515" y="130"/>
                  </a:lnTo>
                  <a:lnTo>
                    <a:pt x="512" y="139"/>
                  </a:lnTo>
                  <a:lnTo>
                    <a:pt x="508" y="147"/>
                  </a:lnTo>
                  <a:lnTo>
                    <a:pt x="503" y="155"/>
                  </a:lnTo>
                  <a:lnTo>
                    <a:pt x="498" y="162"/>
                  </a:lnTo>
                  <a:lnTo>
                    <a:pt x="499" y="169"/>
                  </a:lnTo>
                  <a:lnTo>
                    <a:pt x="501" y="175"/>
                  </a:lnTo>
                  <a:lnTo>
                    <a:pt x="503" y="181"/>
                  </a:lnTo>
                  <a:lnTo>
                    <a:pt x="506" y="186"/>
                  </a:lnTo>
                  <a:lnTo>
                    <a:pt x="511" y="189"/>
                  </a:lnTo>
                  <a:lnTo>
                    <a:pt x="515" y="191"/>
                  </a:lnTo>
                  <a:lnTo>
                    <a:pt x="521" y="193"/>
                  </a:lnTo>
                  <a:lnTo>
                    <a:pt x="528" y="193"/>
                  </a:lnTo>
                  <a:lnTo>
                    <a:pt x="543" y="193"/>
                  </a:lnTo>
                  <a:lnTo>
                    <a:pt x="560" y="193"/>
                  </a:lnTo>
                  <a:close/>
                  <a:moveTo>
                    <a:pt x="366" y="284"/>
                  </a:moveTo>
                  <a:lnTo>
                    <a:pt x="354" y="284"/>
                  </a:lnTo>
                  <a:lnTo>
                    <a:pt x="343" y="284"/>
                  </a:lnTo>
                  <a:lnTo>
                    <a:pt x="331" y="284"/>
                  </a:lnTo>
                  <a:lnTo>
                    <a:pt x="320" y="284"/>
                  </a:lnTo>
                  <a:lnTo>
                    <a:pt x="310" y="284"/>
                  </a:lnTo>
                  <a:lnTo>
                    <a:pt x="302" y="282"/>
                  </a:lnTo>
                  <a:lnTo>
                    <a:pt x="295" y="278"/>
                  </a:lnTo>
                  <a:lnTo>
                    <a:pt x="289" y="274"/>
                  </a:lnTo>
                  <a:lnTo>
                    <a:pt x="284" y="267"/>
                  </a:lnTo>
                  <a:lnTo>
                    <a:pt x="280" y="258"/>
                  </a:lnTo>
                  <a:lnTo>
                    <a:pt x="278" y="249"/>
                  </a:lnTo>
                  <a:lnTo>
                    <a:pt x="276" y="238"/>
                  </a:lnTo>
                  <a:lnTo>
                    <a:pt x="284" y="229"/>
                  </a:lnTo>
                  <a:lnTo>
                    <a:pt x="291" y="218"/>
                  </a:lnTo>
                  <a:lnTo>
                    <a:pt x="297" y="205"/>
                  </a:lnTo>
                  <a:lnTo>
                    <a:pt x="302" y="193"/>
                  </a:lnTo>
                  <a:lnTo>
                    <a:pt x="306" y="190"/>
                  </a:lnTo>
                  <a:lnTo>
                    <a:pt x="311" y="187"/>
                  </a:lnTo>
                  <a:lnTo>
                    <a:pt x="315" y="182"/>
                  </a:lnTo>
                  <a:lnTo>
                    <a:pt x="317" y="176"/>
                  </a:lnTo>
                  <a:lnTo>
                    <a:pt x="319" y="169"/>
                  </a:lnTo>
                  <a:lnTo>
                    <a:pt x="322" y="161"/>
                  </a:lnTo>
                  <a:lnTo>
                    <a:pt x="322" y="151"/>
                  </a:lnTo>
                  <a:lnTo>
                    <a:pt x="322" y="142"/>
                  </a:lnTo>
                  <a:lnTo>
                    <a:pt x="322" y="139"/>
                  </a:lnTo>
                  <a:lnTo>
                    <a:pt x="318" y="135"/>
                  </a:lnTo>
                  <a:lnTo>
                    <a:pt x="318" y="135"/>
                  </a:lnTo>
                  <a:lnTo>
                    <a:pt x="317" y="134"/>
                  </a:lnTo>
                  <a:lnTo>
                    <a:pt x="319" y="114"/>
                  </a:lnTo>
                  <a:lnTo>
                    <a:pt x="319" y="96"/>
                  </a:lnTo>
                  <a:lnTo>
                    <a:pt x="319" y="81"/>
                  </a:lnTo>
                  <a:lnTo>
                    <a:pt x="317" y="68"/>
                  </a:lnTo>
                  <a:lnTo>
                    <a:pt x="313" y="58"/>
                  </a:lnTo>
                  <a:lnTo>
                    <a:pt x="309" y="47"/>
                  </a:lnTo>
                  <a:lnTo>
                    <a:pt x="302" y="38"/>
                  </a:lnTo>
                  <a:lnTo>
                    <a:pt x="292" y="31"/>
                  </a:lnTo>
                  <a:lnTo>
                    <a:pt x="285" y="25"/>
                  </a:lnTo>
                  <a:lnTo>
                    <a:pt x="277" y="20"/>
                  </a:lnTo>
                  <a:lnTo>
                    <a:pt x="268" y="15"/>
                  </a:lnTo>
                  <a:lnTo>
                    <a:pt x="258" y="12"/>
                  </a:lnTo>
                  <a:lnTo>
                    <a:pt x="249" y="9"/>
                  </a:lnTo>
                  <a:lnTo>
                    <a:pt x="238" y="7"/>
                  </a:lnTo>
                  <a:lnTo>
                    <a:pt x="228" y="6"/>
                  </a:lnTo>
                  <a:lnTo>
                    <a:pt x="217" y="6"/>
                  </a:lnTo>
                  <a:lnTo>
                    <a:pt x="207" y="6"/>
                  </a:lnTo>
                  <a:lnTo>
                    <a:pt x="196" y="7"/>
                  </a:lnTo>
                  <a:lnTo>
                    <a:pt x="187" y="8"/>
                  </a:lnTo>
                  <a:lnTo>
                    <a:pt x="176" y="11"/>
                  </a:lnTo>
                  <a:lnTo>
                    <a:pt x="167" y="14"/>
                  </a:lnTo>
                  <a:lnTo>
                    <a:pt x="157" y="18"/>
                  </a:lnTo>
                  <a:lnTo>
                    <a:pt x="149" y="22"/>
                  </a:lnTo>
                  <a:lnTo>
                    <a:pt x="141" y="27"/>
                  </a:lnTo>
                  <a:lnTo>
                    <a:pt x="133" y="35"/>
                  </a:lnTo>
                  <a:lnTo>
                    <a:pt x="124" y="45"/>
                  </a:lnTo>
                  <a:lnTo>
                    <a:pt x="119" y="55"/>
                  </a:lnTo>
                  <a:lnTo>
                    <a:pt x="114" y="68"/>
                  </a:lnTo>
                  <a:lnTo>
                    <a:pt x="111" y="82"/>
                  </a:lnTo>
                  <a:lnTo>
                    <a:pt x="110" y="97"/>
                  </a:lnTo>
                  <a:lnTo>
                    <a:pt x="110" y="114"/>
                  </a:lnTo>
                  <a:lnTo>
                    <a:pt x="113" y="133"/>
                  </a:lnTo>
                  <a:lnTo>
                    <a:pt x="110" y="134"/>
                  </a:lnTo>
                  <a:lnTo>
                    <a:pt x="108" y="135"/>
                  </a:lnTo>
                  <a:lnTo>
                    <a:pt x="104" y="139"/>
                  </a:lnTo>
                  <a:lnTo>
                    <a:pt x="104" y="142"/>
                  </a:lnTo>
                  <a:lnTo>
                    <a:pt x="104" y="151"/>
                  </a:lnTo>
                  <a:lnTo>
                    <a:pt x="106" y="161"/>
                  </a:lnTo>
                  <a:lnTo>
                    <a:pt x="107" y="168"/>
                  </a:lnTo>
                  <a:lnTo>
                    <a:pt x="109" y="175"/>
                  </a:lnTo>
                  <a:lnTo>
                    <a:pt x="113" y="181"/>
                  </a:lnTo>
                  <a:lnTo>
                    <a:pt x="115" y="186"/>
                  </a:lnTo>
                  <a:lnTo>
                    <a:pt x="120" y="190"/>
                  </a:lnTo>
                  <a:lnTo>
                    <a:pt x="123" y="193"/>
                  </a:lnTo>
                  <a:lnTo>
                    <a:pt x="128" y="204"/>
                  </a:lnTo>
                  <a:lnTo>
                    <a:pt x="134" y="216"/>
                  </a:lnTo>
                  <a:lnTo>
                    <a:pt x="141" y="227"/>
                  </a:lnTo>
                  <a:lnTo>
                    <a:pt x="148" y="236"/>
                  </a:lnTo>
                  <a:lnTo>
                    <a:pt x="146" y="249"/>
                  </a:lnTo>
                  <a:lnTo>
                    <a:pt x="141" y="261"/>
                  </a:lnTo>
                  <a:lnTo>
                    <a:pt x="136" y="270"/>
                  </a:lnTo>
                  <a:lnTo>
                    <a:pt x="130" y="278"/>
                  </a:lnTo>
                  <a:lnTo>
                    <a:pt x="124" y="281"/>
                  </a:lnTo>
                  <a:lnTo>
                    <a:pt x="117" y="282"/>
                  </a:lnTo>
                  <a:lnTo>
                    <a:pt x="110" y="282"/>
                  </a:lnTo>
                  <a:lnTo>
                    <a:pt x="102" y="282"/>
                  </a:lnTo>
                  <a:lnTo>
                    <a:pt x="92" y="282"/>
                  </a:lnTo>
                  <a:lnTo>
                    <a:pt x="81" y="282"/>
                  </a:lnTo>
                  <a:lnTo>
                    <a:pt x="70" y="282"/>
                  </a:lnTo>
                  <a:lnTo>
                    <a:pt x="59" y="282"/>
                  </a:lnTo>
                  <a:lnTo>
                    <a:pt x="52" y="289"/>
                  </a:lnTo>
                  <a:lnTo>
                    <a:pt x="45" y="298"/>
                  </a:lnTo>
                  <a:lnTo>
                    <a:pt x="39" y="308"/>
                  </a:lnTo>
                  <a:lnTo>
                    <a:pt x="33" y="318"/>
                  </a:lnTo>
                  <a:lnTo>
                    <a:pt x="27" y="329"/>
                  </a:lnTo>
                  <a:lnTo>
                    <a:pt x="21" y="340"/>
                  </a:lnTo>
                  <a:lnTo>
                    <a:pt x="16" y="353"/>
                  </a:lnTo>
                  <a:lnTo>
                    <a:pt x="13" y="365"/>
                  </a:lnTo>
                  <a:lnTo>
                    <a:pt x="6" y="391"/>
                  </a:lnTo>
                  <a:lnTo>
                    <a:pt x="1" y="417"/>
                  </a:lnTo>
                  <a:lnTo>
                    <a:pt x="0" y="430"/>
                  </a:lnTo>
                  <a:lnTo>
                    <a:pt x="0" y="441"/>
                  </a:lnTo>
                  <a:lnTo>
                    <a:pt x="0" y="453"/>
                  </a:lnTo>
                  <a:lnTo>
                    <a:pt x="0" y="465"/>
                  </a:lnTo>
                  <a:lnTo>
                    <a:pt x="7" y="468"/>
                  </a:lnTo>
                  <a:lnTo>
                    <a:pt x="15" y="472"/>
                  </a:lnTo>
                  <a:lnTo>
                    <a:pt x="25" y="475"/>
                  </a:lnTo>
                  <a:lnTo>
                    <a:pt x="35" y="479"/>
                  </a:lnTo>
                  <a:lnTo>
                    <a:pt x="60" y="485"/>
                  </a:lnTo>
                  <a:lnTo>
                    <a:pt x="88" y="490"/>
                  </a:lnTo>
                  <a:lnTo>
                    <a:pt x="119" y="494"/>
                  </a:lnTo>
                  <a:lnTo>
                    <a:pt x="151" y="497"/>
                  </a:lnTo>
                  <a:lnTo>
                    <a:pt x="185" y="499"/>
                  </a:lnTo>
                  <a:lnTo>
                    <a:pt x="219" y="499"/>
                  </a:lnTo>
                  <a:lnTo>
                    <a:pt x="253" y="499"/>
                  </a:lnTo>
                  <a:lnTo>
                    <a:pt x="288" y="498"/>
                  </a:lnTo>
                  <a:lnTo>
                    <a:pt x="319" y="494"/>
                  </a:lnTo>
                  <a:lnTo>
                    <a:pt x="349" y="491"/>
                  </a:lnTo>
                  <a:lnTo>
                    <a:pt x="374" y="486"/>
                  </a:lnTo>
                  <a:lnTo>
                    <a:pt x="397" y="480"/>
                  </a:lnTo>
                  <a:lnTo>
                    <a:pt x="406" y="477"/>
                  </a:lnTo>
                  <a:lnTo>
                    <a:pt x="414" y="473"/>
                  </a:lnTo>
                  <a:lnTo>
                    <a:pt x="421" y="468"/>
                  </a:lnTo>
                  <a:lnTo>
                    <a:pt x="427" y="465"/>
                  </a:lnTo>
                  <a:lnTo>
                    <a:pt x="426" y="444"/>
                  </a:lnTo>
                  <a:lnTo>
                    <a:pt x="424" y="421"/>
                  </a:lnTo>
                  <a:lnTo>
                    <a:pt x="420" y="397"/>
                  </a:lnTo>
                  <a:lnTo>
                    <a:pt x="415" y="372"/>
                  </a:lnTo>
                  <a:lnTo>
                    <a:pt x="412" y="359"/>
                  </a:lnTo>
                  <a:lnTo>
                    <a:pt x="407" y="348"/>
                  </a:lnTo>
                  <a:lnTo>
                    <a:pt x="403" y="335"/>
                  </a:lnTo>
                  <a:lnTo>
                    <a:pt x="397" y="324"/>
                  </a:lnTo>
                  <a:lnTo>
                    <a:pt x="391" y="312"/>
                  </a:lnTo>
                  <a:lnTo>
                    <a:pt x="384" y="302"/>
                  </a:lnTo>
                  <a:lnTo>
                    <a:pt x="376" y="292"/>
                  </a:lnTo>
                  <a:lnTo>
                    <a:pt x="366" y="284"/>
                  </a:lnTo>
                  <a:lnTo>
                    <a:pt x="366" y="28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6" name="组合 25"/>
          <p:cNvGrpSpPr/>
          <p:nvPr/>
        </p:nvGrpSpPr>
        <p:grpSpPr>
          <a:xfrm>
            <a:off x="4845374" y="3399843"/>
            <a:ext cx="583193" cy="583193"/>
            <a:chOff x="4845374" y="3399843"/>
            <a:chExt cx="583193" cy="583193"/>
          </a:xfrm>
        </p:grpSpPr>
        <p:sp>
          <p:nvSpPr>
            <p:cNvPr id="18" name="椭圆 17"/>
            <p:cNvSpPr/>
            <p:nvPr/>
          </p:nvSpPr>
          <p:spPr>
            <a:xfrm>
              <a:off x="4845374" y="3399843"/>
              <a:ext cx="583193" cy="58319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133"/>
            <p:cNvSpPr>
              <a:spLocks noEditPoints="1"/>
            </p:cNvSpPr>
            <p:nvPr/>
          </p:nvSpPr>
          <p:spPr bwMode="auto">
            <a:xfrm>
              <a:off x="4955072" y="3525532"/>
              <a:ext cx="363795" cy="331813"/>
            </a:xfrm>
            <a:custGeom>
              <a:avLst/>
              <a:gdLst>
                <a:gd name="T0" fmla="*/ 244 w 547"/>
                <a:gd name="T1" fmla="*/ 120 h 498"/>
                <a:gd name="T2" fmla="*/ 218 w 547"/>
                <a:gd name="T3" fmla="*/ 146 h 498"/>
                <a:gd name="T4" fmla="*/ 232 w 547"/>
                <a:gd name="T5" fmla="*/ 180 h 498"/>
                <a:gd name="T6" fmla="*/ 270 w 547"/>
                <a:gd name="T7" fmla="*/ 180 h 498"/>
                <a:gd name="T8" fmla="*/ 283 w 547"/>
                <a:gd name="T9" fmla="*/ 146 h 498"/>
                <a:gd name="T10" fmla="*/ 236 w 547"/>
                <a:gd name="T11" fmla="*/ 79 h 498"/>
                <a:gd name="T12" fmla="*/ 197 w 547"/>
                <a:gd name="T13" fmla="*/ 99 h 498"/>
                <a:gd name="T14" fmla="*/ 177 w 547"/>
                <a:gd name="T15" fmla="*/ 138 h 498"/>
                <a:gd name="T16" fmla="*/ 182 w 547"/>
                <a:gd name="T17" fmla="*/ 183 h 498"/>
                <a:gd name="T18" fmla="*/ 209 w 547"/>
                <a:gd name="T19" fmla="*/ 216 h 498"/>
                <a:gd name="T20" fmla="*/ 251 w 547"/>
                <a:gd name="T21" fmla="*/ 228 h 498"/>
                <a:gd name="T22" fmla="*/ 293 w 547"/>
                <a:gd name="T23" fmla="*/ 216 h 498"/>
                <a:gd name="T24" fmla="*/ 320 w 547"/>
                <a:gd name="T25" fmla="*/ 183 h 498"/>
                <a:gd name="T26" fmla="*/ 325 w 547"/>
                <a:gd name="T27" fmla="*/ 138 h 498"/>
                <a:gd name="T28" fmla="*/ 304 w 547"/>
                <a:gd name="T29" fmla="*/ 99 h 498"/>
                <a:gd name="T30" fmla="*/ 266 w 547"/>
                <a:gd name="T31" fmla="*/ 79 h 498"/>
                <a:gd name="T32" fmla="*/ 305 w 547"/>
                <a:gd name="T33" fmla="*/ 367 h 498"/>
                <a:gd name="T34" fmla="*/ 249 w 547"/>
                <a:gd name="T35" fmla="*/ 379 h 498"/>
                <a:gd name="T36" fmla="*/ 273 w 547"/>
                <a:gd name="T37" fmla="*/ 428 h 498"/>
                <a:gd name="T38" fmla="*/ 262 w 547"/>
                <a:gd name="T39" fmla="*/ 487 h 498"/>
                <a:gd name="T40" fmla="*/ 337 w 547"/>
                <a:gd name="T41" fmla="*/ 481 h 498"/>
                <a:gd name="T42" fmla="*/ 322 w 547"/>
                <a:gd name="T43" fmla="*/ 419 h 498"/>
                <a:gd name="T44" fmla="*/ 494 w 547"/>
                <a:gd name="T45" fmla="*/ 352 h 498"/>
                <a:gd name="T46" fmla="*/ 458 w 547"/>
                <a:gd name="T47" fmla="*/ 345 h 498"/>
                <a:gd name="T48" fmla="*/ 438 w 547"/>
                <a:gd name="T49" fmla="*/ 375 h 498"/>
                <a:gd name="T50" fmla="*/ 458 w 547"/>
                <a:gd name="T51" fmla="*/ 406 h 498"/>
                <a:gd name="T52" fmla="*/ 494 w 547"/>
                <a:gd name="T53" fmla="*/ 399 h 498"/>
                <a:gd name="T54" fmla="*/ 501 w 547"/>
                <a:gd name="T55" fmla="*/ 362 h 498"/>
                <a:gd name="T56" fmla="*/ 455 w 547"/>
                <a:gd name="T57" fmla="*/ 301 h 498"/>
                <a:gd name="T58" fmla="*/ 418 w 547"/>
                <a:gd name="T59" fmla="*/ 322 h 498"/>
                <a:gd name="T60" fmla="*/ 397 w 547"/>
                <a:gd name="T61" fmla="*/ 360 h 498"/>
                <a:gd name="T62" fmla="*/ 401 w 547"/>
                <a:gd name="T63" fmla="*/ 405 h 498"/>
                <a:gd name="T64" fmla="*/ 428 w 547"/>
                <a:gd name="T65" fmla="*/ 437 h 498"/>
                <a:gd name="T66" fmla="*/ 471 w 547"/>
                <a:gd name="T67" fmla="*/ 450 h 498"/>
                <a:gd name="T68" fmla="*/ 513 w 547"/>
                <a:gd name="T69" fmla="*/ 437 h 498"/>
                <a:gd name="T70" fmla="*/ 541 w 547"/>
                <a:gd name="T71" fmla="*/ 405 h 498"/>
                <a:gd name="T72" fmla="*/ 545 w 547"/>
                <a:gd name="T73" fmla="*/ 360 h 498"/>
                <a:gd name="T74" fmla="*/ 525 w 547"/>
                <a:gd name="T75" fmla="*/ 322 h 498"/>
                <a:gd name="T76" fmla="*/ 486 w 547"/>
                <a:gd name="T77" fmla="*/ 301 h 498"/>
                <a:gd name="T78" fmla="*/ 12 w 547"/>
                <a:gd name="T79" fmla="*/ 200 h 498"/>
                <a:gd name="T80" fmla="*/ 15 w 547"/>
                <a:gd name="T81" fmla="*/ 258 h 498"/>
                <a:gd name="T82" fmla="*/ 67 w 547"/>
                <a:gd name="T83" fmla="*/ 240 h 498"/>
                <a:gd name="T84" fmla="*/ 123 w 547"/>
                <a:gd name="T85" fmla="*/ 261 h 498"/>
                <a:gd name="T86" fmla="*/ 129 w 547"/>
                <a:gd name="T87" fmla="*/ 185 h 498"/>
                <a:gd name="T88" fmla="*/ 65 w 547"/>
                <a:gd name="T89" fmla="*/ 192 h 498"/>
                <a:gd name="T90" fmla="*/ 103 w 547"/>
                <a:gd name="T91" fmla="*/ 494 h 498"/>
                <a:gd name="T92" fmla="*/ 89 w 547"/>
                <a:gd name="T93" fmla="*/ 375 h 498"/>
                <a:gd name="T94" fmla="*/ 133 w 547"/>
                <a:gd name="T95" fmla="*/ 308 h 498"/>
                <a:gd name="T96" fmla="*/ 225 w 547"/>
                <a:gd name="T97" fmla="*/ 273 h 498"/>
                <a:gd name="T98" fmla="*/ 340 w 547"/>
                <a:gd name="T99" fmla="*/ 253 h 498"/>
                <a:gd name="T100" fmla="*/ 390 w 547"/>
                <a:gd name="T101" fmla="*/ 220 h 498"/>
                <a:gd name="T102" fmla="*/ 399 w 547"/>
                <a:gd name="T103" fmla="*/ 167 h 498"/>
                <a:gd name="T104" fmla="*/ 447 w 547"/>
                <a:gd name="T105" fmla="*/ 58 h 498"/>
                <a:gd name="T106" fmla="*/ 468 w 547"/>
                <a:gd name="T107" fmla="*/ 206 h 498"/>
                <a:gd name="T108" fmla="*/ 433 w 547"/>
                <a:gd name="T109" fmla="*/ 280 h 498"/>
                <a:gd name="T110" fmla="*/ 359 w 547"/>
                <a:gd name="T111" fmla="*/ 318 h 498"/>
                <a:gd name="T112" fmla="*/ 239 w 547"/>
                <a:gd name="T113" fmla="*/ 340 h 498"/>
                <a:gd name="T114" fmla="*/ 178 w 547"/>
                <a:gd name="T115" fmla="*/ 362 h 498"/>
                <a:gd name="T116" fmla="*/ 157 w 547"/>
                <a:gd name="T117" fmla="*/ 401 h 498"/>
                <a:gd name="T118" fmla="*/ 168 w 547"/>
                <a:gd name="T119" fmla="*/ 474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47" h="498">
                  <a:moveTo>
                    <a:pt x="275" y="130"/>
                  </a:moveTo>
                  <a:lnTo>
                    <a:pt x="270" y="125"/>
                  </a:lnTo>
                  <a:lnTo>
                    <a:pt x="264" y="123"/>
                  </a:lnTo>
                  <a:lnTo>
                    <a:pt x="258" y="120"/>
                  </a:lnTo>
                  <a:lnTo>
                    <a:pt x="251" y="119"/>
                  </a:lnTo>
                  <a:lnTo>
                    <a:pt x="244" y="120"/>
                  </a:lnTo>
                  <a:lnTo>
                    <a:pt x="238" y="123"/>
                  </a:lnTo>
                  <a:lnTo>
                    <a:pt x="232" y="125"/>
                  </a:lnTo>
                  <a:lnTo>
                    <a:pt x="228" y="130"/>
                  </a:lnTo>
                  <a:lnTo>
                    <a:pt x="224" y="135"/>
                  </a:lnTo>
                  <a:lnTo>
                    <a:pt x="221" y="140"/>
                  </a:lnTo>
                  <a:lnTo>
                    <a:pt x="218" y="146"/>
                  </a:lnTo>
                  <a:lnTo>
                    <a:pt x="218" y="153"/>
                  </a:lnTo>
                  <a:lnTo>
                    <a:pt x="218" y="159"/>
                  </a:lnTo>
                  <a:lnTo>
                    <a:pt x="221" y="166"/>
                  </a:lnTo>
                  <a:lnTo>
                    <a:pt x="224" y="171"/>
                  </a:lnTo>
                  <a:lnTo>
                    <a:pt x="228" y="177"/>
                  </a:lnTo>
                  <a:lnTo>
                    <a:pt x="232" y="180"/>
                  </a:lnTo>
                  <a:lnTo>
                    <a:pt x="238" y="184"/>
                  </a:lnTo>
                  <a:lnTo>
                    <a:pt x="244" y="185"/>
                  </a:lnTo>
                  <a:lnTo>
                    <a:pt x="251" y="186"/>
                  </a:lnTo>
                  <a:lnTo>
                    <a:pt x="258" y="185"/>
                  </a:lnTo>
                  <a:lnTo>
                    <a:pt x="264" y="184"/>
                  </a:lnTo>
                  <a:lnTo>
                    <a:pt x="270" y="180"/>
                  </a:lnTo>
                  <a:lnTo>
                    <a:pt x="275" y="177"/>
                  </a:lnTo>
                  <a:lnTo>
                    <a:pt x="278" y="171"/>
                  </a:lnTo>
                  <a:lnTo>
                    <a:pt x="282" y="166"/>
                  </a:lnTo>
                  <a:lnTo>
                    <a:pt x="283" y="159"/>
                  </a:lnTo>
                  <a:lnTo>
                    <a:pt x="284" y="153"/>
                  </a:lnTo>
                  <a:lnTo>
                    <a:pt x="283" y="146"/>
                  </a:lnTo>
                  <a:lnTo>
                    <a:pt x="282" y="140"/>
                  </a:lnTo>
                  <a:lnTo>
                    <a:pt x="278" y="135"/>
                  </a:lnTo>
                  <a:lnTo>
                    <a:pt x="275" y="130"/>
                  </a:lnTo>
                  <a:close/>
                  <a:moveTo>
                    <a:pt x="251" y="77"/>
                  </a:moveTo>
                  <a:lnTo>
                    <a:pt x="243" y="78"/>
                  </a:lnTo>
                  <a:lnTo>
                    <a:pt x="236" y="79"/>
                  </a:lnTo>
                  <a:lnTo>
                    <a:pt x="229" y="81"/>
                  </a:lnTo>
                  <a:lnTo>
                    <a:pt x="222" y="83"/>
                  </a:lnTo>
                  <a:lnTo>
                    <a:pt x="215" y="86"/>
                  </a:lnTo>
                  <a:lnTo>
                    <a:pt x="209" y="90"/>
                  </a:lnTo>
                  <a:lnTo>
                    <a:pt x="203" y="95"/>
                  </a:lnTo>
                  <a:lnTo>
                    <a:pt x="197" y="99"/>
                  </a:lnTo>
                  <a:lnTo>
                    <a:pt x="192" y="105"/>
                  </a:lnTo>
                  <a:lnTo>
                    <a:pt x="189" y="111"/>
                  </a:lnTo>
                  <a:lnTo>
                    <a:pt x="184" y="117"/>
                  </a:lnTo>
                  <a:lnTo>
                    <a:pt x="182" y="124"/>
                  </a:lnTo>
                  <a:lnTo>
                    <a:pt x="178" y="131"/>
                  </a:lnTo>
                  <a:lnTo>
                    <a:pt x="177" y="138"/>
                  </a:lnTo>
                  <a:lnTo>
                    <a:pt x="176" y="145"/>
                  </a:lnTo>
                  <a:lnTo>
                    <a:pt x="176" y="153"/>
                  </a:lnTo>
                  <a:lnTo>
                    <a:pt x="176" y="160"/>
                  </a:lnTo>
                  <a:lnTo>
                    <a:pt x="177" y="169"/>
                  </a:lnTo>
                  <a:lnTo>
                    <a:pt x="178" y="176"/>
                  </a:lnTo>
                  <a:lnTo>
                    <a:pt x="182" y="183"/>
                  </a:lnTo>
                  <a:lnTo>
                    <a:pt x="184" y="189"/>
                  </a:lnTo>
                  <a:lnTo>
                    <a:pt x="189" y="196"/>
                  </a:lnTo>
                  <a:lnTo>
                    <a:pt x="192" y="201"/>
                  </a:lnTo>
                  <a:lnTo>
                    <a:pt x="197" y="206"/>
                  </a:lnTo>
                  <a:lnTo>
                    <a:pt x="203" y="211"/>
                  </a:lnTo>
                  <a:lnTo>
                    <a:pt x="209" y="216"/>
                  </a:lnTo>
                  <a:lnTo>
                    <a:pt x="215" y="219"/>
                  </a:lnTo>
                  <a:lnTo>
                    <a:pt x="222" y="223"/>
                  </a:lnTo>
                  <a:lnTo>
                    <a:pt x="229" y="225"/>
                  </a:lnTo>
                  <a:lnTo>
                    <a:pt x="236" y="227"/>
                  </a:lnTo>
                  <a:lnTo>
                    <a:pt x="243" y="228"/>
                  </a:lnTo>
                  <a:lnTo>
                    <a:pt x="251" y="228"/>
                  </a:lnTo>
                  <a:lnTo>
                    <a:pt x="258" y="228"/>
                  </a:lnTo>
                  <a:lnTo>
                    <a:pt x="266" y="227"/>
                  </a:lnTo>
                  <a:lnTo>
                    <a:pt x="273" y="225"/>
                  </a:lnTo>
                  <a:lnTo>
                    <a:pt x="281" y="223"/>
                  </a:lnTo>
                  <a:lnTo>
                    <a:pt x="288" y="219"/>
                  </a:lnTo>
                  <a:lnTo>
                    <a:pt x="293" y="216"/>
                  </a:lnTo>
                  <a:lnTo>
                    <a:pt x="299" y="211"/>
                  </a:lnTo>
                  <a:lnTo>
                    <a:pt x="304" y="206"/>
                  </a:lnTo>
                  <a:lnTo>
                    <a:pt x="309" y="201"/>
                  </a:lnTo>
                  <a:lnTo>
                    <a:pt x="313" y="196"/>
                  </a:lnTo>
                  <a:lnTo>
                    <a:pt x="317" y="189"/>
                  </a:lnTo>
                  <a:lnTo>
                    <a:pt x="320" y="183"/>
                  </a:lnTo>
                  <a:lnTo>
                    <a:pt x="323" y="176"/>
                  </a:lnTo>
                  <a:lnTo>
                    <a:pt x="325" y="169"/>
                  </a:lnTo>
                  <a:lnTo>
                    <a:pt x="326" y="160"/>
                  </a:lnTo>
                  <a:lnTo>
                    <a:pt x="326" y="153"/>
                  </a:lnTo>
                  <a:lnTo>
                    <a:pt x="326" y="145"/>
                  </a:lnTo>
                  <a:lnTo>
                    <a:pt x="325" y="138"/>
                  </a:lnTo>
                  <a:lnTo>
                    <a:pt x="323" y="131"/>
                  </a:lnTo>
                  <a:lnTo>
                    <a:pt x="320" y="124"/>
                  </a:lnTo>
                  <a:lnTo>
                    <a:pt x="317" y="117"/>
                  </a:lnTo>
                  <a:lnTo>
                    <a:pt x="313" y="111"/>
                  </a:lnTo>
                  <a:lnTo>
                    <a:pt x="309" y="105"/>
                  </a:lnTo>
                  <a:lnTo>
                    <a:pt x="304" y="99"/>
                  </a:lnTo>
                  <a:lnTo>
                    <a:pt x="299" y="95"/>
                  </a:lnTo>
                  <a:lnTo>
                    <a:pt x="293" y="90"/>
                  </a:lnTo>
                  <a:lnTo>
                    <a:pt x="288" y="86"/>
                  </a:lnTo>
                  <a:lnTo>
                    <a:pt x="281" y="83"/>
                  </a:lnTo>
                  <a:lnTo>
                    <a:pt x="273" y="81"/>
                  </a:lnTo>
                  <a:lnTo>
                    <a:pt x="266" y="79"/>
                  </a:lnTo>
                  <a:lnTo>
                    <a:pt x="258" y="78"/>
                  </a:lnTo>
                  <a:lnTo>
                    <a:pt x="251" y="77"/>
                  </a:lnTo>
                  <a:lnTo>
                    <a:pt x="251" y="77"/>
                  </a:lnTo>
                  <a:close/>
                  <a:moveTo>
                    <a:pt x="342" y="361"/>
                  </a:moveTo>
                  <a:lnTo>
                    <a:pt x="308" y="355"/>
                  </a:lnTo>
                  <a:lnTo>
                    <a:pt x="305" y="367"/>
                  </a:lnTo>
                  <a:lnTo>
                    <a:pt x="302" y="379"/>
                  </a:lnTo>
                  <a:lnTo>
                    <a:pt x="298" y="389"/>
                  </a:lnTo>
                  <a:lnTo>
                    <a:pt x="292" y="400"/>
                  </a:lnTo>
                  <a:lnTo>
                    <a:pt x="278" y="392"/>
                  </a:lnTo>
                  <a:lnTo>
                    <a:pt x="264" y="385"/>
                  </a:lnTo>
                  <a:lnTo>
                    <a:pt x="249" y="379"/>
                  </a:lnTo>
                  <a:lnTo>
                    <a:pt x="235" y="373"/>
                  </a:lnTo>
                  <a:lnTo>
                    <a:pt x="223" y="405"/>
                  </a:lnTo>
                  <a:lnTo>
                    <a:pt x="236" y="410"/>
                  </a:lnTo>
                  <a:lnTo>
                    <a:pt x="249" y="415"/>
                  </a:lnTo>
                  <a:lnTo>
                    <a:pt x="262" y="421"/>
                  </a:lnTo>
                  <a:lnTo>
                    <a:pt x="273" y="428"/>
                  </a:lnTo>
                  <a:lnTo>
                    <a:pt x="263" y="440"/>
                  </a:lnTo>
                  <a:lnTo>
                    <a:pt x="252" y="450"/>
                  </a:lnTo>
                  <a:lnTo>
                    <a:pt x="239" y="461"/>
                  </a:lnTo>
                  <a:lnTo>
                    <a:pt x="227" y="470"/>
                  </a:lnTo>
                  <a:lnTo>
                    <a:pt x="246" y="498"/>
                  </a:lnTo>
                  <a:lnTo>
                    <a:pt x="262" y="487"/>
                  </a:lnTo>
                  <a:lnTo>
                    <a:pt x="276" y="474"/>
                  </a:lnTo>
                  <a:lnTo>
                    <a:pt x="290" y="461"/>
                  </a:lnTo>
                  <a:lnTo>
                    <a:pt x="302" y="447"/>
                  </a:lnTo>
                  <a:lnTo>
                    <a:pt x="315" y="457"/>
                  </a:lnTo>
                  <a:lnTo>
                    <a:pt x="326" y="468"/>
                  </a:lnTo>
                  <a:lnTo>
                    <a:pt x="337" y="481"/>
                  </a:lnTo>
                  <a:lnTo>
                    <a:pt x="347" y="495"/>
                  </a:lnTo>
                  <a:lnTo>
                    <a:pt x="376" y="477"/>
                  </a:lnTo>
                  <a:lnTo>
                    <a:pt x="364" y="460"/>
                  </a:lnTo>
                  <a:lnTo>
                    <a:pt x="350" y="444"/>
                  </a:lnTo>
                  <a:lnTo>
                    <a:pt x="336" y="430"/>
                  </a:lnTo>
                  <a:lnTo>
                    <a:pt x="322" y="419"/>
                  </a:lnTo>
                  <a:lnTo>
                    <a:pt x="327" y="406"/>
                  </a:lnTo>
                  <a:lnTo>
                    <a:pt x="333" y="392"/>
                  </a:lnTo>
                  <a:lnTo>
                    <a:pt x="338" y="376"/>
                  </a:lnTo>
                  <a:lnTo>
                    <a:pt x="342" y="361"/>
                  </a:lnTo>
                  <a:lnTo>
                    <a:pt x="342" y="361"/>
                  </a:lnTo>
                  <a:close/>
                  <a:moveTo>
                    <a:pt x="494" y="352"/>
                  </a:moveTo>
                  <a:lnTo>
                    <a:pt x="489" y="348"/>
                  </a:lnTo>
                  <a:lnTo>
                    <a:pt x="484" y="345"/>
                  </a:lnTo>
                  <a:lnTo>
                    <a:pt x="478" y="342"/>
                  </a:lnTo>
                  <a:lnTo>
                    <a:pt x="471" y="342"/>
                  </a:lnTo>
                  <a:lnTo>
                    <a:pt x="465" y="342"/>
                  </a:lnTo>
                  <a:lnTo>
                    <a:pt x="458" y="345"/>
                  </a:lnTo>
                  <a:lnTo>
                    <a:pt x="453" y="348"/>
                  </a:lnTo>
                  <a:lnTo>
                    <a:pt x="447" y="352"/>
                  </a:lnTo>
                  <a:lnTo>
                    <a:pt x="444" y="356"/>
                  </a:lnTo>
                  <a:lnTo>
                    <a:pt x="440" y="362"/>
                  </a:lnTo>
                  <a:lnTo>
                    <a:pt x="439" y="368"/>
                  </a:lnTo>
                  <a:lnTo>
                    <a:pt x="438" y="375"/>
                  </a:lnTo>
                  <a:lnTo>
                    <a:pt x="439" y="382"/>
                  </a:lnTo>
                  <a:lnTo>
                    <a:pt x="440" y="388"/>
                  </a:lnTo>
                  <a:lnTo>
                    <a:pt x="444" y="394"/>
                  </a:lnTo>
                  <a:lnTo>
                    <a:pt x="447" y="399"/>
                  </a:lnTo>
                  <a:lnTo>
                    <a:pt x="453" y="402"/>
                  </a:lnTo>
                  <a:lnTo>
                    <a:pt x="458" y="406"/>
                  </a:lnTo>
                  <a:lnTo>
                    <a:pt x="465" y="408"/>
                  </a:lnTo>
                  <a:lnTo>
                    <a:pt x="471" y="408"/>
                  </a:lnTo>
                  <a:lnTo>
                    <a:pt x="478" y="408"/>
                  </a:lnTo>
                  <a:lnTo>
                    <a:pt x="484" y="406"/>
                  </a:lnTo>
                  <a:lnTo>
                    <a:pt x="489" y="402"/>
                  </a:lnTo>
                  <a:lnTo>
                    <a:pt x="494" y="399"/>
                  </a:lnTo>
                  <a:lnTo>
                    <a:pt x="499" y="394"/>
                  </a:lnTo>
                  <a:lnTo>
                    <a:pt x="501" y="388"/>
                  </a:lnTo>
                  <a:lnTo>
                    <a:pt x="504" y="382"/>
                  </a:lnTo>
                  <a:lnTo>
                    <a:pt x="504" y="375"/>
                  </a:lnTo>
                  <a:lnTo>
                    <a:pt x="504" y="368"/>
                  </a:lnTo>
                  <a:lnTo>
                    <a:pt x="501" y="362"/>
                  </a:lnTo>
                  <a:lnTo>
                    <a:pt x="499" y="356"/>
                  </a:lnTo>
                  <a:lnTo>
                    <a:pt x="494" y="352"/>
                  </a:lnTo>
                  <a:lnTo>
                    <a:pt x="494" y="352"/>
                  </a:lnTo>
                  <a:close/>
                  <a:moveTo>
                    <a:pt x="471" y="300"/>
                  </a:moveTo>
                  <a:lnTo>
                    <a:pt x="464" y="300"/>
                  </a:lnTo>
                  <a:lnTo>
                    <a:pt x="455" y="301"/>
                  </a:lnTo>
                  <a:lnTo>
                    <a:pt x="448" y="304"/>
                  </a:lnTo>
                  <a:lnTo>
                    <a:pt x="441" y="306"/>
                  </a:lnTo>
                  <a:lnTo>
                    <a:pt x="435" y="308"/>
                  </a:lnTo>
                  <a:lnTo>
                    <a:pt x="428" y="313"/>
                  </a:lnTo>
                  <a:lnTo>
                    <a:pt x="423" y="317"/>
                  </a:lnTo>
                  <a:lnTo>
                    <a:pt x="418" y="322"/>
                  </a:lnTo>
                  <a:lnTo>
                    <a:pt x="413" y="327"/>
                  </a:lnTo>
                  <a:lnTo>
                    <a:pt x="408" y="333"/>
                  </a:lnTo>
                  <a:lnTo>
                    <a:pt x="405" y="339"/>
                  </a:lnTo>
                  <a:lnTo>
                    <a:pt x="401" y="346"/>
                  </a:lnTo>
                  <a:lnTo>
                    <a:pt x="399" y="353"/>
                  </a:lnTo>
                  <a:lnTo>
                    <a:pt x="397" y="360"/>
                  </a:lnTo>
                  <a:lnTo>
                    <a:pt x="396" y="367"/>
                  </a:lnTo>
                  <a:lnTo>
                    <a:pt x="396" y="375"/>
                  </a:lnTo>
                  <a:lnTo>
                    <a:pt x="396" y="383"/>
                  </a:lnTo>
                  <a:lnTo>
                    <a:pt x="397" y="390"/>
                  </a:lnTo>
                  <a:lnTo>
                    <a:pt x="399" y="398"/>
                  </a:lnTo>
                  <a:lnTo>
                    <a:pt x="401" y="405"/>
                  </a:lnTo>
                  <a:lnTo>
                    <a:pt x="405" y="412"/>
                  </a:lnTo>
                  <a:lnTo>
                    <a:pt x="408" y="417"/>
                  </a:lnTo>
                  <a:lnTo>
                    <a:pt x="413" y="423"/>
                  </a:lnTo>
                  <a:lnTo>
                    <a:pt x="418" y="428"/>
                  </a:lnTo>
                  <a:lnTo>
                    <a:pt x="423" y="434"/>
                  </a:lnTo>
                  <a:lnTo>
                    <a:pt x="428" y="437"/>
                  </a:lnTo>
                  <a:lnTo>
                    <a:pt x="435" y="442"/>
                  </a:lnTo>
                  <a:lnTo>
                    <a:pt x="441" y="444"/>
                  </a:lnTo>
                  <a:lnTo>
                    <a:pt x="448" y="447"/>
                  </a:lnTo>
                  <a:lnTo>
                    <a:pt x="455" y="449"/>
                  </a:lnTo>
                  <a:lnTo>
                    <a:pt x="464" y="450"/>
                  </a:lnTo>
                  <a:lnTo>
                    <a:pt x="471" y="450"/>
                  </a:lnTo>
                  <a:lnTo>
                    <a:pt x="479" y="450"/>
                  </a:lnTo>
                  <a:lnTo>
                    <a:pt x="486" y="449"/>
                  </a:lnTo>
                  <a:lnTo>
                    <a:pt x="493" y="447"/>
                  </a:lnTo>
                  <a:lnTo>
                    <a:pt x="500" y="444"/>
                  </a:lnTo>
                  <a:lnTo>
                    <a:pt x="507" y="442"/>
                  </a:lnTo>
                  <a:lnTo>
                    <a:pt x="513" y="437"/>
                  </a:lnTo>
                  <a:lnTo>
                    <a:pt x="519" y="434"/>
                  </a:lnTo>
                  <a:lnTo>
                    <a:pt x="525" y="428"/>
                  </a:lnTo>
                  <a:lnTo>
                    <a:pt x="529" y="423"/>
                  </a:lnTo>
                  <a:lnTo>
                    <a:pt x="534" y="417"/>
                  </a:lnTo>
                  <a:lnTo>
                    <a:pt x="538" y="412"/>
                  </a:lnTo>
                  <a:lnTo>
                    <a:pt x="541" y="405"/>
                  </a:lnTo>
                  <a:lnTo>
                    <a:pt x="543" y="398"/>
                  </a:lnTo>
                  <a:lnTo>
                    <a:pt x="545" y="390"/>
                  </a:lnTo>
                  <a:lnTo>
                    <a:pt x="546" y="383"/>
                  </a:lnTo>
                  <a:lnTo>
                    <a:pt x="547" y="375"/>
                  </a:lnTo>
                  <a:lnTo>
                    <a:pt x="546" y="367"/>
                  </a:lnTo>
                  <a:lnTo>
                    <a:pt x="545" y="360"/>
                  </a:lnTo>
                  <a:lnTo>
                    <a:pt x="543" y="353"/>
                  </a:lnTo>
                  <a:lnTo>
                    <a:pt x="541" y="346"/>
                  </a:lnTo>
                  <a:lnTo>
                    <a:pt x="538" y="339"/>
                  </a:lnTo>
                  <a:lnTo>
                    <a:pt x="534" y="333"/>
                  </a:lnTo>
                  <a:lnTo>
                    <a:pt x="529" y="327"/>
                  </a:lnTo>
                  <a:lnTo>
                    <a:pt x="525" y="322"/>
                  </a:lnTo>
                  <a:lnTo>
                    <a:pt x="519" y="317"/>
                  </a:lnTo>
                  <a:lnTo>
                    <a:pt x="513" y="313"/>
                  </a:lnTo>
                  <a:lnTo>
                    <a:pt x="507" y="308"/>
                  </a:lnTo>
                  <a:lnTo>
                    <a:pt x="500" y="306"/>
                  </a:lnTo>
                  <a:lnTo>
                    <a:pt x="493" y="304"/>
                  </a:lnTo>
                  <a:lnTo>
                    <a:pt x="486" y="301"/>
                  </a:lnTo>
                  <a:lnTo>
                    <a:pt x="479" y="300"/>
                  </a:lnTo>
                  <a:lnTo>
                    <a:pt x="471" y="300"/>
                  </a:lnTo>
                  <a:lnTo>
                    <a:pt x="471" y="300"/>
                  </a:lnTo>
                  <a:close/>
                  <a:moveTo>
                    <a:pt x="11" y="164"/>
                  </a:moveTo>
                  <a:lnTo>
                    <a:pt x="0" y="196"/>
                  </a:lnTo>
                  <a:lnTo>
                    <a:pt x="12" y="200"/>
                  </a:lnTo>
                  <a:lnTo>
                    <a:pt x="22" y="205"/>
                  </a:lnTo>
                  <a:lnTo>
                    <a:pt x="33" y="211"/>
                  </a:lnTo>
                  <a:lnTo>
                    <a:pt x="42" y="218"/>
                  </a:lnTo>
                  <a:lnTo>
                    <a:pt x="33" y="231"/>
                  </a:lnTo>
                  <a:lnTo>
                    <a:pt x="23" y="244"/>
                  </a:lnTo>
                  <a:lnTo>
                    <a:pt x="15" y="258"/>
                  </a:lnTo>
                  <a:lnTo>
                    <a:pt x="7" y="272"/>
                  </a:lnTo>
                  <a:lnTo>
                    <a:pt x="36" y="287"/>
                  </a:lnTo>
                  <a:lnTo>
                    <a:pt x="43" y="275"/>
                  </a:lnTo>
                  <a:lnTo>
                    <a:pt x="52" y="263"/>
                  </a:lnTo>
                  <a:lnTo>
                    <a:pt x="59" y="252"/>
                  </a:lnTo>
                  <a:lnTo>
                    <a:pt x="67" y="240"/>
                  </a:lnTo>
                  <a:lnTo>
                    <a:pt x="77" y="252"/>
                  </a:lnTo>
                  <a:lnTo>
                    <a:pt x="86" y="266"/>
                  </a:lnTo>
                  <a:lnTo>
                    <a:pt x="95" y="279"/>
                  </a:lnTo>
                  <a:lnTo>
                    <a:pt x="102" y="294"/>
                  </a:lnTo>
                  <a:lnTo>
                    <a:pt x="133" y="278"/>
                  </a:lnTo>
                  <a:lnTo>
                    <a:pt x="123" y="261"/>
                  </a:lnTo>
                  <a:lnTo>
                    <a:pt x="113" y="245"/>
                  </a:lnTo>
                  <a:lnTo>
                    <a:pt x="102" y="230"/>
                  </a:lnTo>
                  <a:lnTo>
                    <a:pt x="89" y="216"/>
                  </a:lnTo>
                  <a:lnTo>
                    <a:pt x="102" y="204"/>
                  </a:lnTo>
                  <a:lnTo>
                    <a:pt x="115" y="194"/>
                  </a:lnTo>
                  <a:lnTo>
                    <a:pt x="129" y="185"/>
                  </a:lnTo>
                  <a:lnTo>
                    <a:pt x="144" y="177"/>
                  </a:lnTo>
                  <a:lnTo>
                    <a:pt x="130" y="146"/>
                  </a:lnTo>
                  <a:lnTo>
                    <a:pt x="112" y="157"/>
                  </a:lnTo>
                  <a:lnTo>
                    <a:pt x="95" y="167"/>
                  </a:lnTo>
                  <a:lnTo>
                    <a:pt x="79" y="179"/>
                  </a:lnTo>
                  <a:lnTo>
                    <a:pt x="65" y="192"/>
                  </a:lnTo>
                  <a:lnTo>
                    <a:pt x="53" y="184"/>
                  </a:lnTo>
                  <a:lnTo>
                    <a:pt x="40" y="176"/>
                  </a:lnTo>
                  <a:lnTo>
                    <a:pt x="26" y="170"/>
                  </a:lnTo>
                  <a:lnTo>
                    <a:pt x="11" y="164"/>
                  </a:lnTo>
                  <a:lnTo>
                    <a:pt x="11" y="164"/>
                  </a:lnTo>
                  <a:close/>
                  <a:moveTo>
                    <a:pt x="103" y="494"/>
                  </a:moveTo>
                  <a:lnTo>
                    <a:pt x="96" y="470"/>
                  </a:lnTo>
                  <a:lnTo>
                    <a:pt x="92" y="448"/>
                  </a:lnTo>
                  <a:lnTo>
                    <a:pt x="88" y="427"/>
                  </a:lnTo>
                  <a:lnTo>
                    <a:pt x="87" y="408"/>
                  </a:lnTo>
                  <a:lnTo>
                    <a:pt x="87" y="390"/>
                  </a:lnTo>
                  <a:lnTo>
                    <a:pt x="89" y="375"/>
                  </a:lnTo>
                  <a:lnTo>
                    <a:pt x="93" y="361"/>
                  </a:lnTo>
                  <a:lnTo>
                    <a:pt x="99" y="348"/>
                  </a:lnTo>
                  <a:lnTo>
                    <a:pt x="104" y="336"/>
                  </a:lnTo>
                  <a:lnTo>
                    <a:pt x="113" y="326"/>
                  </a:lnTo>
                  <a:lnTo>
                    <a:pt x="122" y="317"/>
                  </a:lnTo>
                  <a:lnTo>
                    <a:pt x="133" y="308"/>
                  </a:lnTo>
                  <a:lnTo>
                    <a:pt x="143" y="301"/>
                  </a:lnTo>
                  <a:lnTo>
                    <a:pt x="156" y="295"/>
                  </a:lnTo>
                  <a:lnTo>
                    <a:pt x="169" y="290"/>
                  </a:lnTo>
                  <a:lnTo>
                    <a:pt x="183" y="284"/>
                  </a:lnTo>
                  <a:lnTo>
                    <a:pt x="204" y="278"/>
                  </a:lnTo>
                  <a:lnTo>
                    <a:pt x="225" y="273"/>
                  </a:lnTo>
                  <a:lnTo>
                    <a:pt x="248" y="270"/>
                  </a:lnTo>
                  <a:lnTo>
                    <a:pt x="270" y="266"/>
                  </a:lnTo>
                  <a:lnTo>
                    <a:pt x="289" y="264"/>
                  </a:lnTo>
                  <a:lnTo>
                    <a:pt x="308" y="260"/>
                  </a:lnTo>
                  <a:lnTo>
                    <a:pt x="325" y="257"/>
                  </a:lnTo>
                  <a:lnTo>
                    <a:pt x="340" y="253"/>
                  </a:lnTo>
                  <a:lnTo>
                    <a:pt x="356" y="247"/>
                  </a:lnTo>
                  <a:lnTo>
                    <a:pt x="369" y="240"/>
                  </a:lnTo>
                  <a:lnTo>
                    <a:pt x="374" y="237"/>
                  </a:lnTo>
                  <a:lnTo>
                    <a:pt x="380" y="232"/>
                  </a:lnTo>
                  <a:lnTo>
                    <a:pt x="385" y="226"/>
                  </a:lnTo>
                  <a:lnTo>
                    <a:pt x="390" y="220"/>
                  </a:lnTo>
                  <a:lnTo>
                    <a:pt x="393" y="214"/>
                  </a:lnTo>
                  <a:lnTo>
                    <a:pt x="396" y="206"/>
                  </a:lnTo>
                  <a:lnTo>
                    <a:pt x="398" y="198"/>
                  </a:lnTo>
                  <a:lnTo>
                    <a:pt x="399" y="189"/>
                  </a:lnTo>
                  <a:lnTo>
                    <a:pt x="399" y="179"/>
                  </a:lnTo>
                  <a:lnTo>
                    <a:pt x="399" y="167"/>
                  </a:lnTo>
                  <a:lnTo>
                    <a:pt x="398" y="156"/>
                  </a:lnTo>
                  <a:lnTo>
                    <a:pt x="394" y="143"/>
                  </a:lnTo>
                  <a:lnTo>
                    <a:pt x="345" y="155"/>
                  </a:lnTo>
                  <a:lnTo>
                    <a:pt x="369" y="77"/>
                  </a:lnTo>
                  <a:lnTo>
                    <a:pt x="391" y="0"/>
                  </a:lnTo>
                  <a:lnTo>
                    <a:pt x="447" y="58"/>
                  </a:lnTo>
                  <a:lnTo>
                    <a:pt x="502" y="117"/>
                  </a:lnTo>
                  <a:lnTo>
                    <a:pt x="460" y="126"/>
                  </a:lnTo>
                  <a:lnTo>
                    <a:pt x="465" y="149"/>
                  </a:lnTo>
                  <a:lnTo>
                    <a:pt x="468" y="170"/>
                  </a:lnTo>
                  <a:lnTo>
                    <a:pt x="468" y="189"/>
                  </a:lnTo>
                  <a:lnTo>
                    <a:pt x="468" y="206"/>
                  </a:lnTo>
                  <a:lnTo>
                    <a:pt x="466" y="221"/>
                  </a:lnTo>
                  <a:lnTo>
                    <a:pt x="461" y="236"/>
                  </a:lnTo>
                  <a:lnTo>
                    <a:pt x="457" y="248"/>
                  </a:lnTo>
                  <a:lnTo>
                    <a:pt x="450" y="260"/>
                  </a:lnTo>
                  <a:lnTo>
                    <a:pt x="441" y="271"/>
                  </a:lnTo>
                  <a:lnTo>
                    <a:pt x="433" y="280"/>
                  </a:lnTo>
                  <a:lnTo>
                    <a:pt x="423" y="288"/>
                  </a:lnTo>
                  <a:lnTo>
                    <a:pt x="412" y="295"/>
                  </a:lnTo>
                  <a:lnTo>
                    <a:pt x="399" y="302"/>
                  </a:lnTo>
                  <a:lnTo>
                    <a:pt x="387" y="308"/>
                  </a:lnTo>
                  <a:lnTo>
                    <a:pt x="373" y="313"/>
                  </a:lnTo>
                  <a:lnTo>
                    <a:pt x="359" y="318"/>
                  </a:lnTo>
                  <a:lnTo>
                    <a:pt x="339" y="322"/>
                  </a:lnTo>
                  <a:lnTo>
                    <a:pt x="319" y="327"/>
                  </a:lnTo>
                  <a:lnTo>
                    <a:pt x="300" y="331"/>
                  </a:lnTo>
                  <a:lnTo>
                    <a:pt x="281" y="333"/>
                  </a:lnTo>
                  <a:lnTo>
                    <a:pt x="259" y="336"/>
                  </a:lnTo>
                  <a:lnTo>
                    <a:pt x="239" y="340"/>
                  </a:lnTo>
                  <a:lnTo>
                    <a:pt x="221" y="344"/>
                  </a:lnTo>
                  <a:lnTo>
                    <a:pt x="204" y="348"/>
                  </a:lnTo>
                  <a:lnTo>
                    <a:pt x="197" y="352"/>
                  </a:lnTo>
                  <a:lnTo>
                    <a:pt x="190" y="354"/>
                  </a:lnTo>
                  <a:lnTo>
                    <a:pt x="183" y="358"/>
                  </a:lnTo>
                  <a:lnTo>
                    <a:pt x="178" y="362"/>
                  </a:lnTo>
                  <a:lnTo>
                    <a:pt x="173" y="367"/>
                  </a:lnTo>
                  <a:lnTo>
                    <a:pt x="168" y="372"/>
                  </a:lnTo>
                  <a:lnTo>
                    <a:pt x="164" y="378"/>
                  </a:lnTo>
                  <a:lnTo>
                    <a:pt x="161" y="385"/>
                  </a:lnTo>
                  <a:lnTo>
                    <a:pt x="158" y="393"/>
                  </a:lnTo>
                  <a:lnTo>
                    <a:pt x="157" y="401"/>
                  </a:lnTo>
                  <a:lnTo>
                    <a:pt x="156" y="410"/>
                  </a:lnTo>
                  <a:lnTo>
                    <a:pt x="156" y="421"/>
                  </a:lnTo>
                  <a:lnTo>
                    <a:pt x="157" y="432"/>
                  </a:lnTo>
                  <a:lnTo>
                    <a:pt x="160" y="444"/>
                  </a:lnTo>
                  <a:lnTo>
                    <a:pt x="163" y="459"/>
                  </a:lnTo>
                  <a:lnTo>
                    <a:pt x="168" y="474"/>
                  </a:lnTo>
                  <a:lnTo>
                    <a:pt x="103" y="49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500" advTm="0">
        <p:split orient="vert"/>
      </p:transition>
    </mc:Choice>
    <mc:Fallback>
      <p:transition spd="slow"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1" nodeType="withEffect">
                                  <p:stCondLst>
                                    <p:cond delay="0"/>
                                  </p:stCondLst>
                                  <p:iterate type="lt">
                                    <p:tmPct val="80000"/>
                                  </p:iterate>
                                  <p:childTnLst>
                                    <p:set>
                                      <p:cBhvr>
                                        <p:cTn id="6" dur="1" fill="hold">
                                          <p:stCondLst>
                                            <p:cond delay="0"/>
                                          </p:stCondLst>
                                        </p:cTn>
                                        <p:tgtEl>
                                          <p:spTgt spid="13"/>
                                        </p:tgtEl>
                                        <p:attrNameLst>
                                          <p:attrName>style.visibility</p:attrName>
                                        </p:attrNameLst>
                                      </p:cBhvr>
                                      <p:to>
                                        <p:strVal val="visible"/>
                                      </p:to>
                                    </p:set>
                                    <p:set>
                                      <p:cBhvr>
                                        <p:cTn id="7" dur="455" fill="hold">
                                          <p:stCondLst>
                                            <p:cond delay="0"/>
                                          </p:stCondLst>
                                        </p:cTn>
                                        <p:tgtEl>
                                          <p:spTgt spid="13"/>
                                        </p:tgtEl>
                                        <p:attrNameLst>
                                          <p:attrName>style.rotation</p:attrName>
                                        </p:attrNameLst>
                                      </p:cBhvr>
                                      <p:to>
                                        <p:strVal val="-45.0"/>
                                      </p:to>
                                    </p:set>
                                    <p:anim calcmode="lin" valueType="num">
                                      <p:cBhvr>
                                        <p:cTn id="8" dur="455" fill="hold">
                                          <p:stCondLst>
                                            <p:cond delay="455"/>
                                          </p:stCondLst>
                                        </p:cTn>
                                        <p:tgtEl>
                                          <p:spTgt spid="13"/>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3"/>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3"/>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3"/>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0"/>
                            </p:stCondLst>
                            <p:childTnLst>
                              <p:par>
                                <p:cTn id="13" presetID="12" presetClass="entr" presetSubtype="8" fill="hold" grpId="1" nodeType="afterEffect">
                                  <p:stCondLst>
                                    <p:cond delay="0"/>
                                  </p:stCondLst>
                                  <p:iterate type="lt">
                                    <p:tmPct val="20000"/>
                                  </p:iterate>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p:tgtEl>
                                          <p:spTgt spid="14"/>
                                        </p:tgtEl>
                                        <p:attrNameLst>
                                          <p:attrName>ppt_x</p:attrName>
                                        </p:attrNameLst>
                                      </p:cBhvr>
                                      <p:tavLst>
                                        <p:tav tm="0">
                                          <p:val>
                                            <p:strVal val="#ppt_x-#ppt_w*1.125000"/>
                                          </p:val>
                                        </p:tav>
                                        <p:tav tm="100000">
                                          <p:val>
                                            <p:strVal val="#ppt_x"/>
                                          </p:val>
                                        </p:tav>
                                      </p:tavLst>
                                    </p:anim>
                                    <p:animEffect transition="in" filter="wipe(right)">
                                      <p:cBhvr>
                                        <p:cTn id="16" dur="500"/>
                                        <p:tgtEl>
                                          <p:spTgt spid="14"/>
                                        </p:tgtEl>
                                      </p:cBhvr>
                                    </p:animEffect>
                                  </p:childTnLst>
                                </p:cTn>
                              </p:par>
                            </p:childTnLst>
                          </p:cTn>
                        </p:par>
                        <p:par>
                          <p:cTn id="17" fill="hold">
                            <p:stCondLst>
                              <p:cond delay="1200"/>
                            </p:stCondLst>
                            <p:childTnLst>
                              <p:par>
                                <p:cTn id="18" presetID="16" presetClass="entr" presetSubtype="42"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barn(outHorizontal)">
                                      <p:cBhvr>
                                        <p:cTn id="20" dur="500"/>
                                        <p:tgtEl>
                                          <p:spTgt spid="28"/>
                                        </p:tgtEl>
                                      </p:cBhvr>
                                    </p:animEffect>
                                  </p:childTnLst>
                                </p:cTn>
                              </p:par>
                            </p:childTnLst>
                          </p:cTn>
                        </p:par>
                        <p:par>
                          <p:cTn id="21" fill="hold">
                            <p:stCondLst>
                              <p:cond delay="1700"/>
                            </p:stCondLst>
                            <p:childTnLst>
                              <p:par>
                                <p:cTn id="22" presetID="53" presetClass="entr" presetSubtype="528"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anim calcmode="lin" valueType="num">
                                      <p:cBhvr>
                                        <p:cTn id="27" dur="500" fill="hold"/>
                                        <p:tgtEl>
                                          <p:spTgt spid="2"/>
                                        </p:tgtEl>
                                        <p:attrNameLst>
                                          <p:attrName>ppt_x</p:attrName>
                                        </p:attrNameLst>
                                      </p:cBhvr>
                                      <p:tavLst>
                                        <p:tav tm="0">
                                          <p:val>
                                            <p:fltVal val="0.5"/>
                                          </p:val>
                                        </p:tav>
                                        <p:tav tm="100000">
                                          <p:val>
                                            <p:strVal val="#ppt_x"/>
                                          </p:val>
                                        </p:tav>
                                      </p:tavLst>
                                    </p:anim>
                                    <p:anim calcmode="lin" valueType="num">
                                      <p:cBhvr>
                                        <p:cTn id="28" dur="500" fill="hold"/>
                                        <p:tgtEl>
                                          <p:spTgt spid="2"/>
                                        </p:tgtEl>
                                        <p:attrNameLst>
                                          <p:attrName>ppt_y</p:attrName>
                                        </p:attrNameLst>
                                      </p:cBhvr>
                                      <p:tavLst>
                                        <p:tav tm="0">
                                          <p:val>
                                            <p:fltVal val="0.5"/>
                                          </p:val>
                                        </p:tav>
                                        <p:tav tm="100000">
                                          <p:val>
                                            <p:strVal val="#ppt_y"/>
                                          </p:val>
                                        </p:tav>
                                      </p:tavLst>
                                    </p:anim>
                                  </p:childTnLst>
                                </p:cTn>
                              </p:par>
                            </p:childTnLst>
                          </p:cTn>
                        </p:par>
                        <p:par>
                          <p:cTn id="29" fill="hold">
                            <p:stCondLst>
                              <p:cond delay="2200"/>
                            </p:stCondLst>
                            <p:childTnLst>
                              <p:par>
                                <p:cTn id="30" presetID="2" presetClass="entr" presetSubtype="2"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1+#ppt_w/2"/>
                                          </p:val>
                                        </p:tav>
                                        <p:tav tm="100000">
                                          <p:val>
                                            <p:strVal val="#ppt_x"/>
                                          </p:val>
                                        </p:tav>
                                      </p:tavLst>
                                    </p:anim>
                                    <p:anim calcmode="lin" valueType="num">
                                      <p:cBhvr additive="base">
                                        <p:cTn id="33" dur="500" fill="hold"/>
                                        <p:tgtEl>
                                          <p:spTgt spid="9"/>
                                        </p:tgtEl>
                                        <p:attrNameLst>
                                          <p:attrName>ppt_y</p:attrName>
                                        </p:attrNameLst>
                                      </p:cBhvr>
                                      <p:tavLst>
                                        <p:tav tm="0">
                                          <p:val>
                                            <p:strVal val="#ppt_y"/>
                                          </p:val>
                                        </p:tav>
                                        <p:tav tm="100000">
                                          <p:val>
                                            <p:strVal val="#ppt_y"/>
                                          </p:val>
                                        </p:tav>
                                      </p:tavLst>
                                    </p:anim>
                                  </p:childTnLst>
                                </p:cTn>
                              </p:par>
                            </p:childTnLst>
                          </p:cTn>
                        </p:par>
                        <p:par>
                          <p:cTn id="34" fill="hold">
                            <p:stCondLst>
                              <p:cond delay="2700"/>
                            </p:stCondLst>
                            <p:childTnLst>
                              <p:par>
                                <p:cTn id="35" presetID="53" presetClass="entr" presetSubtype="528"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Effect transition="in" filter="fade">
                                      <p:cBhvr>
                                        <p:cTn id="39" dur="500"/>
                                        <p:tgtEl>
                                          <p:spTgt spid="3"/>
                                        </p:tgtEl>
                                      </p:cBhvr>
                                    </p:animEffect>
                                    <p:anim calcmode="lin" valueType="num">
                                      <p:cBhvr>
                                        <p:cTn id="40" dur="500" fill="hold"/>
                                        <p:tgtEl>
                                          <p:spTgt spid="3"/>
                                        </p:tgtEl>
                                        <p:attrNameLst>
                                          <p:attrName>ppt_x</p:attrName>
                                        </p:attrNameLst>
                                      </p:cBhvr>
                                      <p:tavLst>
                                        <p:tav tm="0">
                                          <p:val>
                                            <p:fltVal val="0.5"/>
                                          </p:val>
                                        </p:tav>
                                        <p:tav tm="100000">
                                          <p:val>
                                            <p:strVal val="#ppt_x"/>
                                          </p:val>
                                        </p:tav>
                                      </p:tavLst>
                                    </p:anim>
                                    <p:anim calcmode="lin" valueType="num">
                                      <p:cBhvr>
                                        <p:cTn id="41" dur="500" fill="hold"/>
                                        <p:tgtEl>
                                          <p:spTgt spid="3"/>
                                        </p:tgtEl>
                                        <p:attrNameLst>
                                          <p:attrName>ppt_y</p:attrName>
                                        </p:attrNameLst>
                                      </p:cBhvr>
                                      <p:tavLst>
                                        <p:tav tm="0">
                                          <p:val>
                                            <p:fltVal val="0.5"/>
                                          </p:val>
                                        </p:tav>
                                        <p:tav tm="100000">
                                          <p:val>
                                            <p:strVal val="#ppt_y"/>
                                          </p:val>
                                        </p:tav>
                                      </p:tavLst>
                                    </p:anim>
                                  </p:childTnLst>
                                </p:cTn>
                              </p:par>
                            </p:childTnLst>
                          </p:cTn>
                        </p:par>
                        <p:par>
                          <p:cTn id="42" fill="hold">
                            <p:stCondLst>
                              <p:cond delay="3200"/>
                            </p:stCondLst>
                            <p:childTnLst>
                              <p:par>
                                <p:cTn id="43" presetID="2" presetClass="entr" presetSubtype="2"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1+#ppt_w/2"/>
                                          </p:val>
                                        </p:tav>
                                        <p:tav tm="100000">
                                          <p:val>
                                            <p:strVal val="#ppt_x"/>
                                          </p:val>
                                        </p:tav>
                                      </p:tavLst>
                                    </p:anim>
                                    <p:anim calcmode="lin" valueType="num">
                                      <p:cBhvr additive="base">
                                        <p:cTn id="46" dur="500" fill="hold"/>
                                        <p:tgtEl>
                                          <p:spTgt spid="10"/>
                                        </p:tgtEl>
                                        <p:attrNameLst>
                                          <p:attrName>ppt_y</p:attrName>
                                        </p:attrNameLst>
                                      </p:cBhvr>
                                      <p:tavLst>
                                        <p:tav tm="0">
                                          <p:val>
                                            <p:strVal val="#ppt_y"/>
                                          </p:val>
                                        </p:tav>
                                        <p:tav tm="100000">
                                          <p:val>
                                            <p:strVal val="#ppt_y"/>
                                          </p:val>
                                        </p:tav>
                                      </p:tavLst>
                                    </p:anim>
                                  </p:childTnLst>
                                </p:cTn>
                              </p:par>
                            </p:childTnLst>
                          </p:cTn>
                        </p:par>
                        <p:par>
                          <p:cTn id="47" fill="hold">
                            <p:stCondLst>
                              <p:cond delay="3700"/>
                            </p:stCondLst>
                            <p:childTnLst>
                              <p:par>
                                <p:cTn id="48" presetID="53" presetClass="entr" presetSubtype="528" fill="hold" nodeType="after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p:cTn id="50" dur="500" fill="hold"/>
                                        <p:tgtEl>
                                          <p:spTgt spid="4"/>
                                        </p:tgtEl>
                                        <p:attrNameLst>
                                          <p:attrName>ppt_w</p:attrName>
                                        </p:attrNameLst>
                                      </p:cBhvr>
                                      <p:tavLst>
                                        <p:tav tm="0">
                                          <p:val>
                                            <p:fltVal val="0"/>
                                          </p:val>
                                        </p:tav>
                                        <p:tav tm="100000">
                                          <p:val>
                                            <p:strVal val="#ppt_w"/>
                                          </p:val>
                                        </p:tav>
                                      </p:tavLst>
                                    </p:anim>
                                    <p:anim calcmode="lin" valueType="num">
                                      <p:cBhvr>
                                        <p:cTn id="51" dur="500" fill="hold"/>
                                        <p:tgtEl>
                                          <p:spTgt spid="4"/>
                                        </p:tgtEl>
                                        <p:attrNameLst>
                                          <p:attrName>ppt_h</p:attrName>
                                        </p:attrNameLst>
                                      </p:cBhvr>
                                      <p:tavLst>
                                        <p:tav tm="0">
                                          <p:val>
                                            <p:fltVal val="0"/>
                                          </p:val>
                                        </p:tav>
                                        <p:tav tm="100000">
                                          <p:val>
                                            <p:strVal val="#ppt_h"/>
                                          </p:val>
                                        </p:tav>
                                      </p:tavLst>
                                    </p:anim>
                                    <p:animEffect transition="in" filter="fade">
                                      <p:cBhvr>
                                        <p:cTn id="52" dur="500"/>
                                        <p:tgtEl>
                                          <p:spTgt spid="4"/>
                                        </p:tgtEl>
                                      </p:cBhvr>
                                    </p:animEffect>
                                    <p:anim calcmode="lin" valueType="num">
                                      <p:cBhvr>
                                        <p:cTn id="53" dur="500" fill="hold"/>
                                        <p:tgtEl>
                                          <p:spTgt spid="4"/>
                                        </p:tgtEl>
                                        <p:attrNameLst>
                                          <p:attrName>ppt_x</p:attrName>
                                        </p:attrNameLst>
                                      </p:cBhvr>
                                      <p:tavLst>
                                        <p:tav tm="0">
                                          <p:val>
                                            <p:fltVal val="0.5"/>
                                          </p:val>
                                        </p:tav>
                                        <p:tav tm="100000">
                                          <p:val>
                                            <p:strVal val="#ppt_x"/>
                                          </p:val>
                                        </p:tav>
                                      </p:tavLst>
                                    </p:anim>
                                    <p:anim calcmode="lin" valueType="num">
                                      <p:cBhvr>
                                        <p:cTn id="54" dur="500" fill="hold"/>
                                        <p:tgtEl>
                                          <p:spTgt spid="4"/>
                                        </p:tgtEl>
                                        <p:attrNameLst>
                                          <p:attrName>ppt_y</p:attrName>
                                        </p:attrNameLst>
                                      </p:cBhvr>
                                      <p:tavLst>
                                        <p:tav tm="0">
                                          <p:val>
                                            <p:fltVal val="0.5"/>
                                          </p:val>
                                        </p:tav>
                                        <p:tav tm="100000">
                                          <p:val>
                                            <p:strVal val="#ppt_y"/>
                                          </p:val>
                                        </p:tav>
                                      </p:tavLst>
                                    </p:anim>
                                  </p:childTnLst>
                                </p:cTn>
                              </p:par>
                            </p:childTnLst>
                          </p:cTn>
                        </p:par>
                        <p:par>
                          <p:cTn id="55" fill="hold">
                            <p:stCondLst>
                              <p:cond delay="4200"/>
                            </p:stCondLst>
                            <p:childTnLst>
                              <p:par>
                                <p:cTn id="56" presetID="2" presetClass="entr" presetSubtype="2" fill="hold" grpId="0" nodeType="after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additive="base">
                                        <p:cTn id="58" dur="500" fill="hold"/>
                                        <p:tgtEl>
                                          <p:spTgt spid="11"/>
                                        </p:tgtEl>
                                        <p:attrNameLst>
                                          <p:attrName>ppt_x</p:attrName>
                                        </p:attrNameLst>
                                      </p:cBhvr>
                                      <p:tavLst>
                                        <p:tav tm="0">
                                          <p:val>
                                            <p:strVal val="1+#ppt_w/2"/>
                                          </p:val>
                                        </p:tav>
                                        <p:tav tm="100000">
                                          <p:val>
                                            <p:strVal val="#ppt_x"/>
                                          </p:val>
                                        </p:tav>
                                      </p:tavLst>
                                    </p:anim>
                                    <p:anim calcmode="lin" valueType="num">
                                      <p:cBhvr additive="base">
                                        <p:cTn id="59" dur="500" fill="hold"/>
                                        <p:tgtEl>
                                          <p:spTgt spid="11"/>
                                        </p:tgtEl>
                                        <p:attrNameLst>
                                          <p:attrName>ppt_y</p:attrName>
                                        </p:attrNameLst>
                                      </p:cBhvr>
                                      <p:tavLst>
                                        <p:tav tm="0">
                                          <p:val>
                                            <p:strVal val="#ppt_y"/>
                                          </p:val>
                                        </p:tav>
                                        <p:tav tm="100000">
                                          <p:val>
                                            <p:strVal val="#ppt_y"/>
                                          </p:val>
                                        </p:tav>
                                      </p:tavLst>
                                    </p:anim>
                                  </p:childTnLst>
                                </p:cTn>
                              </p:par>
                            </p:childTnLst>
                          </p:cTn>
                        </p:par>
                        <p:par>
                          <p:cTn id="60" fill="hold">
                            <p:stCondLst>
                              <p:cond delay="4700"/>
                            </p:stCondLst>
                            <p:childTnLst>
                              <p:par>
                                <p:cTn id="61" presetID="53" presetClass="entr" presetSubtype="528"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p:cTn id="63" dur="500" fill="hold"/>
                                        <p:tgtEl>
                                          <p:spTgt spid="26"/>
                                        </p:tgtEl>
                                        <p:attrNameLst>
                                          <p:attrName>ppt_w</p:attrName>
                                        </p:attrNameLst>
                                      </p:cBhvr>
                                      <p:tavLst>
                                        <p:tav tm="0">
                                          <p:val>
                                            <p:fltVal val="0"/>
                                          </p:val>
                                        </p:tav>
                                        <p:tav tm="100000">
                                          <p:val>
                                            <p:strVal val="#ppt_w"/>
                                          </p:val>
                                        </p:tav>
                                      </p:tavLst>
                                    </p:anim>
                                    <p:anim calcmode="lin" valueType="num">
                                      <p:cBhvr>
                                        <p:cTn id="64" dur="500" fill="hold"/>
                                        <p:tgtEl>
                                          <p:spTgt spid="26"/>
                                        </p:tgtEl>
                                        <p:attrNameLst>
                                          <p:attrName>ppt_h</p:attrName>
                                        </p:attrNameLst>
                                      </p:cBhvr>
                                      <p:tavLst>
                                        <p:tav tm="0">
                                          <p:val>
                                            <p:fltVal val="0"/>
                                          </p:val>
                                        </p:tav>
                                        <p:tav tm="100000">
                                          <p:val>
                                            <p:strVal val="#ppt_h"/>
                                          </p:val>
                                        </p:tav>
                                      </p:tavLst>
                                    </p:anim>
                                    <p:animEffect transition="in" filter="fade">
                                      <p:cBhvr>
                                        <p:cTn id="65" dur="500"/>
                                        <p:tgtEl>
                                          <p:spTgt spid="26"/>
                                        </p:tgtEl>
                                      </p:cBhvr>
                                    </p:animEffect>
                                    <p:anim calcmode="lin" valueType="num">
                                      <p:cBhvr>
                                        <p:cTn id="66" dur="500" fill="hold"/>
                                        <p:tgtEl>
                                          <p:spTgt spid="26"/>
                                        </p:tgtEl>
                                        <p:attrNameLst>
                                          <p:attrName>ppt_x</p:attrName>
                                        </p:attrNameLst>
                                      </p:cBhvr>
                                      <p:tavLst>
                                        <p:tav tm="0">
                                          <p:val>
                                            <p:fltVal val="0.5"/>
                                          </p:val>
                                        </p:tav>
                                        <p:tav tm="100000">
                                          <p:val>
                                            <p:strVal val="#ppt_x"/>
                                          </p:val>
                                        </p:tav>
                                      </p:tavLst>
                                    </p:anim>
                                    <p:anim calcmode="lin" valueType="num">
                                      <p:cBhvr>
                                        <p:cTn id="67" dur="500" fill="hold"/>
                                        <p:tgtEl>
                                          <p:spTgt spid="26"/>
                                        </p:tgtEl>
                                        <p:attrNameLst>
                                          <p:attrName>ppt_y</p:attrName>
                                        </p:attrNameLst>
                                      </p:cBhvr>
                                      <p:tavLst>
                                        <p:tav tm="0">
                                          <p:val>
                                            <p:fltVal val="0.5"/>
                                          </p:val>
                                        </p:tav>
                                        <p:tav tm="100000">
                                          <p:val>
                                            <p:strVal val="#ppt_y"/>
                                          </p:val>
                                        </p:tav>
                                      </p:tavLst>
                                    </p:anim>
                                  </p:childTnLst>
                                </p:cTn>
                              </p:par>
                            </p:childTnLst>
                          </p:cTn>
                        </p:par>
                        <p:par>
                          <p:cTn id="68" fill="hold">
                            <p:stCondLst>
                              <p:cond delay="5200"/>
                            </p:stCondLst>
                            <p:childTnLst>
                              <p:par>
                                <p:cTn id="69" presetID="2" presetClass="entr" presetSubtype="2"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additive="base">
                                        <p:cTn id="71" dur="500" fill="hold"/>
                                        <p:tgtEl>
                                          <p:spTgt spid="12"/>
                                        </p:tgtEl>
                                        <p:attrNameLst>
                                          <p:attrName>ppt_x</p:attrName>
                                        </p:attrNameLst>
                                      </p:cBhvr>
                                      <p:tavLst>
                                        <p:tav tm="0">
                                          <p:val>
                                            <p:strVal val="1+#ppt_w/2"/>
                                          </p:val>
                                        </p:tav>
                                        <p:tav tm="100000">
                                          <p:val>
                                            <p:strVal val="#ppt_x"/>
                                          </p:val>
                                        </p:tav>
                                      </p:tavLst>
                                    </p:anim>
                                    <p:anim calcmode="lin" valueType="num">
                                      <p:cBhvr additive="base">
                                        <p:cTn id="7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1"/>
      <p:bldP spid="14" grpId="1"/>
      <p:bldP spid="9"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13"/>
          <p:cNvSpPr/>
          <p:nvPr/>
        </p:nvSpPr>
        <p:spPr bwMode="auto">
          <a:xfrm>
            <a:off x="4713288" y="3416300"/>
            <a:ext cx="5473700" cy="957263"/>
          </a:xfrm>
          <a:custGeom>
            <a:avLst/>
            <a:gdLst>
              <a:gd name="T0" fmla="*/ 12569 w 15234"/>
              <a:gd name="T1" fmla="*/ 2664 h 2664"/>
              <a:gd name="T2" fmla="*/ 15234 w 15234"/>
              <a:gd name="T3" fmla="*/ 0 h 2664"/>
              <a:gd name="T4" fmla="*/ 2664 w 15234"/>
              <a:gd name="T5" fmla="*/ 0 h 2664"/>
              <a:gd name="T6" fmla="*/ 0 w 15234"/>
              <a:gd name="T7" fmla="*/ 2664 h 2664"/>
              <a:gd name="T8" fmla="*/ 12569 w 15234"/>
              <a:gd name="T9" fmla="*/ 2664 h 2664"/>
            </a:gdLst>
            <a:ahLst/>
            <a:cxnLst>
              <a:cxn ang="0">
                <a:pos x="T0" y="T1"/>
              </a:cxn>
              <a:cxn ang="0">
                <a:pos x="T2" y="T3"/>
              </a:cxn>
              <a:cxn ang="0">
                <a:pos x="T4" y="T5"/>
              </a:cxn>
              <a:cxn ang="0">
                <a:pos x="T6" y="T7"/>
              </a:cxn>
              <a:cxn ang="0">
                <a:pos x="T8" y="T9"/>
              </a:cxn>
            </a:cxnLst>
            <a:rect l="0" t="0" r="r" b="b"/>
            <a:pathLst>
              <a:path w="15234" h="2664">
                <a:moveTo>
                  <a:pt x="12569" y="2664"/>
                </a:moveTo>
                <a:lnTo>
                  <a:pt x="15234" y="0"/>
                </a:lnTo>
                <a:lnTo>
                  <a:pt x="2664" y="0"/>
                </a:lnTo>
                <a:lnTo>
                  <a:pt x="0" y="2664"/>
                </a:lnTo>
                <a:lnTo>
                  <a:pt x="12569" y="2664"/>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38" name="Freeform 14"/>
          <p:cNvSpPr/>
          <p:nvPr/>
        </p:nvSpPr>
        <p:spPr bwMode="auto">
          <a:xfrm>
            <a:off x="-1041400" y="769938"/>
            <a:ext cx="4706938" cy="942975"/>
          </a:xfrm>
          <a:custGeom>
            <a:avLst/>
            <a:gdLst>
              <a:gd name="T0" fmla="*/ 2625 w 13103"/>
              <a:gd name="T1" fmla="*/ 2625 h 2625"/>
              <a:gd name="T2" fmla="*/ 0 w 13103"/>
              <a:gd name="T3" fmla="*/ 0 h 2625"/>
              <a:gd name="T4" fmla="*/ 10477 w 13103"/>
              <a:gd name="T5" fmla="*/ 0 h 2625"/>
              <a:gd name="T6" fmla="*/ 13103 w 13103"/>
              <a:gd name="T7" fmla="*/ 2625 h 2625"/>
              <a:gd name="T8" fmla="*/ 2625 w 13103"/>
              <a:gd name="T9" fmla="*/ 2625 h 2625"/>
            </a:gdLst>
            <a:ahLst/>
            <a:cxnLst>
              <a:cxn ang="0">
                <a:pos x="T0" y="T1"/>
              </a:cxn>
              <a:cxn ang="0">
                <a:pos x="T2" y="T3"/>
              </a:cxn>
              <a:cxn ang="0">
                <a:pos x="T4" y="T5"/>
              </a:cxn>
              <a:cxn ang="0">
                <a:pos x="T6" y="T7"/>
              </a:cxn>
              <a:cxn ang="0">
                <a:pos x="T8" y="T9"/>
              </a:cxn>
            </a:cxnLst>
            <a:rect l="0" t="0" r="r" b="b"/>
            <a:pathLst>
              <a:path w="13103" h="2625">
                <a:moveTo>
                  <a:pt x="2625" y="2625"/>
                </a:moveTo>
                <a:lnTo>
                  <a:pt x="0" y="0"/>
                </a:lnTo>
                <a:lnTo>
                  <a:pt x="10477" y="0"/>
                </a:lnTo>
                <a:lnTo>
                  <a:pt x="13103" y="2625"/>
                </a:lnTo>
                <a:lnTo>
                  <a:pt x="2625" y="2625"/>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9" name="Rectangle 15"/>
          <p:cNvSpPr>
            <a:spLocks noChangeArrowheads="1"/>
          </p:cNvSpPr>
          <p:nvPr/>
        </p:nvSpPr>
        <p:spPr bwMode="auto">
          <a:xfrm>
            <a:off x="0" y="1674813"/>
            <a:ext cx="9144000" cy="1865313"/>
          </a:xfrm>
          <a:prstGeom prst="rect">
            <a:avLst/>
          </a:prstGeom>
          <a:solidFill>
            <a:schemeClr val="accent1"/>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50" name="Rectangle 3"/>
          <p:cNvSpPr txBox="1">
            <a:spLocks noChangeArrowheads="1"/>
          </p:cNvSpPr>
          <p:nvPr/>
        </p:nvSpPr>
        <p:spPr bwMode="auto">
          <a:xfrm>
            <a:off x="2267744" y="2454990"/>
            <a:ext cx="4392489" cy="745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defPPr>
              <a:defRPr lang="zh-CN"/>
            </a:defPPr>
            <a:lvl1pPr fontAlgn="base">
              <a:spcBef>
                <a:spcPct val="0"/>
              </a:spcBef>
              <a:spcAft>
                <a:spcPct val="0"/>
              </a:spcAft>
              <a:defRPr sz="5000" b="1">
                <a:solidFill>
                  <a:schemeClr val="bg2"/>
                </a:solidFill>
                <a:latin typeface="微软雅黑" panose="020B0503020204020204" pitchFamily="34" charset="-122"/>
                <a:ea typeface="微软雅黑" panose="020B0503020204020204" pitchFamily="34" charset="-122"/>
                <a:cs typeface="+mj-cs"/>
              </a:defRPr>
            </a:lvl1pPr>
            <a:lvl2pPr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dirty="0"/>
              <a:t>人力资源管理</a:t>
            </a:r>
            <a:endParaRPr lang="en-US" altLang="zh-CN" dirty="0"/>
          </a:p>
        </p:txBody>
      </p:sp>
      <p:sp>
        <p:nvSpPr>
          <p:cNvPr id="51" name="Rectangle 3"/>
          <p:cNvSpPr txBox="1">
            <a:spLocks noChangeArrowheads="1"/>
          </p:cNvSpPr>
          <p:nvPr/>
        </p:nvSpPr>
        <p:spPr bwMode="auto">
          <a:xfrm>
            <a:off x="2267745" y="1923678"/>
            <a:ext cx="1512169" cy="745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en-US" altLang="zh-CN" sz="3500" dirty="0">
                <a:solidFill>
                  <a:schemeClr val="bg2"/>
                </a:solidFill>
                <a:latin typeface="Impact" panose="020B0806030902050204" pitchFamily="34" charset="0"/>
                <a:ea typeface="微软雅黑" panose="020B0503020204020204" pitchFamily="34" charset="-122"/>
              </a:rPr>
              <a:t>PART 1</a:t>
            </a:r>
            <a:endParaRPr lang="zh-CN" altLang="en-US" sz="3500" dirty="0">
              <a:solidFill>
                <a:schemeClr val="bg2"/>
              </a:solidFill>
              <a:latin typeface="Impact" panose="020B0806030902050204" pitchFamily="34" charset="0"/>
              <a:ea typeface="微软雅黑" panose="020B0503020204020204" pitchFamily="34" charset="-122"/>
            </a:endParaRPr>
          </a:p>
        </p:txBody>
      </p:sp>
      <p:sp>
        <p:nvSpPr>
          <p:cNvPr id="54" name="椭圆 53"/>
          <p:cNvSpPr/>
          <p:nvPr/>
        </p:nvSpPr>
        <p:spPr>
          <a:xfrm>
            <a:off x="815242" y="1923680"/>
            <a:ext cx="1324879" cy="1324879"/>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25" name="Freeform 354"/>
          <p:cNvSpPr>
            <a:spLocks noEditPoints="1"/>
          </p:cNvSpPr>
          <p:nvPr/>
        </p:nvSpPr>
        <p:spPr bwMode="auto">
          <a:xfrm>
            <a:off x="1096249" y="2200539"/>
            <a:ext cx="762863" cy="771160"/>
          </a:xfrm>
          <a:custGeom>
            <a:avLst/>
            <a:gdLst>
              <a:gd name="T0" fmla="*/ 433 w 548"/>
              <a:gd name="T1" fmla="*/ 71 h 559"/>
              <a:gd name="T2" fmla="*/ 399 w 548"/>
              <a:gd name="T3" fmla="*/ 108 h 559"/>
              <a:gd name="T4" fmla="*/ 399 w 548"/>
              <a:gd name="T5" fmla="*/ 146 h 559"/>
              <a:gd name="T6" fmla="*/ 422 w 548"/>
              <a:gd name="T7" fmla="*/ 176 h 559"/>
              <a:gd name="T8" fmla="*/ 456 w 548"/>
              <a:gd name="T9" fmla="*/ 186 h 559"/>
              <a:gd name="T10" fmla="*/ 489 w 548"/>
              <a:gd name="T11" fmla="*/ 175 h 559"/>
              <a:gd name="T12" fmla="*/ 515 w 548"/>
              <a:gd name="T13" fmla="*/ 137 h 559"/>
              <a:gd name="T14" fmla="*/ 513 w 548"/>
              <a:gd name="T15" fmla="*/ 108 h 559"/>
              <a:gd name="T16" fmla="*/ 479 w 548"/>
              <a:gd name="T17" fmla="*/ 71 h 559"/>
              <a:gd name="T18" fmla="*/ 91 w 548"/>
              <a:gd name="T19" fmla="*/ 66 h 559"/>
              <a:gd name="T20" fmla="*/ 125 w 548"/>
              <a:gd name="T21" fmla="*/ 76 h 559"/>
              <a:gd name="T22" fmla="*/ 150 w 548"/>
              <a:gd name="T23" fmla="*/ 114 h 559"/>
              <a:gd name="T24" fmla="*/ 144 w 548"/>
              <a:gd name="T25" fmla="*/ 154 h 559"/>
              <a:gd name="T26" fmla="*/ 115 w 548"/>
              <a:gd name="T27" fmla="*/ 181 h 559"/>
              <a:gd name="T28" fmla="*/ 85 w 548"/>
              <a:gd name="T29" fmla="*/ 186 h 559"/>
              <a:gd name="T30" fmla="*/ 49 w 548"/>
              <a:gd name="T31" fmla="*/ 168 h 559"/>
              <a:gd name="T32" fmla="*/ 33 w 548"/>
              <a:gd name="T33" fmla="*/ 132 h 559"/>
              <a:gd name="T34" fmla="*/ 36 w 548"/>
              <a:gd name="T35" fmla="*/ 102 h 559"/>
              <a:gd name="T36" fmla="*/ 74 w 548"/>
              <a:gd name="T37" fmla="*/ 69 h 559"/>
              <a:gd name="T38" fmla="*/ 137 w 548"/>
              <a:gd name="T39" fmla="*/ 375 h 559"/>
              <a:gd name="T40" fmla="*/ 87 w 548"/>
              <a:gd name="T41" fmla="*/ 527 h 559"/>
              <a:gd name="T42" fmla="*/ 37 w 548"/>
              <a:gd name="T43" fmla="*/ 262 h 559"/>
              <a:gd name="T44" fmla="*/ 2 w 548"/>
              <a:gd name="T45" fmla="*/ 216 h 559"/>
              <a:gd name="T46" fmla="*/ 29 w 548"/>
              <a:gd name="T47" fmla="*/ 194 h 559"/>
              <a:gd name="T48" fmla="*/ 119 w 548"/>
              <a:gd name="T49" fmla="*/ 375 h 559"/>
              <a:gd name="T50" fmla="*/ 332 w 548"/>
              <a:gd name="T51" fmla="*/ 342 h 559"/>
              <a:gd name="T52" fmla="*/ 271 w 548"/>
              <a:gd name="T53" fmla="*/ 402 h 559"/>
              <a:gd name="T54" fmla="*/ 218 w 548"/>
              <a:gd name="T55" fmla="*/ 238 h 559"/>
              <a:gd name="T56" fmla="*/ 165 w 548"/>
              <a:gd name="T57" fmla="*/ 191 h 559"/>
              <a:gd name="T58" fmla="*/ 192 w 548"/>
              <a:gd name="T59" fmla="*/ 159 h 559"/>
              <a:gd name="T60" fmla="*/ 276 w 548"/>
              <a:gd name="T61" fmla="*/ 155 h 559"/>
              <a:gd name="T62" fmla="*/ 341 w 548"/>
              <a:gd name="T63" fmla="*/ 155 h 559"/>
              <a:gd name="T64" fmla="*/ 379 w 548"/>
              <a:gd name="T65" fmla="*/ 175 h 559"/>
              <a:gd name="T66" fmla="*/ 379 w 548"/>
              <a:gd name="T67" fmla="*/ 342 h 559"/>
              <a:gd name="T68" fmla="*/ 409 w 548"/>
              <a:gd name="T69" fmla="*/ 375 h 559"/>
              <a:gd name="T70" fmla="*/ 461 w 548"/>
              <a:gd name="T71" fmla="*/ 527 h 559"/>
              <a:gd name="T72" fmla="*/ 510 w 548"/>
              <a:gd name="T73" fmla="*/ 262 h 559"/>
              <a:gd name="T74" fmla="*/ 546 w 548"/>
              <a:gd name="T75" fmla="*/ 216 h 559"/>
              <a:gd name="T76" fmla="*/ 519 w 548"/>
              <a:gd name="T77" fmla="*/ 194 h 559"/>
              <a:gd name="T78" fmla="*/ 427 w 548"/>
              <a:gd name="T79" fmla="*/ 375 h 559"/>
              <a:gd name="T80" fmla="*/ 298 w 548"/>
              <a:gd name="T81" fmla="*/ 4 h 559"/>
              <a:gd name="T82" fmla="*/ 327 w 548"/>
              <a:gd name="T83" fmla="*/ 21 h 559"/>
              <a:gd name="T84" fmla="*/ 346 w 548"/>
              <a:gd name="T85" fmla="*/ 52 h 559"/>
              <a:gd name="T86" fmla="*/ 347 w 548"/>
              <a:gd name="T87" fmla="*/ 88 h 559"/>
              <a:gd name="T88" fmla="*/ 332 w 548"/>
              <a:gd name="T89" fmla="*/ 119 h 559"/>
              <a:gd name="T90" fmla="*/ 305 w 548"/>
              <a:gd name="T91" fmla="*/ 140 h 559"/>
              <a:gd name="T92" fmla="*/ 269 w 548"/>
              <a:gd name="T93" fmla="*/ 146 h 559"/>
              <a:gd name="T94" fmla="*/ 236 w 548"/>
              <a:gd name="T95" fmla="*/ 133 h 559"/>
              <a:gd name="T96" fmla="*/ 212 w 548"/>
              <a:gd name="T97" fmla="*/ 108 h 559"/>
              <a:gd name="T98" fmla="*/ 204 w 548"/>
              <a:gd name="T99" fmla="*/ 73 h 559"/>
              <a:gd name="T100" fmla="*/ 212 w 548"/>
              <a:gd name="T101" fmla="*/ 39 h 559"/>
              <a:gd name="T102" fmla="*/ 236 w 548"/>
              <a:gd name="T103" fmla="*/ 13 h 559"/>
              <a:gd name="T104" fmla="*/ 269 w 548"/>
              <a:gd name="T105" fmla="*/ 1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8" h="559">
                <a:moveTo>
                  <a:pt x="456" y="66"/>
                </a:moveTo>
                <a:lnTo>
                  <a:pt x="449" y="66"/>
                </a:lnTo>
                <a:lnTo>
                  <a:pt x="443" y="67"/>
                </a:lnTo>
                <a:lnTo>
                  <a:pt x="438" y="69"/>
                </a:lnTo>
                <a:lnTo>
                  <a:pt x="433" y="71"/>
                </a:lnTo>
                <a:lnTo>
                  <a:pt x="422" y="76"/>
                </a:lnTo>
                <a:lnTo>
                  <a:pt x="413" y="84"/>
                </a:lnTo>
                <a:lnTo>
                  <a:pt x="406" y="93"/>
                </a:lnTo>
                <a:lnTo>
                  <a:pt x="401" y="102"/>
                </a:lnTo>
                <a:lnTo>
                  <a:pt x="399" y="108"/>
                </a:lnTo>
                <a:lnTo>
                  <a:pt x="398" y="114"/>
                </a:lnTo>
                <a:lnTo>
                  <a:pt x="396" y="120"/>
                </a:lnTo>
                <a:lnTo>
                  <a:pt x="396" y="126"/>
                </a:lnTo>
                <a:lnTo>
                  <a:pt x="396" y="136"/>
                </a:lnTo>
                <a:lnTo>
                  <a:pt x="399" y="146"/>
                </a:lnTo>
                <a:lnTo>
                  <a:pt x="402" y="154"/>
                </a:lnTo>
                <a:lnTo>
                  <a:pt x="408" y="162"/>
                </a:lnTo>
                <a:lnTo>
                  <a:pt x="411" y="164"/>
                </a:lnTo>
                <a:lnTo>
                  <a:pt x="414" y="168"/>
                </a:lnTo>
                <a:lnTo>
                  <a:pt x="422" y="176"/>
                </a:lnTo>
                <a:lnTo>
                  <a:pt x="433" y="181"/>
                </a:lnTo>
                <a:lnTo>
                  <a:pt x="438" y="183"/>
                </a:lnTo>
                <a:lnTo>
                  <a:pt x="443" y="184"/>
                </a:lnTo>
                <a:lnTo>
                  <a:pt x="449" y="186"/>
                </a:lnTo>
                <a:lnTo>
                  <a:pt x="456" y="186"/>
                </a:lnTo>
                <a:lnTo>
                  <a:pt x="462" y="186"/>
                </a:lnTo>
                <a:lnTo>
                  <a:pt x="468" y="184"/>
                </a:lnTo>
                <a:lnTo>
                  <a:pt x="474" y="183"/>
                </a:lnTo>
                <a:lnTo>
                  <a:pt x="479" y="181"/>
                </a:lnTo>
                <a:lnTo>
                  <a:pt x="489" y="175"/>
                </a:lnTo>
                <a:lnTo>
                  <a:pt x="499" y="168"/>
                </a:lnTo>
                <a:lnTo>
                  <a:pt x="506" y="160"/>
                </a:lnTo>
                <a:lnTo>
                  <a:pt x="511" y="149"/>
                </a:lnTo>
                <a:lnTo>
                  <a:pt x="513" y="143"/>
                </a:lnTo>
                <a:lnTo>
                  <a:pt x="515" y="137"/>
                </a:lnTo>
                <a:lnTo>
                  <a:pt x="515" y="132"/>
                </a:lnTo>
                <a:lnTo>
                  <a:pt x="516" y="126"/>
                </a:lnTo>
                <a:lnTo>
                  <a:pt x="515" y="120"/>
                </a:lnTo>
                <a:lnTo>
                  <a:pt x="515" y="114"/>
                </a:lnTo>
                <a:lnTo>
                  <a:pt x="513" y="108"/>
                </a:lnTo>
                <a:lnTo>
                  <a:pt x="511" y="102"/>
                </a:lnTo>
                <a:lnTo>
                  <a:pt x="506" y="93"/>
                </a:lnTo>
                <a:lnTo>
                  <a:pt x="499" y="84"/>
                </a:lnTo>
                <a:lnTo>
                  <a:pt x="489" y="76"/>
                </a:lnTo>
                <a:lnTo>
                  <a:pt x="479" y="71"/>
                </a:lnTo>
                <a:lnTo>
                  <a:pt x="474" y="69"/>
                </a:lnTo>
                <a:lnTo>
                  <a:pt x="468" y="67"/>
                </a:lnTo>
                <a:lnTo>
                  <a:pt x="462" y="66"/>
                </a:lnTo>
                <a:lnTo>
                  <a:pt x="456" y="66"/>
                </a:lnTo>
                <a:close/>
                <a:moveTo>
                  <a:pt x="91" y="66"/>
                </a:moveTo>
                <a:lnTo>
                  <a:pt x="97" y="66"/>
                </a:lnTo>
                <a:lnTo>
                  <a:pt x="104" y="67"/>
                </a:lnTo>
                <a:lnTo>
                  <a:pt x="109" y="69"/>
                </a:lnTo>
                <a:lnTo>
                  <a:pt x="115" y="71"/>
                </a:lnTo>
                <a:lnTo>
                  <a:pt x="125" y="76"/>
                </a:lnTo>
                <a:lnTo>
                  <a:pt x="134" y="84"/>
                </a:lnTo>
                <a:lnTo>
                  <a:pt x="142" y="93"/>
                </a:lnTo>
                <a:lnTo>
                  <a:pt x="146" y="102"/>
                </a:lnTo>
                <a:lnTo>
                  <a:pt x="149" y="108"/>
                </a:lnTo>
                <a:lnTo>
                  <a:pt x="150" y="114"/>
                </a:lnTo>
                <a:lnTo>
                  <a:pt x="151" y="120"/>
                </a:lnTo>
                <a:lnTo>
                  <a:pt x="151" y="126"/>
                </a:lnTo>
                <a:lnTo>
                  <a:pt x="151" y="136"/>
                </a:lnTo>
                <a:lnTo>
                  <a:pt x="149" y="146"/>
                </a:lnTo>
                <a:lnTo>
                  <a:pt x="144" y="154"/>
                </a:lnTo>
                <a:lnTo>
                  <a:pt x="139" y="162"/>
                </a:lnTo>
                <a:lnTo>
                  <a:pt x="137" y="164"/>
                </a:lnTo>
                <a:lnTo>
                  <a:pt x="134" y="168"/>
                </a:lnTo>
                <a:lnTo>
                  <a:pt x="125" y="176"/>
                </a:lnTo>
                <a:lnTo>
                  <a:pt x="115" y="181"/>
                </a:lnTo>
                <a:lnTo>
                  <a:pt x="109" y="183"/>
                </a:lnTo>
                <a:lnTo>
                  <a:pt x="104" y="184"/>
                </a:lnTo>
                <a:lnTo>
                  <a:pt x="97" y="186"/>
                </a:lnTo>
                <a:lnTo>
                  <a:pt x="91" y="186"/>
                </a:lnTo>
                <a:lnTo>
                  <a:pt x="85" y="186"/>
                </a:lnTo>
                <a:lnTo>
                  <a:pt x="80" y="184"/>
                </a:lnTo>
                <a:lnTo>
                  <a:pt x="74" y="183"/>
                </a:lnTo>
                <a:lnTo>
                  <a:pt x="68" y="181"/>
                </a:lnTo>
                <a:lnTo>
                  <a:pt x="58" y="175"/>
                </a:lnTo>
                <a:lnTo>
                  <a:pt x="49" y="168"/>
                </a:lnTo>
                <a:lnTo>
                  <a:pt x="42" y="160"/>
                </a:lnTo>
                <a:lnTo>
                  <a:pt x="36" y="149"/>
                </a:lnTo>
                <a:lnTo>
                  <a:pt x="35" y="143"/>
                </a:lnTo>
                <a:lnTo>
                  <a:pt x="33" y="137"/>
                </a:lnTo>
                <a:lnTo>
                  <a:pt x="33" y="132"/>
                </a:lnTo>
                <a:lnTo>
                  <a:pt x="31" y="126"/>
                </a:lnTo>
                <a:lnTo>
                  <a:pt x="33" y="120"/>
                </a:lnTo>
                <a:lnTo>
                  <a:pt x="33" y="114"/>
                </a:lnTo>
                <a:lnTo>
                  <a:pt x="35" y="108"/>
                </a:lnTo>
                <a:lnTo>
                  <a:pt x="36" y="102"/>
                </a:lnTo>
                <a:lnTo>
                  <a:pt x="42" y="93"/>
                </a:lnTo>
                <a:lnTo>
                  <a:pt x="49" y="84"/>
                </a:lnTo>
                <a:lnTo>
                  <a:pt x="58" y="76"/>
                </a:lnTo>
                <a:lnTo>
                  <a:pt x="68" y="71"/>
                </a:lnTo>
                <a:lnTo>
                  <a:pt x="74" y="69"/>
                </a:lnTo>
                <a:lnTo>
                  <a:pt x="80" y="67"/>
                </a:lnTo>
                <a:lnTo>
                  <a:pt x="85" y="66"/>
                </a:lnTo>
                <a:lnTo>
                  <a:pt x="91" y="66"/>
                </a:lnTo>
                <a:lnTo>
                  <a:pt x="91" y="66"/>
                </a:lnTo>
                <a:close/>
                <a:moveTo>
                  <a:pt x="137" y="375"/>
                </a:moveTo>
                <a:lnTo>
                  <a:pt x="137" y="527"/>
                </a:lnTo>
                <a:lnTo>
                  <a:pt x="96" y="527"/>
                </a:lnTo>
                <a:lnTo>
                  <a:pt x="96" y="397"/>
                </a:lnTo>
                <a:lnTo>
                  <a:pt x="87" y="397"/>
                </a:lnTo>
                <a:lnTo>
                  <a:pt x="87" y="527"/>
                </a:lnTo>
                <a:lnTo>
                  <a:pt x="44" y="527"/>
                </a:lnTo>
                <a:lnTo>
                  <a:pt x="44" y="370"/>
                </a:lnTo>
                <a:lnTo>
                  <a:pt x="44" y="348"/>
                </a:lnTo>
                <a:lnTo>
                  <a:pt x="44" y="262"/>
                </a:lnTo>
                <a:lnTo>
                  <a:pt x="37" y="262"/>
                </a:lnTo>
                <a:lnTo>
                  <a:pt x="37" y="348"/>
                </a:lnTo>
                <a:lnTo>
                  <a:pt x="0" y="348"/>
                </a:lnTo>
                <a:lnTo>
                  <a:pt x="0" y="231"/>
                </a:lnTo>
                <a:lnTo>
                  <a:pt x="0" y="223"/>
                </a:lnTo>
                <a:lnTo>
                  <a:pt x="2" y="216"/>
                </a:lnTo>
                <a:lnTo>
                  <a:pt x="6" y="210"/>
                </a:lnTo>
                <a:lnTo>
                  <a:pt x="10" y="204"/>
                </a:lnTo>
                <a:lnTo>
                  <a:pt x="16" y="200"/>
                </a:lnTo>
                <a:lnTo>
                  <a:pt x="22" y="196"/>
                </a:lnTo>
                <a:lnTo>
                  <a:pt x="29" y="194"/>
                </a:lnTo>
                <a:lnTo>
                  <a:pt x="37" y="194"/>
                </a:lnTo>
                <a:lnTo>
                  <a:pt x="122" y="194"/>
                </a:lnTo>
                <a:lnTo>
                  <a:pt x="121" y="202"/>
                </a:lnTo>
                <a:lnTo>
                  <a:pt x="119" y="210"/>
                </a:lnTo>
                <a:lnTo>
                  <a:pt x="119" y="375"/>
                </a:lnTo>
                <a:lnTo>
                  <a:pt x="137" y="375"/>
                </a:lnTo>
                <a:close/>
                <a:moveTo>
                  <a:pt x="340" y="342"/>
                </a:moveTo>
                <a:lnTo>
                  <a:pt x="340" y="238"/>
                </a:lnTo>
                <a:lnTo>
                  <a:pt x="332" y="238"/>
                </a:lnTo>
                <a:lnTo>
                  <a:pt x="332" y="342"/>
                </a:lnTo>
                <a:lnTo>
                  <a:pt x="332" y="369"/>
                </a:lnTo>
                <a:lnTo>
                  <a:pt x="332" y="559"/>
                </a:lnTo>
                <a:lnTo>
                  <a:pt x="281" y="559"/>
                </a:lnTo>
                <a:lnTo>
                  <a:pt x="281" y="402"/>
                </a:lnTo>
                <a:lnTo>
                  <a:pt x="271" y="402"/>
                </a:lnTo>
                <a:lnTo>
                  <a:pt x="271" y="559"/>
                </a:lnTo>
                <a:lnTo>
                  <a:pt x="218" y="559"/>
                </a:lnTo>
                <a:lnTo>
                  <a:pt x="218" y="369"/>
                </a:lnTo>
                <a:lnTo>
                  <a:pt x="218" y="342"/>
                </a:lnTo>
                <a:lnTo>
                  <a:pt x="218" y="238"/>
                </a:lnTo>
                <a:lnTo>
                  <a:pt x="211" y="238"/>
                </a:lnTo>
                <a:lnTo>
                  <a:pt x="211" y="342"/>
                </a:lnTo>
                <a:lnTo>
                  <a:pt x="164" y="342"/>
                </a:lnTo>
                <a:lnTo>
                  <a:pt x="164" y="200"/>
                </a:lnTo>
                <a:lnTo>
                  <a:pt x="165" y="191"/>
                </a:lnTo>
                <a:lnTo>
                  <a:pt x="168" y="182"/>
                </a:lnTo>
                <a:lnTo>
                  <a:pt x="172" y="175"/>
                </a:lnTo>
                <a:lnTo>
                  <a:pt x="178" y="168"/>
                </a:lnTo>
                <a:lnTo>
                  <a:pt x="185" y="162"/>
                </a:lnTo>
                <a:lnTo>
                  <a:pt x="192" y="159"/>
                </a:lnTo>
                <a:lnTo>
                  <a:pt x="200" y="155"/>
                </a:lnTo>
                <a:lnTo>
                  <a:pt x="210" y="155"/>
                </a:lnTo>
                <a:lnTo>
                  <a:pt x="250" y="155"/>
                </a:lnTo>
                <a:lnTo>
                  <a:pt x="270" y="155"/>
                </a:lnTo>
                <a:lnTo>
                  <a:pt x="276" y="155"/>
                </a:lnTo>
                <a:lnTo>
                  <a:pt x="276" y="155"/>
                </a:lnTo>
                <a:lnTo>
                  <a:pt x="276" y="155"/>
                </a:lnTo>
                <a:lnTo>
                  <a:pt x="281" y="155"/>
                </a:lnTo>
                <a:lnTo>
                  <a:pt x="301" y="155"/>
                </a:lnTo>
                <a:lnTo>
                  <a:pt x="341" y="155"/>
                </a:lnTo>
                <a:lnTo>
                  <a:pt x="351" y="155"/>
                </a:lnTo>
                <a:lnTo>
                  <a:pt x="359" y="159"/>
                </a:lnTo>
                <a:lnTo>
                  <a:pt x="367" y="162"/>
                </a:lnTo>
                <a:lnTo>
                  <a:pt x="374" y="168"/>
                </a:lnTo>
                <a:lnTo>
                  <a:pt x="379" y="175"/>
                </a:lnTo>
                <a:lnTo>
                  <a:pt x="384" y="182"/>
                </a:lnTo>
                <a:lnTo>
                  <a:pt x="386" y="191"/>
                </a:lnTo>
                <a:lnTo>
                  <a:pt x="387" y="200"/>
                </a:lnTo>
                <a:lnTo>
                  <a:pt x="387" y="342"/>
                </a:lnTo>
                <a:lnTo>
                  <a:pt x="379" y="342"/>
                </a:lnTo>
                <a:lnTo>
                  <a:pt x="368" y="342"/>
                </a:lnTo>
                <a:lnTo>
                  <a:pt x="354" y="342"/>
                </a:lnTo>
                <a:lnTo>
                  <a:pt x="340" y="342"/>
                </a:lnTo>
                <a:lnTo>
                  <a:pt x="340" y="342"/>
                </a:lnTo>
                <a:close/>
                <a:moveTo>
                  <a:pt x="409" y="375"/>
                </a:moveTo>
                <a:lnTo>
                  <a:pt x="409" y="527"/>
                </a:lnTo>
                <a:lnTo>
                  <a:pt x="452" y="527"/>
                </a:lnTo>
                <a:lnTo>
                  <a:pt x="452" y="397"/>
                </a:lnTo>
                <a:lnTo>
                  <a:pt x="461" y="397"/>
                </a:lnTo>
                <a:lnTo>
                  <a:pt x="461" y="527"/>
                </a:lnTo>
                <a:lnTo>
                  <a:pt x="503" y="527"/>
                </a:lnTo>
                <a:lnTo>
                  <a:pt x="503" y="370"/>
                </a:lnTo>
                <a:lnTo>
                  <a:pt x="503" y="348"/>
                </a:lnTo>
                <a:lnTo>
                  <a:pt x="503" y="262"/>
                </a:lnTo>
                <a:lnTo>
                  <a:pt x="510" y="262"/>
                </a:lnTo>
                <a:lnTo>
                  <a:pt x="510" y="348"/>
                </a:lnTo>
                <a:lnTo>
                  <a:pt x="548" y="348"/>
                </a:lnTo>
                <a:lnTo>
                  <a:pt x="548" y="231"/>
                </a:lnTo>
                <a:lnTo>
                  <a:pt x="548" y="223"/>
                </a:lnTo>
                <a:lnTo>
                  <a:pt x="546" y="216"/>
                </a:lnTo>
                <a:lnTo>
                  <a:pt x="542" y="210"/>
                </a:lnTo>
                <a:lnTo>
                  <a:pt x="537" y="204"/>
                </a:lnTo>
                <a:lnTo>
                  <a:pt x="531" y="200"/>
                </a:lnTo>
                <a:lnTo>
                  <a:pt x="526" y="196"/>
                </a:lnTo>
                <a:lnTo>
                  <a:pt x="519" y="194"/>
                </a:lnTo>
                <a:lnTo>
                  <a:pt x="510" y="194"/>
                </a:lnTo>
                <a:lnTo>
                  <a:pt x="426" y="194"/>
                </a:lnTo>
                <a:lnTo>
                  <a:pt x="427" y="202"/>
                </a:lnTo>
                <a:lnTo>
                  <a:pt x="427" y="210"/>
                </a:lnTo>
                <a:lnTo>
                  <a:pt x="427" y="375"/>
                </a:lnTo>
                <a:lnTo>
                  <a:pt x="409" y="375"/>
                </a:lnTo>
                <a:close/>
                <a:moveTo>
                  <a:pt x="277" y="0"/>
                </a:moveTo>
                <a:lnTo>
                  <a:pt x="284" y="1"/>
                </a:lnTo>
                <a:lnTo>
                  <a:pt x="291" y="3"/>
                </a:lnTo>
                <a:lnTo>
                  <a:pt x="298" y="4"/>
                </a:lnTo>
                <a:lnTo>
                  <a:pt x="305" y="6"/>
                </a:lnTo>
                <a:lnTo>
                  <a:pt x="311" y="10"/>
                </a:lnTo>
                <a:lnTo>
                  <a:pt x="317" y="13"/>
                </a:lnTo>
                <a:lnTo>
                  <a:pt x="322" y="17"/>
                </a:lnTo>
                <a:lnTo>
                  <a:pt x="327" y="21"/>
                </a:lnTo>
                <a:lnTo>
                  <a:pt x="332" y="27"/>
                </a:lnTo>
                <a:lnTo>
                  <a:pt x="337" y="33"/>
                </a:lnTo>
                <a:lnTo>
                  <a:pt x="340" y="39"/>
                </a:lnTo>
                <a:lnTo>
                  <a:pt x="344" y="45"/>
                </a:lnTo>
                <a:lnTo>
                  <a:pt x="346" y="52"/>
                </a:lnTo>
                <a:lnTo>
                  <a:pt x="347" y="59"/>
                </a:lnTo>
                <a:lnTo>
                  <a:pt x="348" y="66"/>
                </a:lnTo>
                <a:lnTo>
                  <a:pt x="348" y="73"/>
                </a:lnTo>
                <a:lnTo>
                  <a:pt x="348" y="80"/>
                </a:lnTo>
                <a:lnTo>
                  <a:pt x="347" y="88"/>
                </a:lnTo>
                <a:lnTo>
                  <a:pt x="346" y="95"/>
                </a:lnTo>
                <a:lnTo>
                  <a:pt x="344" y="101"/>
                </a:lnTo>
                <a:lnTo>
                  <a:pt x="340" y="108"/>
                </a:lnTo>
                <a:lnTo>
                  <a:pt x="337" y="114"/>
                </a:lnTo>
                <a:lnTo>
                  <a:pt x="332" y="119"/>
                </a:lnTo>
                <a:lnTo>
                  <a:pt x="327" y="125"/>
                </a:lnTo>
                <a:lnTo>
                  <a:pt x="322" y="129"/>
                </a:lnTo>
                <a:lnTo>
                  <a:pt x="317" y="133"/>
                </a:lnTo>
                <a:lnTo>
                  <a:pt x="311" y="136"/>
                </a:lnTo>
                <a:lnTo>
                  <a:pt x="305" y="140"/>
                </a:lnTo>
                <a:lnTo>
                  <a:pt x="298" y="142"/>
                </a:lnTo>
                <a:lnTo>
                  <a:pt x="291" y="145"/>
                </a:lnTo>
                <a:lnTo>
                  <a:pt x="284" y="146"/>
                </a:lnTo>
                <a:lnTo>
                  <a:pt x="277" y="146"/>
                </a:lnTo>
                <a:lnTo>
                  <a:pt x="269" y="146"/>
                </a:lnTo>
                <a:lnTo>
                  <a:pt x="261" y="145"/>
                </a:lnTo>
                <a:lnTo>
                  <a:pt x="254" y="142"/>
                </a:lnTo>
                <a:lnTo>
                  <a:pt x="249" y="140"/>
                </a:lnTo>
                <a:lnTo>
                  <a:pt x="242" y="136"/>
                </a:lnTo>
                <a:lnTo>
                  <a:pt x="236" y="133"/>
                </a:lnTo>
                <a:lnTo>
                  <a:pt x="230" y="129"/>
                </a:lnTo>
                <a:lnTo>
                  <a:pt x="225" y="125"/>
                </a:lnTo>
                <a:lnTo>
                  <a:pt x="220" y="119"/>
                </a:lnTo>
                <a:lnTo>
                  <a:pt x="216" y="114"/>
                </a:lnTo>
                <a:lnTo>
                  <a:pt x="212" y="108"/>
                </a:lnTo>
                <a:lnTo>
                  <a:pt x="210" y="101"/>
                </a:lnTo>
                <a:lnTo>
                  <a:pt x="207" y="95"/>
                </a:lnTo>
                <a:lnTo>
                  <a:pt x="205" y="88"/>
                </a:lnTo>
                <a:lnTo>
                  <a:pt x="204" y="80"/>
                </a:lnTo>
                <a:lnTo>
                  <a:pt x="204" y="73"/>
                </a:lnTo>
                <a:lnTo>
                  <a:pt x="204" y="66"/>
                </a:lnTo>
                <a:lnTo>
                  <a:pt x="205" y="59"/>
                </a:lnTo>
                <a:lnTo>
                  <a:pt x="207" y="52"/>
                </a:lnTo>
                <a:lnTo>
                  <a:pt x="210" y="45"/>
                </a:lnTo>
                <a:lnTo>
                  <a:pt x="212" y="39"/>
                </a:lnTo>
                <a:lnTo>
                  <a:pt x="216" y="33"/>
                </a:lnTo>
                <a:lnTo>
                  <a:pt x="220" y="27"/>
                </a:lnTo>
                <a:lnTo>
                  <a:pt x="225" y="21"/>
                </a:lnTo>
                <a:lnTo>
                  <a:pt x="230" y="17"/>
                </a:lnTo>
                <a:lnTo>
                  <a:pt x="236" y="13"/>
                </a:lnTo>
                <a:lnTo>
                  <a:pt x="242" y="10"/>
                </a:lnTo>
                <a:lnTo>
                  <a:pt x="249" y="6"/>
                </a:lnTo>
                <a:lnTo>
                  <a:pt x="254" y="4"/>
                </a:lnTo>
                <a:lnTo>
                  <a:pt x="261" y="3"/>
                </a:lnTo>
                <a:lnTo>
                  <a:pt x="269" y="1"/>
                </a:lnTo>
                <a:lnTo>
                  <a:pt x="277" y="0"/>
                </a:lnTo>
                <a:lnTo>
                  <a:pt x="277"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 name="TextBox 1"/>
          <p:cNvSpPr txBox="1"/>
          <p:nvPr/>
        </p:nvSpPr>
        <p:spPr>
          <a:xfrm>
            <a:off x="6556477" y="1870857"/>
            <a:ext cx="1787321" cy="1473224"/>
          </a:xfrm>
          <a:prstGeom prst="rect">
            <a:avLst/>
          </a:prstGeom>
          <a:noFill/>
        </p:spPr>
        <p:txBody>
          <a:bodyPr wrap="square" rtlCol="0">
            <a:spAutoFit/>
          </a:bodyPr>
          <a:lstStyle/>
          <a:p>
            <a:pPr marL="171450" indent="-171450">
              <a:lnSpc>
                <a:spcPct val="130000"/>
              </a:lnSpc>
              <a:buFont typeface="Wingdings" panose="05000000000000000000" pitchFamily="2" charset="2"/>
              <a:buChar char="u"/>
            </a:pPr>
            <a:r>
              <a:rPr lang="zh-CN" altLang="en-US" sz="1000" dirty="0">
                <a:solidFill>
                  <a:schemeClr val="bg1"/>
                </a:solidFill>
                <a:latin typeface="微软雅黑" panose="020B0503020204020204" pitchFamily="34" charset="-122"/>
                <a:ea typeface="微软雅黑" panose="020B0503020204020204" pitchFamily="34" charset="-122"/>
              </a:rPr>
              <a:t>人力资源战略管理</a:t>
            </a:r>
            <a:endParaRPr lang="en-US" altLang="zh-CN" sz="1000" dirty="0">
              <a:solidFill>
                <a:schemeClr val="bg1"/>
              </a:solidFill>
              <a:latin typeface="微软雅黑" panose="020B0503020204020204" pitchFamily="34" charset="-122"/>
              <a:ea typeface="微软雅黑" panose="020B0503020204020204" pitchFamily="34" charset="-122"/>
            </a:endParaRPr>
          </a:p>
          <a:p>
            <a:pPr marL="171450" indent="-171450">
              <a:lnSpc>
                <a:spcPct val="130000"/>
              </a:lnSpc>
              <a:buFont typeface="Wingdings" panose="05000000000000000000" pitchFamily="2" charset="2"/>
              <a:buChar char="u"/>
            </a:pPr>
            <a:r>
              <a:rPr lang="zh-CN" altLang="en-US" sz="1000" dirty="0">
                <a:solidFill>
                  <a:schemeClr val="bg1"/>
                </a:solidFill>
                <a:latin typeface="微软雅黑" panose="020B0503020204020204" pitchFamily="34" charset="-122"/>
                <a:ea typeface="微软雅黑" panose="020B0503020204020204" pitchFamily="34" charset="-122"/>
              </a:rPr>
              <a:t>组织设计优化</a:t>
            </a:r>
            <a:endParaRPr lang="zh-CN" altLang="en-US" sz="1000" dirty="0">
              <a:solidFill>
                <a:schemeClr val="bg1"/>
              </a:solidFill>
              <a:latin typeface="微软雅黑" panose="020B0503020204020204" pitchFamily="34" charset="-122"/>
              <a:ea typeface="微软雅黑" panose="020B0503020204020204" pitchFamily="34" charset="-122"/>
            </a:endParaRPr>
          </a:p>
          <a:p>
            <a:pPr marL="171450" indent="-171450">
              <a:lnSpc>
                <a:spcPct val="130000"/>
              </a:lnSpc>
              <a:buFont typeface="Wingdings" panose="05000000000000000000" pitchFamily="2" charset="2"/>
              <a:buChar char="u"/>
            </a:pPr>
            <a:r>
              <a:rPr lang="zh-CN" altLang="en-US" sz="1000" dirty="0">
                <a:solidFill>
                  <a:schemeClr val="bg1"/>
                </a:solidFill>
                <a:latin typeface="微软雅黑" panose="020B0503020204020204" pitchFamily="34" charset="-122"/>
                <a:ea typeface="微软雅黑" panose="020B0503020204020204" pitchFamily="34" charset="-122"/>
              </a:rPr>
              <a:t>员工入职管理</a:t>
            </a:r>
            <a:endParaRPr lang="zh-CN" altLang="en-US" sz="1000" dirty="0">
              <a:solidFill>
                <a:schemeClr val="bg1"/>
              </a:solidFill>
              <a:latin typeface="微软雅黑" panose="020B0503020204020204" pitchFamily="34" charset="-122"/>
              <a:ea typeface="微软雅黑" panose="020B0503020204020204" pitchFamily="34" charset="-122"/>
            </a:endParaRPr>
          </a:p>
          <a:p>
            <a:pPr marL="171450" indent="-171450">
              <a:lnSpc>
                <a:spcPct val="130000"/>
              </a:lnSpc>
              <a:buFont typeface="Wingdings" panose="05000000000000000000" pitchFamily="2" charset="2"/>
              <a:buChar char="u"/>
            </a:pPr>
            <a:r>
              <a:rPr lang="zh-CN" altLang="en-US" sz="1000" dirty="0">
                <a:solidFill>
                  <a:schemeClr val="bg1"/>
                </a:solidFill>
                <a:latin typeface="微软雅黑" panose="020B0503020204020204" pitchFamily="34" charset="-122"/>
                <a:ea typeface="微软雅黑" panose="020B0503020204020204" pitchFamily="34" charset="-122"/>
              </a:rPr>
              <a:t>培训管理</a:t>
            </a:r>
            <a:endParaRPr lang="zh-CN" altLang="en-US" sz="1000" dirty="0">
              <a:solidFill>
                <a:schemeClr val="bg1"/>
              </a:solidFill>
              <a:latin typeface="微软雅黑" panose="020B0503020204020204" pitchFamily="34" charset="-122"/>
              <a:ea typeface="微软雅黑" panose="020B0503020204020204" pitchFamily="34" charset="-122"/>
            </a:endParaRPr>
          </a:p>
          <a:p>
            <a:pPr marL="171450" indent="-171450">
              <a:lnSpc>
                <a:spcPct val="130000"/>
              </a:lnSpc>
              <a:buFont typeface="Wingdings" panose="05000000000000000000" pitchFamily="2" charset="2"/>
              <a:buChar char="u"/>
            </a:pPr>
            <a:r>
              <a:rPr lang="zh-CN" altLang="en-US" sz="1000" dirty="0">
                <a:solidFill>
                  <a:schemeClr val="bg1"/>
                </a:solidFill>
                <a:latin typeface="微软雅黑" panose="020B0503020204020204" pitchFamily="34" charset="-122"/>
                <a:ea typeface="微软雅黑" panose="020B0503020204020204" pitchFamily="34" charset="-122"/>
              </a:rPr>
              <a:t>薪酬和福利管理</a:t>
            </a:r>
            <a:endParaRPr lang="zh-CN" altLang="en-US" sz="1000" dirty="0">
              <a:solidFill>
                <a:schemeClr val="bg1"/>
              </a:solidFill>
              <a:latin typeface="微软雅黑" panose="020B0503020204020204" pitchFamily="34" charset="-122"/>
              <a:ea typeface="微软雅黑" panose="020B0503020204020204" pitchFamily="34" charset="-122"/>
            </a:endParaRPr>
          </a:p>
          <a:p>
            <a:pPr marL="171450" indent="-171450">
              <a:lnSpc>
                <a:spcPct val="130000"/>
              </a:lnSpc>
              <a:buFont typeface="Wingdings" panose="05000000000000000000" pitchFamily="2" charset="2"/>
              <a:buChar char="u"/>
            </a:pPr>
            <a:r>
              <a:rPr lang="zh-CN" altLang="en-US" sz="1000" dirty="0">
                <a:solidFill>
                  <a:schemeClr val="bg1"/>
                </a:solidFill>
                <a:latin typeface="微软雅黑" panose="020B0503020204020204" pitchFamily="34" charset="-122"/>
                <a:ea typeface="微软雅黑" panose="020B0503020204020204" pitchFamily="34" charset="-122"/>
              </a:rPr>
              <a:t>绩效考核和管理</a:t>
            </a:r>
            <a:endParaRPr lang="zh-CN" altLang="en-US" sz="1000" dirty="0">
              <a:solidFill>
                <a:schemeClr val="bg1"/>
              </a:solidFill>
              <a:latin typeface="微软雅黑" panose="020B0503020204020204" pitchFamily="34" charset="-122"/>
              <a:ea typeface="微软雅黑" panose="020B0503020204020204" pitchFamily="34" charset="-122"/>
            </a:endParaRPr>
          </a:p>
          <a:p>
            <a:pPr marL="171450" indent="-171450">
              <a:lnSpc>
                <a:spcPct val="130000"/>
              </a:lnSpc>
              <a:buFont typeface="Wingdings" panose="05000000000000000000" pitchFamily="2" charset="2"/>
              <a:buChar char="u"/>
            </a:pPr>
            <a:r>
              <a:rPr lang="zh-CN" altLang="en-US" sz="1000" dirty="0">
                <a:solidFill>
                  <a:schemeClr val="bg1"/>
                </a:solidFill>
                <a:latin typeface="微软雅黑" panose="020B0503020204020204" pitchFamily="34" charset="-122"/>
                <a:ea typeface="微软雅黑" panose="020B0503020204020204" pitchFamily="34" charset="-122"/>
              </a:rPr>
              <a:t>企业文化建设</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outVertical)">
                                          <p:cBhvr>
                                            <p:cTn id="7" dur="500"/>
                                            <p:tgtEl>
                                              <p:spTgt spid="3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1000" fill="hold"/>
                                            <p:tgtEl>
                                              <p:spTgt spid="38"/>
                                            </p:tgtEl>
                                            <p:attrNameLst>
                                              <p:attrName>ppt_x</p:attrName>
                                            </p:attrNameLst>
                                          </p:cBhvr>
                                          <p:tavLst>
                                            <p:tav tm="0">
                                              <p:val>
                                                <p:strVal val="0-#ppt_w/2"/>
                                              </p:val>
                                            </p:tav>
                                            <p:tav tm="100000">
                                              <p:val>
                                                <p:strVal val="#ppt_x"/>
                                              </p:val>
                                            </p:tav>
                                          </p:tavLst>
                                        </p:anim>
                                        <p:anim calcmode="lin" valueType="num">
                                          <p:cBhvr additive="base">
                                            <p:cTn id="12" dur="1000" fill="hold"/>
                                            <p:tgtEl>
                                              <p:spTgt spid="3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1000" fill="hold"/>
                                            <p:tgtEl>
                                              <p:spTgt spid="37"/>
                                            </p:tgtEl>
                                            <p:attrNameLst>
                                              <p:attrName>ppt_x</p:attrName>
                                            </p:attrNameLst>
                                          </p:cBhvr>
                                          <p:tavLst>
                                            <p:tav tm="0">
                                              <p:val>
                                                <p:strVal val="1+#ppt_w/2"/>
                                              </p:val>
                                            </p:tav>
                                            <p:tav tm="100000">
                                              <p:val>
                                                <p:strVal val="#ppt_x"/>
                                              </p:val>
                                            </p:tav>
                                          </p:tavLst>
                                        </p:anim>
                                        <p:anim calcmode="lin" valueType="num">
                                          <p:cBhvr additive="base">
                                            <p:cTn id="16" dur="1000" fill="hold"/>
                                            <p:tgtEl>
                                              <p:spTgt spid="3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p:cTn id="20" dur="500" fill="hold"/>
                                            <p:tgtEl>
                                              <p:spTgt spid="54"/>
                                            </p:tgtEl>
                                            <p:attrNameLst>
                                              <p:attrName>ppt_w</p:attrName>
                                            </p:attrNameLst>
                                          </p:cBhvr>
                                          <p:tavLst>
                                            <p:tav tm="0">
                                              <p:val>
                                                <p:fltVal val="0"/>
                                              </p:val>
                                            </p:tav>
                                            <p:tav tm="100000">
                                              <p:val>
                                                <p:strVal val="#ppt_w"/>
                                              </p:val>
                                            </p:tav>
                                          </p:tavLst>
                                        </p:anim>
                                        <p:anim calcmode="lin" valueType="num">
                                          <p:cBhvr>
                                            <p:cTn id="21" dur="500" fill="hold"/>
                                            <p:tgtEl>
                                              <p:spTgt spid="54"/>
                                            </p:tgtEl>
                                            <p:attrNameLst>
                                              <p:attrName>ppt_h</p:attrName>
                                            </p:attrNameLst>
                                          </p:cBhvr>
                                          <p:tavLst>
                                            <p:tav tm="0">
                                              <p:val>
                                                <p:fltVal val="0"/>
                                              </p:val>
                                            </p:tav>
                                            <p:tav tm="100000">
                                              <p:val>
                                                <p:strVal val="#ppt_h"/>
                                              </p:val>
                                            </p:tav>
                                          </p:tavLst>
                                        </p:anim>
                                        <p:animEffect transition="in" filter="fade">
                                          <p:cBhvr>
                                            <p:cTn id="22" dur="500"/>
                                            <p:tgtEl>
                                              <p:spTgt spid="5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fltVal val="0"/>
                                              </p:val>
                                            </p:tav>
                                            <p:tav tm="100000">
                                              <p:val>
                                                <p:strVal val="#ppt_h"/>
                                              </p:val>
                                            </p:tav>
                                          </p:tavLst>
                                        </p:anim>
                                        <p:animEffect transition="in" filter="fade">
                                          <p:cBhvr>
                                            <p:cTn id="27" dur="500"/>
                                            <p:tgtEl>
                                              <p:spTgt spid="25"/>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left)">
                                          <p:cBhvr>
                                            <p:cTn id="31" dur="500"/>
                                            <p:tgtEl>
                                              <p:spTgt spid="51"/>
                                            </p:tgtEl>
                                          </p:cBhvr>
                                        </p:animEffect>
                                      </p:childTnLst>
                                    </p:cTn>
                                  </p:par>
                                </p:childTnLst>
                              </p:cTn>
                            </p:par>
                            <p:par>
                              <p:cTn id="32" fill="hold">
                                <p:stCondLst>
                                  <p:cond delay="2500"/>
                                </p:stCondLst>
                                <p:childTnLst>
                                  <p:par>
                                    <p:cTn id="33" presetID="2" presetClass="entr" presetSubtype="2" fill="hold" grpId="0" nodeType="afterEffect" p14:presetBounceEnd="40000">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14:bounceEnd="40000">
                                          <p:cBhvr additive="base">
                                            <p:cTn id="35" dur="500" fill="hold"/>
                                            <p:tgtEl>
                                              <p:spTgt spid="50"/>
                                            </p:tgtEl>
                                            <p:attrNameLst>
                                              <p:attrName>ppt_x</p:attrName>
                                            </p:attrNameLst>
                                          </p:cBhvr>
                                          <p:tavLst>
                                            <p:tav tm="0">
                                              <p:val>
                                                <p:strVal val="1+#ppt_w/2"/>
                                              </p:val>
                                            </p:tav>
                                            <p:tav tm="100000">
                                              <p:val>
                                                <p:strVal val="#ppt_x"/>
                                              </p:val>
                                            </p:tav>
                                          </p:tavLst>
                                        </p:anim>
                                        <p:anim calcmode="lin" valueType="num" p14:bounceEnd="40000">
                                          <p:cBhvr additive="base">
                                            <p:cTn id="36" dur="500" fill="hold"/>
                                            <p:tgtEl>
                                              <p:spTgt spid="50"/>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 presetClass="entr" presetSubtype="4" fill="hold" grpId="0" nodeType="after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additive="base">
                                            <p:cTn id="40" dur="500" fill="hold"/>
                                            <p:tgtEl>
                                              <p:spTgt spid="2"/>
                                            </p:tgtEl>
                                            <p:attrNameLst>
                                              <p:attrName>ppt_x</p:attrName>
                                            </p:attrNameLst>
                                          </p:cBhvr>
                                          <p:tavLst>
                                            <p:tav tm="0">
                                              <p:val>
                                                <p:strVal val="#ppt_x"/>
                                              </p:val>
                                            </p:tav>
                                            <p:tav tm="100000">
                                              <p:val>
                                                <p:strVal val="#ppt_x"/>
                                              </p:val>
                                            </p:tav>
                                          </p:tavLst>
                                        </p:anim>
                                        <p:anim calcmode="lin" valueType="num">
                                          <p:cBhvr additive="base">
                                            <p:cTn id="4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50" grpId="0"/>
          <p:bldP spid="51" grpId="0"/>
          <p:bldP spid="54" grpId="0" animBg="1"/>
          <p:bldP spid="25" grpId="0" animBg="1"/>
          <p:bldP spid="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outVertical)">
                                          <p:cBhvr>
                                            <p:cTn id="7" dur="500"/>
                                            <p:tgtEl>
                                              <p:spTgt spid="3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1000" fill="hold"/>
                                            <p:tgtEl>
                                              <p:spTgt spid="38"/>
                                            </p:tgtEl>
                                            <p:attrNameLst>
                                              <p:attrName>ppt_x</p:attrName>
                                            </p:attrNameLst>
                                          </p:cBhvr>
                                          <p:tavLst>
                                            <p:tav tm="0">
                                              <p:val>
                                                <p:strVal val="0-#ppt_w/2"/>
                                              </p:val>
                                            </p:tav>
                                            <p:tav tm="100000">
                                              <p:val>
                                                <p:strVal val="#ppt_x"/>
                                              </p:val>
                                            </p:tav>
                                          </p:tavLst>
                                        </p:anim>
                                        <p:anim calcmode="lin" valueType="num">
                                          <p:cBhvr additive="base">
                                            <p:cTn id="12" dur="1000" fill="hold"/>
                                            <p:tgtEl>
                                              <p:spTgt spid="3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1000" fill="hold"/>
                                            <p:tgtEl>
                                              <p:spTgt spid="37"/>
                                            </p:tgtEl>
                                            <p:attrNameLst>
                                              <p:attrName>ppt_x</p:attrName>
                                            </p:attrNameLst>
                                          </p:cBhvr>
                                          <p:tavLst>
                                            <p:tav tm="0">
                                              <p:val>
                                                <p:strVal val="1+#ppt_w/2"/>
                                              </p:val>
                                            </p:tav>
                                            <p:tav tm="100000">
                                              <p:val>
                                                <p:strVal val="#ppt_x"/>
                                              </p:val>
                                            </p:tav>
                                          </p:tavLst>
                                        </p:anim>
                                        <p:anim calcmode="lin" valueType="num">
                                          <p:cBhvr additive="base">
                                            <p:cTn id="16" dur="1000" fill="hold"/>
                                            <p:tgtEl>
                                              <p:spTgt spid="3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p:cTn id="20" dur="500" fill="hold"/>
                                            <p:tgtEl>
                                              <p:spTgt spid="54"/>
                                            </p:tgtEl>
                                            <p:attrNameLst>
                                              <p:attrName>ppt_w</p:attrName>
                                            </p:attrNameLst>
                                          </p:cBhvr>
                                          <p:tavLst>
                                            <p:tav tm="0">
                                              <p:val>
                                                <p:fltVal val="0"/>
                                              </p:val>
                                            </p:tav>
                                            <p:tav tm="100000">
                                              <p:val>
                                                <p:strVal val="#ppt_w"/>
                                              </p:val>
                                            </p:tav>
                                          </p:tavLst>
                                        </p:anim>
                                        <p:anim calcmode="lin" valueType="num">
                                          <p:cBhvr>
                                            <p:cTn id="21" dur="500" fill="hold"/>
                                            <p:tgtEl>
                                              <p:spTgt spid="54"/>
                                            </p:tgtEl>
                                            <p:attrNameLst>
                                              <p:attrName>ppt_h</p:attrName>
                                            </p:attrNameLst>
                                          </p:cBhvr>
                                          <p:tavLst>
                                            <p:tav tm="0">
                                              <p:val>
                                                <p:fltVal val="0"/>
                                              </p:val>
                                            </p:tav>
                                            <p:tav tm="100000">
                                              <p:val>
                                                <p:strVal val="#ppt_h"/>
                                              </p:val>
                                            </p:tav>
                                          </p:tavLst>
                                        </p:anim>
                                        <p:animEffect transition="in" filter="fade">
                                          <p:cBhvr>
                                            <p:cTn id="22" dur="500"/>
                                            <p:tgtEl>
                                              <p:spTgt spid="5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fltVal val="0"/>
                                              </p:val>
                                            </p:tav>
                                            <p:tav tm="100000">
                                              <p:val>
                                                <p:strVal val="#ppt_h"/>
                                              </p:val>
                                            </p:tav>
                                          </p:tavLst>
                                        </p:anim>
                                        <p:animEffect transition="in" filter="fade">
                                          <p:cBhvr>
                                            <p:cTn id="27" dur="500"/>
                                            <p:tgtEl>
                                              <p:spTgt spid="25"/>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left)">
                                          <p:cBhvr>
                                            <p:cTn id="31" dur="500"/>
                                            <p:tgtEl>
                                              <p:spTgt spid="51"/>
                                            </p:tgtEl>
                                          </p:cBhvr>
                                        </p:animEffect>
                                      </p:childTnLst>
                                    </p:cTn>
                                  </p:par>
                                </p:childTnLst>
                              </p:cTn>
                            </p:par>
                            <p:par>
                              <p:cTn id="32" fill="hold">
                                <p:stCondLst>
                                  <p:cond delay="2500"/>
                                </p:stCondLst>
                                <p:childTnLst>
                                  <p:par>
                                    <p:cTn id="33" presetID="2" presetClass="entr" presetSubtype="2"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500" fill="hold"/>
                                            <p:tgtEl>
                                              <p:spTgt spid="50"/>
                                            </p:tgtEl>
                                            <p:attrNameLst>
                                              <p:attrName>ppt_x</p:attrName>
                                            </p:attrNameLst>
                                          </p:cBhvr>
                                          <p:tavLst>
                                            <p:tav tm="0">
                                              <p:val>
                                                <p:strVal val="1+#ppt_w/2"/>
                                              </p:val>
                                            </p:tav>
                                            <p:tav tm="100000">
                                              <p:val>
                                                <p:strVal val="#ppt_x"/>
                                              </p:val>
                                            </p:tav>
                                          </p:tavLst>
                                        </p:anim>
                                        <p:anim calcmode="lin" valueType="num">
                                          <p:cBhvr additive="base">
                                            <p:cTn id="36" dur="500" fill="hold"/>
                                            <p:tgtEl>
                                              <p:spTgt spid="50"/>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 presetClass="entr" presetSubtype="4" fill="hold" grpId="0" nodeType="after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additive="base">
                                            <p:cTn id="40" dur="500" fill="hold"/>
                                            <p:tgtEl>
                                              <p:spTgt spid="2"/>
                                            </p:tgtEl>
                                            <p:attrNameLst>
                                              <p:attrName>ppt_x</p:attrName>
                                            </p:attrNameLst>
                                          </p:cBhvr>
                                          <p:tavLst>
                                            <p:tav tm="0">
                                              <p:val>
                                                <p:strVal val="#ppt_x"/>
                                              </p:val>
                                            </p:tav>
                                            <p:tav tm="100000">
                                              <p:val>
                                                <p:strVal val="#ppt_x"/>
                                              </p:val>
                                            </p:tav>
                                          </p:tavLst>
                                        </p:anim>
                                        <p:anim calcmode="lin" valueType="num">
                                          <p:cBhvr additive="base">
                                            <p:cTn id="4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50" grpId="0"/>
          <p:bldP spid="51" grpId="0"/>
          <p:bldP spid="54" grpId="0" animBg="1"/>
          <p:bldP spid="25" grpId="0" animBg="1"/>
          <p:bldP spid="2"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65373" y="428693"/>
            <a:ext cx="3047759" cy="430887"/>
          </a:xfrm>
          <a:prstGeom prst="rect">
            <a:avLst/>
          </a:prstGeom>
          <a:noFill/>
        </p:spPr>
        <p:txBody>
          <a:bodyPr wrap="square" rtlCol="0">
            <a:spAutoFit/>
          </a:bodyPr>
          <a:lstStyle>
            <a:defPPr>
              <a:defRPr lang="zh-CN"/>
            </a:defPPr>
            <a:lvl1pPr>
              <a:defRPr sz="2200" b="1">
                <a:solidFill>
                  <a:schemeClr val="accent1"/>
                </a:solidFill>
                <a:latin typeface="微软雅黑" panose="020B0503020204020204" pitchFamily="34" charset="-122"/>
                <a:ea typeface="微软雅黑" panose="020B0503020204020204" pitchFamily="34" charset="-122"/>
              </a:defRPr>
            </a:lvl1pPr>
          </a:lstStyle>
          <a:p>
            <a:r>
              <a:rPr lang="zh-CN" altLang="en-US" dirty="0"/>
              <a:t>人力资源战略管理</a:t>
            </a:r>
            <a:endParaRPr lang="zh-CN" altLang="en-US" dirty="0"/>
          </a:p>
        </p:txBody>
      </p:sp>
      <p:cxnSp>
        <p:nvCxnSpPr>
          <p:cNvPr id="3" name="直接连接符 2"/>
          <p:cNvCxnSpPr/>
          <p:nvPr/>
        </p:nvCxnSpPr>
        <p:spPr>
          <a:xfrm>
            <a:off x="1132953" y="897658"/>
            <a:ext cx="7543503" cy="0"/>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582730" y="347438"/>
            <a:ext cx="507041" cy="593401"/>
            <a:chOff x="582730" y="347438"/>
            <a:chExt cx="507041" cy="593401"/>
          </a:xfrm>
        </p:grpSpPr>
        <p:sp>
          <p:nvSpPr>
            <p:cNvPr id="19" name="六边形 18"/>
            <p:cNvSpPr/>
            <p:nvPr/>
          </p:nvSpPr>
          <p:spPr>
            <a:xfrm rot="5400000">
              <a:off x="539550" y="390618"/>
              <a:ext cx="593401" cy="507041"/>
            </a:xfrm>
            <a:prstGeom prst="hexagon">
              <a:avLst/>
            </a:prstGeom>
            <a:solidFill>
              <a:schemeClr val="accent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30" name="Freeform 354"/>
            <p:cNvSpPr>
              <a:spLocks noEditPoints="1"/>
            </p:cNvSpPr>
            <p:nvPr/>
          </p:nvSpPr>
          <p:spPr bwMode="auto">
            <a:xfrm>
              <a:off x="673217" y="479330"/>
              <a:ext cx="326066" cy="329612"/>
            </a:xfrm>
            <a:custGeom>
              <a:avLst/>
              <a:gdLst>
                <a:gd name="T0" fmla="*/ 433 w 548"/>
                <a:gd name="T1" fmla="*/ 71 h 559"/>
                <a:gd name="T2" fmla="*/ 399 w 548"/>
                <a:gd name="T3" fmla="*/ 108 h 559"/>
                <a:gd name="T4" fmla="*/ 399 w 548"/>
                <a:gd name="T5" fmla="*/ 146 h 559"/>
                <a:gd name="T6" fmla="*/ 422 w 548"/>
                <a:gd name="T7" fmla="*/ 176 h 559"/>
                <a:gd name="T8" fmla="*/ 456 w 548"/>
                <a:gd name="T9" fmla="*/ 186 h 559"/>
                <a:gd name="T10" fmla="*/ 489 w 548"/>
                <a:gd name="T11" fmla="*/ 175 h 559"/>
                <a:gd name="T12" fmla="*/ 515 w 548"/>
                <a:gd name="T13" fmla="*/ 137 h 559"/>
                <a:gd name="T14" fmla="*/ 513 w 548"/>
                <a:gd name="T15" fmla="*/ 108 h 559"/>
                <a:gd name="T16" fmla="*/ 479 w 548"/>
                <a:gd name="T17" fmla="*/ 71 h 559"/>
                <a:gd name="T18" fmla="*/ 91 w 548"/>
                <a:gd name="T19" fmla="*/ 66 h 559"/>
                <a:gd name="T20" fmla="*/ 125 w 548"/>
                <a:gd name="T21" fmla="*/ 76 h 559"/>
                <a:gd name="T22" fmla="*/ 150 w 548"/>
                <a:gd name="T23" fmla="*/ 114 h 559"/>
                <a:gd name="T24" fmla="*/ 144 w 548"/>
                <a:gd name="T25" fmla="*/ 154 h 559"/>
                <a:gd name="T26" fmla="*/ 115 w 548"/>
                <a:gd name="T27" fmla="*/ 181 h 559"/>
                <a:gd name="T28" fmla="*/ 85 w 548"/>
                <a:gd name="T29" fmla="*/ 186 h 559"/>
                <a:gd name="T30" fmla="*/ 49 w 548"/>
                <a:gd name="T31" fmla="*/ 168 h 559"/>
                <a:gd name="T32" fmla="*/ 33 w 548"/>
                <a:gd name="T33" fmla="*/ 132 h 559"/>
                <a:gd name="T34" fmla="*/ 36 w 548"/>
                <a:gd name="T35" fmla="*/ 102 h 559"/>
                <a:gd name="T36" fmla="*/ 74 w 548"/>
                <a:gd name="T37" fmla="*/ 69 h 559"/>
                <a:gd name="T38" fmla="*/ 137 w 548"/>
                <a:gd name="T39" fmla="*/ 375 h 559"/>
                <a:gd name="T40" fmla="*/ 87 w 548"/>
                <a:gd name="T41" fmla="*/ 527 h 559"/>
                <a:gd name="T42" fmla="*/ 37 w 548"/>
                <a:gd name="T43" fmla="*/ 262 h 559"/>
                <a:gd name="T44" fmla="*/ 2 w 548"/>
                <a:gd name="T45" fmla="*/ 216 h 559"/>
                <a:gd name="T46" fmla="*/ 29 w 548"/>
                <a:gd name="T47" fmla="*/ 194 h 559"/>
                <a:gd name="T48" fmla="*/ 119 w 548"/>
                <a:gd name="T49" fmla="*/ 375 h 559"/>
                <a:gd name="T50" fmla="*/ 332 w 548"/>
                <a:gd name="T51" fmla="*/ 342 h 559"/>
                <a:gd name="T52" fmla="*/ 271 w 548"/>
                <a:gd name="T53" fmla="*/ 402 h 559"/>
                <a:gd name="T54" fmla="*/ 218 w 548"/>
                <a:gd name="T55" fmla="*/ 238 h 559"/>
                <a:gd name="T56" fmla="*/ 165 w 548"/>
                <a:gd name="T57" fmla="*/ 191 h 559"/>
                <a:gd name="T58" fmla="*/ 192 w 548"/>
                <a:gd name="T59" fmla="*/ 159 h 559"/>
                <a:gd name="T60" fmla="*/ 276 w 548"/>
                <a:gd name="T61" fmla="*/ 155 h 559"/>
                <a:gd name="T62" fmla="*/ 341 w 548"/>
                <a:gd name="T63" fmla="*/ 155 h 559"/>
                <a:gd name="T64" fmla="*/ 379 w 548"/>
                <a:gd name="T65" fmla="*/ 175 h 559"/>
                <a:gd name="T66" fmla="*/ 379 w 548"/>
                <a:gd name="T67" fmla="*/ 342 h 559"/>
                <a:gd name="T68" fmla="*/ 409 w 548"/>
                <a:gd name="T69" fmla="*/ 375 h 559"/>
                <a:gd name="T70" fmla="*/ 461 w 548"/>
                <a:gd name="T71" fmla="*/ 527 h 559"/>
                <a:gd name="T72" fmla="*/ 510 w 548"/>
                <a:gd name="T73" fmla="*/ 262 h 559"/>
                <a:gd name="T74" fmla="*/ 546 w 548"/>
                <a:gd name="T75" fmla="*/ 216 h 559"/>
                <a:gd name="T76" fmla="*/ 519 w 548"/>
                <a:gd name="T77" fmla="*/ 194 h 559"/>
                <a:gd name="T78" fmla="*/ 427 w 548"/>
                <a:gd name="T79" fmla="*/ 375 h 559"/>
                <a:gd name="T80" fmla="*/ 298 w 548"/>
                <a:gd name="T81" fmla="*/ 4 h 559"/>
                <a:gd name="T82" fmla="*/ 327 w 548"/>
                <a:gd name="T83" fmla="*/ 21 h 559"/>
                <a:gd name="T84" fmla="*/ 346 w 548"/>
                <a:gd name="T85" fmla="*/ 52 h 559"/>
                <a:gd name="T86" fmla="*/ 347 w 548"/>
                <a:gd name="T87" fmla="*/ 88 h 559"/>
                <a:gd name="T88" fmla="*/ 332 w 548"/>
                <a:gd name="T89" fmla="*/ 119 h 559"/>
                <a:gd name="T90" fmla="*/ 305 w 548"/>
                <a:gd name="T91" fmla="*/ 140 h 559"/>
                <a:gd name="T92" fmla="*/ 269 w 548"/>
                <a:gd name="T93" fmla="*/ 146 h 559"/>
                <a:gd name="T94" fmla="*/ 236 w 548"/>
                <a:gd name="T95" fmla="*/ 133 h 559"/>
                <a:gd name="T96" fmla="*/ 212 w 548"/>
                <a:gd name="T97" fmla="*/ 108 h 559"/>
                <a:gd name="T98" fmla="*/ 204 w 548"/>
                <a:gd name="T99" fmla="*/ 73 h 559"/>
                <a:gd name="T100" fmla="*/ 212 w 548"/>
                <a:gd name="T101" fmla="*/ 39 h 559"/>
                <a:gd name="T102" fmla="*/ 236 w 548"/>
                <a:gd name="T103" fmla="*/ 13 h 559"/>
                <a:gd name="T104" fmla="*/ 269 w 548"/>
                <a:gd name="T105" fmla="*/ 1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8" h="559">
                  <a:moveTo>
                    <a:pt x="456" y="66"/>
                  </a:moveTo>
                  <a:lnTo>
                    <a:pt x="449" y="66"/>
                  </a:lnTo>
                  <a:lnTo>
                    <a:pt x="443" y="67"/>
                  </a:lnTo>
                  <a:lnTo>
                    <a:pt x="438" y="69"/>
                  </a:lnTo>
                  <a:lnTo>
                    <a:pt x="433" y="71"/>
                  </a:lnTo>
                  <a:lnTo>
                    <a:pt x="422" y="76"/>
                  </a:lnTo>
                  <a:lnTo>
                    <a:pt x="413" y="84"/>
                  </a:lnTo>
                  <a:lnTo>
                    <a:pt x="406" y="93"/>
                  </a:lnTo>
                  <a:lnTo>
                    <a:pt x="401" y="102"/>
                  </a:lnTo>
                  <a:lnTo>
                    <a:pt x="399" y="108"/>
                  </a:lnTo>
                  <a:lnTo>
                    <a:pt x="398" y="114"/>
                  </a:lnTo>
                  <a:lnTo>
                    <a:pt x="396" y="120"/>
                  </a:lnTo>
                  <a:lnTo>
                    <a:pt x="396" y="126"/>
                  </a:lnTo>
                  <a:lnTo>
                    <a:pt x="396" y="136"/>
                  </a:lnTo>
                  <a:lnTo>
                    <a:pt x="399" y="146"/>
                  </a:lnTo>
                  <a:lnTo>
                    <a:pt x="402" y="154"/>
                  </a:lnTo>
                  <a:lnTo>
                    <a:pt x="408" y="162"/>
                  </a:lnTo>
                  <a:lnTo>
                    <a:pt x="411" y="164"/>
                  </a:lnTo>
                  <a:lnTo>
                    <a:pt x="414" y="168"/>
                  </a:lnTo>
                  <a:lnTo>
                    <a:pt x="422" y="176"/>
                  </a:lnTo>
                  <a:lnTo>
                    <a:pt x="433" y="181"/>
                  </a:lnTo>
                  <a:lnTo>
                    <a:pt x="438" y="183"/>
                  </a:lnTo>
                  <a:lnTo>
                    <a:pt x="443" y="184"/>
                  </a:lnTo>
                  <a:lnTo>
                    <a:pt x="449" y="186"/>
                  </a:lnTo>
                  <a:lnTo>
                    <a:pt x="456" y="186"/>
                  </a:lnTo>
                  <a:lnTo>
                    <a:pt x="462" y="186"/>
                  </a:lnTo>
                  <a:lnTo>
                    <a:pt x="468" y="184"/>
                  </a:lnTo>
                  <a:lnTo>
                    <a:pt x="474" y="183"/>
                  </a:lnTo>
                  <a:lnTo>
                    <a:pt x="479" y="181"/>
                  </a:lnTo>
                  <a:lnTo>
                    <a:pt x="489" y="175"/>
                  </a:lnTo>
                  <a:lnTo>
                    <a:pt x="499" y="168"/>
                  </a:lnTo>
                  <a:lnTo>
                    <a:pt x="506" y="160"/>
                  </a:lnTo>
                  <a:lnTo>
                    <a:pt x="511" y="149"/>
                  </a:lnTo>
                  <a:lnTo>
                    <a:pt x="513" y="143"/>
                  </a:lnTo>
                  <a:lnTo>
                    <a:pt x="515" y="137"/>
                  </a:lnTo>
                  <a:lnTo>
                    <a:pt x="515" y="132"/>
                  </a:lnTo>
                  <a:lnTo>
                    <a:pt x="516" y="126"/>
                  </a:lnTo>
                  <a:lnTo>
                    <a:pt x="515" y="120"/>
                  </a:lnTo>
                  <a:lnTo>
                    <a:pt x="515" y="114"/>
                  </a:lnTo>
                  <a:lnTo>
                    <a:pt x="513" y="108"/>
                  </a:lnTo>
                  <a:lnTo>
                    <a:pt x="511" y="102"/>
                  </a:lnTo>
                  <a:lnTo>
                    <a:pt x="506" y="93"/>
                  </a:lnTo>
                  <a:lnTo>
                    <a:pt x="499" y="84"/>
                  </a:lnTo>
                  <a:lnTo>
                    <a:pt x="489" y="76"/>
                  </a:lnTo>
                  <a:lnTo>
                    <a:pt x="479" y="71"/>
                  </a:lnTo>
                  <a:lnTo>
                    <a:pt x="474" y="69"/>
                  </a:lnTo>
                  <a:lnTo>
                    <a:pt x="468" y="67"/>
                  </a:lnTo>
                  <a:lnTo>
                    <a:pt x="462" y="66"/>
                  </a:lnTo>
                  <a:lnTo>
                    <a:pt x="456" y="66"/>
                  </a:lnTo>
                  <a:close/>
                  <a:moveTo>
                    <a:pt x="91" y="66"/>
                  </a:moveTo>
                  <a:lnTo>
                    <a:pt x="97" y="66"/>
                  </a:lnTo>
                  <a:lnTo>
                    <a:pt x="104" y="67"/>
                  </a:lnTo>
                  <a:lnTo>
                    <a:pt x="109" y="69"/>
                  </a:lnTo>
                  <a:lnTo>
                    <a:pt x="115" y="71"/>
                  </a:lnTo>
                  <a:lnTo>
                    <a:pt x="125" y="76"/>
                  </a:lnTo>
                  <a:lnTo>
                    <a:pt x="134" y="84"/>
                  </a:lnTo>
                  <a:lnTo>
                    <a:pt x="142" y="93"/>
                  </a:lnTo>
                  <a:lnTo>
                    <a:pt x="146" y="102"/>
                  </a:lnTo>
                  <a:lnTo>
                    <a:pt x="149" y="108"/>
                  </a:lnTo>
                  <a:lnTo>
                    <a:pt x="150" y="114"/>
                  </a:lnTo>
                  <a:lnTo>
                    <a:pt x="151" y="120"/>
                  </a:lnTo>
                  <a:lnTo>
                    <a:pt x="151" y="126"/>
                  </a:lnTo>
                  <a:lnTo>
                    <a:pt x="151" y="136"/>
                  </a:lnTo>
                  <a:lnTo>
                    <a:pt x="149" y="146"/>
                  </a:lnTo>
                  <a:lnTo>
                    <a:pt x="144" y="154"/>
                  </a:lnTo>
                  <a:lnTo>
                    <a:pt x="139" y="162"/>
                  </a:lnTo>
                  <a:lnTo>
                    <a:pt x="137" y="164"/>
                  </a:lnTo>
                  <a:lnTo>
                    <a:pt x="134" y="168"/>
                  </a:lnTo>
                  <a:lnTo>
                    <a:pt x="125" y="176"/>
                  </a:lnTo>
                  <a:lnTo>
                    <a:pt x="115" y="181"/>
                  </a:lnTo>
                  <a:lnTo>
                    <a:pt x="109" y="183"/>
                  </a:lnTo>
                  <a:lnTo>
                    <a:pt x="104" y="184"/>
                  </a:lnTo>
                  <a:lnTo>
                    <a:pt x="97" y="186"/>
                  </a:lnTo>
                  <a:lnTo>
                    <a:pt x="91" y="186"/>
                  </a:lnTo>
                  <a:lnTo>
                    <a:pt x="85" y="186"/>
                  </a:lnTo>
                  <a:lnTo>
                    <a:pt x="80" y="184"/>
                  </a:lnTo>
                  <a:lnTo>
                    <a:pt x="74" y="183"/>
                  </a:lnTo>
                  <a:lnTo>
                    <a:pt x="68" y="181"/>
                  </a:lnTo>
                  <a:lnTo>
                    <a:pt x="58" y="175"/>
                  </a:lnTo>
                  <a:lnTo>
                    <a:pt x="49" y="168"/>
                  </a:lnTo>
                  <a:lnTo>
                    <a:pt x="42" y="160"/>
                  </a:lnTo>
                  <a:lnTo>
                    <a:pt x="36" y="149"/>
                  </a:lnTo>
                  <a:lnTo>
                    <a:pt x="35" y="143"/>
                  </a:lnTo>
                  <a:lnTo>
                    <a:pt x="33" y="137"/>
                  </a:lnTo>
                  <a:lnTo>
                    <a:pt x="33" y="132"/>
                  </a:lnTo>
                  <a:lnTo>
                    <a:pt x="31" y="126"/>
                  </a:lnTo>
                  <a:lnTo>
                    <a:pt x="33" y="120"/>
                  </a:lnTo>
                  <a:lnTo>
                    <a:pt x="33" y="114"/>
                  </a:lnTo>
                  <a:lnTo>
                    <a:pt x="35" y="108"/>
                  </a:lnTo>
                  <a:lnTo>
                    <a:pt x="36" y="102"/>
                  </a:lnTo>
                  <a:lnTo>
                    <a:pt x="42" y="93"/>
                  </a:lnTo>
                  <a:lnTo>
                    <a:pt x="49" y="84"/>
                  </a:lnTo>
                  <a:lnTo>
                    <a:pt x="58" y="76"/>
                  </a:lnTo>
                  <a:lnTo>
                    <a:pt x="68" y="71"/>
                  </a:lnTo>
                  <a:lnTo>
                    <a:pt x="74" y="69"/>
                  </a:lnTo>
                  <a:lnTo>
                    <a:pt x="80" y="67"/>
                  </a:lnTo>
                  <a:lnTo>
                    <a:pt x="85" y="66"/>
                  </a:lnTo>
                  <a:lnTo>
                    <a:pt x="91" y="66"/>
                  </a:lnTo>
                  <a:lnTo>
                    <a:pt x="91" y="66"/>
                  </a:lnTo>
                  <a:close/>
                  <a:moveTo>
                    <a:pt x="137" y="375"/>
                  </a:moveTo>
                  <a:lnTo>
                    <a:pt x="137" y="527"/>
                  </a:lnTo>
                  <a:lnTo>
                    <a:pt x="96" y="527"/>
                  </a:lnTo>
                  <a:lnTo>
                    <a:pt x="96" y="397"/>
                  </a:lnTo>
                  <a:lnTo>
                    <a:pt x="87" y="397"/>
                  </a:lnTo>
                  <a:lnTo>
                    <a:pt x="87" y="527"/>
                  </a:lnTo>
                  <a:lnTo>
                    <a:pt x="44" y="527"/>
                  </a:lnTo>
                  <a:lnTo>
                    <a:pt x="44" y="370"/>
                  </a:lnTo>
                  <a:lnTo>
                    <a:pt x="44" y="348"/>
                  </a:lnTo>
                  <a:lnTo>
                    <a:pt x="44" y="262"/>
                  </a:lnTo>
                  <a:lnTo>
                    <a:pt x="37" y="262"/>
                  </a:lnTo>
                  <a:lnTo>
                    <a:pt x="37" y="348"/>
                  </a:lnTo>
                  <a:lnTo>
                    <a:pt x="0" y="348"/>
                  </a:lnTo>
                  <a:lnTo>
                    <a:pt x="0" y="231"/>
                  </a:lnTo>
                  <a:lnTo>
                    <a:pt x="0" y="223"/>
                  </a:lnTo>
                  <a:lnTo>
                    <a:pt x="2" y="216"/>
                  </a:lnTo>
                  <a:lnTo>
                    <a:pt x="6" y="210"/>
                  </a:lnTo>
                  <a:lnTo>
                    <a:pt x="10" y="204"/>
                  </a:lnTo>
                  <a:lnTo>
                    <a:pt x="16" y="200"/>
                  </a:lnTo>
                  <a:lnTo>
                    <a:pt x="22" y="196"/>
                  </a:lnTo>
                  <a:lnTo>
                    <a:pt x="29" y="194"/>
                  </a:lnTo>
                  <a:lnTo>
                    <a:pt x="37" y="194"/>
                  </a:lnTo>
                  <a:lnTo>
                    <a:pt x="122" y="194"/>
                  </a:lnTo>
                  <a:lnTo>
                    <a:pt x="121" y="202"/>
                  </a:lnTo>
                  <a:lnTo>
                    <a:pt x="119" y="210"/>
                  </a:lnTo>
                  <a:lnTo>
                    <a:pt x="119" y="375"/>
                  </a:lnTo>
                  <a:lnTo>
                    <a:pt x="137" y="375"/>
                  </a:lnTo>
                  <a:close/>
                  <a:moveTo>
                    <a:pt x="340" y="342"/>
                  </a:moveTo>
                  <a:lnTo>
                    <a:pt x="340" y="238"/>
                  </a:lnTo>
                  <a:lnTo>
                    <a:pt x="332" y="238"/>
                  </a:lnTo>
                  <a:lnTo>
                    <a:pt x="332" y="342"/>
                  </a:lnTo>
                  <a:lnTo>
                    <a:pt x="332" y="369"/>
                  </a:lnTo>
                  <a:lnTo>
                    <a:pt x="332" y="559"/>
                  </a:lnTo>
                  <a:lnTo>
                    <a:pt x="281" y="559"/>
                  </a:lnTo>
                  <a:lnTo>
                    <a:pt x="281" y="402"/>
                  </a:lnTo>
                  <a:lnTo>
                    <a:pt x="271" y="402"/>
                  </a:lnTo>
                  <a:lnTo>
                    <a:pt x="271" y="559"/>
                  </a:lnTo>
                  <a:lnTo>
                    <a:pt x="218" y="559"/>
                  </a:lnTo>
                  <a:lnTo>
                    <a:pt x="218" y="369"/>
                  </a:lnTo>
                  <a:lnTo>
                    <a:pt x="218" y="342"/>
                  </a:lnTo>
                  <a:lnTo>
                    <a:pt x="218" y="238"/>
                  </a:lnTo>
                  <a:lnTo>
                    <a:pt x="211" y="238"/>
                  </a:lnTo>
                  <a:lnTo>
                    <a:pt x="211" y="342"/>
                  </a:lnTo>
                  <a:lnTo>
                    <a:pt x="164" y="342"/>
                  </a:lnTo>
                  <a:lnTo>
                    <a:pt x="164" y="200"/>
                  </a:lnTo>
                  <a:lnTo>
                    <a:pt x="165" y="191"/>
                  </a:lnTo>
                  <a:lnTo>
                    <a:pt x="168" y="182"/>
                  </a:lnTo>
                  <a:lnTo>
                    <a:pt x="172" y="175"/>
                  </a:lnTo>
                  <a:lnTo>
                    <a:pt x="178" y="168"/>
                  </a:lnTo>
                  <a:lnTo>
                    <a:pt x="185" y="162"/>
                  </a:lnTo>
                  <a:lnTo>
                    <a:pt x="192" y="159"/>
                  </a:lnTo>
                  <a:lnTo>
                    <a:pt x="200" y="155"/>
                  </a:lnTo>
                  <a:lnTo>
                    <a:pt x="210" y="155"/>
                  </a:lnTo>
                  <a:lnTo>
                    <a:pt x="250" y="155"/>
                  </a:lnTo>
                  <a:lnTo>
                    <a:pt x="270" y="155"/>
                  </a:lnTo>
                  <a:lnTo>
                    <a:pt x="276" y="155"/>
                  </a:lnTo>
                  <a:lnTo>
                    <a:pt x="276" y="155"/>
                  </a:lnTo>
                  <a:lnTo>
                    <a:pt x="276" y="155"/>
                  </a:lnTo>
                  <a:lnTo>
                    <a:pt x="281" y="155"/>
                  </a:lnTo>
                  <a:lnTo>
                    <a:pt x="301" y="155"/>
                  </a:lnTo>
                  <a:lnTo>
                    <a:pt x="341" y="155"/>
                  </a:lnTo>
                  <a:lnTo>
                    <a:pt x="351" y="155"/>
                  </a:lnTo>
                  <a:lnTo>
                    <a:pt x="359" y="159"/>
                  </a:lnTo>
                  <a:lnTo>
                    <a:pt x="367" y="162"/>
                  </a:lnTo>
                  <a:lnTo>
                    <a:pt x="374" y="168"/>
                  </a:lnTo>
                  <a:lnTo>
                    <a:pt x="379" y="175"/>
                  </a:lnTo>
                  <a:lnTo>
                    <a:pt x="384" y="182"/>
                  </a:lnTo>
                  <a:lnTo>
                    <a:pt x="386" y="191"/>
                  </a:lnTo>
                  <a:lnTo>
                    <a:pt x="387" y="200"/>
                  </a:lnTo>
                  <a:lnTo>
                    <a:pt x="387" y="342"/>
                  </a:lnTo>
                  <a:lnTo>
                    <a:pt x="379" y="342"/>
                  </a:lnTo>
                  <a:lnTo>
                    <a:pt x="368" y="342"/>
                  </a:lnTo>
                  <a:lnTo>
                    <a:pt x="354" y="342"/>
                  </a:lnTo>
                  <a:lnTo>
                    <a:pt x="340" y="342"/>
                  </a:lnTo>
                  <a:lnTo>
                    <a:pt x="340" y="342"/>
                  </a:lnTo>
                  <a:close/>
                  <a:moveTo>
                    <a:pt x="409" y="375"/>
                  </a:moveTo>
                  <a:lnTo>
                    <a:pt x="409" y="527"/>
                  </a:lnTo>
                  <a:lnTo>
                    <a:pt x="452" y="527"/>
                  </a:lnTo>
                  <a:lnTo>
                    <a:pt x="452" y="397"/>
                  </a:lnTo>
                  <a:lnTo>
                    <a:pt x="461" y="397"/>
                  </a:lnTo>
                  <a:lnTo>
                    <a:pt x="461" y="527"/>
                  </a:lnTo>
                  <a:lnTo>
                    <a:pt x="503" y="527"/>
                  </a:lnTo>
                  <a:lnTo>
                    <a:pt x="503" y="370"/>
                  </a:lnTo>
                  <a:lnTo>
                    <a:pt x="503" y="348"/>
                  </a:lnTo>
                  <a:lnTo>
                    <a:pt x="503" y="262"/>
                  </a:lnTo>
                  <a:lnTo>
                    <a:pt x="510" y="262"/>
                  </a:lnTo>
                  <a:lnTo>
                    <a:pt x="510" y="348"/>
                  </a:lnTo>
                  <a:lnTo>
                    <a:pt x="548" y="348"/>
                  </a:lnTo>
                  <a:lnTo>
                    <a:pt x="548" y="231"/>
                  </a:lnTo>
                  <a:lnTo>
                    <a:pt x="548" y="223"/>
                  </a:lnTo>
                  <a:lnTo>
                    <a:pt x="546" y="216"/>
                  </a:lnTo>
                  <a:lnTo>
                    <a:pt x="542" y="210"/>
                  </a:lnTo>
                  <a:lnTo>
                    <a:pt x="537" y="204"/>
                  </a:lnTo>
                  <a:lnTo>
                    <a:pt x="531" y="200"/>
                  </a:lnTo>
                  <a:lnTo>
                    <a:pt x="526" y="196"/>
                  </a:lnTo>
                  <a:lnTo>
                    <a:pt x="519" y="194"/>
                  </a:lnTo>
                  <a:lnTo>
                    <a:pt x="510" y="194"/>
                  </a:lnTo>
                  <a:lnTo>
                    <a:pt x="426" y="194"/>
                  </a:lnTo>
                  <a:lnTo>
                    <a:pt x="427" y="202"/>
                  </a:lnTo>
                  <a:lnTo>
                    <a:pt x="427" y="210"/>
                  </a:lnTo>
                  <a:lnTo>
                    <a:pt x="427" y="375"/>
                  </a:lnTo>
                  <a:lnTo>
                    <a:pt x="409" y="375"/>
                  </a:lnTo>
                  <a:close/>
                  <a:moveTo>
                    <a:pt x="277" y="0"/>
                  </a:moveTo>
                  <a:lnTo>
                    <a:pt x="284" y="1"/>
                  </a:lnTo>
                  <a:lnTo>
                    <a:pt x="291" y="3"/>
                  </a:lnTo>
                  <a:lnTo>
                    <a:pt x="298" y="4"/>
                  </a:lnTo>
                  <a:lnTo>
                    <a:pt x="305" y="6"/>
                  </a:lnTo>
                  <a:lnTo>
                    <a:pt x="311" y="10"/>
                  </a:lnTo>
                  <a:lnTo>
                    <a:pt x="317" y="13"/>
                  </a:lnTo>
                  <a:lnTo>
                    <a:pt x="322" y="17"/>
                  </a:lnTo>
                  <a:lnTo>
                    <a:pt x="327" y="21"/>
                  </a:lnTo>
                  <a:lnTo>
                    <a:pt x="332" y="27"/>
                  </a:lnTo>
                  <a:lnTo>
                    <a:pt x="337" y="33"/>
                  </a:lnTo>
                  <a:lnTo>
                    <a:pt x="340" y="39"/>
                  </a:lnTo>
                  <a:lnTo>
                    <a:pt x="344" y="45"/>
                  </a:lnTo>
                  <a:lnTo>
                    <a:pt x="346" y="52"/>
                  </a:lnTo>
                  <a:lnTo>
                    <a:pt x="347" y="59"/>
                  </a:lnTo>
                  <a:lnTo>
                    <a:pt x="348" y="66"/>
                  </a:lnTo>
                  <a:lnTo>
                    <a:pt x="348" y="73"/>
                  </a:lnTo>
                  <a:lnTo>
                    <a:pt x="348" y="80"/>
                  </a:lnTo>
                  <a:lnTo>
                    <a:pt x="347" y="88"/>
                  </a:lnTo>
                  <a:lnTo>
                    <a:pt x="346" y="95"/>
                  </a:lnTo>
                  <a:lnTo>
                    <a:pt x="344" y="101"/>
                  </a:lnTo>
                  <a:lnTo>
                    <a:pt x="340" y="108"/>
                  </a:lnTo>
                  <a:lnTo>
                    <a:pt x="337" y="114"/>
                  </a:lnTo>
                  <a:lnTo>
                    <a:pt x="332" y="119"/>
                  </a:lnTo>
                  <a:lnTo>
                    <a:pt x="327" y="125"/>
                  </a:lnTo>
                  <a:lnTo>
                    <a:pt x="322" y="129"/>
                  </a:lnTo>
                  <a:lnTo>
                    <a:pt x="317" y="133"/>
                  </a:lnTo>
                  <a:lnTo>
                    <a:pt x="311" y="136"/>
                  </a:lnTo>
                  <a:lnTo>
                    <a:pt x="305" y="140"/>
                  </a:lnTo>
                  <a:lnTo>
                    <a:pt x="298" y="142"/>
                  </a:lnTo>
                  <a:lnTo>
                    <a:pt x="291" y="145"/>
                  </a:lnTo>
                  <a:lnTo>
                    <a:pt x="284" y="146"/>
                  </a:lnTo>
                  <a:lnTo>
                    <a:pt x="277" y="146"/>
                  </a:lnTo>
                  <a:lnTo>
                    <a:pt x="269" y="146"/>
                  </a:lnTo>
                  <a:lnTo>
                    <a:pt x="261" y="145"/>
                  </a:lnTo>
                  <a:lnTo>
                    <a:pt x="254" y="142"/>
                  </a:lnTo>
                  <a:lnTo>
                    <a:pt x="249" y="140"/>
                  </a:lnTo>
                  <a:lnTo>
                    <a:pt x="242" y="136"/>
                  </a:lnTo>
                  <a:lnTo>
                    <a:pt x="236" y="133"/>
                  </a:lnTo>
                  <a:lnTo>
                    <a:pt x="230" y="129"/>
                  </a:lnTo>
                  <a:lnTo>
                    <a:pt x="225" y="125"/>
                  </a:lnTo>
                  <a:lnTo>
                    <a:pt x="220" y="119"/>
                  </a:lnTo>
                  <a:lnTo>
                    <a:pt x="216" y="114"/>
                  </a:lnTo>
                  <a:lnTo>
                    <a:pt x="212" y="108"/>
                  </a:lnTo>
                  <a:lnTo>
                    <a:pt x="210" y="101"/>
                  </a:lnTo>
                  <a:lnTo>
                    <a:pt x="207" y="95"/>
                  </a:lnTo>
                  <a:lnTo>
                    <a:pt x="205" y="88"/>
                  </a:lnTo>
                  <a:lnTo>
                    <a:pt x="204" y="80"/>
                  </a:lnTo>
                  <a:lnTo>
                    <a:pt x="204" y="73"/>
                  </a:lnTo>
                  <a:lnTo>
                    <a:pt x="204" y="66"/>
                  </a:lnTo>
                  <a:lnTo>
                    <a:pt x="205" y="59"/>
                  </a:lnTo>
                  <a:lnTo>
                    <a:pt x="207" y="52"/>
                  </a:lnTo>
                  <a:lnTo>
                    <a:pt x="210" y="45"/>
                  </a:lnTo>
                  <a:lnTo>
                    <a:pt x="212" y="39"/>
                  </a:lnTo>
                  <a:lnTo>
                    <a:pt x="216" y="33"/>
                  </a:lnTo>
                  <a:lnTo>
                    <a:pt x="220" y="27"/>
                  </a:lnTo>
                  <a:lnTo>
                    <a:pt x="225" y="21"/>
                  </a:lnTo>
                  <a:lnTo>
                    <a:pt x="230" y="17"/>
                  </a:lnTo>
                  <a:lnTo>
                    <a:pt x="236" y="13"/>
                  </a:lnTo>
                  <a:lnTo>
                    <a:pt x="242" y="10"/>
                  </a:lnTo>
                  <a:lnTo>
                    <a:pt x="249" y="6"/>
                  </a:lnTo>
                  <a:lnTo>
                    <a:pt x="254" y="4"/>
                  </a:lnTo>
                  <a:lnTo>
                    <a:pt x="261" y="3"/>
                  </a:lnTo>
                  <a:lnTo>
                    <a:pt x="269" y="1"/>
                  </a:lnTo>
                  <a:lnTo>
                    <a:pt x="277" y="0"/>
                  </a:lnTo>
                  <a:lnTo>
                    <a:pt x="277"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5471450" y="1145664"/>
            <a:ext cx="864096" cy="864096"/>
            <a:chOff x="3901548" y="1145664"/>
            <a:chExt cx="864096" cy="864096"/>
          </a:xfrm>
        </p:grpSpPr>
        <p:sp>
          <p:nvSpPr>
            <p:cNvPr id="5" name="椭圆 4"/>
            <p:cNvSpPr/>
            <p:nvPr/>
          </p:nvSpPr>
          <p:spPr>
            <a:xfrm>
              <a:off x="3901548" y="1145664"/>
              <a:ext cx="864096" cy="864096"/>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 Placeholder 3"/>
            <p:cNvSpPr txBox="1"/>
            <p:nvPr/>
          </p:nvSpPr>
          <p:spPr>
            <a:xfrm>
              <a:off x="4126407" y="1323796"/>
              <a:ext cx="384722" cy="5078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spcBef>
                  <a:spcPct val="20000"/>
                </a:spcBef>
                <a:defRPr/>
              </a:pPr>
              <a:r>
                <a:rPr kumimoji="0" lang="zh-CN" altLang="en-US"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规划</a:t>
              </a:r>
              <a:endParaRPr kumimoji="0" lang="en-US" altLang="zh-CN"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lvl="0">
                <a:spcBef>
                  <a:spcPct val="20000"/>
                </a:spcBef>
                <a:defRPr/>
              </a:pPr>
              <a:r>
                <a:rPr kumimoji="0" lang="zh-CN" altLang="en-US"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战略</a:t>
              </a:r>
              <a:endParaRPr kumimoji="0" lang="en-US"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6692715" y="1780842"/>
            <a:ext cx="864096" cy="864096"/>
            <a:chOff x="5120709" y="1780842"/>
            <a:chExt cx="864096" cy="864096"/>
          </a:xfrm>
        </p:grpSpPr>
        <p:sp>
          <p:nvSpPr>
            <p:cNvPr id="37" name="椭圆 36"/>
            <p:cNvSpPr/>
            <p:nvPr/>
          </p:nvSpPr>
          <p:spPr>
            <a:xfrm>
              <a:off x="5120709" y="1780842"/>
              <a:ext cx="864096" cy="864096"/>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 Placeholder 3"/>
            <p:cNvSpPr txBox="1"/>
            <p:nvPr/>
          </p:nvSpPr>
          <p:spPr>
            <a:xfrm>
              <a:off x="5249388" y="1958974"/>
              <a:ext cx="577082" cy="5078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spcBef>
                  <a:spcPct val="20000"/>
                </a:spcBef>
                <a:defRPr/>
              </a:pPr>
              <a:r>
                <a:rPr kumimoji="0" lang="zh-CN" altLang="en-US"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招聘与</a:t>
              </a:r>
              <a:endParaRPr kumimoji="0" lang="en-US" altLang="zh-CN"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lvl="0">
                <a:spcBef>
                  <a:spcPct val="20000"/>
                </a:spcBef>
                <a:defRPr/>
              </a:pPr>
              <a:r>
                <a:rPr lang="zh-CN" altLang="en-US" sz="1500" b="1" dirty="0">
                  <a:solidFill>
                    <a:schemeClr val="bg1"/>
                  </a:solidFill>
                  <a:latin typeface="微软雅黑" panose="020B0503020204020204" pitchFamily="34" charset="-122"/>
                  <a:ea typeface="微软雅黑" panose="020B0503020204020204" pitchFamily="34" charset="-122"/>
                </a:rPr>
                <a:t>配置</a:t>
              </a:r>
              <a:endParaRPr kumimoji="0" lang="en-US"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6785485" y="3004980"/>
            <a:ext cx="864096" cy="864096"/>
            <a:chOff x="5213479" y="3004980"/>
            <a:chExt cx="864096" cy="864096"/>
          </a:xfrm>
        </p:grpSpPr>
        <p:sp>
          <p:nvSpPr>
            <p:cNvPr id="39" name="椭圆 38"/>
            <p:cNvSpPr/>
            <p:nvPr/>
          </p:nvSpPr>
          <p:spPr>
            <a:xfrm>
              <a:off x="5213479" y="3004980"/>
              <a:ext cx="864096" cy="864096"/>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 Placeholder 3"/>
            <p:cNvSpPr txBox="1"/>
            <p:nvPr/>
          </p:nvSpPr>
          <p:spPr>
            <a:xfrm>
              <a:off x="5342159" y="3183112"/>
              <a:ext cx="577082" cy="5078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spcBef>
                  <a:spcPct val="20000"/>
                </a:spcBef>
                <a:defRPr/>
              </a:pPr>
              <a:r>
                <a:rPr kumimoji="0" lang="zh-CN" altLang="en-US"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培训与</a:t>
              </a:r>
              <a:endParaRPr kumimoji="0" lang="en-US" altLang="zh-CN"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lvl="0">
                <a:spcBef>
                  <a:spcPct val="20000"/>
                </a:spcBef>
                <a:defRPr/>
              </a:pPr>
              <a:r>
                <a:rPr lang="zh-CN" altLang="en-US" sz="1500" b="1" dirty="0">
                  <a:solidFill>
                    <a:schemeClr val="bg1"/>
                  </a:solidFill>
                  <a:latin typeface="微软雅黑" panose="020B0503020204020204" pitchFamily="34" charset="-122"/>
                  <a:ea typeface="微软雅黑" panose="020B0503020204020204" pitchFamily="34" charset="-122"/>
                </a:rPr>
                <a:t>开发</a:t>
              </a:r>
              <a:endParaRPr kumimoji="0" lang="en-US"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5471450" y="3784176"/>
            <a:ext cx="864096" cy="864096"/>
            <a:chOff x="3934672" y="3784176"/>
            <a:chExt cx="864096" cy="864096"/>
          </a:xfrm>
        </p:grpSpPr>
        <p:sp>
          <p:nvSpPr>
            <p:cNvPr id="41" name="椭圆 40"/>
            <p:cNvSpPr/>
            <p:nvPr/>
          </p:nvSpPr>
          <p:spPr>
            <a:xfrm>
              <a:off x="3934672" y="3784176"/>
              <a:ext cx="864096" cy="864096"/>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 Placeholder 3"/>
            <p:cNvSpPr txBox="1"/>
            <p:nvPr/>
          </p:nvSpPr>
          <p:spPr>
            <a:xfrm>
              <a:off x="4159532" y="3962308"/>
              <a:ext cx="384722" cy="5078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spcBef>
                  <a:spcPct val="20000"/>
                </a:spcBef>
                <a:defRPr/>
              </a:pPr>
              <a:r>
                <a:rPr kumimoji="0" lang="zh-CN" altLang="en-US"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薪酬</a:t>
              </a:r>
              <a:endParaRPr kumimoji="0" lang="en-US" altLang="zh-CN"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lvl="0">
                <a:spcBef>
                  <a:spcPct val="20000"/>
                </a:spcBef>
                <a:defRPr/>
              </a:pPr>
              <a:r>
                <a:rPr kumimoji="0" lang="zh-CN" altLang="en-US"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管理</a:t>
              </a:r>
              <a:endParaRPr kumimoji="0" lang="en-US"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4196125" y="3123029"/>
            <a:ext cx="864096" cy="864096"/>
            <a:chOff x="2624119" y="3123029"/>
            <a:chExt cx="864096" cy="864096"/>
          </a:xfrm>
        </p:grpSpPr>
        <p:sp>
          <p:nvSpPr>
            <p:cNvPr id="43" name="椭圆 42"/>
            <p:cNvSpPr/>
            <p:nvPr/>
          </p:nvSpPr>
          <p:spPr>
            <a:xfrm>
              <a:off x="2624119" y="3123029"/>
              <a:ext cx="864096" cy="864096"/>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 Placeholder 3"/>
            <p:cNvSpPr txBox="1"/>
            <p:nvPr/>
          </p:nvSpPr>
          <p:spPr>
            <a:xfrm>
              <a:off x="2752799" y="3301161"/>
              <a:ext cx="577082" cy="5078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spcBef>
                  <a:spcPct val="20000"/>
                </a:spcBef>
                <a:defRPr/>
              </a:pPr>
              <a:r>
                <a:rPr kumimoji="0" lang="zh-CN" altLang="en-US"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绩效与</a:t>
              </a:r>
              <a:endParaRPr kumimoji="0" lang="en-US" altLang="zh-CN"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lvl="0">
                <a:spcBef>
                  <a:spcPct val="20000"/>
                </a:spcBef>
                <a:defRPr/>
              </a:pPr>
              <a:r>
                <a:rPr lang="zh-CN" altLang="en-US" sz="1500" b="1" dirty="0">
                  <a:solidFill>
                    <a:schemeClr val="bg1"/>
                  </a:solidFill>
                  <a:latin typeface="微软雅黑" panose="020B0503020204020204" pitchFamily="34" charset="-122"/>
                  <a:ea typeface="微软雅黑" panose="020B0503020204020204" pitchFamily="34" charset="-122"/>
                </a:rPr>
                <a:t>福利</a:t>
              </a:r>
              <a:endParaRPr kumimoji="0" lang="en-US"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4203610" y="1825080"/>
            <a:ext cx="864096" cy="864096"/>
            <a:chOff x="2631604" y="1825080"/>
            <a:chExt cx="864096" cy="864096"/>
          </a:xfrm>
        </p:grpSpPr>
        <p:sp>
          <p:nvSpPr>
            <p:cNvPr id="45" name="椭圆 44"/>
            <p:cNvSpPr/>
            <p:nvPr/>
          </p:nvSpPr>
          <p:spPr>
            <a:xfrm>
              <a:off x="2631604" y="1825080"/>
              <a:ext cx="864096" cy="864096"/>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 Placeholder 3"/>
            <p:cNvSpPr txBox="1"/>
            <p:nvPr/>
          </p:nvSpPr>
          <p:spPr>
            <a:xfrm>
              <a:off x="2856465" y="2003212"/>
              <a:ext cx="384721" cy="5078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spcBef>
                  <a:spcPct val="20000"/>
                </a:spcBef>
                <a:defRPr/>
              </a:pPr>
              <a:r>
                <a:rPr kumimoji="0" lang="zh-CN" altLang="en-US"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劳动</a:t>
              </a:r>
              <a:endParaRPr kumimoji="0" lang="en-US" altLang="zh-CN"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lvl="0">
                <a:spcBef>
                  <a:spcPct val="20000"/>
                </a:spcBef>
                <a:defRPr/>
              </a:pPr>
              <a:r>
                <a:rPr kumimoji="0" lang="zh-CN" altLang="en-US"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关系</a:t>
              </a:r>
              <a:endParaRPr kumimoji="0" lang="en-US" sz="1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sp>
        <p:nvSpPr>
          <p:cNvPr id="12" name="TextBox 11"/>
          <p:cNvSpPr txBox="1"/>
          <p:nvPr/>
        </p:nvSpPr>
        <p:spPr>
          <a:xfrm>
            <a:off x="1537253" y="1481019"/>
            <a:ext cx="2242659" cy="2880789"/>
          </a:xfrm>
          <a:prstGeom prst="rect">
            <a:avLst/>
          </a:prstGeom>
        </p:spPr>
        <p:txBody>
          <a:bodyPr wrap="square" lIns="0" tIns="0" rIns="0" bIns="0" anchor="ctr" anchorCtr="0">
            <a:spAutoFit/>
          </a:bodyPr>
          <a:lstStyle>
            <a:defPPr>
              <a:defRPr lang="zh-CN"/>
            </a:defPPr>
            <a:lvl1pPr lvl="0" indent="0">
              <a:spcBef>
                <a:spcPct val="20000"/>
              </a:spcBef>
              <a:buNone/>
              <a:defRPr sz="1000" baseline="0">
                <a:solidFill>
                  <a:schemeClr val="accent1"/>
                </a:solidFill>
                <a:latin typeface="微软雅黑" panose="020B0503020204020204" pitchFamily="34" charset="-122"/>
                <a:ea typeface="微软雅黑" panose="020B0503020204020204" pitchFamily="34" charset="-122"/>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just">
              <a:lnSpc>
                <a:spcPct val="130000"/>
              </a:lnSpc>
            </a:pPr>
            <a:r>
              <a:rPr lang="zh-CN" altLang="en-US" sz="1200" dirty="0"/>
              <a:t>       结合公司近年来的发展规划，逐步建立和完善了公司的人力资源管理体系，初步建立了公司人力资源</a:t>
            </a:r>
            <a:r>
              <a:rPr lang="en-US" altLang="zh-CN" sz="1200" dirty="0"/>
              <a:t>6</a:t>
            </a:r>
            <a:r>
              <a:rPr lang="zh-CN" altLang="en-US" sz="1200" dirty="0"/>
              <a:t>大管理模块的框架，从真正意义上把公司的人力资源管理从以前人事管理提升到目前的人力资源管理的角度。行政人事部的角色也从以前单一的行政、人事管理的控制、改善演变到目前的服务和协助各部门管理的角度，完成了从人事管理</a:t>
            </a:r>
            <a:r>
              <a:rPr lang="en-US" altLang="zh-CN" sz="1200" dirty="0"/>
              <a:t>—</a:t>
            </a:r>
            <a:r>
              <a:rPr lang="zh-CN" altLang="en-US" sz="1200" dirty="0"/>
              <a:t>人力资源管理</a:t>
            </a:r>
            <a:r>
              <a:rPr lang="en-US" altLang="zh-CN" sz="1200" dirty="0"/>
              <a:t>—</a:t>
            </a:r>
            <a:r>
              <a:rPr lang="zh-CN" altLang="en-US" sz="1200" dirty="0"/>
              <a:t>人力资本的逐步演变。</a:t>
            </a:r>
            <a:endParaRPr lang="zh-CN" altLang="en-US" sz="1200" dirty="0"/>
          </a:p>
        </p:txBody>
      </p:sp>
      <p:sp>
        <p:nvSpPr>
          <p:cNvPr id="4" name="六边形 3"/>
          <p:cNvSpPr/>
          <p:nvPr/>
        </p:nvSpPr>
        <p:spPr>
          <a:xfrm>
            <a:off x="4984676" y="2113735"/>
            <a:ext cx="1837645" cy="1584176"/>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 Placeholder 3"/>
          <p:cNvSpPr txBox="1"/>
          <p:nvPr/>
        </p:nvSpPr>
        <p:spPr>
          <a:xfrm>
            <a:off x="5262298" y="2473775"/>
            <a:ext cx="1282402" cy="84638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kumimoji="0" lang="zh-CN" altLang="en-US" sz="2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人力资源</a:t>
            </a:r>
            <a:endParaRPr kumimoji="0" lang="en-US" altLang="zh-CN" sz="2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lvl="0" algn="l">
              <a:spcBef>
                <a:spcPct val="20000"/>
              </a:spcBef>
              <a:defRPr/>
            </a:pPr>
            <a:r>
              <a:rPr lang="en-US" sz="2500" b="1" dirty="0">
                <a:solidFill>
                  <a:schemeClr val="bg1"/>
                </a:solidFill>
                <a:latin typeface="微软雅黑" panose="020B0503020204020204" pitchFamily="34" charset="-122"/>
                <a:ea typeface="微软雅黑" panose="020B0503020204020204" pitchFamily="34" charset="-122"/>
              </a:rPr>
              <a:t>6</a:t>
            </a:r>
            <a:r>
              <a:rPr lang="zh-CN" altLang="en-US" sz="2500" b="1" dirty="0">
                <a:solidFill>
                  <a:schemeClr val="bg1"/>
                </a:solidFill>
                <a:latin typeface="微软雅黑" panose="020B0503020204020204" pitchFamily="34" charset="-122"/>
                <a:ea typeface="微软雅黑" panose="020B0503020204020204" pitchFamily="34" charset="-122"/>
              </a:rPr>
              <a:t>大模块</a:t>
            </a:r>
            <a:endParaRPr kumimoji="0" lang="en-US" sz="2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180"/>
                            </p:stCondLst>
                            <p:childTnLst>
                              <p:par>
                                <p:cTn id="20" presetID="42" presetClass="entr" presetSubtype="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par>
                          <p:cTn id="25" fill="hold">
                            <p:stCondLst>
                              <p:cond delay="2180"/>
                            </p:stCondLst>
                            <p:childTnLst>
                              <p:par>
                                <p:cTn id="26" presetID="53" presetClass="entr" presetSubtype="16"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p:cTn id="33" dur="500" fill="hold"/>
                                        <p:tgtEl>
                                          <p:spTgt spid="34"/>
                                        </p:tgtEl>
                                        <p:attrNameLst>
                                          <p:attrName>ppt_w</p:attrName>
                                        </p:attrNameLst>
                                      </p:cBhvr>
                                      <p:tavLst>
                                        <p:tav tm="0">
                                          <p:val>
                                            <p:fltVal val="0"/>
                                          </p:val>
                                        </p:tav>
                                        <p:tav tm="100000">
                                          <p:val>
                                            <p:strVal val="#ppt_w"/>
                                          </p:val>
                                        </p:tav>
                                      </p:tavLst>
                                    </p:anim>
                                    <p:anim calcmode="lin" valueType="num">
                                      <p:cBhvr>
                                        <p:cTn id="34" dur="500" fill="hold"/>
                                        <p:tgtEl>
                                          <p:spTgt spid="34"/>
                                        </p:tgtEl>
                                        <p:attrNameLst>
                                          <p:attrName>ppt_h</p:attrName>
                                        </p:attrNameLst>
                                      </p:cBhvr>
                                      <p:tavLst>
                                        <p:tav tm="0">
                                          <p:val>
                                            <p:fltVal val="0"/>
                                          </p:val>
                                        </p:tav>
                                        <p:tav tm="100000">
                                          <p:val>
                                            <p:strVal val="#ppt_h"/>
                                          </p:val>
                                        </p:tav>
                                      </p:tavLst>
                                    </p:anim>
                                    <p:animEffect transition="in" filter="fade">
                                      <p:cBhvr>
                                        <p:cTn id="35" dur="500"/>
                                        <p:tgtEl>
                                          <p:spTgt spid="34"/>
                                        </p:tgtEl>
                                      </p:cBhvr>
                                    </p:animEffect>
                                  </p:childTnLst>
                                </p:cTn>
                              </p:par>
                            </p:childTnLst>
                          </p:cTn>
                        </p:par>
                        <p:par>
                          <p:cTn id="36" fill="hold">
                            <p:stCondLst>
                              <p:cond delay="2680"/>
                            </p:stCondLst>
                            <p:childTnLst>
                              <p:par>
                                <p:cTn id="37" presetID="1"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par>
                          <p:cTn id="39" fill="hold">
                            <p:stCondLst>
                              <p:cond delay="2680"/>
                            </p:stCondLst>
                            <p:childTnLst>
                              <p:par>
                                <p:cTn id="40" presetID="42" presetClass="path" presetSubtype="0" fill="hold" nodeType="afterEffect">
                                  <p:stCondLst>
                                    <p:cond delay="0"/>
                                  </p:stCondLst>
                                  <p:childTnLst>
                                    <p:animMotion origin="layout" path="M 0 0 L 0 0.25 E" pathEditMode="relative" ptsTypes="">
                                      <p:cBhvr>
                                        <p:cTn id="41" dur="500" spd="-100000" fill="hold"/>
                                        <p:tgtEl>
                                          <p:spTgt spid="11"/>
                                        </p:tgtEl>
                                        <p:attrNameLst>
                                          <p:attrName>ppt_x</p:attrName>
                                          <p:attrName>ppt_y</p:attrName>
                                        </p:attrNameLst>
                                      </p:cBhvr>
                                    </p:animMotion>
                                  </p:childTnLst>
                                </p:cTn>
                              </p:par>
                            </p:childTnLst>
                          </p:cTn>
                        </p:par>
                        <p:par>
                          <p:cTn id="42" fill="hold">
                            <p:stCondLst>
                              <p:cond delay="3180"/>
                            </p:stCondLst>
                            <p:childTnLst>
                              <p:par>
                                <p:cTn id="43" presetID="1" presetClass="entr" presetSubtype="0"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childTnLst>
                                </p:cTn>
                              </p:par>
                            </p:childTnLst>
                          </p:cTn>
                        </p:par>
                        <p:par>
                          <p:cTn id="45" fill="hold">
                            <p:stCondLst>
                              <p:cond delay="3180"/>
                            </p:stCondLst>
                            <p:childTnLst>
                              <p:par>
                                <p:cTn id="46" presetID="42" presetClass="path" presetSubtype="0" fill="hold" nodeType="afterEffect">
                                  <p:stCondLst>
                                    <p:cond delay="0"/>
                                  </p:stCondLst>
                                  <p:childTnLst>
                                    <p:animMotion origin="layout" path="M 3.33333E-6 2.53165E-7 L -0.12952 0.12566 " pathEditMode="relative" rAng="0" ptsTypes="AA">
                                      <p:cBhvr>
                                        <p:cTn id="47" dur="500" spd="-100000" fill="hold"/>
                                        <p:tgtEl>
                                          <p:spTgt spid="6"/>
                                        </p:tgtEl>
                                        <p:attrNameLst>
                                          <p:attrName>ppt_x</p:attrName>
                                          <p:attrName>ppt_y</p:attrName>
                                        </p:attrNameLst>
                                      </p:cBhvr>
                                      <p:rCtr x="-6476" y="6267"/>
                                    </p:animMotion>
                                  </p:childTnLst>
                                </p:cTn>
                              </p:par>
                            </p:childTnLst>
                          </p:cTn>
                        </p:par>
                        <p:par>
                          <p:cTn id="48" fill="hold">
                            <p:stCondLst>
                              <p:cond delay="3680"/>
                            </p:stCondLst>
                            <p:childTnLst>
                              <p:par>
                                <p:cTn id="49" presetID="1" presetClass="entr" presetSubtype="0" fill="hold" nodeType="afterEffect">
                                  <p:stCondLst>
                                    <p:cond delay="0"/>
                                  </p:stCondLst>
                                  <p:childTnLst>
                                    <p:set>
                                      <p:cBhvr>
                                        <p:cTn id="50" dur="1" fill="hold">
                                          <p:stCondLst>
                                            <p:cond delay="0"/>
                                          </p:stCondLst>
                                        </p:cTn>
                                        <p:tgtEl>
                                          <p:spTgt spid="7"/>
                                        </p:tgtEl>
                                        <p:attrNameLst>
                                          <p:attrName>style.visibility</p:attrName>
                                        </p:attrNameLst>
                                      </p:cBhvr>
                                      <p:to>
                                        <p:strVal val="visible"/>
                                      </p:to>
                                    </p:set>
                                  </p:childTnLst>
                                </p:cTn>
                              </p:par>
                            </p:childTnLst>
                          </p:cTn>
                        </p:par>
                        <p:par>
                          <p:cTn id="51" fill="hold">
                            <p:stCondLst>
                              <p:cond delay="3680"/>
                            </p:stCondLst>
                            <p:childTnLst>
                              <p:par>
                                <p:cTn id="52" presetID="42" presetClass="path" presetSubtype="0" fill="hold" nodeType="afterEffect">
                                  <p:stCondLst>
                                    <p:cond delay="0"/>
                                  </p:stCondLst>
                                  <p:childTnLst>
                                    <p:animMotion origin="layout" path="M 3.88889E-6 3.82217E-6 L -0.13959 -0.11238 " pathEditMode="relative" rAng="0" ptsTypes="AA">
                                      <p:cBhvr>
                                        <p:cTn id="53" dur="500" spd="-100000" fill="hold"/>
                                        <p:tgtEl>
                                          <p:spTgt spid="7"/>
                                        </p:tgtEl>
                                        <p:attrNameLst>
                                          <p:attrName>ppt_x</p:attrName>
                                          <p:attrName>ppt_y</p:attrName>
                                        </p:attrNameLst>
                                      </p:cBhvr>
                                      <p:rCtr x="-6979" y="-5619"/>
                                    </p:animMotion>
                                  </p:childTnLst>
                                </p:cTn>
                              </p:par>
                            </p:childTnLst>
                          </p:cTn>
                        </p:par>
                        <p:par>
                          <p:cTn id="54" fill="hold">
                            <p:stCondLst>
                              <p:cond delay="4180"/>
                            </p:stCondLst>
                            <p:childTnLst>
                              <p:par>
                                <p:cTn id="55" presetID="1" presetClass="entr" presetSubtype="0" fill="hold" nodeType="afterEffect">
                                  <p:stCondLst>
                                    <p:cond delay="0"/>
                                  </p:stCondLst>
                                  <p:childTnLst>
                                    <p:set>
                                      <p:cBhvr>
                                        <p:cTn id="56" dur="1" fill="hold">
                                          <p:stCondLst>
                                            <p:cond delay="0"/>
                                          </p:stCondLst>
                                        </p:cTn>
                                        <p:tgtEl>
                                          <p:spTgt spid="8"/>
                                        </p:tgtEl>
                                        <p:attrNameLst>
                                          <p:attrName>style.visibility</p:attrName>
                                        </p:attrNameLst>
                                      </p:cBhvr>
                                      <p:to>
                                        <p:strVal val="visible"/>
                                      </p:to>
                                    </p:set>
                                  </p:childTnLst>
                                </p:cTn>
                              </p:par>
                            </p:childTnLst>
                          </p:cTn>
                        </p:par>
                        <p:par>
                          <p:cTn id="57" fill="hold">
                            <p:stCondLst>
                              <p:cond delay="4180"/>
                            </p:stCondLst>
                            <p:childTnLst>
                              <p:par>
                                <p:cTn id="58" presetID="42" presetClass="path" presetSubtype="0" fill="hold" nodeType="afterEffect">
                                  <p:stCondLst>
                                    <p:cond delay="0"/>
                                  </p:stCondLst>
                                  <p:childTnLst>
                                    <p:animMotion origin="layout" path="M 2.77778E-7 3.82525E-6 L 0.00399 -0.26397 " pathEditMode="relative" rAng="0" ptsTypes="AA">
                                      <p:cBhvr>
                                        <p:cTn id="59" dur="500" spd="-100000" fill="hold"/>
                                        <p:tgtEl>
                                          <p:spTgt spid="8"/>
                                        </p:tgtEl>
                                        <p:attrNameLst>
                                          <p:attrName>ppt_x</p:attrName>
                                          <p:attrName>ppt_y</p:attrName>
                                        </p:attrNameLst>
                                      </p:cBhvr>
                                      <p:rCtr x="191" y="-13214"/>
                                    </p:animMotion>
                                  </p:childTnLst>
                                </p:cTn>
                              </p:par>
                            </p:childTnLst>
                          </p:cTn>
                        </p:par>
                        <p:par>
                          <p:cTn id="60" fill="hold">
                            <p:stCondLst>
                              <p:cond delay="4680"/>
                            </p:stCondLst>
                            <p:childTnLst>
                              <p:par>
                                <p:cTn id="61" presetID="1" presetClass="entr" presetSubtype="0" fill="hold" nodeType="afterEffect">
                                  <p:stCondLst>
                                    <p:cond delay="0"/>
                                  </p:stCondLst>
                                  <p:childTnLst>
                                    <p:set>
                                      <p:cBhvr>
                                        <p:cTn id="62" dur="1" fill="hold">
                                          <p:stCondLst>
                                            <p:cond delay="0"/>
                                          </p:stCondLst>
                                        </p:cTn>
                                        <p:tgtEl>
                                          <p:spTgt spid="9"/>
                                        </p:tgtEl>
                                        <p:attrNameLst>
                                          <p:attrName>style.visibility</p:attrName>
                                        </p:attrNameLst>
                                      </p:cBhvr>
                                      <p:to>
                                        <p:strVal val="visible"/>
                                      </p:to>
                                    </p:set>
                                  </p:childTnLst>
                                </p:cTn>
                              </p:par>
                            </p:childTnLst>
                          </p:cTn>
                        </p:par>
                        <p:par>
                          <p:cTn id="63" fill="hold">
                            <p:stCondLst>
                              <p:cond delay="4680"/>
                            </p:stCondLst>
                            <p:childTnLst>
                              <p:par>
                                <p:cTn id="64" presetID="42" presetClass="path" presetSubtype="0" fill="hold" nodeType="afterEffect">
                                  <p:stCondLst>
                                    <p:cond delay="0"/>
                                  </p:stCondLst>
                                  <p:childTnLst>
                                    <p:animMotion origin="layout" path="M 3.61111E-6 -2.73541E-6 L 0.14357 -0.13522 " pathEditMode="relative" rAng="0" ptsTypes="AA">
                                      <p:cBhvr>
                                        <p:cTn id="65" dur="500" spd="-100000" fill="hold"/>
                                        <p:tgtEl>
                                          <p:spTgt spid="9"/>
                                        </p:tgtEl>
                                        <p:attrNameLst>
                                          <p:attrName>ppt_x</p:attrName>
                                          <p:attrName>ppt_y</p:attrName>
                                        </p:attrNameLst>
                                      </p:cBhvr>
                                      <p:rCtr x="7170" y="-6761"/>
                                    </p:animMotion>
                                  </p:childTnLst>
                                </p:cTn>
                              </p:par>
                            </p:childTnLst>
                          </p:cTn>
                        </p:par>
                        <p:par>
                          <p:cTn id="66" fill="hold">
                            <p:stCondLst>
                              <p:cond delay="5180"/>
                            </p:stCondLst>
                            <p:childTnLst>
                              <p:par>
                                <p:cTn id="67" presetID="1" presetClass="entr" presetSubtype="0" fill="hold" nodeType="afterEffect">
                                  <p:stCondLst>
                                    <p:cond delay="0"/>
                                  </p:stCondLst>
                                  <p:childTnLst>
                                    <p:set>
                                      <p:cBhvr>
                                        <p:cTn id="68" dur="1" fill="hold">
                                          <p:stCondLst>
                                            <p:cond delay="0"/>
                                          </p:stCondLst>
                                        </p:cTn>
                                        <p:tgtEl>
                                          <p:spTgt spid="10"/>
                                        </p:tgtEl>
                                        <p:attrNameLst>
                                          <p:attrName>style.visibility</p:attrName>
                                        </p:attrNameLst>
                                      </p:cBhvr>
                                      <p:to>
                                        <p:strVal val="visible"/>
                                      </p:to>
                                    </p:set>
                                  </p:childTnLst>
                                </p:cTn>
                              </p:par>
                            </p:childTnLst>
                          </p:cTn>
                        </p:par>
                        <p:par>
                          <p:cTn id="69" fill="hold">
                            <p:stCondLst>
                              <p:cond delay="5180"/>
                            </p:stCondLst>
                            <p:childTnLst>
                              <p:par>
                                <p:cTn id="70" presetID="42" presetClass="path" presetSubtype="0" fill="hold" nodeType="afterEffect">
                                  <p:stCondLst>
                                    <p:cond delay="0"/>
                                  </p:stCondLst>
                                  <p:childTnLst>
                                    <p:animMotion origin="layout" path="M -4.44444E-6 -4.39024E-6 L 0.14271 0.11702 " pathEditMode="relative" rAng="0" ptsTypes="AA">
                                      <p:cBhvr>
                                        <p:cTn id="71" dur="500" spd="-100000" fill="hold"/>
                                        <p:tgtEl>
                                          <p:spTgt spid="10"/>
                                        </p:tgtEl>
                                        <p:attrNameLst>
                                          <p:attrName>ppt_x</p:attrName>
                                          <p:attrName>ppt_y</p:attrName>
                                        </p:attrNameLst>
                                      </p:cBhvr>
                                      <p:rCtr x="7135" y="583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2" grpId="0"/>
      <p:bldP spid="4" grpId="0" animBg="1"/>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65373" y="428693"/>
            <a:ext cx="3047759" cy="430887"/>
          </a:xfrm>
          <a:prstGeom prst="rect">
            <a:avLst/>
          </a:prstGeom>
          <a:noFill/>
        </p:spPr>
        <p:txBody>
          <a:bodyPr wrap="square" rtlCol="0">
            <a:spAutoFit/>
          </a:bodyPr>
          <a:lstStyle>
            <a:defPPr>
              <a:defRPr lang="zh-CN"/>
            </a:defPPr>
            <a:lvl1pPr>
              <a:defRPr sz="2200" b="1">
                <a:solidFill>
                  <a:schemeClr val="accent1"/>
                </a:solidFill>
                <a:latin typeface="微软雅黑" panose="020B0503020204020204" pitchFamily="34" charset="-122"/>
                <a:ea typeface="微软雅黑" panose="020B0503020204020204" pitchFamily="34" charset="-122"/>
              </a:defRPr>
            </a:lvl1pPr>
          </a:lstStyle>
          <a:p>
            <a:r>
              <a:rPr lang="zh-CN" altLang="en-US" dirty="0"/>
              <a:t>组织设计优化</a:t>
            </a:r>
            <a:endParaRPr lang="zh-CN" altLang="en-US" dirty="0"/>
          </a:p>
        </p:txBody>
      </p:sp>
      <p:cxnSp>
        <p:nvCxnSpPr>
          <p:cNvPr id="3" name="直接连接符 2"/>
          <p:cNvCxnSpPr/>
          <p:nvPr/>
        </p:nvCxnSpPr>
        <p:spPr>
          <a:xfrm>
            <a:off x="1132953" y="897658"/>
            <a:ext cx="7543503" cy="0"/>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582730" y="347438"/>
            <a:ext cx="507041" cy="593401"/>
            <a:chOff x="582730" y="347438"/>
            <a:chExt cx="507041" cy="593401"/>
          </a:xfrm>
        </p:grpSpPr>
        <p:sp>
          <p:nvSpPr>
            <p:cNvPr id="19" name="六边形 18"/>
            <p:cNvSpPr/>
            <p:nvPr/>
          </p:nvSpPr>
          <p:spPr>
            <a:xfrm rot="5400000">
              <a:off x="539550" y="390618"/>
              <a:ext cx="593401" cy="507041"/>
            </a:xfrm>
            <a:prstGeom prst="hexagon">
              <a:avLst/>
            </a:prstGeom>
            <a:solidFill>
              <a:schemeClr val="accent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30" name="Freeform 354"/>
            <p:cNvSpPr>
              <a:spLocks noEditPoints="1"/>
            </p:cNvSpPr>
            <p:nvPr/>
          </p:nvSpPr>
          <p:spPr bwMode="auto">
            <a:xfrm>
              <a:off x="673217" y="479330"/>
              <a:ext cx="326066" cy="329612"/>
            </a:xfrm>
            <a:custGeom>
              <a:avLst/>
              <a:gdLst>
                <a:gd name="T0" fmla="*/ 433 w 548"/>
                <a:gd name="T1" fmla="*/ 71 h 559"/>
                <a:gd name="T2" fmla="*/ 399 w 548"/>
                <a:gd name="T3" fmla="*/ 108 h 559"/>
                <a:gd name="T4" fmla="*/ 399 w 548"/>
                <a:gd name="T5" fmla="*/ 146 h 559"/>
                <a:gd name="T6" fmla="*/ 422 w 548"/>
                <a:gd name="T7" fmla="*/ 176 h 559"/>
                <a:gd name="T8" fmla="*/ 456 w 548"/>
                <a:gd name="T9" fmla="*/ 186 h 559"/>
                <a:gd name="T10" fmla="*/ 489 w 548"/>
                <a:gd name="T11" fmla="*/ 175 h 559"/>
                <a:gd name="T12" fmla="*/ 515 w 548"/>
                <a:gd name="T13" fmla="*/ 137 h 559"/>
                <a:gd name="T14" fmla="*/ 513 w 548"/>
                <a:gd name="T15" fmla="*/ 108 h 559"/>
                <a:gd name="T16" fmla="*/ 479 w 548"/>
                <a:gd name="T17" fmla="*/ 71 h 559"/>
                <a:gd name="T18" fmla="*/ 91 w 548"/>
                <a:gd name="T19" fmla="*/ 66 h 559"/>
                <a:gd name="T20" fmla="*/ 125 w 548"/>
                <a:gd name="T21" fmla="*/ 76 h 559"/>
                <a:gd name="T22" fmla="*/ 150 w 548"/>
                <a:gd name="T23" fmla="*/ 114 h 559"/>
                <a:gd name="T24" fmla="*/ 144 w 548"/>
                <a:gd name="T25" fmla="*/ 154 h 559"/>
                <a:gd name="T26" fmla="*/ 115 w 548"/>
                <a:gd name="T27" fmla="*/ 181 h 559"/>
                <a:gd name="T28" fmla="*/ 85 w 548"/>
                <a:gd name="T29" fmla="*/ 186 h 559"/>
                <a:gd name="T30" fmla="*/ 49 w 548"/>
                <a:gd name="T31" fmla="*/ 168 h 559"/>
                <a:gd name="T32" fmla="*/ 33 w 548"/>
                <a:gd name="T33" fmla="*/ 132 h 559"/>
                <a:gd name="T34" fmla="*/ 36 w 548"/>
                <a:gd name="T35" fmla="*/ 102 h 559"/>
                <a:gd name="T36" fmla="*/ 74 w 548"/>
                <a:gd name="T37" fmla="*/ 69 h 559"/>
                <a:gd name="T38" fmla="*/ 137 w 548"/>
                <a:gd name="T39" fmla="*/ 375 h 559"/>
                <a:gd name="T40" fmla="*/ 87 w 548"/>
                <a:gd name="T41" fmla="*/ 527 h 559"/>
                <a:gd name="T42" fmla="*/ 37 w 548"/>
                <a:gd name="T43" fmla="*/ 262 h 559"/>
                <a:gd name="T44" fmla="*/ 2 w 548"/>
                <a:gd name="T45" fmla="*/ 216 h 559"/>
                <a:gd name="T46" fmla="*/ 29 w 548"/>
                <a:gd name="T47" fmla="*/ 194 h 559"/>
                <a:gd name="T48" fmla="*/ 119 w 548"/>
                <a:gd name="T49" fmla="*/ 375 h 559"/>
                <a:gd name="T50" fmla="*/ 332 w 548"/>
                <a:gd name="T51" fmla="*/ 342 h 559"/>
                <a:gd name="T52" fmla="*/ 271 w 548"/>
                <a:gd name="T53" fmla="*/ 402 h 559"/>
                <a:gd name="T54" fmla="*/ 218 w 548"/>
                <a:gd name="T55" fmla="*/ 238 h 559"/>
                <a:gd name="T56" fmla="*/ 165 w 548"/>
                <a:gd name="T57" fmla="*/ 191 h 559"/>
                <a:gd name="T58" fmla="*/ 192 w 548"/>
                <a:gd name="T59" fmla="*/ 159 h 559"/>
                <a:gd name="T60" fmla="*/ 276 w 548"/>
                <a:gd name="T61" fmla="*/ 155 h 559"/>
                <a:gd name="T62" fmla="*/ 341 w 548"/>
                <a:gd name="T63" fmla="*/ 155 h 559"/>
                <a:gd name="T64" fmla="*/ 379 w 548"/>
                <a:gd name="T65" fmla="*/ 175 h 559"/>
                <a:gd name="T66" fmla="*/ 379 w 548"/>
                <a:gd name="T67" fmla="*/ 342 h 559"/>
                <a:gd name="T68" fmla="*/ 409 w 548"/>
                <a:gd name="T69" fmla="*/ 375 h 559"/>
                <a:gd name="T70" fmla="*/ 461 w 548"/>
                <a:gd name="T71" fmla="*/ 527 h 559"/>
                <a:gd name="T72" fmla="*/ 510 w 548"/>
                <a:gd name="T73" fmla="*/ 262 h 559"/>
                <a:gd name="T74" fmla="*/ 546 w 548"/>
                <a:gd name="T75" fmla="*/ 216 h 559"/>
                <a:gd name="T76" fmla="*/ 519 w 548"/>
                <a:gd name="T77" fmla="*/ 194 h 559"/>
                <a:gd name="T78" fmla="*/ 427 w 548"/>
                <a:gd name="T79" fmla="*/ 375 h 559"/>
                <a:gd name="T80" fmla="*/ 298 w 548"/>
                <a:gd name="T81" fmla="*/ 4 h 559"/>
                <a:gd name="T82" fmla="*/ 327 w 548"/>
                <a:gd name="T83" fmla="*/ 21 h 559"/>
                <a:gd name="T84" fmla="*/ 346 w 548"/>
                <a:gd name="T85" fmla="*/ 52 h 559"/>
                <a:gd name="T86" fmla="*/ 347 w 548"/>
                <a:gd name="T87" fmla="*/ 88 h 559"/>
                <a:gd name="T88" fmla="*/ 332 w 548"/>
                <a:gd name="T89" fmla="*/ 119 h 559"/>
                <a:gd name="T90" fmla="*/ 305 w 548"/>
                <a:gd name="T91" fmla="*/ 140 h 559"/>
                <a:gd name="T92" fmla="*/ 269 w 548"/>
                <a:gd name="T93" fmla="*/ 146 h 559"/>
                <a:gd name="T94" fmla="*/ 236 w 548"/>
                <a:gd name="T95" fmla="*/ 133 h 559"/>
                <a:gd name="T96" fmla="*/ 212 w 548"/>
                <a:gd name="T97" fmla="*/ 108 h 559"/>
                <a:gd name="T98" fmla="*/ 204 w 548"/>
                <a:gd name="T99" fmla="*/ 73 h 559"/>
                <a:gd name="T100" fmla="*/ 212 w 548"/>
                <a:gd name="T101" fmla="*/ 39 h 559"/>
                <a:gd name="T102" fmla="*/ 236 w 548"/>
                <a:gd name="T103" fmla="*/ 13 h 559"/>
                <a:gd name="T104" fmla="*/ 269 w 548"/>
                <a:gd name="T105" fmla="*/ 1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8" h="559">
                  <a:moveTo>
                    <a:pt x="456" y="66"/>
                  </a:moveTo>
                  <a:lnTo>
                    <a:pt x="449" y="66"/>
                  </a:lnTo>
                  <a:lnTo>
                    <a:pt x="443" y="67"/>
                  </a:lnTo>
                  <a:lnTo>
                    <a:pt x="438" y="69"/>
                  </a:lnTo>
                  <a:lnTo>
                    <a:pt x="433" y="71"/>
                  </a:lnTo>
                  <a:lnTo>
                    <a:pt x="422" y="76"/>
                  </a:lnTo>
                  <a:lnTo>
                    <a:pt x="413" y="84"/>
                  </a:lnTo>
                  <a:lnTo>
                    <a:pt x="406" y="93"/>
                  </a:lnTo>
                  <a:lnTo>
                    <a:pt x="401" y="102"/>
                  </a:lnTo>
                  <a:lnTo>
                    <a:pt x="399" y="108"/>
                  </a:lnTo>
                  <a:lnTo>
                    <a:pt x="398" y="114"/>
                  </a:lnTo>
                  <a:lnTo>
                    <a:pt x="396" y="120"/>
                  </a:lnTo>
                  <a:lnTo>
                    <a:pt x="396" y="126"/>
                  </a:lnTo>
                  <a:lnTo>
                    <a:pt x="396" y="136"/>
                  </a:lnTo>
                  <a:lnTo>
                    <a:pt x="399" y="146"/>
                  </a:lnTo>
                  <a:lnTo>
                    <a:pt x="402" y="154"/>
                  </a:lnTo>
                  <a:lnTo>
                    <a:pt x="408" y="162"/>
                  </a:lnTo>
                  <a:lnTo>
                    <a:pt x="411" y="164"/>
                  </a:lnTo>
                  <a:lnTo>
                    <a:pt x="414" y="168"/>
                  </a:lnTo>
                  <a:lnTo>
                    <a:pt x="422" y="176"/>
                  </a:lnTo>
                  <a:lnTo>
                    <a:pt x="433" y="181"/>
                  </a:lnTo>
                  <a:lnTo>
                    <a:pt x="438" y="183"/>
                  </a:lnTo>
                  <a:lnTo>
                    <a:pt x="443" y="184"/>
                  </a:lnTo>
                  <a:lnTo>
                    <a:pt x="449" y="186"/>
                  </a:lnTo>
                  <a:lnTo>
                    <a:pt x="456" y="186"/>
                  </a:lnTo>
                  <a:lnTo>
                    <a:pt x="462" y="186"/>
                  </a:lnTo>
                  <a:lnTo>
                    <a:pt x="468" y="184"/>
                  </a:lnTo>
                  <a:lnTo>
                    <a:pt x="474" y="183"/>
                  </a:lnTo>
                  <a:lnTo>
                    <a:pt x="479" y="181"/>
                  </a:lnTo>
                  <a:lnTo>
                    <a:pt x="489" y="175"/>
                  </a:lnTo>
                  <a:lnTo>
                    <a:pt x="499" y="168"/>
                  </a:lnTo>
                  <a:lnTo>
                    <a:pt x="506" y="160"/>
                  </a:lnTo>
                  <a:lnTo>
                    <a:pt x="511" y="149"/>
                  </a:lnTo>
                  <a:lnTo>
                    <a:pt x="513" y="143"/>
                  </a:lnTo>
                  <a:lnTo>
                    <a:pt x="515" y="137"/>
                  </a:lnTo>
                  <a:lnTo>
                    <a:pt x="515" y="132"/>
                  </a:lnTo>
                  <a:lnTo>
                    <a:pt x="516" y="126"/>
                  </a:lnTo>
                  <a:lnTo>
                    <a:pt x="515" y="120"/>
                  </a:lnTo>
                  <a:lnTo>
                    <a:pt x="515" y="114"/>
                  </a:lnTo>
                  <a:lnTo>
                    <a:pt x="513" y="108"/>
                  </a:lnTo>
                  <a:lnTo>
                    <a:pt x="511" y="102"/>
                  </a:lnTo>
                  <a:lnTo>
                    <a:pt x="506" y="93"/>
                  </a:lnTo>
                  <a:lnTo>
                    <a:pt x="499" y="84"/>
                  </a:lnTo>
                  <a:lnTo>
                    <a:pt x="489" y="76"/>
                  </a:lnTo>
                  <a:lnTo>
                    <a:pt x="479" y="71"/>
                  </a:lnTo>
                  <a:lnTo>
                    <a:pt x="474" y="69"/>
                  </a:lnTo>
                  <a:lnTo>
                    <a:pt x="468" y="67"/>
                  </a:lnTo>
                  <a:lnTo>
                    <a:pt x="462" y="66"/>
                  </a:lnTo>
                  <a:lnTo>
                    <a:pt x="456" y="66"/>
                  </a:lnTo>
                  <a:close/>
                  <a:moveTo>
                    <a:pt x="91" y="66"/>
                  </a:moveTo>
                  <a:lnTo>
                    <a:pt x="97" y="66"/>
                  </a:lnTo>
                  <a:lnTo>
                    <a:pt x="104" y="67"/>
                  </a:lnTo>
                  <a:lnTo>
                    <a:pt x="109" y="69"/>
                  </a:lnTo>
                  <a:lnTo>
                    <a:pt x="115" y="71"/>
                  </a:lnTo>
                  <a:lnTo>
                    <a:pt x="125" y="76"/>
                  </a:lnTo>
                  <a:lnTo>
                    <a:pt x="134" y="84"/>
                  </a:lnTo>
                  <a:lnTo>
                    <a:pt x="142" y="93"/>
                  </a:lnTo>
                  <a:lnTo>
                    <a:pt x="146" y="102"/>
                  </a:lnTo>
                  <a:lnTo>
                    <a:pt x="149" y="108"/>
                  </a:lnTo>
                  <a:lnTo>
                    <a:pt x="150" y="114"/>
                  </a:lnTo>
                  <a:lnTo>
                    <a:pt x="151" y="120"/>
                  </a:lnTo>
                  <a:lnTo>
                    <a:pt x="151" y="126"/>
                  </a:lnTo>
                  <a:lnTo>
                    <a:pt x="151" y="136"/>
                  </a:lnTo>
                  <a:lnTo>
                    <a:pt x="149" y="146"/>
                  </a:lnTo>
                  <a:lnTo>
                    <a:pt x="144" y="154"/>
                  </a:lnTo>
                  <a:lnTo>
                    <a:pt x="139" y="162"/>
                  </a:lnTo>
                  <a:lnTo>
                    <a:pt x="137" y="164"/>
                  </a:lnTo>
                  <a:lnTo>
                    <a:pt x="134" y="168"/>
                  </a:lnTo>
                  <a:lnTo>
                    <a:pt x="125" y="176"/>
                  </a:lnTo>
                  <a:lnTo>
                    <a:pt x="115" y="181"/>
                  </a:lnTo>
                  <a:lnTo>
                    <a:pt x="109" y="183"/>
                  </a:lnTo>
                  <a:lnTo>
                    <a:pt x="104" y="184"/>
                  </a:lnTo>
                  <a:lnTo>
                    <a:pt x="97" y="186"/>
                  </a:lnTo>
                  <a:lnTo>
                    <a:pt x="91" y="186"/>
                  </a:lnTo>
                  <a:lnTo>
                    <a:pt x="85" y="186"/>
                  </a:lnTo>
                  <a:lnTo>
                    <a:pt x="80" y="184"/>
                  </a:lnTo>
                  <a:lnTo>
                    <a:pt x="74" y="183"/>
                  </a:lnTo>
                  <a:lnTo>
                    <a:pt x="68" y="181"/>
                  </a:lnTo>
                  <a:lnTo>
                    <a:pt x="58" y="175"/>
                  </a:lnTo>
                  <a:lnTo>
                    <a:pt x="49" y="168"/>
                  </a:lnTo>
                  <a:lnTo>
                    <a:pt x="42" y="160"/>
                  </a:lnTo>
                  <a:lnTo>
                    <a:pt x="36" y="149"/>
                  </a:lnTo>
                  <a:lnTo>
                    <a:pt x="35" y="143"/>
                  </a:lnTo>
                  <a:lnTo>
                    <a:pt x="33" y="137"/>
                  </a:lnTo>
                  <a:lnTo>
                    <a:pt x="33" y="132"/>
                  </a:lnTo>
                  <a:lnTo>
                    <a:pt x="31" y="126"/>
                  </a:lnTo>
                  <a:lnTo>
                    <a:pt x="33" y="120"/>
                  </a:lnTo>
                  <a:lnTo>
                    <a:pt x="33" y="114"/>
                  </a:lnTo>
                  <a:lnTo>
                    <a:pt x="35" y="108"/>
                  </a:lnTo>
                  <a:lnTo>
                    <a:pt x="36" y="102"/>
                  </a:lnTo>
                  <a:lnTo>
                    <a:pt x="42" y="93"/>
                  </a:lnTo>
                  <a:lnTo>
                    <a:pt x="49" y="84"/>
                  </a:lnTo>
                  <a:lnTo>
                    <a:pt x="58" y="76"/>
                  </a:lnTo>
                  <a:lnTo>
                    <a:pt x="68" y="71"/>
                  </a:lnTo>
                  <a:lnTo>
                    <a:pt x="74" y="69"/>
                  </a:lnTo>
                  <a:lnTo>
                    <a:pt x="80" y="67"/>
                  </a:lnTo>
                  <a:lnTo>
                    <a:pt x="85" y="66"/>
                  </a:lnTo>
                  <a:lnTo>
                    <a:pt x="91" y="66"/>
                  </a:lnTo>
                  <a:lnTo>
                    <a:pt x="91" y="66"/>
                  </a:lnTo>
                  <a:close/>
                  <a:moveTo>
                    <a:pt x="137" y="375"/>
                  </a:moveTo>
                  <a:lnTo>
                    <a:pt x="137" y="527"/>
                  </a:lnTo>
                  <a:lnTo>
                    <a:pt x="96" y="527"/>
                  </a:lnTo>
                  <a:lnTo>
                    <a:pt x="96" y="397"/>
                  </a:lnTo>
                  <a:lnTo>
                    <a:pt x="87" y="397"/>
                  </a:lnTo>
                  <a:lnTo>
                    <a:pt x="87" y="527"/>
                  </a:lnTo>
                  <a:lnTo>
                    <a:pt x="44" y="527"/>
                  </a:lnTo>
                  <a:lnTo>
                    <a:pt x="44" y="370"/>
                  </a:lnTo>
                  <a:lnTo>
                    <a:pt x="44" y="348"/>
                  </a:lnTo>
                  <a:lnTo>
                    <a:pt x="44" y="262"/>
                  </a:lnTo>
                  <a:lnTo>
                    <a:pt x="37" y="262"/>
                  </a:lnTo>
                  <a:lnTo>
                    <a:pt x="37" y="348"/>
                  </a:lnTo>
                  <a:lnTo>
                    <a:pt x="0" y="348"/>
                  </a:lnTo>
                  <a:lnTo>
                    <a:pt x="0" y="231"/>
                  </a:lnTo>
                  <a:lnTo>
                    <a:pt x="0" y="223"/>
                  </a:lnTo>
                  <a:lnTo>
                    <a:pt x="2" y="216"/>
                  </a:lnTo>
                  <a:lnTo>
                    <a:pt x="6" y="210"/>
                  </a:lnTo>
                  <a:lnTo>
                    <a:pt x="10" y="204"/>
                  </a:lnTo>
                  <a:lnTo>
                    <a:pt x="16" y="200"/>
                  </a:lnTo>
                  <a:lnTo>
                    <a:pt x="22" y="196"/>
                  </a:lnTo>
                  <a:lnTo>
                    <a:pt x="29" y="194"/>
                  </a:lnTo>
                  <a:lnTo>
                    <a:pt x="37" y="194"/>
                  </a:lnTo>
                  <a:lnTo>
                    <a:pt x="122" y="194"/>
                  </a:lnTo>
                  <a:lnTo>
                    <a:pt x="121" y="202"/>
                  </a:lnTo>
                  <a:lnTo>
                    <a:pt x="119" y="210"/>
                  </a:lnTo>
                  <a:lnTo>
                    <a:pt x="119" y="375"/>
                  </a:lnTo>
                  <a:lnTo>
                    <a:pt x="137" y="375"/>
                  </a:lnTo>
                  <a:close/>
                  <a:moveTo>
                    <a:pt x="340" y="342"/>
                  </a:moveTo>
                  <a:lnTo>
                    <a:pt x="340" y="238"/>
                  </a:lnTo>
                  <a:lnTo>
                    <a:pt x="332" y="238"/>
                  </a:lnTo>
                  <a:lnTo>
                    <a:pt x="332" y="342"/>
                  </a:lnTo>
                  <a:lnTo>
                    <a:pt x="332" y="369"/>
                  </a:lnTo>
                  <a:lnTo>
                    <a:pt x="332" y="559"/>
                  </a:lnTo>
                  <a:lnTo>
                    <a:pt x="281" y="559"/>
                  </a:lnTo>
                  <a:lnTo>
                    <a:pt x="281" y="402"/>
                  </a:lnTo>
                  <a:lnTo>
                    <a:pt x="271" y="402"/>
                  </a:lnTo>
                  <a:lnTo>
                    <a:pt x="271" y="559"/>
                  </a:lnTo>
                  <a:lnTo>
                    <a:pt x="218" y="559"/>
                  </a:lnTo>
                  <a:lnTo>
                    <a:pt x="218" y="369"/>
                  </a:lnTo>
                  <a:lnTo>
                    <a:pt x="218" y="342"/>
                  </a:lnTo>
                  <a:lnTo>
                    <a:pt x="218" y="238"/>
                  </a:lnTo>
                  <a:lnTo>
                    <a:pt x="211" y="238"/>
                  </a:lnTo>
                  <a:lnTo>
                    <a:pt x="211" y="342"/>
                  </a:lnTo>
                  <a:lnTo>
                    <a:pt x="164" y="342"/>
                  </a:lnTo>
                  <a:lnTo>
                    <a:pt x="164" y="200"/>
                  </a:lnTo>
                  <a:lnTo>
                    <a:pt x="165" y="191"/>
                  </a:lnTo>
                  <a:lnTo>
                    <a:pt x="168" y="182"/>
                  </a:lnTo>
                  <a:lnTo>
                    <a:pt x="172" y="175"/>
                  </a:lnTo>
                  <a:lnTo>
                    <a:pt x="178" y="168"/>
                  </a:lnTo>
                  <a:lnTo>
                    <a:pt x="185" y="162"/>
                  </a:lnTo>
                  <a:lnTo>
                    <a:pt x="192" y="159"/>
                  </a:lnTo>
                  <a:lnTo>
                    <a:pt x="200" y="155"/>
                  </a:lnTo>
                  <a:lnTo>
                    <a:pt x="210" y="155"/>
                  </a:lnTo>
                  <a:lnTo>
                    <a:pt x="250" y="155"/>
                  </a:lnTo>
                  <a:lnTo>
                    <a:pt x="270" y="155"/>
                  </a:lnTo>
                  <a:lnTo>
                    <a:pt x="276" y="155"/>
                  </a:lnTo>
                  <a:lnTo>
                    <a:pt x="276" y="155"/>
                  </a:lnTo>
                  <a:lnTo>
                    <a:pt x="276" y="155"/>
                  </a:lnTo>
                  <a:lnTo>
                    <a:pt x="281" y="155"/>
                  </a:lnTo>
                  <a:lnTo>
                    <a:pt x="301" y="155"/>
                  </a:lnTo>
                  <a:lnTo>
                    <a:pt x="341" y="155"/>
                  </a:lnTo>
                  <a:lnTo>
                    <a:pt x="351" y="155"/>
                  </a:lnTo>
                  <a:lnTo>
                    <a:pt x="359" y="159"/>
                  </a:lnTo>
                  <a:lnTo>
                    <a:pt x="367" y="162"/>
                  </a:lnTo>
                  <a:lnTo>
                    <a:pt x="374" y="168"/>
                  </a:lnTo>
                  <a:lnTo>
                    <a:pt x="379" y="175"/>
                  </a:lnTo>
                  <a:lnTo>
                    <a:pt x="384" y="182"/>
                  </a:lnTo>
                  <a:lnTo>
                    <a:pt x="386" y="191"/>
                  </a:lnTo>
                  <a:lnTo>
                    <a:pt x="387" y="200"/>
                  </a:lnTo>
                  <a:lnTo>
                    <a:pt x="387" y="342"/>
                  </a:lnTo>
                  <a:lnTo>
                    <a:pt x="379" y="342"/>
                  </a:lnTo>
                  <a:lnTo>
                    <a:pt x="368" y="342"/>
                  </a:lnTo>
                  <a:lnTo>
                    <a:pt x="354" y="342"/>
                  </a:lnTo>
                  <a:lnTo>
                    <a:pt x="340" y="342"/>
                  </a:lnTo>
                  <a:lnTo>
                    <a:pt x="340" y="342"/>
                  </a:lnTo>
                  <a:close/>
                  <a:moveTo>
                    <a:pt x="409" y="375"/>
                  </a:moveTo>
                  <a:lnTo>
                    <a:pt x="409" y="527"/>
                  </a:lnTo>
                  <a:lnTo>
                    <a:pt x="452" y="527"/>
                  </a:lnTo>
                  <a:lnTo>
                    <a:pt x="452" y="397"/>
                  </a:lnTo>
                  <a:lnTo>
                    <a:pt x="461" y="397"/>
                  </a:lnTo>
                  <a:lnTo>
                    <a:pt x="461" y="527"/>
                  </a:lnTo>
                  <a:lnTo>
                    <a:pt x="503" y="527"/>
                  </a:lnTo>
                  <a:lnTo>
                    <a:pt x="503" y="370"/>
                  </a:lnTo>
                  <a:lnTo>
                    <a:pt x="503" y="348"/>
                  </a:lnTo>
                  <a:lnTo>
                    <a:pt x="503" y="262"/>
                  </a:lnTo>
                  <a:lnTo>
                    <a:pt x="510" y="262"/>
                  </a:lnTo>
                  <a:lnTo>
                    <a:pt x="510" y="348"/>
                  </a:lnTo>
                  <a:lnTo>
                    <a:pt x="548" y="348"/>
                  </a:lnTo>
                  <a:lnTo>
                    <a:pt x="548" y="231"/>
                  </a:lnTo>
                  <a:lnTo>
                    <a:pt x="548" y="223"/>
                  </a:lnTo>
                  <a:lnTo>
                    <a:pt x="546" y="216"/>
                  </a:lnTo>
                  <a:lnTo>
                    <a:pt x="542" y="210"/>
                  </a:lnTo>
                  <a:lnTo>
                    <a:pt x="537" y="204"/>
                  </a:lnTo>
                  <a:lnTo>
                    <a:pt x="531" y="200"/>
                  </a:lnTo>
                  <a:lnTo>
                    <a:pt x="526" y="196"/>
                  </a:lnTo>
                  <a:lnTo>
                    <a:pt x="519" y="194"/>
                  </a:lnTo>
                  <a:lnTo>
                    <a:pt x="510" y="194"/>
                  </a:lnTo>
                  <a:lnTo>
                    <a:pt x="426" y="194"/>
                  </a:lnTo>
                  <a:lnTo>
                    <a:pt x="427" y="202"/>
                  </a:lnTo>
                  <a:lnTo>
                    <a:pt x="427" y="210"/>
                  </a:lnTo>
                  <a:lnTo>
                    <a:pt x="427" y="375"/>
                  </a:lnTo>
                  <a:lnTo>
                    <a:pt x="409" y="375"/>
                  </a:lnTo>
                  <a:close/>
                  <a:moveTo>
                    <a:pt x="277" y="0"/>
                  </a:moveTo>
                  <a:lnTo>
                    <a:pt x="284" y="1"/>
                  </a:lnTo>
                  <a:lnTo>
                    <a:pt x="291" y="3"/>
                  </a:lnTo>
                  <a:lnTo>
                    <a:pt x="298" y="4"/>
                  </a:lnTo>
                  <a:lnTo>
                    <a:pt x="305" y="6"/>
                  </a:lnTo>
                  <a:lnTo>
                    <a:pt x="311" y="10"/>
                  </a:lnTo>
                  <a:lnTo>
                    <a:pt x="317" y="13"/>
                  </a:lnTo>
                  <a:lnTo>
                    <a:pt x="322" y="17"/>
                  </a:lnTo>
                  <a:lnTo>
                    <a:pt x="327" y="21"/>
                  </a:lnTo>
                  <a:lnTo>
                    <a:pt x="332" y="27"/>
                  </a:lnTo>
                  <a:lnTo>
                    <a:pt x="337" y="33"/>
                  </a:lnTo>
                  <a:lnTo>
                    <a:pt x="340" y="39"/>
                  </a:lnTo>
                  <a:lnTo>
                    <a:pt x="344" y="45"/>
                  </a:lnTo>
                  <a:lnTo>
                    <a:pt x="346" y="52"/>
                  </a:lnTo>
                  <a:lnTo>
                    <a:pt x="347" y="59"/>
                  </a:lnTo>
                  <a:lnTo>
                    <a:pt x="348" y="66"/>
                  </a:lnTo>
                  <a:lnTo>
                    <a:pt x="348" y="73"/>
                  </a:lnTo>
                  <a:lnTo>
                    <a:pt x="348" y="80"/>
                  </a:lnTo>
                  <a:lnTo>
                    <a:pt x="347" y="88"/>
                  </a:lnTo>
                  <a:lnTo>
                    <a:pt x="346" y="95"/>
                  </a:lnTo>
                  <a:lnTo>
                    <a:pt x="344" y="101"/>
                  </a:lnTo>
                  <a:lnTo>
                    <a:pt x="340" y="108"/>
                  </a:lnTo>
                  <a:lnTo>
                    <a:pt x="337" y="114"/>
                  </a:lnTo>
                  <a:lnTo>
                    <a:pt x="332" y="119"/>
                  </a:lnTo>
                  <a:lnTo>
                    <a:pt x="327" y="125"/>
                  </a:lnTo>
                  <a:lnTo>
                    <a:pt x="322" y="129"/>
                  </a:lnTo>
                  <a:lnTo>
                    <a:pt x="317" y="133"/>
                  </a:lnTo>
                  <a:lnTo>
                    <a:pt x="311" y="136"/>
                  </a:lnTo>
                  <a:lnTo>
                    <a:pt x="305" y="140"/>
                  </a:lnTo>
                  <a:lnTo>
                    <a:pt x="298" y="142"/>
                  </a:lnTo>
                  <a:lnTo>
                    <a:pt x="291" y="145"/>
                  </a:lnTo>
                  <a:lnTo>
                    <a:pt x="284" y="146"/>
                  </a:lnTo>
                  <a:lnTo>
                    <a:pt x="277" y="146"/>
                  </a:lnTo>
                  <a:lnTo>
                    <a:pt x="269" y="146"/>
                  </a:lnTo>
                  <a:lnTo>
                    <a:pt x="261" y="145"/>
                  </a:lnTo>
                  <a:lnTo>
                    <a:pt x="254" y="142"/>
                  </a:lnTo>
                  <a:lnTo>
                    <a:pt x="249" y="140"/>
                  </a:lnTo>
                  <a:lnTo>
                    <a:pt x="242" y="136"/>
                  </a:lnTo>
                  <a:lnTo>
                    <a:pt x="236" y="133"/>
                  </a:lnTo>
                  <a:lnTo>
                    <a:pt x="230" y="129"/>
                  </a:lnTo>
                  <a:lnTo>
                    <a:pt x="225" y="125"/>
                  </a:lnTo>
                  <a:lnTo>
                    <a:pt x="220" y="119"/>
                  </a:lnTo>
                  <a:lnTo>
                    <a:pt x="216" y="114"/>
                  </a:lnTo>
                  <a:lnTo>
                    <a:pt x="212" y="108"/>
                  </a:lnTo>
                  <a:lnTo>
                    <a:pt x="210" y="101"/>
                  </a:lnTo>
                  <a:lnTo>
                    <a:pt x="207" y="95"/>
                  </a:lnTo>
                  <a:lnTo>
                    <a:pt x="205" y="88"/>
                  </a:lnTo>
                  <a:lnTo>
                    <a:pt x="204" y="80"/>
                  </a:lnTo>
                  <a:lnTo>
                    <a:pt x="204" y="73"/>
                  </a:lnTo>
                  <a:lnTo>
                    <a:pt x="204" y="66"/>
                  </a:lnTo>
                  <a:lnTo>
                    <a:pt x="205" y="59"/>
                  </a:lnTo>
                  <a:lnTo>
                    <a:pt x="207" y="52"/>
                  </a:lnTo>
                  <a:lnTo>
                    <a:pt x="210" y="45"/>
                  </a:lnTo>
                  <a:lnTo>
                    <a:pt x="212" y="39"/>
                  </a:lnTo>
                  <a:lnTo>
                    <a:pt x="216" y="33"/>
                  </a:lnTo>
                  <a:lnTo>
                    <a:pt x="220" y="27"/>
                  </a:lnTo>
                  <a:lnTo>
                    <a:pt x="225" y="21"/>
                  </a:lnTo>
                  <a:lnTo>
                    <a:pt x="230" y="17"/>
                  </a:lnTo>
                  <a:lnTo>
                    <a:pt x="236" y="13"/>
                  </a:lnTo>
                  <a:lnTo>
                    <a:pt x="242" y="10"/>
                  </a:lnTo>
                  <a:lnTo>
                    <a:pt x="249" y="6"/>
                  </a:lnTo>
                  <a:lnTo>
                    <a:pt x="254" y="4"/>
                  </a:lnTo>
                  <a:lnTo>
                    <a:pt x="261" y="3"/>
                  </a:lnTo>
                  <a:lnTo>
                    <a:pt x="269" y="1"/>
                  </a:lnTo>
                  <a:lnTo>
                    <a:pt x="277" y="0"/>
                  </a:lnTo>
                  <a:lnTo>
                    <a:pt x="277"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29" name="Freeform 139"/>
          <p:cNvSpPr>
            <a:spLocks noEditPoints="1"/>
          </p:cNvSpPr>
          <p:nvPr/>
        </p:nvSpPr>
        <p:spPr bwMode="auto">
          <a:xfrm>
            <a:off x="3977124" y="2080761"/>
            <a:ext cx="1189752" cy="1336798"/>
          </a:xfrm>
          <a:custGeom>
            <a:avLst/>
            <a:gdLst>
              <a:gd name="T0" fmla="*/ 396 w 535"/>
              <a:gd name="T1" fmla="*/ 137 h 600"/>
              <a:gd name="T2" fmla="*/ 398 w 535"/>
              <a:gd name="T3" fmla="*/ 155 h 600"/>
              <a:gd name="T4" fmla="*/ 406 w 535"/>
              <a:gd name="T5" fmla="*/ 161 h 600"/>
              <a:gd name="T6" fmla="*/ 411 w 535"/>
              <a:gd name="T7" fmla="*/ 186 h 600"/>
              <a:gd name="T8" fmla="*/ 403 w 535"/>
              <a:gd name="T9" fmla="*/ 227 h 600"/>
              <a:gd name="T10" fmla="*/ 380 w 535"/>
              <a:gd name="T11" fmla="*/ 247 h 600"/>
              <a:gd name="T12" fmla="*/ 359 w 535"/>
              <a:gd name="T13" fmla="*/ 298 h 600"/>
              <a:gd name="T14" fmla="*/ 335 w 535"/>
              <a:gd name="T15" fmla="*/ 325 h 600"/>
              <a:gd name="T16" fmla="*/ 301 w 535"/>
              <a:gd name="T17" fmla="*/ 343 h 600"/>
              <a:gd name="T18" fmla="*/ 273 w 535"/>
              <a:gd name="T19" fmla="*/ 348 h 600"/>
              <a:gd name="T20" fmla="*/ 253 w 535"/>
              <a:gd name="T21" fmla="*/ 346 h 600"/>
              <a:gd name="T22" fmla="*/ 218 w 535"/>
              <a:gd name="T23" fmla="*/ 332 h 600"/>
              <a:gd name="T24" fmla="*/ 191 w 535"/>
              <a:gd name="T25" fmla="*/ 309 h 600"/>
              <a:gd name="T26" fmla="*/ 168 w 535"/>
              <a:gd name="T27" fmla="*/ 268 h 600"/>
              <a:gd name="T28" fmla="*/ 141 w 535"/>
              <a:gd name="T29" fmla="*/ 235 h 600"/>
              <a:gd name="T30" fmla="*/ 130 w 535"/>
              <a:gd name="T31" fmla="*/ 200 h 600"/>
              <a:gd name="T32" fmla="*/ 131 w 535"/>
              <a:gd name="T33" fmla="*/ 166 h 600"/>
              <a:gd name="T34" fmla="*/ 141 w 535"/>
              <a:gd name="T35" fmla="*/ 156 h 600"/>
              <a:gd name="T36" fmla="*/ 142 w 535"/>
              <a:gd name="T37" fmla="*/ 129 h 600"/>
              <a:gd name="T38" fmla="*/ 144 w 535"/>
              <a:gd name="T39" fmla="*/ 92 h 600"/>
              <a:gd name="T40" fmla="*/ 156 w 535"/>
              <a:gd name="T41" fmla="*/ 53 h 600"/>
              <a:gd name="T42" fmla="*/ 178 w 535"/>
              <a:gd name="T43" fmla="*/ 27 h 600"/>
              <a:gd name="T44" fmla="*/ 207 w 535"/>
              <a:gd name="T45" fmla="*/ 11 h 600"/>
              <a:gd name="T46" fmla="*/ 266 w 535"/>
              <a:gd name="T47" fmla="*/ 0 h 600"/>
              <a:gd name="T48" fmla="*/ 334 w 535"/>
              <a:gd name="T49" fmla="*/ 12 h 600"/>
              <a:gd name="T50" fmla="*/ 378 w 535"/>
              <a:gd name="T51" fmla="*/ 38 h 600"/>
              <a:gd name="T52" fmla="*/ 391 w 535"/>
              <a:gd name="T53" fmla="*/ 60 h 600"/>
              <a:gd name="T54" fmla="*/ 398 w 535"/>
              <a:gd name="T55" fmla="*/ 107 h 600"/>
              <a:gd name="T56" fmla="*/ 260 w 535"/>
              <a:gd name="T57" fmla="*/ 405 h 600"/>
              <a:gd name="T58" fmla="*/ 207 w 535"/>
              <a:gd name="T59" fmla="*/ 456 h 600"/>
              <a:gd name="T60" fmla="*/ 178 w 535"/>
              <a:gd name="T61" fmla="*/ 371 h 600"/>
              <a:gd name="T62" fmla="*/ 117 w 535"/>
              <a:gd name="T63" fmla="*/ 371 h 600"/>
              <a:gd name="T64" fmla="*/ 20 w 535"/>
              <a:gd name="T65" fmla="*/ 436 h 600"/>
              <a:gd name="T66" fmla="*/ 2 w 535"/>
              <a:gd name="T67" fmla="*/ 529 h 600"/>
              <a:gd name="T68" fmla="*/ 104 w 535"/>
              <a:gd name="T69" fmla="*/ 586 h 600"/>
              <a:gd name="T70" fmla="*/ 239 w 535"/>
              <a:gd name="T71" fmla="*/ 599 h 600"/>
              <a:gd name="T72" fmla="*/ 372 w 535"/>
              <a:gd name="T73" fmla="*/ 595 h 600"/>
              <a:gd name="T74" fmla="*/ 502 w 535"/>
              <a:gd name="T75" fmla="*/ 573 h 600"/>
              <a:gd name="T76" fmla="*/ 526 w 535"/>
              <a:gd name="T77" fmla="*/ 473 h 600"/>
              <a:gd name="T78" fmla="*/ 490 w 535"/>
              <a:gd name="T79" fmla="*/ 406 h 600"/>
              <a:gd name="T80" fmla="*/ 420 w 535"/>
              <a:gd name="T81" fmla="*/ 371 h 600"/>
              <a:gd name="T82" fmla="*/ 357 w 535"/>
              <a:gd name="T83" fmla="*/ 370 h 600"/>
              <a:gd name="T84" fmla="*/ 334 w 535"/>
              <a:gd name="T85" fmla="*/ 448 h 600"/>
              <a:gd name="T86" fmla="*/ 286 w 535"/>
              <a:gd name="T87" fmla="*/ 405 h 600"/>
              <a:gd name="T88" fmla="*/ 186 w 535"/>
              <a:gd name="T89" fmla="*/ 201 h 600"/>
              <a:gd name="T90" fmla="*/ 212 w 535"/>
              <a:gd name="T91" fmla="*/ 276 h 600"/>
              <a:gd name="T92" fmla="*/ 234 w 535"/>
              <a:gd name="T93" fmla="*/ 301 h 600"/>
              <a:gd name="T94" fmla="*/ 267 w 535"/>
              <a:gd name="T95" fmla="*/ 312 h 600"/>
              <a:gd name="T96" fmla="*/ 276 w 535"/>
              <a:gd name="T97" fmla="*/ 312 h 600"/>
              <a:gd name="T98" fmla="*/ 303 w 535"/>
              <a:gd name="T99" fmla="*/ 304 h 600"/>
              <a:gd name="T100" fmla="*/ 326 w 535"/>
              <a:gd name="T101" fmla="*/ 281 h 600"/>
              <a:gd name="T102" fmla="*/ 350 w 535"/>
              <a:gd name="T103" fmla="*/ 218 h 600"/>
              <a:gd name="T104" fmla="*/ 352 w 535"/>
              <a:gd name="T105" fmla="*/ 166 h 600"/>
              <a:gd name="T106" fmla="*/ 327 w 535"/>
              <a:gd name="T107" fmla="*/ 139 h 600"/>
              <a:gd name="T108" fmla="*/ 273 w 535"/>
              <a:gd name="T109" fmla="*/ 147 h 600"/>
              <a:gd name="T110" fmla="*/ 223 w 535"/>
              <a:gd name="T111" fmla="*/ 141 h 600"/>
              <a:gd name="T112" fmla="*/ 188 w 535"/>
              <a:gd name="T113" fmla="*/ 150 h 600"/>
              <a:gd name="T114" fmla="*/ 188 w 535"/>
              <a:gd name="T115" fmla="*/ 201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35" h="600">
                <a:moveTo>
                  <a:pt x="396" y="129"/>
                </a:moveTo>
                <a:lnTo>
                  <a:pt x="396" y="129"/>
                </a:lnTo>
                <a:lnTo>
                  <a:pt x="396" y="137"/>
                </a:lnTo>
                <a:lnTo>
                  <a:pt x="396" y="137"/>
                </a:lnTo>
                <a:lnTo>
                  <a:pt x="395" y="142"/>
                </a:lnTo>
                <a:lnTo>
                  <a:pt x="395" y="148"/>
                </a:lnTo>
                <a:lnTo>
                  <a:pt x="394" y="154"/>
                </a:lnTo>
                <a:lnTo>
                  <a:pt x="398" y="155"/>
                </a:lnTo>
                <a:lnTo>
                  <a:pt x="401" y="156"/>
                </a:lnTo>
                <a:lnTo>
                  <a:pt x="401" y="156"/>
                </a:lnTo>
                <a:lnTo>
                  <a:pt x="403" y="159"/>
                </a:lnTo>
                <a:lnTo>
                  <a:pt x="406" y="161"/>
                </a:lnTo>
                <a:lnTo>
                  <a:pt x="407" y="163"/>
                </a:lnTo>
                <a:lnTo>
                  <a:pt x="408" y="168"/>
                </a:lnTo>
                <a:lnTo>
                  <a:pt x="411" y="176"/>
                </a:lnTo>
                <a:lnTo>
                  <a:pt x="411" y="186"/>
                </a:lnTo>
                <a:lnTo>
                  <a:pt x="409" y="198"/>
                </a:lnTo>
                <a:lnTo>
                  <a:pt x="407" y="210"/>
                </a:lnTo>
                <a:lnTo>
                  <a:pt x="405" y="221"/>
                </a:lnTo>
                <a:lnTo>
                  <a:pt x="403" y="227"/>
                </a:lnTo>
                <a:lnTo>
                  <a:pt x="399" y="232"/>
                </a:lnTo>
                <a:lnTo>
                  <a:pt x="393" y="238"/>
                </a:lnTo>
                <a:lnTo>
                  <a:pt x="386" y="243"/>
                </a:lnTo>
                <a:lnTo>
                  <a:pt x="380" y="247"/>
                </a:lnTo>
                <a:lnTo>
                  <a:pt x="374" y="265"/>
                </a:lnTo>
                <a:lnTo>
                  <a:pt x="367" y="283"/>
                </a:lnTo>
                <a:lnTo>
                  <a:pt x="362" y="291"/>
                </a:lnTo>
                <a:lnTo>
                  <a:pt x="359" y="298"/>
                </a:lnTo>
                <a:lnTo>
                  <a:pt x="353" y="306"/>
                </a:lnTo>
                <a:lnTo>
                  <a:pt x="347" y="313"/>
                </a:lnTo>
                <a:lnTo>
                  <a:pt x="341" y="319"/>
                </a:lnTo>
                <a:lnTo>
                  <a:pt x="335" y="325"/>
                </a:lnTo>
                <a:lnTo>
                  <a:pt x="327" y="331"/>
                </a:lnTo>
                <a:lnTo>
                  <a:pt x="320" y="336"/>
                </a:lnTo>
                <a:lnTo>
                  <a:pt x="311" y="339"/>
                </a:lnTo>
                <a:lnTo>
                  <a:pt x="301" y="343"/>
                </a:lnTo>
                <a:lnTo>
                  <a:pt x="292" y="346"/>
                </a:lnTo>
                <a:lnTo>
                  <a:pt x="281" y="348"/>
                </a:lnTo>
                <a:lnTo>
                  <a:pt x="278" y="348"/>
                </a:lnTo>
                <a:lnTo>
                  <a:pt x="273" y="348"/>
                </a:lnTo>
                <a:lnTo>
                  <a:pt x="267" y="348"/>
                </a:lnTo>
                <a:lnTo>
                  <a:pt x="264" y="348"/>
                </a:lnTo>
                <a:lnTo>
                  <a:pt x="264" y="348"/>
                </a:lnTo>
                <a:lnTo>
                  <a:pt x="253" y="346"/>
                </a:lnTo>
                <a:lnTo>
                  <a:pt x="244" y="344"/>
                </a:lnTo>
                <a:lnTo>
                  <a:pt x="234" y="340"/>
                </a:lnTo>
                <a:lnTo>
                  <a:pt x="225" y="337"/>
                </a:lnTo>
                <a:lnTo>
                  <a:pt x="218" y="332"/>
                </a:lnTo>
                <a:lnTo>
                  <a:pt x="210" y="328"/>
                </a:lnTo>
                <a:lnTo>
                  <a:pt x="203" y="322"/>
                </a:lnTo>
                <a:lnTo>
                  <a:pt x="197" y="316"/>
                </a:lnTo>
                <a:lnTo>
                  <a:pt x="191" y="309"/>
                </a:lnTo>
                <a:lnTo>
                  <a:pt x="185" y="302"/>
                </a:lnTo>
                <a:lnTo>
                  <a:pt x="180" y="294"/>
                </a:lnTo>
                <a:lnTo>
                  <a:pt x="176" y="285"/>
                </a:lnTo>
                <a:lnTo>
                  <a:pt x="168" y="268"/>
                </a:lnTo>
                <a:lnTo>
                  <a:pt x="162" y="250"/>
                </a:lnTo>
                <a:lnTo>
                  <a:pt x="155" y="247"/>
                </a:lnTo>
                <a:lnTo>
                  <a:pt x="148" y="241"/>
                </a:lnTo>
                <a:lnTo>
                  <a:pt x="141" y="235"/>
                </a:lnTo>
                <a:lnTo>
                  <a:pt x="136" y="228"/>
                </a:lnTo>
                <a:lnTo>
                  <a:pt x="134" y="222"/>
                </a:lnTo>
                <a:lnTo>
                  <a:pt x="131" y="213"/>
                </a:lnTo>
                <a:lnTo>
                  <a:pt x="130" y="200"/>
                </a:lnTo>
                <a:lnTo>
                  <a:pt x="129" y="188"/>
                </a:lnTo>
                <a:lnTo>
                  <a:pt x="129" y="178"/>
                </a:lnTo>
                <a:lnTo>
                  <a:pt x="130" y="169"/>
                </a:lnTo>
                <a:lnTo>
                  <a:pt x="131" y="166"/>
                </a:lnTo>
                <a:lnTo>
                  <a:pt x="132" y="162"/>
                </a:lnTo>
                <a:lnTo>
                  <a:pt x="135" y="160"/>
                </a:lnTo>
                <a:lnTo>
                  <a:pt x="137" y="159"/>
                </a:lnTo>
                <a:lnTo>
                  <a:pt x="141" y="156"/>
                </a:lnTo>
                <a:lnTo>
                  <a:pt x="144" y="156"/>
                </a:lnTo>
                <a:lnTo>
                  <a:pt x="143" y="143"/>
                </a:lnTo>
                <a:lnTo>
                  <a:pt x="142" y="133"/>
                </a:lnTo>
                <a:lnTo>
                  <a:pt x="142" y="129"/>
                </a:lnTo>
                <a:lnTo>
                  <a:pt x="143" y="129"/>
                </a:lnTo>
                <a:lnTo>
                  <a:pt x="142" y="115"/>
                </a:lnTo>
                <a:lnTo>
                  <a:pt x="143" y="103"/>
                </a:lnTo>
                <a:lnTo>
                  <a:pt x="144" y="92"/>
                </a:lnTo>
                <a:lnTo>
                  <a:pt x="145" y="81"/>
                </a:lnTo>
                <a:lnTo>
                  <a:pt x="148" y="70"/>
                </a:lnTo>
                <a:lnTo>
                  <a:pt x="151" y="62"/>
                </a:lnTo>
                <a:lnTo>
                  <a:pt x="156" y="53"/>
                </a:lnTo>
                <a:lnTo>
                  <a:pt x="161" y="46"/>
                </a:lnTo>
                <a:lnTo>
                  <a:pt x="166" y="39"/>
                </a:lnTo>
                <a:lnTo>
                  <a:pt x="172" y="33"/>
                </a:lnTo>
                <a:lnTo>
                  <a:pt x="178" y="27"/>
                </a:lnTo>
                <a:lnTo>
                  <a:pt x="185" y="22"/>
                </a:lnTo>
                <a:lnTo>
                  <a:pt x="192" y="18"/>
                </a:lnTo>
                <a:lnTo>
                  <a:pt x="199" y="14"/>
                </a:lnTo>
                <a:lnTo>
                  <a:pt x="207" y="11"/>
                </a:lnTo>
                <a:lnTo>
                  <a:pt x="215" y="8"/>
                </a:lnTo>
                <a:lnTo>
                  <a:pt x="232" y="4"/>
                </a:lnTo>
                <a:lnTo>
                  <a:pt x="249" y="1"/>
                </a:lnTo>
                <a:lnTo>
                  <a:pt x="266" y="0"/>
                </a:lnTo>
                <a:lnTo>
                  <a:pt x="284" y="0"/>
                </a:lnTo>
                <a:lnTo>
                  <a:pt x="301" y="2"/>
                </a:lnTo>
                <a:lnTo>
                  <a:pt x="318" y="6"/>
                </a:lnTo>
                <a:lnTo>
                  <a:pt x="334" y="12"/>
                </a:lnTo>
                <a:lnTo>
                  <a:pt x="348" y="18"/>
                </a:lnTo>
                <a:lnTo>
                  <a:pt x="361" y="25"/>
                </a:lnTo>
                <a:lnTo>
                  <a:pt x="373" y="33"/>
                </a:lnTo>
                <a:lnTo>
                  <a:pt x="378" y="38"/>
                </a:lnTo>
                <a:lnTo>
                  <a:pt x="381" y="42"/>
                </a:lnTo>
                <a:lnTo>
                  <a:pt x="385" y="47"/>
                </a:lnTo>
                <a:lnTo>
                  <a:pt x="388" y="52"/>
                </a:lnTo>
                <a:lnTo>
                  <a:pt x="391" y="60"/>
                </a:lnTo>
                <a:lnTo>
                  <a:pt x="393" y="68"/>
                </a:lnTo>
                <a:lnTo>
                  <a:pt x="395" y="78"/>
                </a:lnTo>
                <a:lnTo>
                  <a:pt x="396" y="87"/>
                </a:lnTo>
                <a:lnTo>
                  <a:pt x="398" y="107"/>
                </a:lnTo>
                <a:lnTo>
                  <a:pt x="396" y="129"/>
                </a:lnTo>
                <a:close/>
                <a:moveTo>
                  <a:pt x="259" y="383"/>
                </a:moveTo>
                <a:lnTo>
                  <a:pt x="250" y="398"/>
                </a:lnTo>
                <a:lnTo>
                  <a:pt x="260" y="405"/>
                </a:lnTo>
                <a:lnTo>
                  <a:pt x="240" y="507"/>
                </a:lnTo>
                <a:lnTo>
                  <a:pt x="229" y="492"/>
                </a:lnTo>
                <a:lnTo>
                  <a:pt x="218" y="474"/>
                </a:lnTo>
                <a:lnTo>
                  <a:pt x="207" y="456"/>
                </a:lnTo>
                <a:lnTo>
                  <a:pt x="198" y="434"/>
                </a:lnTo>
                <a:lnTo>
                  <a:pt x="190" y="414"/>
                </a:lnTo>
                <a:lnTo>
                  <a:pt x="184" y="392"/>
                </a:lnTo>
                <a:lnTo>
                  <a:pt x="178" y="371"/>
                </a:lnTo>
                <a:lnTo>
                  <a:pt x="176" y="350"/>
                </a:lnTo>
                <a:lnTo>
                  <a:pt x="156" y="357"/>
                </a:lnTo>
                <a:lnTo>
                  <a:pt x="136" y="364"/>
                </a:lnTo>
                <a:lnTo>
                  <a:pt x="117" y="371"/>
                </a:lnTo>
                <a:lnTo>
                  <a:pt x="98" y="379"/>
                </a:lnTo>
                <a:lnTo>
                  <a:pt x="63" y="397"/>
                </a:lnTo>
                <a:lnTo>
                  <a:pt x="28" y="417"/>
                </a:lnTo>
                <a:lnTo>
                  <a:pt x="20" y="436"/>
                </a:lnTo>
                <a:lnTo>
                  <a:pt x="14" y="454"/>
                </a:lnTo>
                <a:lnTo>
                  <a:pt x="9" y="473"/>
                </a:lnTo>
                <a:lnTo>
                  <a:pt x="6" y="493"/>
                </a:lnTo>
                <a:lnTo>
                  <a:pt x="2" y="529"/>
                </a:lnTo>
                <a:lnTo>
                  <a:pt x="0" y="565"/>
                </a:lnTo>
                <a:lnTo>
                  <a:pt x="35" y="573"/>
                </a:lnTo>
                <a:lnTo>
                  <a:pt x="69" y="580"/>
                </a:lnTo>
                <a:lnTo>
                  <a:pt x="104" y="586"/>
                </a:lnTo>
                <a:lnTo>
                  <a:pt x="138" y="590"/>
                </a:lnTo>
                <a:lnTo>
                  <a:pt x="172" y="594"/>
                </a:lnTo>
                <a:lnTo>
                  <a:pt x="206" y="598"/>
                </a:lnTo>
                <a:lnTo>
                  <a:pt x="239" y="599"/>
                </a:lnTo>
                <a:lnTo>
                  <a:pt x="273" y="600"/>
                </a:lnTo>
                <a:lnTo>
                  <a:pt x="306" y="599"/>
                </a:lnTo>
                <a:lnTo>
                  <a:pt x="339" y="598"/>
                </a:lnTo>
                <a:lnTo>
                  <a:pt x="372" y="595"/>
                </a:lnTo>
                <a:lnTo>
                  <a:pt x="405" y="590"/>
                </a:lnTo>
                <a:lnTo>
                  <a:pt x="438" y="586"/>
                </a:lnTo>
                <a:lnTo>
                  <a:pt x="470" y="580"/>
                </a:lnTo>
                <a:lnTo>
                  <a:pt x="502" y="573"/>
                </a:lnTo>
                <a:lnTo>
                  <a:pt x="535" y="565"/>
                </a:lnTo>
                <a:lnTo>
                  <a:pt x="533" y="529"/>
                </a:lnTo>
                <a:lnTo>
                  <a:pt x="529" y="493"/>
                </a:lnTo>
                <a:lnTo>
                  <a:pt x="526" y="473"/>
                </a:lnTo>
                <a:lnTo>
                  <a:pt x="521" y="454"/>
                </a:lnTo>
                <a:lnTo>
                  <a:pt x="515" y="436"/>
                </a:lnTo>
                <a:lnTo>
                  <a:pt x="506" y="417"/>
                </a:lnTo>
                <a:lnTo>
                  <a:pt x="490" y="406"/>
                </a:lnTo>
                <a:lnTo>
                  <a:pt x="474" y="397"/>
                </a:lnTo>
                <a:lnTo>
                  <a:pt x="457" y="387"/>
                </a:lnTo>
                <a:lnTo>
                  <a:pt x="439" y="379"/>
                </a:lnTo>
                <a:lnTo>
                  <a:pt x="420" y="371"/>
                </a:lnTo>
                <a:lnTo>
                  <a:pt x="401" y="364"/>
                </a:lnTo>
                <a:lnTo>
                  <a:pt x="380" y="357"/>
                </a:lnTo>
                <a:lnTo>
                  <a:pt x="359" y="350"/>
                </a:lnTo>
                <a:lnTo>
                  <a:pt x="357" y="370"/>
                </a:lnTo>
                <a:lnTo>
                  <a:pt x="353" y="390"/>
                </a:lnTo>
                <a:lnTo>
                  <a:pt x="348" y="410"/>
                </a:lnTo>
                <a:lnTo>
                  <a:pt x="341" y="430"/>
                </a:lnTo>
                <a:lnTo>
                  <a:pt x="334" y="448"/>
                </a:lnTo>
                <a:lnTo>
                  <a:pt x="326" y="467"/>
                </a:lnTo>
                <a:lnTo>
                  <a:pt x="317" y="484"/>
                </a:lnTo>
                <a:lnTo>
                  <a:pt x="305" y="501"/>
                </a:lnTo>
                <a:lnTo>
                  <a:pt x="286" y="405"/>
                </a:lnTo>
                <a:lnTo>
                  <a:pt x="297" y="398"/>
                </a:lnTo>
                <a:lnTo>
                  <a:pt x="288" y="383"/>
                </a:lnTo>
                <a:lnTo>
                  <a:pt x="259" y="383"/>
                </a:lnTo>
                <a:close/>
                <a:moveTo>
                  <a:pt x="186" y="201"/>
                </a:moveTo>
                <a:lnTo>
                  <a:pt x="191" y="221"/>
                </a:lnTo>
                <a:lnTo>
                  <a:pt x="196" y="241"/>
                </a:lnTo>
                <a:lnTo>
                  <a:pt x="203" y="259"/>
                </a:lnTo>
                <a:lnTo>
                  <a:pt x="212" y="276"/>
                </a:lnTo>
                <a:lnTo>
                  <a:pt x="217" y="283"/>
                </a:lnTo>
                <a:lnTo>
                  <a:pt x="223" y="290"/>
                </a:lnTo>
                <a:lnTo>
                  <a:pt x="229" y="296"/>
                </a:lnTo>
                <a:lnTo>
                  <a:pt x="234" y="301"/>
                </a:lnTo>
                <a:lnTo>
                  <a:pt x="242" y="305"/>
                </a:lnTo>
                <a:lnTo>
                  <a:pt x="250" y="309"/>
                </a:lnTo>
                <a:lnTo>
                  <a:pt x="258" y="311"/>
                </a:lnTo>
                <a:lnTo>
                  <a:pt x="267" y="312"/>
                </a:lnTo>
                <a:lnTo>
                  <a:pt x="267" y="312"/>
                </a:lnTo>
                <a:lnTo>
                  <a:pt x="270" y="312"/>
                </a:lnTo>
                <a:lnTo>
                  <a:pt x="273" y="312"/>
                </a:lnTo>
                <a:lnTo>
                  <a:pt x="276" y="312"/>
                </a:lnTo>
                <a:lnTo>
                  <a:pt x="277" y="312"/>
                </a:lnTo>
                <a:lnTo>
                  <a:pt x="286" y="311"/>
                </a:lnTo>
                <a:lnTo>
                  <a:pt x="294" y="308"/>
                </a:lnTo>
                <a:lnTo>
                  <a:pt x="303" y="304"/>
                </a:lnTo>
                <a:lnTo>
                  <a:pt x="310" y="299"/>
                </a:lnTo>
                <a:lnTo>
                  <a:pt x="315" y="295"/>
                </a:lnTo>
                <a:lnTo>
                  <a:pt x="321" y="288"/>
                </a:lnTo>
                <a:lnTo>
                  <a:pt x="326" y="281"/>
                </a:lnTo>
                <a:lnTo>
                  <a:pt x="331" y="274"/>
                </a:lnTo>
                <a:lnTo>
                  <a:pt x="339" y="257"/>
                </a:lnTo>
                <a:lnTo>
                  <a:pt x="345" y="238"/>
                </a:lnTo>
                <a:lnTo>
                  <a:pt x="350" y="218"/>
                </a:lnTo>
                <a:lnTo>
                  <a:pt x="353" y="197"/>
                </a:lnTo>
                <a:lnTo>
                  <a:pt x="350" y="198"/>
                </a:lnTo>
                <a:lnTo>
                  <a:pt x="352" y="182"/>
                </a:lnTo>
                <a:lnTo>
                  <a:pt x="352" y="166"/>
                </a:lnTo>
                <a:lnTo>
                  <a:pt x="351" y="149"/>
                </a:lnTo>
                <a:lnTo>
                  <a:pt x="347" y="133"/>
                </a:lnTo>
                <a:lnTo>
                  <a:pt x="339" y="135"/>
                </a:lnTo>
                <a:lnTo>
                  <a:pt x="327" y="139"/>
                </a:lnTo>
                <a:lnTo>
                  <a:pt x="313" y="143"/>
                </a:lnTo>
                <a:lnTo>
                  <a:pt x="294" y="146"/>
                </a:lnTo>
                <a:lnTo>
                  <a:pt x="284" y="147"/>
                </a:lnTo>
                <a:lnTo>
                  <a:pt x="273" y="147"/>
                </a:lnTo>
                <a:lnTo>
                  <a:pt x="261" y="147"/>
                </a:lnTo>
                <a:lnTo>
                  <a:pt x="249" y="146"/>
                </a:lnTo>
                <a:lnTo>
                  <a:pt x="236" y="144"/>
                </a:lnTo>
                <a:lnTo>
                  <a:pt x="223" y="141"/>
                </a:lnTo>
                <a:lnTo>
                  <a:pt x="209" y="137"/>
                </a:lnTo>
                <a:lnTo>
                  <a:pt x="195" y="132"/>
                </a:lnTo>
                <a:lnTo>
                  <a:pt x="191" y="141"/>
                </a:lnTo>
                <a:lnTo>
                  <a:pt x="188" y="150"/>
                </a:lnTo>
                <a:lnTo>
                  <a:pt x="186" y="159"/>
                </a:lnTo>
                <a:lnTo>
                  <a:pt x="185" y="167"/>
                </a:lnTo>
                <a:lnTo>
                  <a:pt x="185" y="182"/>
                </a:lnTo>
                <a:lnTo>
                  <a:pt x="188" y="201"/>
                </a:lnTo>
                <a:lnTo>
                  <a:pt x="186" y="201"/>
                </a:lnTo>
                <a:close/>
              </a:path>
            </a:pathLst>
          </a:custGeom>
          <a:solidFill>
            <a:schemeClr val="tx2"/>
          </a:solidFill>
          <a:ln>
            <a:noFill/>
          </a:ln>
        </p:spPr>
        <p:txBody>
          <a:bodyPr vert="horz" wrap="square" lIns="91440" tIns="45720" rIns="91440" bIns="45720" numCol="1" anchor="t" anchorCtr="0" compatLnSpc="1"/>
          <a:lstStyle/>
          <a:p>
            <a:endParaRPr lang="zh-CN" altLang="en-US"/>
          </a:p>
        </p:txBody>
      </p:sp>
      <p:grpSp>
        <p:nvGrpSpPr>
          <p:cNvPr id="4" name="组合 3"/>
          <p:cNvGrpSpPr/>
          <p:nvPr/>
        </p:nvGrpSpPr>
        <p:grpSpPr>
          <a:xfrm>
            <a:off x="1089771" y="2080761"/>
            <a:ext cx="2308324" cy="464284"/>
            <a:chOff x="1089771" y="2080761"/>
            <a:chExt cx="2308324" cy="464284"/>
          </a:xfrm>
        </p:grpSpPr>
        <p:sp>
          <p:nvSpPr>
            <p:cNvPr id="31" name="Text Placeholder 3"/>
            <p:cNvSpPr txBox="1"/>
            <p:nvPr/>
          </p:nvSpPr>
          <p:spPr>
            <a:xfrm>
              <a:off x="2243933" y="2080761"/>
              <a:ext cx="1154162" cy="23083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spcBef>
                  <a:spcPct val="20000"/>
                </a:spcBef>
                <a:defRPr/>
              </a:pPr>
              <a:r>
                <a:rPr lang="zh-CN" altLang="en-US" sz="1500" b="1" dirty="0">
                  <a:solidFill>
                    <a:schemeClr val="accent1"/>
                  </a:solidFill>
                  <a:latin typeface="微软雅黑" panose="020B0503020204020204" pitchFamily="34" charset="-122"/>
                  <a:ea typeface="微软雅黑" panose="020B0503020204020204" pitchFamily="34" charset="-122"/>
                </a:rPr>
                <a:t>战略决定组织</a:t>
              </a:r>
              <a:endParaRPr kumimoji="0" lang="en-US" sz="15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endParaRPr>
            </a:p>
          </p:txBody>
        </p:sp>
        <p:sp>
          <p:nvSpPr>
            <p:cNvPr id="32" name="Text Placeholder 3"/>
            <p:cNvSpPr txBox="1"/>
            <p:nvPr/>
          </p:nvSpPr>
          <p:spPr>
            <a:xfrm>
              <a:off x="1089771" y="2360379"/>
              <a:ext cx="2308324"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spcBef>
                  <a:spcPct val="20000"/>
                </a:spcBef>
                <a:defRPr/>
              </a:pPr>
              <a:r>
                <a:rPr lang="zh-CN" altLang="en-US" sz="1200" dirty="0">
                  <a:solidFill>
                    <a:schemeClr val="accent1"/>
                  </a:solidFill>
                  <a:latin typeface="微软雅黑" panose="020B0503020204020204" pitchFamily="34" charset="-122"/>
                  <a:ea typeface="微软雅黑" panose="020B0503020204020204" pitchFamily="34" charset="-122"/>
                </a:rPr>
                <a:t>即基于战略的变化来调整组织结构</a:t>
              </a:r>
              <a:endParaRPr kumimoji="0" lang="en-US" sz="1200"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2879229" y="1203598"/>
            <a:ext cx="3385542" cy="464284"/>
            <a:chOff x="2879229" y="1203598"/>
            <a:chExt cx="3385542" cy="464284"/>
          </a:xfrm>
        </p:grpSpPr>
        <p:sp>
          <p:nvSpPr>
            <p:cNvPr id="33" name="Text Placeholder 3"/>
            <p:cNvSpPr txBox="1"/>
            <p:nvPr/>
          </p:nvSpPr>
          <p:spPr>
            <a:xfrm>
              <a:off x="3994919" y="1203598"/>
              <a:ext cx="1154162" cy="23083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spcBef>
                  <a:spcPct val="20000"/>
                </a:spcBef>
                <a:defRPr/>
              </a:pPr>
              <a:r>
                <a:rPr lang="zh-CN" altLang="en-US" sz="1500" b="1" dirty="0">
                  <a:solidFill>
                    <a:schemeClr val="accent1"/>
                  </a:solidFill>
                  <a:latin typeface="微软雅黑" panose="020B0503020204020204" pitchFamily="34" charset="-122"/>
                  <a:ea typeface="微软雅黑" panose="020B0503020204020204" pitchFamily="34" charset="-122"/>
                </a:rPr>
                <a:t>管控决定组织</a:t>
              </a:r>
              <a:endParaRPr kumimoji="0" lang="en-US" sz="15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endParaRPr>
            </a:p>
          </p:txBody>
        </p:sp>
        <p:sp>
          <p:nvSpPr>
            <p:cNvPr id="35" name="Text Placeholder 3"/>
            <p:cNvSpPr txBox="1"/>
            <p:nvPr/>
          </p:nvSpPr>
          <p:spPr>
            <a:xfrm>
              <a:off x="2879229" y="1483216"/>
              <a:ext cx="3385542"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spcBef>
                  <a:spcPct val="20000"/>
                </a:spcBef>
                <a:defRPr/>
              </a:pPr>
              <a:r>
                <a:rPr lang="zh-CN" altLang="en-US" sz="1200" dirty="0">
                  <a:solidFill>
                    <a:schemeClr val="accent1"/>
                  </a:solidFill>
                  <a:latin typeface="微软雅黑" panose="020B0503020204020204" pitchFamily="34" charset="-122"/>
                  <a:ea typeface="微软雅黑" panose="020B0503020204020204" pitchFamily="34" charset="-122"/>
                </a:rPr>
                <a:t>即先确定管控模式，然后相应的优化调整组织结构</a:t>
              </a:r>
              <a:endParaRPr kumimoji="0" lang="en-US" sz="1200"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5796136" y="1995686"/>
            <a:ext cx="2160240" cy="661852"/>
            <a:chOff x="5796136" y="1995686"/>
            <a:chExt cx="2160240" cy="661852"/>
          </a:xfrm>
        </p:grpSpPr>
        <p:sp>
          <p:nvSpPr>
            <p:cNvPr id="47" name="Text Placeholder 3"/>
            <p:cNvSpPr txBox="1"/>
            <p:nvPr/>
          </p:nvSpPr>
          <p:spPr>
            <a:xfrm>
              <a:off x="5796136" y="1995686"/>
              <a:ext cx="1154162" cy="23083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spcBef>
                  <a:spcPct val="20000"/>
                </a:spcBef>
                <a:defRPr/>
              </a:pPr>
              <a:r>
                <a:rPr lang="zh-CN" altLang="en-US" sz="1500" b="1" dirty="0">
                  <a:solidFill>
                    <a:schemeClr val="accent1"/>
                  </a:solidFill>
                  <a:latin typeface="微软雅黑" panose="020B0503020204020204" pitchFamily="34" charset="-122"/>
                  <a:ea typeface="微软雅黑" panose="020B0503020204020204" pitchFamily="34" charset="-122"/>
                </a:rPr>
                <a:t>流程决定组织</a:t>
              </a:r>
              <a:endParaRPr kumimoji="0" lang="en-US" sz="15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endParaRPr>
            </a:p>
          </p:txBody>
        </p:sp>
        <p:sp>
          <p:nvSpPr>
            <p:cNvPr id="48" name="Text Placeholder 3"/>
            <p:cNvSpPr txBox="1"/>
            <p:nvPr/>
          </p:nvSpPr>
          <p:spPr>
            <a:xfrm>
              <a:off x="5796136" y="2275303"/>
              <a:ext cx="2160240" cy="382235"/>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accent1"/>
                  </a:solidFill>
                  <a:latin typeface="微软雅黑" panose="020B0503020204020204" pitchFamily="34" charset="-122"/>
                  <a:ea typeface="微软雅黑" panose="020B0503020204020204" pitchFamily="34" charset="-122"/>
                </a:rPr>
                <a:t>即先优化设计流程，然后调整设计组织结构</a:t>
              </a:r>
              <a:endParaRPr kumimoji="0" lang="en-US" sz="1200"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endParaRPr>
            </a:p>
          </p:txBody>
        </p:sp>
      </p:grpSp>
      <p:sp>
        <p:nvSpPr>
          <p:cNvPr id="49" name="TextBox 48"/>
          <p:cNvSpPr txBox="1"/>
          <p:nvPr/>
        </p:nvSpPr>
        <p:spPr>
          <a:xfrm>
            <a:off x="1089771" y="3651870"/>
            <a:ext cx="6866605" cy="960263"/>
          </a:xfrm>
          <a:prstGeom prst="rect">
            <a:avLst/>
          </a:prstGeom>
        </p:spPr>
        <p:txBody>
          <a:bodyPr wrap="square" lIns="0" tIns="0" rIns="0" bIns="0" anchor="ctr" anchorCtr="0">
            <a:spAutoFit/>
          </a:bodyPr>
          <a:lstStyle>
            <a:defPPr>
              <a:defRPr lang="zh-CN"/>
            </a:defPPr>
            <a:lvl1pPr lvl="0" indent="0">
              <a:spcBef>
                <a:spcPct val="20000"/>
              </a:spcBef>
              <a:buNone/>
              <a:defRPr sz="1000" baseline="0">
                <a:solidFill>
                  <a:schemeClr val="accent1"/>
                </a:solidFill>
                <a:latin typeface="微软雅黑" panose="020B0503020204020204" pitchFamily="34" charset="-122"/>
                <a:ea typeface="微软雅黑" panose="020B0503020204020204" pitchFamily="34" charset="-122"/>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just">
              <a:lnSpc>
                <a:spcPct val="130000"/>
              </a:lnSpc>
            </a:pPr>
            <a:r>
              <a:rPr lang="zh-CN" altLang="en-US" sz="1200" dirty="0"/>
              <a:t>       </a:t>
            </a:r>
            <a:r>
              <a:rPr lang="en-US" altLang="zh-CN" sz="1200" dirty="0"/>
              <a:t>2016</a:t>
            </a:r>
            <a:r>
              <a:rPr lang="zh-CN" altLang="en-US" sz="1200" dirty="0"/>
              <a:t>年重新对公司的组织结构进行了优化和结构上的调整，全面对各部门的职能进行了定位，</a:t>
            </a:r>
            <a:r>
              <a:rPr lang="en-US" altLang="zh-CN" sz="1200" dirty="0"/>
              <a:t>4</a:t>
            </a:r>
            <a:r>
              <a:rPr lang="zh-CN" altLang="en-US" sz="1200" dirty="0"/>
              <a:t>月份建立和完成了公司各部门新的组织架构 ，对人员进行了定编，并在此基础上，结合上半年的内部调查、研究和实践，在下半年对公司各部门近</a:t>
            </a:r>
            <a:r>
              <a:rPr lang="en-US" altLang="zh-CN" sz="1200" dirty="0"/>
              <a:t>50</a:t>
            </a:r>
            <a:r>
              <a:rPr lang="zh-CN" altLang="en-US" sz="1200" dirty="0"/>
              <a:t>多个岗位重新进行了岗位分析，并组织各部门重新对</a:t>
            </a:r>
            <a:r>
              <a:rPr lang="en-US" altLang="zh-CN" sz="1200" dirty="0"/>
              <a:t>120</a:t>
            </a:r>
            <a:r>
              <a:rPr lang="zh-CN" altLang="en-US" sz="1200" dirty="0"/>
              <a:t>个工作岗位进行了</a:t>
            </a:r>
            <a:r>
              <a:rPr lang="en-US" altLang="zh-CN" sz="1200" dirty="0"/>
              <a:t>《</a:t>
            </a:r>
            <a:r>
              <a:rPr lang="zh-CN" altLang="en-US" sz="1200" dirty="0"/>
              <a:t>工作岗位说明书</a:t>
            </a:r>
            <a:r>
              <a:rPr lang="en-US" altLang="zh-CN" sz="1200" dirty="0"/>
              <a:t>》</a:t>
            </a:r>
            <a:r>
              <a:rPr lang="zh-CN" altLang="en-US" sz="1200" dirty="0"/>
              <a:t>的编制和确认工作并及时下发实施到位。</a:t>
            </a:r>
            <a:endParaRPr lang="zh-CN" altLang="en-US" sz="1200" dirty="0"/>
          </a:p>
        </p:txBody>
      </p:sp>
      <p:cxnSp>
        <p:nvCxnSpPr>
          <p:cNvPr id="14" name="直接箭头连接符 13"/>
          <p:cNvCxnSpPr/>
          <p:nvPr/>
        </p:nvCxnSpPr>
        <p:spPr>
          <a:xfrm flipH="1" flipV="1">
            <a:off x="3491880" y="2275303"/>
            <a:ext cx="503039" cy="269742"/>
          </a:xfrm>
          <a:prstGeom prst="straightConnector1">
            <a:avLst/>
          </a:prstGeom>
          <a:ln>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直接箭头连接符 49"/>
          <p:cNvCxnSpPr/>
          <p:nvPr/>
        </p:nvCxnSpPr>
        <p:spPr>
          <a:xfrm flipV="1">
            <a:off x="5260388" y="2196177"/>
            <a:ext cx="433065" cy="318527"/>
          </a:xfrm>
          <a:prstGeom prst="straightConnector1">
            <a:avLst/>
          </a:prstGeom>
          <a:ln>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flipV="1">
            <a:off x="4572000" y="1707654"/>
            <a:ext cx="0" cy="327805"/>
          </a:xfrm>
          <a:prstGeom prst="straightConnector1">
            <a:avLst/>
          </a:prstGeom>
          <a:ln>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100"/>
                            </p:stCondLst>
                            <p:childTnLst>
                              <p:par>
                                <p:cTn id="20" presetID="42" presetClass="entr" presetSubtype="0"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1000"/>
                                        <p:tgtEl>
                                          <p:spTgt spid="49"/>
                                        </p:tgtEl>
                                      </p:cBhvr>
                                    </p:animEffect>
                                    <p:anim calcmode="lin" valueType="num">
                                      <p:cBhvr>
                                        <p:cTn id="23" dur="1000" fill="hold"/>
                                        <p:tgtEl>
                                          <p:spTgt spid="49"/>
                                        </p:tgtEl>
                                        <p:attrNameLst>
                                          <p:attrName>ppt_x</p:attrName>
                                        </p:attrNameLst>
                                      </p:cBhvr>
                                      <p:tavLst>
                                        <p:tav tm="0">
                                          <p:val>
                                            <p:strVal val="#ppt_x"/>
                                          </p:val>
                                        </p:tav>
                                        <p:tav tm="100000">
                                          <p:val>
                                            <p:strVal val="#ppt_x"/>
                                          </p:val>
                                        </p:tav>
                                      </p:tavLst>
                                    </p:anim>
                                    <p:anim calcmode="lin" valueType="num">
                                      <p:cBhvr>
                                        <p:cTn id="24" dur="1000" fill="hold"/>
                                        <p:tgtEl>
                                          <p:spTgt spid="49"/>
                                        </p:tgtEl>
                                        <p:attrNameLst>
                                          <p:attrName>ppt_y</p:attrName>
                                        </p:attrNameLst>
                                      </p:cBhvr>
                                      <p:tavLst>
                                        <p:tav tm="0">
                                          <p:val>
                                            <p:strVal val="#ppt_y+.1"/>
                                          </p:val>
                                        </p:tav>
                                        <p:tav tm="100000">
                                          <p:val>
                                            <p:strVal val="#ppt_y"/>
                                          </p:val>
                                        </p:tav>
                                      </p:tavLst>
                                    </p:anim>
                                  </p:childTnLst>
                                </p:cTn>
                              </p:par>
                            </p:childTnLst>
                          </p:cTn>
                        </p:par>
                        <p:par>
                          <p:cTn id="25" fill="hold">
                            <p:stCondLst>
                              <p:cond delay="2100"/>
                            </p:stCondLst>
                            <p:childTnLst>
                              <p:par>
                                <p:cTn id="26" presetID="53" presetClass="entr" presetSubtype="16"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ppt_w</p:attrName>
                                        </p:attrNameLst>
                                      </p:cBhvr>
                                      <p:tavLst>
                                        <p:tav tm="0">
                                          <p:val>
                                            <p:fltVal val="0"/>
                                          </p:val>
                                        </p:tav>
                                        <p:tav tm="100000">
                                          <p:val>
                                            <p:strVal val="#ppt_w"/>
                                          </p:val>
                                        </p:tav>
                                      </p:tavLst>
                                    </p:anim>
                                    <p:anim calcmode="lin" valueType="num">
                                      <p:cBhvr>
                                        <p:cTn id="29" dur="500" fill="hold"/>
                                        <p:tgtEl>
                                          <p:spTgt spid="29"/>
                                        </p:tgtEl>
                                        <p:attrNameLst>
                                          <p:attrName>ppt_h</p:attrName>
                                        </p:attrNameLst>
                                      </p:cBhvr>
                                      <p:tavLst>
                                        <p:tav tm="0">
                                          <p:val>
                                            <p:fltVal val="0"/>
                                          </p:val>
                                        </p:tav>
                                        <p:tav tm="100000">
                                          <p:val>
                                            <p:strVal val="#ppt_h"/>
                                          </p:val>
                                        </p:tav>
                                      </p:tavLst>
                                    </p:anim>
                                    <p:animEffect transition="in" filter="fade">
                                      <p:cBhvr>
                                        <p:cTn id="30" dur="500"/>
                                        <p:tgtEl>
                                          <p:spTgt spid="29"/>
                                        </p:tgtEl>
                                      </p:cBhvr>
                                    </p:animEffect>
                                  </p:childTnLst>
                                </p:cTn>
                              </p:par>
                            </p:childTnLst>
                          </p:cTn>
                        </p:par>
                        <p:par>
                          <p:cTn id="31" fill="hold">
                            <p:stCondLst>
                              <p:cond delay="2600"/>
                            </p:stCondLst>
                            <p:childTnLst>
                              <p:par>
                                <p:cTn id="32" presetID="22" presetClass="entr" presetSubtype="2"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right)">
                                      <p:cBhvr>
                                        <p:cTn id="34" dur="500"/>
                                        <p:tgtEl>
                                          <p:spTgt spid="14"/>
                                        </p:tgtEl>
                                      </p:cBhvr>
                                    </p:animEffect>
                                  </p:childTnLst>
                                </p:cTn>
                              </p:par>
                            </p:childTnLst>
                          </p:cTn>
                        </p:par>
                        <p:par>
                          <p:cTn id="35" fill="hold">
                            <p:stCondLst>
                              <p:cond delay="3100"/>
                            </p:stCondLst>
                            <p:childTnLst>
                              <p:par>
                                <p:cTn id="36" presetID="16" presetClass="entr" presetSubtype="21"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barn(inVertical)">
                                      <p:cBhvr>
                                        <p:cTn id="38" dur="500"/>
                                        <p:tgtEl>
                                          <p:spTgt spid="4"/>
                                        </p:tgtEl>
                                      </p:cBhvr>
                                    </p:animEffect>
                                  </p:childTnLst>
                                </p:cTn>
                              </p:par>
                            </p:childTnLst>
                          </p:cTn>
                        </p:par>
                        <p:par>
                          <p:cTn id="39" fill="hold">
                            <p:stCondLst>
                              <p:cond delay="3600"/>
                            </p:stCondLst>
                            <p:childTnLst>
                              <p:par>
                                <p:cTn id="40" presetID="22" presetClass="entr" presetSubtype="4" fill="hold"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wipe(down)">
                                      <p:cBhvr>
                                        <p:cTn id="42" dur="500"/>
                                        <p:tgtEl>
                                          <p:spTgt spid="51"/>
                                        </p:tgtEl>
                                      </p:cBhvr>
                                    </p:animEffect>
                                  </p:childTnLst>
                                </p:cTn>
                              </p:par>
                            </p:childTnLst>
                          </p:cTn>
                        </p:par>
                        <p:par>
                          <p:cTn id="43" fill="hold">
                            <p:stCondLst>
                              <p:cond delay="4100"/>
                            </p:stCondLst>
                            <p:childTnLst>
                              <p:par>
                                <p:cTn id="44" presetID="16" presetClass="entr" presetSubtype="21"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barn(inVertical)">
                                      <p:cBhvr>
                                        <p:cTn id="46" dur="500"/>
                                        <p:tgtEl>
                                          <p:spTgt spid="5"/>
                                        </p:tgtEl>
                                      </p:cBhvr>
                                    </p:animEffect>
                                  </p:childTnLst>
                                </p:cTn>
                              </p:par>
                            </p:childTnLst>
                          </p:cTn>
                        </p:par>
                        <p:par>
                          <p:cTn id="47" fill="hold">
                            <p:stCondLst>
                              <p:cond delay="4600"/>
                            </p:stCondLst>
                            <p:childTnLst>
                              <p:par>
                                <p:cTn id="48" presetID="22" presetClass="entr" presetSubtype="4" fill="hold" nodeType="afterEffect">
                                  <p:stCondLst>
                                    <p:cond delay="0"/>
                                  </p:stCondLst>
                                  <p:childTnLst>
                                    <p:set>
                                      <p:cBhvr>
                                        <p:cTn id="49" dur="1" fill="hold">
                                          <p:stCondLst>
                                            <p:cond delay="0"/>
                                          </p:stCondLst>
                                        </p:cTn>
                                        <p:tgtEl>
                                          <p:spTgt spid="50"/>
                                        </p:tgtEl>
                                        <p:attrNameLst>
                                          <p:attrName>style.visibility</p:attrName>
                                        </p:attrNameLst>
                                      </p:cBhvr>
                                      <p:to>
                                        <p:strVal val="visible"/>
                                      </p:to>
                                    </p:set>
                                    <p:animEffect transition="in" filter="wipe(down)">
                                      <p:cBhvr>
                                        <p:cTn id="50" dur="500"/>
                                        <p:tgtEl>
                                          <p:spTgt spid="50"/>
                                        </p:tgtEl>
                                      </p:cBhvr>
                                    </p:animEffect>
                                  </p:childTnLst>
                                </p:cTn>
                              </p:par>
                            </p:childTnLst>
                          </p:cTn>
                        </p:par>
                        <p:par>
                          <p:cTn id="51" fill="hold">
                            <p:stCondLst>
                              <p:cond delay="5100"/>
                            </p:stCondLst>
                            <p:childTnLst>
                              <p:par>
                                <p:cTn id="52" presetID="16" presetClass="entr" presetSubtype="21" fill="hold" nodeType="after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barn(inVertical)">
                                      <p:cBhvr>
                                        <p:cTn id="5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9" grpId="0" animBg="1"/>
      <p:bldP spid="4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65373" y="428693"/>
            <a:ext cx="3047759" cy="430887"/>
          </a:xfrm>
          <a:prstGeom prst="rect">
            <a:avLst/>
          </a:prstGeom>
          <a:noFill/>
        </p:spPr>
        <p:txBody>
          <a:bodyPr wrap="square" rtlCol="0">
            <a:spAutoFit/>
          </a:bodyPr>
          <a:lstStyle>
            <a:defPPr>
              <a:defRPr lang="zh-CN"/>
            </a:defPPr>
            <a:lvl1pPr>
              <a:defRPr sz="2200" b="1">
                <a:solidFill>
                  <a:schemeClr val="accent1"/>
                </a:solidFill>
                <a:latin typeface="微软雅黑" panose="020B0503020204020204" pitchFamily="34" charset="-122"/>
                <a:ea typeface="微软雅黑" panose="020B0503020204020204" pitchFamily="34" charset="-122"/>
              </a:defRPr>
            </a:lvl1pPr>
          </a:lstStyle>
          <a:p>
            <a:r>
              <a:rPr lang="zh-CN" altLang="en-US" dirty="0"/>
              <a:t>员工入职管理</a:t>
            </a:r>
            <a:endParaRPr lang="zh-CN" altLang="en-US" dirty="0"/>
          </a:p>
        </p:txBody>
      </p:sp>
      <p:cxnSp>
        <p:nvCxnSpPr>
          <p:cNvPr id="3" name="直接连接符 2"/>
          <p:cNvCxnSpPr/>
          <p:nvPr/>
        </p:nvCxnSpPr>
        <p:spPr>
          <a:xfrm>
            <a:off x="1132953" y="897658"/>
            <a:ext cx="7543503" cy="0"/>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582730" y="347438"/>
            <a:ext cx="507041" cy="593401"/>
            <a:chOff x="582730" y="347438"/>
            <a:chExt cx="507041" cy="593401"/>
          </a:xfrm>
        </p:grpSpPr>
        <p:sp>
          <p:nvSpPr>
            <p:cNvPr id="19" name="六边形 18"/>
            <p:cNvSpPr/>
            <p:nvPr/>
          </p:nvSpPr>
          <p:spPr>
            <a:xfrm rot="5400000">
              <a:off x="539550" y="390618"/>
              <a:ext cx="593401" cy="507041"/>
            </a:xfrm>
            <a:prstGeom prst="hexagon">
              <a:avLst/>
            </a:prstGeom>
            <a:solidFill>
              <a:schemeClr val="accent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30" name="Freeform 354"/>
            <p:cNvSpPr>
              <a:spLocks noEditPoints="1"/>
            </p:cNvSpPr>
            <p:nvPr/>
          </p:nvSpPr>
          <p:spPr bwMode="auto">
            <a:xfrm>
              <a:off x="673217" y="479330"/>
              <a:ext cx="326066" cy="329612"/>
            </a:xfrm>
            <a:custGeom>
              <a:avLst/>
              <a:gdLst>
                <a:gd name="T0" fmla="*/ 433 w 548"/>
                <a:gd name="T1" fmla="*/ 71 h 559"/>
                <a:gd name="T2" fmla="*/ 399 w 548"/>
                <a:gd name="T3" fmla="*/ 108 h 559"/>
                <a:gd name="T4" fmla="*/ 399 w 548"/>
                <a:gd name="T5" fmla="*/ 146 h 559"/>
                <a:gd name="T6" fmla="*/ 422 w 548"/>
                <a:gd name="T7" fmla="*/ 176 h 559"/>
                <a:gd name="T8" fmla="*/ 456 w 548"/>
                <a:gd name="T9" fmla="*/ 186 h 559"/>
                <a:gd name="T10" fmla="*/ 489 w 548"/>
                <a:gd name="T11" fmla="*/ 175 h 559"/>
                <a:gd name="T12" fmla="*/ 515 w 548"/>
                <a:gd name="T13" fmla="*/ 137 h 559"/>
                <a:gd name="T14" fmla="*/ 513 w 548"/>
                <a:gd name="T15" fmla="*/ 108 h 559"/>
                <a:gd name="T16" fmla="*/ 479 w 548"/>
                <a:gd name="T17" fmla="*/ 71 h 559"/>
                <a:gd name="T18" fmla="*/ 91 w 548"/>
                <a:gd name="T19" fmla="*/ 66 h 559"/>
                <a:gd name="T20" fmla="*/ 125 w 548"/>
                <a:gd name="T21" fmla="*/ 76 h 559"/>
                <a:gd name="T22" fmla="*/ 150 w 548"/>
                <a:gd name="T23" fmla="*/ 114 h 559"/>
                <a:gd name="T24" fmla="*/ 144 w 548"/>
                <a:gd name="T25" fmla="*/ 154 h 559"/>
                <a:gd name="T26" fmla="*/ 115 w 548"/>
                <a:gd name="T27" fmla="*/ 181 h 559"/>
                <a:gd name="T28" fmla="*/ 85 w 548"/>
                <a:gd name="T29" fmla="*/ 186 h 559"/>
                <a:gd name="T30" fmla="*/ 49 w 548"/>
                <a:gd name="T31" fmla="*/ 168 h 559"/>
                <a:gd name="T32" fmla="*/ 33 w 548"/>
                <a:gd name="T33" fmla="*/ 132 h 559"/>
                <a:gd name="T34" fmla="*/ 36 w 548"/>
                <a:gd name="T35" fmla="*/ 102 h 559"/>
                <a:gd name="T36" fmla="*/ 74 w 548"/>
                <a:gd name="T37" fmla="*/ 69 h 559"/>
                <a:gd name="T38" fmla="*/ 137 w 548"/>
                <a:gd name="T39" fmla="*/ 375 h 559"/>
                <a:gd name="T40" fmla="*/ 87 w 548"/>
                <a:gd name="T41" fmla="*/ 527 h 559"/>
                <a:gd name="T42" fmla="*/ 37 w 548"/>
                <a:gd name="T43" fmla="*/ 262 h 559"/>
                <a:gd name="T44" fmla="*/ 2 w 548"/>
                <a:gd name="T45" fmla="*/ 216 h 559"/>
                <a:gd name="T46" fmla="*/ 29 w 548"/>
                <a:gd name="T47" fmla="*/ 194 h 559"/>
                <a:gd name="T48" fmla="*/ 119 w 548"/>
                <a:gd name="T49" fmla="*/ 375 h 559"/>
                <a:gd name="T50" fmla="*/ 332 w 548"/>
                <a:gd name="T51" fmla="*/ 342 h 559"/>
                <a:gd name="T52" fmla="*/ 271 w 548"/>
                <a:gd name="T53" fmla="*/ 402 h 559"/>
                <a:gd name="T54" fmla="*/ 218 w 548"/>
                <a:gd name="T55" fmla="*/ 238 h 559"/>
                <a:gd name="T56" fmla="*/ 165 w 548"/>
                <a:gd name="T57" fmla="*/ 191 h 559"/>
                <a:gd name="T58" fmla="*/ 192 w 548"/>
                <a:gd name="T59" fmla="*/ 159 h 559"/>
                <a:gd name="T60" fmla="*/ 276 w 548"/>
                <a:gd name="T61" fmla="*/ 155 h 559"/>
                <a:gd name="T62" fmla="*/ 341 w 548"/>
                <a:gd name="T63" fmla="*/ 155 h 559"/>
                <a:gd name="T64" fmla="*/ 379 w 548"/>
                <a:gd name="T65" fmla="*/ 175 h 559"/>
                <a:gd name="T66" fmla="*/ 379 w 548"/>
                <a:gd name="T67" fmla="*/ 342 h 559"/>
                <a:gd name="T68" fmla="*/ 409 w 548"/>
                <a:gd name="T69" fmla="*/ 375 h 559"/>
                <a:gd name="T70" fmla="*/ 461 w 548"/>
                <a:gd name="T71" fmla="*/ 527 h 559"/>
                <a:gd name="T72" fmla="*/ 510 w 548"/>
                <a:gd name="T73" fmla="*/ 262 h 559"/>
                <a:gd name="T74" fmla="*/ 546 w 548"/>
                <a:gd name="T75" fmla="*/ 216 h 559"/>
                <a:gd name="T76" fmla="*/ 519 w 548"/>
                <a:gd name="T77" fmla="*/ 194 h 559"/>
                <a:gd name="T78" fmla="*/ 427 w 548"/>
                <a:gd name="T79" fmla="*/ 375 h 559"/>
                <a:gd name="T80" fmla="*/ 298 w 548"/>
                <a:gd name="T81" fmla="*/ 4 h 559"/>
                <a:gd name="T82" fmla="*/ 327 w 548"/>
                <a:gd name="T83" fmla="*/ 21 h 559"/>
                <a:gd name="T84" fmla="*/ 346 w 548"/>
                <a:gd name="T85" fmla="*/ 52 h 559"/>
                <a:gd name="T86" fmla="*/ 347 w 548"/>
                <a:gd name="T87" fmla="*/ 88 h 559"/>
                <a:gd name="T88" fmla="*/ 332 w 548"/>
                <a:gd name="T89" fmla="*/ 119 h 559"/>
                <a:gd name="T90" fmla="*/ 305 w 548"/>
                <a:gd name="T91" fmla="*/ 140 h 559"/>
                <a:gd name="T92" fmla="*/ 269 w 548"/>
                <a:gd name="T93" fmla="*/ 146 h 559"/>
                <a:gd name="T94" fmla="*/ 236 w 548"/>
                <a:gd name="T95" fmla="*/ 133 h 559"/>
                <a:gd name="T96" fmla="*/ 212 w 548"/>
                <a:gd name="T97" fmla="*/ 108 h 559"/>
                <a:gd name="T98" fmla="*/ 204 w 548"/>
                <a:gd name="T99" fmla="*/ 73 h 559"/>
                <a:gd name="T100" fmla="*/ 212 w 548"/>
                <a:gd name="T101" fmla="*/ 39 h 559"/>
                <a:gd name="T102" fmla="*/ 236 w 548"/>
                <a:gd name="T103" fmla="*/ 13 h 559"/>
                <a:gd name="T104" fmla="*/ 269 w 548"/>
                <a:gd name="T105" fmla="*/ 1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8" h="559">
                  <a:moveTo>
                    <a:pt x="456" y="66"/>
                  </a:moveTo>
                  <a:lnTo>
                    <a:pt x="449" y="66"/>
                  </a:lnTo>
                  <a:lnTo>
                    <a:pt x="443" y="67"/>
                  </a:lnTo>
                  <a:lnTo>
                    <a:pt x="438" y="69"/>
                  </a:lnTo>
                  <a:lnTo>
                    <a:pt x="433" y="71"/>
                  </a:lnTo>
                  <a:lnTo>
                    <a:pt x="422" y="76"/>
                  </a:lnTo>
                  <a:lnTo>
                    <a:pt x="413" y="84"/>
                  </a:lnTo>
                  <a:lnTo>
                    <a:pt x="406" y="93"/>
                  </a:lnTo>
                  <a:lnTo>
                    <a:pt x="401" y="102"/>
                  </a:lnTo>
                  <a:lnTo>
                    <a:pt x="399" y="108"/>
                  </a:lnTo>
                  <a:lnTo>
                    <a:pt x="398" y="114"/>
                  </a:lnTo>
                  <a:lnTo>
                    <a:pt x="396" y="120"/>
                  </a:lnTo>
                  <a:lnTo>
                    <a:pt x="396" y="126"/>
                  </a:lnTo>
                  <a:lnTo>
                    <a:pt x="396" y="136"/>
                  </a:lnTo>
                  <a:lnTo>
                    <a:pt x="399" y="146"/>
                  </a:lnTo>
                  <a:lnTo>
                    <a:pt x="402" y="154"/>
                  </a:lnTo>
                  <a:lnTo>
                    <a:pt x="408" y="162"/>
                  </a:lnTo>
                  <a:lnTo>
                    <a:pt x="411" y="164"/>
                  </a:lnTo>
                  <a:lnTo>
                    <a:pt x="414" y="168"/>
                  </a:lnTo>
                  <a:lnTo>
                    <a:pt x="422" y="176"/>
                  </a:lnTo>
                  <a:lnTo>
                    <a:pt x="433" y="181"/>
                  </a:lnTo>
                  <a:lnTo>
                    <a:pt x="438" y="183"/>
                  </a:lnTo>
                  <a:lnTo>
                    <a:pt x="443" y="184"/>
                  </a:lnTo>
                  <a:lnTo>
                    <a:pt x="449" y="186"/>
                  </a:lnTo>
                  <a:lnTo>
                    <a:pt x="456" y="186"/>
                  </a:lnTo>
                  <a:lnTo>
                    <a:pt x="462" y="186"/>
                  </a:lnTo>
                  <a:lnTo>
                    <a:pt x="468" y="184"/>
                  </a:lnTo>
                  <a:lnTo>
                    <a:pt x="474" y="183"/>
                  </a:lnTo>
                  <a:lnTo>
                    <a:pt x="479" y="181"/>
                  </a:lnTo>
                  <a:lnTo>
                    <a:pt x="489" y="175"/>
                  </a:lnTo>
                  <a:lnTo>
                    <a:pt x="499" y="168"/>
                  </a:lnTo>
                  <a:lnTo>
                    <a:pt x="506" y="160"/>
                  </a:lnTo>
                  <a:lnTo>
                    <a:pt x="511" y="149"/>
                  </a:lnTo>
                  <a:lnTo>
                    <a:pt x="513" y="143"/>
                  </a:lnTo>
                  <a:lnTo>
                    <a:pt x="515" y="137"/>
                  </a:lnTo>
                  <a:lnTo>
                    <a:pt x="515" y="132"/>
                  </a:lnTo>
                  <a:lnTo>
                    <a:pt x="516" y="126"/>
                  </a:lnTo>
                  <a:lnTo>
                    <a:pt x="515" y="120"/>
                  </a:lnTo>
                  <a:lnTo>
                    <a:pt x="515" y="114"/>
                  </a:lnTo>
                  <a:lnTo>
                    <a:pt x="513" y="108"/>
                  </a:lnTo>
                  <a:lnTo>
                    <a:pt x="511" y="102"/>
                  </a:lnTo>
                  <a:lnTo>
                    <a:pt x="506" y="93"/>
                  </a:lnTo>
                  <a:lnTo>
                    <a:pt x="499" y="84"/>
                  </a:lnTo>
                  <a:lnTo>
                    <a:pt x="489" y="76"/>
                  </a:lnTo>
                  <a:lnTo>
                    <a:pt x="479" y="71"/>
                  </a:lnTo>
                  <a:lnTo>
                    <a:pt x="474" y="69"/>
                  </a:lnTo>
                  <a:lnTo>
                    <a:pt x="468" y="67"/>
                  </a:lnTo>
                  <a:lnTo>
                    <a:pt x="462" y="66"/>
                  </a:lnTo>
                  <a:lnTo>
                    <a:pt x="456" y="66"/>
                  </a:lnTo>
                  <a:close/>
                  <a:moveTo>
                    <a:pt x="91" y="66"/>
                  </a:moveTo>
                  <a:lnTo>
                    <a:pt x="97" y="66"/>
                  </a:lnTo>
                  <a:lnTo>
                    <a:pt x="104" y="67"/>
                  </a:lnTo>
                  <a:lnTo>
                    <a:pt x="109" y="69"/>
                  </a:lnTo>
                  <a:lnTo>
                    <a:pt x="115" y="71"/>
                  </a:lnTo>
                  <a:lnTo>
                    <a:pt x="125" y="76"/>
                  </a:lnTo>
                  <a:lnTo>
                    <a:pt x="134" y="84"/>
                  </a:lnTo>
                  <a:lnTo>
                    <a:pt x="142" y="93"/>
                  </a:lnTo>
                  <a:lnTo>
                    <a:pt x="146" y="102"/>
                  </a:lnTo>
                  <a:lnTo>
                    <a:pt x="149" y="108"/>
                  </a:lnTo>
                  <a:lnTo>
                    <a:pt x="150" y="114"/>
                  </a:lnTo>
                  <a:lnTo>
                    <a:pt x="151" y="120"/>
                  </a:lnTo>
                  <a:lnTo>
                    <a:pt x="151" y="126"/>
                  </a:lnTo>
                  <a:lnTo>
                    <a:pt x="151" y="136"/>
                  </a:lnTo>
                  <a:lnTo>
                    <a:pt x="149" y="146"/>
                  </a:lnTo>
                  <a:lnTo>
                    <a:pt x="144" y="154"/>
                  </a:lnTo>
                  <a:lnTo>
                    <a:pt x="139" y="162"/>
                  </a:lnTo>
                  <a:lnTo>
                    <a:pt x="137" y="164"/>
                  </a:lnTo>
                  <a:lnTo>
                    <a:pt x="134" y="168"/>
                  </a:lnTo>
                  <a:lnTo>
                    <a:pt x="125" y="176"/>
                  </a:lnTo>
                  <a:lnTo>
                    <a:pt x="115" y="181"/>
                  </a:lnTo>
                  <a:lnTo>
                    <a:pt x="109" y="183"/>
                  </a:lnTo>
                  <a:lnTo>
                    <a:pt x="104" y="184"/>
                  </a:lnTo>
                  <a:lnTo>
                    <a:pt x="97" y="186"/>
                  </a:lnTo>
                  <a:lnTo>
                    <a:pt x="91" y="186"/>
                  </a:lnTo>
                  <a:lnTo>
                    <a:pt x="85" y="186"/>
                  </a:lnTo>
                  <a:lnTo>
                    <a:pt x="80" y="184"/>
                  </a:lnTo>
                  <a:lnTo>
                    <a:pt x="74" y="183"/>
                  </a:lnTo>
                  <a:lnTo>
                    <a:pt x="68" y="181"/>
                  </a:lnTo>
                  <a:lnTo>
                    <a:pt x="58" y="175"/>
                  </a:lnTo>
                  <a:lnTo>
                    <a:pt x="49" y="168"/>
                  </a:lnTo>
                  <a:lnTo>
                    <a:pt x="42" y="160"/>
                  </a:lnTo>
                  <a:lnTo>
                    <a:pt x="36" y="149"/>
                  </a:lnTo>
                  <a:lnTo>
                    <a:pt x="35" y="143"/>
                  </a:lnTo>
                  <a:lnTo>
                    <a:pt x="33" y="137"/>
                  </a:lnTo>
                  <a:lnTo>
                    <a:pt x="33" y="132"/>
                  </a:lnTo>
                  <a:lnTo>
                    <a:pt x="31" y="126"/>
                  </a:lnTo>
                  <a:lnTo>
                    <a:pt x="33" y="120"/>
                  </a:lnTo>
                  <a:lnTo>
                    <a:pt x="33" y="114"/>
                  </a:lnTo>
                  <a:lnTo>
                    <a:pt x="35" y="108"/>
                  </a:lnTo>
                  <a:lnTo>
                    <a:pt x="36" y="102"/>
                  </a:lnTo>
                  <a:lnTo>
                    <a:pt x="42" y="93"/>
                  </a:lnTo>
                  <a:lnTo>
                    <a:pt x="49" y="84"/>
                  </a:lnTo>
                  <a:lnTo>
                    <a:pt x="58" y="76"/>
                  </a:lnTo>
                  <a:lnTo>
                    <a:pt x="68" y="71"/>
                  </a:lnTo>
                  <a:lnTo>
                    <a:pt x="74" y="69"/>
                  </a:lnTo>
                  <a:lnTo>
                    <a:pt x="80" y="67"/>
                  </a:lnTo>
                  <a:lnTo>
                    <a:pt x="85" y="66"/>
                  </a:lnTo>
                  <a:lnTo>
                    <a:pt x="91" y="66"/>
                  </a:lnTo>
                  <a:lnTo>
                    <a:pt x="91" y="66"/>
                  </a:lnTo>
                  <a:close/>
                  <a:moveTo>
                    <a:pt x="137" y="375"/>
                  </a:moveTo>
                  <a:lnTo>
                    <a:pt x="137" y="527"/>
                  </a:lnTo>
                  <a:lnTo>
                    <a:pt x="96" y="527"/>
                  </a:lnTo>
                  <a:lnTo>
                    <a:pt x="96" y="397"/>
                  </a:lnTo>
                  <a:lnTo>
                    <a:pt x="87" y="397"/>
                  </a:lnTo>
                  <a:lnTo>
                    <a:pt x="87" y="527"/>
                  </a:lnTo>
                  <a:lnTo>
                    <a:pt x="44" y="527"/>
                  </a:lnTo>
                  <a:lnTo>
                    <a:pt x="44" y="370"/>
                  </a:lnTo>
                  <a:lnTo>
                    <a:pt x="44" y="348"/>
                  </a:lnTo>
                  <a:lnTo>
                    <a:pt x="44" y="262"/>
                  </a:lnTo>
                  <a:lnTo>
                    <a:pt x="37" y="262"/>
                  </a:lnTo>
                  <a:lnTo>
                    <a:pt x="37" y="348"/>
                  </a:lnTo>
                  <a:lnTo>
                    <a:pt x="0" y="348"/>
                  </a:lnTo>
                  <a:lnTo>
                    <a:pt x="0" y="231"/>
                  </a:lnTo>
                  <a:lnTo>
                    <a:pt x="0" y="223"/>
                  </a:lnTo>
                  <a:lnTo>
                    <a:pt x="2" y="216"/>
                  </a:lnTo>
                  <a:lnTo>
                    <a:pt x="6" y="210"/>
                  </a:lnTo>
                  <a:lnTo>
                    <a:pt x="10" y="204"/>
                  </a:lnTo>
                  <a:lnTo>
                    <a:pt x="16" y="200"/>
                  </a:lnTo>
                  <a:lnTo>
                    <a:pt x="22" y="196"/>
                  </a:lnTo>
                  <a:lnTo>
                    <a:pt x="29" y="194"/>
                  </a:lnTo>
                  <a:lnTo>
                    <a:pt x="37" y="194"/>
                  </a:lnTo>
                  <a:lnTo>
                    <a:pt x="122" y="194"/>
                  </a:lnTo>
                  <a:lnTo>
                    <a:pt x="121" y="202"/>
                  </a:lnTo>
                  <a:lnTo>
                    <a:pt x="119" y="210"/>
                  </a:lnTo>
                  <a:lnTo>
                    <a:pt x="119" y="375"/>
                  </a:lnTo>
                  <a:lnTo>
                    <a:pt x="137" y="375"/>
                  </a:lnTo>
                  <a:close/>
                  <a:moveTo>
                    <a:pt x="340" y="342"/>
                  </a:moveTo>
                  <a:lnTo>
                    <a:pt x="340" y="238"/>
                  </a:lnTo>
                  <a:lnTo>
                    <a:pt x="332" y="238"/>
                  </a:lnTo>
                  <a:lnTo>
                    <a:pt x="332" y="342"/>
                  </a:lnTo>
                  <a:lnTo>
                    <a:pt x="332" y="369"/>
                  </a:lnTo>
                  <a:lnTo>
                    <a:pt x="332" y="559"/>
                  </a:lnTo>
                  <a:lnTo>
                    <a:pt x="281" y="559"/>
                  </a:lnTo>
                  <a:lnTo>
                    <a:pt x="281" y="402"/>
                  </a:lnTo>
                  <a:lnTo>
                    <a:pt x="271" y="402"/>
                  </a:lnTo>
                  <a:lnTo>
                    <a:pt x="271" y="559"/>
                  </a:lnTo>
                  <a:lnTo>
                    <a:pt x="218" y="559"/>
                  </a:lnTo>
                  <a:lnTo>
                    <a:pt x="218" y="369"/>
                  </a:lnTo>
                  <a:lnTo>
                    <a:pt x="218" y="342"/>
                  </a:lnTo>
                  <a:lnTo>
                    <a:pt x="218" y="238"/>
                  </a:lnTo>
                  <a:lnTo>
                    <a:pt x="211" y="238"/>
                  </a:lnTo>
                  <a:lnTo>
                    <a:pt x="211" y="342"/>
                  </a:lnTo>
                  <a:lnTo>
                    <a:pt x="164" y="342"/>
                  </a:lnTo>
                  <a:lnTo>
                    <a:pt x="164" y="200"/>
                  </a:lnTo>
                  <a:lnTo>
                    <a:pt x="165" y="191"/>
                  </a:lnTo>
                  <a:lnTo>
                    <a:pt x="168" y="182"/>
                  </a:lnTo>
                  <a:lnTo>
                    <a:pt x="172" y="175"/>
                  </a:lnTo>
                  <a:lnTo>
                    <a:pt x="178" y="168"/>
                  </a:lnTo>
                  <a:lnTo>
                    <a:pt x="185" y="162"/>
                  </a:lnTo>
                  <a:lnTo>
                    <a:pt x="192" y="159"/>
                  </a:lnTo>
                  <a:lnTo>
                    <a:pt x="200" y="155"/>
                  </a:lnTo>
                  <a:lnTo>
                    <a:pt x="210" y="155"/>
                  </a:lnTo>
                  <a:lnTo>
                    <a:pt x="250" y="155"/>
                  </a:lnTo>
                  <a:lnTo>
                    <a:pt x="270" y="155"/>
                  </a:lnTo>
                  <a:lnTo>
                    <a:pt x="276" y="155"/>
                  </a:lnTo>
                  <a:lnTo>
                    <a:pt x="276" y="155"/>
                  </a:lnTo>
                  <a:lnTo>
                    <a:pt x="276" y="155"/>
                  </a:lnTo>
                  <a:lnTo>
                    <a:pt x="281" y="155"/>
                  </a:lnTo>
                  <a:lnTo>
                    <a:pt x="301" y="155"/>
                  </a:lnTo>
                  <a:lnTo>
                    <a:pt x="341" y="155"/>
                  </a:lnTo>
                  <a:lnTo>
                    <a:pt x="351" y="155"/>
                  </a:lnTo>
                  <a:lnTo>
                    <a:pt x="359" y="159"/>
                  </a:lnTo>
                  <a:lnTo>
                    <a:pt x="367" y="162"/>
                  </a:lnTo>
                  <a:lnTo>
                    <a:pt x="374" y="168"/>
                  </a:lnTo>
                  <a:lnTo>
                    <a:pt x="379" y="175"/>
                  </a:lnTo>
                  <a:lnTo>
                    <a:pt x="384" y="182"/>
                  </a:lnTo>
                  <a:lnTo>
                    <a:pt x="386" y="191"/>
                  </a:lnTo>
                  <a:lnTo>
                    <a:pt x="387" y="200"/>
                  </a:lnTo>
                  <a:lnTo>
                    <a:pt x="387" y="342"/>
                  </a:lnTo>
                  <a:lnTo>
                    <a:pt x="379" y="342"/>
                  </a:lnTo>
                  <a:lnTo>
                    <a:pt x="368" y="342"/>
                  </a:lnTo>
                  <a:lnTo>
                    <a:pt x="354" y="342"/>
                  </a:lnTo>
                  <a:lnTo>
                    <a:pt x="340" y="342"/>
                  </a:lnTo>
                  <a:lnTo>
                    <a:pt x="340" y="342"/>
                  </a:lnTo>
                  <a:close/>
                  <a:moveTo>
                    <a:pt x="409" y="375"/>
                  </a:moveTo>
                  <a:lnTo>
                    <a:pt x="409" y="527"/>
                  </a:lnTo>
                  <a:lnTo>
                    <a:pt x="452" y="527"/>
                  </a:lnTo>
                  <a:lnTo>
                    <a:pt x="452" y="397"/>
                  </a:lnTo>
                  <a:lnTo>
                    <a:pt x="461" y="397"/>
                  </a:lnTo>
                  <a:lnTo>
                    <a:pt x="461" y="527"/>
                  </a:lnTo>
                  <a:lnTo>
                    <a:pt x="503" y="527"/>
                  </a:lnTo>
                  <a:lnTo>
                    <a:pt x="503" y="370"/>
                  </a:lnTo>
                  <a:lnTo>
                    <a:pt x="503" y="348"/>
                  </a:lnTo>
                  <a:lnTo>
                    <a:pt x="503" y="262"/>
                  </a:lnTo>
                  <a:lnTo>
                    <a:pt x="510" y="262"/>
                  </a:lnTo>
                  <a:lnTo>
                    <a:pt x="510" y="348"/>
                  </a:lnTo>
                  <a:lnTo>
                    <a:pt x="548" y="348"/>
                  </a:lnTo>
                  <a:lnTo>
                    <a:pt x="548" y="231"/>
                  </a:lnTo>
                  <a:lnTo>
                    <a:pt x="548" y="223"/>
                  </a:lnTo>
                  <a:lnTo>
                    <a:pt x="546" y="216"/>
                  </a:lnTo>
                  <a:lnTo>
                    <a:pt x="542" y="210"/>
                  </a:lnTo>
                  <a:lnTo>
                    <a:pt x="537" y="204"/>
                  </a:lnTo>
                  <a:lnTo>
                    <a:pt x="531" y="200"/>
                  </a:lnTo>
                  <a:lnTo>
                    <a:pt x="526" y="196"/>
                  </a:lnTo>
                  <a:lnTo>
                    <a:pt x="519" y="194"/>
                  </a:lnTo>
                  <a:lnTo>
                    <a:pt x="510" y="194"/>
                  </a:lnTo>
                  <a:lnTo>
                    <a:pt x="426" y="194"/>
                  </a:lnTo>
                  <a:lnTo>
                    <a:pt x="427" y="202"/>
                  </a:lnTo>
                  <a:lnTo>
                    <a:pt x="427" y="210"/>
                  </a:lnTo>
                  <a:lnTo>
                    <a:pt x="427" y="375"/>
                  </a:lnTo>
                  <a:lnTo>
                    <a:pt x="409" y="375"/>
                  </a:lnTo>
                  <a:close/>
                  <a:moveTo>
                    <a:pt x="277" y="0"/>
                  </a:moveTo>
                  <a:lnTo>
                    <a:pt x="284" y="1"/>
                  </a:lnTo>
                  <a:lnTo>
                    <a:pt x="291" y="3"/>
                  </a:lnTo>
                  <a:lnTo>
                    <a:pt x="298" y="4"/>
                  </a:lnTo>
                  <a:lnTo>
                    <a:pt x="305" y="6"/>
                  </a:lnTo>
                  <a:lnTo>
                    <a:pt x="311" y="10"/>
                  </a:lnTo>
                  <a:lnTo>
                    <a:pt x="317" y="13"/>
                  </a:lnTo>
                  <a:lnTo>
                    <a:pt x="322" y="17"/>
                  </a:lnTo>
                  <a:lnTo>
                    <a:pt x="327" y="21"/>
                  </a:lnTo>
                  <a:lnTo>
                    <a:pt x="332" y="27"/>
                  </a:lnTo>
                  <a:lnTo>
                    <a:pt x="337" y="33"/>
                  </a:lnTo>
                  <a:lnTo>
                    <a:pt x="340" y="39"/>
                  </a:lnTo>
                  <a:lnTo>
                    <a:pt x="344" y="45"/>
                  </a:lnTo>
                  <a:lnTo>
                    <a:pt x="346" y="52"/>
                  </a:lnTo>
                  <a:lnTo>
                    <a:pt x="347" y="59"/>
                  </a:lnTo>
                  <a:lnTo>
                    <a:pt x="348" y="66"/>
                  </a:lnTo>
                  <a:lnTo>
                    <a:pt x="348" y="73"/>
                  </a:lnTo>
                  <a:lnTo>
                    <a:pt x="348" y="80"/>
                  </a:lnTo>
                  <a:lnTo>
                    <a:pt x="347" y="88"/>
                  </a:lnTo>
                  <a:lnTo>
                    <a:pt x="346" y="95"/>
                  </a:lnTo>
                  <a:lnTo>
                    <a:pt x="344" y="101"/>
                  </a:lnTo>
                  <a:lnTo>
                    <a:pt x="340" y="108"/>
                  </a:lnTo>
                  <a:lnTo>
                    <a:pt x="337" y="114"/>
                  </a:lnTo>
                  <a:lnTo>
                    <a:pt x="332" y="119"/>
                  </a:lnTo>
                  <a:lnTo>
                    <a:pt x="327" y="125"/>
                  </a:lnTo>
                  <a:lnTo>
                    <a:pt x="322" y="129"/>
                  </a:lnTo>
                  <a:lnTo>
                    <a:pt x="317" y="133"/>
                  </a:lnTo>
                  <a:lnTo>
                    <a:pt x="311" y="136"/>
                  </a:lnTo>
                  <a:lnTo>
                    <a:pt x="305" y="140"/>
                  </a:lnTo>
                  <a:lnTo>
                    <a:pt x="298" y="142"/>
                  </a:lnTo>
                  <a:lnTo>
                    <a:pt x="291" y="145"/>
                  </a:lnTo>
                  <a:lnTo>
                    <a:pt x="284" y="146"/>
                  </a:lnTo>
                  <a:lnTo>
                    <a:pt x="277" y="146"/>
                  </a:lnTo>
                  <a:lnTo>
                    <a:pt x="269" y="146"/>
                  </a:lnTo>
                  <a:lnTo>
                    <a:pt x="261" y="145"/>
                  </a:lnTo>
                  <a:lnTo>
                    <a:pt x="254" y="142"/>
                  </a:lnTo>
                  <a:lnTo>
                    <a:pt x="249" y="140"/>
                  </a:lnTo>
                  <a:lnTo>
                    <a:pt x="242" y="136"/>
                  </a:lnTo>
                  <a:lnTo>
                    <a:pt x="236" y="133"/>
                  </a:lnTo>
                  <a:lnTo>
                    <a:pt x="230" y="129"/>
                  </a:lnTo>
                  <a:lnTo>
                    <a:pt x="225" y="125"/>
                  </a:lnTo>
                  <a:lnTo>
                    <a:pt x="220" y="119"/>
                  </a:lnTo>
                  <a:lnTo>
                    <a:pt x="216" y="114"/>
                  </a:lnTo>
                  <a:lnTo>
                    <a:pt x="212" y="108"/>
                  </a:lnTo>
                  <a:lnTo>
                    <a:pt x="210" y="101"/>
                  </a:lnTo>
                  <a:lnTo>
                    <a:pt x="207" y="95"/>
                  </a:lnTo>
                  <a:lnTo>
                    <a:pt x="205" y="88"/>
                  </a:lnTo>
                  <a:lnTo>
                    <a:pt x="204" y="80"/>
                  </a:lnTo>
                  <a:lnTo>
                    <a:pt x="204" y="73"/>
                  </a:lnTo>
                  <a:lnTo>
                    <a:pt x="204" y="66"/>
                  </a:lnTo>
                  <a:lnTo>
                    <a:pt x="205" y="59"/>
                  </a:lnTo>
                  <a:lnTo>
                    <a:pt x="207" y="52"/>
                  </a:lnTo>
                  <a:lnTo>
                    <a:pt x="210" y="45"/>
                  </a:lnTo>
                  <a:lnTo>
                    <a:pt x="212" y="39"/>
                  </a:lnTo>
                  <a:lnTo>
                    <a:pt x="216" y="33"/>
                  </a:lnTo>
                  <a:lnTo>
                    <a:pt x="220" y="27"/>
                  </a:lnTo>
                  <a:lnTo>
                    <a:pt x="225" y="21"/>
                  </a:lnTo>
                  <a:lnTo>
                    <a:pt x="230" y="17"/>
                  </a:lnTo>
                  <a:lnTo>
                    <a:pt x="236" y="13"/>
                  </a:lnTo>
                  <a:lnTo>
                    <a:pt x="242" y="10"/>
                  </a:lnTo>
                  <a:lnTo>
                    <a:pt x="249" y="6"/>
                  </a:lnTo>
                  <a:lnTo>
                    <a:pt x="254" y="4"/>
                  </a:lnTo>
                  <a:lnTo>
                    <a:pt x="261" y="3"/>
                  </a:lnTo>
                  <a:lnTo>
                    <a:pt x="269" y="1"/>
                  </a:lnTo>
                  <a:lnTo>
                    <a:pt x="277" y="0"/>
                  </a:lnTo>
                  <a:lnTo>
                    <a:pt x="277"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4" name="组合 3"/>
          <p:cNvGrpSpPr/>
          <p:nvPr/>
        </p:nvGrpSpPr>
        <p:grpSpPr>
          <a:xfrm>
            <a:off x="1152013" y="1362141"/>
            <a:ext cx="1393997" cy="1393997"/>
            <a:chOff x="1152013" y="1362141"/>
            <a:chExt cx="1393997" cy="1393997"/>
          </a:xfrm>
        </p:grpSpPr>
        <p:sp>
          <p:nvSpPr>
            <p:cNvPr id="20" name="椭圆 19"/>
            <p:cNvSpPr/>
            <p:nvPr/>
          </p:nvSpPr>
          <p:spPr>
            <a:xfrm>
              <a:off x="1152013" y="1362141"/>
              <a:ext cx="1393997" cy="1393997"/>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 Placeholder 3"/>
            <p:cNvSpPr txBox="1"/>
            <p:nvPr/>
          </p:nvSpPr>
          <p:spPr>
            <a:xfrm>
              <a:off x="1528409" y="1635946"/>
              <a:ext cx="641202" cy="84638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spcBef>
                  <a:spcPct val="20000"/>
                </a:spcBef>
                <a:defRPr/>
              </a:pPr>
              <a:r>
                <a:rPr kumimoji="0" lang="zh-CN" altLang="en-US" sz="2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招聘</a:t>
              </a:r>
              <a:endParaRPr kumimoji="0" lang="en-US" altLang="zh-CN" sz="2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lvl="0">
                <a:spcBef>
                  <a:spcPct val="20000"/>
                </a:spcBef>
                <a:defRPr/>
              </a:pPr>
              <a:r>
                <a:rPr kumimoji="0" lang="zh-CN" altLang="en-US" sz="2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管理</a:t>
              </a:r>
              <a:endParaRPr kumimoji="0" lang="en-US" sz="25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sp>
        <p:nvSpPr>
          <p:cNvPr id="24" name="Text Placeholder 3"/>
          <p:cNvSpPr txBox="1"/>
          <p:nvPr/>
        </p:nvSpPr>
        <p:spPr>
          <a:xfrm>
            <a:off x="2633980" y="1351663"/>
            <a:ext cx="4616648" cy="23083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spcBef>
                <a:spcPct val="20000"/>
              </a:spcBef>
              <a:defRPr/>
            </a:pPr>
            <a:r>
              <a:rPr lang="zh-CN" altLang="en-US" sz="1500" b="1" dirty="0">
                <a:solidFill>
                  <a:schemeClr val="accent1"/>
                </a:solidFill>
                <a:latin typeface="微软雅黑" panose="020B0503020204020204" pitchFamily="34" charset="-122"/>
                <a:ea typeface="微软雅黑" panose="020B0503020204020204" pitchFamily="34" charset="-122"/>
              </a:rPr>
              <a:t>根据需要，及时做好人员招聘及现有人员潜力开发工作</a:t>
            </a:r>
            <a:endParaRPr kumimoji="0" lang="en-US" sz="15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endParaRPr>
          </a:p>
        </p:txBody>
      </p:sp>
      <p:sp>
        <p:nvSpPr>
          <p:cNvPr id="25" name="Text Placeholder 3"/>
          <p:cNvSpPr txBox="1"/>
          <p:nvPr/>
        </p:nvSpPr>
        <p:spPr>
          <a:xfrm>
            <a:off x="4151738" y="3088684"/>
            <a:ext cx="2308324" cy="23083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spcBef>
                <a:spcPct val="20000"/>
              </a:spcBef>
              <a:defRPr/>
            </a:pPr>
            <a:r>
              <a:rPr lang="zh-CN" altLang="en-US" sz="1500" b="1" dirty="0">
                <a:solidFill>
                  <a:schemeClr val="accent1"/>
                </a:solidFill>
                <a:latin typeface="微软雅黑" panose="020B0503020204020204" pitchFamily="34" charset="-122"/>
                <a:ea typeface="微软雅黑" panose="020B0503020204020204" pitchFamily="34" charset="-122"/>
              </a:rPr>
              <a:t>确保每位员工均能跟踪到位</a:t>
            </a:r>
            <a:endParaRPr kumimoji="0" lang="en-US" sz="15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endParaRPr>
          </a:p>
        </p:txBody>
      </p:sp>
      <p:sp>
        <p:nvSpPr>
          <p:cNvPr id="26" name="TextBox 25"/>
          <p:cNvSpPr txBox="1"/>
          <p:nvPr/>
        </p:nvSpPr>
        <p:spPr>
          <a:xfrm>
            <a:off x="2696439" y="1606084"/>
            <a:ext cx="5368342" cy="1200329"/>
          </a:xfrm>
          <a:prstGeom prst="rect">
            <a:avLst/>
          </a:prstGeom>
        </p:spPr>
        <p:txBody>
          <a:bodyPr wrap="square" lIns="0" tIns="0" rIns="0" bIns="0" anchor="ctr" anchorCtr="0">
            <a:spAutoFit/>
          </a:bodyPr>
          <a:lstStyle>
            <a:defPPr>
              <a:defRPr lang="zh-CN"/>
            </a:defPPr>
            <a:lvl1pPr lvl="0" indent="0">
              <a:spcBef>
                <a:spcPct val="20000"/>
              </a:spcBef>
              <a:buNone/>
              <a:defRPr sz="1000" baseline="0">
                <a:solidFill>
                  <a:schemeClr val="accent1"/>
                </a:solidFill>
                <a:latin typeface="微软雅黑" panose="020B0503020204020204" pitchFamily="34" charset="-122"/>
                <a:ea typeface="微软雅黑" panose="020B0503020204020204" pitchFamily="34" charset="-122"/>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just">
              <a:lnSpc>
                <a:spcPct val="130000"/>
              </a:lnSpc>
            </a:pPr>
            <a:r>
              <a:rPr lang="zh-CN" altLang="en-US" sz="1200" dirty="0"/>
              <a:t>人员招聘是行政人事部人事管理工作中的重点，随着公司产能的提升，工作量加大，一线生产人员的招聘难度加大，为打破僵局，行政人事部采用多元化招聘手段，建立了合理的招聘渠道，目前保持与</a:t>
            </a:r>
            <a:r>
              <a:rPr lang="en-US" altLang="zh-CN" sz="1200" dirty="0"/>
              <a:t>10</a:t>
            </a:r>
            <a:r>
              <a:rPr lang="zh-CN" altLang="en-US" sz="1200" dirty="0"/>
              <a:t>多家职业中介机构有往来，免费注册的招聘网站有</a:t>
            </a:r>
            <a:r>
              <a:rPr lang="en-US" altLang="zh-CN" sz="1200" dirty="0"/>
              <a:t>6</a:t>
            </a:r>
            <a:r>
              <a:rPr lang="zh-CN" altLang="en-US" sz="1200" dirty="0"/>
              <a:t>个；建立了公司的招聘和面试管理流程，</a:t>
            </a:r>
            <a:r>
              <a:rPr lang="en-US" altLang="zh-CN" sz="1200" dirty="0"/>
              <a:t>2016</a:t>
            </a:r>
            <a:r>
              <a:rPr lang="zh-CN" altLang="en-US" sz="1200" dirty="0"/>
              <a:t>年度累计招聘人数为</a:t>
            </a:r>
            <a:r>
              <a:rPr lang="en-US" altLang="zh-CN" sz="1200" dirty="0"/>
              <a:t>72</a:t>
            </a:r>
            <a:r>
              <a:rPr lang="zh-CN" altLang="en-US" sz="1200" dirty="0"/>
              <a:t>人，目前新进人员留岗数为</a:t>
            </a:r>
            <a:r>
              <a:rPr lang="en-US" altLang="zh-CN" sz="1200" dirty="0"/>
              <a:t>55</a:t>
            </a:r>
            <a:r>
              <a:rPr lang="zh-CN" altLang="en-US" sz="1200" dirty="0"/>
              <a:t>人，新进人员的留岗率为</a:t>
            </a:r>
            <a:r>
              <a:rPr lang="en-US" altLang="zh-CN" sz="1200" dirty="0"/>
              <a:t>80%</a:t>
            </a:r>
            <a:r>
              <a:rPr lang="zh-CN" altLang="en-US" sz="1200" dirty="0"/>
              <a:t>。</a:t>
            </a:r>
            <a:endParaRPr lang="zh-CN" altLang="en-US" sz="1200" dirty="0"/>
          </a:p>
        </p:txBody>
      </p:sp>
      <p:sp>
        <p:nvSpPr>
          <p:cNvPr id="27" name="TextBox 26"/>
          <p:cNvSpPr txBox="1"/>
          <p:nvPr/>
        </p:nvSpPr>
        <p:spPr>
          <a:xfrm>
            <a:off x="1112983" y="3383575"/>
            <a:ext cx="5368342" cy="1200329"/>
          </a:xfrm>
          <a:prstGeom prst="rect">
            <a:avLst/>
          </a:prstGeom>
        </p:spPr>
        <p:txBody>
          <a:bodyPr wrap="square" lIns="0" tIns="0" rIns="0" bIns="0" anchor="ctr" anchorCtr="0">
            <a:spAutoFit/>
          </a:bodyPr>
          <a:lstStyle>
            <a:defPPr>
              <a:defRPr lang="zh-CN"/>
            </a:defPPr>
            <a:lvl1pPr lvl="0" indent="0">
              <a:spcBef>
                <a:spcPct val="20000"/>
              </a:spcBef>
              <a:buNone/>
              <a:defRPr sz="1000" baseline="0">
                <a:solidFill>
                  <a:schemeClr val="accent1"/>
                </a:solidFill>
                <a:latin typeface="微软雅黑" panose="020B0503020204020204" pitchFamily="34" charset="-122"/>
                <a:ea typeface="微软雅黑" panose="020B0503020204020204" pitchFamily="34" charset="-122"/>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just">
              <a:lnSpc>
                <a:spcPct val="130000"/>
              </a:lnSpc>
            </a:pPr>
            <a:r>
              <a:rPr lang="zh-CN" altLang="en-US" sz="1200" dirty="0"/>
              <a:t>对新进人员进行了入厂体检，</a:t>
            </a:r>
            <a:r>
              <a:rPr lang="en-US" altLang="zh-CN" sz="1200" dirty="0"/>
              <a:t>60</a:t>
            </a:r>
            <a:r>
              <a:rPr lang="zh-CN" altLang="en-US" sz="1200" dirty="0"/>
              <a:t>多名新员工中间在入职时就发现有</a:t>
            </a:r>
            <a:r>
              <a:rPr lang="en-US" altLang="zh-CN" sz="1200" dirty="0"/>
              <a:t>2</a:t>
            </a:r>
            <a:r>
              <a:rPr lang="zh-CN" altLang="en-US" sz="1200" dirty="0"/>
              <a:t>例有慢性肝炎，</a:t>
            </a:r>
            <a:r>
              <a:rPr lang="en-US" altLang="zh-CN" sz="1200" dirty="0"/>
              <a:t>1</a:t>
            </a:r>
            <a:r>
              <a:rPr lang="zh-CN" altLang="en-US" sz="1200" dirty="0"/>
              <a:t>例有心脏有异常问题，从源头上控制了员工队伍整体的健康性。对公司主要骨干人员签订了商业保密协议，为公司技术和商业秘密免除了相关后顾之忧，防患于未燃。同时每月定期做好新入职员工的培训上岗和转正考试，确保每位员工均能跟踪到位按时转正或对不胜任岗位的员工予以解除劳动关系处理。</a:t>
            </a:r>
            <a:endParaRPr lang="zh-CN" altLang="en-US" sz="1200" dirty="0"/>
          </a:p>
        </p:txBody>
      </p:sp>
      <p:grpSp>
        <p:nvGrpSpPr>
          <p:cNvPr id="5" name="组合 4"/>
          <p:cNvGrpSpPr/>
          <p:nvPr/>
        </p:nvGrpSpPr>
        <p:grpSpPr>
          <a:xfrm>
            <a:off x="6623317" y="3097108"/>
            <a:ext cx="1393997" cy="1393997"/>
            <a:chOff x="6623317" y="3097108"/>
            <a:chExt cx="1393997" cy="1393997"/>
          </a:xfrm>
        </p:grpSpPr>
        <p:sp>
          <p:nvSpPr>
            <p:cNvPr id="22" name="椭圆 21"/>
            <p:cNvSpPr/>
            <p:nvPr/>
          </p:nvSpPr>
          <p:spPr>
            <a:xfrm>
              <a:off x="6623317" y="3097108"/>
              <a:ext cx="1393997" cy="1393997"/>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 Placeholder 3"/>
            <p:cNvSpPr txBox="1"/>
            <p:nvPr/>
          </p:nvSpPr>
          <p:spPr>
            <a:xfrm>
              <a:off x="6743233" y="3489407"/>
              <a:ext cx="1154163" cy="60939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spcBef>
                  <a:spcPct val="20000"/>
                </a:spcBef>
                <a:defRPr/>
              </a:pPr>
              <a:r>
                <a:rPr lang="zh-CN" altLang="en-US" sz="1800" b="1" dirty="0">
                  <a:solidFill>
                    <a:schemeClr val="bg1"/>
                  </a:solidFill>
                  <a:latin typeface="微软雅黑" panose="020B0503020204020204" pitchFamily="34" charset="-122"/>
                  <a:ea typeface="微软雅黑" panose="020B0503020204020204" pitchFamily="34" charset="-122"/>
                </a:rPr>
                <a:t>员工入职和</a:t>
              </a:r>
              <a:endParaRPr lang="en-US" altLang="zh-CN" sz="1800" b="1" dirty="0">
                <a:solidFill>
                  <a:schemeClr val="bg1"/>
                </a:solidFill>
                <a:latin typeface="微软雅黑" panose="020B0503020204020204" pitchFamily="34" charset="-122"/>
                <a:ea typeface="微软雅黑" panose="020B0503020204020204" pitchFamily="34" charset="-122"/>
              </a:endParaRPr>
            </a:p>
            <a:p>
              <a:pPr lvl="0">
                <a:spcBef>
                  <a:spcPct val="20000"/>
                </a:spcBef>
                <a:defRPr/>
              </a:pPr>
              <a:r>
                <a:rPr lang="zh-CN" altLang="en-US" sz="1800" b="1" dirty="0">
                  <a:solidFill>
                    <a:schemeClr val="bg1"/>
                  </a:solidFill>
                  <a:latin typeface="微软雅黑" panose="020B0503020204020204" pitchFamily="34" charset="-122"/>
                  <a:ea typeface="微软雅黑" panose="020B0503020204020204" pitchFamily="34" charset="-122"/>
                </a:rPr>
                <a:t>转正管理</a:t>
              </a:r>
              <a:endParaRPr kumimoji="0" lang="en-US" sz="18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100"/>
                            </p:stCondLst>
                            <p:childTnLst>
                              <p:par>
                                <p:cTn id="20" presetID="23" presetClass="entr" presetSubtype="32"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strVal val="4*#ppt_w"/>
                                          </p:val>
                                        </p:tav>
                                        <p:tav tm="100000">
                                          <p:val>
                                            <p:strVal val="#ppt_w"/>
                                          </p:val>
                                        </p:tav>
                                      </p:tavLst>
                                    </p:anim>
                                    <p:anim calcmode="lin" valueType="num">
                                      <p:cBhvr>
                                        <p:cTn id="23" dur="500" fill="hold"/>
                                        <p:tgtEl>
                                          <p:spTgt spid="4"/>
                                        </p:tgtEl>
                                        <p:attrNameLst>
                                          <p:attrName>ppt_h</p:attrName>
                                        </p:attrNameLst>
                                      </p:cBhvr>
                                      <p:tavLst>
                                        <p:tav tm="0">
                                          <p:val>
                                            <p:strVal val="4*#ppt_h"/>
                                          </p:val>
                                        </p:tav>
                                        <p:tav tm="100000">
                                          <p:val>
                                            <p:strVal val="#ppt_h"/>
                                          </p:val>
                                        </p:tav>
                                      </p:tavLst>
                                    </p:anim>
                                  </p:childTnLst>
                                </p:cTn>
                              </p:par>
                            </p:childTnLst>
                          </p:cTn>
                        </p:par>
                        <p:par>
                          <p:cTn id="24" fill="hold">
                            <p:stCondLst>
                              <p:cond delay="1600"/>
                            </p:stCondLst>
                            <p:childTnLst>
                              <p:par>
                                <p:cTn id="25" presetID="22" presetClass="entr" presetSubtype="8"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2100"/>
                            </p:stCondLst>
                            <p:childTnLst>
                              <p:par>
                                <p:cTn id="29" presetID="42"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1000"/>
                                        <p:tgtEl>
                                          <p:spTgt spid="26"/>
                                        </p:tgtEl>
                                      </p:cBhvr>
                                    </p:animEffect>
                                    <p:anim calcmode="lin" valueType="num">
                                      <p:cBhvr>
                                        <p:cTn id="32" dur="1000" fill="hold"/>
                                        <p:tgtEl>
                                          <p:spTgt spid="26"/>
                                        </p:tgtEl>
                                        <p:attrNameLst>
                                          <p:attrName>ppt_x</p:attrName>
                                        </p:attrNameLst>
                                      </p:cBhvr>
                                      <p:tavLst>
                                        <p:tav tm="0">
                                          <p:val>
                                            <p:strVal val="#ppt_x"/>
                                          </p:val>
                                        </p:tav>
                                        <p:tav tm="100000">
                                          <p:val>
                                            <p:strVal val="#ppt_x"/>
                                          </p:val>
                                        </p:tav>
                                      </p:tavLst>
                                    </p:anim>
                                    <p:anim calcmode="lin" valueType="num">
                                      <p:cBhvr>
                                        <p:cTn id="33" dur="1000" fill="hold"/>
                                        <p:tgtEl>
                                          <p:spTgt spid="26"/>
                                        </p:tgtEl>
                                        <p:attrNameLst>
                                          <p:attrName>ppt_y</p:attrName>
                                        </p:attrNameLst>
                                      </p:cBhvr>
                                      <p:tavLst>
                                        <p:tav tm="0">
                                          <p:val>
                                            <p:strVal val="#ppt_y+.1"/>
                                          </p:val>
                                        </p:tav>
                                        <p:tav tm="100000">
                                          <p:val>
                                            <p:strVal val="#ppt_y"/>
                                          </p:val>
                                        </p:tav>
                                      </p:tavLst>
                                    </p:anim>
                                  </p:childTnLst>
                                </p:cTn>
                              </p:par>
                            </p:childTnLst>
                          </p:cTn>
                        </p:par>
                        <p:par>
                          <p:cTn id="34" fill="hold">
                            <p:stCondLst>
                              <p:cond delay="3100"/>
                            </p:stCondLst>
                            <p:childTnLst>
                              <p:par>
                                <p:cTn id="35" presetID="23" presetClass="entr" presetSubtype="32"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strVal val="4*#ppt_w"/>
                                          </p:val>
                                        </p:tav>
                                        <p:tav tm="100000">
                                          <p:val>
                                            <p:strVal val="#ppt_w"/>
                                          </p:val>
                                        </p:tav>
                                      </p:tavLst>
                                    </p:anim>
                                    <p:anim calcmode="lin" valueType="num">
                                      <p:cBhvr>
                                        <p:cTn id="38" dur="500" fill="hold"/>
                                        <p:tgtEl>
                                          <p:spTgt spid="5"/>
                                        </p:tgtEl>
                                        <p:attrNameLst>
                                          <p:attrName>ppt_h</p:attrName>
                                        </p:attrNameLst>
                                      </p:cBhvr>
                                      <p:tavLst>
                                        <p:tav tm="0">
                                          <p:val>
                                            <p:strVal val="4*#ppt_h"/>
                                          </p:val>
                                        </p:tav>
                                        <p:tav tm="100000">
                                          <p:val>
                                            <p:strVal val="#ppt_h"/>
                                          </p:val>
                                        </p:tav>
                                      </p:tavLst>
                                    </p:anim>
                                  </p:childTnLst>
                                </p:cTn>
                              </p:par>
                            </p:childTnLst>
                          </p:cTn>
                        </p:par>
                        <p:par>
                          <p:cTn id="39" fill="hold">
                            <p:stCondLst>
                              <p:cond delay="3600"/>
                            </p:stCondLst>
                            <p:childTnLst>
                              <p:par>
                                <p:cTn id="40" presetID="22" presetClass="entr" presetSubtype="8"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left)">
                                      <p:cBhvr>
                                        <p:cTn id="42" dur="500"/>
                                        <p:tgtEl>
                                          <p:spTgt spid="25"/>
                                        </p:tgtEl>
                                      </p:cBhvr>
                                    </p:animEffect>
                                  </p:childTnLst>
                                </p:cTn>
                              </p:par>
                            </p:childTnLst>
                          </p:cTn>
                        </p:par>
                        <p:par>
                          <p:cTn id="43" fill="hold">
                            <p:stCondLst>
                              <p:cond delay="4100"/>
                            </p:stCondLst>
                            <p:childTnLst>
                              <p:par>
                                <p:cTn id="44" presetID="42" presetClass="entr" presetSubtype="0" fill="hold" grpId="0"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1000"/>
                                        <p:tgtEl>
                                          <p:spTgt spid="27"/>
                                        </p:tgtEl>
                                      </p:cBhvr>
                                    </p:animEffect>
                                    <p:anim calcmode="lin" valueType="num">
                                      <p:cBhvr>
                                        <p:cTn id="47" dur="1000" fill="hold"/>
                                        <p:tgtEl>
                                          <p:spTgt spid="27"/>
                                        </p:tgtEl>
                                        <p:attrNameLst>
                                          <p:attrName>ppt_x</p:attrName>
                                        </p:attrNameLst>
                                      </p:cBhvr>
                                      <p:tavLst>
                                        <p:tav tm="0">
                                          <p:val>
                                            <p:strVal val="#ppt_x"/>
                                          </p:val>
                                        </p:tav>
                                        <p:tav tm="100000">
                                          <p:val>
                                            <p:strVal val="#ppt_x"/>
                                          </p:val>
                                        </p:tav>
                                      </p:tavLst>
                                    </p:anim>
                                    <p:anim calcmode="lin" valueType="num">
                                      <p:cBhvr>
                                        <p:cTn id="48"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4" grpId="0"/>
      <p:bldP spid="25" grpId="0"/>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65373" y="428693"/>
            <a:ext cx="3047759" cy="430887"/>
          </a:xfrm>
          <a:prstGeom prst="rect">
            <a:avLst/>
          </a:prstGeom>
          <a:noFill/>
        </p:spPr>
        <p:txBody>
          <a:bodyPr wrap="square" rtlCol="0">
            <a:spAutoFit/>
          </a:bodyPr>
          <a:lstStyle>
            <a:defPPr>
              <a:defRPr lang="zh-CN"/>
            </a:defPPr>
            <a:lvl1pPr>
              <a:defRPr sz="2200" b="1">
                <a:solidFill>
                  <a:schemeClr val="accent1"/>
                </a:solidFill>
                <a:latin typeface="微软雅黑" panose="020B0503020204020204" pitchFamily="34" charset="-122"/>
                <a:ea typeface="微软雅黑" panose="020B0503020204020204" pitchFamily="34" charset="-122"/>
              </a:defRPr>
            </a:lvl1pPr>
          </a:lstStyle>
          <a:p>
            <a:r>
              <a:rPr lang="zh-CN" altLang="en-US" dirty="0"/>
              <a:t>员工入职管理</a:t>
            </a:r>
            <a:endParaRPr lang="zh-CN" altLang="en-US" dirty="0"/>
          </a:p>
        </p:txBody>
      </p:sp>
      <p:cxnSp>
        <p:nvCxnSpPr>
          <p:cNvPr id="3" name="直接连接符 2"/>
          <p:cNvCxnSpPr/>
          <p:nvPr/>
        </p:nvCxnSpPr>
        <p:spPr>
          <a:xfrm>
            <a:off x="1132953" y="897658"/>
            <a:ext cx="7543503" cy="0"/>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582730" y="347438"/>
            <a:ext cx="507041" cy="593401"/>
            <a:chOff x="582730" y="347438"/>
            <a:chExt cx="507041" cy="593401"/>
          </a:xfrm>
        </p:grpSpPr>
        <p:sp>
          <p:nvSpPr>
            <p:cNvPr id="19" name="六边形 18"/>
            <p:cNvSpPr/>
            <p:nvPr/>
          </p:nvSpPr>
          <p:spPr>
            <a:xfrm rot="5400000">
              <a:off x="539550" y="390618"/>
              <a:ext cx="593401" cy="507041"/>
            </a:xfrm>
            <a:prstGeom prst="hexagon">
              <a:avLst/>
            </a:prstGeom>
            <a:solidFill>
              <a:schemeClr val="accent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30" name="Freeform 354"/>
            <p:cNvSpPr>
              <a:spLocks noEditPoints="1"/>
            </p:cNvSpPr>
            <p:nvPr/>
          </p:nvSpPr>
          <p:spPr bwMode="auto">
            <a:xfrm>
              <a:off x="673217" y="479330"/>
              <a:ext cx="326066" cy="329612"/>
            </a:xfrm>
            <a:custGeom>
              <a:avLst/>
              <a:gdLst>
                <a:gd name="T0" fmla="*/ 433 w 548"/>
                <a:gd name="T1" fmla="*/ 71 h 559"/>
                <a:gd name="T2" fmla="*/ 399 w 548"/>
                <a:gd name="T3" fmla="*/ 108 h 559"/>
                <a:gd name="T4" fmla="*/ 399 w 548"/>
                <a:gd name="T5" fmla="*/ 146 h 559"/>
                <a:gd name="T6" fmla="*/ 422 w 548"/>
                <a:gd name="T7" fmla="*/ 176 h 559"/>
                <a:gd name="T8" fmla="*/ 456 w 548"/>
                <a:gd name="T9" fmla="*/ 186 h 559"/>
                <a:gd name="T10" fmla="*/ 489 w 548"/>
                <a:gd name="T11" fmla="*/ 175 h 559"/>
                <a:gd name="T12" fmla="*/ 515 w 548"/>
                <a:gd name="T13" fmla="*/ 137 h 559"/>
                <a:gd name="T14" fmla="*/ 513 w 548"/>
                <a:gd name="T15" fmla="*/ 108 h 559"/>
                <a:gd name="T16" fmla="*/ 479 w 548"/>
                <a:gd name="T17" fmla="*/ 71 h 559"/>
                <a:gd name="T18" fmla="*/ 91 w 548"/>
                <a:gd name="T19" fmla="*/ 66 h 559"/>
                <a:gd name="T20" fmla="*/ 125 w 548"/>
                <a:gd name="T21" fmla="*/ 76 h 559"/>
                <a:gd name="T22" fmla="*/ 150 w 548"/>
                <a:gd name="T23" fmla="*/ 114 h 559"/>
                <a:gd name="T24" fmla="*/ 144 w 548"/>
                <a:gd name="T25" fmla="*/ 154 h 559"/>
                <a:gd name="T26" fmla="*/ 115 w 548"/>
                <a:gd name="T27" fmla="*/ 181 h 559"/>
                <a:gd name="T28" fmla="*/ 85 w 548"/>
                <a:gd name="T29" fmla="*/ 186 h 559"/>
                <a:gd name="T30" fmla="*/ 49 w 548"/>
                <a:gd name="T31" fmla="*/ 168 h 559"/>
                <a:gd name="T32" fmla="*/ 33 w 548"/>
                <a:gd name="T33" fmla="*/ 132 h 559"/>
                <a:gd name="T34" fmla="*/ 36 w 548"/>
                <a:gd name="T35" fmla="*/ 102 h 559"/>
                <a:gd name="T36" fmla="*/ 74 w 548"/>
                <a:gd name="T37" fmla="*/ 69 h 559"/>
                <a:gd name="T38" fmla="*/ 137 w 548"/>
                <a:gd name="T39" fmla="*/ 375 h 559"/>
                <a:gd name="T40" fmla="*/ 87 w 548"/>
                <a:gd name="T41" fmla="*/ 527 h 559"/>
                <a:gd name="T42" fmla="*/ 37 w 548"/>
                <a:gd name="T43" fmla="*/ 262 h 559"/>
                <a:gd name="T44" fmla="*/ 2 w 548"/>
                <a:gd name="T45" fmla="*/ 216 h 559"/>
                <a:gd name="T46" fmla="*/ 29 w 548"/>
                <a:gd name="T47" fmla="*/ 194 h 559"/>
                <a:gd name="T48" fmla="*/ 119 w 548"/>
                <a:gd name="T49" fmla="*/ 375 h 559"/>
                <a:gd name="T50" fmla="*/ 332 w 548"/>
                <a:gd name="T51" fmla="*/ 342 h 559"/>
                <a:gd name="T52" fmla="*/ 271 w 548"/>
                <a:gd name="T53" fmla="*/ 402 h 559"/>
                <a:gd name="T54" fmla="*/ 218 w 548"/>
                <a:gd name="T55" fmla="*/ 238 h 559"/>
                <a:gd name="T56" fmla="*/ 165 w 548"/>
                <a:gd name="T57" fmla="*/ 191 h 559"/>
                <a:gd name="T58" fmla="*/ 192 w 548"/>
                <a:gd name="T59" fmla="*/ 159 h 559"/>
                <a:gd name="T60" fmla="*/ 276 w 548"/>
                <a:gd name="T61" fmla="*/ 155 h 559"/>
                <a:gd name="T62" fmla="*/ 341 w 548"/>
                <a:gd name="T63" fmla="*/ 155 h 559"/>
                <a:gd name="T64" fmla="*/ 379 w 548"/>
                <a:gd name="T65" fmla="*/ 175 h 559"/>
                <a:gd name="T66" fmla="*/ 379 w 548"/>
                <a:gd name="T67" fmla="*/ 342 h 559"/>
                <a:gd name="T68" fmla="*/ 409 w 548"/>
                <a:gd name="T69" fmla="*/ 375 h 559"/>
                <a:gd name="T70" fmla="*/ 461 w 548"/>
                <a:gd name="T71" fmla="*/ 527 h 559"/>
                <a:gd name="T72" fmla="*/ 510 w 548"/>
                <a:gd name="T73" fmla="*/ 262 h 559"/>
                <a:gd name="T74" fmla="*/ 546 w 548"/>
                <a:gd name="T75" fmla="*/ 216 h 559"/>
                <a:gd name="T76" fmla="*/ 519 w 548"/>
                <a:gd name="T77" fmla="*/ 194 h 559"/>
                <a:gd name="T78" fmla="*/ 427 w 548"/>
                <a:gd name="T79" fmla="*/ 375 h 559"/>
                <a:gd name="T80" fmla="*/ 298 w 548"/>
                <a:gd name="T81" fmla="*/ 4 h 559"/>
                <a:gd name="T82" fmla="*/ 327 w 548"/>
                <a:gd name="T83" fmla="*/ 21 h 559"/>
                <a:gd name="T84" fmla="*/ 346 w 548"/>
                <a:gd name="T85" fmla="*/ 52 h 559"/>
                <a:gd name="T86" fmla="*/ 347 w 548"/>
                <a:gd name="T87" fmla="*/ 88 h 559"/>
                <a:gd name="T88" fmla="*/ 332 w 548"/>
                <a:gd name="T89" fmla="*/ 119 h 559"/>
                <a:gd name="T90" fmla="*/ 305 w 548"/>
                <a:gd name="T91" fmla="*/ 140 h 559"/>
                <a:gd name="T92" fmla="*/ 269 w 548"/>
                <a:gd name="T93" fmla="*/ 146 h 559"/>
                <a:gd name="T94" fmla="*/ 236 w 548"/>
                <a:gd name="T95" fmla="*/ 133 h 559"/>
                <a:gd name="T96" fmla="*/ 212 w 548"/>
                <a:gd name="T97" fmla="*/ 108 h 559"/>
                <a:gd name="T98" fmla="*/ 204 w 548"/>
                <a:gd name="T99" fmla="*/ 73 h 559"/>
                <a:gd name="T100" fmla="*/ 212 w 548"/>
                <a:gd name="T101" fmla="*/ 39 h 559"/>
                <a:gd name="T102" fmla="*/ 236 w 548"/>
                <a:gd name="T103" fmla="*/ 13 h 559"/>
                <a:gd name="T104" fmla="*/ 269 w 548"/>
                <a:gd name="T105" fmla="*/ 1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8" h="559">
                  <a:moveTo>
                    <a:pt x="456" y="66"/>
                  </a:moveTo>
                  <a:lnTo>
                    <a:pt x="449" y="66"/>
                  </a:lnTo>
                  <a:lnTo>
                    <a:pt x="443" y="67"/>
                  </a:lnTo>
                  <a:lnTo>
                    <a:pt x="438" y="69"/>
                  </a:lnTo>
                  <a:lnTo>
                    <a:pt x="433" y="71"/>
                  </a:lnTo>
                  <a:lnTo>
                    <a:pt x="422" y="76"/>
                  </a:lnTo>
                  <a:lnTo>
                    <a:pt x="413" y="84"/>
                  </a:lnTo>
                  <a:lnTo>
                    <a:pt x="406" y="93"/>
                  </a:lnTo>
                  <a:lnTo>
                    <a:pt x="401" y="102"/>
                  </a:lnTo>
                  <a:lnTo>
                    <a:pt x="399" y="108"/>
                  </a:lnTo>
                  <a:lnTo>
                    <a:pt x="398" y="114"/>
                  </a:lnTo>
                  <a:lnTo>
                    <a:pt x="396" y="120"/>
                  </a:lnTo>
                  <a:lnTo>
                    <a:pt x="396" y="126"/>
                  </a:lnTo>
                  <a:lnTo>
                    <a:pt x="396" y="136"/>
                  </a:lnTo>
                  <a:lnTo>
                    <a:pt x="399" y="146"/>
                  </a:lnTo>
                  <a:lnTo>
                    <a:pt x="402" y="154"/>
                  </a:lnTo>
                  <a:lnTo>
                    <a:pt x="408" y="162"/>
                  </a:lnTo>
                  <a:lnTo>
                    <a:pt x="411" y="164"/>
                  </a:lnTo>
                  <a:lnTo>
                    <a:pt x="414" y="168"/>
                  </a:lnTo>
                  <a:lnTo>
                    <a:pt x="422" y="176"/>
                  </a:lnTo>
                  <a:lnTo>
                    <a:pt x="433" y="181"/>
                  </a:lnTo>
                  <a:lnTo>
                    <a:pt x="438" y="183"/>
                  </a:lnTo>
                  <a:lnTo>
                    <a:pt x="443" y="184"/>
                  </a:lnTo>
                  <a:lnTo>
                    <a:pt x="449" y="186"/>
                  </a:lnTo>
                  <a:lnTo>
                    <a:pt x="456" y="186"/>
                  </a:lnTo>
                  <a:lnTo>
                    <a:pt x="462" y="186"/>
                  </a:lnTo>
                  <a:lnTo>
                    <a:pt x="468" y="184"/>
                  </a:lnTo>
                  <a:lnTo>
                    <a:pt x="474" y="183"/>
                  </a:lnTo>
                  <a:lnTo>
                    <a:pt x="479" y="181"/>
                  </a:lnTo>
                  <a:lnTo>
                    <a:pt x="489" y="175"/>
                  </a:lnTo>
                  <a:lnTo>
                    <a:pt x="499" y="168"/>
                  </a:lnTo>
                  <a:lnTo>
                    <a:pt x="506" y="160"/>
                  </a:lnTo>
                  <a:lnTo>
                    <a:pt x="511" y="149"/>
                  </a:lnTo>
                  <a:lnTo>
                    <a:pt x="513" y="143"/>
                  </a:lnTo>
                  <a:lnTo>
                    <a:pt x="515" y="137"/>
                  </a:lnTo>
                  <a:lnTo>
                    <a:pt x="515" y="132"/>
                  </a:lnTo>
                  <a:lnTo>
                    <a:pt x="516" y="126"/>
                  </a:lnTo>
                  <a:lnTo>
                    <a:pt x="515" y="120"/>
                  </a:lnTo>
                  <a:lnTo>
                    <a:pt x="515" y="114"/>
                  </a:lnTo>
                  <a:lnTo>
                    <a:pt x="513" y="108"/>
                  </a:lnTo>
                  <a:lnTo>
                    <a:pt x="511" y="102"/>
                  </a:lnTo>
                  <a:lnTo>
                    <a:pt x="506" y="93"/>
                  </a:lnTo>
                  <a:lnTo>
                    <a:pt x="499" y="84"/>
                  </a:lnTo>
                  <a:lnTo>
                    <a:pt x="489" y="76"/>
                  </a:lnTo>
                  <a:lnTo>
                    <a:pt x="479" y="71"/>
                  </a:lnTo>
                  <a:lnTo>
                    <a:pt x="474" y="69"/>
                  </a:lnTo>
                  <a:lnTo>
                    <a:pt x="468" y="67"/>
                  </a:lnTo>
                  <a:lnTo>
                    <a:pt x="462" y="66"/>
                  </a:lnTo>
                  <a:lnTo>
                    <a:pt x="456" y="66"/>
                  </a:lnTo>
                  <a:close/>
                  <a:moveTo>
                    <a:pt x="91" y="66"/>
                  </a:moveTo>
                  <a:lnTo>
                    <a:pt x="97" y="66"/>
                  </a:lnTo>
                  <a:lnTo>
                    <a:pt x="104" y="67"/>
                  </a:lnTo>
                  <a:lnTo>
                    <a:pt x="109" y="69"/>
                  </a:lnTo>
                  <a:lnTo>
                    <a:pt x="115" y="71"/>
                  </a:lnTo>
                  <a:lnTo>
                    <a:pt x="125" y="76"/>
                  </a:lnTo>
                  <a:lnTo>
                    <a:pt x="134" y="84"/>
                  </a:lnTo>
                  <a:lnTo>
                    <a:pt x="142" y="93"/>
                  </a:lnTo>
                  <a:lnTo>
                    <a:pt x="146" y="102"/>
                  </a:lnTo>
                  <a:lnTo>
                    <a:pt x="149" y="108"/>
                  </a:lnTo>
                  <a:lnTo>
                    <a:pt x="150" y="114"/>
                  </a:lnTo>
                  <a:lnTo>
                    <a:pt x="151" y="120"/>
                  </a:lnTo>
                  <a:lnTo>
                    <a:pt x="151" y="126"/>
                  </a:lnTo>
                  <a:lnTo>
                    <a:pt x="151" y="136"/>
                  </a:lnTo>
                  <a:lnTo>
                    <a:pt x="149" y="146"/>
                  </a:lnTo>
                  <a:lnTo>
                    <a:pt x="144" y="154"/>
                  </a:lnTo>
                  <a:lnTo>
                    <a:pt x="139" y="162"/>
                  </a:lnTo>
                  <a:lnTo>
                    <a:pt x="137" y="164"/>
                  </a:lnTo>
                  <a:lnTo>
                    <a:pt x="134" y="168"/>
                  </a:lnTo>
                  <a:lnTo>
                    <a:pt x="125" y="176"/>
                  </a:lnTo>
                  <a:lnTo>
                    <a:pt x="115" y="181"/>
                  </a:lnTo>
                  <a:lnTo>
                    <a:pt x="109" y="183"/>
                  </a:lnTo>
                  <a:lnTo>
                    <a:pt x="104" y="184"/>
                  </a:lnTo>
                  <a:lnTo>
                    <a:pt x="97" y="186"/>
                  </a:lnTo>
                  <a:lnTo>
                    <a:pt x="91" y="186"/>
                  </a:lnTo>
                  <a:lnTo>
                    <a:pt x="85" y="186"/>
                  </a:lnTo>
                  <a:lnTo>
                    <a:pt x="80" y="184"/>
                  </a:lnTo>
                  <a:lnTo>
                    <a:pt x="74" y="183"/>
                  </a:lnTo>
                  <a:lnTo>
                    <a:pt x="68" y="181"/>
                  </a:lnTo>
                  <a:lnTo>
                    <a:pt x="58" y="175"/>
                  </a:lnTo>
                  <a:lnTo>
                    <a:pt x="49" y="168"/>
                  </a:lnTo>
                  <a:lnTo>
                    <a:pt x="42" y="160"/>
                  </a:lnTo>
                  <a:lnTo>
                    <a:pt x="36" y="149"/>
                  </a:lnTo>
                  <a:lnTo>
                    <a:pt x="35" y="143"/>
                  </a:lnTo>
                  <a:lnTo>
                    <a:pt x="33" y="137"/>
                  </a:lnTo>
                  <a:lnTo>
                    <a:pt x="33" y="132"/>
                  </a:lnTo>
                  <a:lnTo>
                    <a:pt x="31" y="126"/>
                  </a:lnTo>
                  <a:lnTo>
                    <a:pt x="33" y="120"/>
                  </a:lnTo>
                  <a:lnTo>
                    <a:pt x="33" y="114"/>
                  </a:lnTo>
                  <a:lnTo>
                    <a:pt x="35" y="108"/>
                  </a:lnTo>
                  <a:lnTo>
                    <a:pt x="36" y="102"/>
                  </a:lnTo>
                  <a:lnTo>
                    <a:pt x="42" y="93"/>
                  </a:lnTo>
                  <a:lnTo>
                    <a:pt x="49" y="84"/>
                  </a:lnTo>
                  <a:lnTo>
                    <a:pt x="58" y="76"/>
                  </a:lnTo>
                  <a:lnTo>
                    <a:pt x="68" y="71"/>
                  </a:lnTo>
                  <a:lnTo>
                    <a:pt x="74" y="69"/>
                  </a:lnTo>
                  <a:lnTo>
                    <a:pt x="80" y="67"/>
                  </a:lnTo>
                  <a:lnTo>
                    <a:pt x="85" y="66"/>
                  </a:lnTo>
                  <a:lnTo>
                    <a:pt x="91" y="66"/>
                  </a:lnTo>
                  <a:lnTo>
                    <a:pt x="91" y="66"/>
                  </a:lnTo>
                  <a:close/>
                  <a:moveTo>
                    <a:pt x="137" y="375"/>
                  </a:moveTo>
                  <a:lnTo>
                    <a:pt x="137" y="527"/>
                  </a:lnTo>
                  <a:lnTo>
                    <a:pt x="96" y="527"/>
                  </a:lnTo>
                  <a:lnTo>
                    <a:pt x="96" y="397"/>
                  </a:lnTo>
                  <a:lnTo>
                    <a:pt x="87" y="397"/>
                  </a:lnTo>
                  <a:lnTo>
                    <a:pt x="87" y="527"/>
                  </a:lnTo>
                  <a:lnTo>
                    <a:pt x="44" y="527"/>
                  </a:lnTo>
                  <a:lnTo>
                    <a:pt x="44" y="370"/>
                  </a:lnTo>
                  <a:lnTo>
                    <a:pt x="44" y="348"/>
                  </a:lnTo>
                  <a:lnTo>
                    <a:pt x="44" y="262"/>
                  </a:lnTo>
                  <a:lnTo>
                    <a:pt x="37" y="262"/>
                  </a:lnTo>
                  <a:lnTo>
                    <a:pt x="37" y="348"/>
                  </a:lnTo>
                  <a:lnTo>
                    <a:pt x="0" y="348"/>
                  </a:lnTo>
                  <a:lnTo>
                    <a:pt x="0" y="231"/>
                  </a:lnTo>
                  <a:lnTo>
                    <a:pt x="0" y="223"/>
                  </a:lnTo>
                  <a:lnTo>
                    <a:pt x="2" y="216"/>
                  </a:lnTo>
                  <a:lnTo>
                    <a:pt x="6" y="210"/>
                  </a:lnTo>
                  <a:lnTo>
                    <a:pt x="10" y="204"/>
                  </a:lnTo>
                  <a:lnTo>
                    <a:pt x="16" y="200"/>
                  </a:lnTo>
                  <a:lnTo>
                    <a:pt x="22" y="196"/>
                  </a:lnTo>
                  <a:lnTo>
                    <a:pt x="29" y="194"/>
                  </a:lnTo>
                  <a:lnTo>
                    <a:pt x="37" y="194"/>
                  </a:lnTo>
                  <a:lnTo>
                    <a:pt x="122" y="194"/>
                  </a:lnTo>
                  <a:lnTo>
                    <a:pt x="121" y="202"/>
                  </a:lnTo>
                  <a:lnTo>
                    <a:pt x="119" y="210"/>
                  </a:lnTo>
                  <a:lnTo>
                    <a:pt x="119" y="375"/>
                  </a:lnTo>
                  <a:lnTo>
                    <a:pt x="137" y="375"/>
                  </a:lnTo>
                  <a:close/>
                  <a:moveTo>
                    <a:pt x="340" y="342"/>
                  </a:moveTo>
                  <a:lnTo>
                    <a:pt x="340" y="238"/>
                  </a:lnTo>
                  <a:lnTo>
                    <a:pt x="332" y="238"/>
                  </a:lnTo>
                  <a:lnTo>
                    <a:pt x="332" y="342"/>
                  </a:lnTo>
                  <a:lnTo>
                    <a:pt x="332" y="369"/>
                  </a:lnTo>
                  <a:lnTo>
                    <a:pt x="332" y="559"/>
                  </a:lnTo>
                  <a:lnTo>
                    <a:pt x="281" y="559"/>
                  </a:lnTo>
                  <a:lnTo>
                    <a:pt x="281" y="402"/>
                  </a:lnTo>
                  <a:lnTo>
                    <a:pt x="271" y="402"/>
                  </a:lnTo>
                  <a:lnTo>
                    <a:pt x="271" y="559"/>
                  </a:lnTo>
                  <a:lnTo>
                    <a:pt x="218" y="559"/>
                  </a:lnTo>
                  <a:lnTo>
                    <a:pt x="218" y="369"/>
                  </a:lnTo>
                  <a:lnTo>
                    <a:pt x="218" y="342"/>
                  </a:lnTo>
                  <a:lnTo>
                    <a:pt x="218" y="238"/>
                  </a:lnTo>
                  <a:lnTo>
                    <a:pt x="211" y="238"/>
                  </a:lnTo>
                  <a:lnTo>
                    <a:pt x="211" y="342"/>
                  </a:lnTo>
                  <a:lnTo>
                    <a:pt x="164" y="342"/>
                  </a:lnTo>
                  <a:lnTo>
                    <a:pt x="164" y="200"/>
                  </a:lnTo>
                  <a:lnTo>
                    <a:pt x="165" y="191"/>
                  </a:lnTo>
                  <a:lnTo>
                    <a:pt x="168" y="182"/>
                  </a:lnTo>
                  <a:lnTo>
                    <a:pt x="172" y="175"/>
                  </a:lnTo>
                  <a:lnTo>
                    <a:pt x="178" y="168"/>
                  </a:lnTo>
                  <a:lnTo>
                    <a:pt x="185" y="162"/>
                  </a:lnTo>
                  <a:lnTo>
                    <a:pt x="192" y="159"/>
                  </a:lnTo>
                  <a:lnTo>
                    <a:pt x="200" y="155"/>
                  </a:lnTo>
                  <a:lnTo>
                    <a:pt x="210" y="155"/>
                  </a:lnTo>
                  <a:lnTo>
                    <a:pt x="250" y="155"/>
                  </a:lnTo>
                  <a:lnTo>
                    <a:pt x="270" y="155"/>
                  </a:lnTo>
                  <a:lnTo>
                    <a:pt x="276" y="155"/>
                  </a:lnTo>
                  <a:lnTo>
                    <a:pt x="276" y="155"/>
                  </a:lnTo>
                  <a:lnTo>
                    <a:pt x="276" y="155"/>
                  </a:lnTo>
                  <a:lnTo>
                    <a:pt x="281" y="155"/>
                  </a:lnTo>
                  <a:lnTo>
                    <a:pt x="301" y="155"/>
                  </a:lnTo>
                  <a:lnTo>
                    <a:pt x="341" y="155"/>
                  </a:lnTo>
                  <a:lnTo>
                    <a:pt x="351" y="155"/>
                  </a:lnTo>
                  <a:lnTo>
                    <a:pt x="359" y="159"/>
                  </a:lnTo>
                  <a:lnTo>
                    <a:pt x="367" y="162"/>
                  </a:lnTo>
                  <a:lnTo>
                    <a:pt x="374" y="168"/>
                  </a:lnTo>
                  <a:lnTo>
                    <a:pt x="379" y="175"/>
                  </a:lnTo>
                  <a:lnTo>
                    <a:pt x="384" y="182"/>
                  </a:lnTo>
                  <a:lnTo>
                    <a:pt x="386" y="191"/>
                  </a:lnTo>
                  <a:lnTo>
                    <a:pt x="387" y="200"/>
                  </a:lnTo>
                  <a:lnTo>
                    <a:pt x="387" y="342"/>
                  </a:lnTo>
                  <a:lnTo>
                    <a:pt x="379" y="342"/>
                  </a:lnTo>
                  <a:lnTo>
                    <a:pt x="368" y="342"/>
                  </a:lnTo>
                  <a:lnTo>
                    <a:pt x="354" y="342"/>
                  </a:lnTo>
                  <a:lnTo>
                    <a:pt x="340" y="342"/>
                  </a:lnTo>
                  <a:lnTo>
                    <a:pt x="340" y="342"/>
                  </a:lnTo>
                  <a:close/>
                  <a:moveTo>
                    <a:pt x="409" y="375"/>
                  </a:moveTo>
                  <a:lnTo>
                    <a:pt x="409" y="527"/>
                  </a:lnTo>
                  <a:lnTo>
                    <a:pt x="452" y="527"/>
                  </a:lnTo>
                  <a:lnTo>
                    <a:pt x="452" y="397"/>
                  </a:lnTo>
                  <a:lnTo>
                    <a:pt x="461" y="397"/>
                  </a:lnTo>
                  <a:lnTo>
                    <a:pt x="461" y="527"/>
                  </a:lnTo>
                  <a:lnTo>
                    <a:pt x="503" y="527"/>
                  </a:lnTo>
                  <a:lnTo>
                    <a:pt x="503" y="370"/>
                  </a:lnTo>
                  <a:lnTo>
                    <a:pt x="503" y="348"/>
                  </a:lnTo>
                  <a:lnTo>
                    <a:pt x="503" y="262"/>
                  </a:lnTo>
                  <a:lnTo>
                    <a:pt x="510" y="262"/>
                  </a:lnTo>
                  <a:lnTo>
                    <a:pt x="510" y="348"/>
                  </a:lnTo>
                  <a:lnTo>
                    <a:pt x="548" y="348"/>
                  </a:lnTo>
                  <a:lnTo>
                    <a:pt x="548" y="231"/>
                  </a:lnTo>
                  <a:lnTo>
                    <a:pt x="548" y="223"/>
                  </a:lnTo>
                  <a:lnTo>
                    <a:pt x="546" y="216"/>
                  </a:lnTo>
                  <a:lnTo>
                    <a:pt x="542" y="210"/>
                  </a:lnTo>
                  <a:lnTo>
                    <a:pt x="537" y="204"/>
                  </a:lnTo>
                  <a:lnTo>
                    <a:pt x="531" y="200"/>
                  </a:lnTo>
                  <a:lnTo>
                    <a:pt x="526" y="196"/>
                  </a:lnTo>
                  <a:lnTo>
                    <a:pt x="519" y="194"/>
                  </a:lnTo>
                  <a:lnTo>
                    <a:pt x="510" y="194"/>
                  </a:lnTo>
                  <a:lnTo>
                    <a:pt x="426" y="194"/>
                  </a:lnTo>
                  <a:lnTo>
                    <a:pt x="427" y="202"/>
                  </a:lnTo>
                  <a:lnTo>
                    <a:pt x="427" y="210"/>
                  </a:lnTo>
                  <a:lnTo>
                    <a:pt x="427" y="375"/>
                  </a:lnTo>
                  <a:lnTo>
                    <a:pt x="409" y="375"/>
                  </a:lnTo>
                  <a:close/>
                  <a:moveTo>
                    <a:pt x="277" y="0"/>
                  </a:moveTo>
                  <a:lnTo>
                    <a:pt x="284" y="1"/>
                  </a:lnTo>
                  <a:lnTo>
                    <a:pt x="291" y="3"/>
                  </a:lnTo>
                  <a:lnTo>
                    <a:pt x="298" y="4"/>
                  </a:lnTo>
                  <a:lnTo>
                    <a:pt x="305" y="6"/>
                  </a:lnTo>
                  <a:lnTo>
                    <a:pt x="311" y="10"/>
                  </a:lnTo>
                  <a:lnTo>
                    <a:pt x="317" y="13"/>
                  </a:lnTo>
                  <a:lnTo>
                    <a:pt x="322" y="17"/>
                  </a:lnTo>
                  <a:lnTo>
                    <a:pt x="327" y="21"/>
                  </a:lnTo>
                  <a:lnTo>
                    <a:pt x="332" y="27"/>
                  </a:lnTo>
                  <a:lnTo>
                    <a:pt x="337" y="33"/>
                  </a:lnTo>
                  <a:lnTo>
                    <a:pt x="340" y="39"/>
                  </a:lnTo>
                  <a:lnTo>
                    <a:pt x="344" y="45"/>
                  </a:lnTo>
                  <a:lnTo>
                    <a:pt x="346" y="52"/>
                  </a:lnTo>
                  <a:lnTo>
                    <a:pt x="347" y="59"/>
                  </a:lnTo>
                  <a:lnTo>
                    <a:pt x="348" y="66"/>
                  </a:lnTo>
                  <a:lnTo>
                    <a:pt x="348" y="73"/>
                  </a:lnTo>
                  <a:lnTo>
                    <a:pt x="348" y="80"/>
                  </a:lnTo>
                  <a:lnTo>
                    <a:pt x="347" y="88"/>
                  </a:lnTo>
                  <a:lnTo>
                    <a:pt x="346" y="95"/>
                  </a:lnTo>
                  <a:lnTo>
                    <a:pt x="344" y="101"/>
                  </a:lnTo>
                  <a:lnTo>
                    <a:pt x="340" y="108"/>
                  </a:lnTo>
                  <a:lnTo>
                    <a:pt x="337" y="114"/>
                  </a:lnTo>
                  <a:lnTo>
                    <a:pt x="332" y="119"/>
                  </a:lnTo>
                  <a:lnTo>
                    <a:pt x="327" y="125"/>
                  </a:lnTo>
                  <a:lnTo>
                    <a:pt x="322" y="129"/>
                  </a:lnTo>
                  <a:lnTo>
                    <a:pt x="317" y="133"/>
                  </a:lnTo>
                  <a:lnTo>
                    <a:pt x="311" y="136"/>
                  </a:lnTo>
                  <a:lnTo>
                    <a:pt x="305" y="140"/>
                  </a:lnTo>
                  <a:lnTo>
                    <a:pt x="298" y="142"/>
                  </a:lnTo>
                  <a:lnTo>
                    <a:pt x="291" y="145"/>
                  </a:lnTo>
                  <a:lnTo>
                    <a:pt x="284" y="146"/>
                  </a:lnTo>
                  <a:lnTo>
                    <a:pt x="277" y="146"/>
                  </a:lnTo>
                  <a:lnTo>
                    <a:pt x="269" y="146"/>
                  </a:lnTo>
                  <a:lnTo>
                    <a:pt x="261" y="145"/>
                  </a:lnTo>
                  <a:lnTo>
                    <a:pt x="254" y="142"/>
                  </a:lnTo>
                  <a:lnTo>
                    <a:pt x="249" y="140"/>
                  </a:lnTo>
                  <a:lnTo>
                    <a:pt x="242" y="136"/>
                  </a:lnTo>
                  <a:lnTo>
                    <a:pt x="236" y="133"/>
                  </a:lnTo>
                  <a:lnTo>
                    <a:pt x="230" y="129"/>
                  </a:lnTo>
                  <a:lnTo>
                    <a:pt x="225" y="125"/>
                  </a:lnTo>
                  <a:lnTo>
                    <a:pt x="220" y="119"/>
                  </a:lnTo>
                  <a:lnTo>
                    <a:pt x="216" y="114"/>
                  </a:lnTo>
                  <a:lnTo>
                    <a:pt x="212" y="108"/>
                  </a:lnTo>
                  <a:lnTo>
                    <a:pt x="210" y="101"/>
                  </a:lnTo>
                  <a:lnTo>
                    <a:pt x="207" y="95"/>
                  </a:lnTo>
                  <a:lnTo>
                    <a:pt x="205" y="88"/>
                  </a:lnTo>
                  <a:lnTo>
                    <a:pt x="204" y="80"/>
                  </a:lnTo>
                  <a:lnTo>
                    <a:pt x="204" y="73"/>
                  </a:lnTo>
                  <a:lnTo>
                    <a:pt x="204" y="66"/>
                  </a:lnTo>
                  <a:lnTo>
                    <a:pt x="205" y="59"/>
                  </a:lnTo>
                  <a:lnTo>
                    <a:pt x="207" y="52"/>
                  </a:lnTo>
                  <a:lnTo>
                    <a:pt x="210" y="45"/>
                  </a:lnTo>
                  <a:lnTo>
                    <a:pt x="212" y="39"/>
                  </a:lnTo>
                  <a:lnTo>
                    <a:pt x="216" y="33"/>
                  </a:lnTo>
                  <a:lnTo>
                    <a:pt x="220" y="27"/>
                  </a:lnTo>
                  <a:lnTo>
                    <a:pt x="225" y="21"/>
                  </a:lnTo>
                  <a:lnTo>
                    <a:pt x="230" y="17"/>
                  </a:lnTo>
                  <a:lnTo>
                    <a:pt x="236" y="13"/>
                  </a:lnTo>
                  <a:lnTo>
                    <a:pt x="242" y="10"/>
                  </a:lnTo>
                  <a:lnTo>
                    <a:pt x="249" y="6"/>
                  </a:lnTo>
                  <a:lnTo>
                    <a:pt x="254" y="4"/>
                  </a:lnTo>
                  <a:lnTo>
                    <a:pt x="261" y="3"/>
                  </a:lnTo>
                  <a:lnTo>
                    <a:pt x="269" y="1"/>
                  </a:lnTo>
                  <a:lnTo>
                    <a:pt x="277" y="0"/>
                  </a:lnTo>
                  <a:lnTo>
                    <a:pt x="277"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aphicFrame>
        <p:nvGraphicFramePr>
          <p:cNvPr id="4" name="图表 3"/>
          <p:cNvGraphicFramePr/>
          <p:nvPr/>
        </p:nvGraphicFramePr>
        <p:xfrm>
          <a:off x="1475656" y="1563638"/>
          <a:ext cx="6648400" cy="2952328"/>
        </p:xfrm>
        <a:graphic>
          <a:graphicData uri="http://schemas.openxmlformats.org/drawingml/2006/chart">
            <c:chart xmlns:c="http://schemas.openxmlformats.org/drawingml/2006/chart" xmlns:r="http://schemas.openxmlformats.org/officeDocument/2006/relationships" r:id="rId1"/>
          </a:graphicData>
        </a:graphic>
      </p:graphicFrame>
      <p:sp>
        <p:nvSpPr>
          <p:cNvPr id="16" name="Text Placeholder 3"/>
          <p:cNvSpPr txBox="1"/>
          <p:nvPr/>
        </p:nvSpPr>
        <p:spPr>
          <a:xfrm>
            <a:off x="3276774" y="1275606"/>
            <a:ext cx="2590453" cy="23083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spcBef>
                <a:spcPct val="20000"/>
              </a:spcBef>
              <a:defRPr/>
            </a:pPr>
            <a:r>
              <a:rPr lang="en-US" altLang="zh-CN" sz="1500" b="1" dirty="0">
                <a:solidFill>
                  <a:schemeClr val="accent1"/>
                </a:solidFill>
                <a:latin typeface="微软雅黑" panose="020B0503020204020204" pitchFamily="34" charset="-122"/>
                <a:ea typeface="微软雅黑" panose="020B0503020204020204" pitchFamily="34" charset="-122"/>
              </a:rPr>
              <a:t>2016</a:t>
            </a:r>
            <a:r>
              <a:rPr lang="zh-CN" altLang="en-US" sz="1500" b="1" dirty="0">
                <a:solidFill>
                  <a:schemeClr val="accent1"/>
                </a:solidFill>
                <a:latin typeface="微软雅黑" panose="020B0503020204020204" pitchFamily="34" charset="-122"/>
                <a:ea typeface="微软雅黑" panose="020B0503020204020204" pitchFamily="34" charset="-122"/>
              </a:rPr>
              <a:t>年人员招聘、入职统计表</a:t>
            </a:r>
            <a:endParaRPr kumimoji="0" lang="en-US" sz="15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100"/>
                            </p:stCondLst>
                            <p:childTnLst>
                              <p:par>
                                <p:cTn id="20" presetID="16" presetClass="entr" presetSubtype="21"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arn(inVertical)">
                                      <p:cBhvr>
                                        <p:cTn id="22" dur="500"/>
                                        <p:tgtEl>
                                          <p:spTgt spid="16"/>
                                        </p:tgtEl>
                                      </p:cBhvr>
                                    </p:animEffect>
                                  </p:childTnLst>
                                </p:cTn>
                              </p:par>
                            </p:childTnLst>
                          </p:cTn>
                        </p:par>
                        <p:par>
                          <p:cTn id="23" fill="hold">
                            <p:stCondLst>
                              <p:cond delay="1600"/>
                            </p:stCondLst>
                            <p:childTnLst>
                              <p:par>
                                <p:cTn id="24" presetID="2" presetClass="entr" presetSubtype="8" fill="hold" grpId="0" nodeType="afterEffect">
                                  <p:stCondLst>
                                    <p:cond delay="0"/>
                                  </p:stCondLst>
                                  <p:childTnLst>
                                    <p:set>
                                      <p:cBhvr>
                                        <p:cTn id="25" dur="1" fill="hold">
                                          <p:stCondLst>
                                            <p:cond delay="0"/>
                                          </p:stCondLst>
                                        </p:cTn>
                                        <p:tgtEl>
                                          <p:spTgt spid="4">
                                            <p:graphicEl>
                                              <a:chart seriesIdx="-3" categoryIdx="-3" bldStep="gridLegend"/>
                                            </p:graphicEl>
                                          </p:spTgt>
                                        </p:tgtEl>
                                        <p:attrNameLst>
                                          <p:attrName>style.visibility</p:attrName>
                                        </p:attrNameLst>
                                      </p:cBhvr>
                                      <p:to>
                                        <p:strVal val="visible"/>
                                      </p:to>
                                    </p:set>
                                    <p:anim calcmode="lin" valueType="num">
                                      <p:cBhvr additive="base">
                                        <p:cTn id="26" dur="500" fill="hold"/>
                                        <p:tgtEl>
                                          <p:spTgt spid="4">
                                            <p:graphicEl>
                                              <a:chart seriesIdx="-3" categoryIdx="-3" bldStep="gridLegend"/>
                                            </p:graphicEl>
                                          </p:spTgt>
                                        </p:tgtEl>
                                        <p:attrNameLst>
                                          <p:attrName>ppt_x</p:attrName>
                                        </p:attrNameLst>
                                      </p:cBhvr>
                                      <p:tavLst>
                                        <p:tav tm="0">
                                          <p:val>
                                            <p:strVal val="0-#ppt_w/2"/>
                                          </p:val>
                                        </p:tav>
                                        <p:tav tm="100000">
                                          <p:val>
                                            <p:strVal val="#ppt_x"/>
                                          </p:val>
                                        </p:tav>
                                      </p:tavLst>
                                    </p:anim>
                                    <p:anim calcmode="lin" valueType="num">
                                      <p:cBhvr additive="base">
                                        <p:cTn id="27" dur="500" fill="hold"/>
                                        <p:tgtEl>
                                          <p:spTgt spid="4">
                                            <p:graphicEl>
                                              <a:chart seriesIdx="-3" categoryIdx="-3" bldStep="gridLegend"/>
                                            </p:graphicEl>
                                          </p:spTgt>
                                        </p:tgtEl>
                                        <p:attrNameLst>
                                          <p:attrName>ppt_y</p:attrName>
                                        </p:attrNameLst>
                                      </p:cBhvr>
                                      <p:tavLst>
                                        <p:tav tm="0">
                                          <p:val>
                                            <p:strVal val="#ppt_y"/>
                                          </p:val>
                                        </p:tav>
                                        <p:tav tm="100000">
                                          <p:val>
                                            <p:strVal val="#ppt_y"/>
                                          </p:val>
                                        </p:tav>
                                      </p:tavLst>
                                    </p:anim>
                                  </p:childTnLst>
                                </p:cTn>
                              </p:par>
                            </p:childTnLst>
                          </p:cTn>
                        </p:par>
                        <p:par>
                          <p:cTn id="28" fill="hold">
                            <p:stCondLst>
                              <p:cond delay="2100"/>
                            </p:stCondLst>
                            <p:childTnLst>
                              <p:par>
                                <p:cTn id="29" presetID="2" presetClass="entr" presetSubtype="4" fill="hold" grpId="0" nodeType="afterEffect">
                                  <p:stCondLst>
                                    <p:cond delay="0"/>
                                  </p:stCondLst>
                                  <p:childTnLst>
                                    <p:set>
                                      <p:cBhvr>
                                        <p:cTn id="30" dur="1" fill="hold">
                                          <p:stCondLst>
                                            <p:cond delay="0"/>
                                          </p:stCondLst>
                                        </p:cTn>
                                        <p:tgtEl>
                                          <p:spTgt spid="4">
                                            <p:graphicEl>
                                              <a:chart seriesIdx="0" categoryIdx="-4" bldStep="series"/>
                                            </p:graphicEl>
                                          </p:spTgt>
                                        </p:tgtEl>
                                        <p:attrNameLst>
                                          <p:attrName>style.visibility</p:attrName>
                                        </p:attrNameLst>
                                      </p:cBhvr>
                                      <p:to>
                                        <p:strVal val="visible"/>
                                      </p:to>
                                    </p:set>
                                    <p:anim calcmode="lin" valueType="num">
                                      <p:cBhvr additive="base">
                                        <p:cTn id="31" dur="500" fill="hold"/>
                                        <p:tgtEl>
                                          <p:spTgt spid="4">
                                            <p:graphicEl>
                                              <a:chart seriesIdx="0" categoryIdx="-4" bldStep="series"/>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graphicEl>
                                              <a:chart seriesIdx="0" categoryIdx="-4" bldStep="series"/>
                                            </p:graphicEl>
                                          </p:spTgt>
                                        </p:tgtEl>
                                        <p:attrNameLst>
                                          <p:attrName>ppt_y</p:attrName>
                                        </p:attrNameLst>
                                      </p:cBhvr>
                                      <p:tavLst>
                                        <p:tav tm="0">
                                          <p:val>
                                            <p:strVal val="1+#ppt_h/2"/>
                                          </p:val>
                                        </p:tav>
                                        <p:tav tm="100000">
                                          <p:val>
                                            <p:strVal val="#ppt_y"/>
                                          </p:val>
                                        </p:tav>
                                      </p:tavLst>
                                    </p:anim>
                                  </p:childTnLst>
                                </p:cTn>
                              </p:par>
                            </p:childTnLst>
                          </p:cTn>
                        </p:par>
                        <p:par>
                          <p:cTn id="33" fill="hold">
                            <p:stCondLst>
                              <p:cond delay="2600"/>
                            </p:stCondLst>
                            <p:childTnLst>
                              <p:par>
                                <p:cTn id="34" presetID="2" presetClass="entr" presetSubtype="1" fill="hold" grpId="0" nodeType="afterEffect">
                                  <p:stCondLst>
                                    <p:cond delay="0"/>
                                  </p:stCondLst>
                                  <p:childTnLst>
                                    <p:set>
                                      <p:cBhvr>
                                        <p:cTn id="35" dur="1" fill="hold">
                                          <p:stCondLst>
                                            <p:cond delay="0"/>
                                          </p:stCondLst>
                                        </p:cTn>
                                        <p:tgtEl>
                                          <p:spTgt spid="4">
                                            <p:graphicEl>
                                              <a:chart seriesIdx="1" categoryIdx="-4" bldStep="series"/>
                                            </p:graphicEl>
                                          </p:spTgt>
                                        </p:tgtEl>
                                        <p:attrNameLst>
                                          <p:attrName>style.visibility</p:attrName>
                                        </p:attrNameLst>
                                      </p:cBhvr>
                                      <p:to>
                                        <p:strVal val="visible"/>
                                      </p:to>
                                    </p:set>
                                    <p:anim calcmode="lin" valueType="num">
                                      <p:cBhvr additive="base">
                                        <p:cTn id="36" dur="500" fill="hold"/>
                                        <p:tgtEl>
                                          <p:spTgt spid="4">
                                            <p:graphicEl>
                                              <a:chart seriesIdx="1" categoryIdx="-4" bldStep="series"/>
                                            </p:graphicEl>
                                          </p:spTgt>
                                        </p:tgtEl>
                                        <p:attrNameLst>
                                          <p:attrName>ppt_x</p:attrName>
                                        </p:attrNameLst>
                                      </p:cBhvr>
                                      <p:tavLst>
                                        <p:tav tm="0">
                                          <p:val>
                                            <p:strVal val="#ppt_x"/>
                                          </p:val>
                                        </p:tav>
                                        <p:tav tm="100000">
                                          <p:val>
                                            <p:strVal val="#ppt_x"/>
                                          </p:val>
                                        </p:tav>
                                      </p:tavLst>
                                    </p:anim>
                                    <p:anim calcmode="lin" valueType="num">
                                      <p:cBhvr additive="base">
                                        <p:cTn id="37" dur="500" fill="hold"/>
                                        <p:tgtEl>
                                          <p:spTgt spid="4">
                                            <p:graphicEl>
                                              <a:chart seriesIdx="1" categoryIdx="-4" bldStep="series"/>
                                            </p:graphicEl>
                                          </p:spTgt>
                                        </p:tgtEl>
                                        <p:attrNameLst>
                                          <p:attrName>ppt_y</p:attrName>
                                        </p:attrNameLst>
                                      </p:cBhvr>
                                      <p:tavLst>
                                        <p:tav tm="0">
                                          <p:val>
                                            <p:strVal val="0-#ppt_h/2"/>
                                          </p:val>
                                        </p:tav>
                                        <p:tav tm="100000">
                                          <p:val>
                                            <p:strVal val="#ppt_y"/>
                                          </p:val>
                                        </p:tav>
                                      </p:tavLst>
                                    </p:anim>
                                  </p:childTnLst>
                                </p:cTn>
                              </p:par>
                            </p:childTnLst>
                          </p:cTn>
                        </p:par>
                        <p:par>
                          <p:cTn id="38" fill="hold">
                            <p:stCondLst>
                              <p:cond delay="3100"/>
                            </p:stCondLst>
                            <p:childTnLst>
                              <p:par>
                                <p:cTn id="39" presetID="2" presetClass="entr" presetSubtype="1" fill="hold" grpId="0" nodeType="afterEffect">
                                  <p:stCondLst>
                                    <p:cond delay="0"/>
                                  </p:stCondLst>
                                  <p:childTnLst>
                                    <p:set>
                                      <p:cBhvr>
                                        <p:cTn id="40" dur="1" fill="hold">
                                          <p:stCondLst>
                                            <p:cond delay="0"/>
                                          </p:stCondLst>
                                        </p:cTn>
                                        <p:tgtEl>
                                          <p:spTgt spid="4">
                                            <p:graphicEl>
                                              <a:chart seriesIdx="2" categoryIdx="-4" bldStep="series"/>
                                            </p:graphicEl>
                                          </p:spTgt>
                                        </p:tgtEl>
                                        <p:attrNameLst>
                                          <p:attrName>style.visibility</p:attrName>
                                        </p:attrNameLst>
                                      </p:cBhvr>
                                      <p:to>
                                        <p:strVal val="visible"/>
                                      </p:to>
                                    </p:set>
                                    <p:anim calcmode="lin" valueType="num">
                                      <p:cBhvr additive="base">
                                        <p:cTn id="41" dur="500" fill="hold"/>
                                        <p:tgtEl>
                                          <p:spTgt spid="4">
                                            <p:graphicEl>
                                              <a:chart seriesIdx="2" categoryIdx="-4" bldStep="series"/>
                                            </p:graphic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graphicEl>
                                              <a:chart seriesIdx="2" categoryIdx="-4" bldStep="series"/>
                                            </p:graphicEl>
                                          </p:spTgt>
                                        </p:tgtEl>
                                        <p:attrNameLst>
                                          <p:attrName>ppt_y</p:attrName>
                                        </p:attrNameLst>
                                      </p:cBhvr>
                                      <p:tavLst>
                                        <p:tav tm="0">
                                          <p:val>
                                            <p:strVal val="0-#ppt_h/2"/>
                                          </p:val>
                                        </p:tav>
                                        <p:tav tm="100000">
                                          <p:val>
                                            <p:strVal val="#ppt_y"/>
                                          </p:val>
                                        </p:tav>
                                      </p:tavLst>
                                    </p:anim>
                                  </p:childTnLst>
                                </p:cTn>
                              </p:par>
                            </p:childTnLst>
                          </p:cTn>
                        </p:par>
                        <p:par>
                          <p:cTn id="43" fill="hold">
                            <p:stCondLst>
                              <p:cond delay="3600"/>
                            </p:stCondLst>
                            <p:childTnLst>
                              <p:par>
                                <p:cTn id="44" presetID="2" presetClass="entr" presetSubtype="1" fill="hold" grpId="0" nodeType="afterEffect">
                                  <p:stCondLst>
                                    <p:cond delay="0"/>
                                  </p:stCondLst>
                                  <p:childTnLst>
                                    <p:set>
                                      <p:cBhvr>
                                        <p:cTn id="45" dur="1" fill="hold">
                                          <p:stCondLst>
                                            <p:cond delay="0"/>
                                          </p:stCondLst>
                                        </p:cTn>
                                        <p:tgtEl>
                                          <p:spTgt spid="4">
                                            <p:graphicEl>
                                              <a:chart seriesIdx="3" categoryIdx="-4" bldStep="series"/>
                                            </p:graphicEl>
                                          </p:spTgt>
                                        </p:tgtEl>
                                        <p:attrNameLst>
                                          <p:attrName>style.visibility</p:attrName>
                                        </p:attrNameLst>
                                      </p:cBhvr>
                                      <p:to>
                                        <p:strVal val="visible"/>
                                      </p:to>
                                    </p:set>
                                    <p:anim calcmode="lin" valueType="num">
                                      <p:cBhvr additive="base">
                                        <p:cTn id="46" dur="500" fill="hold"/>
                                        <p:tgtEl>
                                          <p:spTgt spid="4">
                                            <p:graphicEl>
                                              <a:chart seriesIdx="3" categoryIdx="-4" bldStep="series"/>
                                            </p:graphicEl>
                                          </p:spTgt>
                                        </p:tgtEl>
                                        <p:attrNameLst>
                                          <p:attrName>ppt_x</p:attrName>
                                        </p:attrNameLst>
                                      </p:cBhvr>
                                      <p:tavLst>
                                        <p:tav tm="0">
                                          <p:val>
                                            <p:strVal val="#ppt_x"/>
                                          </p:val>
                                        </p:tav>
                                        <p:tav tm="100000">
                                          <p:val>
                                            <p:strVal val="#ppt_x"/>
                                          </p:val>
                                        </p:tav>
                                      </p:tavLst>
                                    </p:anim>
                                    <p:anim calcmode="lin" valueType="num">
                                      <p:cBhvr additive="base">
                                        <p:cTn id="47" dur="500" fill="hold"/>
                                        <p:tgtEl>
                                          <p:spTgt spid="4">
                                            <p:graphicEl>
                                              <a:chart seriesIdx="3" categoryIdx="-4" bldStep="series"/>
                                            </p:graphic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Graphic spid="4" grpId="0" uiExpand="1">
        <p:bldSub>
          <a:bldChart bld="series"/>
        </p:bldSub>
      </p:bldGraphic>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65373" y="428693"/>
            <a:ext cx="3047759" cy="430887"/>
          </a:xfrm>
          <a:prstGeom prst="rect">
            <a:avLst/>
          </a:prstGeom>
          <a:noFill/>
        </p:spPr>
        <p:txBody>
          <a:bodyPr wrap="square" rtlCol="0">
            <a:spAutoFit/>
          </a:bodyPr>
          <a:lstStyle>
            <a:defPPr>
              <a:defRPr lang="zh-CN"/>
            </a:defPPr>
            <a:lvl1pPr>
              <a:defRPr sz="2200" b="1">
                <a:solidFill>
                  <a:schemeClr val="accent1"/>
                </a:solidFill>
                <a:latin typeface="微软雅黑" panose="020B0503020204020204" pitchFamily="34" charset="-122"/>
                <a:ea typeface="微软雅黑" panose="020B0503020204020204" pitchFamily="34" charset="-122"/>
              </a:defRPr>
            </a:lvl1pPr>
          </a:lstStyle>
          <a:p>
            <a:r>
              <a:rPr lang="zh-CN" altLang="en-US" dirty="0"/>
              <a:t>培训管理</a:t>
            </a:r>
            <a:endParaRPr lang="zh-CN" altLang="en-US" dirty="0"/>
          </a:p>
        </p:txBody>
      </p:sp>
      <p:cxnSp>
        <p:nvCxnSpPr>
          <p:cNvPr id="3" name="直接连接符 2"/>
          <p:cNvCxnSpPr/>
          <p:nvPr/>
        </p:nvCxnSpPr>
        <p:spPr>
          <a:xfrm>
            <a:off x="1132953" y="897658"/>
            <a:ext cx="7543503" cy="0"/>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582730" y="347438"/>
            <a:ext cx="507041" cy="593401"/>
            <a:chOff x="582730" y="347438"/>
            <a:chExt cx="507041" cy="593401"/>
          </a:xfrm>
        </p:grpSpPr>
        <p:sp>
          <p:nvSpPr>
            <p:cNvPr id="19" name="六边形 18"/>
            <p:cNvSpPr/>
            <p:nvPr/>
          </p:nvSpPr>
          <p:spPr>
            <a:xfrm rot="5400000">
              <a:off x="539550" y="390618"/>
              <a:ext cx="593401" cy="507041"/>
            </a:xfrm>
            <a:prstGeom prst="hexagon">
              <a:avLst/>
            </a:prstGeom>
            <a:solidFill>
              <a:schemeClr val="accent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30" name="Freeform 354"/>
            <p:cNvSpPr>
              <a:spLocks noEditPoints="1"/>
            </p:cNvSpPr>
            <p:nvPr/>
          </p:nvSpPr>
          <p:spPr bwMode="auto">
            <a:xfrm>
              <a:off x="673217" y="479330"/>
              <a:ext cx="326066" cy="329612"/>
            </a:xfrm>
            <a:custGeom>
              <a:avLst/>
              <a:gdLst>
                <a:gd name="T0" fmla="*/ 433 w 548"/>
                <a:gd name="T1" fmla="*/ 71 h 559"/>
                <a:gd name="T2" fmla="*/ 399 w 548"/>
                <a:gd name="T3" fmla="*/ 108 h 559"/>
                <a:gd name="T4" fmla="*/ 399 w 548"/>
                <a:gd name="T5" fmla="*/ 146 h 559"/>
                <a:gd name="T6" fmla="*/ 422 w 548"/>
                <a:gd name="T7" fmla="*/ 176 h 559"/>
                <a:gd name="T8" fmla="*/ 456 w 548"/>
                <a:gd name="T9" fmla="*/ 186 h 559"/>
                <a:gd name="T10" fmla="*/ 489 w 548"/>
                <a:gd name="T11" fmla="*/ 175 h 559"/>
                <a:gd name="T12" fmla="*/ 515 w 548"/>
                <a:gd name="T13" fmla="*/ 137 h 559"/>
                <a:gd name="T14" fmla="*/ 513 w 548"/>
                <a:gd name="T15" fmla="*/ 108 h 559"/>
                <a:gd name="T16" fmla="*/ 479 w 548"/>
                <a:gd name="T17" fmla="*/ 71 h 559"/>
                <a:gd name="T18" fmla="*/ 91 w 548"/>
                <a:gd name="T19" fmla="*/ 66 h 559"/>
                <a:gd name="T20" fmla="*/ 125 w 548"/>
                <a:gd name="T21" fmla="*/ 76 h 559"/>
                <a:gd name="T22" fmla="*/ 150 w 548"/>
                <a:gd name="T23" fmla="*/ 114 h 559"/>
                <a:gd name="T24" fmla="*/ 144 w 548"/>
                <a:gd name="T25" fmla="*/ 154 h 559"/>
                <a:gd name="T26" fmla="*/ 115 w 548"/>
                <a:gd name="T27" fmla="*/ 181 h 559"/>
                <a:gd name="T28" fmla="*/ 85 w 548"/>
                <a:gd name="T29" fmla="*/ 186 h 559"/>
                <a:gd name="T30" fmla="*/ 49 w 548"/>
                <a:gd name="T31" fmla="*/ 168 h 559"/>
                <a:gd name="T32" fmla="*/ 33 w 548"/>
                <a:gd name="T33" fmla="*/ 132 h 559"/>
                <a:gd name="T34" fmla="*/ 36 w 548"/>
                <a:gd name="T35" fmla="*/ 102 h 559"/>
                <a:gd name="T36" fmla="*/ 74 w 548"/>
                <a:gd name="T37" fmla="*/ 69 h 559"/>
                <a:gd name="T38" fmla="*/ 137 w 548"/>
                <a:gd name="T39" fmla="*/ 375 h 559"/>
                <a:gd name="T40" fmla="*/ 87 w 548"/>
                <a:gd name="T41" fmla="*/ 527 h 559"/>
                <a:gd name="T42" fmla="*/ 37 w 548"/>
                <a:gd name="T43" fmla="*/ 262 h 559"/>
                <a:gd name="T44" fmla="*/ 2 w 548"/>
                <a:gd name="T45" fmla="*/ 216 h 559"/>
                <a:gd name="T46" fmla="*/ 29 w 548"/>
                <a:gd name="T47" fmla="*/ 194 h 559"/>
                <a:gd name="T48" fmla="*/ 119 w 548"/>
                <a:gd name="T49" fmla="*/ 375 h 559"/>
                <a:gd name="T50" fmla="*/ 332 w 548"/>
                <a:gd name="T51" fmla="*/ 342 h 559"/>
                <a:gd name="T52" fmla="*/ 271 w 548"/>
                <a:gd name="T53" fmla="*/ 402 h 559"/>
                <a:gd name="T54" fmla="*/ 218 w 548"/>
                <a:gd name="T55" fmla="*/ 238 h 559"/>
                <a:gd name="T56" fmla="*/ 165 w 548"/>
                <a:gd name="T57" fmla="*/ 191 h 559"/>
                <a:gd name="T58" fmla="*/ 192 w 548"/>
                <a:gd name="T59" fmla="*/ 159 h 559"/>
                <a:gd name="T60" fmla="*/ 276 w 548"/>
                <a:gd name="T61" fmla="*/ 155 h 559"/>
                <a:gd name="T62" fmla="*/ 341 w 548"/>
                <a:gd name="T63" fmla="*/ 155 h 559"/>
                <a:gd name="T64" fmla="*/ 379 w 548"/>
                <a:gd name="T65" fmla="*/ 175 h 559"/>
                <a:gd name="T66" fmla="*/ 379 w 548"/>
                <a:gd name="T67" fmla="*/ 342 h 559"/>
                <a:gd name="T68" fmla="*/ 409 w 548"/>
                <a:gd name="T69" fmla="*/ 375 h 559"/>
                <a:gd name="T70" fmla="*/ 461 w 548"/>
                <a:gd name="T71" fmla="*/ 527 h 559"/>
                <a:gd name="T72" fmla="*/ 510 w 548"/>
                <a:gd name="T73" fmla="*/ 262 h 559"/>
                <a:gd name="T74" fmla="*/ 546 w 548"/>
                <a:gd name="T75" fmla="*/ 216 h 559"/>
                <a:gd name="T76" fmla="*/ 519 w 548"/>
                <a:gd name="T77" fmla="*/ 194 h 559"/>
                <a:gd name="T78" fmla="*/ 427 w 548"/>
                <a:gd name="T79" fmla="*/ 375 h 559"/>
                <a:gd name="T80" fmla="*/ 298 w 548"/>
                <a:gd name="T81" fmla="*/ 4 h 559"/>
                <a:gd name="T82" fmla="*/ 327 w 548"/>
                <a:gd name="T83" fmla="*/ 21 h 559"/>
                <a:gd name="T84" fmla="*/ 346 w 548"/>
                <a:gd name="T85" fmla="*/ 52 h 559"/>
                <a:gd name="T86" fmla="*/ 347 w 548"/>
                <a:gd name="T87" fmla="*/ 88 h 559"/>
                <a:gd name="T88" fmla="*/ 332 w 548"/>
                <a:gd name="T89" fmla="*/ 119 h 559"/>
                <a:gd name="T90" fmla="*/ 305 w 548"/>
                <a:gd name="T91" fmla="*/ 140 h 559"/>
                <a:gd name="T92" fmla="*/ 269 w 548"/>
                <a:gd name="T93" fmla="*/ 146 h 559"/>
                <a:gd name="T94" fmla="*/ 236 w 548"/>
                <a:gd name="T95" fmla="*/ 133 h 559"/>
                <a:gd name="T96" fmla="*/ 212 w 548"/>
                <a:gd name="T97" fmla="*/ 108 h 559"/>
                <a:gd name="T98" fmla="*/ 204 w 548"/>
                <a:gd name="T99" fmla="*/ 73 h 559"/>
                <a:gd name="T100" fmla="*/ 212 w 548"/>
                <a:gd name="T101" fmla="*/ 39 h 559"/>
                <a:gd name="T102" fmla="*/ 236 w 548"/>
                <a:gd name="T103" fmla="*/ 13 h 559"/>
                <a:gd name="T104" fmla="*/ 269 w 548"/>
                <a:gd name="T105" fmla="*/ 1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8" h="559">
                  <a:moveTo>
                    <a:pt x="456" y="66"/>
                  </a:moveTo>
                  <a:lnTo>
                    <a:pt x="449" y="66"/>
                  </a:lnTo>
                  <a:lnTo>
                    <a:pt x="443" y="67"/>
                  </a:lnTo>
                  <a:lnTo>
                    <a:pt x="438" y="69"/>
                  </a:lnTo>
                  <a:lnTo>
                    <a:pt x="433" y="71"/>
                  </a:lnTo>
                  <a:lnTo>
                    <a:pt x="422" y="76"/>
                  </a:lnTo>
                  <a:lnTo>
                    <a:pt x="413" y="84"/>
                  </a:lnTo>
                  <a:lnTo>
                    <a:pt x="406" y="93"/>
                  </a:lnTo>
                  <a:lnTo>
                    <a:pt x="401" y="102"/>
                  </a:lnTo>
                  <a:lnTo>
                    <a:pt x="399" y="108"/>
                  </a:lnTo>
                  <a:lnTo>
                    <a:pt x="398" y="114"/>
                  </a:lnTo>
                  <a:lnTo>
                    <a:pt x="396" y="120"/>
                  </a:lnTo>
                  <a:lnTo>
                    <a:pt x="396" y="126"/>
                  </a:lnTo>
                  <a:lnTo>
                    <a:pt x="396" y="136"/>
                  </a:lnTo>
                  <a:lnTo>
                    <a:pt x="399" y="146"/>
                  </a:lnTo>
                  <a:lnTo>
                    <a:pt x="402" y="154"/>
                  </a:lnTo>
                  <a:lnTo>
                    <a:pt x="408" y="162"/>
                  </a:lnTo>
                  <a:lnTo>
                    <a:pt x="411" y="164"/>
                  </a:lnTo>
                  <a:lnTo>
                    <a:pt x="414" y="168"/>
                  </a:lnTo>
                  <a:lnTo>
                    <a:pt x="422" y="176"/>
                  </a:lnTo>
                  <a:lnTo>
                    <a:pt x="433" y="181"/>
                  </a:lnTo>
                  <a:lnTo>
                    <a:pt x="438" y="183"/>
                  </a:lnTo>
                  <a:lnTo>
                    <a:pt x="443" y="184"/>
                  </a:lnTo>
                  <a:lnTo>
                    <a:pt x="449" y="186"/>
                  </a:lnTo>
                  <a:lnTo>
                    <a:pt x="456" y="186"/>
                  </a:lnTo>
                  <a:lnTo>
                    <a:pt x="462" y="186"/>
                  </a:lnTo>
                  <a:lnTo>
                    <a:pt x="468" y="184"/>
                  </a:lnTo>
                  <a:lnTo>
                    <a:pt x="474" y="183"/>
                  </a:lnTo>
                  <a:lnTo>
                    <a:pt x="479" y="181"/>
                  </a:lnTo>
                  <a:lnTo>
                    <a:pt x="489" y="175"/>
                  </a:lnTo>
                  <a:lnTo>
                    <a:pt x="499" y="168"/>
                  </a:lnTo>
                  <a:lnTo>
                    <a:pt x="506" y="160"/>
                  </a:lnTo>
                  <a:lnTo>
                    <a:pt x="511" y="149"/>
                  </a:lnTo>
                  <a:lnTo>
                    <a:pt x="513" y="143"/>
                  </a:lnTo>
                  <a:lnTo>
                    <a:pt x="515" y="137"/>
                  </a:lnTo>
                  <a:lnTo>
                    <a:pt x="515" y="132"/>
                  </a:lnTo>
                  <a:lnTo>
                    <a:pt x="516" y="126"/>
                  </a:lnTo>
                  <a:lnTo>
                    <a:pt x="515" y="120"/>
                  </a:lnTo>
                  <a:lnTo>
                    <a:pt x="515" y="114"/>
                  </a:lnTo>
                  <a:lnTo>
                    <a:pt x="513" y="108"/>
                  </a:lnTo>
                  <a:lnTo>
                    <a:pt x="511" y="102"/>
                  </a:lnTo>
                  <a:lnTo>
                    <a:pt x="506" y="93"/>
                  </a:lnTo>
                  <a:lnTo>
                    <a:pt x="499" y="84"/>
                  </a:lnTo>
                  <a:lnTo>
                    <a:pt x="489" y="76"/>
                  </a:lnTo>
                  <a:lnTo>
                    <a:pt x="479" y="71"/>
                  </a:lnTo>
                  <a:lnTo>
                    <a:pt x="474" y="69"/>
                  </a:lnTo>
                  <a:lnTo>
                    <a:pt x="468" y="67"/>
                  </a:lnTo>
                  <a:lnTo>
                    <a:pt x="462" y="66"/>
                  </a:lnTo>
                  <a:lnTo>
                    <a:pt x="456" y="66"/>
                  </a:lnTo>
                  <a:close/>
                  <a:moveTo>
                    <a:pt x="91" y="66"/>
                  </a:moveTo>
                  <a:lnTo>
                    <a:pt x="97" y="66"/>
                  </a:lnTo>
                  <a:lnTo>
                    <a:pt x="104" y="67"/>
                  </a:lnTo>
                  <a:lnTo>
                    <a:pt x="109" y="69"/>
                  </a:lnTo>
                  <a:lnTo>
                    <a:pt x="115" y="71"/>
                  </a:lnTo>
                  <a:lnTo>
                    <a:pt x="125" y="76"/>
                  </a:lnTo>
                  <a:lnTo>
                    <a:pt x="134" y="84"/>
                  </a:lnTo>
                  <a:lnTo>
                    <a:pt x="142" y="93"/>
                  </a:lnTo>
                  <a:lnTo>
                    <a:pt x="146" y="102"/>
                  </a:lnTo>
                  <a:lnTo>
                    <a:pt x="149" y="108"/>
                  </a:lnTo>
                  <a:lnTo>
                    <a:pt x="150" y="114"/>
                  </a:lnTo>
                  <a:lnTo>
                    <a:pt x="151" y="120"/>
                  </a:lnTo>
                  <a:lnTo>
                    <a:pt x="151" y="126"/>
                  </a:lnTo>
                  <a:lnTo>
                    <a:pt x="151" y="136"/>
                  </a:lnTo>
                  <a:lnTo>
                    <a:pt x="149" y="146"/>
                  </a:lnTo>
                  <a:lnTo>
                    <a:pt x="144" y="154"/>
                  </a:lnTo>
                  <a:lnTo>
                    <a:pt x="139" y="162"/>
                  </a:lnTo>
                  <a:lnTo>
                    <a:pt x="137" y="164"/>
                  </a:lnTo>
                  <a:lnTo>
                    <a:pt x="134" y="168"/>
                  </a:lnTo>
                  <a:lnTo>
                    <a:pt x="125" y="176"/>
                  </a:lnTo>
                  <a:lnTo>
                    <a:pt x="115" y="181"/>
                  </a:lnTo>
                  <a:lnTo>
                    <a:pt x="109" y="183"/>
                  </a:lnTo>
                  <a:lnTo>
                    <a:pt x="104" y="184"/>
                  </a:lnTo>
                  <a:lnTo>
                    <a:pt x="97" y="186"/>
                  </a:lnTo>
                  <a:lnTo>
                    <a:pt x="91" y="186"/>
                  </a:lnTo>
                  <a:lnTo>
                    <a:pt x="85" y="186"/>
                  </a:lnTo>
                  <a:lnTo>
                    <a:pt x="80" y="184"/>
                  </a:lnTo>
                  <a:lnTo>
                    <a:pt x="74" y="183"/>
                  </a:lnTo>
                  <a:lnTo>
                    <a:pt x="68" y="181"/>
                  </a:lnTo>
                  <a:lnTo>
                    <a:pt x="58" y="175"/>
                  </a:lnTo>
                  <a:lnTo>
                    <a:pt x="49" y="168"/>
                  </a:lnTo>
                  <a:lnTo>
                    <a:pt x="42" y="160"/>
                  </a:lnTo>
                  <a:lnTo>
                    <a:pt x="36" y="149"/>
                  </a:lnTo>
                  <a:lnTo>
                    <a:pt x="35" y="143"/>
                  </a:lnTo>
                  <a:lnTo>
                    <a:pt x="33" y="137"/>
                  </a:lnTo>
                  <a:lnTo>
                    <a:pt x="33" y="132"/>
                  </a:lnTo>
                  <a:lnTo>
                    <a:pt x="31" y="126"/>
                  </a:lnTo>
                  <a:lnTo>
                    <a:pt x="33" y="120"/>
                  </a:lnTo>
                  <a:lnTo>
                    <a:pt x="33" y="114"/>
                  </a:lnTo>
                  <a:lnTo>
                    <a:pt x="35" y="108"/>
                  </a:lnTo>
                  <a:lnTo>
                    <a:pt x="36" y="102"/>
                  </a:lnTo>
                  <a:lnTo>
                    <a:pt x="42" y="93"/>
                  </a:lnTo>
                  <a:lnTo>
                    <a:pt x="49" y="84"/>
                  </a:lnTo>
                  <a:lnTo>
                    <a:pt x="58" y="76"/>
                  </a:lnTo>
                  <a:lnTo>
                    <a:pt x="68" y="71"/>
                  </a:lnTo>
                  <a:lnTo>
                    <a:pt x="74" y="69"/>
                  </a:lnTo>
                  <a:lnTo>
                    <a:pt x="80" y="67"/>
                  </a:lnTo>
                  <a:lnTo>
                    <a:pt x="85" y="66"/>
                  </a:lnTo>
                  <a:lnTo>
                    <a:pt x="91" y="66"/>
                  </a:lnTo>
                  <a:lnTo>
                    <a:pt x="91" y="66"/>
                  </a:lnTo>
                  <a:close/>
                  <a:moveTo>
                    <a:pt x="137" y="375"/>
                  </a:moveTo>
                  <a:lnTo>
                    <a:pt x="137" y="527"/>
                  </a:lnTo>
                  <a:lnTo>
                    <a:pt x="96" y="527"/>
                  </a:lnTo>
                  <a:lnTo>
                    <a:pt x="96" y="397"/>
                  </a:lnTo>
                  <a:lnTo>
                    <a:pt x="87" y="397"/>
                  </a:lnTo>
                  <a:lnTo>
                    <a:pt x="87" y="527"/>
                  </a:lnTo>
                  <a:lnTo>
                    <a:pt x="44" y="527"/>
                  </a:lnTo>
                  <a:lnTo>
                    <a:pt x="44" y="370"/>
                  </a:lnTo>
                  <a:lnTo>
                    <a:pt x="44" y="348"/>
                  </a:lnTo>
                  <a:lnTo>
                    <a:pt x="44" y="262"/>
                  </a:lnTo>
                  <a:lnTo>
                    <a:pt x="37" y="262"/>
                  </a:lnTo>
                  <a:lnTo>
                    <a:pt x="37" y="348"/>
                  </a:lnTo>
                  <a:lnTo>
                    <a:pt x="0" y="348"/>
                  </a:lnTo>
                  <a:lnTo>
                    <a:pt x="0" y="231"/>
                  </a:lnTo>
                  <a:lnTo>
                    <a:pt x="0" y="223"/>
                  </a:lnTo>
                  <a:lnTo>
                    <a:pt x="2" y="216"/>
                  </a:lnTo>
                  <a:lnTo>
                    <a:pt x="6" y="210"/>
                  </a:lnTo>
                  <a:lnTo>
                    <a:pt x="10" y="204"/>
                  </a:lnTo>
                  <a:lnTo>
                    <a:pt x="16" y="200"/>
                  </a:lnTo>
                  <a:lnTo>
                    <a:pt x="22" y="196"/>
                  </a:lnTo>
                  <a:lnTo>
                    <a:pt x="29" y="194"/>
                  </a:lnTo>
                  <a:lnTo>
                    <a:pt x="37" y="194"/>
                  </a:lnTo>
                  <a:lnTo>
                    <a:pt x="122" y="194"/>
                  </a:lnTo>
                  <a:lnTo>
                    <a:pt x="121" y="202"/>
                  </a:lnTo>
                  <a:lnTo>
                    <a:pt x="119" y="210"/>
                  </a:lnTo>
                  <a:lnTo>
                    <a:pt x="119" y="375"/>
                  </a:lnTo>
                  <a:lnTo>
                    <a:pt x="137" y="375"/>
                  </a:lnTo>
                  <a:close/>
                  <a:moveTo>
                    <a:pt x="340" y="342"/>
                  </a:moveTo>
                  <a:lnTo>
                    <a:pt x="340" y="238"/>
                  </a:lnTo>
                  <a:lnTo>
                    <a:pt x="332" y="238"/>
                  </a:lnTo>
                  <a:lnTo>
                    <a:pt x="332" y="342"/>
                  </a:lnTo>
                  <a:lnTo>
                    <a:pt x="332" y="369"/>
                  </a:lnTo>
                  <a:lnTo>
                    <a:pt x="332" y="559"/>
                  </a:lnTo>
                  <a:lnTo>
                    <a:pt x="281" y="559"/>
                  </a:lnTo>
                  <a:lnTo>
                    <a:pt x="281" y="402"/>
                  </a:lnTo>
                  <a:lnTo>
                    <a:pt x="271" y="402"/>
                  </a:lnTo>
                  <a:lnTo>
                    <a:pt x="271" y="559"/>
                  </a:lnTo>
                  <a:lnTo>
                    <a:pt x="218" y="559"/>
                  </a:lnTo>
                  <a:lnTo>
                    <a:pt x="218" y="369"/>
                  </a:lnTo>
                  <a:lnTo>
                    <a:pt x="218" y="342"/>
                  </a:lnTo>
                  <a:lnTo>
                    <a:pt x="218" y="238"/>
                  </a:lnTo>
                  <a:lnTo>
                    <a:pt x="211" y="238"/>
                  </a:lnTo>
                  <a:lnTo>
                    <a:pt x="211" y="342"/>
                  </a:lnTo>
                  <a:lnTo>
                    <a:pt x="164" y="342"/>
                  </a:lnTo>
                  <a:lnTo>
                    <a:pt x="164" y="200"/>
                  </a:lnTo>
                  <a:lnTo>
                    <a:pt x="165" y="191"/>
                  </a:lnTo>
                  <a:lnTo>
                    <a:pt x="168" y="182"/>
                  </a:lnTo>
                  <a:lnTo>
                    <a:pt x="172" y="175"/>
                  </a:lnTo>
                  <a:lnTo>
                    <a:pt x="178" y="168"/>
                  </a:lnTo>
                  <a:lnTo>
                    <a:pt x="185" y="162"/>
                  </a:lnTo>
                  <a:lnTo>
                    <a:pt x="192" y="159"/>
                  </a:lnTo>
                  <a:lnTo>
                    <a:pt x="200" y="155"/>
                  </a:lnTo>
                  <a:lnTo>
                    <a:pt x="210" y="155"/>
                  </a:lnTo>
                  <a:lnTo>
                    <a:pt x="250" y="155"/>
                  </a:lnTo>
                  <a:lnTo>
                    <a:pt x="270" y="155"/>
                  </a:lnTo>
                  <a:lnTo>
                    <a:pt x="276" y="155"/>
                  </a:lnTo>
                  <a:lnTo>
                    <a:pt x="276" y="155"/>
                  </a:lnTo>
                  <a:lnTo>
                    <a:pt x="276" y="155"/>
                  </a:lnTo>
                  <a:lnTo>
                    <a:pt x="281" y="155"/>
                  </a:lnTo>
                  <a:lnTo>
                    <a:pt x="301" y="155"/>
                  </a:lnTo>
                  <a:lnTo>
                    <a:pt x="341" y="155"/>
                  </a:lnTo>
                  <a:lnTo>
                    <a:pt x="351" y="155"/>
                  </a:lnTo>
                  <a:lnTo>
                    <a:pt x="359" y="159"/>
                  </a:lnTo>
                  <a:lnTo>
                    <a:pt x="367" y="162"/>
                  </a:lnTo>
                  <a:lnTo>
                    <a:pt x="374" y="168"/>
                  </a:lnTo>
                  <a:lnTo>
                    <a:pt x="379" y="175"/>
                  </a:lnTo>
                  <a:lnTo>
                    <a:pt x="384" y="182"/>
                  </a:lnTo>
                  <a:lnTo>
                    <a:pt x="386" y="191"/>
                  </a:lnTo>
                  <a:lnTo>
                    <a:pt x="387" y="200"/>
                  </a:lnTo>
                  <a:lnTo>
                    <a:pt x="387" y="342"/>
                  </a:lnTo>
                  <a:lnTo>
                    <a:pt x="379" y="342"/>
                  </a:lnTo>
                  <a:lnTo>
                    <a:pt x="368" y="342"/>
                  </a:lnTo>
                  <a:lnTo>
                    <a:pt x="354" y="342"/>
                  </a:lnTo>
                  <a:lnTo>
                    <a:pt x="340" y="342"/>
                  </a:lnTo>
                  <a:lnTo>
                    <a:pt x="340" y="342"/>
                  </a:lnTo>
                  <a:close/>
                  <a:moveTo>
                    <a:pt x="409" y="375"/>
                  </a:moveTo>
                  <a:lnTo>
                    <a:pt x="409" y="527"/>
                  </a:lnTo>
                  <a:lnTo>
                    <a:pt x="452" y="527"/>
                  </a:lnTo>
                  <a:lnTo>
                    <a:pt x="452" y="397"/>
                  </a:lnTo>
                  <a:lnTo>
                    <a:pt x="461" y="397"/>
                  </a:lnTo>
                  <a:lnTo>
                    <a:pt x="461" y="527"/>
                  </a:lnTo>
                  <a:lnTo>
                    <a:pt x="503" y="527"/>
                  </a:lnTo>
                  <a:lnTo>
                    <a:pt x="503" y="370"/>
                  </a:lnTo>
                  <a:lnTo>
                    <a:pt x="503" y="348"/>
                  </a:lnTo>
                  <a:lnTo>
                    <a:pt x="503" y="262"/>
                  </a:lnTo>
                  <a:lnTo>
                    <a:pt x="510" y="262"/>
                  </a:lnTo>
                  <a:lnTo>
                    <a:pt x="510" y="348"/>
                  </a:lnTo>
                  <a:lnTo>
                    <a:pt x="548" y="348"/>
                  </a:lnTo>
                  <a:lnTo>
                    <a:pt x="548" y="231"/>
                  </a:lnTo>
                  <a:lnTo>
                    <a:pt x="548" y="223"/>
                  </a:lnTo>
                  <a:lnTo>
                    <a:pt x="546" y="216"/>
                  </a:lnTo>
                  <a:lnTo>
                    <a:pt x="542" y="210"/>
                  </a:lnTo>
                  <a:lnTo>
                    <a:pt x="537" y="204"/>
                  </a:lnTo>
                  <a:lnTo>
                    <a:pt x="531" y="200"/>
                  </a:lnTo>
                  <a:lnTo>
                    <a:pt x="526" y="196"/>
                  </a:lnTo>
                  <a:lnTo>
                    <a:pt x="519" y="194"/>
                  </a:lnTo>
                  <a:lnTo>
                    <a:pt x="510" y="194"/>
                  </a:lnTo>
                  <a:lnTo>
                    <a:pt x="426" y="194"/>
                  </a:lnTo>
                  <a:lnTo>
                    <a:pt x="427" y="202"/>
                  </a:lnTo>
                  <a:lnTo>
                    <a:pt x="427" y="210"/>
                  </a:lnTo>
                  <a:lnTo>
                    <a:pt x="427" y="375"/>
                  </a:lnTo>
                  <a:lnTo>
                    <a:pt x="409" y="375"/>
                  </a:lnTo>
                  <a:close/>
                  <a:moveTo>
                    <a:pt x="277" y="0"/>
                  </a:moveTo>
                  <a:lnTo>
                    <a:pt x="284" y="1"/>
                  </a:lnTo>
                  <a:lnTo>
                    <a:pt x="291" y="3"/>
                  </a:lnTo>
                  <a:lnTo>
                    <a:pt x="298" y="4"/>
                  </a:lnTo>
                  <a:lnTo>
                    <a:pt x="305" y="6"/>
                  </a:lnTo>
                  <a:lnTo>
                    <a:pt x="311" y="10"/>
                  </a:lnTo>
                  <a:lnTo>
                    <a:pt x="317" y="13"/>
                  </a:lnTo>
                  <a:lnTo>
                    <a:pt x="322" y="17"/>
                  </a:lnTo>
                  <a:lnTo>
                    <a:pt x="327" y="21"/>
                  </a:lnTo>
                  <a:lnTo>
                    <a:pt x="332" y="27"/>
                  </a:lnTo>
                  <a:lnTo>
                    <a:pt x="337" y="33"/>
                  </a:lnTo>
                  <a:lnTo>
                    <a:pt x="340" y="39"/>
                  </a:lnTo>
                  <a:lnTo>
                    <a:pt x="344" y="45"/>
                  </a:lnTo>
                  <a:lnTo>
                    <a:pt x="346" y="52"/>
                  </a:lnTo>
                  <a:lnTo>
                    <a:pt x="347" y="59"/>
                  </a:lnTo>
                  <a:lnTo>
                    <a:pt x="348" y="66"/>
                  </a:lnTo>
                  <a:lnTo>
                    <a:pt x="348" y="73"/>
                  </a:lnTo>
                  <a:lnTo>
                    <a:pt x="348" y="80"/>
                  </a:lnTo>
                  <a:lnTo>
                    <a:pt x="347" y="88"/>
                  </a:lnTo>
                  <a:lnTo>
                    <a:pt x="346" y="95"/>
                  </a:lnTo>
                  <a:lnTo>
                    <a:pt x="344" y="101"/>
                  </a:lnTo>
                  <a:lnTo>
                    <a:pt x="340" y="108"/>
                  </a:lnTo>
                  <a:lnTo>
                    <a:pt x="337" y="114"/>
                  </a:lnTo>
                  <a:lnTo>
                    <a:pt x="332" y="119"/>
                  </a:lnTo>
                  <a:lnTo>
                    <a:pt x="327" y="125"/>
                  </a:lnTo>
                  <a:lnTo>
                    <a:pt x="322" y="129"/>
                  </a:lnTo>
                  <a:lnTo>
                    <a:pt x="317" y="133"/>
                  </a:lnTo>
                  <a:lnTo>
                    <a:pt x="311" y="136"/>
                  </a:lnTo>
                  <a:lnTo>
                    <a:pt x="305" y="140"/>
                  </a:lnTo>
                  <a:lnTo>
                    <a:pt x="298" y="142"/>
                  </a:lnTo>
                  <a:lnTo>
                    <a:pt x="291" y="145"/>
                  </a:lnTo>
                  <a:lnTo>
                    <a:pt x="284" y="146"/>
                  </a:lnTo>
                  <a:lnTo>
                    <a:pt x="277" y="146"/>
                  </a:lnTo>
                  <a:lnTo>
                    <a:pt x="269" y="146"/>
                  </a:lnTo>
                  <a:lnTo>
                    <a:pt x="261" y="145"/>
                  </a:lnTo>
                  <a:lnTo>
                    <a:pt x="254" y="142"/>
                  </a:lnTo>
                  <a:lnTo>
                    <a:pt x="249" y="140"/>
                  </a:lnTo>
                  <a:lnTo>
                    <a:pt x="242" y="136"/>
                  </a:lnTo>
                  <a:lnTo>
                    <a:pt x="236" y="133"/>
                  </a:lnTo>
                  <a:lnTo>
                    <a:pt x="230" y="129"/>
                  </a:lnTo>
                  <a:lnTo>
                    <a:pt x="225" y="125"/>
                  </a:lnTo>
                  <a:lnTo>
                    <a:pt x="220" y="119"/>
                  </a:lnTo>
                  <a:lnTo>
                    <a:pt x="216" y="114"/>
                  </a:lnTo>
                  <a:lnTo>
                    <a:pt x="212" y="108"/>
                  </a:lnTo>
                  <a:lnTo>
                    <a:pt x="210" y="101"/>
                  </a:lnTo>
                  <a:lnTo>
                    <a:pt x="207" y="95"/>
                  </a:lnTo>
                  <a:lnTo>
                    <a:pt x="205" y="88"/>
                  </a:lnTo>
                  <a:lnTo>
                    <a:pt x="204" y="80"/>
                  </a:lnTo>
                  <a:lnTo>
                    <a:pt x="204" y="73"/>
                  </a:lnTo>
                  <a:lnTo>
                    <a:pt x="204" y="66"/>
                  </a:lnTo>
                  <a:lnTo>
                    <a:pt x="205" y="59"/>
                  </a:lnTo>
                  <a:lnTo>
                    <a:pt x="207" y="52"/>
                  </a:lnTo>
                  <a:lnTo>
                    <a:pt x="210" y="45"/>
                  </a:lnTo>
                  <a:lnTo>
                    <a:pt x="212" y="39"/>
                  </a:lnTo>
                  <a:lnTo>
                    <a:pt x="216" y="33"/>
                  </a:lnTo>
                  <a:lnTo>
                    <a:pt x="220" y="27"/>
                  </a:lnTo>
                  <a:lnTo>
                    <a:pt x="225" y="21"/>
                  </a:lnTo>
                  <a:lnTo>
                    <a:pt x="230" y="17"/>
                  </a:lnTo>
                  <a:lnTo>
                    <a:pt x="236" y="13"/>
                  </a:lnTo>
                  <a:lnTo>
                    <a:pt x="242" y="10"/>
                  </a:lnTo>
                  <a:lnTo>
                    <a:pt x="249" y="6"/>
                  </a:lnTo>
                  <a:lnTo>
                    <a:pt x="254" y="4"/>
                  </a:lnTo>
                  <a:lnTo>
                    <a:pt x="261" y="3"/>
                  </a:lnTo>
                  <a:lnTo>
                    <a:pt x="269" y="1"/>
                  </a:lnTo>
                  <a:lnTo>
                    <a:pt x="277" y="0"/>
                  </a:lnTo>
                  <a:lnTo>
                    <a:pt x="277"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15" name="TextBox 14"/>
          <p:cNvSpPr txBox="1"/>
          <p:nvPr/>
        </p:nvSpPr>
        <p:spPr>
          <a:xfrm>
            <a:off x="1259632" y="1215300"/>
            <a:ext cx="6768752" cy="1176925"/>
          </a:xfrm>
          <a:prstGeom prst="rect">
            <a:avLst/>
          </a:prstGeom>
        </p:spPr>
        <p:txBody>
          <a:bodyPr wrap="square" lIns="0" tIns="0" rIns="0" bIns="0" anchor="ctr" anchorCtr="0">
            <a:spAutoFit/>
          </a:bodyPr>
          <a:lstStyle>
            <a:defPPr>
              <a:defRPr lang="zh-CN"/>
            </a:defPPr>
            <a:lvl1pPr lvl="0" indent="0">
              <a:spcBef>
                <a:spcPct val="20000"/>
              </a:spcBef>
              <a:buNone/>
              <a:defRPr sz="1000" baseline="0">
                <a:solidFill>
                  <a:schemeClr val="accent1"/>
                </a:solidFill>
                <a:latin typeface="微软雅黑" panose="020B0503020204020204" pitchFamily="34" charset="-122"/>
                <a:ea typeface="微软雅黑" panose="020B0503020204020204" pitchFamily="34" charset="-122"/>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just">
              <a:lnSpc>
                <a:spcPct val="130000"/>
              </a:lnSpc>
            </a:pPr>
            <a:r>
              <a:rPr lang="zh-CN" altLang="en-US" sz="1200" dirty="0"/>
              <a:t>为了提高员工的服务意识、竞争意识、创新意识，行政人事部积极开展员工培训工作。在人力资源的开发和管理上，</a:t>
            </a:r>
            <a:r>
              <a:rPr lang="en-US" altLang="zh-CN" sz="1200" dirty="0"/>
              <a:t>2016</a:t>
            </a:r>
            <a:r>
              <a:rPr lang="zh-CN" altLang="en-US" sz="1200" dirty="0"/>
              <a:t>年度是做得较为出色，有显著效果的一年</a:t>
            </a:r>
            <a:r>
              <a:rPr lang="en-US" altLang="zh-CN" sz="1200" dirty="0"/>
              <a:t>—</a:t>
            </a:r>
            <a:r>
              <a:rPr lang="zh-CN" altLang="en-US" sz="1200" dirty="0"/>
              <a:t>尤其在培训工作的展开方面：建立了新进人员的培训体系、操作工培训体系、营销业务人员的培训体系，对近</a:t>
            </a:r>
            <a:r>
              <a:rPr lang="en-US" altLang="zh-CN" sz="1200" dirty="0"/>
              <a:t>20</a:t>
            </a:r>
            <a:r>
              <a:rPr lang="zh-CN" altLang="en-US" sz="1200" dirty="0"/>
              <a:t>个岗位制订了相对应的考核试卷，汇总了各部门员工岗位技能培训教材。通过进行各种类型的岗位培训和技能培训，为新进人员很快熟悉公司、熟悉岗位业务、很快融入龙城公司奠定了坚实的基础。</a:t>
            </a:r>
            <a:endParaRPr lang="zh-CN" altLang="en-US" sz="1200" dirty="0"/>
          </a:p>
        </p:txBody>
      </p:sp>
      <p:grpSp>
        <p:nvGrpSpPr>
          <p:cNvPr id="6" name="组合 5"/>
          <p:cNvGrpSpPr/>
          <p:nvPr/>
        </p:nvGrpSpPr>
        <p:grpSpPr>
          <a:xfrm>
            <a:off x="1745593" y="2695867"/>
            <a:ext cx="3142079" cy="1780157"/>
            <a:chOff x="1745593" y="2695867"/>
            <a:chExt cx="3142079" cy="1780157"/>
          </a:xfrm>
        </p:grpSpPr>
        <p:sp>
          <p:nvSpPr>
            <p:cNvPr id="4" name="六边形 3"/>
            <p:cNvSpPr/>
            <p:nvPr/>
          </p:nvSpPr>
          <p:spPr>
            <a:xfrm>
              <a:off x="1745593" y="2695867"/>
              <a:ext cx="3142079" cy="1780157"/>
            </a:xfrm>
            <a:prstGeom prst="hexagon">
              <a:avLst>
                <a:gd name="adj" fmla="val 23413"/>
                <a:gd name="vf" fmla="val 11547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 Placeholder 3"/>
            <p:cNvSpPr txBox="1"/>
            <p:nvPr/>
          </p:nvSpPr>
          <p:spPr>
            <a:xfrm>
              <a:off x="2260252" y="3071898"/>
              <a:ext cx="2112758"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spcBef>
                  <a:spcPct val="20000"/>
                </a:spcBef>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全年计划培训</a:t>
              </a: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12</a:t>
              </a: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次</a:t>
              </a:r>
              <a:endPar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9" name="Text Placeholder 3"/>
            <p:cNvSpPr txBox="1"/>
            <p:nvPr/>
          </p:nvSpPr>
          <p:spPr>
            <a:xfrm>
              <a:off x="2018200" y="3474334"/>
              <a:ext cx="2596865" cy="43088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spcBef>
                  <a:spcPct val="20000"/>
                </a:spcBef>
                <a:defRPr/>
              </a:pPr>
              <a:r>
                <a:rPr lang="zh-CN" altLang="en-US" sz="2800" b="1" dirty="0">
                  <a:solidFill>
                    <a:schemeClr val="bg1"/>
                  </a:solidFill>
                  <a:latin typeface="微软雅黑" panose="020B0503020204020204" pitchFamily="34" charset="-122"/>
                  <a:ea typeface="微软雅黑" panose="020B0503020204020204" pitchFamily="34" charset="-122"/>
                </a:rPr>
                <a:t>实际培训达</a:t>
              </a:r>
              <a:r>
                <a:rPr lang="en-US" altLang="zh-CN" sz="2800" b="1" dirty="0">
                  <a:solidFill>
                    <a:schemeClr val="bg1"/>
                  </a:solidFill>
                  <a:latin typeface="微软雅黑" panose="020B0503020204020204" pitchFamily="34" charset="-122"/>
                  <a:ea typeface="微软雅黑" panose="020B0503020204020204" pitchFamily="34" charset="-122"/>
                </a:rPr>
                <a:t>45</a:t>
              </a:r>
              <a:r>
                <a:rPr lang="zh-CN" altLang="en-US" sz="2800" b="1" dirty="0">
                  <a:solidFill>
                    <a:schemeClr val="bg1"/>
                  </a:solidFill>
                  <a:latin typeface="微软雅黑" panose="020B0503020204020204" pitchFamily="34" charset="-122"/>
                  <a:ea typeface="微软雅黑" panose="020B0503020204020204" pitchFamily="34" charset="-122"/>
                </a:rPr>
                <a:t>次</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sp>
          <p:nvSpPr>
            <p:cNvPr id="32" name="Text Placeholder 3"/>
            <p:cNvSpPr txBox="1"/>
            <p:nvPr/>
          </p:nvSpPr>
          <p:spPr>
            <a:xfrm>
              <a:off x="2315558" y="3969759"/>
              <a:ext cx="2002151"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spcBef>
                  <a:spcPct val="20000"/>
                </a:spcBef>
                <a:defRPr/>
              </a:pPr>
              <a:r>
                <a:rPr lang="zh-CN" altLang="en-US" sz="1800" b="1" dirty="0">
                  <a:solidFill>
                    <a:schemeClr val="bg1"/>
                  </a:solidFill>
                  <a:latin typeface="微软雅黑" panose="020B0503020204020204" pitchFamily="34" charset="-122"/>
                  <a:ea typeface="微软雅黑" panose="020B0503020204020204" pitchFamily="34" charset="-122"/>
                </a:rPr>
                <a:t>（平均每月</a:t>
              </a:r>
              <a:r>
                <a:rPr lang="en-US" altLang="zh-CN" sz="1800" b="1" dirty="0">
                  <a:solidFill>
                    <a:schemeClr val="bg1"/>
                  </a:solidFill>
                  <a:latin typeface="微软雅黑" panose="020B0503020204020204" pitchFamily="34" charset="-122"/>
                  <a:ea typeface="微软雅黑" panose="020B0503020204020204" pitchFamily="34" charset="-122"/>
                </a:rPr>
                <a:t>3-4</a:t>
              </a:r>
              <a:r>
                <a:rPr lang="zh-CN" altLang="en-US" sz="1800" b="1" dirty="0">
                  <a:solidFill>
                    <a:schemeClr val="bg1"/>
                  </a:solidFill>
                  <a:latin typeface="微软雅黑" panose="020B0503020204020204" pitchFamily="34" charset="-122"/>
                  <a:ea typeface="微软雅黑" panose="020B0503020204020204" pitchFamily="34" charset="-122"/>
                </a:rPr>
                <a:t>次）</a:t>
              </a:r>
              <a:endParaRPr lang="en-US" altLang="zh-CN" sz="1800" b="1" dirty="0">
                <a:solidFill>
                  <a:schemeClr val="bg1"/>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5292080" y="2629800"/>
            <a:ext cx="1958173" cy="1958173"/>
            <a:chOff x="5292080" y="2629800"/>
            <a:chExt cx="1958173" cy="1958173"/>
          </a:xfrm>
        </p:grpSpPr>
        <p:sp>
          <p:nvSpPr>
            <p:cNvPr id="5" name="椭圆 4"/>
            <p:cNvSpPr/>
            <p:nvPr/>
          </p:nvSpPr>
          <p:spPr>
            <a:xfrm>
              <a:off x="5292080" y="2629800"/>
              <a:ext cx="1958173" cy="195817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 Placeholder 3"/>
            <p:cNvSpPr txBox="1"/>
            <p:nvPr/>
          </p:nvSpPr>
          <p:spPr>
            <a:xfrm>
              <a:off x="5501724" y="3057696"/>
              <a:ext cx="1538884"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spcBef>
                  <a:spcPct val="20000"/>
                </a:spcBef>
                <a:defRPr/>
              </a:pPr>
              <a:r>
                <a:rPr lang="zh-CN" altLang="en-US" sz="2000" b="1" dirty="0">
                  <a:solidFill>
                    <a:schemeClr val="bg1"/>
                  </a:solidFill>
                  <a:latin typeface="微软雅黑" panose="020B0503020204020204" pitchFamily="34" charset="-122"/>
                  <a:ea typeface="微软雅黑" panose="020B0503020204020204" pitchFamily="34" charset="-122"/>
                </a:rPr>
                <a:t>参加培训人次</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34" name="Text Placeholder 3"/>
            <p:cNvSpPr txBox="1"/>
            <p:nvPr/>
          </p:nvSpPr>
          <p:spPr>
            <a:xfrm>
              <a:off x="5954134" y="3375931"/>
              <a:ext cx="634062" cy="38043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spcBef>
                  <a:spcPct val="20000"/>
                </a:spcBef>
                <a:defRPr/>
              </a:pPr>
              <a:r>
                <a:rPr lang="zh-CN" altLang="en-US" sz="2000" b="1" dirty="0">
                  <a:solidFill>
                    <a:schemeClr val="bg1"/>
                  </a:solidFill>
                  <a:latin typeface="微软雅黑" panose="020B0503020204020204" pitchFamily="34" charset="-122"/>
                  <a:ea typeface="微软雅黑" panose="020B0503020204020204" pitchFamily="34" charset="-122"/>
                </a:rPr>
                <a:t>累计</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35" name="Text Placeholder 3"/>
            <p:cNvSpPr txBox="1"/>
            <p:nvPr/>
          </p:nvSpPr>
          <p:spPr>
            <a:xfrm>
              <a:off x="5469664" y="3756369"/>
              <a:ext cx="1603003" cy="43088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spcBef>
                  <a:spcPct val="20000"/>
                </a:spcBef>
                <a:defRPr/>
              </a:pPr>
              <a:r>
                <a:rPr lang="en-US" altLang="zh-CN" sz="2800" b="1" dirty="0">
                  <a:solidFill>
                    <a:schemeClr val="bg1"/>
                  </a:solidFill>
                  <a:latin typeface="微软雅黑" panose="020B0503020204020204" pitchFamily="34" charset="-122"/>
                  <a:ea typeface="微软雅黑" panose="020B0503020204020204" pitchFamily="34" charset="-122"/>
                </a:rPr>
                <a:t>3000</a:t>
              </a:r>
              <a:r>
                <a:rPr lang="zh-CN" altLang="en-US" sz="2800" b="1" dirty="0">
                  <a:solidFill>
                    <a:schemeClr val="bg1"/>
                  </a:solidFill>
                  <a:latin typeface="微软雅黑" panose="020B0503020204020204" pitchFamily="34" charset="-122"/>
                  <a:ea typeface="微软雅黑" panose="020B0503020204020204" pitchFamily="34" charset="-122"/>
                </a:rPr>
                <a:t>人次</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019"/>
                            </p:stCondLst>
                            <p:childTnLst>
                              <p:par>
                                <p:cTn id="20" presetID="16" presetClass="entr" presetSubtype="21"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inVertical)">
                                      <p:cBhvr>
                                        <p:cTn id="22" dur="500"/>
                                        <p:tgtEl>
                                          <p:spTgt spid="15"/>
                                        </p:tgtEl>
                                      </p:cBhvr>
                                    </p:animEffect>
                                  </p:childTnLst>
                                </p:cTn>
                              </p:par>
                            </p:childTnLst>
                          </p:cTn>
                        </p:par>
                        <p:par>
                          <p:cTn id="23" fill="hold">
                            <p:stCondLst>
                              <p:cond delay="1519"/>
                            </p:stCondLst>
                            <p:childTnLst>
                              <p:par>
                                <p:cTn id="24" presetID="12" presetClass="entr" presetSubtype="8"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p:tgtEl>
                                          <p:spTgt spid="6"/>
                                        </p:tgtEl>
                                        <p:attrNameLst>
                                          <p:attrName>ppt_x</p:attrName>
                                        </p:attrNameLst>
                                      </p:cBhvr>
                                      <p:tavLst>
                                        <p:tav tm="0">
                                          <p:val>
                                            <p:strVal val="#ppt_x-#ppt_w*1.125000"/>
                                          </p:val>
                                        </p:tav>
                                        <p:tav tm="100000">
                                          <p:val>
                                            <p:strVal val="#ppt_x"/>
                                          </p:val>
                                        </p:tav>
                                      </p:tavLst>
                                    </p:anim>
                                    <p:animEffect transition="in" filter="wipe(right)">
                                      <p:cBhvr>
                                        <p:cTn id="27" dur="500"/>
                                        <p:tgtEl>
                                          <p:spTgt spid="6"/>
                                        </p:tgtEl>
                                      </p:cBhvr>
                                    </p:animEffect>
                                  </p:childTnLst>
                                </p:cTn>
                              </p:par>
                            </p:childTnLst>
                          </p:cTn>
                        </p:par>
                        <p:par>
                          <p:cTn id="28" fill="hold">
                            <p:stCondLst>
                              <p:cond delay="2019"/>
                            </p:stCondLst>
                            <p:childTnLst>
                              <p:par>
                                <p:cTn id="29" presetID="12" presetClass="entr" presetSubtype="2"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p:tgtEl>
                                          <p:spTgt spid="7"/>
                                        </p:tgtEl>
                                        <p:attrNameLst>
                                          <p:attrName>ppt_x</p:attrName>
                                        </p:attrNameLst>
                                      </p:cBhvr>
                                      <p:tavLst>
                                        <p:tav tm="0">
                                          <p:val>
                                            <p:strVal val="#ppt_x+#ppt_w*1.125000"/>
                                          </p:val>
                                        </p:tav>
                                        <p:tav tm="100000">
                                          <p:val>
                                            <p:strVal val="#ppt_x"/>
                                          </p:val>
                                        </p:tav>
                                      </p:tavLst>
                                    </p:anim>
                                    <p:animEffect transition="in" filter="wipe(left)">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65373" y="428693"/>
            <a:ext cx="3047759" cy="430887"/>
          </a:xfrm>
          <a:prstGeom prst="rect">
            <a:avLst/>
          </a:prstGeom>
          <a:noFill/>
        </p:spPr>
        <p:txBody>
          <a:bodyPr wrap="square" rtlCol="0">
            <a:spAutoFit/>
          </a:bodyPr>
          <a:lstStyle>
            <a:defPPr>
              <a:defRPr lang="zh-CN"/>
            </a:defPPr>
            <a:lvl1pPr>
              <a:defRPr sz="2200" b="1">
                <a:solidFill>
                  <a:schemeClr val="accent1"/>
                </a:solidFill>
                <a:latin typeface="微软雅黑" panose="020B0503020204020204" pitchFamily="34" charset="-122"/>
                <a:ea typeface="微软雅黑" panose="020B0503020204020204" pitchFamily="34" charset="-122"/>
              </a:defRPr>
            </a:lvl1pPr>
          </a:lstStyle>
          <a:p>
            <a:r>
              <a:rPr lang="zh-CN" altLang="en-US" dirty="0"/>
              <a:t>薪酬和福利管理</a:t>
            </a:r>
            <a:endParaRPr lang="zh-CN" altLang="en-US" dirty="0"/>
          </a:p>
        </p:txBody>
      </p:sp>
      <p:cxnSp>
        <p:nvCxnSpPr>
          <p:cNvPr id="3" name="直接连接符 2"/>
          <p:cNvCxnSpPr/>
          <p:nvPr/>
        </p:nvCxnSpPr>
        <p:spPr>
          <a:xfrm>
            <a:off x="1132953" y="897658"/>
            <a:ext cx="7543503" cy="0"/>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582730" y="347438"/>
            <a:ext cx="507041" cy="593401"/>
            <a:chOff x="582730" y="347438"/>
            <a:chExt cx="507041" cy="593401"/>
          </a:xfrm>
        </p:grpSpPr>
        <p:sp>
          <p:nvSpPr>
            <p:cNvPr id="19" name="六边形 18"/>
            <p:cNvSpPr/>
            <p:nvPr/>
          </p:nvSpPr>
          <p:spPr>
            <a:xfrm rot="5400000">
              <a:off x="539550" y="390618"/>
              <a:ext cx="593401" cy="507041"/>
            </a:xfrm>
            <a:prstGeom prst="hexagon">
              <a:avLst/>
            </a:prstGeom>
            <a:solidFill>
              <a:schemeClr val="accent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30" name="Freeform 354"/>
            <p:cNvSpPr>
              <a:spLocks noEditPoints="1"/>
            </p:cNvSpPr>
            <p:nvPr/>
          </p:nvSpPr>
          <p:spPr bwMode="auto">
            <a:xfrm>
              <a:off x="673217" y="479330"/>
              <a:ext cx="326066" cy="329612"/>
            </a:xfrm>
            <a:custGeom>
              <a:avLst/>
              <a:gdLst>
                <a:gd name="T0" fmla="*/ 433 w 548"/>
                <a:gd name="T1" fmla="*/ 71 h 559"/>
                <a:gd name="T2" fmla="*/ 399 w 548"/>
                <a:gd name="T3" fmla="*/ 108 h 559"/>
                <a:gd name="T4" fmla="*/ 399 w 548"/>
                <a:gd name="T5" fmla="*/ 146 h 559"/>
                <a:gd name="T6" fmla="*/ 422 w 548"/>
                <a:gd name="T7" fmla="*/ 176 h 559"/>
                <a:gd name="T8" fmla="*/ 456 w 548"/>
                <a:gd name="T9" fmla="*/ 186 h 559"/>
                <a:gd name="T10" fmla="*/ 489 w 548"/>
                <a:gd name="T11" fmla="*/ 175 h 559"/>
                <a:gd name="T12" fmla="*/ 515 w 548"/>
                <a:gd name="T13" fmla="*/ 137 h 559"/>
                <a:gd name="T14" fmla="*/ 513 w 548"/>
                <a:gd name="T15" fmla="*/ 108 h 559"/>
                <a:gd name="T16" fmla="*/ 479 w 548"/>
                <a:gd name="T17" fmla="*/ 71 h 559"/>
                <a:gd name="T18" fmla="*/ 91 w 548"/>
                <a:gd name="T19" fmla="*/ 66 h 559"/>
                <a:gd name="T20" fmla="*/ 125 w 548"/>
                <a:gd name="T21" fmla="*/ 76 h 559"/>
                <a:gd name="T22" fmla="*/ 150 w 548"/>
                <a:gd name="T23" fmla="*/ 114 h 559"/>
                <a:gd name="T24" fmla="*/ 144 w 548"/>
                <a:gd name="T25" fmla="*/ 154 h 559"/>
                <a:gd name="T26" fmla="*/ 115 w 548"/>
                <a:gd name="T27" fmla="*/ 181 h 559"/>
                <a:gd name="T28" fmla="*/ 85 w 548"/>
                <a:gd name="T29" fmla="*/ 186 h 559"/>
                <a:gd name="T30" fmla="*/ 49 w 548"/>
                <a:gd name="T31" fmla="*/ 168 h 559"/>
                <a:gd name="T32" fmla="*/ 33 w 548"/>
                <a:gd name="T33" fmla="*/ 132 h 559"/>
                <a:gd name="T34" fmla="*/ 36 w 548"/>
                <a:gd name="T35" fmla="*/ 102 h 559"/>
                <a:gd name="T36" fmla="*/ 74 w 548"/>
                <a:gd name="T37" fmla="*/ 69 h 559"/>
                <a:gd name="T38" fmla="*/ 137 w 548"/>
                <a:gd name="T39" fmla="*/ 375 h 559"/>
                <a:gd name="T40" fmla="*/ 87 w 548"/>
                <a:gd name="T41" fmla="*/ 527 h 559"/>
                <a:gd name="T42" fmla="*/ 37 w 548"/>
                <a:gd name="T43" fmla="*/ 262 h 559"/>
                <a:gd name="T44" fmla="*/ 2 w 548"/>
                <a:gd name="T45" fmla="*/ 216 h 559"/>
                <a:gd name="T46" fmla="*/ 29 w 548"/>
                <a:gd name="T47" fmla="*/ 194 h 559"/>
                <a:gd name="T48" fmla="*/ 119 w 548"/>
                <a:gd name="T49" fmla="*/ 375 h 559"/>
                <a:gd name="T50" fmla="*/ 332 w 548"/>
                <a:gd name="T51" fmla="*/ 342 h 559"/>
                <a:gd name="T52" fmla="*/ 271 w 548"/>
                <a:gd name="T53" fmla="*/ 402 h 559"/>
                <a:gd name="T54" fmla="*/ 218 w 548"/>
                <a:gd name="T55" fmla="*/ 238 h 559"/>
                <a:gd name="T56" fmla="*/ 165 w 548"/>
                <a:gd name="T57" fmla="*/ 191 h 559"/>
                <a:gd name="T58" fmla="*/ 192 w 548"/>
                <a:gd name="T59" fmla="*/ 159 h 559"/>
                <a:gd name="T60" fmla="*/ 276 w 548"/>
                <a:gd name="T61" fmla="*/ 155 h 559"/>
                <a:gd name="T62" fmla="*/ 341 w 548"/>
                <a:gd name="T63" fmla="*/ 155 h 559"/>
                <a:gd name="T64" fmla="*/ 379 w 548"/>
                <a:gd name="T65" fmla="*/ 175 h 559"/>
                <a:gd name="T66" fmla="*/ 379 w 548"/>
                <a:gd name="T67" fmla="*/ 342 h 559"/>
                <a:gd name="T68" fmla="*/ 409 w 548"/>
                <a:gd name="T69" fmla="*/ 375 h 559"/>
                <a:gd name="T70" fmla="*/ 461 w 548"/>
                <a:gd name="T71" fmla="*/ 527 h 559"/>
                <a:gd name="T72" fmla="*/ 510 w 548"/>
                <a:gd name="T73" fmla="*/ 262 h 559"/>
                <a:gd name="T74" fmla="*/ 546 w 548"/>
                <a:gd name="T75" fmla="*/ 216 h 559"/>
                <a:gd name="T76" fmla="*/ 519 w 548"/>
                <a:gd name="T77" fmla="*/ 194 h 559"/>
                <a:gd name="T78" fmla="*/ 427 w 548"/>
                <a:gd name="T79" fmla="*/ 375 h 559"/>
                <a:gd name="T80" fmla="*/ 298 w 548"/>
                <a:gd name="T81" fmla="*/ 4 h 559"/>
                <a:gd name="T82" fmla="*/ 327 w 548"/>
                <a:gd name="T83" fmla="*/ 21 h 559"/>
                <a:gd name="T84" fmla="*/ 346 w 548"/>
                <a:gd name="T85" fmla="*/ 52 h 559"/>
                <a:gd name="T86" fmla="*/ 347 w 548"/>
                <a:gd name="T87" fmla="*/ 88 h 559"/>
                <a:gd name="T88" fmla="*/ 332 w 548"/>
                <a:gd name="T89" fmla="*/ 119 h 559"/>
                <a:gd name="T90" fmla="*/ 305 w 548"/>
                <a:gd name="T91" fmla="*/ 140 h 559"/>
                <a:gd name="T92" fmla="*/ 269 w 548"/>
                <a:gd name="T93" fmla="*/ 146 h 559"/>
                <a:gd name="T94" fmla="*/ 236 w 548"/>
                <a:gd name="T95" fmla="*/ 133 h 559"/>
                <a:gd name="T96" fmla="*/ 212 w 548"/>
                <a:gd name="T97" fmla="*/ 108 h 559"/>
                <a:gd name="T98" fmla="*/ 204 w 548"/>
                <a:gd name="T99" fmla="*/ 73 h 559"/>
                <a:gd name="T100" fmla="*/ 212 w 548"/>
                <a:gd name="T101" fmla="*/ 39 h 559"/>
                <a:gd name="T102" fmla="*/ 236 w 548"/>
                <a:gd name="T103" fmla="*/ 13 h 559"/>
                <a:gd name="T104" fmla="*/ 269 w 548"/>
                <a:gd name="T105" fmla="*/ 1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8" h="559">
                  <a:moveTo>
                    <a:pt x="456" y="66"/>
                  </a:moveTo>
                  <a:lnTo>
                    <a:pt x="449" y="66"/>
                  </a:lnTo>
                  <a:lnTo>
                    <a:pt x="443" y="67"/>
                  </a:lnTo>
                  <a:lnTo>
                    <a:pt x="438" y="69"/>
                  </a:lnTo>
                  <a:lnTo>
                    <a:pt x="433" y="71"/>
                  </a:lnTo>
                  <a:lnTo>
                    <a:pt x="422" y="76"/>
                  </a:lnTo>
                  <a:lnTo>
                    <a:pt x="413" y="84"/>
                  </a:lnTo>
                  <a:lnTo>
                    <a:pt x="406" y="93"/>
                  </a:lnTo>
                  <a:lnTo>
                    <a:pt x="401" y="102"/>
                  </a:lnTo>
                  <a:lnTo>
                    <a:pt x="399" y="108"/>
                  </a:lnTo>
                  <a:lnTo>
                    <a:pt x="398" y="114"/>
                  </a:lnTo>
                  <a:lnTo>
                    <a:pt x="396" y="120"/>
                  </a:lnTo>
                  <a:lnTo>
                    <a:pt x="396" y="126"/>
                  </a:lnTo>
                  <a:lnTo>
                    <a:pt x="396" y="136"/>
                  </a:lnTo>
                  <a:lnTo>
                    <a:pt x="399" y="146"/>
                  </a:lnTo>
                  <a:lnTo>
                    <a:pt x="402" y="154"/>
                  </a:lnTo>
                  <a:lnTo>
                    <a:pt x="408" y="162"/>
                  </a:lnTo>
                  <a:lnTo>
                    <a:pt x="411" y="164"/>
                  </a:lnTo>
                  <a:lnTo>
                    <a:pt x="414" y="168"/>
                  </a:lnTo>
                  <a:lnTo>
                    <a:pt x="422" y="176"/>
                  </a:lnTo>
                  <a:lnTo>
                    <a:pt x="433" y="181"/>
                  </a:lnTo>
                  <a:lnTo>
                    <a:pt x="438" y="183"/>
                  </a:lnTo>
                  <a:lnTo>
                    <a:pt x="443" y="184"/>
                  </a:lnTo>
                  <a:lnTo>
                    <a:pt x="449" y="186"/>
                  </a:lnTo>
                  <a:lnTo>
                    <a:pt x="456" y="186"/>
                  </a:lnTo>
                  <a:lnTo>
                    <a:pt x="462" y="186"/>
                  </a:lnTo>
                  <a:lnTo>
                    <a:pt x="468" y="184"/>
                  </a:lnTo>
                  <a:lnTo>
                    <a:pt x="474" y="183"/>
                  </a:lnTo>
                  <a:lnTo>
                    <a:pt x="479" y="181"/>
                  </a:lnTo>
                  <a:lnTo>
                    <a:pt x="489" y="175"/>
                  </a:lnTo>
                  <a:lnTo>
                    <a:pt x="499" y="168"/>
                  </a:lnTo>
                  <a:lnTo>
                    <a:pt x="506" y="160"/>
                  </a:lnTo>
                  <a:lnTo>
                    <a:pt x="511" y="149"/>
                  </a:lnTo>
                  <a:lnTo>
                    <a:pt x="513" y="143"/>
                  </a:lnTo>
                  <a:lnTo>
                    <a:pt x="515" y="137"/>
                  </a:lnTo>
                  <a:lnTo>
                    <a:pt x="515" y="132"/>
                  </a:lnTo>
                  <a:lnTo>
                    <a:pt x="516" y="126"/>
                  </a:lnTo>
                  <a:lnTo>
                    <a:pt x="515" y="120"/>
                  </a:lnTo>
                  <a:lnTo>
                    <a:pt x="515" y="114"/>
                  </a:lnTo>
                  <a:lnTo>
                    <a:pt x="513" y="108"/>
                  </a:lnTo>
                  <a:lnTo>
                    <a:pt x="511" y="102"/>
                  </a:lnTo>
                  <a:lnTo>
                    <a:pt x="506" y="93"/>
                  </a:lnTo>
                  <a:lnTo>
                    <a:pt x="499" y="84"/>
                  </a:lnTo>
                  <a:lnTo>
                    <a:pt x="489" y="76"/>
                  </a:lnTo>
                  <a:lnTo>
                    <a:pt x="479" y="71"/>
                  </a:lnTo>
                  <a:lnTo>
                    <a:pt x="474" y="69"/>
                  </a:lnTo>
                  <a:lnTo>
                    <a:pt x="468" y="67"/>
                  </a:lnTo>
                  <a:lnTo>
                    <a:pt x="462" y="66"/>
                  </a:lnTo>
                  <a:lnTo>
                    <a:pt x="456" y="66"/>
                  </a:lnTo>
                  <a:close/>
                  <a:moveTo>
                    <a:pt x="91" y="66"/>
                  </a:moveTo>
                  <a:lnTo>
                    <a:pt x="97" y="66"/>
                  </a:lnTo>
                  <a:lnTo>
                    <a:pt x="104" y="67"/>
                  </a:lnTo>
                  <a:lnTo>
                    <a:pt x="109" y="69"/>
                  </a:lnTo>
                  <a:lnTo>
                    <a:pt x="115" y="71"/>
                  </a:lnTo>
                  <a:lnTo>
                    <a:pt x="125" y="76"/>
                  </a:lnTo>
                  <a:lnTo>
                    <a:pt x="134" y="84"/>
                  </a:lnTo>
                  <a:lnTo>
                    <a:pt x="142" y="93"/>
                  </a:lnTo>
                  <a:lnTo>
                    <a:pt x="146" y="102"/>
                  </a:lnTo>
                  <a:lnTo>
                    <a:pt x="149" y="108"/>
                  </a:lnTo>
                  <a:lnTo>
                    <a:pt x="150" y="114"/>
                  </a:lnTo>
                  <a:lnTo>
                    <a:pt x="151" y="120"/>
                  </a:lnTo>
                  <a:lnTo>
                    <a:pt x="151" y="126"/>
                  </a:lnTo>
                  <a:lnTo>
                    <a:pt x="151" y="136"/>
                  </a:lnTo>
                  <a:lnTo>
                    <a:pt x="149" y="146"/>
                  </a:lnTo>
                  <a:lnTo>
                    <a:pt x="144" y="154"/>
                  </a:lnTo>
                  <a:lnTo>
                    <a:pt x="139" y="162"/>
                  </a:lnTo>
                  <a:lnTo>
                    <a:pt x="137" y="164"/>
                  </a:lnTo>
                  <a:lnTo>
                    <a:pt x="134" y="168"/>
                  </a:lnTo>
                  <a:lnTo>
                    <a:pt x="125" y="176"/>
                  </a:lnTo>
                  <a:lnTo>
                    <a:pt x="115" y="181"/>
                  </a:lnTo>
                  <a:lnTo>
                    <a:pt x="109" y="183"/>
                  </a:lnTo>
                  <a:lnTo>
                    <a:pt x="104" y="184"/>
                  </a:lnTo>
                  <a:lnTo>
                    <a:pt x="97" y="186"/>
                  </a:lnTo>
                  <a:lnTo>
                    <a:pt x="91" y="186"/>
                  </a:lnTo>
                  <a:lnTo>
                    <a:pt x="85" y="186"/>
                  </a:lnTo>
                  <a:lnTo>
                    <a:pt x="80" y="184"/>
                  </a:lnTo>
                  <a:lnTo>
                    <a:pt x="74" y="183"/>
                  </a:lnTo>
                  <a:lnTo>
                    <a:pt x="68" y="181"/>
                  </a:lnTo>
                  <a:lnTo>
                    <a:pt x="58" y="175"/>
                  </a:lnTo>
                  <a:lnTo>
                    <a:pt x="49" y="168"/>
                  </a:lnTo>
                  <a:lnTo>
                    <a:pt x="42" y="160"/>
                  </a:lnTo>
                  <a:lnTo>
                    <a:pt x="36" y="149"/>
                  </a:lnTo>
                  <a:lnTo>
                    <a:pt x="35" y="143"/>
                  </a:lnTo>
                  <a:lnTo>
                    <a:pt x="33" y="137"/>
                  </a:lnTo>
                  <a:lnTo>
                    <a:pt x="33" y="132"/>
                  </a:lnTo>
                  <a:lnTo>
                    <a:pt x="31" y="126"/>
                  </a:lnTo>
                  <a:lnTo>
                    <a:pt x="33" y="120"/>
                  </a:lnTo>
                  <a:lnTo>
                    <a:pt x="33" y="114"/>
                  </a:lnTo>
                  <a:lnTo>
                    <a:pt x="35" y="108"/>
                  </a:lnTo>
                  <a:lnTo>
                    <a:pt x="36" y="102"/>
                  </a:lnTo>
                  <a:lnTo>
                    <a:pt x="42" y="93"/>
                  </a:lnTo>
                  <a:lnTo>
                    <a:pt x="49" y="84"/>
                  </a:lnTo>
                  <a:lnTo>
                    <a:pt x="58" y="76"/>
                  </a:lnTo>
                  <a:lnTo>
                    <a:pt x="68" y="71"/>
                  </a:lnTo>
                  <a:lnTo>
                    <a:pt x="74" y="69"/>
                  </a:lnTo>
                  <a:lnTo>
                    <a:pt x="80" y="67"/>
                  </a:lnTo>
                  <a:lnTo>
                    <a:pt x="85" y="66"/>
                  </a:lnTo>
                  <a:lnTo>
                    <a:pt x="91" y="66"/>
                  </a:lnTo>
                  <a:lnTo>
                    <a:pt x="91" y="66"/>
                  </a:lnTo>
                  <a:close/>
                  <a:moveTo>
                    <a:pt x="137" y="375"/>
                  </a:moveTo>
                  <a:lnTo>
                    <a:pt x="137" y="527"/>
                  </a:lnTo>
                  <a:lnTo>
                    <a:pt x="96" y="527"/>
                  </a:lnTo>
                  <a:lnTo>
                    <a:pt x="96" y="397"/>
                  </a:lnTo>
                  <a:lnTo>
                    <a:pt x="87" y="397"/>
                  </a:lnTo>
                  <a:lnTo>
                    <a:pt x="87" y="527"/>
                  </a:lnTo>
                  <a:lnTo>
                    <a:pt x="44" y="527"/>
                  </a:lnTo>
                  <a:lnTo>
                    <a:pt x="44" y="370"/>
                  </a:lnTo>
                  <a:lnTo>
                    <a:pt x="44" y="348"/>
                  </a:lnTo>
                  <a:lnTo>
                    <a:pt x="44" y="262"/>
                  </a:lnTo>
                  <a:lnTo>
                    <a:pt x="37" y="262"/>
                  </a:lnTo>
                  <a:lnTo>
                    <a:pt x="37" y="348"/>
                  </a:lnTo>
                  <a:lnTo>
                    <a:pt x="0" y="348"/>
                  </a:lnTo>
                  <a:lnTo>
                    <a:pt x="0" y="231"/>
                  </a:lnTo>
                  <a:lnTo>
                    <a:pt x="0" y="223"/>
                  </a:lnTo>
                  <a:lnTo>
                    <a:pt x="2" y="216"/>
                  </a:lnTo>
                  <a:lnTo>
                    <a:pt x="6" y="210"/>
                  </a:lnTo>
                  <a:lnTo>
                    <a:pt x="10" y="204"/>
                  </a:lnTo>
                  <a:lnTo>
                    <a:pt x="16" y="200"/>
                  </a:lnTo>
                  <a:lnTo>
                    <a:pt x="22" y="196"/>
                  </a:lnTo>
                  <a:lnTo>
                    <a:pt x="29" y="194"/>
                  </a:lnTo>
                  <a:lnTo>
                    <a:pt x="37" y="194"/>
                  </a:lnTo>
                  <a:lnTo>
                    <a:pt x="122" y="194"/>
                  </a:lnTo>
                  <a:lnTo>
                    <a:pt x="121" y="202"/>
                  </a:lnTo>
                  <a:lnTo>
                    <a:pt x="119" y="210"/>
                  </a:lnTo>
                  <a:lnTo>
                    <a:pt x="119" y="375"/>
                  </a:lnTo>
                  <a:lnTo>
                    <a:pt x="137" y="375"/>
                  </a:lnTo>
                  <a:close/>
                  <a:moveTo>
                    <a:pt x="340" y="342"/>
                  </a:moveTo>
                  <a:lnTo>
                    <a:pt x="340" y="238"/>
                  </a:lnTo>
                  <a:lnTo>
                    <a:pt x="332" y="238"/>
                  </a:lnTo>
                  <a:lnTo>
                    <a:pt x="332" y="342"/>
                  </a:lnTo>
                  <a:lnTo>
                    <a:pt x="332" y="369"/>
                  </a:lnTo>
                  <a:lnTo>
                    <a:pt x="332" y="559"/>
                  </a:lnTo>
                  <a:lnTo>
                    <a:pt x="281" y="559"/>
                  </a:lnTo>
                  <a:lnTo>
                    <a:pt x="281" y="402"/>
                  </a:lnTo>
                  <a:lnTo>
                    <a:pt x="271" y="402"/>
                  </a:lnTo>
                  <a:lnTo>
                    <a:pt x="271" y="559"/>
                  </a:lnTo>
                  <a:lnTo>
                    <a:pt x="218" y="559"/>
                  </a:lnTo>
                  <a:lnTo>
                    <a:pt x="218" y="369"/>
                  </a:lnTo>
                  <a:lnTo>
                    <a:pt x="218" y="342"/>
                  </a:lnTo>
                  <a:lnTo>
                    <a:pt x="218" y="238"/>
                  </a:lnTo>
                  <a:lnTo>
                    <a:pt x="211" y="238"/>
                  </a:lnTo>
                  <a:lnTo>
                    <a:pt x="211" y="342"/>
                  </a:lnTo>
                  <a:lnTo>
                    <a:pt x="164" y="342"/>
                  </a:lnTo>
                  <a:lnTo>
                    <a:pt x="164" y="200"/>
                  </a:lnTo>
                  <a:lnTo>
                    <a:pt x="165" y="191"/>
                  </a:lnTo>
                  <a:lnTo>
                    <a:pt x="168" y="182"/>
                  </a:lnTo>
                  <a:lnTo>
                    <a:pt x="172" y="175"/>
                  </a:lnTo>
                  <a:lnTo>
                    <a:pt x="178" y="168"/>
                  </a:lnTo>
                  <a:lnTo>
                    <a:pt x="185" y="162"/>
                  </a:lnTo>
                  <a:lnTo>
                    <a:pt x="192" y="159"/>
                  </a:lnTo>
                  <a:lnTo>
                    <a:pt x="200" y="155"/>
                  </a:lnTo>
                  <a:lnTo>
                    <a:pt x="210" y="155"/>
                  </a:lnTo>
                  <a:lnTo>
                    <a:pt x="250" y="155"/>
                  </a:lnTo>
                  <a:lnTo>
                    <a:pt x="270" y="155"/>
                  </a:lnTo>
                  <a:lnTo>
                    <a:pt x="276" y="155"/>
                  </a:lnTo>
                  <a:lnTo>
                    <a:pt x="276" y="155"/>
                  </a:lnTo>
                  <a:lnTo>
                    <a:pt x="276" y="155"/>
                  </a:lnTo>
                  <a:lnTo>
                    <a:pt x="281" y="155"/>
                  </a:lnTo>
                  <a:lnTo>
                    <a:pt x="301" y="155"/>
                  </a:lnTo>
                  <a:lnTo>
                    <a:pt x="341" y="155"/>
                  </a:lnTo>
                  <a:lnTo>
                    <a:pt x="351" y="155"/>
                  </a:lnTo>
                  <a:lnTo>
                    <a:pt x="359" y="159"/>
                  </a:lnTo>
                  <a:lnTo>
                    <a:pt x="367" y="162"/>
                  </a:lnTo>
                  <a:lnTo>
                    <a:pt x="374" y="168"/>
                  </a:lnTo>
                  <a:lnTo>
                    <a:pt x="379" y="175"/>
                  </a:lnTo>
                  <a:lnTo>
                    <a:pt x="384" y="182"/>
                  </a:lnTo>
                  <a:lnTo>
                    <a:pt x="386" y="191"/>
                  </a:lnTo>
                  <a:lnTo>
                    <a:pt x="387" y="200"/>
                  </a:lnTo>
                  <a:lnTo>
                    <a:pt x="387" y="342"/>
                  </a:lnTo>
                  <a:lnTo>
                    <a:pt x="379" y="342"/>
                  </a:lnTo>
                  <a:lnTo>
                    <a:pt x="368" y="342"/>
                  </a:lnTo>
                  <a:lnTo>
                    <a:pt x="354" y="342"/>
                  </a:lnTo>
                  <a:lnTo>
                    <a:pt x="340" y="342"/>
                  </a:lnTo>
                  <a:lnTo>
                    <a:pt x="340" y="342"/>
                  </a:lnTo>
                  <a:close/>
                  <a:moveTo>
                    <a:pt x="409" y="375"/>
                  </a:moveTo>
                  <a:lnTo>
                    <a:pt x="409" y="527"/>
                  </a:lnTo>
                  <a:lnTo>
                    <a:pt x="452" y="527"/>
                  </a:lnTo>
                  <a:lnTo>
                    <a:pt x="452" y="397"/>
                  </a:lnTo>
                  <a:lnTo>
                    <a:pt x="461" y="397"/>
                  </a:lnTo>
                  <a:lnTo>
                    <a:pt x="461" y="527"/>
                  </a:lnTo>
                  <a:lnTo>
                    <a:pt x="503" y="527"/>
                  </a:lnTo>
                  <a:lnTo>
                    <a:pt x="503" y="370"/>
                  </a:lnTo>
                  <a:lnTo>
                    <a:pt x="503" y="348"/>
                  </a:lnTo>
                  <a:lnTo>
                    <a:pt x="503" y="262"/>
                  </a:lnTo>
                  <a:lnTo>
                    <a:pt x="510" y="262"/>
                  </a:lnTo>
                  <a:lnTo>
                    <a:pt x="510" y="348"/>
                  </a:lnTo>
                  <a:lnTo>
                    <a:pt x="548" y="348"/>
                  </a:lnTo>
                  <a:lnTo>
                    <a:pt x="548" y="231"/>
                  </a:lnTo>
                  <a:lnTo>
                    <a:pt x="548" y="223"/>
                  </a:lnTo>
                  <a:lnTo>
                    <a:pt x="546" y="216"/>
                  </a:lnTo>
                  <a:lnTo>
                    <a:pt x="542" y="210"/>
                  </a:lnTo>
                  <a:lnTo>
                    <a:pt x="537" y="204"/>
                  </a:lnTo>
                  <a:lnTo>
                    <a:pt x="531" y="200"/>
                  </a:lnTo>
                  <a:lnTo>
                    <a:pt x="526" y="196"/>
                  </a:lnTo>
                  <a:lnTo>
                    <a:pt x="519" y="194"/>
                  </a:lnTo>
                  <a:lnTo>
                    <a:pt x="510" y="194"/>
                  </a:lnTo>
                  <a:lnTo>
                    <a:pt x="426" y="194"/>
                  </a:lnTo>
                  <a:lnTo>
                    <a:pt x="427" y="202"/>
                  </a:lnTo>
                  <a:lnTo>
                    <a:pt x="427" y="210"/>
                  </a:lnTo>
                  <a:lnTo>
                    <a:pt x="427" y="375"/>
                  </a:lnTo>
                  <a:lnTo>
                    <a:pt x="409" y="375"/>
                  </a:lnTo>
                  <a:close/>
                  <a:moveTo>
                    <a:pt x="277" y="0"/>
                  </a:moveTo>
                  <a:lnTo>
                    <a:pt x="284" y="1"/>
                  </a:lnTo>
                  <a:lnTo>
                    <a:pt x="291" y="3"/>
                  </a:lnTo>
                  <a:lnTo>
                    <a:pt x="298" y="4"/>
                  </a:lnTo>
                  <a:lnTo>
                    <a:pt x="305" y="6"/>
                  </a:lnTo>
                  <a:lnTo>
                    <a:pt x="311" y="10"/>
                  </a:lnTo>
                  <a:lnTo>
                    <a:pt x="317" y="13"/>
                  </a:lnTo>
                  <a:lnTo>
                    <a:pt x="322" y="17"/>
                  </a:lnTo>
                  <a:lnTo>
                    <a:pt x="327" y="21"/>
                  </a:lnTo>
                  <a:lnTo>
                    <a:pt x="332" y="27"/>
                  </a:lnTo>
                  <a:lnTo>
                    <a:pt x="337" y="33"/>
                  </a:lnTo>
                  <a:lnTo>
                    <a:pt x="340" y="39"/>
                  </a:lnTo>
                  <a:lnTo>
                    <a:pt x="344" y="45"/>
                  </a:lnTo>
                  <a:lnTo>
                    <a:pt x="346" y="52"/>
                  </a:lnTo>
                  <a:lnTo>
                    <a:pt x="347" y="59"/>
                  </a:lnTo>
                  <a:lnTo>
                    <a:pt x="348" y="66"/>
                  </a:lnTo>
                  <a:lnTo>
                    <a:pt x="348" y="73"/>
                  </a:lnTo>
                  <a:lnTo>
                    <a:pt x="348" y="80"/>
                  </a:lnTo>
                  <a:lnTo>
                    <a:pt x="347" y="88"/>
                  </a:lnTo>
                  <a:lnTo>
                    <a:pt x="346" y="95"/>
                  </a:lnTo>
                  <a:lnTo>
                    <a:pt x="344" y="101"/>
                  </a:lnTo>
                  <a:lnTo>
                    <a:pt x="340" y="108"/>
                  </a:lnTo>
                  <a:lnTo>
                    <a:pt x="337" y="114"/>
                  </a:lnTo>
                  <a:lnTo>
                    <a:pt x="332" y="119"/>
                  </a:lnTo>
                  <a:lnTo>
                    <a:pt x="327" y="125"/>
                  </a:lnTo>
                  <a:lnTo>
                    <a:pt x="322" y="129"/>
                  </a:lnTo>
                  <a:lnTo>
                    <a:pt x="317" y="133"/>
                  </a:lnTo>
                  <a:lnTo>
                    <a:pt x="311" y="136"/>
                  </a:lnTo>
                  <a:lnTo>
                    <a:pt x="305" y="140"/>
                  </a:lnTo>
                  <a:lnTo>
                    <a:pt x="298" y="142"/>
                  </a:lnTo>
                  <a:lnTo>
                    <a:pt x="291" y="145"/>
                  </a:lnTo>
                  <a:lnTo>
                    <a:pt x="284" y="146"/>
                  </a:lnTo>
                  <a:lnTo>
                    <a:pt x="277" y="146"/>
                  </a:lnTo>
                  <a:lnTo>
                    <a:pt x="269" y="146"/>
                  </a:lnTo>
                  <a:lnTo>
                    <a:pt x="261" y="145"/>
                  </a:lnTo>
                  <a:lnTo>
                    <a:pt x="254" y="142"/>
                  </a:lnTo>
                  <a:lnTo>
                    <a:pt x="249" y="140"/>
                  </a:lnTo>
                  <a:lnTo>
                    <a:pt x="242" y="136"/>
                  </a:lnTo>
                  <a:lnTo>
                    <a:pt x="236" y="133"/>
                  </a:lnTo>
                  <a:lnTo>
                    <a:pt x="230" y="129"/>
                  </a:lnTo>
                  <a:lnTo>
                    <a:pt x="225" y="125"/>
                  </a:lnTo>
                  <a:lnTo>
                    <a:pt x="220" y="119"/>
                  </a:lnTo>
                  <a:lnTo>
                    <a:pt x="216" y="114"/>
                  </a:lnTo>
                  <a:lnTo>
                    <a:pt x="212" y="108"/>
                  </a:lnTo>
                  <a:lnTo>
                    <a:pt x="210" y="101"/>
                  </a:lnTo>
                  <a:lnTo>
                    <a:pt x="207" y="95"/>
                  </a:lnTo>
                  <a:lnTo>
                    <a:pt x="205" y="88"/>
                  </a:lnTo>
                  <a:lnTo>
                    <a:pt x="204" y="80"/>
                  </a:lnTo>
                  <a:lnTo>
                    <a:pt x="204" y="73"/>
                  </a:lnTo>
                  <a:lnTo>
                    <a:pt x="204" y="66"/>
                  </a:lnTo>
                  <a:lnTo>
                    <a:pt x="205" y="59"/>
                  </a:lnTo>
                  <a:lnTo>
                    <a:pt x="207" y="52"/>
                  </a:lnTo>
                  <a:lnTo>
                    <a:pt x="210" y="45"/>
                  </a:lnTo>
                  <a:lnTo>
                    <a:pt x="212" y="39"/>
                  </a:lnTo>
                  <a:lnTo>
                    <a:pt x="216" y="33"/>
                  </a:lnTo>
                  <a:lnTo>
                    <a:pt x="220" y="27"/>
                  </a:lnTo>
                  <a:lnTo>
                    <a:pt x="225" y="21"/>
                  </a:lnTo>
                  <a:lnTo>
                    <a:pt x="230" y="17"/>
                  </a:lnTo>
                  <a:lnTo>
                    <a:pt x="236" y="13"/>
                  </a:lnTo>
                  <a:lnTo>
                    <a:pt x="242" y="10"/>
                  </a:lnTo>
                  <a:lnTo>
                    <a:pt x="249" y="6"/>
                  </a:lnTo>
                  <a:lnTo>
                    <a:pt x="254" y="4"/>
                  </a:lnTo>
                  <a:lnTo>
                    <a:pt x="261" y="3"/>
                  </a:lnTo>
                  <a:lnTo>
                    <a:pt x="269" y="1"/>
                  </a:lnTo>
                  <a:lnTo>
                    <a:pt x="277" y="0"/>
                  </a:lnTo>
                  <a:lnTo>
                    <a:pt x="277"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74" name="任意多边形 73"/>
          <p:cNvSpPr/>
          <p:nvPr/>
        </p:nvSpPr>
        <p:spPr>
          <a:xfrm>
            <a:off x="1978656" y="1370795"/>
            <a:ext cx="1553707" cy="3107152"/>
          </a:xfrm>
          <a:custGeom>
            <a:avLst/>
            <a:gdLst>
              <a:gd name="connsiteX0" fmla="*/ 0 w 2468160"/>
              <a:gd name="connsiteY0" fmla="*/ 0 h 4937688"/>
              <a:gd name="connsiteX1" fmla="*/ 251709 w 2468160"/>
              <a:gd name="connsiteY1" fmla="*/ 12711 h 4937688"/>
              <a:gd name="connsiteX2" fmla="*/ 2468160 w 2468160"/>
              <a:gd name="connsiteY2" fmla="*/ 2468844 h 4937688"/>
              <a:gd name="connsiteX3" fmla="*/ 251709 w 2468160"/>
              <a:gd name="connsiteY3" fmla="*/ 4924978 h 4937688"/>
              <a:gd name="connsiteX4" fmla="*/ 0 w 2468160"/>
              <a:gd name="connsiteY4" fmla="*/ 4937688 h 4937688"/>
              <a:gd name="connsiteX5" fmla="*/ 0 w 2468160"/>
              <a:gd name="connsiteY5" fmla="*/ 4688120 h 4937688"/>
              <a:gd name="connsiteX6" fmla="*/ 226192 w 2468160"/>
              <a:gd name="connsiteY6" fmla="*/ 4676698 h 4937688"/>
              <a:gd name="connsiteX7" fmla="*/ 2218592 w 2468160"/>
              <a:gd name="connsiteY7" fmla="*/ 2468844 h 4937688"/>
              <a:gd name="connsiteX8" fmla="*/ 226192 w 2468160"/>
              <a:gd name="connsiteY8" fmla="*/ 260990 h 4937688"/>
              <a:gd name="connsiteX9" fmla="*/ 0 w 2468160"/>
              <a:gd name="connsiteY9" fmla="*/ 249569 h 4937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8160" h="4937688">
                <a:moveTo>
                  <a:pt x="0" y="0"/>
                </a:moveTo>
                <a:lnTo>
                  <a:pt x="251709" y="12711"/>
                </a:lnTo>
                <a:cubicBezTo>
                  <a:pt x="1496657" y="139142"/>
                  <a:pt x="2468160" y="1190539"/>
                  <a:pt x="2468160" y="2468844"/>
                </a:cubicBezTo>
                <a:cubicBezTo>
                  <a:pt x="2468160" y="3747149"/>
                  <a:pt x="1496657" y="4798546"/>
                  <a:pt x="251709" y="4924978"/>
                </a:cubicBezTo>
                <a:lnTo>
                  <a:pt x="0" y="4937688"/>
                </a:lnTo>
                <a:lnTo>
                  <a:pt x="0" y="4688120"/>
                </a:lnTo>
                <a:lnTo>
                  <a:pt x="226192" y="4676698"/>
                </a:lnTo>
                <a:cubicBezTo>
                  <a:pt x="1345293" y="4563047"/>
                  <a:pt x="2218592" y="3617931"/>
                  <a:pt x="2218592" y="2468844"/>
                </a:cubicBezTo>
                <a:cubicBezTo>
                  <a:pt x="2218592" y="1319758"/>
                  <a:pt x="1345293" y="374641"/>
                  <a:pt x="226192" y="260990"/>
                </a:cubicBezTo>
                <a:lnTo>
                  <a:pt x="0" y="24956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78" name="Freeform 5"/>
          <p:cNvSpPr/>
          <p:nvPr/>
        </p:nvSpPr>
        <p:spPr bwMode="auto">
          <a:xfrm rot="10800000">
            <a:off x="1269031" y="2212485"/>
            <a:ext cx="1607038" cy="142377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nvGrpSpPr>
          <p:cNvPr id="4" name="组合 3"/>
          <p:cNvGrpSpPr/>
          <p:nvPr/>
        </p:nvGrpSpPr>
        <p:grpSpPr>
          <a:xfrm>
            <a:off x="1922395" y="1162913"/>
            <a:ext cx="657311" cy="544906"/>
            <a:chOff x="1922395" y="1162913"/>
            <a:chExt cx="657311" cy="544906"/>
          </a:xfrm>
        </p:grpSpPr>
        <p:sp>
          <p:nvSpPr>
            <p:cNvPr id="76" name="Freeform 5"/>
            <p:cNvSpPr/>
            <p:nvPr/>
          </p:nvSpPr>
          <p:spPr bwMode="auto">
            <a:xfrm rot="10800000">
              <a:off x="1944092" y="1162913"/>
              <a:ext cx="615046" cy="54490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79" name="文本框 138"/>
            <p:cNvSpPr txBox="1"/>
            <p:nvPr/>
          </p:nvSpPr>
          <p:spPr>
            <a:xfrm>
              <a:off x="1922395" y="1246844"/>
              <a:ext cx="657311" cy="392324"/>
            </a:xfrm>
            <a:prstGeom prst="rect">
              <a:avLst/>
            </a:prstGeom>
            <a:noFill/>
          </p:spPr>
          <p:txBody>
            <a:bodyPr wrap="square" lIns="68571" tIns="34285" rIns="68571" bIns="34285" rtlCol="0">
              <a:spAutoFit/>
            </a:bodyPr>
            <a:lstStyle/>
            <a:p>
              <a:pPr algn="ctr" defTabSz="685800">
                <a:defRPr/>
              </a:pPr>
              <a:r>
                <a:rPr lang="en-US" altLang="zh-CN" sz="2100" kern="0" dirty="0">
                  <a:solidFill>
                    <a:schemeClr val="bg1"/>
                  </a:solidFill>
                  <a:latin typeface="Impact" panose="020B0806030902050204" pitchFamily="34" charset="0"/>
                </a:rPr>
                <a:t>01</a:t>
              </a:r>
              <a:endParaRPr lang="zh-CN" altLang="en-US" sz="2100" kern="0" dirty="0">
                <a:solidFill>
                  <a:schemeClr val="bg1"/>
                </a:solidFill>
                <a:latin typeface="Impact" panose="020B0806030902050204" pitchFamily="34" charset="0"/>
              </a:endParaRPr>
            </a:p>
          </p:txBody>
        </p:sp>
      </p:grpSp>
      <p:grpSp>
        <p:nvGrpSpPr>
          <p:cNvPr id="5" name="组合 4"/>
          <p:cNvGrpSpPr/>
          <p:nvPr/>
        </p:nvGrpSpPr>
        <p:grpSpPr>
          <a:xfrm>
            <a:off x="2971005" y="2143877"/>
            <a:ext cx="657311" cy="544906"/>
            <a:chOff x="2971005" y="2143877"/>
            <a:chExt cx="657311" cy="544906"/>
          </a:xfrm>
        </p:grpSpPr>
        <p:sp>
          <p:nvSpPr>
            <p:cNvPr id="81" name="Freeform 5"/>
            <p:cNvSpPr/>
            <p:nvPr/>
          </p:nvSpPr>
          <p:spPr bwMode="auto">
            <a:xfrm rot="10800000">
              <a:off x="2981365" y="2143877"/>
              <a:ext cx="615046" cy="54490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83" name="文本框 146"/>
            <p:cNvSpPr txBox="1"/>
            <p:nvPr/>
          </p:nvSpPr>
          <p:spPr>
            <a:xfrm>
              <a:off x="2971005" y="2222131"/>
              <a:ext cx="657311" cy="392324"/>
            </a:xfrm>
            <a:prstGeom prst="rect">
              <a:avLst/>
            </a:prstGeom>
            <a:noFill/>
          </p:spPr>
          <p:txBody>
            <a:bodyPr wrap="square" lIns="68571" tIns="34285" rIns="68571" bIns="34285" rtlCol="0">
              <a:spAutoFit/>
            </a:bodyPr>
            <a:lstStyle/>
            <a:p>
              <a:pPr algn="ctr" defTabSz="685800">
                <a:defRPr/>
              </a:pPr>
              <a:r>
                <a:rPr lang="en-US" altLang="zh-CN" sz="2100" kern="0" dirty="0">
                  <a:solidFill>
                    <a:schemeClr val="bg1"/>
                  </a:solidFill>
                  <a:latin typeface="Impact" panose="020B0806030902050204" pitchFamily="34" charset="0"/>
                </a:rPr>
                <a:t>02</a:t>
              </a:r>
              <a:endParaRPr lang="zh-CN" altLang="en-US" sz="2100" kern="0" dirty="0">
                <a:solidFill>
                  <a:schemeClr val="bg1"/>
                </a:solidFill>
                <a:latin typeface="Impact" panose="020B0806030902050204" pitchFamily="34" charset="0"/>
              </a:endParaRPr>
            </a:p>
          </p:txBody>
        </p:sp>
      </p:grpSp>
      <p:grpSp>
        <p:nvGrpSpPr>
          <p:cNvPr id="9" name="组合 8"/>
          <p:cNvGrpSpPr/>
          <p:nvPr/>
        </p:nvGrpSpPr>
        <p:grpSpPr>
          <a:xfrm>
            <a:off x="2971957" y="3163404"/>
            <a:ext cx="657311" cy="544906"/>
            <a:chOff x="2971957" y="3163404"/>
            <a:chExt cx="657311" cy="544906"/>
          </a:xfrm>
        </p:grpSpPr>
        <p:sp>
          <p:nvSpPr>
            <p:cNvPr id="88" name="Freeform 5"/>
            <p:cNvSpPr/>
            <p:nvPr/>
          </p:nvSpPr>
          <p:spPr bwMode="auto">
            <a:xfrm rot="10800000">
              <a:off x="2989461" y="3163404"/>
              <a:ext cx="615046" cy="54490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90" name="文本框 156"/>
            <p:cNvSpPr txBox="1"/>
            <p:nvPr/>
          </p:nvSpPr>
          <p:spPr>
            <a:xfrm>
              <a:off x="2971957" y="3242782"/>
              <a:ext cx="657311" cy="392324"/>
            </a:xfrm>
            <a:prstGeom prst="rect">
              <a:avLst/>
            </a:prstGeom>
            <a:noFill/>
          </p:spPr>
          <p:txBody>
            <a:bodyPr wrap="square" lIns="68571" tIns="34285" rIns="68571" bIns="34285" rtlCol="0">
              <a:spAutoFit/>
            </a:bodyPr>
            <a:lstStyle/>
            <a:p>
              <a:pPr algn="ctr" defTabSz="685800">
                <a:defRPr/>
              </a:pPr>
              <a:r>
                <a:rPr lang="en-US" altLang="zh-CN" sz="2100" kern="0" dirty="0">
                  <a:solidFill>
                    <a:schemeClr val="bg1"/>
                  </a:solidFill>
                  <a:latin typeface="Impact" panose="020B0806030902050204" pitchFamily="34" charset="0"/>
                </a:rPr>
                <a:t>03</a:t>
              </a:r>
              <a:endParaRPr lang="zh-CN" altLang="en-US" sz="2100" kern="0" dirty="0">
                <a:solidFill>
                  <a:schemeClr val="bg1"/>
                </a:solidFill>
                <a:latin typeface="Impact" panose="020B0806030902050204" pitchFamily="34" charset="0"/>
              </a:endParaRPr>
            </a:p>
          </p:txBody>
        </p:sp>
      </p:grpSp>
      <p:grpSp>
        <p:nvGrpSpPr>
          <p:cNvPr id="10" name="组合 9"/>
          <p:cNvGrpSpPr/>
          <p:nvPr/>
        </p:nvGrpSpPr>
        <p:grpSpPr>
          <a:xfrm>
            <a:off x="1901511" y="4149710"/>
            <a:ext cx="657311" cy="544906"/>
            <a:chOff x="1901511" y="4149710"/>
            <a:chExt cx="657311" cy="544906"/>
          </a:xfrm>
        </p:grpSpPr>
        <p:sp>
          <p:nvSpPr>
            <p:cNvPr id="95" name="Freeform 5"/>
            <p:cNvSpPr/>
            <p:nvPr/>
          </p:nvSpPr>
          <p:spPr bwMode="auto">
            <a:xfrm rot="10800000">
              <a:off x="1923207" y="4149710"/>
              <a:ext cx="615046" cy="54490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97" name="文本框 166"/>
            <p:cNvSpPr txBox="1"/>
            <p:nvPr/>
          </p:nvSpPr>
          <p:spPr>
            <a:xfrm>
              <a:off x="1901511" y="4226000"/>
              <a:ext cx="657311" cy="392324"/>
            </a:xfrm>
            <a:prstGeom prst="rect">
              <a:avLst/>
            </a:prstGeom>
            <a:noFill/>
          </p:spPr>
          <p:txBody>
            <a:bodyPr wrap="square" lIns="68571" tIns="34285" rIns="68571" bIns="34285" rtlCol="0">
              <a:spAutoFit/>
            </a:bodyPr>
            <a:lstStyle/>
            <a:p>
              <a:pPr algn="ctr" defTabSz="685800">
                <a:defRPr/>
              </a:pPr>
              <a:r>
                <a:rPr lang="en-US" altLang="zh-CN" sz="2100" kern="0" dirty="0">
                  <a:solidFill>
                    <a:schemeClr val="bg1"/>
                  </a:solidFill>
                  <a:latin typeface="Impact" panose="020B0806030902050204" pitchFamily="34" charset="0"/>
                </a:rPr>
                <a:t>04</a:t>
              </a:r>
              <a:endParaRPr lang="zh-CN" altLang="en-US" sz="2100" kern="0" dirty="0">
                <a:solidFill>
                  <a:schemeClr val="bg1"/>
                </a:solidFill>
                <a:latin typeface="Impact" panose="020B0806030902050204" pitchFamily="34" charset="0"/>
              </a:endParaRPr>
            </a:p>
          </p:txBody>
        </p:sp>
      </p:grpSp>
      <p:sp>
        <p:nvSpPr>
          <p:cNvPr id="98" name="矩形 97"/>
          <p:cNvSpPr/>
          <p:nvPr/>
        </p:nvSpPr>
        <p:spPr>
          <a:xfrm>
            <a:off x="1439052" y="2551197"/>
            <a:ext cx="1266995" cy="746348"/>
          </a:xfrm>
          <a:prstGeom prst="rect">
            <a:avLst/>
          </a:prstGeom>
        </p:spPr>
        <p:txBody>
          <a:bodyPr wrap="none" lIns="68571" tIns="34285" rIns="68571" bIns="34285">
            <a:spAutoFit/>
          </a:bodyPr>
          <a:lstStyle/>
          <a:p>
            <a:r>
              <a:rPr lang="zh-CN" altLang="en-US" sz="2200" b="1" dirty="0">
                <a:solidFill>
                  <a:schemeClr val="bg1"/>
                </a:solidFill>
                <a:latin typeface="微软雅黑" panose="020B0503020204020204" pitchFamily="34" charset="-122"/>
                <a:ea typeface="微软雅黑" panose="020B0503020204020204" pitchFamily="34" charset="-122"/>
              </a:rPr>
              <a:t>全面薪酬</a:t>
            </a:r>
            <a:endParaRPr lang="en-US" altLang="zh-CN" sz="2200" b="1" dirty="0">
              <a:solidFill>
                <a:schemeClr val="bg1"/>
              </a:solidFill>
              <a:latin typeface="微软雅黑" panose="020B0503020204020204" pitchFamily="34" charset="-122"/>
              <a:ea typeface="微软雅黑" panose="020B0503020204020204" pitchFamily="34" charset="-122"/>
            </a:endParaRPr>
          </a:p>
          <a:p>
            <a:r>
              <a:rPr lang="zh-CN" altLang="en-US" sz="2200" b="1" dirty="0">
                <a:solidFill>
                  <a:schemeClr val="bg1"/>
                </a:solidFill>
                <a:latin typeface="微软雅黑" panose="020B0503020204020204" pitchFamily="34" charset="-122"/>
                <a:ea typeface="微软雅黑" panose="020B0503020204020204" pitchFamily="34" charset="-122"/>
              </a:rPr>
              <a:t>福利体系</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4380103" y="1204952"/>
            <a:ext cx="3631191" cy="794959"/>
            <a:chOff x="4380103" y="1204952"/>
            <a:chExt cx="3631191" cy="794959"/>
          </a:xfrm>
        </p:grpSpPr>
        <p:sp>
          <p:nvSpPr>
            <p:cNvPr id="100" name="矩形 99"/>
            <p:cNvSpPr/>
            <p:nvPr/>
          </p:nvSpPr>
          <p:spPr>
            <a:xfrm>
              <a:off x="4380103" y="1204952"/>
              <a:ext cx="1146468" cy="323165"/>
            </a:xfrm>
            <a:prstGeom prst="rect">
              <a:avLst/>
            </a:prstGeom>
          </p:spPr>
          <p:txBody>
            <a:bodyPr wrap="none">
              <a:spAutoFit/>
            </a:bodyPr>
            <a:lstStyle/>
            <a:p>
              <a:r>
                <a:rPr lang="zh-CN" altLang="en-US" sz="1500" b="1" dirty="0">
                  <a:solidFill>
                    <a:schemeClr val="accent1"/>
                  </a:solidFill>
                  <a:latin typeface="微软雅黑" panose="020B0503020204020204" pitchFamily="34" charset="-122"/>
                  <a:ea typeface="微软雅黑" panose="020B0503020204020204" pitchFamily="34" charset="-122"/>
                </a:rPr>
                <a:t>竞争性薪酬</a:t>
              </a:r>
              <a:endParaRPr lang="zh-CN" altLang="en-US" sz="1500" b="1" dirty="0">
                <a:solidFill>
                  <a:schemeClr val="accent1"/>
                </a:solidFill>
                <a:latin typeface="微软雅黑" panose="020B0503020204020204" pitchFamily="34" charset="-122"/>
                <a:ea typeface="微软雅黑" panose="020B0503020204020204" pitchFamily="34" charset="-122"/>
              </a:endParaRPr>
            </a:p>
          </p:txBody>
        </p:sp>
        <p:sp>
          <p:nvSpPr>
            <p:cNvPr id="101" name="矩形 7"/>
            <p:cNvSpPr>
              <a:spLocks noChangeArrowheads="1"/>
            </p:cNvSpPr>
            <p:nvPr/>
          </p:nvSpPr>
          <p:spPr bwMode="auto">
            <a:xfrm>
              <a:off x="4380103" y="1445913"/>
              <a:ext cx="363119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defRPr sz="1800">
                  <a:solidFill>
                    <a:srgbClr val="000000"/>
                  </a:solidFill>
                  <a:uFillTx/>
                </a:defRPr>
              </a:pPr>
              <a:r>
                <a:rPr lang="zh-CN" altLang="en-US" sz="1000" dirty="0">
                  <a:solidFill>
                    <a:schemeClr val="accent1"/>
                  </a:solidFill>
                  <a:uFill>
                    <a:solidFill>
                      <a:srgbClr val="808080"/>
                    </a:solidFill>
                  </a:uFill>
                  <a:latin typeface="微软雅黑" panose="020B0503020204020204" pitchFamily="34" charset="-122"/>
                  <a:ea typeface="微软雅黑" panose="020B0503020204020204" pitchFamily="34" charset="-122"/>
                  <a:cs typeface="+mn-ea"/>
                  <a:sym typeface="+mn-lt"/>
                </a:rPr>
                <a:t>完善具有外部竞争力和内部公平性的薪酬激励，以短期、中长期激励和超级激励组合实现个人价值和企业价值的统一，并通过人单酬机制实现企业与员工的双赢。</a:t>
              </a:r>
              <a:endParaRPr lang="zh-CN" altLang="en-US" sz="1000" dirty="0">
                <a:solidFill>
                  <a:schemeClr val="accent1"/>
                </a:solidFill>
                <a:uFill>
                  <a:solidFill>
                    <a:srgbClr val="808080"/>
                  </a:solidFill>
                </a:uFill>
                <a:latin typeface="微软雅黑" panose="020B0503020204020204" pitchFamily="34" charset="-122"/>
                <a:ea typeface="微软雅黑" panose="020B0503020204020204" pitchFamily="34" charset="-122"/>
                <a:cs typeface="+mn-ea"/>
                <a:sym typeface="+mn-lt"/>
              </a:endParaRPr>
            </a:p>
          </p:txBody>
        </p:sp>
      </p:grpSp>
      <p:grpSp>
        <p:nvGrpSpPr>
          <p:cNvPr id="7" name="组合 6"/>
          <p:cNvGrpSpPr/>
          <p:nvPr/>
        </p:nvGrpSpPr>
        <p:grpSpPr>
          <a:xfrm>
            <a:off x="4380103" y="2041804"/>
            <a:ext cx="3631191" cy="794959"/>
            <a:chOff x="4380103" y="2041804"/>
            <a:chExt cx="3631191" cy="794959"/>
          </a:xfrm>
        </p:grpSpPr>
        <p:sp>
          <p:nvSpPr>
            <p:cNvPr id="111" name="矩形 110"/>
            <p:cNvSpPr/>
            <p:nvPr/>
          </p:nvSpPr>
          <p:spPr>
            <a:xfrm>
              <a:off x="4380103" y="2041804"/>
              <a:ext cx="1146468" cy="323165"/>
            </a:xfrm>
            <a:prstGeom prst="rect">
              <a:avLst/>
            </a:prstGeom>
          </p:spPr>
          <p:txBody>
            <a:bodyPr wrap="none">
              <a:spAutoFit/>
            </a:bodyPr>
            <a:lstStyle/>
            <a:p>
              <a:r>
                <a:rPr lang="zh-CN" altLang="en-US" sz="1500" b="1" dirty="0">
                  <a:solidFill>
                    <a:schemeClr val="accent1"/>
                  </a:solidFill>
                  <a:latin typeface="微软雅黑" panose="020B0503020204020204" pitchFamily="34" charset="-122"/>
                  <a:ea typeface="微软雅黑" panose="020B0503020204020204" pitchFamily="34" charset="-122"/>
                </a:rPr>
                <a:t>多元化福利</a:t>
              </a:r>
              <a:endParaRPr lang="zh-CN" altLang="en-US" sz="1500" b="1" dirty="0">
                <a:solidFill>
                  <a:schemeClr val="accent1"/>
                </a:solidFill>
                <a:latin typeface="微软雅黑" panose="020B0503020204020204" pitchFamily="34" charset="-122"/>
                <a:ea typeface="微软雅黑" panose="020B0503020204020204" pitchFamily="34" charset="-122"/>
              </a:endParaRPr>
            </a:p>
          </p:txBody>
        </p:sp>
        <p:sp>
          <p:nvSpPr>
            <p:cNvPr id="112" name="矩形 7"/>
            <p:cNvSpPr>
              <a:spLocks noChangeArrowheads="1"/>
            </p:cNvSpPr>
            <p:nvPr/>
          </p:nvSpPr>
          <p:spPr bwMode="auto">
            <a:xfrm>
              <a:off x="4380103" y="2282765"/>
              <a:ext cx="363119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defRPr sz="1800">
                  <a:solidFill>
                    <a:srgbClr val="000000"/>
                  </a:solidFill>
                  <a:uFillTx/>
                </a:defRPr>
              </a:pPr>
              <a:r>
                <a:rPr lang="zh-CN" altLang="en-US" sz="1000" dirty="0">
                  <a:solidFill>
                    <a:schemeClr val="accent1"/>
                  </a:solidFill>
                  <a:uFill>
                    <a:solidFill>
                      <a:srgbClr val="808080"/>
                    </a:solidFill>
                  </a:uFill>
                  <a:latin typeface="微软雅黑" panose="020B0503020204020204" pitchFamily="34" charset="-122"/>
                  <a:ea typeface="微软雅黑" panose="020B0503020204020204" pitchFamily="34" charset="-122"/>
                  <a:cs typeface="+mn-ea"/>
                  <a:sym typeface="+mn-lt"/>
                </a:rPr>
                <a:t>不断完善包括五项保险和住房公积金在内的福利，包括企业年金在内的补充福利，以及包括创业纪念日奖励、着装补贴、春节年货、生日福利、工作餐补助在内的公司自有福利；</a:t>
              </a:r>
              <a:endParaRPr lang="zh-CN" altLang="en-US" sz="1000" dirty="0">
                <a:solidFill>
                  <a:schemeClr val="accent1"/>
                </a:solidFill>
                <a:uFill>
                  <a:solidFill>
                    <a:srgbClr val="808080"/>
                  </a:solidFill>
                </a:uFill>
                <a:latin typeface="微软雅黑" panose="020B0503020204020204" pitchFamily="34" charset="-122"/>
                <a:ea typeface="微软雅黑" panose="020B0503020204020204" pitchFamily="34" charset="-122"/>
                <a:cs typeface="+mn-ea"/>
                <a:sym typeface="+mn-lt"/>
              </a:endParaRPr>
            </a:p>
          </p:txBody>
        </p:sp>
      </p:grpSp>
      <p:grpSp>
        <p:nvGrpSpPr>
          <p:cNvPr id="11" name="组合 10"/>
          <p:cNvGrpSpPr/>
          <p:nvPr/>
        </p:nvGrpSpPr>
        <p:grpSpPr>
          <a:xfrm>
            <a:off x="4380103" y="3001821"/>
            <a:ext cx="3631191" cy="794959"/>
            <a:chOff x="4380103" y="3001821"/>
            <a:chExt cx="3631191" cy="794959"/>
          </a:xfrm>
        </p:grpSpPr>
        <p:sp>
          <p:nvSpPr>
            <p:cNvPr id="113" name="矩形 112"/>
            <p:cNvSpPr/>
            <p:nvPr/>
          </p:nvSpPr>
          <p:spPr>
            <a:xfrm>
              <a:off x="4380103" y="3001821"/>
              <a:ext cx="1338828" cy="323165"/>
            </a:xfrm>
            <a:prstGeom prst="rect">
              <a:avLst/>
            </a:prstGeom>
          </p:spPr>
          <p:txBody>
            <a:bodyPr wrap="none">
              <a:spAutoFit/>
            </a:bodyPr>
            <a:lstStyle/>
            <a:p>
              <a:r>
                <a:rPr lang="zh-CN" altLang="en-US" sz="1500" b="1" dirty="0">
                  <a:solidFill>
                    <a:schemeClr val="accent1"/>
                  </a:solidFill>
                  <a:latin typeface="微软雅黑" panose="020B0503020204020204" pitchFamily="34" charset="-122"/>
                  <a:ea typeface="微软雅黑" panose="020B0503020204020204" pitchFamily="34" charset="-122"/>
                </a:rPr>
                <a:t>员工关怀计划</a:t>
              </a:r>
              <a:endParaRPr lang="zh-CN" altLang="en-US" sz="1500" b="1" dirty="0">
                <a:solidFill>
                  <a:schemeClr val="accent1"/>
                </a:solidFill>
                <a:latin typeface="微软雅黑" panose="020B0503020204020204" pitchFamily="34" charset="-122"/>
                <a:ea typeface="微软雅黑" panose="020B0503020204020204" pitchFamily="34" charset="-122"/>
              </a:endParaRPr>
            </a:p>
          </p:txBody>
        </p:sp>
        <p:sp>
          <p:nvSpPr>
            <p:cNvPr id="114" name="矩形 7"/>
            <p:cNvSpPr>
              <a:spLocks noChangeArrowheads="1"/>
            </p:cNvSpPr>
            <p:nvPr/>
          </p:nvSpPr>
          <p:spPr bwMode="auto">
            <a:xfrm>
              <a:off x="4380103" y="3242782"/>
              <a:ext cx="363119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defRPr sz="1800">
                  <a:solidFill>
                    <a:srgbClr val="000000"/>
                  </a:solidFill>
                  <a:uFillTx/>
                </a:defRPr>
              </a:pPr>
              <a:r>
                <a:rPr lang="zh-CN" altLang="en-US" sz="1000" dirty="0">
                  <a:solidFill>
                    <a:schemeClr val="accent1"/>
                  </a:solidFill>
                  <a:uFill>
                    <a:solidFill>
                      <a:srgbClr val="808080"/>
                    </a:solidFill>
                  </a:uFill>
                  <a:latin typeface="微软雅黑" panose="020B0503020204020204" pitchFamily="34" charset="-122"/>
                  <a:ea typeface="微软雅黑" panose="020B0503020204020204" pitchFamily="34" charset="-122"/>
                  <a:cs typeface="+mn-ea"/>
                  <a:sym typeface="+mn-lt"/>
                </a:rPr>
                <a:t>创新实行为员工提供丰富多彩的员工活力秀活动，为新员工及在职员工提供人性化的员工关怀，为员工排忧解难，保证员工在公司快乐工作、幸福生活；</a:t>
              </a:r>
              <a:endParaRPr lang="zh-CN" altLang="en-US" sz="1000" dirty="0">
                <a:solidFill>
                  <a:schemeClr val="accent1"/>
                </a:solidFill>
                <a:uFill>
                  <a:solidFill>
                    <a:srgbClr val="808080"/>
                  </a:solidFill>
                </a:uFill>
                <a:latin typeface="微软雅黑" panose="020B0503020204020204" pitchFamily="34" charset="-122"/>
                <a:ea typeface="微软雅黑" panose="020B0503020204020204" pitchFamily="34" charset="-122"/>
                <a:cs typeface="+mn-ea"/>
                <a:sym typeface="+mn-lt"/>
              </a:endParaRPr>
            </a:p>
          </p:txBody>
        </p:sp>
      </p:grpSp>
      <p:grpSp>
        <p:nvGrpSpPr>
          <p:cNvPr id="8" name="组合 7"/>
          <p:cNvGrpSpPr/>
          <p:nvPr/>
        </p:nvGrpSpPr>
        <p:grpSpPr>
          <a:xfrm>
            <a:off x="4380103" y="3959987"/>
            <a:ext cx="3631191" cy="794959"/>
            <a:chOff x="4380103" y="3959987"/>
            <a:chExt cx="3631191" cy="794959"/>
          </a:xfrm>
        </p:grpSpPr>
        <p:sp>
          <p:nvSpPr>
            <p:cNvPr id="115" name="矩形 114"/>
            <p:cNvSpPr/>
            <p:nvPr/>
          </p:nvSpPr>
          <p:spPr>
            <a:xfrm>
              <a:off x="4380103" y="3959987"/>
              <a:ext cx="1338828" cy="323165"/>
            </a:xfrm>
            <a:prstGeom prst="rect">
              <a:avLst/>
            </a:prstGeom>
          </p:spPr>
          <p:txBody>
            <a:bodyPr wrap="none">
              <a:spAutoFit/>
            </a:bodyPr>
            <a:lstStyle/>
            <a:p>
              <a:r>
                <a:rPr lang="zh-CN" altLang="en-US" sz="1500" b="1" dirty="0">
                  <a:solidFill>
                    <a:schemeClr val="accent1"/>
                  </a:solidFill>
                  <a:latin typeface="微软雅黑" panose="020B0503020204020204" pitchFamily="34" charset="-122"/>
                  <a:ea typeface="微软雅黑" panose="020B0503020204020204" pitchFamily="34" charset="-122"/>
                </a:rPr>
                <a:t>工作生活平衡</a:t>
              </a:r>
              <a:endParaRPr lang="zh-CN" altLang="en-US" sz="1500" b="1" dirty="0">
                <a:solidFill>
                  <a:schemeClr val="accent1"/>
                </a:solidFill>
                <a:latin typeface="微软雅黑" panose="020B0503020204020204" pitchFamily="34" charset="-122"/>
                <a:ea typeface="微软雅黑" panose="020B0503020204020204" pitchFamily="34" charset="-122"/>
              </a:endParaRPr>
            </a:p>
          </p:txBody>
        </p:sp>
        <p:sp>
          <p:nvSpPr>
            <p:cNvPr id="116" name="矩形 7"/>
            <p:cNvSpPr>
              <a:spLocks noChangeArrowheads="1"/>
            </p:cNvSpPr>
            <p:nvPr/>
          </p:nvSpPr>
          <p:spPr bwMode="auto">
            <a:xfrm>
              <a:off x="4380103" y="4200948"/>
              <a:ext cx="363119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defRPr sz="1800">
                  <a:solidFill>
                    <a:srgbClr val="000000"/>
                  </a:solidFill>
                  <a:uFillTx/>
                </a:defRPr>
              </a:pPr>
              <a:r>
                <a:rPr lang="zh-CN" altLang="en-US" sz="1000" dirty="0">
                  <a:solidFill>
                    <a:schemeClr val="accent1"/>
                  </a:solidFill>
                  <a:uFill>
                    <a:solidFill>
                      <a:srgbClr val="808080"/>
                    </a:solidFill>
                  </a:uFill>
                  <a:latin typeface="微软雅黑" panose="020B0503020204020204" pitchFamily="34" charset="-122"/>
                  <a:ea typeface="微软雅黑" panose="020B0503020204020204" pitchFamily="34" charset="-122"/>
                  <a:cs typeface="+mn-ea"/>
                  <a:sym typeface="+mn-lt"/>
                </a:rPr>
                <a:t>为员工提供包括带薪年假、公司年假等在内的多元假期，提供包括在岗学习、脱产学习、自主学习等多样化资源，保证员工工作和生活的平衡；</a:t>
              </a:r>
              <a:endParaRPr lang="zh-CN" altLang="en-US" sz="1000" dirty="0">
                <a:solidFill>
                  <a:schemeClr val="accent1"/>
                </a:solidFill>
                <a:uFill>
                  <a:solidFill>
                    <a:srgbClr val="808080"/>
                  </a:solidFill>
                </a:uFill>
                <a:latin typeface="微软雅黑" panose="020B0503020204020204" pitchFamily="34" charset="-122"/>
                <a:ea typeface="微软雅黑" panose="020B0503020204020204" pitchFamily="34" charset="-122"/>
                <a:cs typeface="+mn-ea"/>
                <a:sym typeface="+mn-lt"/>
              </a:endParaRPr>
            </a:p>
          </p:txBody>
        </p:sp>
      </p:grpSp>
      <p:cxnSp>
        <p:nvCxnSpPr>
          <p:cNvPr id="12" name="直接连接符 11"/>
          <p:cNvCxnSpPr/>
          <p:nvPr/>
        </p:nvCxnSpPr>
        <p:spPr>
          <a:xfrm>
            <a:off x="3596411" y="2367876"/>
            <a:ext cx="687557" cy="0"/>
          </a:xfrm>
          <a:prstGeom prst="line">
            <a:avLst/>
          </a:prstGeom>
          <a:ln>
            <a:solidFill>
              <a:schemeClr val="accent1"/>
            </a:solidFill>
            <a:prstDash val="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2579706" y="1445913"/>
            <a:ext cx="1704262" cy="0"/>
          </a:xfrm>
          <a:prstGeom prst="line">
            <a:avLst/>
          </a:prstGeom>
          <a:ln>
            <a:solidFill>
              <a:schemeClr val="accent1"/>
            </a:solidFill>
            <a:prstDash val="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8" name="直接连接符 117"/>
          <p:cNvCxnSpPr>
            <a:stCxn id="90" idx="3"/>
          </p:cNvCxnSpPr>
          <p:nvPr/>
        </p:nvCxnSpPr>
        <p:spPr>
          <a:xfrm>
            <a:off x="3629268" y="3438944"/>
            <a:ext cx="654700" cy="0"/>
          </a:xfrm>
          <a:prstGeom prst="line">
            <a:avLst/>
          </a:prstGeom>
          <a:ln>
            <a:solidFill>
              <a:schemeClr val="accent1"/>
            </a:solidFill>
            <a:prstDash val="dash"/>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2559138" y="4422162"/>
            <a:ext cx="1724830" cy="0"/>
          </a:xfrm>
          <a:prstGeom prst="line">
            <a:avLst/>
          </a:prstGeom>
          <a:ln>
            <a:solidFill>
              <a:schemeClr val="accent1"/>
            </a:solidFill>
            <a:prstDash val="dash"/>
            <a:headEnd type="none"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139"/>
                                </p:stCondLst>
                                <p:childTnLst>
                                  <p:par>
                                    <p:cTn id="20" presetID="2" presetClass="entr" presetSubtype="4" accel="70000" fill="hold" grpId="0" nodeType="afterEffect" p14:presetBounceEnd="44000">
                                      <p:stCondLst>
                                        <p:cond delay="0"/>
                                      </p:stCondLst>
                                      <p:childTnLst>
                                        <p:set>
                                          <p:cBhvr>
                                            <p:cTn id="21" dur="1" fill="hold">
                                              <p:stCondLst>
                                                <p:cond delay="0"/>
                                              </p:stCondLst>
                                            </p:cTn>
                                            <p:tgtEl>
                                              <p:spTgt spid="78"/>
                                            </p:tgtEl>
                                            <p:attrNameLst>
                                              <p:attrName>style.visibility</p:attrName>
                                            </p:attrNameLst>
                                          </p:cBhvr>
                                          <p:to>
                                            <p:strVal val="visible"/>
                                          </p:to>
                                        </p:set>
                                        <p:anim calcmode="lin" valueType="num" p14:bounceEnd="44000">
                                          <p:cBhvr additive="base">
                                            <p:cTn id="22" dur="1000" fill="hold"/>
                                            <p:tgtEl>
                                              <p:spTgt spid="78"/>
                                            </p:tgtEl>
                                            <p:attrNameLst>
                                              <p:attrName>ppt_x</p:attrName>
                                            </p:attrNameLst>
                                          </p:cBhvr>
                                          <p:tavLst>
                                            <p:tav tm="0">
                                              <p:val>
                                                <p:strVal val="#ppt_x"/>
                                              </p:val>
                                            </p:tav>
                                            <p:tav tm="100000">
                                              <p:val>
                                                <p:strVal val="#ppt_x"/>
                                              </p:val>
                                            </p:tav>
                                          </p:tavLst>
                                        </p:anim>
                                        <p:anim calcmode="lin" valueType="num" p14:bounceEnd="44000">
                                          <p:cBhvr additive="base">
                                            <p:cTn id="23" dur="1000" fill="hold"/>
                                            <p:tgtEl>
                                              <p:spTgt spid="78"/>
                                            </p:tgtEl>
                                            <p:attrNameLst>
                                              <p:attrName>ppt_y</p:attrName>
                                            </p:attrNameLst>
                                          </p:cBhvr>
                                          <p:tavLst>
                                            <p:tav tm="0">
                                              <p:val>
                                                <p:strVal val="1+#ppt_h/2"/>
                                              </p:val>
                                            </p:tav>
                                            <p:tav tm="100000">
                                              <p:val>
                                                <p:strVal val="#ppt_y"/>
                                              </p:val>
                                            </p:tav>
                                          </p:tavLst>
                                        </p:anim>
                                      </p:childTnLst>
                                    </p:cTn>
                                  </p:par>
                                </p:childTnLst>
                              </p:cTn>
                            </p:par>
                            <p:par>
                              <p:cTn id="24" fill="hold">
                                <p:stCondLst>
                                  <p:cond delay="2139"/>
                                </p:stCondLst>
                                <p:childTnLst>
                                  <p:par>
                                    <p:cTn id="25" presetID="53" presetClass="entr" presetSubtype="16" fill="hold" grpId="0" nodeType="afterEffect">
                                      <p:stCondLst>
                                        <p:cond delay="0"/>
                                      </p:stCondLst>
                                      <p:childTnLst>
                                        <p:set>
                                          <p:cBhvr>
                                            <p:cTn id="26" dur="1" fill="hold">
                                              <p:stCondLst>
                                                <p:cond delay="0"/>
                                              </p:stCondLst>
                                            </p:cTn>
                                            <p:tgtEl>
                                              <p:spTgt spid="98"/>
                                            </p:tgtEl>
                                            <p:attrNameLst>
                                              <p:attrName>style.visibility</p:attrName>
                                            </p:attrNameLst>
                                          </p:cBhvr>
                                          <p:to>
                                            <p:strVal val="visible"/>
                                          </p:to>
                                        </p:set>
                                        <p:anim calcmode="lin" valueType="num">
                                          <p:cBhvr>
                                            <p:cTn id="27" dur="500" fill="hold"/>
                                            <p:tgtEl>
                                              <p:spTgt spid="98"/>
                                            </p:tgtEl>
                                            <p:attrNameLst>
                                              <p:attrName>ppt_w</p:attrName>
                                            </p:attrNameLst>
                                          </p:cBhvr>
                                          <p:tavLst>
                                            <p:tav tm="0">
                                              <p:val>
                                                <p:fltVal val="0"/>
                                              </p:val>
                                            </p:tav>
                                            <p:tav tm="100000">
                                              <p:val>
                                                <p:strVal val="#ppt_w"/>
                                              </p:val>
                                            </p:tav>
                                          </p:tavLst>
                                        </p:anim>
                                        <p:anim calcmode="lin" valueType="num">
                                          <p:cBhvr>
                                            <p:cTn id="28" dur="500" fill="hold"/>
                                            <p:tgtEl>
                                              <p:spTgt spid="98"/>
                                            </p:tgtEl>
                                            <p:attrNameLst>
                                              <p:attrName>ppt_h</p:attrName>
                                            </p:attrNameLst>
                                          </p:cBhvr>
                                          <p:tavLst>
                                            <p:tav tm="0">
                                              <p:val>
                                                <p:fltVal val="0"/>
                                              </p:val>
                                            </p:tav>
                                            <p:tav tm="100000">
                                              <p:val>
                                                <p:strVal val="#ppt_h"/>
                                              </p:val>
                                            </p:tav>
                                          </p:tavLst>
                                        </p:anim>
                                        <p:animEffect transition="in" filter="fade">
                                          <p:cBhvr>
                                            <p:cTn id="29" dur="500"/>
                                            <p:tgtEl>
                                              <p:spTgt spid="98"/>
                                            </p:tgtEl>
                                          </p:cBhvr>
                                        </p:animEffect>
                                      </p:childTnLst>
                                    </p:cTn>
                                  </p:par>
                                </p:childTnLst>
                              </p:cTn>
                            </p:par>
                            <p:par>
                              <p:cTn id="30" fill="hold">
                                <p:stCondLst>
                                  <p:cond delay="2639"/>
                                </p:stCondLst>
                                <p:childTnLst>
                                  <p:par>
                                    <p:cTn id="31" presetID="22" presetClass="entr" presetSubtype="1" fill="hold" grpId="0" nodeType="after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wipe(up)">
                                          <p:cBhvr>
                                            <p:cTn id="33" dur="400"/>
                                            <p:tgtEl>
                                              <p:spTgt spid="74"/>
                                            </p:tgtEl>
                                          </p:cBhvr>
                                        </p:animEffect>
                                      </p:childTnLst>
                                    </p:cTn>
                                  </p:par>
                                </p:childTnLst>
                              </p:cTn>
                            </p:par>
                            <p:par>
                              <p:cTn id="34" fill="hold">
                                <p:stCondLst>
                                  <p:cond delay="3139"/>
                                </p:stCondLst>
                                <p:childTnLst>
                                  <p:par>
                                    <p:cTn id="35" presetID="16" presetClass="entr" presetSubtype="21"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barn(inVertical)">
                                          <p:cBhvr>
                                            <p:cTn id="37" dur="500"/>
                                            <p:tgtEl>
                                              <p:spTgt spid="4"/>
                                            </p:tgtEl>
                                          </p:cBhvr>
                                        </p:animEffect>
                                      </p:childTnLst>
                                    </p:cTn>
                                  </p:par>
                                </p:childTnLst>
                              </p:cTn>
                            </p:par>
                            <p:par>
                              <p:cTn id="38" fill="hold">
                                <p:stCondLst>
                                  <p:cond delay="3639"/>
                                </p:stCondLst>
                                <p:childTnLst>
                                  <p:par>
                                    <p:cTn id="39" presetID="22" presetClass="entr" presetSubtype="8" fill="hold" nodeType="afterEffect">
                                      <p:stCondLst>
                                        <p:cond delay="0"/>
                                      </p:stCondLst>
                                      <p:childTnLst>
                                        <p:set>
                                          <p:cBhvr>
                                            <p:cTn id="40" dur="1" fill="hold">
                                              <p:stCondLst>
                                                <p:cond delay="0"/>
                                              </p:stCondLst>
                                            </p:cTn>
                                            <p:tgtEl>
                                              <p:spTgt spid="117"/>
                                            </p:tgtEl>
                                            <p:attrNameLst>
                                              <p:attrName>style.visibility</p:attrName>
                                            </p:attrNameLst>
                                          </p:cBhvr>
                                          <p:to>
                                            <p:strVal val="visible"/>
                                          </p:to>
                                        </p:set>
                                        <p:animEffect transition="in" filter="wipe(left)">
                                          <p:cBhvr>
                                            <p:cTn id="41" dur="500"/>
                                            <p:tgtEl>
                                              <p:spTgt spid="117"/>
                                            </p:tgtEl>
                                          </p:cBhvr>
                                        </p:animEffect>
                                      </p:childTnLst>
                                    </p:cTn>
                                  </p:par>
                                </p:childTnLst>
                              </p:cTn>
                            </p:par>
                            <p:par>
                              <p:cTn id="42" fill="hold">
                                <p:stCondLst>
                                  <p:cond delay="4139"/>
                                </p:stCondLst>
                                <p:childTnLst>
                                  <p:par>
                                    <p:cTn id="43" presetID="14" presetClass="entr" presetSubtype="10"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randombar(horizontal)">
                                          <p:cBhvr>
                                            <p:cTn id="45" dur="500"/>
                                            <p:tgtEl>
                                              <p:spTgt spid="6"/>
                                            </p:tgtEl>
                                          </p:cBhvr>
                                        </p:animEffect>
                                      </p:childTnLst>
                                    </p:cTn>
                                  </p:par>
                                </p:childTnLst>
                              </p:cTn>
                            </p:par>
                            <p:par>
                              <p:cTn id="46" fill="hold">
                                <p:stCondLst>
                                  <p:cond delay="4639"/>
                                </p:stCondLst>
                                <p:childTnLst>
                                  <p:par>
                                    <p:cTn id="47" presetID="16" presetClass="entr" presetSubtype="21"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barn(inVertical)">
                                          <p:cBhvr>
                                            <p:cTn id="49" dur="500"/>
                                            <p:tgtEl>
                                              <p:spTgt spid="5"/>
                                            </p:tgtEl>
                                          </p:cBhvr>
                                        </p:animEffect>
                                      </p:childTnLst>
                                    </p:cTn>
                                  </p:par>
                                </p:childTnLst>
                              </p:cTn>
                            </p:par>
                            <p:par>
                              <p:cTn id="50" fill="hold">
                                <p:stCondLst>
                                  <p:cond delay="5139"/>
                                </p:stCondLst>
                                <p:childTnLst>
                                  <p:par>
                                    <p:cTn id="51" presetID="22" presetClass="entr" presetSubtype="8"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childTnLst>
                              </p:cTn>
                            </p:par>
                            <p:par>
                              <p:cTn id="54" fill="hold">
                                <p:stCondLst>
                                  <p:cond delay="5639"/>
                                </p:stCondLst>
                                <p:childTnLst>
                                  <p:par>
                                    <p:cTn id="55" presetID="14" presetClass="entr" presetSubtype="10"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randombar(horizontal)">
                                          <p:cBhvr>
                                            <p:cTn id="57" dur="500"/>
                                            <p:tgtEl>
                                              <p:spTgt spid="7"/>
                                            </p:tgtEl>
                                          </p:cBhvr>
                                        </p:animEffect>
                                      </p:childTnLst>
                                    </p:cTn>
                                  </p:par>
                                </p:childTnLst>
                              </p:cTn>
                            </p:par>
                            <p:par>
                              <p:cTn id="58" fill="hold">
                                <p:stCondLst>
                                  <p:cond delay="6139"/>
                                </p:stCondLst>
                                <p:childTnLst>
                                  <p:par>
                                    <p:cTn id="59" presetID="16" presetClass="entr" presetSubtype="21" fill="hold" nodeType="after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barn(inVertical)">
                                          <p:cBhvr>
                                            <p:cTn id="61" dur="500"/>
                                            <p:tgtEl>
                                              <p:spTgt spid="9"/>
                                            </p:tgtEl>
                                          </p:cBhvr>
                                        </p:animEffect>
                                      </p:childTnLst>
                                    </p:cTn>
                                  </p:par>
                                </p:childTnLst>
                              </p:cTn>
                            </p:par>
                            <p:par>
                              <p:cTn id="62" fill="hold">
                                <p:stCondLst>
                                  <p:cond delay="6639"/>
                                </p:stCondLst>
                                <p:childTnLst>
                                  <p:par>
                                    <p:cTn id="63" presetID="22" presetClass="entr" presetSubtype="8" fill="hold" nodeType="afterEffect">
                                      <p:stCondLst>
                                        <p:cond delay="0"/>
                                      </p:stCondLst>
                                      <p:childTnLst>
                                        <p:set>
                                          <p:cBhvr>
                                            <p:cTn id="64" dur="1" fill="hold">
                                              <p:stCondLst>
                                                <p:cond delay="0"/>
                                              </p:stCondLst>
                                            </p:cTn>
                                            <p:tgtEl>
                                              <p:spTgt spid="118"/>
                                            </p:tgtEl>
                                            <p:attrNameLst>
                                              <p:attrName>style.visibility</p:attrName>
                                            </p:attrNameLst>
                                          </p:cBhvr>
                                          <p:to>
                                            <p:strVal val="visible"/>
                                          </p:to>
                                        </p:set>
                                        <p:animEffect transition="in" filter="wipe(left)">
                                          <p:cBhvr>
                                            <p:cTn id="65" dur="500"/>
                                            <p:tgtEl>
                                              <p:spTgt spid="118"/>
                                            </p:tgtEl>
                                          </p:cBhvr>
                                        </p:animEffect>
                                      </p:childTnLst>
                                    </p:cTn>
                                  </p:par>
                                </p:childTnLst>
                              </p:cTn>
                            </p:par>
                            <p:par>
                              <p:cTn id="66" fill="hold">
                                <p:stCondLst>
                                  <p:cond delay="7139"/>
                                </p:stCondLst>
                                <p:childTnLst>
                                  <p:par>
                                    <p:cTn id="67" presetID="14" presetClass="entr" presetSubtype="10" fill="hold"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randombar(horizontal)">
                                          <p:cBhvr>
                                            <p:cTn id="69" dur="500"/>
                                            <p:tgtEl>
                                              <p:spTgt spid="11"/>
                                            </p:tgtEl>
                                          </p:cBhvr>
                                        </p:animEffect>
                                      </p:childTnLst>
                                    </p:cTn>
                                  </p:par>
                                </p:childTnLst>
                              </p:cTn>
                            </p:par>
                            <p:par>
                              <p:cTn id="70" fill="hold">
                                <p:stCondLst>
                                  <p:cond delay="7639"/>
                                </p:stCondLst>
                                <p:childTnLst>
                                  <p:par>
                                    <p:cTn id="71" presetID="16" presetClass="entr" presetSubtype="21" fill="hold" nodeType="after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barn(inVertical)">
                                          <p:cBhvr>
                                            <p:cTn id="73" dur="500"/>
                                            <p:tgtEl>
                                              <p:spTgt spid="10"/>
                                            </p:tgtEl>
                                          </p:cBhvr>
                                        </p:animEffect>
                                      </p:childTnLst>
                                    </p:cTn>
                                  </p:par>
                                </p:childTnLst>
                              </p:cTn>
                            </p:par>
                            <p:par>
                              <p:cTn id="74" fill="hold">
                                <p:stCondLst>
                                  <p:cond delay="8139"/>
                                </p:stCondLst>
                                <p:childTnLst>
                                  <p:par>
                                    <p:cTn id="75" presetID="22" presetClass="entr" presetSubtype="8" fill="hold" nodeType="afterEffect">
                                      <p:stCondLst>
                                        <p:cond delay="0"/>
                                      </p:stCondLst>
                                      <p:childTnLst>
                                        <p:set>
                                          <p:cBhvr>
                                            <p:cTn id="76" dur="1" fill="hold">
                                              <p:stCondLst>
                                                <p:cond delay="0"/>
                                              </p:stCondLst>
                                            </p:cTn>
                                            <p:tgtEl>
                                              <p:spTgt spid="120"/>
                                            </p:tgtEl>
                                            <p:attrNameLst>
                                              <p:attrName>style.visibility</p:attrName>
                                            </p:attrNameLst>
                                          </p:cBhvr>
                                          <p:to>
                                            <p:strVal val="visible"/>
                                          </p:to>
                                        </p:set>
                                        <p:animEffect transition="in" filter="wipe(left)">
                                          <p:cBhvr>
                                            <p:cTn id="77" dur="500"/>
                                            <p:tgtEl>
                                              <p:spTgt spid="120"/>
                                            </p:tgtEl>
                                          </p:cBhvr>
                                        </p:animEffect>
                                      </p:childTnLst>
                                    </p:cTn>
                                  </p:par>
                                </p:childTnLst>
                              </p:cTn>
                            </p:par>
                            <p:par>
                              <p:cTn id="78" fill="hold">
                                <p:stCondLst>
                                  <p:cond delay="8639"/>
                                </p:stCondLst>
                                <p:childTnLst>
                                  <p:par>
                                    <p:cTn id="79" presetID="14" presetClass="entr" presetSubtype="10" fill="hold" nodeType="after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randombar(horizontal)">
                                          <p:cBhvr>
                                            <p:cTn id="8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74" grpId="0" animBg="1"/>
          <p:bldP spid="78" grpId="0" animBg="1"/>
          <p:bldP spid="9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139"/>
                                </p:stCondLst>
                                <p:childTnLst>
                                  <p:par>
                                    <p:cTn id="20" presetID="2" presetClass="entr" presetSubtype="4" accel="70000" fill="hold" grpId="0" nodeType="afterEffect">
                                      <p:stCondLst>
                                        <p:cond delay="0"/>
                                      </p:stCondLst>
                                      <p:childTnLst>
                                        <p:set>
                                          <p:cBhvr>
                                            <p:cTn id="21" dur="1" fill="hold">
                                              <p:stCondLst>
                                                <p:cond delay="0"/>
                                              </p:stCondLst>
                                            </p:cTn>
                                            <p:tgtEl>
                                              <p:spTgt spid="78"/>
                                            </p:tgtEl>
                                            <p:attrNameLst>
                                              <p:attrName>style.visibility</p:attrName>
                                            </p:attrNameLst>
                                          </p:cBhvr>
                                          <p:to>
                                            <p:strVal val="visible"/>
                                          </p:to>
                                        </p:set>
                                        <p:anim calcmode="lin" valueType="num">
                                          <p:cBhvr additive="base">
                                            <p:cTn id="22" dur="1000" fill="hold"/>
                                            <p:tgtEl>
                                              <p:spTgt spid="78"/>
                                            </p:tgtEl>
                                            <p:attrNameLst>
                                              <p:attrName>ppt_x</p:attrName>
                                            </p:attrNameLst>
                                          </p:cBhvr>
                                          <p:tavLst>
                                            <p:tav tm="0">
                                              <p:val>
                                                <p:strVal val="#ppt_x"/>
                                              </p:val>
                                            </p:tav>
                                            <p:tav tm="100000">
                                              <p:val>
                                                <p:strVal val="#ppt_x"/>
                                              </p:val>
                                            </p:tav>
                                          </p:tavLst>
                                        </p:anim>
                                        <p:anim calcmode="lin" valueType="num">
                                          <p:cBhvr additive="base">
                                            <p:cTn id="23" dur="1000" fill="hold"/>
                                            <p:tgtEl>
                                              <p:spTgt spid="78"/>
                                            </p:tgtEl>
                                            <p:attrNameLst>
                                              <p:attrName>ppt_y</p:attrName>
                                            </p:attrNameLst>
                                          </p:cBhvr>
                                          <p:tavLst>
                                            <p:tav tm="0">
                                              <p:val>
                                                <p:strVal val="1+#ppt_h/2"/>
                                              </p:val>
                                            </p:tav>
                                            <p:tav tm="100000">
                                              <p:val>
                                                <p:strVal val="#ppt_y"/>
                                              </p:val>
                                            </p:tav>
                                          </p:tavLst>
                                        </p:anim>
                                      </p:childTnLst>
                                    </p:cTn>
                                  </p:par>
                                </p:childTnLst>
                              </p:cTn>
                            </p:par>
                            <p:par>
                              <p:cTn id="24" fill="hold">
                                <p:stCondLst>
                                  <p:cond delay="2139"/>
                                </p:stCondLst>
                                <p:childTnLst>
                                  <p:par>
                                    <p:cTn id="25" presetID="53" presetClass="entr" presetSubtype="16" fill="hold" grpId="0" nodeType="afterEffect">
                                      <p:stCondLst>
                                        <p:cond delay="0"/>
                                      </p:stCondLst>
                                      <p:childTnLst>
                                        <p:set>
                                          <p:cBhvr>
                                            <p:cTn id="26" dur="1" fill="hold">
                                              <p:stCondLst>
                                                <p:cond delay="0"/>
                                              </p:stCondLst>
                                            </p:cTn>
                                            <p:tgtEl>
                                              <p:spTgt spid="98"/>
                                            </p:tgtEl>
                                            <p:attrNameLst>
                                              <p:attrName>style.visibility</p:attrName>
                                            </p:attrNameLst>
                                          </p:cBhvr>
                                          <p:to>
                                            <p:strVal val="visible"/>
                                          </p:to>
                                        </p:set>
                                        <p:anim calcmode="lin" valueType="num">
                                          <p:cBhvr>
                                            <p:cTn id="27" dur="500" fill="hold"/>
                                            <p:tgtEl>
                                              <p:spTgt spid="98"/>
                                            </p:tgtEl>
                                            <p:attrNameLst>
                                              <p:attrName>ppt_w</p:attrName>
                                            </p:attrNameLst>
                                          </p:cBhvr>
                                          <p:tavLst>
                                            <p:tav tm="0">
                                              <p:val>
                                                <p:fltVal val="0"/>
                                              </p:val>
                                            </p:tav>
                                            <p:tav tm="100000">
                                              <p:val>
                                                <p:strVal val="#ppt_w"/>
                                              </p:val>
                                            </p:tav>
                                          </p:tavLst>
                                        </p:anim>
                                        <p:anim calcmode="lin" valueType="num">
                                          <p:cBhvr>
                                            <p:cTn id="28" dur="500" fill="hold"/>
                                            <p:tgtEl>
                                              <p:spTgt spid="98"/>
                                            </p:tgtEl>
                                            <p:attrNameLst>
                                              <p:attrName>ppt_h</p:attrName>
                                            </p:attrNameLst>
                                          </p:cBhvr>
                                          <p:tavLst>
                                            <p:tav tm="0">
                                              <p:val>
                                                <p:fltVal val="0"/>
                                              </p:val>
                                            </p:tav>
                                            <p:tav tm="100000">
                                              <p:val>
                                                <p:strVal val="#ppt_h"/>
                                              </p:val>
                                            </p:tav>
                                          </p:tavLst>
                                        </p:anim>
                                        <p:animEffect transition="in" filter="fade">
                                          <p:cBhvr>
                                            <p:cTn id="29" dur="500"/>
                                            <p:tgtEl>
                                              <p:spTgt spid="98"/>
                                            </p:tgtEl>
                                          </p:cBhvr>
                                        </p:animEffect>
                                      </p:childTnLst>
                                    </p:cTn>
                                  </p:par>
                                </p:childTnLst>
                              </p:cTn>
                            </p:par>
                            <p:par>
                              <p:cTn id="30" fill="hold">
                                <p:stCondLst>
                                  <p:cond delay="2639"/>
                                </p:stCondLst>
                                <p:childTnLst>
                                  <p:par>
                                    <p:cTn id="31" presetID="22" presetClass="entr" presetSubtype="1" fill="hold" grpId="0" nodeType="after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wipe(up)">
                                          <p:cBhvr>
                                            <p:cTn id="33" dur="400"/>
                                            <p:tgtEl>
                                              <p:spTgt spid="74"/>
                                            </p:tgtEl>
                                          </p:cBhvr>
                                        </p:animEffect>
                                      </p:childTnLst>
                                    </p:cTn>
                                  </p:par>
                                </p:childTnLst>
                              </p:cTn>
                            </p:par>
                            <p:par>
                              <p:cTn id="34" fill="hold">
                                <p:stCondLst>
                                  <p:cond delay="3139"/>
                                </p:stCondLst>
                                <p:childTnLst>
                                  <p:par>
                                    <p:cTn id="35" presetID="16" presetClass="entr" presetSubtype="21"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barn(inVertical)">
                                          <p:cBhvr>
                                            <p:cTn id="37" dur="500"/>
                                            <p:tgtEl>
                                              <p:spTgt spid="4"/>
                                            </p:tgtEl>
                                          </p:cBhvr>
                                        </p:animEffect>
                                      </p:childTnLst>
                                    </p:cTn>
                                  </p:par>
                                </p:childTnLst>
                              </p:cTn>
                            </p:par>
                            <p:par>
                              <p:cTn id="38" fill="hold">
                                <p:stCondLst>
                                  <p:cond delay="3639"/>
                                </p:stCondLst>
                                <p:childTnLst>
                                  <p:par>
                                    <p:cTn id="39" presetID="22" presetClass="entr" presetSubtype="8" fill="hold" nodeType="afterEffect">
                                      <p:stCondLst>
                                        <p:cond delay="0"/>
                                      </p:stCondLst>
                                      <p:childTnLst>
                                        <p:set>
                                          <p:cBhvr>
                                            <p:cTn id="40" dur="1" fill="hold">
                                              <p:stCondLst>
                                                <p:cond delay="0"/>
                                              </p:stCondLst>
                                            </p:cTn>
                                            <p:tgtEl>
                                              <p:spTgt spid="117"/>
                                            </p:tgtEl>
                                            <p:attrNameLst>
                                              <p:attrName>style.visibility</p:attrName>
                                            </p:attrNameLst>
                                          </p:cBhvr>
                                          <p:to>
                                            <p:strVal val="visible"/>
                                          </p:to>
                                        </p:set>
                                        <p:animEffect transition="in" filter="wipe(left)">
                                          <p:cBhvr>
                                            <p:cTn id="41" dur="500"/>
                                            <p:tgtEl>
                                              <p:spTgt spid="117"/>
                                            </p:tgtEl>
                                          </p:cBhvr>
                                        </p:animEffect>
                                      </p:childTnLst>
                                    </p:cTn>
                                  </p:par>
                                </p:childTnLst>
                              </p:cTn>
                            </p:par>
                            <p:par>
                              <p:cTn id="42" fill="hold">
                                <p:stCondLst>
                                  <p:cond delay="4139"/>
                                </p:stCondLst>
                                <p:childTnLst>
                                  <p:par>
                                    <p:cTn id="43" presetID="14" presetClass="entr" presetSubtype="10"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randombar(horizontal)">
                                          <p:cBhvr>
                                            <p:cTn id="45" dur="500"/>
                                            <p:tgtEl>
                                              <p:spTgt spid="6"/>
                                            </p:tgtEl>
                                          </p:cBhvr>
                                        </p:animEffect>
                                      </p:childTnLst>
                                    </p:cTn>
                                  </p:par>
                                </p:childTnLst>
                              </p:cTn>
                            </p:par>
                            <p:par>
                              <p:cTn id="46" fill="hold">
                                <p:stCondLst>
                                  <p:cond delay="4639"/>
                                </p:stCondLst>
                                <p:childTnLst>
                                  <p:par>
                                    <p:cTn id="47" presetID="16" presetClass="entr" presetSubtype="21"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barn(inVertical)">
                                          <p:cBhvr>
                                            <p:cTn id="49" dur="500"/>
                                            <p:tgtEl>
                                              <p:spTgt spid="5"/>
                                            </p:tgtEl>
                                          </p:cBhvr>
                                        </p:animEffect>
                                      </p:childTnLst>
                                    </p:cTn>
                                  </p:par>
                                </p:childTnLst>
                              </p:cTn>
                            </p:par>
                            <p:par>
                              <p:cTn id="50" fill="hold">
                                <p:stCondLst>
                                  <p:cond delay="5139"/>
                                </p:stCondLst>
                                <p:childTnLst>
                                  <p:par>
                                    <p:cTn id="51" presetID="22" presetClass="entr" presetSubtype="8"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childTnLst>
                              </p:cTn>
                            </p:par>
                            <p:par>
                              <p:cTn id="54" fill="hold">
                                <p:stCondLst>
                                  <p:cond delay="5639"/>
                                </p:stCondLst>
                                <p:childTnLst>
                                  <p:par>
                                    <p:cTn id="55" presetID="14" presetClass="entr" presetSubtype="10"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randombar(horizontal)">
                                          <p:cBhvr>
                                            <p:cTn id="57" dur="500"/>
                                            <p:tgtEl>
                                              <p:spTgt spid="7"/>
                                            </p:tgtEl>
                                          </p:cBhvr>
                                        </p:animEffect>
                                      </p:childTnLst>
                                    </p:cTn>
                                  </p:par>
                                </p:childTnLst>
                              </p:cTn>
                            </p:par>
                            <p:par>
                              <p:cTn id="58" fill="hold">
                                <p:stCondLst>
                                  <p:cond delay="6139"/>
                                </p:stCondLst>
                                <p:childTnLst>
                                  <p:par>
                                    <p:cTn id="59" presetID="16" presetClass="entr" presetSubtype="21" fill="hold" nodeType="after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barn(inVertical)">
                                          <p:cBhvr>
                                            <p:cTn id="61" dur="500"/>
                                            <p:tgtEl>
                                              <p:spTgt spid="9"/>
                                            </p:tgtEl>
                                          </p:cBhvr>
                                        </p:animEffect>
                                      </p:childTnLst>
                                    </p:cTn>
                                  </p:par>
                                </p:childTnLst>
                              </p:cTn>
                            </p:par>
                            <p:par>
                              <p:cTn id="62" fill="hold">
                                <p:stCondLst>
                                  <p:cond delay="6639"/>
                                </p:stCondLst>
                                <p:childTnLst>
                                  <p:par>
                                    <p:cTn id="63" presetID="22" presetClass="entr" presetSubtype="8" fill="hold" nodeType="afterEffect">
                                      <p:stCondLst>
                                        <p:cond delay="0"/>
                                      </p:stCondLst>
                                      <p:childTnLst>
                                        <p:set>
                                          <p:cBhvr>
                                            <p:cTn id="64" dur="1" fill="hold">
                                              <p:stCondLst>
                                                <p:cond delay="0"/>
                                              </p:stCondLst>
                                            </p:cTn>
                                            <p:tgtEl>
                                              <p:spTgt spid="118"/>
                                            </p:tgtEl>
                                            <p:attrNameLst>
                                              <p:attrName>style.visibility</p:attrName>
                                            </p:attrNameLst>
                                          </p:cBhvr>
                                          <p:to>
                                            <p:strVal val="visible"/>
                                          </p:to>
                                        </p:set>
                                        <p:animEffect transition="in" filter="wipe(left)">
                                          <p:cBhvr>
                                            <p:cTn id="65" dur="500"/>
                                            <p:tgtEl>
                                              <p:spTgt spid="118"/>
                                            </p:tgtEl>
                                          </p:cBhvr>
                                        </p:animEffect>
                                      </p:childTnLst>
                                    </p:cTn>
                                  </p:par>
                                </p:childTnLst>
                              </p:cTn>
                            </p:par>
                            <p:par>
                              <p:cTn id="66" fill="hold">
                                <p:stCondLst>
                                  <p:cond delay="7139"/>
                                </p:stCondLst>
                                <p:childTnLst>
                                  <p:par>
                                    <p:cTn id="67" presetID="14" presetClass="entr" presetSubtype="10" fill="hold"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randombar(horizontal)">
                                          <p:cBhvr>
                                            <p:cTn id="69" dur="500"/>
                                            <p:tgtEl>
                                              <p:spTgt spid="11"/>
                                            </p:tgtEl>
                                          </p:cBhvr>
                                        </p:animEffect>
                                      </p:childTnLst>
                                    </p:cTn>
                                  </p:par>
                                </p:childTnLst>
                              </p:cTn>
                            </p:par>
                            <p:par>
                              <p:cTn id="70" fill="hold">
                                <p:stCondLst>
                                  <p:cond delay="7639"/>
                                </p:stCondLst>
                                <p:childTnLst>
                                  <p:par>
                                    <p:cTn id="71" presetID="16" presetClass="entr" presetSubtype="21" fill="hold" nodeType="after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barn(inVertical)">
                                          <p:cBhvr>
                                            <p:cTn id="73" dur="500"/>
                                            <p:tgtEl>
                                              <p:spTgt spid="10"/>
                                            </p:tgtEl>
                                          </p:cBhvr>
                                        </p:animEffect>
                                      </p:childTnLst>
                                    </p:cTn>
                                  </p:par>
                                </p:childTnLst>
                              </p:cTn>
                            </p:par>
                            <p:par>
                              <p:cTn id="74" fill="hold">
                                <p:stCondLst>
                                  <p:cond delay="8139"/>
                                </p:stCondLst>
                                <p:childTnLst>
                                  <p:par>
                                    <p:cTn id="75" presetID="22" presetClass="entr" presetSubtype="8" fill="hold" nodeType="afterEffect">
                                      <p:stCondLst>
                                        <p:cond delay="0"/>
                                      </p:stCondLst>
                                      <p:childTnLst>
                                        <p:set>
                                          <p:cBhvr>
                                            <p:cTn id="76" dur="1" fill="hold">
                                              <p:stCondLst>
                                                <p:cond delay="0"/>
                                              </p:stCondLst>
                                            </p:cTn>
                                            <p:tgtEl>
                                              <p:spTgt spid="120"/>
                                            </p:tgtEl>
                                            <p:attrNameLst>
                                              <p:attrName>style.visibility</p:attrName>
                                            </p:attrNameLst>
                                          </p:cBhvr>
                                          <p:to>
                                            <p:strVal val="visible"/>
                                          </p:to>
                                        </p:set>
                                        <p:animEffect transition="in" filter="wipe(left)">
                                          <p:cBhvr>
                                            <p:cTn id="77" dur="500"/>
                                            <p:tgtEl>
                                              <p:spTgt spid="120"/>
                                            </p:tgtEl>
                                          </p:cBhvr>
                                        </p:animEffect>
                                      </p:childTnLst>
                                    </p:cTn>
                                  </p:par>
                                </p:childTnLst>
                              </p:cTn>
                            </p:par>
                            <p:par>
                              <p:cTn id="78" fill="hold">
                                <p:stCondLst>
                                  <p:cond delay="8639"/>
                                </p:stCondLst>
                                <p:childTnLst>
                                  <p:par>
                                    <p:cTn id="79" presetID="14" presetClass="entr" presetSubtype="10" fill="hold" nodeType="after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randombar(horizontal)">
                                          <p:cBhvr>
                                            <p:cTn id="8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74" grpId="0" animBg="1"/>
          <p:bldP spid="78" grpId="0" animBg="1"/>
          <p:bldP spid="98"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65373" y="428693"/>
            <a:ext cx="3047759" cy="430887"/>
          </a:xfrm>
          <a:prstGeom prst="rect">
            <a:avLst/>
          </a:prstGeom>
          <a:noFill/>
        </p:spPr>
        <p:txBody>
          <a:bodyPr wrap="square" rtlCol="0">
            <a:spAutoFit/>
          </a:bodyPr>
          <a:lstStyle>
            <a:defPPr>
              <a:defRPr lang="zh-CN"/>
            </a:defPPr>
            <a:lvl1pPr>
              <a:defRPr sz="2200" b="1">
                <a:solidFill>
                  <a:schemeClr val="accent1"/>
                </a:solidFill>
                <a:latin typeface="微软雅黑" panose="020B0503020204020204" pitchFamily="34" charset="-122"/>
                <a:ea typeface="微软雅黑" panose="020B0503020204020204" pitchFamily="34" charset="-122"/>
              </a:defRPr>
            </a:lvl1pPr>
          </a:lstStyle>
          <a:p>
            <a:r>
              <a:rPr lang="zh-CN" altLang="en-US" dirty="0"/>
              <a:t>绩效考核和管理</a:t>
            </a:r>
            <a:endParaRPr lang="zh-CN" altLang="en-US" dirty="0"/>
          </a:p>
        </p:txBody>
      </p:sp>
      <p:cxnSp>
        <p:nvCxnSpPr>
          <p:cNvPr id="3" name="直接连接符 2"/>
          <p:cNvCxnSpPr/>
          <p:nvPr/>
        </p:nvCxnSpPr>
        <p:spPr>
          <a:xfrm>
            <a:off x="1132953" y="897658"/>
            <a:ext cx="7543503" cy="0"/>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582730" y="347438"/>
            <a:ext cx="507041" cy="593401"/>
            <a:chOff x="582730" y="347438"/>
            <a:chExt cx="507041" cy="593401"/>
          </a:xfrm>
        </p:grpSpPr>
        <p:sp>
          <p:nvSpPr>
            <p:cNvPr id="19" name="六边形 18"/>
            <p:cNvSpPr/>
            <p:nvPr/>
          </p:nvSpPr>
          <p:spPr>
            <a:xfrm rot="5400000">
              <a:off x="539550" y="390618"/>
              <a:ext cx="593401" cy="507041"/>
            </a:xfrm>
            <a:prstGeom prst="hexagon">
              <a:avLst/>
            </a:prstGeom>
            <a:solidFill>
              <a:schemeClr val="accent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30" name="Freeform 354"/>
            <p:cNvSpPr>
              <a:spLocks noEditPoints="1"/>
            </p:cNvSpPr>
            <p:nvPr/>
          </p:nvSpPr>
          <p:spPr bwMode="auto">
            <a:xfrm>
              <a:off x="673217" y="479330"/>
              <a:ext cx="326066" cy="329612"/>
            </a:xfrm>
            <a:custGeom>
              <a:avLst/>
              <a:gdLst>
                <a:gd name="T0" fmla="*/ 433 w 548"/>
                <a:gd name="T1" fmla="*/ 71 h 559"/>
                <a:gd name="T2" fmla="*/ 399 w 548"/>
                <a:gd name="T3" fmla="*/ 108 h 559"/>
                <a:gd name="T4" fmla="*/ 399 w 548"/>
                <a:gd name="T5" fmla="*/ 146 h 559"/>
                <a:gd name="T6" fmla="*/ 422 w 548"/>
                <a:gd name="T7" fmla="*/ 176 h 559"/>
                <a:gd name="T8" fmla="*/ 456 w 548"/>
                <a:gd name="T9" fmla="*/ 186 h 559"/>
                <a:gd name="T10" fmla="*/ 489 w 548"/>
                <a:gd name="T11" fmla="*/ 175 h 559"/>
                <a:gd name="T12" fmla="*/ 515 w 548"/>
                <a:gd name="T13" fmla="*/ 137 h 559"/>
                <a:gd name="T14" fmla="*/ 513 w 548"/>
                <a:gd name="T15" fmla="*/ 108 h 559"/>
                <a:gd name="T16" fmla="*/ 479 w 548"/>
                <a:gd name="T17" fmla="*/ 71 h 559"/>
                <a:gd name="T18" fmla="*/ 91 w 548"/>
                <a:gd name="T19" fmla="*/ 66 h 559"/>
                <a:gd name="T20" fmla="*/ 125 w 548"/>
                <a:gd name="T21" fmla="*/ 76 h 559"/>
                <a:gd name="T22" fmla="*/ 150 w 548"/>
                <a:gd name="T23" fmla="*/ 114 h 559"/>
                <a:gd name="T24" fmla="*/ 144 w 548"/>
                <a:gd name="T25" fmla="*/ 154 h 559"/>
                <a:gd name="T26" fmla="*/ 115 w 548"/>
                <a:gd name="T27" fmla="*/ 181 h 559"/>
                <a:gd name="T28" fmla="*/ 85 w 548"/>
                <a:gd name="T29" fmla="*/ 186 h 559"/>
                <a:gd name="T30" fmla="*/ 49 w 548"/>
                <a:gd name="T31" fmla="*/ 168 h 559"/>
                <a:gd name="T32" fmla="*/ 33 w 548"/>
                <a:gd name="T33" fmla="*/ 132 h 559"/>
                <a:gd name="T34" fmla="*/ 36 w 548"/>
                <a:gd name="T35" fmla="*/ 102 h 559"/>
                <a:gd name="T36" fmla="*/ 74 w 548"/>
                <a:gd name="T37" fmla="*/ 69 h 559"/>
                <a:gd name="T38" fmla="*/ 137 w 548"/>
                <a:gd name="T39" fmla="*/ 375 h 559"/>
                <a:gd name="T40" fmla="*/ 87 w 548"/>
                <a:gd name="T41" fmla="*/ 527 h 559"/>
                <a:gd name="T42" fmla="*/ 37 w 548"/>
                <a:gd name="T43" fmla="*/ 262 h 559"/>
                <a:gd name="T44" fmla="*/ 2 w 548"/>
                <a:gd name="T45" fmla="*/ 216 h 559"/>
                <a:gd name="T46" fmla="*/ 29 w 548"/>
                <a:gd name="T47" fmla="*/ 194 h 559"/>
                <a:gd name="T48" fmla="*/ 119 w 548"/>
                <a:gd name="T49" fmla="*/ 375 h 559"/>
                <a:gd name="T50" fmla="*/ 332 w 548"/>
                <a:gd name="T51" fmla="*/ 342 h 559"/>
                <a:gd name="T52" fmla="*/ 271 w 548"/>
                <a:gd name="T53" fmla="*/ 402 h 559"/>
                <a:gd name="T54" fmla="*/ 218 w 548"/>
                <a:gd name="T55" fmla="*/ 238 h 559"/>
                <a:gd name="T56" fmla="*/ 165 w 548"/>
                <a:gd name="T57" fmla="*/ 191 h 559"/>
                <a:gd name="T58" fmla="*/ 192 w 548"/>
                <a:gd name="T59" fmla="*/ 159 h 559"/>
                <a:gd name="T60" fmla="*/ 276 w 548"/>
                <a:gd name="T61" fmla="*/ 155 h 559"/>
                <a:gd name="T62" fmla="*/ 341 w 548"/>
                <a:gd name="T63" fmla="*/ 155 h 559"/>
                <a:gd name="T64" fmla="*/ 379 w 548"/>
                <a:gd name="T65" fmla="*/ 175 h 559"/>
                <a:gd name="T66" fmla="*/ 379 w 548"/>
                <a:gd name="T67" fmla="*/ 342 h 559"/>
                <a:gd name="T68" fmla="*/ 409 w 548"/>
                <a:gd name="T69" fmla="*/ 375 h 559"/>
                <a:gd name="T70" fmla="*/ 461 w 548"/>
                <a:gd name="T71" fmla="*/ 527 h 559"/>
                <a:gd name="T72" fmla="*/ 510 w 548"/>
                <a:gd name="T73" fmla="*/ 262 h 559"/>
                <a:gd name="T74" fmla="*/ 546 w 548"/>
                <a:gd name="T75" fmla="*/ 216 h 559"/>
                <a:gd name="T76" fmla="*/ 519 w 548"/>
                <a:gd name="T77" fmla="*/ 194 h 559"/>
                <a:gd name="T78" fmla="*/ 427 w 548"/>
                <a:gd name="T79" fmla="*/ 375 h 559"/>
                <a:gd name="T80" fmla="*/ 298 w 548"/>
                <a:gd name="T81" fmla="*/ 4 h 559"/>
                <a:gd name="T82" fmla="*/ 327 w 548"/>
                <a:gd name="T83" fmla="*/ 21 h 559"/>
                <a:gd name="T84" fmla="*/ 346 w 548"/>
                <a:gd name="T85" fmla="*/ 52 h 559"/>
                <a:gd name="T86" fmla="*/ 347 w 548"/>
                <a:gd name="T87" fmla="*/ 88 h 559"/>
                <a:gd name="T88" fmla="*/ 332 w 548"/>
                <a:gd name="T89" fmla="*/ 119 h 559"/>
                <a:gd name="T90" fmla="*/ 305 w 548"/>
                <a:gd name="T91" fmla="*/ 140 h 559"/>
                <a:gd name="T92" fmla="*/ 269 w 548"/>
                <a:gd name="T93" fmla="*/ 146 h 559"/>
                <a:gd name="T94" fmla="*/ 236 w 548"/>
                <a:gd name="T95" fmla="*/ 133 h 559"/>
                <a:gd name="T96" fmla="*/ 212 w 548"/>
                <a:gd name="T97" fmla="*/ 108 h 559"/>
                <a:gd name="T98" fmla="*/ 204 w 548"/>
                <a:gd name="T99" fmla="*/ 73 h 559"/>
                <a:gd name="T100" fmla="*/ 212 w 548"/>
                <a:gd name="T101" fmla="*/ 39 h 559"/>
                <a:gd name="T102" fmla="*/ 236 w 548"/>
                <a:gd name="T103" fmla="*/ 13 h 559"/>
                <a:gd name="T104" fmla="*/ 269 w 548"/>
                <a:gd name="T105" fmla="*/ 1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8" h="559">
                  <a:moveTo>
                    <a:pt x="456" y="66"/>
                  </a:moveTo>
                  <a:lnTo>
                    <a:pt x="449" y="66"/>
                  </a:lnTo>
                  <a:lnTo>
                    <a:pt x="443" y="67"/>
                  </a:lnTo>
                  <a:lnTo>
                    <a:pt x="438" y="69"/>
                  </a:lnTo>
                  <a:lnTo>
                    <a:pt x="433" y="71"/>
                  </a:lnTo>
                  <a:lnTo>
                    <a:pt x="422" y="76"/>
                  </a:lnTo>
                  <a:lnTo>
                    <a:pt x="413" y="84"/>
                  </a:lnTo>
                  <a:lnTo>
                    <a:pt x="406" y="93"/>
                  </a:lnTo>
                  <a:lnTo>
                    <a:pt x="401" y="102"/>
                  </a:lnTo>
                  <a:lnTo>
                    <a:pt x="399" y="108"/>
                  </a:lnTo>
                  <a:lnTo>
                    <a:pt x="398" y="114"/>
                  </a:lnTo>
                  <a:lnTo>
                    <a:pt x="396" y="120"/>
                  </a:lnTo>
                  <a:lnTo>
                    <a:pt x="396" y="126"/>
                  </a:lnTo>
                  <a:lnTo>
                    <a:pt x="396" y="136"/>
                  </a:lnTo>
                  <a:lnTo>
                    <a:pt x="399" y="146"/>
                  </a:lnTo>
                  <a:lnTo>
                    <a:pt x="402" y="154"/>
                  </a:lnTo>
                  <a:lnTo>
                    <a:pt x="408" y="162"/>
                  </a:lnTo>
                  <a:lnTo>
                    <a:pt x="411" y="164"/>
                  </a:lnTo>
                  <a:lnTo>
                    <a:pt x="414" y="168"/>
                  </a:lnTo>
                  <a:lnTo>
                    <a:pt x="422" y="176"/>
                  </a:lnTo>
                  <a:lnTo>
                    <a:pt x="433" y="181"/>
                  </a:lnTo>
                  <a:lnTo>
                    <a:pt x="438" y="183"/>
                  </a:lnTo>
                  <a:lnTo>
                    <a:pt x="443" y="184"/>
                  </a:lnTo>
                  <a:lnTo>
                    <a:pt x="449" y="186"/>
                  </a:lnTo>
                  <a:lnTo>
                    <a:pt x="456" y="186"/>
                  </a:lnTo>
                  <a:lnTo>
                    <a:pt x="462" y="186"/>
                  </a:lnTo>
                  <a:lnTo>
                    <a:pt x="468" y="184"/>
                  </a:lnTo>
                  <a:lnTo>
                    <a:pt x="474" y="183"/>
                  </a:lnTo>
                  <a:lnTo>
                    <a:pt x="479" y="181"/>
                  </a:lnTo>
                  <a:lnTo>
                    <a:pt x="489" y="175"/>
                  </a:lnTo>
                  <a:lnTo>
                    <a:pt x="499" y="168"/>
                  </a:lnTo>
                  <a:lnTo>
                    <a:pt x="506" y="160"/>
                  </a:lnTo>
                  <a:lnTo>
                    <a:pt x="511" y="149"/>
                  </a:lnTo>
                  <a:lnTo>
                    <a:pt x="513" y="143"/>
                  </a:lnTo>
                  <a:lnTo>
                    <a:pt x="515" y="137"/>
                  </a:lnTo>
                  <a:lnTo>
                    <a:pt x="515" y="132"/>
                  </a:lnTo>
                  <a:lnTo>
                    <a:pt x="516" y="126"/>
                  </a:lnTo>
                  <a:lnTo>
                    <a:pt x="515" y="120"/>
                  </a:lnTo>
                  <a:lnTo>
                    <a:pt x="515" y="114"/>
                  </a:lnTo>
                  <a:lnTo>
                    <a:pt x="513" y="108"/>
                  </a:lnTo>
                  <a:lnTo>
                    <a:pt x="511" y="102"/>
                  </a:lnTo>
                  <a:lnTo>
                    <a:pt x="506" y="93"/>
                  </a:lnTo>
                  <a:lnTo>
                    <a:pt x="499" y="84"/>
                  </a:lnTo>
                  <a:lnTo>
                    <a:pt x="489" y="76"/>
                  </a:lnTo>
                  <a:lnTo>
                    <a:pt x="479" y="71"/>
                  </a:lnTo>
                  <a:lnTo>
                    <a:pt x="474" y="69"/>
                  </a:lnTo>
                  <a:lnTo>
                    <a:pt x="468" y="67"/>
                  </a:lnTo>
                  <a:lnTo>
                    <a:pt x="462" y="66"/>
                  </a:lnTo>
                  <a:lnTo>
                    <a:pt x="456" y="66"/>
                  </a:lnTo>
                  <a:close/>
                  <a:moveTo>
                    <a:pt x="91" y="66"/>
                  </a:moveTo>
                  <a:lnTo>
                    <a:pt x="97" y="66"/>
                  </a:lnTo>
                  <a:lnTo>
                    <a:pt x="104" y="67"/>
                  </a:lnTo>
                  <a:lnTo>
                    <a:pt x="109" y="69"/>
                  </a:lnTo>
                  <a:lnTo>
                    <a:pt x="115" y="71"/>
                  </a:lnTo>
                  <a:lnTo>
                    <a:pt x="125" y="76"/>
                  </a:lnTo>
                  <a:lnTo>
                    <a:pt x="134" y="84"/>
                  </a:lnTo>
                  <a:lnTo>
                    <a:pt x="142" y="93"/>
                  </a:lnTo>
                  <a:lnTo>
                    <a:pt x="146" y="102"/>
                  </a:lnTo>
                  <a:lnTo>
                    <a:pt x="149" y="108"/>
                  </a:lnTo>
                  <a:lnTo>
                    <a:pt x="150" y="114"/>
                  </a:lnTo>
                  <a:lnTo>
                    <a:pt x="151" y="120"/>
                  </a:lnTo>
                  <a:lnTo>
                    <a:pt x="151" y="126"/>
                  </a:lnTo>
                  <a:lnTo>
                    <a:pt x="151" y="136"/>
                  </a:lnTo>
                  <a:lnTo>
                    <a:pt x="149" y="146"/>
                  </a:lnTo>
                  <a:lnTo>
                    <a:pt x="144" y="154"/>
                  </a:lnTo>
                  <a:lnTo>
                    <a:pt x="139" y="162"/>
                  </a:lnTo>
                  <a:lnTo>
                    <a:pt x="137" y="164"/>
                  </a:lnTo>
                  <a:lnTo>
                    <a:pt x="134" y="168"/>
                  </a:lnTo>
                  <a:lnTo>
                    <a:pt x="125" y="176"/>
                  </a:lnTo>
                  <a:lnTo>
                    <a:pt x="115" y="181"/>
                  </a:lnTo>
                  <a:lnTo>
                    <a:pt x="109" y="183"/>
                  </a:lnTo>
                  <a:lnTo>
                    <a:pt x="104" y="184"/>
                  </a:lnTo>
                  <a:lnTo>
                    <a:pt x="97" y="186"/>
                  </a:lnTo>
                  <a:lnTo>
                    <a:pt x="91" y="186"/>
                  </a:lnTo>
                  <a:lnTo>
                    <a:pt x="85" y="186"/>
                  </a:lnTo>
                  <a:lnTo>
                    <a:pt x="80" y="184"/>
                  </a:lnTo>
                  <a:lnTo>
                    <a:pt x="74" y="183"/>
                  </a:lnTo>
                  <a:lnTo>
                    <a:pt x="68" y="181"/>
                  </a:lnTo>
                  <a:lnTo>
                    <a:pt x="58" y="175"/>
                  </a:lnTo>
                  <a:lnTo>
                    <a:pt x="49" y="168"/>
                  </a:lnTo>
                  <a:lnTo>
                    <a:pt x="42" y="160"/>
                  </a:lnTo>
                  <a:lnTo>
                    <a:pt x="36" y="149"/>
                  </a:lnTo>
                  <a:lnTo>
                    <a:pt x="35" y="143"/>
                  </a:lnTo>
                  <a:lnTo>
                    <a:pt x="33" y="137"/>
                  </a:lnTo>
                  <a:lnTo>
                    <a:pt x="33" y="132"/>
                  </a:lnTo>
                  <a:lnTo>
                    <a:pt x="31" y="126"/>
                  </a:lnTo>
                  <a:lnTo>
                    <a:pt x="33" y="120"/>
                  </a:lnTo>
                  <a:lnTo>
                    <a:pt x="33" y="114"/>
                  </a:lnTo>
                  <a:lnTo>
                    <a:pt x="35" y="108"/>
                  </a:lnTo>
                  <a:lnTo>
                    <a:pt x="36" y="102"/>
                  </a:lnTo>
                  <a:lnTo>
                    <a:pt x="42" y="93"/>
                  </a:lnTo>
                  <a:lnTo>
                    <a:pt x="49" y="84"/>
                  </a:lnTo>
                  <a:lnTo>
                    <a:pt x="58" y="76"/>
                  </a:lnTo>
                  <a:lnTo>
                    <a:pt x="68" y="71"/>
                  </a:lnTo>
                  <a:lnTo>
                    <a:pt x="74" y="69"/>
                  </a:lnTo>
                  <a:lnTo>
                    <a:pt x="80" y="67"/>
                  </a:lnTo>
                  <a:lnTo>
                    <a:pt x="85" y="66"/>
                  </a:lnTo>
                  <a:lnTo>
                    <a:pt x="91" y="66"/>
                  </a:lnTo>
                  <a:lnTo>
                    <a:pt x="91" y="66"/>
                  </a:lnTo>
                  <a:close/>
                  <a:moveTo>
                    <a:pt x="137" y="375"/>
                  </a:moveTo>
                  <a:lnTo>
                    <a:pt x="137" y="527"/>
                  </a:lnTo>
                  <a:lnTo>
                    <a:pt x="96" y="527"/>
                  </a:lnTo>
                  <a:lnTo>
                    <a:pt x="96" y="397"/>
                  </a:lnTo>
                  <a:lnTo>
                    <a:pt x="87" y="397"/>
                  </a:lnTo>
                  <a:lnTo>
                    <a:pt x="87" y="527"/>
                  </a:lnTo>
                  <a:lnTo>
                    <a:pt x="44" y="527"/>
                  </a:lnTo>
                  <a:lnTo>
                    <a:pt x="44" y="370"/>
                  </a:lnTo>
                  <a:lnTo>
                    <a:pt x="44" y="348"/>
                  </a:lnTo>
                  <a:lnTo>
                    <a:pt x="44" y="262"/>
                  </a:lnTo>
                  <a:lnTo>
                    <a:pt x="37" y="262"/>
                  </a:lnTo>
                  <a:lnTo>
                    <a:pt x="37" y="348"/>
                  </a:lnTo>
                  <a:lnTo>
                    <a:pt x="0" y="348"/>
                  </a:lnTo>
                  <a:lnTo>
                    <a:pt x="0" y="231"/>
                  </a:lnTo>
                  <a:lnTo>
                    <a:pt x="0" y="223"/>
                  </a:lnTo>
                  <a:lnTo>
                    <a:pt x="2" y="216"/>
                  </a:lnTo>
                  <a:lnTo>
                    <a:pt x="6" y="210"/>
                  </a:lnTo>
                  <a:lnTo>
                    <a:pt x="10" y="204"/>
                  </a:lnTo>
                  <a:lnTo>
                    <a:pt x="16" y="200"/>
                  </a:lnTo>
                  <a:lnTo>
                    <a:pt x="22" y="196"/>
                  </a:lnTo>
                  <a:lnTo>
                    <a:pt x="29" y="194"/>
                  </a:lnTo>
                  <a:lnTo>
                    <a:pt x="37" y="194"/>
                  </a:lnTo>
                  <a:lnTo>
                    <a:pt x="122" y="194"/>
                  </a:lnTo>
                  <a:lnTo>
                    <a:pt x="121" y="202"/>
                  </a:lnTo>
                  <a:lnTo>
                    <a:pt x="119" y="210"/>
                  </a:lnTo>
                  <a:lnTo>
                    <a:pt x="119" y="375"/>
                  </a:lnTo>
                  <a:lnTo>
                    <a:pt x="137" y="375"/>
                  </a:lnTo>
                  <a:close/>
                  <a:moveTo>
                    <a:pt x="340" y="342"/>
                  </a:moveTo>
                  <a:lnTo>
                    <a:pt x="340" y="238"/>
                  </a:lnTo>
                  <a:lnTo>
                    <a:pt x="332" y="238"/>
                  </a:lnTo>
                  <a:lnTo>
                    <a:pt x="332" y="342"/>
                  </a:lnTo>
                  <a:lnTo>
                    <a:pt x="332" y="369"/>
                  </a:lnTo>
                  <a:lnTo>
                    <a:pt x="332" y="559"/>
                  </a:lnTo>
                  <a:lnTo>
                    <a:pt x="281" y="559"/>
                  </a:lnTo>
                  <a:lnTo>
                    <a:pt x="281" y="402"/>
                  </a:lnTo>
                  <a:lnTo>
                    <a:pt x="271" y="402"/>
                  </a:lnTo>
                  <a:lnTo>
                    <a:pt x="271" y="559"/>
                  </a:lnTo>
                  <a:lnTo>
                    <a:pt x="218" y="559"/>
                  </a:lnTo>
                  <a:lnTo>
                    <a:pt x="218" y="369"/>
                  </a:lnTo>
                  <a:lnTo>
                    <a:pt x="218" y="342"/>
                  </a:lnTo>
                  <a:lnTo>
                    <a:pt x="218" y="238"/>
                  </a:lnTo>
                  <a:lnTo>
                    <a:pt x="211" y="238"/>
                  </a:lnTo>
                  <a:lnTo>
                    <a:pt x="211" y="342"/>
                  </a:lnTo>
                  <a:lnTo>
                    <a:pt x="164" y="342"/>
                  </a:lnTo>
                  <a:lnTo>
                    <a:pt x="164" y="200"/>
                  </a:lnTo>
                  <a:lnTo>
                    <a:pt x="165" y="191"/>
                  </a:lnTo>
                  <a:lnTo>
                    <a:pt x="168" y="182"/>
                  </a:lnTo>
                  <a:lnTo>
                    <a:pt x="172" y="175"/>
                  </a:lnTo>
                  <a:lnTo>
                    <a:pt x="178" y="168"/>
                  </a:lnTo>
                  <a:lnTo>
                    <a:pt x="185" y="162"/>
                  </a:lnTo>
                  <a:lnTo>
                    <a:pt x="192" y="159"/>
                  </a:lnTo>
                  <a:lnTo>
                    <a:pt x="200" y="155"/>
                  </a:lnTo>
                  <a:lnTo>
                    <a:pt x="210" y="155"/>
                  </a:lnTo>
                  <a:lnTo>
                    <a:pt x="250" y="155"/>
                  </a:lnTo>
                  <a:lnTo>
                    <a:pt x="270" y="155"/>
                  </a:lnTo>
                  <a:lnTo>
                    <a:pt x="276" y="155"/>
                  </a:lnTo>
                  <a:lnTo>
                    <a:pt x="276" y="155"/>
                  </a:lnTo>
                  <a:lnTo>
                    <a:pt x="276" y="155"/>
                  </a:lnTo>
                  <a:lnTo>
                    <a:pt x="281" y="155"/>
                  </a:lnTo>
                  <a:lnTo>
                    <a:pt x="301" y="155"/>
                  </a:lnTo>
                  <a:lnTo>
                    <a:pt x="341" y="155"/>
                  </a:lnTo>
                  <a:lnTo>
                    <a:pt x="351" y="155"/>
                  </a:lnTo>
                  <a:lnTo>
                    <a:pt x="359" y="159"/>
                  </a:lnTo>
                  <a:lnTo>
                    <a:pt x="367" y="162"/>
                  </a:lnTo>
                  <a:lnTo>
                    <a:pt x="374" y="168"/>
                  </a:lnTo>
                  <a:lnTo>
                    <a:pt x="379" y="175"/>
                  </a:lnTo>
                  <a:lnTo>
                    <a:pt x="384" y="182"/>
                  </a:lnTo>
                  <a:lnTo>
                    <a:pt x="386" y="191"/>
                  </a:lnTo>
                  <a:lnTo>
                    <a:pt x="387" y="200"/>
                  </a:lnTo>
                  <a:lnTo>
                    <a:pt x="387" y="342"/>
                  </a:lnTo>
                  <a:lnTo>
                    <a:pt x="379" y="342"/>
                  </a:lnTo>
                  <a:lnTo>
                    <a:pt x="368" y="342"/>
                  </a:lnTo>
                  <a:lnTo>
                    <a:pt x="354" y="342"/>
                  </a:lnTo>
                  <a:lnTo>
                    <a:pt x="340" y="342"/>
                  </a:lnTo>
                  <a:lnTo>
                    <a:pt x="340" y="342"/>
                  </a:lnTo>
                  <a:close/>
                  <a:moveTo>
                    <a:pt x="409" y="375"/>
                  </a:moveTo>
                  <a:lnTo>
                    <a:pt x="409" y="527"/>
                  </a:lnTo>
                  <a:lnTo>
                    <a:pt x="452" y="527"/>
                  </a:lnTo>
                  <a:lnTo>
                    <a:pt x="452" y="397"/>
                  </a:lnTo>
                  <a:lnTo>
                    <a:pt x="461" y="397"/>
                  </a:lnTo>
                  <a:lnTo>
                    <a:pt x="461" y="527"/>
                  </a:lnTo>
                  <a:lnTo>
                    <a:pt x="503" y="527"/>
                  </a:lnTo>
                  <a:lnTo>
                    <a:pt x="503" y="370"/>
                  </a:lnTo>
                  <a:lnTo>
                    <a:pt x="503" y="348"/>
                  </a:lnTo>
                  <a:lnTo>
                    <a:pt x="503" y="262"/>
                  </a:lnTo>
                  <a:lnTo>
                    <a:pt x="510" y="262"/>
                  </a:lnTo>
                  <a:lnTo>
                    <a:pt x="510" y="348"/>
                  </a:lnTo>
                  <a:lnTo>
                    <a:pt x="548" y="348"/>
                  </a:lnTo>
                  <a:lnTo>
                    <a:pt x="548" y="231"/>
                  </a:lnTo>
                  <a:lnTo>
                    <a:pt x="548" y="223"/>
                  </a:lnTo>
                  <a:lnTo>
                    <a:pt x="546" y="216"/>
                  </a:lnTo>
                  <a:lnTo>
                    <a:pt x="542" y="210"/>
                  </a:lnTo>
                  <a:lnTo>
                    <a:pt x="537" y="204"/>
                  </a:lnTo>
                  <a:lnTo>
                    <a:pt x="531" y="200"/>
                  </a:lnTo>
                  <a:lnTo>
                    <a:pt x="526" y="196"/>
                  </a:lnTo>
                  <a:lnTo>
                    <a:pt x="519" y="194"/>
                  </a:lnTo>
                  <a:lnTo>
                    <a:pt x="510" y="194"/>
                  </a:lnTo>
                  <a:lnTo>
                    <a:pt x="426" y="194"/>
                  </a:lnTo>
                  <a:lnTo>
                    <a:pt x="427" y="202"/>
                  </a:lnTo>
                  <a:lnTo>
                    <a:pt x="427" y="210"/>
                  </a:lnTo>
                  <a:lnTo>
                    <a:pt x="427" y="375"/>
                  </a:lnTo>
                  <a:lnTo>
                    <a:pt x="409" y="375"/>
                  </a:lnTo>
                  <a:close/>
                  <a:moveTo>
                    <a:pt x="277" y="0"/>
                  </a:moveTo>
                  <a:lnTo>
                    <a:pt x="284" y="1"/>
                  </a:lnTo>
                  <a:lnTo>
                    <a:pt x="291" y="3"/>
                  </a:lnTo>
                  <a:lnTo>
                    <a:pt x="298" y="4"/>
                  </a:lnTo>
                  <a:lnTo>
                    <a:pt x="305" y="6"/>
                  </a:lnTo>
                  <a:lnTo>
                    <a:pt x="311" y="10"/>
                  </a:lnTo>
                  <a:lnTo>
                    <a:pt x="317" y="13"/>
                  </a:lnTo>
                  <a:lnTo>
                    <a:pt x="322" y="17"/>
                  </a:lnTo>
                  <a:lnTo>
                    <a:pt x="327" y="21"/>
                  </a:lnTo>
                  <a:lnTo>
                    <a:pt x="332" y="27"/>
                  </a:lnTo>
                  <a:lnTo>
                    <a:pt x="337" y="33"/>
                  </a:lnTo>
                  <a:lnTo>
                    <a:pt x="340" y="39"/>
                  </a:lnTo>
                  <a:lnTo>
                    <a:pt x="344" y="45"/>
                  </a:lnTo>
                  <a:lnTo>
                    <a:pt x="346" y="52"/>
                  </a:lnTo>
                  <a:lnTo>
                    <a:pt x="347" y="59"/>
                  </a:lnTo>
                  <a:lnTo>
                    <a:pt x="348" y="66"/>
                  </a:lnTo>
                  <a:lnTo>
                    <a:pt x="348" y="73"/>
                  </a:lnTo>
                  <a:lnTo>
                    <a:pt x="348" y="80"/>
                  </a:lnTo>
                  <a:lnTo>
                    <a:pt x="347" y="88"/>
                  </a:lnTo>
                  <a:lnTo>
                    <a:pt x="346" y="95"/>
                  </a:lnTo>
                  <a:lnTo>
                    <a:pt x="344" y="101"/>
                  </a:lnTo>
                  <a:lnTo>
                    <a:pt x="340" y="108"/>
                  </a:lnTo>
                  <a:lnTo>
                    <a:pt x="337" y="114"/>
                  </a:lnTo>
                  <a:lnTo>
                    <a:pt x="332" y="119"/>
                  </a:lnTo>
                  <a:lnTo>
                    <a:pt x="327" y="125"/>
                  </a:lnTo>
                  <a:lnTo>
                    <a:pt x="322" y="129"/>
                  </a:lnTo>
                  <a:lnTo>
                    <a:pt x="317" y="133"/>
                  </a:lnTo>
                  <a:lnTo>
                    <a:pt x="311" y="136"/>
                  </a:lnTo>
                  <a:lnTo>
                    <a:pt x="305" y="140"/>
                  </a:lnTo>
                  <a:lnTo>
                    <a:pt x="298" y="142"/>
                  </a:lnTo>
                  <a:lnTo>
                    <a:pt x="291" y="145"/>
                  </a:lnTo>
                  <a:lnTo>
                    <a:pt x="284" y="146"/>
                  </a:lnTo>
                  <a:lnTo>
                    <a:pt x="277" y="146"/>
                  </a:lnTo>
                  <a:lnTo>
                    <a:pt x="269" y="146"/>
                  </a:lnTo>
                  <a:lnTo>
                    <a:pt x="261" y="145"/>
                  </a:lnTo>
                  <a:lnTo>
                    <a:pt x="254" y="142"/>
                  </a:lnTo>
                  <a:lnTo>
                    <a:pt x="249" y="140"/>
                  </a:lnTo>
                  <a:lnTo>
                    <a:pt x="242" y="136"/>
                  </a:lnTo>
                  <a:lnTo>
                    <a:pt x="236" y="133"/>
                  </a:lnTo>
                  <a:lnTo>
                    <a:pt x="230" y="129"/>
                  </a:lnTo>
                  <a:lnTo>
                    <a:pt x="225" y="125"/>
                  </a:lnTo>
                  <a:lnTo>
                    <a:pt x="220" y="119"/>
                  </a:lnTo>
                  <a:lnTo>
                    <a:pt x="216" y="114"/>
                  </a:lnTo>
                  <a:lnTo>
                    <a:pt x="212" y="108"/>
                  </a:lnTo>
                  <a:lnTo>
                    <a:pt x="210" y="101"/>
                  </a:lnTo>
                  <a:lnTo>
                    <a:pt x="207" y="95"/>
                  </a:lnTo>
                  <a:lnTo>
                    <a:pt x="205" y="88"/>
                  </a:lnTo>
                  <a:lnTo>
                    <a:pt x="204" y="80"/>
                  </a:lnTo>
                  <a:lnTo>
                    <a:pt x="204" y="73"/>
                  </a:lnTo>
                  <a:lnTo>
                    <a:pt x="204" y="66"/>
                  </a:lnTo>
                  <a:lnTo>
                    <a:pt x="205" y="59"/>
                  </a:lnTo>
                  <a:lnTo>
                    <a:pt x="207" y="52"/>
                  </a:lnTo>
                  <a:lnTo>
                    <a:pt x="210" y="45"/>
                  </a:lnTo>
                  <a:lnTo>
                    <a:pt x="212" y="39"/>
                  </a:lnTo>
                  <a:lnTo>
                    <a:pt x="216" y="33"/>
                  </a:lnTo>
                  <a:lnTo>
                    <a:pt x="220" y="27"/>
                  </a:lnTo>
                  <a:lnTo>
                    <a:pt x="225" y="21"/>
                  </a:lnTo>
                  <a:lnTo>
                    <a:pt x="230" y="17"/>
                  </a:lnTo>
                  <a:lnTo>
                    <a:pt x="236" y="13"/>
                  </a:lnTo>
                  <a:lnTo>
                    <a:pt x="242" y="10"/>
                  </a:lnTo>
                  <a:lnTo>
                    <a:pt x="249" y="6"/>
                  </a:lnTo>
                  <a:lnTo>
                    <a:pt x="254" y="4"/>
                  </a:lnTo>
                  <a:lnTo>
                    <a:pt x="261" y="3"/>
                  </a:lnTo>
                  <a:lnTo>
                    <a:pt x="269" y="1"/>
                  </a:lnTo>
                  <a:lnTo>
                    <a:pt x="277" y="0"/>
                  </a:lnTo>
                  <a:lnTo>
                    <a:pt x="277"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33" name="矩形 32"/>
          <p:cNvSpPr/>
          <p:nvPr/>
        </p:nvSpPr>
        <p:spPr>
          <a:xfrm>
            <a:off x="1547664" y="1275606"/>
            <a:ext cx="5955476" cy="323165"/>
          </a:xfrm>
          <a:prstGeom prst="rect">
            <a:avLst/>
          </a:prstGeom>
        </p:spPr>
        <p:txBody>
          <a:bodyPr wrap="none">
            <a:spAutoFit/>
          </a:bodyPr>
          <a:lstStyle/>
          <a:p>
            <a:r>
              <a:rPr lang="zh-CN" altLang="en-US" sz="1500" b="1" dirty="0">
                <a:solidFill>
                  <a:schemeClr val="accent1"/>
                </a:solidFill>
                <a:latin typeface="微软雅黑" panose="020B0503020204020204" pitchFamily="34" charset="-122"/>
                <a:ea typeface="微软雅黑" panose="020B0503020204020204" pitchFamily="34" charset="-122"/>
              </a:rPr>
              <a:t>以业绩为导向，既是公司的经营目标，也是人力资源管理的重要环节</a:t>
            </a:r>
            <a:endParaRPr lang="zh-CN" altLang="en-US" sz="1500" b="1" dirty="0">
              <a:solidFill>
                <a:schemeClr val="accent1"/>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1549936" y="2787774"/>
            <a:ext cx="6035077" cy="412695"/>
            <a:chOff x="1549936" y="2787774"/>
            <a:chExt cx="6035077" cy="412695"/>
          </a:xfrm>
        </p:grpSpPr>
        <p:sp>
          <p:nvSpPr>
            <p:cNvPr id="14" name="六边形 13"/>
            <p:cNvSpPr/>
            <p:nvPr/>
          </p:nvSpPr>
          <p:spPr>
            <a:xfrm>
              <a:off x="1549936" y="2787774"/>
              <a:ext cx="6035077" cy="412695"/>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2798006" y="2832540"/>
              <a:ext cx="3454792" cy="323165"/>
            </a:xfrm>
            <a:prstGeom prst="rect">
              <a:avLst/>
            </a:prstGeom>
          </p:spPr>
          <p:txBody>
            <a:bodyPr wrap="none">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这一切的基础都取决于公司的经营业绩</a:t>
              </a:r>
              <a:endParaRPr lang="zh-CN" altLang="en-US" sz="1500" b="1" dirty="0">
                <a:solidFill>
                  <a:schemeClr val="bg1"/>
                </a:solidFill>
                <a:latin typeface="微软雅黑" panose="020B0503020204020204" pitchFamily="34" charset="-122"/>
                <a:ea typeface="微软雅黑" panose="020B0503020204020204" pitchFamily="34" charset="-122"/>
              </a:endParaRPr>
            </a:p>
          </p:txBody>
        </p:sp>
      </p:grpSp>
      <p:sp>
        <p:nvSpPr>
          <p:cNvPr id="35" name="矩形 7"/>
          <p:cNvSpPr>
            <a:spLocks noChangeArrowheads="1"/>
          </p:cNvSpPr>
          <p:nvPr/>
        </p:nvSpPr>
        <p:spPr bwMode="auto">
          <a:xfrm>
            <a:off x="1549936" y="3507854"/>
            <a:ext cx="6190416" cy="960263"/>
          </a:xfrm>
          <a:prstGeom prst="rect">
            <a:avLst/>
          </a:prstGeom>
        </p:spPr>
        <p:txBody>
          <a:bodyPr wrap="square" lIns="0" tIns="0" rIns="0" bIns="0" anchor="ctr" anchorCtr="0">
            <a:spAutoFit/>
          </a:bodyPr>
          <a:lstStyle/>
          <a:p>
            <a:pPr algn="just">
              <a:lnSpc>
                <a:spcPct val="130000"/>
              </a:lnSpc>
              <a:spcBef>
                <a:spcPct val="20000"/>
              </a:spcBef>
            </a:pPr>
            <a:r>
              <a:rPr lang="zh-CN" altLang="en-US" sz="1200" dirty="0">
                <a:solidFill>
                  <a:schemeClr val="accent1"/>
                </a:solidFill>
                <a:latin typeface="微软雅黑" panose="020B0503020204020204" pitchFamily="34" charset="-122"/>
                <a:ea typeface="微软雅黑" panose="020B0503020204020204" pitchFamily="34" charset="-122"/>
                <a:sym typeface="+mn-lt"/>
              </a:rPr>
              <a:t>在实践中，我们通过对岗位业绩、员工素质、工作态度和领导能力多方面的量化考核，规范了月度的基础考核，不断完善和增加新的月度绩效考核表，加强计划与过程控制，加强了会议纪要的执行，强化了公司奖优罚劣、重在激励的分配制度，并成为激励人才成长的重要手段和管理方式。</a:t>
            </a:r>
            <a:endParaRPr lang="zh-CN" altLang="en-US" sz="1200" dirty="0">
              <a:solidFill>
                <a:schemeClr val="accent1"/>
              </a:solidFill>
              <a:latin typeface="微软雅黑" panose="020B0503020204020204" pitchFamily="34" charset="-122"/>
              <a:ea typeface="微软雅黑" panose="020B0503020204020204" pitchFamily="34" charset="-122"/>
              <a:sym typeface="+mn-lt"/>
            </a:endParaRPr>
          </a:p>
        </p:txBody>
      </p:sp>
      <p:grpSp>
        <p:nvGrpSpPr>
          <p:cNvPr id="6" name="组合 5"/>
          <p:cNvGrpSpPr/>
          <p:nvPr/>
        </p:nvGrpSpPr>
        <p:grpSpPr>
          <a:xfrm>
            <a:off x="1511660" y="1806906"/>
            <a:ext cx="864096" cy="864096"/>
            <a:chOff x="1511660" y="1806906"/>
            <a:chExt cx="864096" cy="864096"/>
          </a:xfrm>
        </p:grpSpPr>
        <p:sp>
          <p:nvSpPr>
            <p:cNvPr id="4" name="椭圆 3"/>
            <p:cNvSpPr/>
            <p:nvPr/>
          </p:nvSpPr>
          <p:spPr>
            <a:xfrm>
              <a:off x="1511660" y="1806906"/>
              <a:ext cx="864096" cy="86409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 Placeholder 3"/>
            <p:cNvSpPr txBox="1"/>
            <p:nvPr/>
          </p:nvSpPr>
          <p:spPr>
            <a:xfrm>
              <a:off x="1687227" y="2085065"/>
              <a:ext cx="512961"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spcBef>
                  <a:spcPct val="20000"/>
                </a:spcBef>
                <a:defRPr/>
              </a:pPr>
              <a:r>
                <a:rPr lang="zh-CN" altLang="en-US" sz="2000" b="1" dirty="0">
                  <a:solidFill>
                    <a:schemeClr val="bg1"/>
                  </a:solidFill>
                  <a:latin typeface="微软雅黑" panose="020B0503020204020204" pitchFamily="34" charset="-122"/>
                  <a:ea typeface="微软雅黑" panose="020B0503020204020204" pitchFamily="34" charset="-122"/>
                </a:rPr>
                <a:t>股东</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2545978" y="1806906"/>
            <a:ext cx="864096" cy="864096"/>
            <a:chOff x="2545978" y="1806906"/>
            <a:chExt cx="864096" cy="864096"/>
          </a:xfrm>
        </p:grpSpPr>
        <p:sp>
          <p:nvSpPr>
            <p:cNvPr id="38" name="椭圆 37"/>
            <p:cNvSpPr/>
            <p:nvPr/>
          </p:nvSpPr>
          <p:spPr>
            <a:xfrm>
              <a:off x="2545978" y="1806906"/>
              <a:ext cx="864096" cy="86409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 Placeholder 3"/>
            <p:cNvSpPr txBox="1"/>
            <p:nvPr/>
          </p:nvSpPr>
          <p:spPr>
            <a:xfrm>
              <a:off x="2721545" y="2085065"/>
              <a:ext cx="512962"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spcBef>
                  <a:spcPct val="20000"/>
                </a:spcBef>
                <a:defRPr/>
              </a:pPr>
              <a:r>
                <a:rPr lang="zh-CN" altLang="en-US" sz="2000" b="1" dirty="0">
                  <a:solidFill>
                    <a:schemeClr val="bg1"/>
                  </a:solidFill>
                  <a:latin typeface="微软雅黑" panose="020B0503020204020204" pitchFamily="34" charset="-122"/>
                  <a:ea typeface="微软雅黑" panose="020B0503020204020204" pitchFamily="34" charset="-122"/>
                </a:rPr>
                <a:t>利润</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3622793" y="1806906"/>
            <a:ext cx="864096" cy="864096"/>
            <a:chOff x="3622793" y="1806906"/>
            <a:chExt cx="864096" cy="864096"/>
          </a:xfrm>
        </p:grpSpPr>
        <p:sp>
          <p:nvSpPr>
            <p:cNvPr id="41" name="椭圆 40"/>
            <p:cNvSpPr/>
            <p:nvPr/>
          </p:nvSpPr>
          <p:spPr>
            <a:xfrm>
              <a:off x="3622793" y="1806906"/>
              <a:ext cx="864096" cy="86409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 Placeholder 3"/>
            <p:cNvSpPr txBox="1"/>
            <p:nvPr/>
          </p:nvSpPr>
          <p:spPr>
            <a:xfrm>
              <a:off x="3708593" y="2100454"/>
              <a:ext cx="69249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spcBef>
                  <a:spcPct val="20000"/>
                </a:spcBef>
                <a:defRPr/>
              </a:pPr>
              <a:r>
                <a:rPr lang="zh-CN" altLang="en-US" sz="1800" b="1" dirty="0">
                  <a:solidFill>
                    <a:schemeClr val="bg1"/>
                  </a:solidFill>
                  <a:latin typeface="微软雅黑" panose="020B0503020204020204" pitchFamily="34" charset="-122"/>
                  <a:ea typeface="微软雅黑" panose="020B0503020204020204" pitchFamily="34" charset="-122"/>
                </a:rPr>
                <a:t>经营者</a:t>
              </a:r>
              <a:endParaRPr lang="en-US" altLang="zh-CN" sz="1800" b="1"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4657111" y="1806906"/>
            <a:ext cx="864096" cy="864096"/>
            <a:chOff x="4657111" y="1806906"/>
            <a:chExt cx="864096" cy="864096"/>
          </a:xfrm>
        </p:grpSpPr>
        <p:sp>
          <p:nvSpPr>
            <p:cNvPr id="42" name="椭圆 41"/>
            <p:cNvSpPr/>
            <p:nvPr/>
          </p:nvSpPr>
          <p:spPr>
            <a:xfrm>
              <a:off x="4657111" y="1806906"/>
              <a:ext cx="864096" cy="86409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 Placeholder 3"/>
            <p:cNvSpPr txBox="1"/>
            <p:nvPr/>
          </p:nvSpPr>
          <p:spPr>
            <a:xfrm>
              <a:off x="4832678" y="2085065"/>
              <a:ext cx="512961"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spcBef>
                  <a:spcPct val="20000"/>
                </a:spcBef>
                <a:defRPr/>
              </a:pPr>
              <a:r>
                <a:rPr lang="zh-CN" altLang="en-US" sz="2000" b="1" dirty="0">
                  <a:solidFill>
                    <a:schemeClr val="bg1"/>
                  </a:solidFill>
                  <a:latin typeface="微软雅黑" panose="020B0503020204020204" pitchFamily="34" charset="-122"/>
                  <a:ea typeface="微软雅黑" panose="020B0503020204020204" pitchFamily="34" charset="-122"/>
                </a:rPr>
                <a:t>业绩</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5733926" y="1806906"/>
            <a:ext cx="864096" cy="864096"/>
            <a:chOff x="5733926" y="1806906"/>
            <a:chExt cx="864096" cy="864096"/>
          </a:xfrm>
        </p:grpSpPr>
        <p:sp>
          <p:nvSpPr>
            <p:cNvPr id="46" name="椭圆 45"/>
            <p:cNvSpPr/>
            <p:nvPr/>
          </p:nvSpPr>
          <p:spPr>
            <a:xfrm>
              <a:off x="5733926" y="1806906"/>
              <a:ext cx="864096" cy="86409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Text Placeholder 3"/>
            <p:cNvSpPr txBox="1"/>
            <p:nvPr/>
          </p:nvSpPr>
          <p:spPr>
            <a:xfrm>
              <a:off x="5935142" y="2100454"/>
              <a:ext cx="461666"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spcBef>
                  <a:spcPct val="20000"/>
                </a:spcBef>
                <a:defRPr/>
              </a:pPr>
              <a:r>
                <a:rPr lang="zh-CN" altLang="en-US" sz="1800" b="1" dirty="0">
                  <a:solidFill>
                    <a:schemeClr val="bg1"/>
                  </a:solidFill>
                  <a:latin typeface="微软雅黑" panose="020B0503020204020204" pitchFamily="34" charset="-122"/>
                  <a:ea typeface="微软雅黑" panose="020B0503020204020204" pitchFamily="34" charset="-122"/>
                </a:rPr>
                <a:t>员工</a:t>
              </a:r>
              <a:endParaRPr lang="en-US" altLang="zh-CN" sz="1800" b="1"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6768244" y="1806906"/>
            <a:ext cx="864096" cy="864096"/>
            <a:chOff x="6768244" y="1806906"/>
            <a:chExt cx="864096" cy="864096"/>
          </a:xfrm>
        </p:grpSpPr>
        <p:sp>
          <p:nvSpPr>
            <p:cNvPr id="47" name="椭圆 46"/>
            <p:cNvSpPr/>
            <p:nvPr/>
          </p:nvSpPr>
          <p:spPr>
            <a:xfrm>
              <a:off x="6768244" y="1806906"/>
              <a:ext cx="864096" cy="86409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Text Placeholder 3"/>
            <p:cNvSpPr txBox="1"/>
            <p:nvPr/>
          </p:nvSpPr>
          <p:spPr>
            <a:xfrm>
              <a:off x="6815572" y="1985038"/>
              <a:ext cx="769441" cy="50783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spcBef>
                  <a:spcPct val="20000"/>
                </a:spcBef>
                <a:defRPr/>
              </a:pPr>
              <a:r>
                <a:rPr lang="zh-CN" altLang="en-US" sz="1500" b="1" dirty="0">
                  <a:solidFill>
                    <a:schemeClr val="bg1"/>
                  </a:solidFill>
                  <a:latin typeface="微软雅黑" panose="020B0503020204020204" pitchFamily="34" charset="-122"/>
                  <a:ea typeface="微软雅黑" panose="020B0503020204020204" pitchFamily="34" charset="-122"/>
                </a:rPr>
                <a:t>个人成就</a:t>
              </a:r>
              <a:endParaRPr lang="en-US" altLang="zh-CN" sz="1500" b="1" dirty="0">
                <a:solidFill>
                  <a:schemeClr val="bg1"/>
                </a:solidFill>
                <a:latin typeface="微软雅黑" panose="020B0503020204020204" pitchFamily="34" charset="-122"/>
                <a:ea typeface="微软雅黑" panose="020B0503020204020204" pitchFamily="34" charset="-122"/>
              </a:endParaRPr>
            </a:p>
            <a:p>
              <a:pPr lvl="0">
                <a:spcBef>
                  <a:spcPct val="20000"/>
                </a:spcBef>
                <a:defRPr/>
              </a:pPr>
              <a:r>
                <a:rPr lang="zh-CN" altLang="en-US" sz="1500" b="1" dirty="0">
                  <a:solidFill>
                    <a:schemeClr val="bg1"/>
                  </a:solidFill>
                  <a:latin typeface="微软雅黑" panose="020B0503020204020204" pitchFamily="34" charset="-122"/>
                  <a:ea typeface="微软雅黑" panose="020B0503020204020204" pitchFamily="34" charset="-122"/>
                </a:rPr>
                <a:t>个人发展</a:t>
              </a:r>
              <a:endParaRPr lang="en-US" altLang="zh-CN" sz="1500" b="1" dirty="0">
                <a:solidFill>
                  <a:schemeClr val="bg1"/>
                </a:solidFill>
                <a:latin typeface="微软雅黑" panose="020B0503020204020204" pitchFamily="34" charset="-122"/>
                <a:ea typeface="微软雅黑" panose="020B0503020204020204" pitchFamily="34" charset="-122"/>
              </a:endParaRPr>
            </a:p>
          </p:txBody>
        </p:sp>
      </p:grpSp>
      <p:sp>
        <p:nvSpPr>
          <p:cNvPr id="5" name="右箭头 4"/>
          <p:cNvSpPr/>
          <p:nvPr/>
        </p:nvSpPr>
        <p:spPr>
          <a:xfrm>
            <a:off x="2311780" y="2094938"/>
            <a:ext cx="288032" cy="288032"/>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右箭头 42"/>
          <p:cNvSpPr/>
          <p:nvPr/>
        </p:nvSpPr>
        <p:spPr>
          <a:xfrm>
            <a:off x="4422913" y="2094938"/>
            <a:ext cx="288032" cy="288032"/>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右箭头 47"/>
          <p:cNvSpPr/>
          <p:nvPr/>
        </p:nvSpPr>
        <p:spPr>
          <a:xfrm>
            <a:off x="6534046" y="2094938"/>
            <a:ext cx="288032" cy="288032"/>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139"/>
                            </p:stCondLst>
                            <p:childTnLst>
                              <p:par>
                                <p:cTn id="20" presetID="2" presetClass="entr" presetSubtype="4"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ppt_x"/>
                                          </p:val>
                                        </p:tav>
                                        <p:tav tm="100000">
                                          <p:val>
                                            <p:strVal val="#ppt_x"/>
                                          </p:val>
                                        </p:tav>
                                      </p:tavLst>
                                    </p:anim>
                                    <p:anim calcmode="lin" valueType="num">
                                      <p:cBhvr additive="base">
                                        <p:cTn id="23" dur="500" fill="hold"/>
                                        <p:tgtEl>
                                          <p:spTgt spid="33"/>
                                        </p:tgtEl>
                                        <p:attrNameLst>
                                          <p:attrName>ppt_y</p:attrName>
                                        </p:attrNameLst>
                                      </p:cBhvr>
                                      <p:tavLst>
                                        <p:tav tm="0">
                                          <p:val>
                                            <p:strVal val="1+#ppt_h/2"/>
                                          </p:val>
                                        </p:tav>
                                        <p:tav tm="100000">
                                          <p:val>
                                            <p:strVal val="#ppt_y"/>
                                          </p:val>
                                        </p:tav>
                                      </p:tavLst>
                                    </p:anim>
                                  </p:childTnLst>
                                </p:cTn>
                              </p:par>
                            </p:childTnLst>
                          </p:cTn>
                        </p:par>
                        <p:par>
                          <p:cTn id="24" fill="hold">
                            <p:stCondLst>
                              <p:cond delay="1639"/>
                            </p:stCondLst>
                            <p:childTnLst>
                              <p:par>
                                <p:cTn id="25" presetID="31"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 calcmode="lin" valueType="num">
                                      <p:cBhvr>
                                        <p:cTn id="29" dur="500" fill="hold"/>
                                        <p:tgtEl>
                                          <p:spTgt spid="6"/>
                                        </p:tgtEl>
                                        <p:attrNameLst>
                                          <p:attrName>style.rotation</p:attrName>
                                        </p:attrNameLst>
                                      </p:cBhvr>
                                      <p:tavLst>
                                        <p:tav tm="0">
                                          <p:val>
                                            <p:fltVal val="90"/>
                                          </p:val>
                                        </p:tav>
                                        <p:tav tm="100000">
                                          <p:val>
                                            <p:fltVal val="0"/>
                                          </p:val>
                                        </p:tav>
                                      </p:tavLst>
                                    </p:anim>
                                    <p:animEffect transition="in" filter="fade">
                                      <p:cBhvr>
                                        <p:cTn id="30" dur="500"/>
                                        <p:tgtEl>
                                          <p:spTgt spid="6"/>
                                        </p:tgtEl>
                                      </p:cBhvr>
                                    </p:animEffect>
                                  </p:childTnLst>
                                </p:cTn>
                              </p:par>
                            </p:childTnLst>
                          </p:cTn>
                        </p:par>
                        <p:par>
                          <p:cTn id="31" fill="hold">
                            <p:stCondLst>
                              <p:cond delay="2139"/>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par>
                          <p:cTn id="35" fill="hold">
                            <p:stCondLst>
                              <p:cond delay="2639"/>
                            </p:stCondLst>
                            <p:childTnLst>
                              <p:par>
                                <p:cTn id="36" presetID="53" presetClass="entr" presetSubtype="16" fill="hold"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fltVal val="0"/>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animEffect transition="in" filter="fade">
                                      <p:cBhvr>
                                        <p:cTn id="40" dur="500"/>
                                        <p:tgtEl>
                                          <p:spTgt spid="7"/>
                                        </p:tgtEl>
                                      </p:cBhvr>
                                    </p:animEffect>
                                  </p:childTnLst>
                                </p:cTn>
                              </p:par>
                            </p:childTnLst>
                          </p:cTn>
                        </p:par>
                        <p:par>
                          <p:cTn id="41" fill="hold">
                            <p:stCondLst>
                              <p:cond delay="3139"/>
                            </p:stCondLst>
                            <p:childTnLst>
                              <p:par>
                                <p:cTn id="42" presetID="31" presetClass="entr" presetSubtype="0"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fltVal val="0"/>
                                          </p:val>
                                        </p:tav>
                                        <p:tav tm="100000">
                                          <p:val>
                                            <p:strVal val="#ppt_w"/>
                                          </p:val>
                                        </p:tav>
                                      </p:tavLst>
                                    </p:anim>
                                    <p:anim calcmode="lin" valueType="num">
                                      <p:cBhvr>
                                        <p:cTn id="45" dur="500" fill="hold"/>
                                        <p:tgtEl>
                                          <p:spTgt spid="8"/>
                                        </p:tgtEl>
                                        <p:attrNameLst>
                                          <p:attrName>ppt_h</p:attrName>
                                        </p:attrNameLst>
                                      </p:cBhvr>
                                      <p:tavLst>
                                        <p:tav tm="0">
                                          <p:val>
                                            <p:fltVal val="0"/>
                                          </p:val>
                                        </p:tav>
                                        <p:tav tm="100000">
                                          <p:val>
                                            <p:strVal val="#ppt_h"/>
                                          </p:val>
                                        </p:tav>
                                      </p:tavLst>
                                    </p:anim>
                                    <p:anim calcmode="lin" valueType="num">
                                      <p:cBhvr>
                                        <p:cTn id="46" dur="500" fill="hold"/>
                                        <p:tgtEl>
                                          <p:spTgt spid="8"/>
                                        </p:tgtEl>
                                        <p:attrNameLst>
                                          <p:attrName>style.rotation</p:attrName>
                                        </p:attrNameLst>
                                      </p:cBhvr>
                                      <p:tavLst>
                                        <p:tav tm="0">
                                          <p:val>
                                            <p:fltVal val="90"/>
                                          </p:val>
                                        </p:tav>
                                        <p:tav tm="100000">
                                          <p:val>
                                            <p:fltVal val="0"/>
                                          </p:val>
                                        </p:tav>
                                      </p:tavLst>
                                    </p:anim>
                                    <p:animEffect transition="in" filter="fade">
                                      <p:cBhvr>
                                        <p:cTn id="47" dur="500"/>
                                        <p:tgtEl>
                                          <p:spTgt spid="8"/>
                                        </p:tgtEl>
                                      </p:cBhvr>
                                    </p:animEffect>
                                  </p:childTnLst>
                                </p:cTn>
                              </p:par>
                            </p:childTnLst>
                          </p:cTn>
                        </p:par>
                        <p:par>
                          <p:cTn id="48" fill="hold">
                            <p:stCondLst>
                              <p:cond delay="3639"/>
                            </p:stCondLst>
                            <p:childTnLst>
                              <p:par>
                                <p:cTn id="49" presetID="22" presetClass="entr" presetSubtype="8" fill="hold" grpId="0"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wipe(left)">
                                      <p:cBhvr>
                                        <p:cTn id="51" dur="500"/>
                                        <p:tgtEl>
                                          <p:spTgt spid="43"/>
                                        </p:tgtEl>
                                      </p:cBhvr>
                                    </p:animEffect>
                                  </p:childTnLst>
                                </p:cTn>
                              </p:par>
                            </p:childTnLst>
                          </p:cTn>
                        </p:par>
                        <p:par>
                          <p:cTn id="52" fill="hold">
                            <p:stCondLst>
                              <p:cond delay="4139"/>
                            </p:stCondLst>
                            <p:childTnLst>
                              <p:par>
                                <p:cTn id="53" presetID="53" presetClass="entr" presetSubtype="16" fill="hold"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Effect transition="in" filter="fade">
                                      <p:cBhvr>
                                        <p:cTn id="57" dur="500"/>
                                        <p:tgtEl>
                                          <p:spTgt spid="12"/>
                                        </p:tgtEl>
                                      </p:cBhvr>
                                    </p:animEffect>
                                  </p:childTnLst>
                                </p:cTn>
                              </p:par>
                            </p:childTnLst>
                          </p:cTn>
                        </p:par>
                        <p:par>
                          <p:cTn id="58" fill="hold">
                            <p:stCondLst>
                              <p:cond delay="4639"/>
                            </p:stCondLst>
                            <p:childTnLst>
                              <p:par>
                                <p:cTn id="59" presetID="31" presetClass="entr" presetSubtype="0" fill="hold"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fltVal val="0"/>
                                          </p:val>
                                        </p:tav>
                                        <p:tav tm="100000">
                                          <p:val>
                                            <p:strVal val="#ppt_w"/>
                                          </p:val>
                                        </p:tav>
                                      </p:tavLst>
                                    </p:anim>
                                    <p:anim calcmode="lin" valueType="num">
                                      <p:cBhvr>
                                        <p:cTn id="62" dur="500" fill="hold"/>
                                        <p:tgtEl>
                                          <p:spTgt spid="13"/>
                                        </p:tgtEl>
                                        <p:attrNameLst>
                                          <p:attrName>ppt_h</p:attrName>
                                        </p:attrNameLst>
                                      </p:cBhvr>
                                      <p:tavLst>
                                        <p:tav tm="0">
                                          <p:val>
                                            <p:fltVal val="0"/>
                                          </p:val>
                                        </p:tav>
                                        <p:tav tm="100000">
                                          <p:val>
                                            <p:strVal val="#ppt_h"/>
                                          </p:val>
                                        </p:tav>
                                      </p:tavLst>
                                    </p:anim>
                                    <p:anim calcmode="lin" valueType="num">
                                      <p:cBhvr>
                                        <p:cTn id="63" dur="500" fill="hold"/>
                                        <p:tgtEl>
                                          <p:spTgt spid="13"/>
                                        </p:tgtEl>
                                        <p:attrNameLst>
                                          <p:attrName>style.rotation</p:attrName>
                                        </p:attrNameLst>
                                      </p:cBhvr>
                                      <p:tavLst>
                                        <p:tav tm="0">
                                          <p:val>
                                            <p:fltVal val="90"/>
                                          </p:val>
                                        </p:tav>
                                        <p:tav tm="100000">
                                          <p:val>
                                            <p:fltVal val="0"/>
                                          </p:val>
                                        </p:tav>
                                      </p:tavLst>
                                    </p:anim>
                                    <p:animEffect transition="in" filter="fade">
                                      <p:cBhvr>
                                        <p:cTn id="64" dur="500"/>
                                        <p:tgtEl>
                                          <p:spTgt spid="13"/>
                                        </p:tgtEl>
                                      </p:cBhvr>
                                    </p:animEffect>
                                  </p:childTnLst>
                                </p:cTn>
                              </p:par>
                            </p:childTnLst>
                          </p:cTn>
                        </p:par>
                        <p:par>
                          <p:cTn id="65" fill="hold">
                            <p:stCondLst>
                              <p:cond delay="5139"/>
                            </p:stCondLst>
                            <p:childTnLst>
                              <p:par>
                                <p:cTn id="66" presetID="22" presetClass="entr" presetSubtype="8" fill="hold" grpId="0" nodeType="afterEffect">
                                  <p:stCondLst>
                                    <p:cond delay="0"/>
                                  </p:stCondLst>
                                  <p:childTnLst>
                                    <p:set>
                                      <p:cBhvr>
                                        <p:cTn id="67" dur="1" fill="hold">
                                          <p:stCondLst>
                                            <p:cond delay="0"/>
                                          </p:stCondLst>
                                        </p:cTn>
                                        <p:tgtEl>
                                          <p:spTgt spid="48"/>
                                        </p:tgtEl>
                                        <p:attrNameLst>
                                          <p:attrName>style.visibility</p:attrName>
                                        </p:attrNameLst>
                                      </p:cBhvr>
                                      <p:to>
                                        <p:strVal val="visible"/>
                                      </p:to>
                                    </p:set>
                                    <p:animEffect transition="in" filter="wipe(left)">
                                      <p:cBhvr>
                                        <p:cTn id="68" dur="500"/>
                                        <p:tgtEl>
                                          <p:spTgt spid="48"/>
                                        </p:tgtEl>
                                      </p:cBhvr>
                                    </p:animEffect>
                                  </p:childTnLst>
                                </p:cTn>
                              </p:par>
                            </p:childTnLst>
                          </p:cTn>
                        </p:par>
                        <p:par>
                          <p:cTn id="69" fill="hold">
                            <p:stCondLst>
                              <p:cond delay="5639"/>
                            </p:stCondLst>
                            <p:childTnLst>
                              <p:par>
                                <p:cTn id="70" presetID="53" presetClass="entr" presetSubtype="16" fill="hold"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p:cTn id="72" dur="500" fill="hold"/>
                                        <p:tgtEl>
                                          <p:spTgt spid="15"/>
                                        </p:tgtEl>
                                        <p:attrNameLst>
                                          <p:attrName>ppt_w</p:attrName>
                                        </p:attrNameLst>
                                      </p:cBhvr>
                                      <p:tavLst>
                                        <p:tav tm="0">
                                          <p:val>
                                            <p:fltVal val="0"/>
                                          </p:val>
                                        </p:tav>
                                        <p:tav tm="100000">
                                          <p:val>
                                            <p:strVal val="#ppt_w"/>
                                          </p:val>
                                        </p:tav>
                                      </p:tavLst>
                                    </p:anim>
                                    <p:anim calcmode="lin" valueType="num">
                                      <p:cBhvr>
                                        <p:cTn id="73" dur="500" fill="hold"/>
                                        <p:tgtEl>
                                          <p:spTgt spid="15"/>
                                        </p:tgtEl>
                                        <p:attrNameLst>
                                          <p:attrName>ppt_h</p:attrName>
                                        </p:attrNameLst>
                                      </p:cBhvr>
                                      <p:tavLst>
                                        <p:tav tm="0">
                                          <p:val>
                                            <p:fltVal val="0"/>
                                          </p:val>
                                        </p:tav>
                                        <p:tav tm="100000">
                                          <p:val>
                                            <p:strVal val="#ppt_h"/>
                                          </p:val>
                                        </p:tav>
                                      </p:tavLst>
                                    </p:anim>
                                    <p:animEffect transition="in" filter="fade">
                                      <p:cBhvr>
                                        <p:cTn id="74" dur="500"/>
                                        <p:tgtEl>
                                          <p:spTgt spid="15"/>
                                        </p:tgtEl>
                                      </p:cBhvr>
                                    </p:animEffect>
                                  </p:childTnLst>
                                </p:cTn>
                              </p:par>
                            </p:childTnLst>
                          </p:cTn>
                        </p:par>
                        <p:par>
                          <p:cTn id="75" fill="hold">
                            <p:stCondLst>
                              <p:cond delay="6139"/>
                            </p:stCondLst>
                            <p:childTnLst>
                              <p:par>
                                <p:cTn id="76" presetID="16" presetClass="entr" presetSubtype="37" fill="hold"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barn(outVertical)">
                                      <p:cBhvr>
                                        <p:cTn id="78" dur="500"/>
                                        <p:tgtEl>
                                          <p:spTgt spid="16"/>
                                        </p:tgtEl>
                                      </p:cBhvr>
                                    </p:animEffect>
                                  </p:childTnLst>
                                </p:cTn>
                              </p:par>
                            </p:childTnLst>
                          </p:cTn>
                        </p:par>
                        <p:par>
                          <p:cTn id="79" fill="hold">
                            <p:stCondLst>
                              <p:cond delay="6639"/>
                            </p:stCondLst>
                            <p:childTnLst>
                              <p:par>
                                <p:cTn id="80" presetID="42" presetClass="entr" presetSubtype="0" fill="hold" grpId="0" nodeType="after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fade">
                                      <p:cBhvr>
                                        <p:cTn id="82" dur="1000"/>
                                        <p:tgtEl>
                                          <p:spTgt spid="35"/>
                                        </p:tgtEl>
                                      </p:cBhvr>
                                    </p:animEffect>
                                    <p:anim calcmode="lin" valueType="num">
                                      <p:cBhvr>
                                        <p:cTn id="83" dur="1000" fill="hold"/>
                                        <p:tgtEl>
                                          <p:spTgt spid="35"/>
                                        </p:tgtEl>
                                        <p:attrNameLst>
                                          <p:attrName>ppt_x</p:attrName>
                                        </p:attrNameLst>
                                      </p:cBhvr>
                                      <p:tavLst>
                                        <p:tav tm="0">
                                          <p:val>
                                            <p:strVal val="#ppt_x"/>
                                          </p:val>
                                        </p:tav>
                                        <p:tav tm="100000">
                                          <p:val>
                                            <p:strVal val="#ppt_x"/>
                                          </p:val>
                                        </p:tav>
                                      </p:tavLst>
                                    </p:anim>
                                    <p:anim calcmode="lin" valueType="num">
                                      <p:cBhvr>
                                        <p:cTn id="8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3" grpId="0"/>
      <p:bldP spid="35" grpId="0"/>
      <p:bldP spid="5" grpId="0" animBg="1"/>
      <p:bldP spid="43" grpId="0" animBg="1"/>
      <p:bldP spid="4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65373" y="428693"/>
            <a:ext cx="3047759" cy="430887"/>
          </a:xfrm>
          <a:prstGeom prst="rect">
            <a:avLst/>
          </a:prstGeom>
          <a:noFill/>
        </p:spPr>
        <p:txBody>
          <a:bodyPr wrap="square" rtlCol="0">
            <a:spAutoFit/>
          </a:bodyPr>
          <a:lstStyle>
            <a:defPPr>
              <a:defRPr lang="zh-CN"/>
            </a:defPPr>
            <a:lvl1pPr>
              <a:defRPr sz="2200" b="1">
                <a:solidFill>
                  <a:schemeClr val="accent1"/>
                </a:solidFill>
                <a:latin typeface="微软雅黑" panose="020B0503020204020204" pitchFamily="34" charset="-122"/>
                <a:ea typeface="微软雅黑" panose="020B0503020204020204" pitchFamily="34" charset="-122"/>
              </a:defRPr>
            </a:lvl1pPr>
          </a:lstStyle>
          <a:p>
            <a:r>
              <a:rPr lang="zh-CN" altLang="en-US" dirty="0"/>
              <a:t>企业文化建设</a:t>
            </a:r>
            <a:endParaRPr lang="zh-CN" altLang="en-US" dirty="0"/>
          </a:p>
        </p:txBody>
      </p:sp>
      <p:cxnSp>
        <p:nvCxnSpPr>
          <p:cNvPr id="3" name="直接连接符 2"/>
          <p:cNvCxnSpPr/>
          <p:nvPr/>
        </p:nvCxnSpPr>
        <p:spPr>
          <a:xfrm>
            <a:off x="1132953" y="897658"/>
            <a:ext cx="7543503" cy="0"/>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582730" y="347438"/>
            <a:ext cx="507041" cy="593401"/>
            <a:chOff x="582730" y="347438"/>
            <a:chExt cx="507041" cy="593401"/>
          </a:xfrm>
        </p:grpSpPr>
        <p:sp>
          <p:nvSpPr>
            <p:cNvPr id="19" name="六边形 18"/>
            <p:cNvSpPr/>
            <p:nvPr/>
          </p:nvSpPr>
          <p:spPr>
            <a:xfrm rot="5400000">
              <a:off x="539550" y="390618"/>
              <a:ext cx="593401" cy="507041"/>
            </a:xfrm>
            <a:prstGeom prst="hexagon">
              <a:avLst/>
            </a:prstGeom>
            <a:solidFill>
              <a:schemeClr val="accent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30" name="Freeform 354"/>
            <p:cNvSpPr>
              <a:spLocks noEditPoints="1"/>
            </p:cNvSpPr>
            <p:nvPr/>
          </p:nvSpPr>
          <p:spPr bwMode="auto">
            <a:xfrm>
              <a:off x="673217" y="479330"/>
              <a:ext cx="326066" cy="329612"/>
            </a:xfrm>
            <a:custGeom>
              <a:avLst/>
              <a:gdLst>
                <a:gd name="T0" fmla="*/ 433 w 548"/>
                <a:gd name="T1" fmla="*/ 71 h 559"/>
                <a:gd name="T2" fmla="*/ 399 w 548"/>
                <a:gd name="T3" fmla="*/ 108 h 559"/>
                <a:gd name="T4" fmla="*/ 399 w 548"/>
                <a:gd name="T5" fmla="*/ 146 h 559"/>
                <a:gd name="T6" fmla="*/ 422 w 548"/>
                <a:gd name="T7" fmla="*/ 176 h 559"/>
                <a:gd name="T8" fmla="*/ 456 w 548"/>
                <a:gd name="T9" fmla="*/ 186 h 559"/>
                <a:gd name="T10" fmla="*/ 489 w 548"/>
                <a:gd name="T11" fmla="*/ 175 h 559"/>
                <a:gd name="T12" fmla="*/ 515 w 548"/>
                <a:gd name="T13" fmla="*/ 137 h 559"/>
                <a:gd name="T14" fmla="*/ 513 w 548"/>
                <a:gd name="T15" fmla="*/ 108 h 559"/>
                <a:gd name="T16" fmla="*/ 479 w 548"/>
                <a:gd name="T17" fmla="*/ 71 h 559"/>
                <a:gd name="T18" fmla="*/ 91 w 548"/>
                <a:gd name="T19" fmla="*/ 66 h 559"/>
                <a:gd name="T20" fmla="*/ 125 w 548"/>
                <a:gd name="T21" fmla="*/ 76 h 559"/>
                <a:gd name="T22" fmla="*/ 150 w 548"/>
                <a:gd name="T23" fmla="*/ 114 h 559"/>
                <a:gd name="T24" fmla="*/ 144 w 548"/>
                <a:gd name="T25" fmla="*/ 154 h 559"/>
                <a:gd name="T26" fmla="*/ 115 w 548"/>
                <a:gd name="T27" fmla="*/ 181 h 559"/>
                <a:gd name="T28" fmla="*/ 85 w 548"/>
                <a:gd name="T29" fmla="*/ 186 h 559"/>
                <a:gd name="T30" fmla="*/ 49 w 548"/>
                <a:gd name="T31" fmla="*/ 168 h 559"/>
                <a:gd name="T32" fmla="*/ 33 w 548"/>
                <a:gd name="T33" fmla="*/ 132 h 559"/>
                <a:gd name="T34" fmla="*/ 36 w 548"/>
                <a:gd name="T35" fmla="*/ 102 h 559"/>
                <a:gd name="T36" fmla="*/ 74 w 548"/>
                <a:gd name="T37" fmla="*/ 69 h 559"/>
                <a:gd name="T38" fmla="*/ 137 w 548"/>
                <a:gd name="T39" fmla="*/ 375 h 559"/>
                <a:gd name="T40" fmla="*/ 87 w 548"/>
                <a:gd name="T41" fmla="*/ 527 h 559"/>
                <a:gd name="T42" fmla="*/ 37 w 548"/>
                <a:gd name="T43" fmla="*/ 262 h 559"/>
                <a:gd name="T44" fmla="*/ 2 w 548"/>
                <a:gd name="T45" fmla="*/ 216 h 559"/>
                <a:gd name="T46" fmla="*/ 29 w 548"/>
                <a:gd name="T47" fmla="*/ 194 h 559"/>
                <a:gd name="T48" fmla="*/ 119 w 548"/>
                <a:gd name="T49" fmla="*/ 375 h 559"/>
                <a:gd name="T50" fmla="*/ 332 w 548"/>
                <a:gd name="T51" fmla="*/ 342 h 559"/>
                <a:gd name="T52" fmla="*/ 271 w 548"/>
                <a:gd name="T53" fmla="*/ 402 h 559"/>
                <a:gd name="T54" fmla="*/ 218 w 548"/>
                <a:gd name="T55" fmla="*/ 238 h 559"/>
                <a:gd name="T56" fmla="*/ 165 w 548"/>
                <a:gd name="T57" fmla="*/ 191 h 559"/>
                <a:gd name="T58" fmla="*/ 192 w 548"/>
                <a:gd name="T59" fmla="*/ 159 h 559"/>
                <a:gd name="T60" fmla="*/ 276 w 548"/>
                <a:gd name="T61" fmla="*/ 155 h 559"/>
                <a:gd name="T62" fmla="*/ 341 w 548"/>
                <a:gd name="T63" fmla="*/ 155 h 559"/>
                <a:gd name="T64" fmla="*/ 379 w 548"/>
                <a:gd name="T65" fmla="*/ 175 h 559"/>
                <a:gd name="T66" fmla="*/ 379 w 548"/>
                <a:gd name="T67" fmla="*/ 342 h 559"/>
                <a:gd name="T68" fmla="*/ 409 w 548"/>
                <a:gd name="T69" fmla="*/ 375 h 559"/>
                <a:gd name="T70" fmla="*/ 461 w 548"/>
                <a:gd name="T71" fmla="*/ 527 h 559"/>
                <a:gd name="T72" fmla="*/ 510 w 548"/>
                <a:gd name="T73" fmla="*/ 262 h 559"/>
                <a:gd name="T74" fmla="*/ 546 w 548"/>
                <a:gd name="T75" fmla="*/ 216 h 559"/>
                <a:gd name="T76" fmla="*/ 519 w 548"/>
                <a:gd name="T77" fmla="*/ 194 h 559"/>
                <a:gd name="T78" fmla="*/ 427 w 548"/>
                <a:gd name="T79" fmla="*/ 375 h 559"/>
                <a:gd name="T80" fmla="*/ 298 w 548"/>
                <a:gd name="T81" fmla="*/ 4 h 559"/>
                <a:gd name="T82" fmla="*/ 327 w 548"/>
                <a:gd name="T83" fmla="*/ 21 h 559"/>
                <a:gd name="T84" fmla="*/ 346 w 548"/>
                <a:gd name="T85" fmla="*/ 52 h 559"/>
                <a:gd name="T86" fmla="*/ 347 w 548"/>
                <a:gd name="T87" fmla="*/ 88 h 559"/>
                <a:gd name="T88" fmla="*/ 332 w 548"/>
                <a:gd name="T89" fmla="*/ 119 h 559"/>
                <a:gd name="T90" fmla="*/ 305 w 548"/>
                <a:gd name="T91" fmla="*/ 140 h 559"/>
                <a:gd name="T92" fmla="*/ 269 w 548"/>
                <a:gd name="T93" fmla="*/ 146 h 559"/>
                <a:gd name="T94" fmla="*/ 236 w 548"/>
                <a:gd name="T95" fmla="*/ 133 h 559"/>
                <a:gd name="T96" fmla="*/ 212 w 548"/>
                <a:gd name="T97" fmla="*/ 108 h 559"/>
                <a:gd name="T98" fmla="*/ 204 w 548"/>
                <a:gd name="T99" fmla="*/ 73 h 559"/>
                <a:gd name="T100" fmla="*/ 212 w 548"/>
                <a:gd name="T101" fmla="*/ 39 h 559"/>
                <a:gd name="T102" fmla="*/ 236 w 548"/>
                <a:gd name="T103" fmla="*/ 13 h 559"/>
                <a:gd name="T104" fmla="*/ 269 w 548"/>
                <a:gd name="T105" fmla="*/ 1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8" h="559">
                  <a:moveTo>
                    <a:pt x="456" y="66"/>
                  </a:moveTo>
                  <a:lnTo>
                    <a:pt x="449" y="66"/>
                  </a:lnTo>
                  <a:lnTo>
                    <a:pt x="443" y="67"/>
                  </a:lnTo>
                  <a:lnTo>
                    <a:pt x="438" y="69"/>
                  </a:lnTo>
                  <a:lnTo>
                    <a:pt x="433" y="71"/>
                  </a:lnTo>
                  <a:lnTo>
                    <a:pt x="422" y="76"/>
                  </a:lnTo>
                  <a:lnTo>
                    <a:pt x="413" y="84"/>
                  </a:lnTo>
                  <a:lnTo>
                    <a:pt x="406" y="93"/>
                  </a:lnTo>
                  <a:lnTo>
                    <a:pt x="401" y="102"/>
                  </a:lnTo>
                  <a:lnTo>
                    <a:pt x="399" y="108"/>
                  </a:lnTo>
                  <a:lnTo>
                    <a:pt x="398" y="114"/>
                  </a:lnTo>
                  <a:lnTo>
                    <a:pt x="396" y="120"/>
                  </a:lnTo>
                  <a:lnTo>
                    <a:pt x="396" y="126"/>
                  </a:lnTo>
                  <a:lnTo>
                    <a:pt x="396" y="136"/>
                  </a:lnTo>
                  <a:lnTo>
                    <a:pt x="399" y="146"/>
                  </a:lnTo>
                  <a:lnTo>
                    <a:pt x="402" y="154"/>
                  </a:lnTo>
                  <a:lnTo>
                    <a:pt x="408" y="162"/>
                  </a:lnTo>
                  <a:lnTo>
                    <a:pt x="411" y="164"/>
                  </a:lnTo>
                  <a:lnTo>
                    <a:pt x="414" y="168"/>
                  </a:lnTo>
                  <a:lnTo>
                    <a:pt x="422" y="176"/>
                  </a:lnTo>
                  <a:lnTo>
                    <a:pt x="433" y="181"/>
                  </a:lnTo>
                  <a:lnTo>
                    <a:pt x="438" y="183"/>
                  </a:lnTo>
                  <a:lnTo>
                    <a:pt x="443" y="184"/>
                  </a:lnTo>
                  <a:lnTo>
                    <a:pt x="449" y="186"/>
                  </a:lnTo>
                  <a:lnTo>
                    <a:pt x="456" y="186"/>
                  </a:lnTo>
                  <a:lnTo>
                    <a:pt x="462" y="186"/>
                  </a:lnTo>
                  <a:lnTo>
                    <a:pt x="468" y="184"/>
                  </a:lnTo>
                  <a:lnTo>
                    <a:pt x="474" y="183"/>
                  </a:lnTo>
                  <a:lnTo>
                    <a:pt x="479" y="181"/>
                  </a:lnTo>
                  <a:lnTo>
                    <a:pt x="489" y="175"/>
                  </a:lnTo>
                  <a:lnTo>
                    <a:pt x="499" y="168"/>
                  </a:lnTo>
                  <a:lnTo>
                    <a:pt x="506" y="160"/>
                  </a:lnTo>
                  <a:lnTo>
                    <a:pt x="511" y="149"/>
                  </a:lnTo>
                  <a:lnTo>
                    <a:pt x="513" y="143"/>
                  </a:lnTo>
                  <a:lnTo>
                    <a:pt x="515" y="137"/>
                  </a:lnTo>
                  <a:lnTo>
                    <a:pt x="515" y="132"/>
                  </a:lnTo>
                  <a:lnTo>
                    <a:pt x="516" y="126"/>
                  </a:lnTo>
                  <a:lnTo>
                    <a:pt x="515" y="120"/>
                  </a:lnTo>
                  <a:lnTo>
                    <a:pt x="515" y="114"/>
                  </a:lnTo>
                  <a:lnTo>
                    <a:pt x="513" y="108"/>
                  </a:lnTo>
                  <a:lnTo>
                    <a:pt x="511" y="102"/>
                  </a:lnTo>
                  <a:lnTo>
                    <a:pt x="506" y="93"/>
                  </a:lnTo>
                  <a:lnTo>
                    <a:pt x="499" y="84"/>
                  </a:lnTo>
                  <a:lnTo>
                    <a:pt x="489" y="76"/>
                  </a:lnTo>
                  <a:lnTo>
                    <a:pt x="479" y="71"/>
                  </a:lnTo>
                  <a:lnTo>
                    <a:pt x="474" y="69"/>
                  </a:lnTo>
                  <a:lnTo>
                    <a:pt x="468" y="67"/>
                  </a:lnTo>
                  <a:lnTo>
                    <a:pt x="462" y="66"/>
                  </a:lnTo>
                  <a:lnTo>
                    <a:pt x="456" y="66"/>
                  </a:lnTo>
                  <a:close/>
                  <a:moveTo>
                    <a:pt x="91" y="66"/>
                  </a:moveTo>
                  <a:lnTo>
                    <a:pt x="97" y="66"/>
                  </a:lnTo>
                  <a:lnTo>
                    <a:pt x="104" y="67"/>
                  </a:lnTo>
                  <a:lnTo>
                    <a:pt x="109" y="69"/>
                  </a:lnTo>
                  <a:lnTo>
                    <a:pt x="115" y="71"/>
                  </a:lnTo>
                  <a:lnTo>
                    <a:pt x="125" y="76"/>
                  </a:lnTo>
                  <a:lnTo>
                    <a:pt x="134" y="84"/>
                  </a:lnTo>
                  <a:lnTo>
                    <a:pt x="142" y="93"/>
                  </a:lnTo>
                  <a:lnTo>
                    <a:pt x="146" y="102"/>
                  </a:lnTo>
                  <a:lnTo>
                    <a:pt x="149" y="108"/>
                  </a:lnTo>
                  <a:lnTo>
                    <a:pt x="150" y="114"/>
                  </a:lnTo>
                  <a:lnTo>
                    <a:pt x="151" y="120"/>
                  </a:lnTo>
                  <a:lnTo>
                    <a:pt x="151" y="126"/>
                  </a:lnTo>
                  <a:lnTo>
                    <a:pt x="151" y="136"/>
                  </a:lnTo>
                  <a:lnTo>
                    <a:pt x="149" y="146"/>
                  </a:lnTo>
                  <a:lnTo>
                    <a:pt x="144" y="154"/>
                  </a:lnTo>
                  <a:lnTo>
                    <a:pt x="139" y="162"/>
                  </a:lnTo>
                  <a:lnTo>
                    <a:pt x="137" y="164"/>
                  </a:lnTo>
                  <a:lnTo>
                    <a:pt x="134" y="168"/>
                  </a:lnTo>
                  <a:lnTo>
                    <a:pt x="125" y="176"/>
                  </a:lnTo>
                  <a:lnTo>
                    <a:pt x="115" y="181"/>
                  </a:lnTo>
                  <a:lnTo>
                    <a:pt x="109" y="183"/>
                  </a:lnTo>
                  <a:lnTo>
                    <a:pt x="104" y="184"/>
                  </a:lnTo>
                  <a:lnTo>
                    <a:pt x="97" y="186"/>
                  </a:lnTo>
                  <a:lnTo>
                    <a:pt x="91" y="186"/>
                  </a:lnTo>
                  <a:lnTo>
                    <a:pt x="85" y="186"/>
                  </a:lnTo>
                  <a:lnTo>
                    <a:pt x="80" y="184"/>
                  </a:lnTo>
                  <a:lnTo>
                    <a:pt x="74" y="183"/>
                  </a:lnTo>
                  <a:lnTo>
                    <a:pt x="68" y="181"/>
                  </a:lnTo>
                  <a:lnTo>
                    <a:pt x="58" y="175"/>
                  </a:lnTo>
                  <a:lnTo>
                    <a:pt x="49" y="168"/>
                  </a:lnTo>
                  <a:lnTo>
                    <a:pt x="42" y="160"/>
                  </a:lnTo>
                  <a:lnTo>
                    <a:pt x="36" y="149"/>
                  </a:lnTo>
                  <a:lnTo>
                    <a:pt x="35" y="143"/>
                  </a:lnTo>
                  <a:lnTo>
                    <a:pt x="33" y="137"/>
                  </a:lnTo>
                  <a:lnTo>
                    <a:pt x="33" y="132"/>
                  </a:lnTo>
                  <a:lnTo>
                    <a:pt x="31" y="126"/>
                  </a:lnTo>
                  <a:lnTo>
                    <a:pt x="33" y="120"/>
                  </a:lnTo>
                  <a:lnTo>
                    <a:pt x="33" y="114"/>
                  </a:lnTo>
                  <a:lnTo>
                    <a:pt x="35" y="108"/>
                  </a:lnTo>
                  <a:lnTo>
                    <a:pt x="36" y="102"/>
                  </a:lnTo>
                  <a:lnTo>
                    <a:pt x="42" y="93"/>
                  </a:lnTo>
                  <a:lnTo>
                    <a:pt x="49" y="84"/>
                  </a:lnTo>
                  <a:lnTo>
                    <a:pt x="58" y="76"/>
                  </a:lnTo>
                  <a:lnTo>
                    <a:pt x="68" y="71"/>
                  </a:lnTo>
                  <a:lnTo>
                    <a:pt x="74" y="69"/>
                  </a:lnTo>
                  <a:lnTo>
                    <a:pt x="80" y="67"/>
                  </a:lnTo>
                  <a:lnTo>
                    <a:pt x="85" y="66"/>
                  </a:lnTo>
                  <a:lnTo>
                    <a:pt x="91" y="66"/>
                  </a:lnTo>
                  <a:lnTo>
                    <a:pt x="91" y="66"/>
                  </a:lnTo>
                  <a:close/>
                  <a:moveTo>
                    <a:pt x="137" y="375"/>
                  </a:moveTo>
                  <a:lnTo>
                    <a:pt x="137" y="527"/>
                  </a:lnTo>
                  <a:lnTo>
                    <a:pt x="96" y="527"/>
                  </a:lnTo>
                  <a:lnTo>
                    <a:pt x="96" y="397"/>
                  </a:lnTo>
                  <a:lnTo>
                    <a:pt x="87" y="397"/>
                  </a:lnTo>
                  <a:lnTo>
                    <a:pt x="87" y="527"/>
                  </a:lnTo>
                  <a:lnTo>
                    <a:pt x="44" y="527"/>
                  </a:lnTo>
                  <a:lnTo>
                    <a:pt x="44" y="370"/>
                  </a:lnTo>
                  <a:lnTo>
                    <a:pt x="44" y="348"/>
                  </a:lnTo>
                  <a:lnTo>
                    <a:pt x="44" y="262"/>
                  </a:lnTo>
                  <a:lnTo>
                    <a:pt x="37" y="262"/>
                  </a:lnTo>
                  <a:lnTo>
                    <a:pt x="37" y="348"/>
                  </a:lnTo>
                  <a:lnTo>
                    <a:pt x="0" y="348"/>
                  </a:lnTo>
                  <a:lnTo>
                    <a:pt x="0" y="231"/>
                  </a:lnTo>
                  <a:lnTo>
                    <a:pt x="0" y="223"/>
                  </a:lnTo>
                  <a:lnTo>
                    <a:pt x="2" y="216"/>
                  </a:lnTo>
                  <a:lnTo>
                    <a:pt x="6" y="210"/>
                  </a:lnTo>
                  <a:lnTo>
                    <a:pt x="10" y="204"/>
                  </a:lnTo>
                  <a:lnTo>
                    <a:pt x="16" y="200"/>
                  </a:lnTo>
                  <a:lnTo>
                    <a:pt x="22" y="196"/>
                  </a:lnTo>
                  <a:lnTo>
                    <a:pt x="29" y="194"/>
                  </a:lnTo>
                  <a:lnTo>
                    <a:pt x="37" y="194"/>
                  </a:lnTo>
                  <a:lnTo>
                    <a:pt x="122" y="194"/>
                  </a:lnTo>
                  <a:lnTo>
                    <a:pt x="121" y="202"/>
                  </a:lnTo>
                  <a:lnTo>
                    <a:pt x="119" y="210"/>
                  </a:lnTo>
                  <a:lnTo>
                    <a:pt x="119" y="375"/>
                  </a:lnTo>
                  <a:lnTo>
                    <a:pt x="137" y="375"/>
                  </a:lnTo>
                  <a:close/>
                  <a:moveTo>
                    <a:pt x="340" y="342"/>
                  </a:moveTo>
                  <a:lnTo>
                    <a:pt x="340" y="238"/>
                  </a:lnTo>
                  <a:lnTo>
                    <a:pt x="332" y="238"/>
                  </a:lnTo>
                  <a:lnTo>
                    <a:pt x="332" y="342"/>
                  </a:lnTo>
                  <a:lnTo>
                    <a:pt x="332" y="369"/>
                  </a:lnTo>
                  <a:lnTo>
                    <a:pt x="332" y="559"/>
                  </a:lnTo>
                  <a:lnTo>
                    <a:pt x="281" y="559"/>
                  </a:lnTo>
                  <a:lnTo>
                    <a:pt x="281" y="402"/>
                  </a:lnTo>
                  <a:lnTo>
                    <a:pt x="271" y="402"/>
                  </a:lnTo>
                  <a:lnTo>
                    <a:pt x="271" y="559"/>
                  </a:lnTo>
                  <a:lnTo>
                    <a:pt x="218" y="559"/>
                  </a:lnTo>
                  <a:lnTo>
                    <a:pt x="218" y="369"/>
                  </a:lnTo>
                  <a:lnTo>
                    <a:pt x="218" y="342"/>
                  </a:lnTo>
                  <a:lnTo>
                    <a:pt x="218" y="238"/>
                  </a:lnTo>
                  <a:lnTo>
                    <a:pt x="211" y="238"/>
                  </a:lnTo>
                  <a:lnTo>
                    <a:pt x="211" y="342"/>
                  </a:lnTo>
                  <a:lnTo>
                    <a:pt x="164" y="342"/>
                  </a:lnTo>
                  <a:lnTo>
                    <a:pt x="164" y="200"/>
                  </a:lnTo>
                  <a:lnTo>
                    <a:pt x="165" y="191"/>
                  </a:lnTo>
                  <a:lnTo>
                    <a:pt x="168" y="182"/>
                  </a:lnTo>
                  <a:lnTo>
                    <a:pt x="172" y="175"/>
                  </a:lnTo>
                  <a:lnTo>
                    <a:pt x="178" y="168"/>
                  </a:lnTo>
                  <a:lnTo>
                    <a:pt x="185" y="162"/>
                  </a:lnTo>
                  <a:lnTo>
                    <a:pt x="192" y="159"/>
                  </a:lnTo>
                  <a:lnTo>
                    <a:pt x="200" y="155"/>
                  </a:lnTo>
                  <a:lnTo>
                    <a:pt x="210" y="155"/>
                  </a:lnTo>
                  <a:lnTo>
                    <a:pt x="250" y="155"/>
                  </a:lnTo>
                  <a:lnTo>
                    <a:pt x="270" y="155"/>
                  </a:lnTo>
                  <a:lnTo>
                    <a:pt x="276" y="155"/>
                  </a:lnTo>
                  <a:lnTo>
                    <a:pt x="276" y="155"/>
                  </a:lnTo>
                  <a:lnTo>
                    <a:pt x="276" y="155"/>
                  </a:lnTo>
                  <a:lnTo>
                    <a:pt x="281" y="155"/>
                  </a:lnTo>
                  <a:lnTo>
                    <a:pt x="301" y="155"/>
                  </a:lnTo>
                  <a:lnTo>
                    <a:pt x="341" y="155"/>
                  </a:lnTo>
                  <a:lnTo>
                    <a:pt x="351" y="155"/>
                  </a:lnTo>
                  <a:lnTo>
                    <a:pt x="359" y="159"/>
                  </a:lnTo>
                  <a:lnTo>
                    <a:pt x="367" y="162"/>
                  </a:lnTo>
                  <a:lnTo>
                    <a:pt x="374" y="168"/>
                  </a:lnTo>
                  <a:lnTo>
                    <a:pt x="379" y="175"/>
                  </a:lnTo>
                  <a:lnTo>
                    <a:pt x="384" y="182"/>
                  </a:lnTo>
                  <a:lnTo>
                    <a:pt x="386" y="191"/>
                  </a:lnTo>
                  <a:lnTo>
                    <a:pt x="387" y="200"/>
                  </a:lnTo>
                  <a:lnTo>
                    <a:pt x="387" y="342"/>
                  </a:lnTo>
                  <a:lnTo>
                    <a:pt x="379" y="342"/>
                  </a:lnTo>
                  <a:lnTo>
                    <a:pt x="368" y="342"/>
                  </a:lnTo>
                  <a:lnTo>
                    <a:pt x="354" y="342"/>
                  </a:lnTo>
                  <a:lnTo>
                    <a:pt x="340" y="342"/>
                  </a:lnTo>
                  <a:lnTo>
                    <a:pt x="340" y="342"/>
                  </a:lnTo>
                  <a:close/>
                  <a:moveTo>
                    <a:pt x="409" y="375"/>
                  </a:moveTo>
                  <a:lnTo>
                    <a:pt x="409" y="527"/>
                  </a:lnTo>
                  <a:lnTo>
                    <a:pt x="452" y="527"/>
                  </a:lnTo>
                  <a:lnTo>
                    <a:pt x="452" y="397"/>
                  </a:lnTo>
                  <a:lnTo>
                    <a:pt x="461" y="397"/>
                  </a:lnTo>
                  <a:lnTo>
                    <a:pt x="461" y="527"/>
                  </a:lnTo>
                  <a:lnTo>
                    <a:pt x="503" y="527"/>
                  </a:lnTo>
                  <a:lnTo>
                    <a:pt x="503" y="370"/>
                  </a:lnTo>
                  <a:lnTo>
                    <a:pt x="503" y="348"/>
                  </a:lnTo>
                  <a:lnTo>
                    <a:pt x="503" y="262"/>
                  </a:lnTo>
                  <a:lnTo>
                    <a:pt x="510" y="262"/>
                  </a:lnTo>
                  <a:lnTo>
                    <a:pt x="510" y="348"/>
                  </a:lnTo>
                  <a:lnTo>
                    <a:pt x="548" y="348"/>
                  </a:lnTo>
                  <a:lnTo>
                    <a:pt x="548" y="231"/>
                  </a:lnTo>
                  <a:lnTo>
                    <a:pt x="548" y="223"/>
                  </a:lnTo>
                  <a:lnTo>
                    <a:pt x="546" y="216"/>
                  </a:lnTo>
                  <a:lnTo>
                    <a:pt x="542" y="210"/>
                  </a:lnTo>
                  <a:lnTo>
                    <a:pt x="537" y="204"/>
                  </a:lnTo>
                  <a:lnTo>
                    <a:pt x="531" y="200"/>
                  </a:lnTo>
                  <a:lnTo>
                    <a:pt x="526" y="196"/>
                  </a:lnTo>
                  <a:lnTo>
                    <a:pt x="519" y="194"/>
                  </a:lnTo>
                  <a:lnTo>
                    <a:pt x="510" y="194"/>
                  </a:lnTo>
                  <a:lnTo>
                    <a:pt x="426" y="194"/>
                  </a:lnTo>
                  <a:lnTo>
                    <a:pt x="427" y="202"/>
                  </a:lnTo>
                  <a:lnTo>
                    <a:pt x="427" y="210"/>
                  </a:lnTo>
                  <a:lnTo>
                    <a:pt x="427" y="375"/>
                  </a:lnTo>
                  <a:lnTo>
                    <a:pt x="409" y="375"/>
                  </a:lnTo>
                  <a:close/>
                  <a:moveTo>
                    <a:pt x="277" y="0"/>
                  </a:moveTo>
                  <a:lnTo>
                    <a:pt x="284" y="1"/>
                  </a:lnTo>
                  <a:lnTo>
                    <a:pt x="291" y="3"/>
                  </a:lnTo>
                  <a:lnTo>
                    <a:pt x="298" y="4"/>
                  </a:lnTo>
                  <a:lnTo>
                    <a:pt x="305" y="6"/>
                  </a:lnTo>
                  <a:lnTo>
                    <a:pt x="311" y="10"/>
                  </a:lnTo>
                  <a:lnTo>
                    <a:pt x="317" y="13"/>
                  </a:lnTo>
                  <a:lnTo>
                    <a:pt x="322" y="17"/>
                  </a:lnTo>
                  <a:lnTo>
                    <a:pt x="327" y="21"/>
                  </a:lnTo>
                  <a:lnTo>
                    <a:pt x="332" y="27"/>
                  </a:lnTo>
                  <a:lnTo>
                    <a:pt x="337" y="33"/>
                  </a:lnTo>
                  <a:lnTo>
                    <a:pt x="340" y="39"/>
                  </a:lnTo>
                  <a:lnTo>
                    <a:pt x="344" y="45"/>
                  </a:lnTo>
                  <a:lnTo>
                    <a:pt x="346" y="52"/>
                  </a:lnTo>
                  <a:lnTo>
                    <a:pt x="347" y="59"/>
                  </a:lnTo>
                  <a:lnTo>
                    <a:pt x="348" y="66"/>
                  </a:lnTo>
                  <a:lnTo>
                    <a:pt x="348" y="73"/>
                  </a:lnTo>
                  <a:lnTo>
                    <a:pt x="348" y="80"/>
                  </a:lnTo>
                  <a:lnTo>
                    <a:pt x="347" y="88"/>
                  </a:lnTo>
                  <a:lnTo>
                    <a:pt x="346" y="95"/>
                  </a:lnTo>
                  <a:lnTo>
                    <a:pt x="344" y="101"/>
                  </a:lnTo>
                  <a:lnTo>
                    <a:pt x="340" y="108"/>
                  </a:lnTo>
                  <a:lnTo>
                    <a:pt x="337" y="114"/>
                  </a:lnTo>
                  <a:lnTo>
                    <a:pt x="332" y="119"/>
                  </a:lnTo>
                  <a:lnTo>
                    <a:pt x="327" y="125"/>
                  </a:lnTo>
                  <a:lnTo>
                    <a:pt x="322" y="129"/>
                  </a:lnTo>
                  <a:lnTo>
                    <a:pt x="317" y="133"/>
                  </a:lnTo>
                  <a:lnTo>
                    <a:pt x="311" y="136"/>
                  </a:lnTo>
                  <a:lnTo>
                    <a:pt x="305" y="140"/>
                  </a:lnTo>
                  <a:lnTo>
                    <a:pt x="298" y="142"/>
                  </a:lnTo>
                  <a:lnTo>
                    <a:pt x="291" y="145"/>
                  </a:lnTo>
                  <a:lnTo>
                    <a:pt x="284" y="146"/>
                  </a:lnTo>
                  <a:lnTo>
                    <a:pt x="277" y="146"/>
                  </a:lnTo>
                  <a:lnTo>
                    <a:pt x="269" y="146"/>
                  </a:lnTo>
                  <a:lnTo>
                    <a:pt x="261" y="145"/>
                  </a:lnTo>
                  <a:lnTo>
                    <a:pt x="254" y="142"/>
                  </a:lnTo>
                  <a:lnTo>
                    <a:pt x="249" y="140"/>
                  </a:lnTo>
                  <a:lnTo>
                    <a:pt x="242" y="136"/>
                  </a:lnTo>
                  <a:lnTo>
                    <a:pt x="236" y="133"/>
                  </a:lnTo>
                  <a:lnTo>
                    <a:pt x="230" y="129"/>
                  </a:lnTo>
                  <a:lnTo>
                    <a:pt x="225" y="125"/>
                  </a:lnTo>
                  <a:lnTo>
                    <a:pt x="220" y="119"/>
                  </a:lnTo>
                  <a:lnTo>
                    <a:pt x="216" y="114"/>
                  </a:lnTo>
                  <a:lnTo>
                    <a:pt x="212" y="108"/>
                  </a:lnTo>
                  <a:lnTo>
                    <a:pt x="210" y="101"/>
                  </a:lnTo>
                  <a:lnTo>
                    <a:pt x="207" y="95"/>
                  </a:lnTo>
                  <a:lnTo>
                    <a:pt x="205" y="88"/>
                  </a:lnTo>
                  <a:lnTo>
                    <a:pt x="204" y="80"/>
                  </a:lnTo>
                  <a:lnTo>
                    <a:pt x="204" y="73"/>
                  </a:lnTo>
                  <a:lnTo>
                    <a:pt x="204" y="66"/>
                  </a:lnTo>
                  <a:lnTo>
                    <a:pt x="205" y="59"/>
                  </a:lnTo>
                  <a:lnTo>
                    <a:pt x="207" y="52"/>
                  </a:lnTo>
                  <a:lnTo>
                    <a:pt x="210" y="45"/>
                  </a:lnTo>
                  <a:lnTo>
                    <a:pt x="212" y="39"/>
                  </a:lnTo>
                  <a:lnTo>
                    <a:pt x="216" y="33"/>
                  </a:lnTo>
                  <a:lnTo>
                    <a:pt x="220" y="27"/>
                  </a:lnTo>
                  <a:lnTo>
                    <a:pt x="225" y="21"/>
                  </a:lnTo>
                  <a:lnTo>
                    <a:pt x="230" y="17"/>
                  </a:lnTo>
                  <a:lnTo>
                    <a:pt x="236" y="13"/>
                  </a:lnTo>
                  <a:lnTo>
                    <a:pt x="242" y="10"/>
                  </a:lnTo>
                  <a:lnTo>
                    <a:pt x="249" y="6"/>
                  </a:lnTo>
                  <a:lnTo>
                    <a:pt x="254" y="4"/>
                  </a:lnTo>
                  <a:lnTo>
                    <a:pt x="261" y="3"/>
                  </a:lnTo>
                  <a:lnTo>
                    <a:pt x="269" y="1"/>
                  </a:lnTo>
                  <a:lnTo>
                    <a:pt x="277" y="0"/>
                  </a:lnTo>
                  <a:lnTo>
                    <a:pt x="277"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29" name="矩形 7"/>
          <p:cNvSpPr>
            <a:spLocks noChangeArrowheads="1"/>
          </p:cNvSpPr>
          <p:nvPr/>
        </p:nvSpPr>
        <p:spPr bwMode="auto">
          <a:xfrm>
            <a:off x="1322904" y="1275606"/>
            <a:ext cx="2027644" cy="3120854"/>
          </a:xfrm>
          <a:prstGeom prst="rect">
            <a:avLst/>
          </a:prstGeom>
        </p:spPr>
        <p:txBody>
          <a:bodyPr wrap="square" lIns="0" tIns="0" rIns="0" bIns="0" anchor="ctr" anchorCtr="0">
            <a:spAutoFit/>
          </a:bodyPr>
          <a:lstStyle/>
          <a:p>
            <a:pPr algn="just">
              <a:lnSpc>
                <a:spcPct val="130000"/>
              </a:lnSpc>
              <a:spcBef>
                <a:spcPct val="20000"/>
              </a:spcBef>
            </a:pPr>
            <a:r>
              <a:rPr lang="zh-CN" altLang="en-US" sz="1200" dirty="0">
                <a:solidFill>
                  <a:schemeClr val="accent1"/>
                </a:solidFill>
                <a:latin typeface="微软雅黑" panose="020B0503020204020204" pitchFamily="34" charset="-122"/>
                <a:ea typeface="微软雅黑" panose="020B0503020204020204" pitchFamily="34" charset="-122"/>
                <a:sym typeface="+mn-lt"/>
              </a:rPr>
              <a:t>企业独有的企业文化是企业向心力的源泉。本年度公司初步建立了“以人为本，科技为先”的企业文化，希望能够结合优越的工作环境，宽松、人性化的管理氛围，同事间的友善热情，形成公平向上的企业精神。</a:t>
            </a:r>
            <a:r>
              <a:rPr lang="en-US" altLang="zh-CN" sz="1200" dirty="0">
                <a:solidFill>
                  <a:schemeClr val="accent1"/>
                </a:solidFill>
                <a:latin typeface="微软雅黑" panose="020B0503020204020204" pitchFamily="34" charset="-122"/>
                <a:ea typeface="微软雅黑" panose="020B0503020204020204" pitchFamily="34" charset="-122"/>
                <a:sym typeface="+mn-lt"/>
              </a:rPr>
              <a:t>2016</a:t>
            </a:r>
            <a:r>
              <a:rPr lang="zh-CN" altLang="en-US" sz="1200" dirty="0">
                <a:solidFill>
                  <a:schemeClr val="accent1"/>
                </a:solidFill>
                <a:latin typeface="微软雅黑" panose="020B0503020204020204" pitchFamily="34" charset="-122"/>
                <a:ea typeface="微软雅黑" panose="020B0503020204020204" pitchFamily="34" charset="-122"/>
                <a:sym typeface="+mn-lt"/>
              </a:rPr>
              <a:t>年度以来，行政人事部利用黑板报和宣传栏作舆论重地，加大企业文化修整及宣传力度，起到了良好的精神效果，使全体干部员工出现了良好的精神风貌和高尚的道德情操。</a:t>
            </a:r>
            <a:endParaRPr lang="zh-CN" altLang="en-US" sz="1200" dirty="0">
              <a:solidFill>
                <a:schemeClr val="accent1"/>
              </a:solidFill>
              <a:latin typeface="微软雅黑" panose="020B0503020204020204" pitchFamily="34" charset="-122"/>
              <a:ea typeface="微软雅黑" panose="020B0503020204020204" pitchFamily="34" charset="-122"/>
              <a:sym typeface="+mn-lt"/>
            </a:endParaRPr>
          </a:p>
        </p:txBody>
      </p:sp>
      <p:pic>
        <p:nvPicPr>
          <p:cNvPr id="2050" name="Picture 2" descr="http://img1.100ye.com/img2/4/360/631/9540631/msgpic/25503712.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3707904" y="1271331"/>
            <a:ext cx="3888433" cy="2691387"/>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56176" y="3147814"/>
            <a:ext cx="2046210" cy="1347614"/>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100"/>
                            </p:stCondLst>
                            <p:childTnLst>
                              <p:par>
                                <p:cTn id="20" presetID="42" presetClass="entr" presetSubtype="0"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anim calcmode="lin" valueType="num">
                                      <p:cBhvr>
                                        <p:cTn id="23" dur="1000" fill="hold"/>
                                        <p:tgtEl>
                                          <p:spTgt spid="29"/>
                                        </p:tgtEl>
                                        <p:attrNameLst>
                                          <p:attrName>ppt_x</p:attrName>
                                        </p:attrNameLst>
                                      </p:cBhvr>
                                      <p:tavLst>
                                        <p:tav tm="0">
                                          <p:val>
                                            <p:strVal val="#ppt_x"/>
                                          </p:val>
                                        </p:tav>
                                        <p:tav tm="100000">
                                          <p:val>
                                            <p:strVal val="#ppt_x"/>
                                          </p:val>
                                        </p:tav>
                                      </p:tavLst>
                                    </p:anim>
                                    <p:anim calcmode="lin" valueType="num">
                                      <p:cBhvr>
                                        <p:cTn id="24" dur="1000" fill="hold"/>
                                        <p:tgtEl>
                                          <p:spTgt spid="29"/>
                                        </p:tgtEl>
                                        <p:attrNameLst>
                                          <p:attrName>ppt_y</p:attrName>
                                        </p:attrNameLst>
                                      </p:cBhvr>
                                      <p:tavLst>
                                        <p:tav tm="0">
                                          <p:val>
                                            <p:strVal val="#ppt_y+.1"/>
                                          </p:val>
                                        </p:tav>
                                        <p:tav tm="100000">
                                          <p:val>
                                            <p:strVal val="#ppt_y"/>
                                          </p:val>
                                        </p:tav>
                                      </p:tavLst>
                                    </p:anim>
                                  </p:childTnLst>
                                </p:cTn>
                              </p:par>
                            </p:childTnLst>
                          </p:cTn>
                        </p:par>
                        <p:par>
                          <p:cTn id="25" fill="hold">
                            <p:stCondLst>
                              <p:cond delay="2100"/>
                            </p:stCondLst>
                            <p:childTnLst>
                              <p:par>
                                <p:cTn id="26" presetID="52" presetClass="entr" presetSubtype="0" fill="hold" nodeType="afterEffect">
                                  <p:stCondLst>
                                    <p:cond delay="0"/>
                                  </p:stCondLst>
                                  <p:childTnLst>
                                    <p:set>
                                      <p:cBhvr>
                                        <p:cTn id="27" dur="1" fill="hold">
                                          <p:stCondLst>
                                            <p:cond delay="0"/>
                                          </p:stCondLst>
                                        </p:cTn>
                                        <p:tgtEl>
                                          <p:spTgt spid="2050"/>
                                        </p:tgtEl>
                                        <p:attrNameLst>
                                          <p:attrName>style.visibility</p:attrName>
                                        </p:attrNameLst>
                                      </p:cBhvr>
                                      <p:to>
                                        <p:strVal val="visible"/>
                                      </p:to>
                                    </p:set>
                                    <p:animScale>
                                      <p:cBhvr>
                                        <p:cTn id="28" dur="1000" decel="50000" fill="hold">
                                          <p:stCondLst>
                                            <p:cond delay="0"/>
                                          </p:stCondLst>
                                        </p:cTn>
                                        <p:tgtEl>
                                          <p:spTgt spid="20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2050"/>
                                        </p:tgtEl>
                                        <p:attrNameLst>
                                          <p:attrName>ppt_x</p:attrName>
                                          <p:attrName>ppt_y</p:attrName>
                                        </p:attrNameLst>
                                      </p:cBhvr>
                                    </p:animMotion>
                                    <p:animEffect transition="in" filter="fade">
                                      <p:cBhvr>
                                        <p:cTn id="30" dur="1000"/>
                                        <p:tgtEl>
                                          <p:spTgt spid="2050"/>
                                        </p:tgtEl>
                                      </p:cBhvr>
                                    </p:animEffect>
                                  </p:childTnLst>
                                </p:cTn>
                              </p:par>
                            </p:childTnLst>
                          </p:cTn>
                        </p:par>
                        <p:par>
                          <p:cTn id="31" fill="hold">
                            <p:stCondLst>
                              <p:cond delay="3100"/>
                            </p:stCondLst>
                            <p:childTnLst>
                              <p:par>
                                <p:cTn id="32" presetID="52" presetClass="entr" presetSubtype="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Scale>
                                      <p:cBhvr>
                                        <p:cTn id="34"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6"/>
                                        </p:tgtEl>
                                        <p:attrNameLst>
                                          <p:attrName>ppt_x</p:attrName>
                                          <p:attrName>ppt_y</p:attrName>
                                        </p:attrNameLst>
                                      </p:cBhvr>
                                    </p:animMotion>
                                    <p:animEffect transition="in" filter="fade">
                                      <p:cBhvr>
                                        <p:cTn id="3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13"/>
          <p:cNvSpPr/>
          <p:nvPr/>
        </p:nvSpPr>
        <p:spPr bwMode="auto">
          <a:xfrm>
            <a:off x="4713288" y="3416300"/>
            <a:ext cx="5473700" cy="957263"/>
          </a:xfrm>
          <a:custGeom>
            <a:avLst/>
            <a:gdLst>
              <a:gd name="T0" fmla="*/ 12569 w 15234"/>
              <a:gd name="T1" fmla="*/ 2664 h 2664"/>
              <a:gd name="T2" fmla="*/ 15234 w 15234"/>
              <a:gd name="T3" fmla="*/ 0 h 2664"/>
              <a:gd name="T4" fmla="*/ 2664 w 15234"/>
              <a:gd name="T5" fmla="*/ 0 h 2664"/>
              <a:gd name="T6" fmla="*/ 0 w 15234"/>
              <a:gd name="T7" fmla="*/ 2664 h 2664"/>
              <a:gd name="T8" fmla="*/ 12569 w 15234"/>
              <a:gd name="T9" fmla="*/ 2664 h 2664"/>
            </a:gdLst>
            <a:ahLst/>
            <a:cxnLst>
              <a:cxn ang="0">
                <a:pos x="T0" y="T1"/>
              </a:cxn>
              <a:cxn ang="0">
                <a:pos x="T2" y="T3"/>
              </a:cxn>
              <a:cxn ang="0">
                <a:pos x="T4" y="T5"/>
              </a:cxn>
              <a:cxn ang="0">
                <a:pos x="T6" y="T7"/>
              </a:cxn>
              <a:cxn ang="0">
                <a:pos x="T8" y="T9"/>
              </a:cxn>
            </a:cxnLst>
            <a:rect l="0" t="0" r="r" b="b"/>
            <a:pathLst>
              <a:path w="15234" h="2664">
                <a:moveTo>
                  <a:pt x="12569" y="2664"/>
                </a:moveTo>
                <a:lnTo>
                  <a:pt x="15234" y="0"/>
                </a:lnTo>
                <a:lnTo>
                  <a:pt x="2664" y="0"/>
                </a:lnTo>
                <a:lnTo>
                  <a:pt x="0" y="2664"/>
                </a:lnTo>
                <a:lnTo>
                  <a:pt x="12569" y="2664"/>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38" name="Freeform 14"/>
          <p:cNvSpPr/>
          <p:nvPr/>
        </p:nvSpPr>
        <p:spPr bwMode="auto">
          <a:xfrm>
            <a:off x="-1041400" y="769938"/>
            <a:ext cx="4706938" cy="942975"/>
          </a:xfrm>
          <a:custGeom>
            <a:avLst/>
            <a:gdLst>
              <a:gd name="T0" fmla="*/ 2625 w 13103"/>
              <a:gd name="T1" fmla="*/ 2625 h 2625"/>
              <a:gd name="T2" fmla="*/ 0 w 13103"/>
              <a:gd name="T3" fmla="*/ 0 h 2625"/>
              <a:gd name="T4" fmla="*/ 10477 w 13103"/>
              <a:gd name="T5" fmla="*/ 0 h 2625"/>
              <a:gd name="T6" fmla="*/ 13103 w 13103"/>
              <a:gd name="T7" fmla="*/ 2625 h 2625"/>
              <a:gd name="T8" fmla="*/ 2625 w 13103"/>
              <a:gd name="T9" fmla="*/ 2625 h 2625"/>
            </a:gdLst>
            <a:ahLst/>
            <a:cxnLst>
              <a:cxn ang="0">
                <a:pos x="T0" y="T1"/>
              </a:cxn>
              <a:cxn ang="0">
                <a:pos x="T2" y="T3"/>
              </a:cxn>
              <a:cxn ang="0">
                <a:pos x="T4" y="T5"/>
              </a:cxn>
              <a:cxn ang="0">
                <a:pos x="T6" y="T7"/>
              </a:cxn>
              <a:cxn ang="0">
                <a:pos x="T8" y="T9"/>
              </a:cxn>
            </a:cxnLst>
            <a:rect l="0" t="0" r="r" b="b"/>
            <a:pathLst>
              <a:path w="13103" h="2625">
                <a:moveTo>
                  <a:pt x="2625" y="2625"/>
                </a:moveTo>
                <a:lnTo>
                  <a:pt x="0" y="0"/>
                </a:lnTo>
                <a:lnTo>
                  <a:pt x="10477" y="0"/>
                </a:lnTo>
                <a:lnTo>
                  <a:pt x="13103" y="2625"/>
                </a:lnTo>
                <a:lnTo>
                  <a:pt x="2625" y="2625"/>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9" name="Rectangle 15"/>
          <p:cNvSpPr>
            <a:spLocks noChangeArrowheads="1"/>
          </p:cNvSpPr>
          <p:nvPr/>
        </p:nvSpPr>
        <p:spPr bwMode="auto">
          <a:xfrm>
            <a:off x="0" y="1674813"/>
            <a:ext cx="9144000" cy="1865313"/>
          </a:xfrm>
          <a:prstGeom prst="rect">
            <a:avLst/>
          </a:prstGeom>
          <a:solidFill>
            <a:schemeClr val="accent1"/>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50" name="Rectangle 3"/>
          <p:cNvSpPr txBox="1">
            <a:spLocks noChangeArrowheads="1"/>
          </p:cNvSpPr>
          <p:nvPr/>
        </p:nvSpPr>
        <p:spPr bwMode="auto">
          <a:xfrm>
            <a:off x="2805075" y="2454990"/>
            <a:ext cx="2775037" cy="745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defPPr>
              <a:defRPr lang="zh-CN"/>
            </a:defPPr>
            <a:lvl1pPr fontAlgn="base">
              <a:spcBef>
                <a:spcPct val="0"/>
              </a:spcBef>
              <a:spcAft>
                <a:spcPct val="0"/>
              </a:spcAft>
              <a:defRPr sz="5000" b="1">
                <a:solidFill>
                  <a:schemeClr val="bg2"/>
                </a:solidFill>
                <a:latin typeface="微软雅黑" panose="020B0503020204020204" pitchFamily="34" charset="-122"/>
                <a:ea typeface="微软雅黑" panose="020B0503020204020204" pitchFamily="34" charset="-122"/>
                <a:cs typeface="+mj-cs"/>
              </a:defRPr>
            </a:lvl1pPr>
            <a:lvl2pPr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dirty="0"/>
              <a:t>企业管理</a:t>
            </a:r>
            <a:endParaRPr lang="en-US" altLang="zh-CN" dirty="0"/>
          </a:p>
        </p:txBody>
      </p:sp>
      <p:sp>
        <p:nvSpPr>
          <p:cNvPr id="51" name="Rectangle 3"/>
          <p:cNvSpPr txBox="1">
            <a:spLocks noChangeArrowheads="1"/>
          </p:cNvSpPr>
          <p:nvPr/>
        </p:nvSpPr>
        <p:spPr bwMode="auto">
          <a:xfrm>
            <a:off x="2805076" y="1923678"/>
            <a:ext cx="1512169" cy="745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en-US" altLang="zh-CN" sz="3500" dirty="0">
                <a:solidFill>
                  <a:schemeClr val="bg2"/>
                </a:solidFill>
                <a:latin typeface="Impact" panose="020B0806030902050204" pitchFamily="34" charset="0"/>
                <a:ea typeface="微软雅黑" panose="020B0503020204020204" pitchFamily="34" charset="-122"/>
              </a:rPr>
              <a:t>PART 2</a:t>
            </a:r>
            <a:endParaRPr lang="zh-CN" altLang="en-US" sz="3500" dirty="0">
              <a:solidFill>
                <a:schemeClr val="bg2"/>
              </a:solidFill>
              <a:latin typeface="Impact" panose="020B0806030902050204" pitchFamily="34" charset="0"/>
              <a:ea typeface="微软雅黑" panose="020B0503020204020204" pitchFamily="34" charset="-122"/>
            </a:endParaRPr>
          </a:p>
        </p:txBody>
      </p:sp>
      <p:sp>
        <p:nvSpPr>
          <p:cNvPr id="54" name="椭圆 53"/>
          <p:cNvSpPr/>
          <p:nvPr/>
        </p:nvSpPr>
        <p:spPr>
          <a:xfrm>
            <a:off x="1352573" y="1923680"/>
            <a:ext cx="1324879" cy="1324879"/>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9" name="Freeform 140"/>
          <p:cNvSpPr>
            <a:spLocks noEditPoints="1"/>
          </p:cNvSpPr>
          <p:nvPr/>
        </p:nvSpPr>
        <p:spPr bwMode="auto">
          <a:xfrm>
            <a:off x="1589402" y="2198813"/>
            <a:ext cx="851220" cy="774611"/>
          </a:xfrm>
          <a:custGeom>
            <a:avLst/>
            <a:gdLst>
              <a:gd name="T0" fmla="*/ 111 w 598"/>
              <a:gd name="T1" fmla="*/ 496 h 544"/>
              <a:gd name="T2" fmla="*/ 117 w 598"/>
              <a:gd name="T3" fmla="*/ 461 h 544"/>
              <a:gd name="T4" fmla="*/ 100 w 598"/>
              <a:gd name="T5" fmla="*/ 424 h 544"/>
              <a:gd name="T6" fmla="*/ 123 w 598"/>
              <a:gd name="T7" fmla="*/ 415 h 544"/>
              <a:gd name="T8" fmla="*/ 100 w 598"/>
              <a:gd name="T9" fmla="*/ 398 h 544"/>
              <a:gd name="T10" fmla="*/ 111 w 598"/>
              <a:gd name="T11" fmla="*/ 370 h 544"/>
              <a:gd name="T12" fmla="*/ 117 w 598"/>
              <a:gd name="T13" fmla="*/ 334 h 544"/>
              <a:gd name="T14" fmla="*/ 100 w 598"/>
              <a:gd name="T15" fmla="*/ 228 h 544"/>
              <a:gd name="T16" fmla="*/ 123 w 598"/>
              <a:gd name="T17" fmla="*/ 234 h 544"/>
              <a:gd name="T18" fmla="*/ 100 w 598"/>
              <a:gd name="T19" fmla="*/ 211 h 544"/>
              <a:gd name="T20" fmla="*/ 146 w 598"/>
              <a:gd name="T21" fmla="*/ 496 h 544"/>
              <a:gd name="T22" fmla="*/ 164 w 598"/>
              <a:gd name="T23" fmla="*/ 459 h 544"/>
              <a:gd name="T24" fmla="*/ 141 w 598"/>
              <a:gd name="T25" fmla="*/ 405 h 544"/>
              <a:gd name="T26" fmla="*/ 164 w 598"/>
              <a:gd name="T27" fmla="*/ 431 h 544"/>
              <a:gd name="T28" fmla="*/ 146 w 598"/>
              <a:gd name="T29" fmla="*/ 396 h 544"/>
              <a:gd name="T30" fmla="*/ 141 w 598"/>
              <a:gd name="T31" fmla="*/ 369 h 544"/>
              <a:gd name="T32" fmla="*/ 164 w 598"/>
              <a:gd name="T33" fmla="*/ 340 h 544"/>
              <a:gd name="T34" fmla="*/ 141 w 598"/>
              <a:gd name="T35" fmla="*/ 205 h 544"/>
              <a:gd name="T36" fmla="*/ 158 w 598"/>
              <a:gd name="T37" fmla="*/ 240 h 544"/>
              <a:gd name="T38" fmla="*/ 152 w 598"/>
              <a:gd name="T39" fmla="*/ 204 h 544"/>
              <a:gd name="T40" fmla="*/ 141 w 598"/>
              <a:gd name="T41" fmla="*/ 296 h 544"/>
              <a:gd name="T42" fmla="*/ 164 w 598"/>
              <a:gd name="T43" fmla="*/ 285 h 544"/>
              <a:gd name="T44" fmla="*/ 141 w 598"/>
              <a:gd name="T45" fmla="*/ 269 h 544"/>
              <a:gd name="T46" fmla="*/ 111 w 598"/>
              <a:gd name="T47" fmla="*/ 308 h 544"/>
              <a:gd name="T48" fmla="*/ 117 w 598"/>
              <a:gd name="T49" fmla="*/ 272 h 544"/>
              <a:gd name="T50" fmla="*/ 360 w 598"/>
              <a:gd name="T51" fmla="*/ 422 h 544"/>
              <a:gd name="T52" fmla="*/ 381 w 598"/>
              <a:gd name="T53" fmla="*/ 430 h 544"/>
              <a:gd name="T54" fmla="*/ 360 w 598"/>
              <a:gd name="T55" fmla="*/ 404 h 544"/>
              <a:gd name="T56" fmla="*/ 411 w 598"/>
              <a:gd name="T57" fmla="*/ 439 h 544"/>
              <a:gd name="T58" fmla="*/ 416 w 598"/>
              <a:gd name="T59" fmla="*/ 403 h 544"/>
              <a:gd name="T60" fmla="*/ 360 w 598"/>
              <a:gd name="T61" fmla="*/ 358 h 544"/>
              <a:gd name="T62" fmla="*/ 381 w 598"/>
              <a:gd name="T63" fmla="*/ 367 h 544"/>
              <a:gd name="T64" fmla="*/ 360 w 598"/>
              <a:gd name="T65" fmla="*/ 341 h 544"/>
              <a:gd name="T66" fmla="*/ 364 w 598"/>
              <a:gd name="T67" fmla="*/ 313 h 544"/>
              <a:gd name="T68" fmla="*/ 381 w 598"/>
              <a:gd name="T69" fmla="*/ 276 h 544"/>
              <a:gd name="T70" fmla="*/ 360 w 598"/>
              <a:gd name="T71" fmla="*/ 225 h 544"/>
              <a:gd name="T72" fmla="*/ 381 w 598"/>
              <a:gd name="T73" fmla="*/ 249 h 544"/>
              <a:gd name="T74" fmla="*/ 364 w 598"/>
              <a:gd name="T75" fmla="*/ 215 h 544"/>
              <a:gd name="T76" fmla="*/ 360 w 598"/>
              <a:gd name="T77" fmla="*/ 126 h 544"/>
              <a:gd name="T78" fmla="*/ 381 w 598"/>
              <a:gd name="T79" fmla="*/ 97 h 544"/>
              <a:gd name="T80" fmla="*/ 360 w 598"/>
              <a:gd name="T81" fmla="*/ 153 h 544"/>
              <a:gd name="T82" fmla="*/ 376 w 598"/>
              <a:gd name="T83" fmla="*/ 187 h 544"/>
              <a:gd name="T84" fmla="*/ 370 w 598"/>
              <a:gd name="T85" fmla="*/ 152 h 544"/>
              <a:gd name="T86" fmla="*/ 400 w 598"/>
              <a:gd name="T87" fmla="*/ 366 h 544"/>
              <a:gd name="T88" fmla="*/ 422 w 598"/>
              <a:gd name="T89" fmla="*/ 356 h 544"/>
              <a:gd name="T90" fmla="*/ 400 w 598"/>
              <a:gd name="T91" fmla="*/ 339 h 544"/>
              <a:gd name="T92" fmla="*/ 411 w 598"/>
              <a:gd name="T93" fmla="*/ 312 h 544"/>
              <a:gd name="T94" fmla="*/ 416 w 598"/>
              <a:gd name="T95" fmla="*/ 274 h 544"/>
              <a:gd name="T96" fmla="*/ 400 w 598"/>
              <a:gd name="T97" fmla="*/ 231 h 544"/>
              <a:gd name="T98" fmla="*/ 422 w 598"/>
              <a:gd name="T99" fmla="*/ 238 h 544"/>
              <a:gd name="T100" fmla="*/ 400 w 598"/>
              <a:gd name="T101" fmla="*/ 212 h 544"/>
              <a:gd name="T102" fmla="*/ 405 w 598"/>
              <a:gd name="T103" fmla="*/ 120 h 544"/>
              <a:gd name="T104" fmla="*/ 422 w 598"/>
              <a:gd name="T105" fmla="*/ 81 h 544"/>
              <a:gd name="T106" fmla="*/ 400 w 598"/>
              <a:gd name="T107" fmla="*/ 158 h 544"/>
              <a:gd name="T108" fmla="*/ 422 w 598"/>
              <a:gd name="T109" fmla="*/ 182 h 544"/>
              <a:gd name="T110" fmla="*/ 405 w 598"/>
              <a:gd name="T111" fmla="*/ 148 h 544"/>
              <a:gd name="T112" fmla="*/ 57 w 598"/>
              <a:gd name="T113" fmla="*/ 150 h 544"/>
              <a:gd name="T114" fmla="*/ 296 w 598"/>
              <a:gd name="T115" fmla="*/ 29 h 544"/>
              <a:gd name="T116" fmla="*/ 598 w 598"/>
              <a:gd name="T117" fmla="*/ 544 h 544"/>
              <a:gd name="T118" fmla="*/ 342 w 598"/>
              <a:gd name="T119" fmla="*/ 544 h 544"/>
              <a:gd name="T120" fmla="*/ 84 w 598"/>
              <a:gd name="T121" fmla="*/ 193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98" h="544">
                <a:moveTo>
                  <a:pt x="100" y="461"/>
                </a:moveTo>
                <a:lnTo>
                  <a:pt x="100" y="469"/>
                </a:lnTo>
                <a:lnTo>
                  <a:pt x="100" y="478"/>
                </a:lnTo>
                <a:lnTo>
                  <a:pt x="100" y="488"/>
                </a:lnTo>
                <a:lnTo>
                  <a:pt x="100" y="496"/>
                </a:lnTo>
                <a:lnTo>
                  <a:pt x="106" y="496"/>
                </a:lnTo>
                <a:lnTo>
                  <a:pt x="111" y="496"/>
                </a:lnTo>
                <a:lnTo>
                  <a:pt x="117" y="496"/>
                </a:lnTo>
                <a:lnTo>
                  <a:pt x="123" y="496"/>
                </a:lnTo>
                <a:lnTo>
                  <a:pt x="123" y="486"/>
                </a:lnTo>
                <a:lnTo>
                  <a:pt x="123" y="478"/>
                </a:lnTo>
                <a:lnTo>
                  <a:pt x="123" y="469"/>
                </a:lnTo>
                <a:lnTo>
                  <a:pt x="123" y="461"/>
                </a:lnTo>
                <a:lnTo>
                  <a:pt x="117" y="461"/>
                </a:lnTo>
                <a:lnTo>
                  <a:pt x="111" y="461"/>
                </a:lnTo>
                <a:lnTo>
                  <a:pt x="106" y="461"/>
                </a:lnTo>
                <a:lnTo>
                  <a:pt x="100" y="461"/>
                </a:lnTo>
                <a:close/>
                <a:moveTo>
                  <a:pt x="100" y="398"/>
                </a:moveTo>
                <a:lnTo>
                  <a:pt x="100" y="407"/>
                </a:lnTo>
                <a:lnTo>
                  <a:pt x="100" y="416"/>
                </a:lnTo>
                <a:lnTo>
                  <a:pt x="100" y="424"/>
                </a:lnTo>
                <a:lnTo>
                  <a:pt x="100" y="434"/>
                </a:lnTo>
                <a:lnTo>
                  <a:pt x="106" y="434"/>
                </a:lnTo>
                <a:lnTo>
                  <a:pt x="111" y="434"/>
                </a:lnTo>
                <a:lnTo>
                  <a:pt x="117" y="432"/>
                </a:lnTo>
                <a:lnTo>
                  <a:pt x="123" y="432"/>
                </a:lnTo>
                <a:lnTo>
                  <a:pt x="123" y="424"/>
                </a:lnTo>
                <a:lnTo>
                  <a:pt x="123" y="415"/>
                </a:lnTo>
                <a:lnTo>
                  <a:pt x="123" y="405"/>
                </a:lnTo>
                <a:lnTo>
                  <a:pt x="123" y="397"/>
                </a:lnTo>
                <a:lnTo>
                  <a:pt x="117" y="397"/>
                </a:lnTo>
                <a:lnTo>
                  <a:pt x="111" y="397"/>
                </a:lnTo>
                <a:lnTo>
                  <a:pt x="106" y="397"/>
                </a:lnTo>
                <a:lnTo>
                  <a:pt x="100" y="398"/>
                </a:lnTo>
                <a:lnTo>
                  <a:pt x="100" y="398"/>
                </a:lnTo>
                <a:close/>
                <a:moveTo>
                  <a:pt x="100" y="335"/>
                </a:moveTo>
                <a:lnTo>
                  <a:pt x="100" y="344"/>
                </a:lnTo>
                <a:lnTo>
                  <a:pt x="100" y="353"/>
                </a:lnTo>
                <a:lnTo>
                  <a:pt x="100" y="362"/>
                </a:lnTo>
                <a:lnTo>
                  <a:pt x="100" y="371"/>
                </a:lnTo>
                <a:lnTo>
                  <a:pt x="106" y="370"/>
                </a:lnTo>
                <a:lnTo>
                  <a:pt x="111" y="370"/>
                </a:lnTo>
                <a:lnTo>
                  <a:pt x="117" y="370"/>
                </a:lnTo>
                <a:lnTo>
                  <a:pt x="123" y="370"/>
                </a:lnTo>
                <a:lnTo>
                  <a:pt x="123" y="361"/>
                </a:lnTo>
                <a:lnTo>
                  <a:pt x="123" y="351"/>
                </a:lnTo>
                <a:lnTo>
                  <a:pt x="123" y="343"/>
                </a:lnTo>
                <a:lnTo>
                  <a:pt x="123" y="334"/>
                </a:lnTo>
                <a:lnTo>
                  <a:pt x="117" y="334"/>
                </a:lnTo>
                <a:lnTo>
                  <a:pt x="111" y="335"/>
                </a:lnTo>
                <a:lnTo>
                  <a:pt x="106" y="335"/>
                </a:lnTo>
                <a:lnTo>
                  <a:pt x="100" y="335"/>
                </a:lnTo>
                <a:lnTo>
                  <a:pt x="100" y="335"/>
                </a:lnTo>
                <a:close/>
                <a:moveTo>
                  <a:pt x="100" y="211"/>
                </a:moveTo>
                <a:lnTo>
                  <a:pt x="100" y="219"/>
                </a:lnTo>
                <a:lnTo>
                  <a:pt x="100" y="228"/>
                </a:lnTo>
                <a:lnTo>
                  <a:pt x="100" y="236"/>
                </a:lnTo>
                <a:lnTo>
                  <a:pt x="100" y="246"/>
                </a:lnTo>
                <a:lnTo>
                  <a:pt x="106" y="245"/>
                </a:lnTo>
                <a:lnTo>
                  <a:pt x="111" y="245"/>
                </a:lnTo>
                <a:lnTo>
                  <a:pt x="117" y="243"/>
                </a:lnTo>
                <a:lnTo>
                  <a:pt x="123" y="243"/>
                </a:lnTo>
                <a:lnTo>
                  <a:pt x="123" y="234"/>
                </a:lnTo>
                <a:lnTo>
                  <a:pt x="123" y="226"/>
                </a:lnTo>
                <a:lnTo>
                  <a:pt x="123" y="216"/>
                </a:lnTo>
                <a:lnTo>
                  <a:pt x="123" y="207"/>
                </a:lnTo>
                <a:lnTo>
                  <a:pt x="117" y="208"/>
                </a:lnTo>
                <a:lnTo>
                  <a:pt x="111" y="208"/>
                </a:lnTo>
                <a:lnTo>
                  <a:pt x="106" y="209"/>
                </a:lnTo>
                <a:lnTo>
                  <a:pt x="100" y="211"/>
                </a:lnTo>
                <a:lnTo>
                  <a:pt x="100" y="211"/>
                </a:lnTo>
                <a:close/>
                <a:moveTo>
                  <a:pt x="141" y="459"/>
                </a:moveTo>
                <a:lnTo>
                  <a:pt x="141" y="469"/>
                </a:lnTo>
                <a:lnTo>
                  <a:pt x="141" y="478"/>
                </a:lnTo>
                <a:lnTo>
                  <a:pt x="141" y="486"/>
                </a:lnTo>
                <a:lnTo>
                  <a:pt x="141" y="496"/>
                </a:lnTo>
                <a:lnTo>
                  <a:pt x="146" y="496"/>
                </a:lnTo>
                <a:lnTo>
                  <a:pt x="152" y="496"/>
                </a:lnTo>
                <a:lnTo>
                  <a:pt x="158" y="496"/>
                </a:lnTo>
                <a:lnTo>
                  <a:pt x="164" y="496"/>
                </a:lnTo>
                <a:lnTo>
                  <a:pt x="164" y="486"/>
                </a:lnTo>
                <a:lnTo>
                  <a:pt x="164" y="478"/>
                </a:lnTo>
                <a:lnTo>
                  <a:pt x="164" y="469"/>
                </a:lnTo>
                <a:lnTo>
                  <a:pt x="164" y="459"/>
                </a:lnTo>
                <a:lnTo>
                  <a:pt x="158" y="459"/>
                </a:lnTo>
                <a:lnTo>
                  <a:pt x="152" y="459"/>
                </a:lnTo>
                <a:lnTo>
                  <a:pt x="146" y="459"/>
                </a:lnTo>
                <a:lnTo>
                  <a:pt x="141" y="459"/>
                </a:lnTo>
                <a:lnTo>
                  <a:pt x="141" y="459"/>
                </a:lnTo>
                <a:close/>
                <a:moveTo>
                  <a:pt x="141" y="396"/>
                </a:moveTo>
                <a:lnTo>
                  <a:pt x="141" y="405"/>
                </a:lnTo>
                <a:lnTo>
                  <a:pt x="141" y="415"/>
                </a:lnTo>
                <a:lnTo>
                  <a:pt x="141" y="423"/>
                </a:lnTo>
                <a:lnTo>
                  <a:pt x="141" y="432"/>
                </a:lnTo>
                <a:lnTo>
                  <a:pt x="146" y="432"/>
                </a:lnTo>
                <a:lnTo>
                  <a:pt x="152" y="432"/>
                </a:lnTo>
                <a:lnTo>
                  <a:pt x="158" y="432"/>
                </a:lnTo>
                <a:lnTo>
                  <a:pt x="164" y="431"/>
                </a:lnTo>
                <a:lnTo>
                  <a:pt x="164" y="423"/>
                </a:lnTo>
                <a:lnTo>
                  <a:pt x="164" y="414"/>
                </a:lnTo>
                <a:lnTo>
                  <a:pt x="164" y="404"/>
                </a:lnTo>
                <a:lnTo>
                  <a:pt x="164" y="395"/>
                </a:lnTo>
                <a:lnTo>
                  <a:pt x="158" y="395"/>
                </a:lnTo>
                <a:lnTo>
                  <a:pt x="152" y="396"/>
                </a:lnTo>
                <a:lnTo>
                  <a:pt x="146" y="396"/>
                </a:lnTo>
                <a:lnTo>
                  <a:pt x="141" y="396"/>
                </a:lnTo>
                <a:lnTo>
                  <a:pt x="141" y="396"/>
                </a:lnTo>
                <a:close/>
                <a:moveTo>
                  <a:pt x="141" y="333"/>
                </a:moveTo>
                <a:lnTo>
                  <a:pt x="141" y="342"/>
                </a:lnTo>
                <a:lnTo>
                  <a:pt x="141" y="350"/>
                </a:lnTo>
                <a:lnTo>
                  <a:pt x="141" y="360"/>
                </a:lnTo>
                <a:lnTo>
                  <a:pt x="141" y="369"/>
                </a:lnTo>
                <a:lnTo>
                  <a:pt x="146" y="368"/>
                </a:lnTo>
                <a:lnTo>
                  <a:pt x="152" y="368"/>
                </a:lnTo>
                <a:lnTo>
                  <a:pt x="158" y="368"/>
                </a:lnTo>
                <a:lnTo>
                  <a:pt x="164" y="368"/>
                </a:lnTo>
                <a:lnTo>
                  <a:pt x="164" y="358"/>
                </a:lnTo>
                <a:lnTo>
                  <a:pt x="164" y="349"/>
                </a:lnTo>
                <a:lnTo>
                  <a:pt x="164" y="340"/>
                </a:lnTo>
                <a:lnTo>
                  <a:pt x="164" y="330"/>
                </a:lnTo>
                <a:lnTo>
                  <a:pt x="158" y="331"/>
                </a:lnTo>
                <a:lnTo>
                  <a:pt x="152" y="331"/>
                </a:lnTo>
                <a:lnTo>
                  <a:pt x="146" y="331"/>
                </a:lnTo>
                <a:lnTo>
                  <a:pt x="141" y="333"/>
                </a:lnTo>
                <a:lnTo>
                  <a:pt x="141" y="333"/>
                </a:lnTo>
                <a:close/>
                <a:moveTo>
                  <a:pt x="141" y="205"/>
                </a:moveTo>
                <a:lnTo>
                  <a:pt x="141" y="214"/>
                </a:lnTo>
                <a:lnTo>
                  <a:pt x="141" y="223"/>
                </a:lnTo>
                <a:lnTo>
                  <a:pt x="141" y="232"/>
                </a:lnTo>
                <a:lnTo>
                  <a:pt x="141" y="241"/>
                </a:lnTo>
                <a:lnTo>
                  <a:pt x="146" y="241"/>
                </a:lnTo>
                <a:lnTo>
                  <a:pt x="152" y="240"/>
                </a:lnTo>
                <a:lnTo>
                  <a:pt x="158" y="240"/>
                </a:lnTo>
                <a:lnTo>
                  <a:pt x="164" y="239"/>
                </a:lnTo>
                <a:lnTo>
                  <a:pt x="164" y="229"/>
                </a:lnTo>
                <a:lnTo>
                  <a:pt x="164" y="220"/>
                </a:lnTo>
                <a:lnTo>
                  <a:pt x="164" y="212"/>
                </a:lnTo>
                <a:lnTo>
                  <a:pt x="164" y="202"/>
                </a:lnTo>
                <a:lnTo>
                  <a:pt x="158" y="202"/>
                </a:lnTo>
                <a:lnTo>
                  <a:pt x="152" y="204"/>
                </a:lnTo>
                <a:lnTo>
                  <a:pt x="146" y="205"/>
                </a:lnTo>
                <a:lnTo>
                  <a:pt x="141" y="205"/>
                </a:lnTo>
                <a:lnTo>
                  <a:pt x="141" y="205"/>
                </a:lnTo>
                <a:close/>
                <a:moveTo>
                  <a:pt x="141" y="269"/>
                </a:moveTo>
                <a:lnTo>
                  <a:pt x="141" y="277"/>
                </a:lnTo>
                <a:lnTo>
                  <a:pt x="141" y="287"/>
                </a:lnTo>
                <a:lnTo>
                  <a:pt x="141" y="296"/>
                </a:lnTo>
                <a:lnTo>
                  <a:pt x="141" y="304"/>
                </a:lnTo>
                <a:lnTo>
                  <a:pt x="146" y="304"/>
                </a:lnTo>
                <a:lnTo>
                  <a:pt x="152" y="304"/>
                </a:lnTo>
                <a:lnTo>
                  <a:pt x="158" y="303"/>
                </a:lnTo>
                <a:lnTo>
                  <a:pt x="164" y="303"/>
                </a:lnTo>
                <a:lnTo>
                  <a:pt x="164" y="294"/>
                </a:lnTo>
                <a:lnTo>
                  <a:pt x="164" y="285"/>
                </a:lnTo>
                <a:lnTo>
                  <a:pt x="164" y="275"/>
                </a:lnTo>
                <a:lnTo>
                  <a:pt x="164" y="267"/>
                </a:lnTo>
                <a:lnTo>
                  <a:pt x="158" y="267"/>
                </a:lnTo>
                <a:lnTo>
                  <a:pt x="152" y="268"/>
                </a:lnTo>
                <a:lnTo>
                  <a:pt x="146" y="268"/>
                </a:lnTo>
                <a:lnTo>
                  <a:pt x="141" y="269"/>
                </a:lnTo>
                <a:lnTo>
                  <a:pt x="141" y="269"/>
                </a:lnTo>
                <a:close/>
                <a:moveTo>
                  <a:pt x="100" y="273"/>
                </a:moveTo>
                <a:lnTo>
                  <a:pt x="100" y="282"/>
                </a:lnTo>
                <a:lnTo>
                  <a:pt x="100" y="290"/>
                </a:lnTo>
                <a:lnTo>
                  <a:pt x="100" y="300"/>
                </a:lnTo>
                <a:lnTo>
                  <a:pt x="100" y="308"/>
                </a:lnTo>
                <a:lnTo>
                  <a:pt x="106" y="308"/>
                </a:lnTo>
                <a:lnTo>
                  <a:pt x="111" y="308"/>
                </a:lnTo>
                <a:lnTo>
                  <a:pt x="117" y="307"/>
                </a:lnTo>
                <a:lnTo>
                  <a:pt x="123" y="307"/>
                </a:lnTo>
                <a:lnTo>
                  <a:pt x="123" y="297"/>
                </a:lnTo>
                <a:lnTo>
                  <a:pt x="123" y="288"/>
                </a:lnTo>
                <a:lnTo>
                  <a:pt x="123" y="280"/>
                </a:lnTo>
                <a:lnTo>
                  <a:pt x="123" y="270"/>
                </a:lnTo>
                <a:lnTo>
                  <a:pt x="117" y="272"/>
                </a:lnTo>
                <a:lnTo>
                  <a:pt x="111" y="272"/>
                </a:lnTo>
                <a:lnTo>
                  <a:pt x="106" y="273"/>
                </a:lnTo>
                <a:lnTo>
                  <a:pt x="100" y="273"/>
                </a:lnTo>
                <a:lnTo>
                  <a:pt x="100" y="273"/>
                </a:lnTo>
                <a:close/>
                <a:moveTo>
                  <a:pt x="360" y="404"/>
                </a:moveTo>
                <a:lnTo>
                  <a:pt x="360" y="412"/>
                </a:lnTo>
                <a:lnTo>
                  <a:pt x="360" y="422"/>
                </a:lnTo>
                <a:lnTo>
                  <a:pt x="360" y="430"/>
                </a:lnTo>
                <a:lnTo>
                  <a:pt x="360" y="439"/>
                </a:lnTo>
                <a:lnTo>
                  <a:pt x="364" y="439"/>
                </a:lnTo>
                <a:lnTo>
                  <a:pt x="370" y="439"/>
                </a:lnTo>
                <a:lnTo>
                  <a:pt x="376" y="439"/>
                </a:lnTo>
                <a:lnTo>
                  <a:pt x="381" y="439"/>
                </a:lnTo>
                <a:lnTo>
                  <a:pt x="381" y="430"/>
                </a:lnTo>
                <a:lnTo>
                  <a:pt x="381" y="422"/>
                </a:lnTo>
                <a:lnTo>
                  <a:pt x="381" y="412"/>
                </a:lnTo>
                <a:lnTo>
                  <a:pt x="381" y="403"/>
                </a:lnTo>
                <a:lnTo>
                  <a:pt x="376" y="403"/>
                </a:lnTo>
                <a:lnTo>
                  <a:pt x="370" y="403"/>
                </a:lnTo>
                <a:lnTo>
                  <a:pt x="364" y="403"/>
                </a:lnTo>
                <a:lnTo>
                  <a:pt x="360" y="404"/>
                </a:lnTo>
                <a:close/>
                <a:moveTo>
                  <a:pt x="400" y="403"/>
                </a:moveTo>
                <a:lnTo>
                  <a:pt x="400" y="412"/>
                </a:lnTo>
                <a:lnTo>
                  <a:pt x="400" y="421"/>
                </a:lnTo>
                <a:lnTo>
                  <a:pt x="400" y="430"/>
                </a:lnTo>
                <a:lnTo>
                  <a:pt x="400" y="439"/>
                </a:lnTo>
                <a:lnTo>
                  <a:pt x="405" y="439"/>
                </a:lnTo>
                <a:lnTo>
                  <a:pt x="411" y="439"/>
                </a:lnTo>
                <a:lnTo>
                  <a:pt x="416" y="439"/>
                </a:lnTo>
                <a:lnTo>
                  <a:pt x="422" y="439"/>
                </a:lnTo>
                <a:lnTo>
                  <a:pt x="422" y="430"/>
                </a:lnTo>
                <a:lnTo>
                  <a:pt x="422" y="421"/>
                </a:lnTo>
                <a:lnTo>
                  <a:pt x="422" y="412"/>
                </a:lnTo>
                <a:lnTo>
                  <a:pt x="422" y="403"/>
                </a:lnTo>
                <a:lnTo>
                  <a:pt x="416" y="403"/>
                </a:lnTo>
                <a:lnTo>
                  <a:pt x="411" y="403"/>
                </a:lnTo>
                <a:lnTo>
                  <a:pt x="405" y="403"/>
                </a:lnTo>
                <a:lnTo>
                  <a:pt x="400" y="403"/>
                </a:lnTo>
                <a:lnTo>
                  <a:pt x="400" y="403"/>
                </a:lnTo>
                <a:close/>
                <a:moveTo>
                  <a:pt x="360" y="341"/>
                </a:moveTo>
                <a:lnTo>
                  <a:pt x="360" y="349"/>
                </a:lnTo>
                <a:lnTo>
                  <a:pt x="360" y="358"/>
                </a:lnTo>
                <a:lnTo>
                  <a:pt x="360" y="367"/>
                </a:lnTo>
                <a:lnTo>
                  <a:pt x="360" y="376"/>
                </a:lnTo>
                <a:lnTo>
                  <a:pt x="364" y="376"/>
                </a:lnTo>
                <a:lnTo>
                  <a:pt x="370" y="376"/>
                </a:lnTo>
                <a:lnTo>
                  <a:pt x="376" y="376"/>
                </a:lnTo>
                <a:lnTo>
                  <a:pt x="381" y="375"/>
                </a:lnTo>
                <a:lnTo>
                  <a:pt x="381" y="367"/>
                </a:lnTo>
                <a:lnTo>
                  <a:pt x="381" y="357"/>
                </a:lnTo>
                <a:lnTo>
                  <a:pt x="381" y="349"/>
                </a:lnTo>
                <a:lnTo>
                  <a:pt x="381" y="340"/>
                </a:lnTo>
                <a:lnTo>
                  <a:pt x="376" y="340"/>
                </a:lnTo>
                <a:lnTo>
                  <a:pt x="370" y="340"/>
                </a:lnTo>
                <a:lnTo>
                  <a:pt x="364" y="340"/>
                </a:lnTo>
                <a:lnTo>
                  <a:pt x="360" y="341"/>
                </a:lnTo>
                <a:lnTo>
                  <a:pt x="360" y="341"/>
                </a:lnTo>
                <a:close/>
                <a:moveTo>
                  <a:pt x="360" y="277"/>
                </a:moveTo>
                <a:lnTo>
                  <a:pt x="360" y="287"/>
                </a:lnTo>
                <a:lnTo>
                  <a:pt x="360" y="295"/>
                </a:lnTo>
                <a:lnTo>
                  <a:pt x="360" y="304"/>
                </a:lnTo>
                <a:lnTo>
                  <a:pt x="360" y="314"/>
                </a:lnTo>
                <a:lnTo>
                  <a:pt x="364" y="313"/>
                </a:lnTo>
                <a:lnTo>
                  <a:pt x="370" y="313"/>
                </a:lnTo>
                <a:lnTo>
                  <a:pt x="376" y="313"/>
                </a:lnTo>
                <a:lnTo>
                  <a:pt x="381" y="313"/>
                </a:lnTo>
                <a:lnTo>
                  <a:pt x="381" y="303"/>
                </a:lnTo>
                <a:lnTo>
                  <a:pt x="381" y="294"/>
                </a:lnTo>
                <a:lnTo>
                  <a:pt x="381" y="286"/>
                </a:lnTo>
                <a:lnTo>
                  <a:pt x="381" y="276"/>
                </a:lnTo>
                <a:lnTo>
                  <a:pt x="376" y="276"/>
                </a:lnTo>
                <a:lnTo>
                  <a:pt x="370" y="277"/>
                </a:lnTo>
                <a:lnTo>
                  <a:pt x="364" y="277"/>
                </a:lnTo>
                <a:lnTo>
                  <a:pt x="360" y="277"/>
                </a:lnTo>
                <a:lnTo>
                  <a:pt x="360" y="277"/>
                </a:lnTo>
                <a:close/>
                <a:moveTo>
                  <a:pt x="360" y="215"/>
                </a:moveTo>
                <a:lnTo>
                  <a:pt x="360" y="225"/>
                </a:lnTo>
                <a:lnTo>
                  <a:pt x="360" y="233"/>
                </a:lnTo>
                <a:lnTo>
                  <a:pt x="360" y="242"/>
                </a:lnTo>
                <a:lnTo>
                  <a:pt x="360" y="250"/>
                </a:lnTo>
                <a:lnTo>
                  <a:pt x="364" y="250"/>
                </a:lnTo>
                <a:lnTo>
                  <a:pt x="370" y="250"/>
                </a:lnTo>
                <a:lnTo>
                  <a:pt x="376" y="249"/>
                </a:lnTo>
                <a:lnTo>
                  <a:pt x="381" y="249"/>
                </a:lnTo>
                <a:lnTo>
                  <a:pt x="381" y="240"/>
                </a:lnTo>
                <a:lnTo>
                  <a:pt x="381" y="232"/>
                </a:lnTo>
                <a:lnTo>
                  <a:pt x="381" y="222"/>
                </a:lnTo>
                <a:lnTo>
                  <a:pt x="381" y="213"/>
                </a:lnTo>
                <a:lnTo>
                  <a:pt x="376" y="214"/>
                </a:lnTo>
                <a:lnTo>
                  <a:pt x="370" y="214"/>
                </a:lnTo>
                <a:lnTo>
                  <a:pt x="364" y="215"/>
                </a:lnTo>
                <a:lnTo>
                  <a:pt x="360" y="215"/>
                </a:lnTo>
                <a:lnTo>
                  <a:pt x="360" y="215"/>
                </a:lnTo>
                <a:close/>
                <a:moveTo>
                  <a:pt x="360" y="90"/>
                </a:moveTo>
                <a:lnTo>
                  <a:pt x="360" y="99"/>
                </a:lnTo>
                <a:lnTo>
                  <a:pt x="360" y="108"/>
                </a:lnTo>
                <a:lnTo>
                  <a:pt x="360" y="117"/>
                </a:lnTo>
                <a:lnTo>
                  <a:pt x="360" y="126"/>
                </a:lnTo>
                <a:lnTo>
                  <a:pt x="364" y="125"/>
                </a:lnTo>
                <a:lnTo>
                  <a:pt x="370" y="125"/>
                </a:lnTo>
                <a:lnTo>
                  <a:pt x="376" y="124"/>
                </a:lnTo>
                <a:lnTo>
                  <a:pt x="381" y="124"/>
                </a:lnTo>
                <a:lnTo>
                  <a:pt x="381" y="114"/>
                </a:lnTo>
                <a:lnTo>
                  <a:pt x="381" y="105"/>
                </a:lnTo>
                <a:lnTo>
                  <a:pt x="381" y="97"/>
                </a:lnTo>
                <a:lnTo>
                  <a:pt x="381" y="87"/>
                </a:lnTo>
                <a:lnTo>
                  <a:pt x="376" y="88"/>
                </a:lnTo>
                <a:lnTo>
                  <a:pt x="370" y="88"/>
                </a:lnTo>
                <a:lnTo>
                  <a:pt x="364" y="90"/>
                </a:lnTo>
                <a:lnTo>
                  <a:pt x="360" y="90"/>
                </a:lnTo>
                <a:lnTo>
                  <a:pt x="360" y="90"/>
                </a:lnTo>
                <a:close/>
                <a:moveTo>
                  <a:pt x="360" y="153"/>
                </a:moveTo>
                <a:lnTo>
                  <a:pt x="360" y="161"/>
                </a:lnTo>
                <a:lnTo>
                  <a:pt x="360" y="171"/>
                </a:lnTo>
                <a:lnTo>
                  <a:pt x="360" y="179"/>
                </a:lnTo>
                <a:lnTo>
                  <a:pt x="360" y="188"/>
                </a:lnTo>
                <a:lnTo>
                  <a:pt x="364" y="188"/>
                </a:lnTo>
                <a:lnTo>
                  <a:pt x="370" y="187"/>
                </a:lnTo>
                <a:lnTo>
                  <a:pt x="376" y="187"/>
                </a:lnTo>
                <a:lnTo>
                  <a:pt x="381" y="186"/>
                </a:lnTo>
                <a:lnTo>
                  <a:pt x="381" y="178"/>
                </a:lnTo>
                <a:lnTo>
                  <a:pt x="381" y="168"/>
                </a:lnTo>
                <a:lnTo>
                  <a:pt x="381" y="159"/>
                </a:lnTo>
                <a:lnTo>
                  <a:pt x="381" y="151"/>
                </a:lnTo>
                <a:lnTo>
                  <a:pt x="376" y="151"/>
                </a:lnTo>
                <a:lnTo>
                  <a:pt x="370" y="152"/>
                </a:lnTo>
                <a:lnTo>
                  <a:pt x="364" y="152"/>
                </a:lnTo>
                <a:lnTo>
                  <a:pt x="360" y="153"/>
                </a:lnTo>
                <a:lnTo>
                  <a:pt x="360" y="153"/>
                </a:lnTo>
                <a:close/>
                <a:moveTo>
                  <a:pt x="400" y="339"/>
                </a:moveTo>
                <a:lnTo>
                  <a:pt x="400" y="348"/>
                </a:lnTo>
                <a:lnTo>
                  <a:pt x="400" y="357"/>
                </a:lnTo>
                <a:lnTo>
                  <a:pt x="400" y="366"/>
                </a:lnTo>
                <a:lnTo>
                  <a:pt x="400" y="375"/>
                </a:lnTo>
                <a:lnTo>
                  <a:pt x="405" y="375"/>
                </a:lnTo>
                <a:lnTo>
                  <a:pt x="411" y="375"/>
                </a:lnTo>
                <a:lnTo>
                  <a:pt x="416" y="375"/>
                </a:lnTo>
                <a:lnTo>
                  <a:pt x="422" y="375"/>
                </a:lnTo>
                <a:lnTo>
                  <a:pt x="422" y="366"/>
                </a:lnTo>
                <a:lnTo>
                  <a:pt x="422" y="356"/>
                </a:lnTo>
                <a:lnTo>
                  <a:pt x="422" y="347"/>
                </a:lnTo>
                <a:lnTo>
                  <a:pt x="422" y="339"/>
                </a:lnTo>
                <a:lnTo>
                  <a:pt x="416" y="339"/>
                </a:lnTo>
                <a:lnTo>
                  <a:pt x="411" y="339"/>
                </a:lnTo>
                <a:lnTo>
                  <a:pt x="405" y="339"/>
                </a:lnTo>
                <a:lnTo>
                  <a:pt x="400" y="339"/>
                </a:lnTo>
                <a:lnTo>
                  <a:pt x="400" y="339"/>
                </a:lnTo>
                <a:close/>
                <a:moveTo>
                  <a:pt x="400" y="275"/>
                </a:moveTo>
                <a:lnTo>
                  <a:pt x="400" y="285"/>
                </a:lnTo>
                <a:lnTo>
                  <a:pt x="400" y="294"/>
                </a:lnTo>
                <a:lnTo>
                  <a:pt x="400" y="302"/>
                </a:lnTo>
                <a:lnTo>
                  <a:pt x="400" y="312"/>
                </a:lnTo>
                <a:lnTo>
                  <a:pt x="405" y="312"/>
                </a:lnTo>
                <a:lnTo>
                  <a:pt x="411" y="312"/>
                </a:lnTo>
                <a:lnTo>
                  <a:pt x="416" y="310"/>
                </a:lnTo>
                <a:lnTo>
                  <a:pt x="422" y="310"/>
                </a:lnTo>
                <a:lnTo>
                  <a:pt x="422" y="301"/>
                </a:lnTo>
                <a:lnTo>
                  <a:pt x="422" y="293"/>
                </a:lnTo>
                <a:lnTo>
                  <a:pt x="422" y="283"/>
                </a:lnTo>
                <a:lnTo>
                  <a:pt x="422" y="274"/>
                </a:lnTo>
                <a:lnTo>
                  <a:pt x="416" y="274"/>
                </a:lnTo>
                <a:lnTo>
                  <a:pt x="411" y="275"/>
                </a:lnTo>
                <a:lnTo>
                  <a:pt x="405" y="275"/>
                </a:lnTo>
                <a:lnTo>
                  <a:pt x="400" y="275"/>
                </a:lnTo>
                <a:lnTo>
                  <a:pt x="400" y="275"/>
                </a:lnTo>
                <a:close/>
                <a:moveTo>
                  <a:pt x="400" y="212"/>
                </a:moveTo>
                <a:lnTo>
                  <a:pt x="400" y="221"/>
                </a:lnTo>
                <a:lnTo>
                  <a:pt x="400" y="231"/>
                </a:lnTo>
                <a:lnTo>
                  <a:pt x="400" y="239"/>
                </a:lnTo>
                <a:lnTo>
                  <a:pt x="400" y="248"/>
                </a:lnTo>
                <a:lnTo>
                  <a:pt x="405" y="248"/>
                </a:lnTo>
                <a:lnTo>
                  <a:pt x="411" y="247"/>
                </a:lnTo>
                <a:lnTo>
                  <a:pt x="416" y="247"/>
                </a:lnTo>
                <a:lnTo>
                  <a:pt x="422" y="247"/>
                </a:lnTo>
                <a:lnTo>
                  <a:pt x="422" y="238"/>
                </a:lnTo>
                <a:lnTo>
                  <a:pt x="422" y="228"/>
                </a:lnTo>
                <a:lnTo>
                  <a:pt x="422" y="219"/>
                </a:lnTo>
                <a:lnTo>
                  <a:pt x="422" y="211"/>
                </a:lnTo>
                <a:lnTo>
                  <a:pt x="416" y="211"/>
                </a:lnTo>
                <a:lnTo>
                  <a:pt x="411" y="211"/>
                </a:lnTo>
                <a:lnTo>
                  <a:pt x="405" y="212"/>
                </a:lnTo>
                <a:lnTo>
                  <a:pt x="400" y="212"/>
                </a:lnTo>
                <a:lnTo>
                  <a:pt x="400" y="212"/>
                </a:lnTo>
                <a:close/>
                <a:moveTo>
                  <a:pt x="400" y="85"/>
                </a:moveTo>
                <a:lnTo>
                  <a:pt x="400" y="94"/>
                </a:lnTo>
                <a:lnTo>
                  <a:pt x="400" y="103"/>
                </a:lnTo>
                <a:lnTo>
                  <a:pt x="400" y="112"/>
                </a:lnTo>
                <a:lnTo>
                  <a:pt x="400" y="121"/>
                </a:lnTo>
                <a:lnTo>
                  <a:pt x="405" y="120"/>
                </a:lnTo>
                <a:lnTo>
                  <a:pt x="411" y="120"/>
                </a:lnTo>
                <a:lnTo>
                  <a:pt x="416" y="119"/>
                </a:lnTo>
                <a:lnTo>
                  <a:pt x="422" y="118"/>
                </a:lnTo>
                <a:lnTo>
                  <a:pt x="422" y="110"/>
                </a:lnTo>
                <a:lnTo>
                  <a:pt x="422" y="100"/>
                </a:lnTo>
                <a:lnTo>
                  <a:pt x="422" y="91"/>
                </a:lnTo>
                <a:lnTo>
                  <a:pt x="422" y="81"/>
                </a:lnTo>
                <a:lnTo>
                  <a:pt x="416" y="83"/>
                </a:lnTo>
                <a:lnTo>
                  <a:pt x="411" y="84"/>
                </a:lnTo>
                <a:lnTo>
                  <a:pt x="405" y="84"/>
                </a:lnTo>
                <a:lnTo>
                  <a:pt x="400" y="85"/>
                </a:lnTo>
                <a:lnTo>
                  <a:pt x="400" y="85"/>
                </a:lnTo>
                <a:close/>
                <a:moveTo>
                  <a:pt x="400" y="148"/>
                </a:moveTo>
                <a:lnTo>
                  <a:pt x="400" y="158"/>
                </a:lnTo>
                <a:lnTo>
                  <a:pt x="400" y="166"/>
                </a:lnTo>
                <a:lnTo>
                  <a:pt x="400" y="175"/>
                </a:lnTo>
                <a:lnTo>
                  <a:pt x="400" y="185"/>
                </a:lnTo>
                <a:lnTo>
                  <a:pt x="405" y="184"/>
                </a:lnTo>
                <a:lnTo>
                  <a:pt x="411" y="184"/>
                </a:lnTo>
                <a:lnTo>
                  <a:pt x="416" y="182"/>
                </a:lnTo>
                <a:lnTo>
                  <a:pt x="422" y="182"/>
                </a:lnTo>
                <a:lnTo>
                  <a:pt x="422" y="173"/>
                </a:lnTo>
                <a:lnTo>
                  <a:pt x="422" y="164"/>
                </a:lnTo>
                <a:lnTo>
                  <a:pt x="422" y="155"/>
                </a:lnTo>
                <a:lnTo>
                  <a:pt x="422" y="146"/>
                </a:lnTo>
                <a:lnTo>
                  <a:pt x="416" y="146"/>
                </a:lnTo>
                <a:lnTo>
                  <a:pt x="411" y="147"/>
                </a:lnTo>
                <a:lnTo>
                  <a:pt x="405" y="148"/>
                </a:lnTo>
                <a:lnTo>
                  <a:pt x="400" y="148"/>
                </a:lnTo>
                <a:lnTo>
                  <a:pt x="400" y="148"/>
                </a:lnTo>
                <a:close/>
                <a:moveTo>
                  <a:pt x="0" y="498"/>
                </a:moveTo>
                <a:lnTo>
                  <a:pt x="37" y="498"/>
                </a:lnTo>
                <a:lnTo>
                  <a:pt x="37" y="173"/>
                </a:lnTo>
                <a:lnTo>
                  <a:pt x="37" y="153"/>
                </a:lnTo>
                <a:lnTo>
                  <a:pt x="57" y="150"/>
                </a:lnTo>
                <a:lnTo>
                  <a:pt x="204" y="128"/>
                </a:lnTo>
                <a:lnTo>
                  <a:pt x="229" y="124"/>
                </a:lnTo>
                <a:lnTo>
                  <a:pt x="260" y="134"/>
                </a:lnTo>
                <a:lnTo>
                  <a:pt x="286" y="336"/>
                </a:lnTo>
                <a:lnTo>
                  <a:pt x="296" y="346"/>
                </a:lnTo>
                <a:lnTo>
                  <a:pt x="296" y="50"/>
                </a:lnTo>
                <a:lnTo>
                  <a:pt x="296" y="29"/>
                </a:lnTo>
                <a:lnTo>
                  <a:pt x="316" y="26"/>
                </a:lnTo>
                <a:lnTo>
                  <a:pt x="462" y="4"/>
                </a:lnTo>
                <a:lnTo>
                  <a:pt x="488" y="0"/>
                </a:lnTo>
                <a:lnTo>
                  <a:pt x="570" y="27"/>
                </a:lnTo>
                <a:lnTo>
                  <a:pt x="570" y="498"/>
                </a:lnTo>
                <a:lnTo>
                  <a:pt x="598" y="498"/>
                </a:lnTo>
                <a:lnTo>
                  <a:pt x="598" y="544"/>
                </a:lnTo>
                <a:lnTo>
                  <a:pt x="465" y="544"/>
                </a:lnTo>
                <a:lnTo>
                  <a:pt x="442" y="544"/>
                </a:lnTo>
                <a:lnTo>
                  <a:pt x="442" y="522"/>
                </a:lnTo>
                <a:lnTo>
                  <a:pt x="442" y="54"/>
                </a:lnTo>
                <a:lnTo>
                  <a:pt x="342" y="70"/>
                </a:lnTo>
                <a:lnTo>
                  <a:pt x="342" y="522"/>
                </a:lnTo>
                <a:lnTo>
                  <a:pt x="342" y="544"/>
                </a:lnTo>
                <a:lnTo>
                  <a:pt x="340" y="544"/>
                </a:lnTo>
                <a:lnTo>
                  <a:pt x="259" y="544"/>
                </a:lnTo>
                <a:lnTo>
                  <a:pt x="206" y="544"/>
                </a:lnTo>
                <a:lnTo>
                  <a:pt x="184" y="544"/>
                </a:lnTo>
                <a:lnTo>
                  <a:pt x="184" y="522"/>
                </a:lnTo>
                <a:lnTo>
                  <a:pt x="184" y="179"/>
                </a:lnTo>
                <a:lnTo>
                  <a:pt x="84" y="193"/>
                </a:lnTo>
                <a:lnTo>
                  <a:pt x="84" y="522"/>
                </a:lnTo>
                <a:lnTo>
                  <a:pt x="84" y="544"/>
                </a:lnTo>
                <a:lnTo>
                  <a:pt x="60" y="544"/>
                </a:lnTo>
                <a:lnTo>
                  <a:pt x="0" y="544"/>
                </a:lnTo>
                <a:lnTo>
                  <a:pt x="0" y="49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0" name="TextBox 9"/>
          <p:cNvSpPr txBox="1"/>
          <p:nvPr/>
        </p:nvSpPr>
        <p:spPr>
          <a:xfrm>
            <a:off x="6300192" y="2113231"/>
            <a:ext cx="1787321" cy="988476"/>
          </a:xfrm>
          <a:prstGeom prst="rect">
            <a:avLst/>
          </a:prstGeom>
          <a:noFill/>
        </p:spPr>
        <p:txBody>
          <a:bodyPr wrap="square" rtlCol="0">
            <a:spAutoFit/>
          </a:bodyPr>
          <a:lstStyle/>
          <a:p>
            <a:pPr marL="171450" indent="-171450">
              <a:lnSpc>
                <a:spcPct val="150000"/>
              </a:lnSpc>
              <a:buFont typeface="Wingdings" panose="05000000000000000000" pitchFamily="2" charset="2"/>
              <a:buChar char="u"/>
            </a:pPr>
            <a:r>
              <a:rPr lang="zh-CN" altLang="en-US" sz="1000" dirty="0">
                <a:solidFill>
                  <a:schemeClr val="bg1"/>
                </a:solidFill>
                <a:latin typeface="微软雅黑" panose="020B0503020204020204" pitchFamily="34" charset="-122"/>
                <a:ea typeface="微软雅黑" panose="020B0503020204020204" pitchFamily="34" charset="-122"/>
              </a:rPr>
              <a:t>两个体系的管理</a:t>
            </a:r>
            <a:endParaRPr lang="zh-CN" altLang="en-US" sz="1000" dirty="0">
              <a:solidFill>
                <a:schemeClr val="bg1"/>
              </a:solidFill>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u"/>
            </a:pPr>
            <a:r>
              <a:rPr lang="en-US" altLang="zh-CN" sz="1000" dirty="0">
                <a:solidFill>
                  <a:schemeClr val="bg1"/>
                </a:solidFill>
                <a:latin typeface="微软雅黑" panose="020B0503020204020204" pitchFamily="34" charset="-122"/>
                <a:ea typeface="微软雅黑" panose="020B0503020204020204" pitchFamily="34" charset="-122"/>
              </a:rPr>
              <a:t>6S</a:t>
            </a:r>
            <a:r>
              <a:rPr lang="zh-CN" altLang="en-US" sz="1000" dirty="0">
                <a:solidFill>
                  <a:schemeClr val="bg1"/>
                </a:solidFill>
                <a:latin typeface="微软雅黑" panose="020B0503020204020204" pitchFamily="34" charset="-122"/>
                <a:ea typeface="微软雅黑" panose="020B0503020204020204" pitchFamily="34" charset="-122"/>
              </a:rPr>
              <a:t>现场管理的推进</a:t>
            </a:r>
            <a:endParaRPr lang="zh-CN" altLang="en-US" sz="1000" dirty="0">
              <a:solidFill>
                <a:schemeClr val="bg1"/>
              </a:solidFill>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u"/>
            </a:pPr>
            <a:r>
              <a:rPr lang="zh-CN" altLang="en-US" sz="1000" dirty="0">
                <a:solidFill>
                  <a:schemeClr val="bg1"/>
                </a:solidFill>
                <a:latin typeface="微软雅黑" panose="020B0503020204020204" pitchFamily="34" charset="-122"/>
                <a:ea typeface="微软雅黑" panose="020B0503020204020204" pitchFamily="34" charset="-122"/>
              </a:rPr>
              <a:t>安全管理体系的管理</a:t>
            </a:r>
            <a:endParaRPr lang="zh-CN" altLang="en-US" sz="1000" dirty="0">
              <a:solidFill>
                <a:schemeClr val="bg1"/>
              </a:solidFill>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u"/>
            </a:pPr>
            <a:r>
              <a:rPr lang="zh-CN" altLang="en-US" sz="1000" dirty="0">
                <a:solidFill>
                  <a:schemeClr val="bg1"/>
                </a:solidFill>
                <a:latin typeface="微软雅黑" panose="020B0503020204020204" pitchFamily="34" charset="-122"/>
                <a:ea typeface="微软雅黑" panose="020B0503020204020204" pitchFamily="34" charset="-122"/>
              </a:rPr>
              <a:t>环保管理</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outVertical)">
                                          <p:cBhvr>
                                            <p:cTn id="7" dur="500"/>
                                            <p:tgtEl>
                                              <p:spTgt spid="3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1000" fill="hold"/>
                                            <p:tgtEl>
                                              <p:spTgt spid="38"/>
                                            </p:tgtEl>
                                            <p:attrNameLst>
                                              <p:attrName>ppt_x</p:attrName>
                                            </p:attrNameLst>
                                          </p:cBhvr>
                                          <p:tavLst>
                                            <p:tav tm="0">
                                              <p:val>
                                                <p:strVal val="0-#ppt_w/2"/>
                                              </p:val>
                                            </p:tav>
                                            <p:tav tm="100000">
                                              <p:val>
                                                <p:strVal val="#ppt_x"/>
                                              </p:val>
                                            </p:tav>
                                          </p:tavLst>
                                        </p:anim>
                                        <p:anim calcmode="lin" valueType="num">
                                          <p:cBhvr additive="base">
                                            <p:cTn id="12" dur="1000" fill="hold"/>
                                            <p:tgtEl>
                                              <p:spTgt spid="3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1000" fill="hold"/>
                                            <p:tgtEl>
                                              <p:spTgt spid="37"/>
                                            </p:tgtEl>
                                            <p:attrNameLst>
                                              <p:attrName>ppt_x</p:attrName>
                                            </p:attrNameLst>
                                          </p:cBhvr>
                                          <p:tavLst>
                                            <p:tav tm="0">
                                              <p:val>
                                                <p:strVal val="1+#ppt_w/2"/>
                                              </p:val>
                                            </p:tav>
                                            <p:tav tm="100000">
                                              <p:val>
                                                <p:strVal val="#ppt_x"/>
                                              </p:val>
                                            </p:tav>
                                          </p:tavLst>
                                        </p:anim>
                                        <p:anim calcmode="lin" valueType="num">
                                          <p:cBhvr additive="base">
                                            <p:cTn id="16" dur="1000" fill="hold"/>
                                            <p:tgtEl>
                                              <p:spTgt spid="3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p:cTn id="20" dur="500" fill="hold"/>
                                            <p:tgtEl>
                                              <p:spTgt spid="54"/>
                                            </p:tgtEl>
                                            <p:attrNameLst>
                                              <p:attrName>ppt_w</p:attrName>
                                            </p:attrNameLst>
                                          </p:cBhvr>
                                          <p:tavLst>
                                            <p:tav tm="0">
                                              <p:val>
                                                <p:fltVal val="0"/>
                                              </p:val>
                                            </p:tav>
                                            <p:tav tm="100000">
                                              <p:val>
                                                <p:strVal val="#ppt_w"/>
                                              </p:val>
                                            </p:tav>
                                          </p:tavLst>
                                        </p:anim>
                                        <p:anim calcmode="lin" valueType="num">
                                          <p:cBhvr>
                                            <p:cTn id="21" dur="500" fill="hold"/>
                                            <p:tgtEl>
                                              <p:spTgt spid="54"/>
                                            </p:tgtEl>
                                            <p:attrNameLst>
                                              <p:attrName>ppt_h</p:attrName>
                                            </p:attrNameLst>
                                          </p:cBhvr>
                                          <p:tavLst>
                                            <p:tav tm="0">
                                              <p:val>
                                                <p:fltVal val="0"/>
                                              </p:val>
                                            </p:tav>
                                            <p:tav tm="100000">
                                              <p:val>
                                                <p:strVal val="#ppt_h"/>
                                              </p:val>
                                            </p:tav>
                                          </p:tavLst>
                                        </p:anim>
                                        <p:animEffect transition="in" filter="fade">
                                          <p:cBhvr>
                                            <p:cTn id="22" dur="500"/>
                                            <p:tgtEl>
                                              <p:spTgt spid="5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left)">
                                          <p:cBhvr>
                                            <p:cTn id="31" dur="500"/>
                                            <p:tgtEl>
                                              <p:spTgt spid="51"/>
                                            </p:tgtEl>
                                          </p:cBhvr>
                                        </p:animEffect>
                                      </p:childTnLst>
                                    </p:cTn>
                                  </p:par>
                                </p:childTnLst>
                              </p:cTn>
                            </p:par>
                            <p:par>
                              <p:cTn id="32" fill="hold">
                                <p:stCondLst>
                                  <p:cond delay="2500"/>
                                </p:stCondLst>
                                <p:childTnLst>
                                  <p:par>
                                    <p:cTn id="33" presetID="2" presetClass="entr" presetSubtype="2" fill="hold" grpId="0" nodeType="afterEffect" p14:presetBounceEnd="40000">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14:bounceEnd="40000">
                                          <p:cBhvr additive="base">
                                            <p:cTn id="35" dur="500" fill="hold"/>
                                            <p:tgtEl>
                                              <p:spTgt spid="50"/>
                                            </p:tgtEl>
                                            <p:attrNameLst>
                                              <p:attrName>ppt_x</p:attrName>
                                            </p:attrNameLst>
                                          </p:cBhvr>
                                          <p:tavLst>
                                            <p:tav tm="0">
                                              <p:val>
                                                <p:strVal val="1+#ppt_w/2"/>
                                              </p:val>
                                            </p:tav>
                                            <p:tav tm="100000">
                                              <p:val>
                                                <p:strVal val="#ppt_x"/>
                                              </p:val>
                                            </p:tav>
                                          </p:tavLst>
                                        </p:anim>
                                        <p:anim calcmode="lin" valueType="num" p14:bounceEnd="40000">
                                          <p:cBhvr additive="base">
                                            <p:cTn id="36" dur="500" fill="hold"/>
                                            <p:tgtEl>
                                              <p:spTgt spid="50"/>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 presetClass="entr" presetSubtype="4"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50" grpId="0"/>
          <p:bldP spid="51" grpId="0"/>
          <p:bldP spid="54" grpId="0" animBg="1"/>
          <p:bldP spid="9" grpId="0" animBg="1"/>
          <p:bldP spid="1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outVertical)">
                                          <p:cBhvr>
                                            <p:cTn id="7" dur="500"/>
                                            <p:tgtEl>
                                              <p:spTgt spid="3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1000" fill="hold"/>
                                            <p:tgtEl>
                                              <p:spTgt spid="38"/>
                                            </p:tgtEl>
                                            <p:attrNameLst>
                                              <p:attrName>ppt_x</p:attrName>
                                            </p:attrNameLst>
                                          </p:cBhvr>
                                          <p:tavLst>
                                            <p:tav tm="0">
                                              <p:val>
                                                <p:strVal val="0-#ppt_w/2"/>
                                              </p:val>
                                            </p:tav>
                                            <p:tav tm="100000">
                                              <p:val>
                                                <p:strVal val="#ppt_x"/>
                                              </p:val>
                                            </p:tav>
                                          </p:tavLst>
                                        </p:anim>
                                        <p:anim calcmode="lin" valueType="num">
                                          <p:cBhvr additive="base">
                                            <p:cTn id="12" dur="1000" fill="hold"/>
                                            <p:tgtEl>
                                              <p:spTgt spid="3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1000" fill="hold"/>
                                            <p:tgtEl>
                                              <p:spTgt spid="37"/>
                                            </p:tgtEl>
                                            <p:attrNameLst>
                                              <p:attrName>ppt_x</p:attrName>
                                            </p:attrNameLst>
                                          </p:cBhvr>
                                          <p:tavLst>
                                            <p:tav tm="0">
                                              <p:val>
                                                <p:strVal val="1+#ppt_w/2"/>
                                              </p:val>
                                            </p:tav>
                                            <p:tav tm="100000">
                                              <p:val>
                                                <p:strVal val="#ppt_x"/>
                                              </p:val>
                                            </p:tav>
                                          </p:tavLst>
                                        </p:anim>
                                        <p:anim calcmode="lin" valueType="num">
                                          <p:cBhvr additive="base">
                                            <p:cTn id="16" dur="1000" fill="hold"/>
                                            <p:tgtEl>
                                              <p:spTgt spid="3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p:cTn id="20" dur="500" fill="hold"/>
                                            <p:tgtEl>
                                              <p:spTgt spid="54"/>
                                            </p:tgtEl>
                                            <p:attrNameLst>
                                              <p:attrName>ppt_w</p:attrName>
                                            </p:attrNameLst>
                                          </p:cBhvr>
                                          <p:tavLst>
                                            <p:tav tm="0">
                                              <p:val>
                                                <p:fltVal val="0"/>
                                              </p:val>
                                            </p:tav>
                                            <p:tav tm="100000">
                                              <p:val>
                                                <p:strVal val="#ppt_w"/>
                                              </p:val>
                                            </p:tav>
                                          </p:tavLst>
                                        </p:anim>
                                        <p:anim calcmode="lin" valueType="num">
                                          <p:cBhvr>
                                            <p:cTn id="21" dur="500" fill="hold"/>
                                            <p:tgtEl>
                                              <p:spTgt spid="54"/>
                                            </p:tgtEl>
                                            <p:attrNameLst>
                                              <p:attrName>ppt_h</p:attrName>
                                            </p:attrNameLst>
                                          </p:cBhvr>
                                          <p:tavLst>
                                            <p:tav tm="0">
                                              <p:val>
                                                <p:fltVal val="0"/>
                                              </p:val>
                                            </p:tav>
                                            <p:tav tm="100000">
                                              <p:val>
                                                <p:strVal val="#ppt_h"/>
                                              </p:val>
                                            </p:tav>
                                          </p:tavLst>
                                        </p:anim>
                                        <p:animEffect transition="in" filter="fade">
                                          <p:cBhvr>
                                            <p:cTn id="22" dur="500"/>
                                            <p:tgtEl>
                                              <p:spTgt spid="5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left)">
                                          <p:cBhvr>
                                            <p:cTn id="31" dur="500"/>
                                            <p:tgtEl>
                                              <p:spTgt spid="51"/>
                                            </p:tgtEl>
                                          </p:cBhvr>
                                        </p:animEffect>
                                      </p:childTnLst>
                                    </p:cTn>
                                  </p:par>
                                </p:childTnLst>
                              </p:cTn>
                            </p:par>
                            <p:par>
                              <p:cTn id="32" fill="hold">
                                <p:stCondLst>
                                  <p:cond delay="2500"/>
                                </p:stCondLst>
                                <p:childTnLst>
                                  <p:par>
                                    <p:cTn id="33" presetID="2" presetClass="entr" presetSubtype="2"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500" fill="hold"/>
                                            <p:tgtEl>
                                              <p:spTgt spid="50"/>
                                            </p:tgtEl>
                                            <p:attrNameLst>
                                              <p:attrName>ppt_x</p:attrName>
                                            </p:attrNameLst>
                                          </p:cBhvr>
                                          <p:tavLst>
                                            <p:tav tm="0">
                                              <p:val>
                                                <p:strVal val="1+#ppt_w/2"/>
                                              </p:val>
                                            </p:tav>
                                            <p:tav tm="100000">
                                              <p:val>
                                                <p:strVal val="#ppt_x"/>
                                              </p:val>
                                            </p:tav>
                                          </p:tavLst>
                                        </p:anim>
                                        <p:anim calcmode="lin" valueType="num">
                                          <p:cBhvr additive="base">
                                            <p:cTn id="36" dur="500" fill="hold"/>
                                            <p:tgtEl>
                                              <p:spTgt spid="50"/>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 presetClass="entr" presetSubtype="4"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50" grpId="0"/>
          <p:bldP spid="51" grpId="0"/>
          <p:bldP spid="54" grpId="0" animBg="1"/>
          <p:bldP spid="9" grpId="0" animBg="1"/>
          <p:bldP spid="10"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六边形 6"/>
          <p:cNvSpPr/>
          <p:nvPr/>
        </p:nvSpPr>
        <p:spPr>
          <a:xfrm>
            <a:off x="3222836" y="1131590"/>
            <a:ext cx="2698328" cy="488330"/>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1165373" y="428693"/>
            <a:ext cx="3047759" cy="430887"/>
          </a:xfrm>
          <a:prstGeom prst="rect">
            <a:avLst/>
          </a:prstGeom>
          <a:noFill/>
        </p:spPr>
        <p:txBody>
          <a:bodyPr wrap="square" rtlCol="0">
            <a:spAutoFit/>
          </a:bodyPr>
          <a:lstStyle>
            <a:defPPr>
              <a:defRPr lang="zh-CN"/>
            </a:defPPr>
            <a:lvl1pPr>
              <a:defRPr sz="2200" b="1">
                <a:solidFill>
                  <a:schemeClr val="accent1"/>
                </a:solidFill>
                <a:latin typeface="微软雅黑" panose="020B0503020204020204" pitchFamily="34" charset="-122"/>
                <a:ea typeface="微软雅黑" panose="020B0503020204020204" pitchFamily="34" charset="-122"/>
              </a:defRPr>
            </a:lvl1pPr>
          </a:lstStyle>
          <a:p>
            <a:r>
              <a:rPr lang="zh-CN" altLang="en-US" dirty="0"/>
              <a:t>两个体系的管理</a:t>
            </a:r>
            <a:endParaRPr lang="zh-CN" altLang="en-US" dirty="0"/>
          </a:p>
        </p:txBody>
      </p:sp>
      <p:cxnSp>
        <p:nvCxnSpPr>
          <p:cNvPr id="3" name="直接连接符 2"/>
          <p:cNvCxnSpPr/>
          <p:nvPr/>
        </p:nvCxnSpPr>
        <p:spPr>
          <a:xfrm>
            <a:off x="1132953" y="897658"/>
            <a:ext cx="7543503" cy="0"/>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82730" y="347438"/>
            <a:ext cx="507041" cy="593401"/>
            <a:chOff x="582730" y="347438"/>
            <a:chExt cx="507041" cy="593401"/>
          </a:xfrm>
        </p:grpSpPr>
        <p:sp>
          <p:nvSpPr>
            <p:cNvPr id="19" name="六边形 18"/>
            <p:cNvSpPr/>
            <p:nvPr/>
          </p:nvSpPr>
          <p:spPr>
            <a:xfrm rot="5400000">
              <a:off x="539550" y="390618"/>
              <a:ext cx="593401" cy="507041"/>
            </a:xfrm>
            <a:prstGeom prst="hexagon">
              <a:avLst/>
            </a:prstGeom>
            <a:solidFill>
              <a:schemeClr val="accent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10" name="Freeform 140"/>
            <p:cNvSpPr>
              <a:spLocks noEditPoints="1"/>
            </p:cNvSpPr>
            <p:nvPr/>
          </p:nvSpPr>
          <p:spPr bwMode="auto">
            <a:xfrm>
              <a:off x="662172" y="485725"/>
              <a:ext cx="348155" cy="316822"/>
            </a:xfrm>
            <a:custGeom>
              <a:avLst/>
              <a:gdLst>
                <a:gd name="T0" fmla="*/ 111 w 598"/>
                <a:gd name="T1" fmla="*/ 496 h 544"/>
                <a:gd name="T2" fmla="*/ 117 w 598"/>
                <a:gd name="T3" fmla="*/ 461 h 544"/>
                <a:gd name="T4" fmla="*/ 100 w 598"/>
                <a:gd name="T5" fmla="*/ 424 h 544"/>
                <a:gd name="T6" fmla="*/ 123 w 598"/>
                <a:gd name="T7" fmla="*/ 415 h 544"/>
                <a:gd name="T8" fmla="*/ 100 w 598"/>
                <a:gd name="T9" fmla="*/ 398 h 544"/>
                <a:gd name="T10" fmla="*/ 111 w 598"/>
                <a:gd name="T11" fmla="*/ 370 h 544"/>
                <a:gd name="T12" fmla="*/ 117 w 598"/>
                <a:gd name="T13" fmla="*/ 334 h 544"/>
                <a:gd name="T14" fmla="*/ 100 w 598"/>
                <a:gd name="T15" fmla="*/ 228 h 544"/>
                <a:gd name="T16" fmla="*/ 123 w 598"/>
                <a:gd name="T17" fmla="*/ 234 h 544"/>
                <a:gd name="T18" fmla="*/ 100 w 598"/>
                <a:gd name="T19" fmla="*/ 211 h 544"/>
                <a:gd name="T20" fmla="*/ 146 w 598"/>
                <a:gd name="T21" fmla="*/ 496 h 544"/>
                <a:gd name="T22" fmla="*/ 164 w 598"/>
                <a:gd name="T23" fmla="*/ 459 h 544"/>
                <a:gd name="T24" fmla="*/ 141 w 598"/>
                <a:gd name="T25" fmla="*/ 405 h 544"/>
                <a:gd name="T26" fmla="*/ 164 w 598"/>
                <a:gd name="T27" fmla="*/ 431 h 544"/>
                <a:gd name="T28" fmla="*/ 146 w 598"/>
                <a:gd name="T29" fmla="*/ 396 h 544"/>
                <a:gd name="T30" fmla="*/ 141 w 598"/>
                <a:gd name="T31" fmla="*/ 369 h 544"/>
                <a:gd name="T32" fmla="*/ 164 w 598"/>
                <a:gd name="T33" fmla="*/ 340 h 544"/>
                <a:gd name="T34" fmla="*/ 141 w 598"/>
                <a:gd name="T35" fmla="*/ 205 h 544"/>
                <a:gd name="T36" fmla="*/ 158 w 598"/>
                <a:gd name="T37" fmla="*/ 240 h 544"/>
                <a:gd name="T38" fmla="*/ 152 w 598"/>
                <a:gd name="T39" fmla="*/ 204 h 544"/>
                <a:gd name="T40" fmla="*/ 141 w 598"/>
                <a:gd name="T41" fmla="*/ 296 h 544"/>
                <a:gd name="T42" fmla="*/ 164 w 598"/>
                <a:gd name="T43" fmla="*/ 285 h 544"/>
                <a:gd name="T44" fmla="*/ 141 w 598"/>
                <a:gd name="T45" fmla="*/ 269 h 544"/>
                <a:gd name="T46" fmla="*/ 111 w 598"/>
                <a:gd name="T47" fmla="*/ 308 h 544"/>
                <a:gd name="T48" fmla="*/ 117 w 598"/>
                <a:gd name="T49" fmla="*/ 272 h 544"/>
                <a:gd name="T50" fmla="*/ 360 w 598"/>
                <a:gd name="T51" fmla="*/ 422 h 544"/>
                <a:gd name="T52" fmla="*/ 381 w 598"/>
                <a:gd name="T53" fmla="*/ 430 h 544"/>
                <a:gd name="T54" fmla="*/ 360 w 598"/>
                <a:gd name="T55" fmla="*/ 404 h 544"/>
                <a:gd name="T56" fmla="*/ 411 w 598"/>
                <a:gd name="T57" fmla="*/ 439 h 544"/>
                <a:gd name="T58" fmla="*/ 416 w 598"/>
                <a:gd name="T59" fmla="*/ 403 h 544"/>
                <a:gd name="T60" fmla="*/ 360 w 598"/>
                <a:gd name="T61" fmla="*/ 358 h 544"/>
                <a:gd name="T62" fmla="*/ 381 w 598"/>
                <a:gd name="T63" fmla="*/ 367 h 544"/>
                <a:gd name="T64" fmla="*/ 360 w 598"/>
                <a:gd name="T65" fmla="*/ 341 h 544"/>
                <a:gd name="T66" fmla="*/ 364 w 598"/>
                <a:gd name="T67" fmla="*/ 313 h 544"/>
                <a:gd name="T68" fmla="*/ 381 w 598"/>
                <a:gd name="T69" fmla="*/ 276 h 544"/>
                <a:gd name="T70" fmla="*/ 360 w 598"/>
                <a:gd name="T71" fmla="*/ 225 h 544"/>
                <a:gd name="T72" fmla="*/ 381 w 598"/>
                <a:gd name="T73" fmla="*/ 249 h 544"/>
                <a:gd name="T74" fmla="*/ 364 w 598"/>
                <a:gd name="T75" fmla="*/ 215 h 544"/>
                <a:gd name="T76" fmla="*/ 360 w 598"/>
                <a:gd name="T77" fmla="*/ 126 h 544"/>
                <a:gd name="T78" fmla="*/ 381 w 598"/>
                <a:gd name="T79" fmla="*/ 97 h 544"/>
                <a:gd name="T80" fmla="*/ 360 w 598"/>
                <a:gd name="T81" fmla="*/ 153 h 544"/>
                <a:gd name="T82" fmla="*/ 376 w 598"/>
                <a:gd name="T83" fmla="*/ 187 h 544"/>
                <a:gd name="T84" fmla="*/ 370 w 598"/>
                <a:gd name="T85" fmla="*/ 152 h 544"/>
                <a:gd name="T86" fmla="*/ 400 w 598"/>
                <a:gd name="T87" fmla="*/ 366 h 544"/>
                <a:gd name="T88" fmla="*/ 422 w 598"/>
                <a:gd name="T89" fmla="*/ 356 h 544"/>
                <a:gd name="T90" fmla="*/ 400 w 598"/>
                <a:gd name="T91" fmla="*/ 339 h 544"/>
                <a:gd name="T92" fmla="*/ 411 w 598"/>
                <a:gd name="T93" fmla="*/ 312 h 544"/>
                <a:gd name="T94" fmla="*/ 416 w 598"/>
                <a:gd name="T95" fmla="*/ 274 h 544"/>
                <a:gd name="T96" fmla="*/ 400 w 598"/>
                <a:gd name="T97" fmla="*/ 231 h 544"/>
                <a:gd name="T98" fmla="*/ 422 w 598"/>
                <a:gd name="T99" fmla="*/ 238 h 544"/>
                <a:gd name="T100" fmla="*/ 400 w 598"/>
                <a:gd name="T101" fmla="*/ 212 h 544"/>
                <a:gd name="T102" fmla="*/ 405 w 598"/>
                <a:gd name="T103" fmla="*/ 120 h 544"/>
                <a:gd name="T104" fmla="*/ 422 w 598"/>
                <a:gd name="T105" fmla="*/ 81 h 544"/>
                <a:gd name="T106" fmla="*/ 400 w 598"/>
                <a:gd name="T107" fmla="*/ 158 h 544"/>
                <a:gd name="T108" fmla="*/ 422 w 598"/>
                <a:gd name="T109" fmla="*/ 182 h 544"/>
                <a:gd name="T110" fmla="*/ 405 w 598"/>
                <a:gd name="T111" fmla="*/ 148 h 544"/>
                <a:gd name="T112" fmla="*/ 57 w 598"/>
                <a:gd name="T113" fmla="*/ 150 h 544"/>
                <a:gd name="T114" fmla="*/ 296 w 598"/>
                <a:gd name="T115" fmla="*/ 29 h 544"/>
                <a:gd name="T116" fmla="*/ 598 w 598"/>
                <a:gd name="T117" fmla="*/ 544 h 544"/>
                <a:gd name="T118" fmla="*/ 342 w 598"/>
                <a:gd name="T119" fmla="*/ 544 h 544"/>
                <a:gd name="T120" fmla="*/ 84 w 598"/>
                <a:gd name="T121" fmla="*/ 193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98" h="544">
                  <a:moveTo>
                    <a:pt x="100" y="461"/>
                  </a:moveTo>
                  <a:lnTo>
                    <a:pt x="100" y="469"/>
                  </a:lnTo>
                  <a:lnTo>
                    <a:pt x="100" y="478"/>
                  </a:lnTo>
                  <a:lnTo>
                    <a:pt x="100" y="488"/>
                  </a:lnTo>
                  <a:lnTo>
                    <a:pt x="100" y="496"/>
                  </a:lnTo>
                  <a:lnTo>
                    <a:pt x="106" y="496"/>
                  </a:lnTo>
                  <a:lnTo>
                    <a:pt x="111" y="496"/>
                  </a:lnTo>
                  <a:lnTo>
                    <a:pt x="117" y="496"/>
                  </a:lnTo>
                  <a:lnTo>
                    <a:pt x="123" y="496"/>
                  </a:lnTo>
                  <a:lnTo>
                    <a:pt x="123" y="486"/>
                  </a:lnTo>
                  <a:lnTo>
                    <a:pt x="123" y="478"/>
                  </a:lnTo>
                  <a:lnTo>
                    <a:pt x="123" y="469"/>
                  </a:lnTo>
                  <a:lnTo>
                    <a:pt x="123" y="461"/>
                  </a:lnTo>
                  <a:lnTo>
                    <a:pt x="117" y="461"/>
                  </a:lnTo>
                  <a:lnTo>
                    <a:pt x="111" y="461"/>
                  </a:lnTo>
                  <a:lnTo>
                    <a:pt x="106" y="461"/>
                  </a:lnTo>
                  <a:lnTo>
                    <a:pt x="100" y="461"/>
                  </a:lnTo>
                  <a:close/>
                  <a:moveTo>
                    <a:pt x="100" y="398"/>
                  </a:moveTo>
                  <a:lnTo>
                    <a:pt x="100" y="407"/>
                  </a:lnTo>
                  <a:lnTo>
                    <a:pt x="100" y="416"/>
                  </a:lnTo>
                  <a:lnTo>
                    <a:pt x="100" y="424"/>
                  </a:lnTo>
                  <a:lnTo>
                    <a:pt x="100" y="434"/>
                  </a:lnTo>
                  <a:lnTo>
                    <a:pt x="106" y="434"/>
                  </a:lnTo>
                  <a:lnTo>
                    <a:pt x="111" y="434"/>
                  </a:lnTo>
                  <a:lnTo>
                    <a:pt x="117" y="432"/>
                  </a:lnTo>
                  <a:lnTo>
                    <a:pt x="123" y="432"/>
                  </a:lnTo>
                  <a:lnTo>
                    <a:pt x="123" y="424"/>
                  </a:lnTo>
                  <a:lnTo>
                    <a:pt x="123" y="415"/>
                  </a:lnTo>
                  <a:lnTo>
                    <a:pt x="123" y="405"/>
                  </a:lnTo>
                  <a:lnTo>
                    <a:pt x="123" y="397"/>
                  </a:lnTo>
                  <a:lnTo>
                    <a:pt x="117" y="397"/>
                  </a:lnTo>
                  <a:lnTo>
                    <a:pt x="111" y="397"/>
                  </a:lnTo>
                  <a:lnTo>
                    <a:pt x="106" y="397"/>
                  </a:lnTo>
                  <a:lnTo>
                    <a:pt x="100" y="398"/>
                  </a:lnTo>
                  <a:lnTo>
                    <a:pt x="100" y="398"/>
                  </a:lnTo>
                  <a:close/>
                  <a:moveTo>
                    <a:pt x="100" y="335"/>
                  </a:moveTo>
                  <a:lnTo>
                    <a:pt x="100" y="344"/>
                  </a:lnTo>
                  <a:lnTo>
                    <a:pt x="100" y="353"/>
                  </a:lnTo>
                  <a:lnTo>
                    <a:pt x="100" y="362"/>
                  </a:lnTo>
                  <a:lnTo>
                    <a:pt x="100" y="371"/>
                  </a:lnTo>
                  <a:lnTo>
                    <a:pt x="106" y="370"/>
                  </a:lnTo>
                  <a:lnTo>
                    <a:pt x="111" y="370"/>
                  </a:lnTo>
                  <a:lnTo>
                    <a:pt x="117" y="370"/>
                  </a:lnTo>
                  <a:lnTo>
                    <a:pt x="123" y="370"/>
                  </a:lnTo>
                  <a:lnTo>
                    <a:pt x="123" y="361"/>
                  </a:lnTo>
                  <a:lnTo>
                    <a:pt x="123" y="351"/>
                  </a:lnTo>
                  <a:lnTo>
                    <a:pt x="123" y="343"/>
                  </a:lnTo>
                  <a:lnTo>
                    <a:pt x="123" y="334"/>
                  </a:lnTo>
                  <a:lnTo>
                    <a:pt x="117" y="334"/>
                  </a:lnTo>
                  <a:lnTo>
                    <a:pt x="111" y="335"/>
                  </a:lnTo>
                  <a:lnTo>
                    <a:pt x="106" y="335"/>
                  </a:lnTo>
                  <a:lnTo>
                    <a:pt x="100" y="335"/>
                  </a:lnTo>
                  <a:lnTo>
                    <a:pt x="100" y="335"/>
                  </a:lnTo>
                  <a:close/>
                  <a:moveTo>
                    <a:pt x="100" y="211"/>
                  </a:moveTo>
                  <a:lnTo>
                    <a:pt x="100" y="219"/>
                  </a:lnTo>
                  <a:lnTo>
                    <a:pt x="100" y="228"/>
                  </a:lnTo>
                  <a:lnTo>
                    <a:pt x="100" y="236"/>
                  </a:lnTo>
                  <a:lnTo>
                    <a:pt x="100" y="246"/>
                  </a:lnTo>
                  <a:lnTo>
                    <a:pt x="106" y="245"/>
                  </a:lnTo>
                  <a:lnTo>
                    <a:pt x="111" y="245"/>
                  </a:lnTo>
                  <a:lnTo>
                    <a:pt x="117" y="243"/>
                  </a:lnTo>
                  <a:lnTo>
                    <a:pt x="123" y="243"/>
                  </a:lnTo>
                  <a:lnTo>
                    <a:pt x="123" y="234"/>
                  </a:lnTo>
                  <a:lnTo>
                    <a:pt x="123" y="226"/>
                  </a:lnTo>
                  <a:lnTo>
                    <a:pt x="123" y="216"/>
                  </a:lnTo>
                  <a:lnTo>
                    <a:pt x="123" y="207"/>
                  </a:lnTo>
                  <a:lnTo>
                    <a:pt x="117" y="208"/>
                  </a:lnTo>
                  <a:lnTo>
                    <a:pt x="111" y="208"/>
                  </a:lnTo>
                  <a:lnTo>
                    <a:pt x="106" y="209"/>
                  </a:lnTo>
                  <a:lnTo>
                    <a:pt x="100" y="211"/>
                  </a:lnTo>
                  <a:lnTo>
                    <a:pt x="100" y="211"/>
                  </a:lnTo>
                  <a:close/>
                  <a:moveTo>
                    <a:pt x="141" y="459"/>
                  </a:moveTo>
                  <a:lnTo>
                    <a:pt x="141" y="469"/>
                  </a:lnTo>
                  <a:lnTo>
                    <a:pt x="141" y="478"/>
                  </a:lnTo>
                  <a:lnTo>
                    <a:pt x="141" y="486"/>
                  </a:lnTo>
                  <a:lnTo>
                    <a:pt x="141" y="496"/>
                  </a:lnTo>
                  <a:lnTo>
                    <a:pt x="146" y="496"/>
                  </a:lnTo>
                  <a:lnTo>
                    <a:pt x="152" y="496"/>
                  </a:lnTo>
                  <a:lnTo>
                    <a:pt x="158" y="496"/>
                  </a:lnTo>
                  <a:lnTo>
                    <a:pt x="164" y="496"/>
                  </a:lnTo>
                  <a:lnTo>
                    <a:pt x="164" y="486"/>
                  </a:lnTo>
                  <a:lnTo>
                    <a:pt x="164" y="478"/>
                  </a:lnTo>
                  <a:lnTo>
                    <a:pt x="164" y="469"/>
                  </a:lnTo>
                  <a:lnTo>
                    <a:pt x="164" y="459"/>
                  </a:lnTo>
                  <a:lnTo>
                    <a:pt x="158" y="459"/>
                  </a:lnTo>
                  <a:lnTo>
                    <a:pt x="152" y="459"/>
                  </a:lnTo>
                  <a:lnTo>
                    <a:pt x="146" y="459"/>
                  </a:lnTo>
                  <a:lnTo>
                    <a:pt x="141" y="459"/>
                  </a:lnTo>
                  <a:lnTo>
                    <a:pt x="141" y="459"/>
                  </a:lnTo>
                  <a:close/>
                  <a:moveTo>
                    <a:pt x="141" y="396"/>
                  </a:moveTo>
                  <a:lnTo>
                    <a:pt x="141" y="405"/>
                  </a:lnTo>
                  <a:lnTo>
                    <a:pt x="141" y="415"/>
                  </a:lnTo>
                  <a:lnTo>
                    <a:pt x="141" y="423"/>
                  </a:lnTo>
                  <a:lnTo>
                    <a:pt x="141" y="432"/>
                  </a:lnTo>
                  <a:lnTo>
                    <a:pt x="146" y="432"/>
                  </a:lnTo>
                  <a:lnTo>
                    <a:pt x="152" y="432"/>
                  </a:lnTo>
                  <a:lnTo>
                    <a:pt x="158" y="432"/>
                  </a:lnTo>
                  <a:lnTo>
                    <a:pt x="164" y="431"/>
                  </a:lnTo>
                  <a:lnTo>
                    <a:pt x="164" y="423"/>
                  </a:lnTo>
                  <a:lnTo>
                    <a:pt x="164" y="414"/>
                  </a:lnTo>
                  <a:lnTo>
                    <a:pt x="164" y="404"/>
                  </a:lnTo>
                  <a:lnTo>
                    <a:pt x="164" y="395"/>
                  </a:lnTo>
                  <a:lnTo>
                    <a:pt x="158" y="395"/>
                  </a:lnTo>
                  <a:lnTo>
                    <a:pt x="152" y="396"/>
                  </a:lnTo>
                  <a:lnTo>
                    <a:pt x="146" y="396"/>
                  </a:lnTo>
                  <a:lnTo>
                    <a:pt x="141" y="396"/>
                  </a:lnTo>
                  <a:lnTo>
                    <a:pt x="141" y="396"/>
                  </a:lnTo>
                  <a:close/>
                  <a:moveTo>
                    <a:pt x="141" y="333"/>
                  </a:moveTo>
                  <a:lnTo>
                    <a:pt x="141" y="342"/>
                  </a:lnTo>
                  <a:lnTo>
                    <a:pt x="141" y="350"/>
                  </a:lnTo>
                  <a:lnTo>
                    <a:pt x="141" y="360"/>
                  </a:lnTo>
                  <a:lnTo>
                    <a:pt x="141" y="369"/>
                  </a:lnTo>
                  <a:lnTo>
                    <a:pt x="146" y="368"/>
                  </a:lnTo>
                  <a:lnTo>
                    <a:pt x="152" y="368"/>
                  </a:lnTo>
                  <a:lnTo>
                    <a:pt x="158" y="368"/>
                  </a:lnTo>
                  <a:lnTo>
                    <a:pt x="164" y="368"/>
                  </a:lnTo>
                  <a:lnTo>
                    <a:pt x="164" y="358"/>
                  </a:lnTo>
                  <a:lnTo>
                    <a:pt x="164" y="349"/>
                  </a:lnTo>
                  <a:lnTo>
                    <a:pt x="164" y="340"/>
                  </a:lnTo>
                  <a:lnTo>
                    <a:pt x="164" y="330"/>
                  </a:lnTo>
                  <a:lnTo>
                    <a:pt x="158" y="331"/>
                  </a:lnTo>
                  <a:lnTo>
                    <a:pt x="152" y="331"/>
                  </a:lnTo>
                  <a:lnTo>
                    <a:pt x="146" y="331"/>
                  </a:lnTo>
                  <a:lnTo>
                    <a:pt x="141" y="333"/>
                  </a:lnTo>
                  <a:lnTo>
                    <a:pt x="141" y="333"/>
                  </a:lnTo>
                  <a:close/>
                  <a:moveTo>
                    <a:pt x="141" y="205"/>
                  </a:moveTo>
                  <a:lnTo>
                    <a:pt x="141" y="214"/>
                  </a:lnTo>
                  <a:lnTo>
                    <a:pt x="141" y="223"/>
                  </a:lnTo>
                  <a:lnTo>
                    <a:pt x="141" y="232"/>
                  </a:lnTo>
                  <a:lnTo>
                    <a:pt x="141" y="241"/>
                  </a:lnTo>
                  <a:lnTo>
                    <a:pt x="146" y="241"/>
                  </a:lnTo>
                  <a:lnTo>
                    <a:pt x="152" y="240"/>
                  </a:lnTo>
                  <a:lnTo>
                    <a:pt x="158" y="240"/>
                  </a:lnTo>
                  <a:lnTo>
                    <a:pt x="164" y="239"/>
                  </a:lnTo>
                  <a:lnTo>
                    <a:pt x="164" y="229"/>
                  </a:lnTo>
                  <a:lnTo>
                    <a:pt x="164" y="220"/>
                  </a:lnTo>
                  <a:lnTo>
                    <a:pt x="164" y="212"/>
                  </a:lnTo>
                  <a:lnTo>
                    <a:pt x="164" y="202"/>
                  </a:lnTo>
                  <a:lnTo>
                    <a:pt x="158" y="202"/>
                  </a:lnTo>
                  <a:lnTo>
                    <a:pt x="152" y="204"/>
                  </a:lnTo>
                  <a:lnTo>
                    <a:pt x="146" y="205"/>
                  </a:lnTo>
                  <a:lnTo>
                    <a:pt x="141" y="205"/>
                  </a:lnTo>
                  <a:lnTo>
                    <a:pt x="141" y="205"/>
                  </a:lnTo>
                  <a:close/>
                  <a:moveTo>
                    <a:pt x="141" y="269"/>
                  </a:moveTo>
                  <a:lnTo>
                    <a:pt x="141" y="277"/>
                  </a:lnTo>
                  <a:lnTo>
                    <a:pt x="141" y="287"/>
                  </a:lnTo>
                  <a:lnTo>
                    <a:pt x="141" y="296"/>
                  </a:lnTo>
                  <a:lnTo>
                    <a:pt x="141" y="304"/>
                  </a:lnTo>
                  <a:lnTo>
                    <a:pt x="146" y="304"/>
                  </a:lnTo>
                  <a:lnTo>
                    <a:pt x="152" y="304"/>
                  </a:lnTo>
                  <a:lnTo>
                    <a:pt x="158" y="303"/>
                  </a:lnTo>
                  <a:lnTo>
                    <a:pt x="164" y="303"/>
                  </a:lnTo>
                  <a:lnTo>
                    <a:pt x="164" y="294"/>
                  </a:lnTo>
                  <a:lnTo>
                    <a:pt x="164" y="285"/>
                  </a:lnTo>
                  <a:lnTo>
                    <a:pt x="164" y="275"/>
                  </a:lnTo>
                  <a:lnTo>
                    <a:pt x="164" y="267"/>
                  </a:lnTo>
                  <a:lnTo>
                    <a:pt x="158" y="267"/>
                  </a:lnTo>
                  <a:lnTo>
                    <a:pt x="152" y="268"/>
                  </a:lnTo>
                  <a:lnTo>
                    <a:pt x="146" y="268"/>
                  </a:lnTo>
                  <a:lnTo>
                    <a:pt x="141" y="269"/>
                  </a:lnTo>
                  <a:lnTo>
                    <a:pt x="141" y="269"/>
                  </a:lnTo>
                  <a:close/>
                  <a:moveTo>
                    <a:pt x="100" y="273"/>
                  </a:moveTo>
                  <a:lnTo>
                    <a:pt x="100" y="282"/>
                  </a:lnTo>
                  <a:lnTo>
                    <a:pt x="100" y="290"/>
                  </a:lnTo>
                  <a:lnTo>
                    <a:pt x="100" y="300"/>
                  </a:lnTo>
                  <a:lnTo>
                    <a:pt x="100" y="308"/>
                  </a:lnTo>
                  <a:lnTo>
                    <a:pt x="106" y="308"/>
                  </a:lnTo>
                  <a:lnTo>
                    <a:pt x="111" y="308"/>
                  </a:lnTo>
                  <a:lnTo>
                    <a:pt x="117" y="307"/>
                  </a:lnTo>
                  <a:lnTo>
                    <a:pt x="123" y="307"/>
                  </a:lnTo>
                  <a:lnTo>
                    <a:pt x="123" y="297"/>
                  </a:lnTo>
                  <a:lnTo>
                    <a:pt x="123" y="288"/>
                  </a:lnTo>
                  <a:lnTo>
                    <a:pt x="123" y="280"/>
                  </a:lnTo>
                  <a:lnTo>
                    <a:pt x="123" y="270"/>
                  </a:lnTo>
                  <a:lnTo>
                    <a:pt x="117" y="272"/>
                  </a:lnTo>
                  <a:lnTo>
                    <a:pt x="111" y="272"/>
                  </a:lnTo>
                  <a:lnTo>
                    <a:pt x="106" y="273"/>
                  </a:lnTo>
                  <a:lnTo>
                    <a:pt x="100" y="273"/>
                  </a:lnTo>
                  <a:lnTo>
                    <a:pt x="100" y="273"/>
                  </a:lnTo>
                  <a:close/>
                  <a:moveTo>
                    <a:pt x="360" y="404"/>
                  </a:moveTo>
                  <a:lnTo>
                    <a:pt x="360" y="412"/>
                  </a:lnTo>
                  <a:lnTo>
                    <a:pt x="360" y="422"/>
                  </a:lnTo>
                  <a:lnTo>
                    <a:pt x="360" y="430"/>
                  </a:lnTo>
                  <a:lnTo>
                    <a:pt x="360" y="439"/>
                  </a:lnTo>
                  <a:lnTo>
                    <a:pt x="364" y="439"/>
                  </a:lnTo>
                  <a:lnTo>
                    <a:pt x="370" y="439"/>
                  </a:lnTo>
                  <a:lnTo>
                    <a:pt x="376" y="439"/>
                  </a:lnTo>
                  <a:lnTo>
                    <a:pt x="381" y="439"/>
                  </a:lnTo>
                  <a:lnTo>
                    <a:pt x="381" y="430"/>
                  </a:lnTo>
                  <a:lnTo>
                    <a:pt x="381" y="422"/>
                  </a:lnTo>
                  <a:lnTo>
                    <a:pt x="381" y="412"/>
                  </a:lnTo>
                  <a:lnTo>
                    <a:pt x="381" y="403"/>
                  </a:lnTo>
                  <a:lnTo>
                    <a:pt x="376" y="403"/>
                  </a:lnTo>
                  <a:lnTo>
                    <a:pt x="370" y="403"/>
                  </a:lnTo>
                  <a:lnTo>
                    <a:pt x="364" y="403"/>
                  </a:lnTo>
                  <a:lnTo>
                    <a:pt x="360" y="404"/>
                  </a:lnTo>
                  <a:close/>
                  <a:moveTo>
                    <a:pt x="400" y="403"/>
                  </a:moveTo>
                  <a:lnTo>
                    <a:pt x="400" y="412"/>
                  </a:lnTo>
                  <a:lnTo>
                    <a:pt x="400" y="421"/>
                  </a:lnTo>
                  <a:lnTo>
                    <a:pt x="400" y="430"/>
                  </a:lnTo>
                  <a:lnTo>
                    <a:pt x="400" y="439"/>
                  </a:lnTo>
                  <a:lnTo>
                    <a:pt x="405" y="439"/>
                  </a:lnTo>
                  <a:lnTo>
                    <a:pt x="411" y="439"/>
                  </a:lnTo>
                  <a:lnTo>
                    <a:pt x="416" y="439"/>
                  </a:lnTo>
                  <a:lnTo>
                    <a:pt x="422" y="439"/>
                  </a:lnTo>
                  <a:lnTo>
                    <a:pt x="422" y="430"/>
                  </a:lnTo>
                  <a:lnTo>
                    <a:pt x="422" y="421"/>
                  </a:lnTo>
                  <a:lnTo>
                    <a:pt x="422" y="412"/>
                  </a:lnTo>
                  <a:lnTo>
                    <a:pt x="422" y="403"/>
                  </a:lnTo>
                  <a:lnTo>
                    <a:pt x="416" y="403"/>
                  </a:lnTo>
                  <a:lnTo>
                    <a:pt x="411" y="403"/>
                  </a:lnTo>
                  <a:lnTo>
                    <a:pt x="405" y="403"/>
                  </a:lnTo>
                  <a:lnTo>
                    <a:pt x="400" y="403"/>
                  </a:lnTo>
                  <a:lnTo>
                    <a:pt x="400" y="403"/>
                  </a:lnTo>
                  <a:close/>
                  <a:moveTo>
                    <a:pt x="360" y="341"/>
                  </a:moveTo>
                  <a:lnTo>
                    <a:pt x="360" y="349"/>
                  </a:lnTo>
                  <a:lnTo>
                    <a:pt x="360" y="358"/>
                  </a:lnTo>
                  <a:lnTo>
                    <a:pt x="360" y="367"/>
                  </a:lnTo>
                  <a:lnTo>
                    <a:pt x="360" y="376"/>
                  </a:lnTo>
                  <a:lnTo>
                    <a:pt x="364" y="376"/>
                  </a:lnTo>
                  <a:lnTo>
                    <a:pt x="370" y="376"/>
                  </a:lnTo>
                  <a:lnTo>
                    <a:pt x="376" y="376"/>
                  </a:lnTo>
                  <a:lnTo>
                    <a:pt x="381" y="375"/>
                  </a:lnTo>
                  <a:lnTo>
                    <a:pt x="381" y="367"/>
                  </a:lnTo>
                  <a:lnTo>
                    <a:pt x="381" y="357"/>
                  </a:lnTo>
                  <a:lnTo>
                    <a:pt x="381" y="349"/>
                  </a:lnTo>
                  <a:lnTo>
                    <a:pt x="381" y="340"/>
                  </a:lnTo>
                  <a:lnTo>
                    <a:pt x="376" y="340"/>
                  </a:lnTo>
                  <a:lnTo>
                    <a:pt x="370" y="340"/>
                  </a:lnTo>
                  <a:lnTo>
                    <a:pt x="364" y="340"/>
                  </a:lnTo>
                  <a:lnTo>
                    <a:pt x="360" y="341"/>
                  </a:lnTo>
                  <a:lnTo>
                    <a:pt x="360" y="341"/>
                  </a:lnTo>
                  <a:close/>
                  <a:moveTo>
                    <a:pt x="360" y="277"/>
                  </a:moveTo>
                  <a:lnTo>
                    <a:pt x="360" y="287"/>
                  </a:lnTo>
                  <a:lnTo>
                    <a:pt x="360" y="295"/>
                  </a:lnTo>
                  <a:lnTo>
                    <a:pt x="360" y="304"/>
                  </a:lnTo>
                  <a:lnTo>
                    <a:pt x="360" y="314"/>
                  </a:lnTo>
                  <a:lnTo>
                    <a:pt x="364" y="313"/>
                  </a:lnTo>
                  <a:lnTo>
                    <a:pt x="370" y="313"/>
                  </a:lnTo>
                  <a:lnTo>
                    <a:pt x="376" y="313"/>
                  </a:lnTo>
                  <a:lnTo>
                    <a:pt x="381" y="313"/>
                  </a:lnTo>
                  <a:lnTo>
                    <a:pt x="381" y="303"/>
                  </a:lnTo>
                  <a:lnTo>
                    <a:pt x="381" y="294"/>
                  </a:lnTo>
                  <a:lnTo>
                    <a:pt x="381" y="286"/>
                  </a:lnTo>
                  <a:lnTo>
                    <a:pt x="381" y="276"/>
                  </a:lnTo>
                  <a:lnTo>
                    <a:pt x="376" y="276"/>
                  </a:lnTo>
                  <a:lnTo>
                    <a:pt x="370" y="277"/>
                  </a:lnTo>
                  <a:lnTo>
                    <a:pt x="364" y="277"/>
                  </a:lnTo>
                  <a:lnTo>
                    <a:pt x="360" y="277"/>
                  </a:lnTo>
                  <a:lnTo>
                    <a:pt x="360" y="277"/>
                  </a:lnTo>
                  <a:close/>
                  <a:moveTo>
                    <a:pt x="360" y="215"/>
                  </a:moveTo>
                  <a:lnTo>
                    <a:pt x="360" y="225"/>
                  </a:lnTo>
                  <a:lnTo>
                    <a:pt x="360" y="233"/>
                  </a:lnTo>
                  <a:lnTo>
                    <a:pt x="360" y="242"/>
                  </a:lnTo>
                  <a:lnTo>
                    <a:pt x="360" y="250"/>
                  </a:lnTo>
                  <a:lnTo>
                    <a:pt x="364" y="250"/>
                  </a:lnTo>
                  <a:lnTo>
                    <a:pt x="370" y="250"/>
                  </a:lnTo>
                  <a:lnTo>
                    <a:pt x="376" y="249"/>
                  </a:lnTo>
                  <a:lnTo>
                    <a:pt x="381" y="249"/>
                  </a:lnTo>
                  <a:lnTo>
                    <a:pt x="381" y="240"/>
                  </a:lnTo>
                  <a:lnTo>
                    <a:pt x="381" y="232"/>
                  </a:lnTo>
                  <a:lnTo>
                    <a:pt x="381" y="222"/>
                  </a:lnTo>
                  <a:lnTo>
                    <a:pt x="381" y="213"/>
                  </a:lnTo>
                  <a:lnTo>
                    <a:pt x="376" y="214"/>
                  </a:lnTo>
                  <a:lnTo>
                    <a:pt x="370" y="214"/>
                  </a:lnTo>
                  <a:lnTo>
                    <a:pt x="364" y="215"/>
                  </a:lnTo>
                  <a:lnTo>
                    <a:pt x="360" y="215"/>
                  </a:lnTo>
                  <a:lnTo>
                    <a:pt x="360" y="215"/>
                  </a:lnTo>
                  <a:close/>
                  <a:moveTo>
                    <a:pt x="360" y="90"/>
                  </a:moveTo>
                  <a:lnTo>
                    <a:pt x="360" y="99"/>
                  </a:lnTo>
                  <a:lnTo>
                    <a:pt x="360" y="108"/>
                  </a:lnTo>
                  <a:lnTo>
                    <a:pt x="360" y="117"/>
                  </a:lnTo>
                  <a:lnTo>
                    <a:pt x="360" y="126"/>
                  </a:lnTo>
                  <a:lnTo>
                    <a:pt x="364" y="125"/>
                  </a:lnTo>
                  <a:lnTo>
                    <a:pt x="370" y="125"/>
                  </a:lnTo>
                  <a:lnTo>
                    <a:pt x="376" y="124"/>
                  </a:lnTo>
                  <a:lnTo>
                    <a:pt x="381" y="124"/>
                  </a:lnTo>
                  <a:lnTo>
                    <a:pt x="381" y="114"/>
                  </a:lnTo>
                  <a:lnTo>
                    <a:pt x="381" y="105"/>
                  </a:lnTo>
                  <a:lnTo>
                    <a:pt x="381" y="97"/>
                  </a:lnTo>
                  <a:lnTo>
                    <a:pt x="381" y="87"/>
                  </a:lnTo>
                  <a:lnTo>
                    <a:pt x="376" y="88"/>
                  </a:lnTo>
                  <a:lnTo>
                    <a:pt x="370" y="88"/>
                  </a:lnTo>
                  <a:lnTo>
                    <a:pt x="364" y="90"/>
                  </a:lnTo>
                  <a:lnTo>
                    <a:pt x="360" y="90"/>
                  </a:lnTo>
                  <a:lnTo>
                    <a:pt x="360" y="90"/>
                  </a:lnTo>
                  <a:close/>
                  <a:moveTo>
                    <a:pt x="360" y="153"/>
                  </a:moveTo>
                  <a:lnTo>
                    <a:pt x="360" y="161"/>
                  </a:lnTo>
                  <a:lnTo>
                    <a:pt x="360" y="171"/>
                  </a:lnTo>
                  <a:lnTo>
                    <a:pt x="360" y="179"/>
                  </a:lnTo>
                  <a:lnTo>
                    <a:pt x="360" y="188"/>
                  </a:lnTo>
                  <a:lnTo>
                    <a:pt x="364" y="188"/>
                  </a:lnTo>
                  <a:lnTo>
                    <a:pt x="370" y="187"/>
                  </a:lnTo>
                  <a:lnTo>
                    <a:pt x="376" y="187"/>
                  </a:lnTo>
                  <a:lnTo>
                    <a:pt x="381" y="186"/>
                  </a:lnTo>
                  <a:lnTo>
                    <a:pt x="381" y="178"/>
                  </a:lnTo>
                  <a:lnTo>
                    <a:pt x="381" y="168"/>
                  </a:lnTo>
                  <a:lnTo>
                    <a:pt x="381" y="159"/>
                  </a:lnTo>
                  <a:lnTo>
                    <a:pt x="381" y="151"/>
                  </a:lnTo>
                  <a:lnTo>
                    <a:pt x="376" y="151"/>
                  </a:lnTo>
                  <a:lnTo>
                    <a:pt x="370" y="152"/>
                  </a:lnTo>
                  <a:lnTo>
                    <a:pt x="364" y="152"/>
                  </a:lnTo>
                  <a:lnTo>
                    <a:pt x="360" y="153"/>
                  </a:lnTo>
                  <a:lnTo>
                    <a:pt x="360" y="153"/>
                  </a:lnTo>
                  <a:close/>
                  <a:moveTo>
                    <a:pt x="400" y="339"/>
                  </a:moveTo>
                  <a:lnTo>
                    <a:pt x="400" y="348"/>
                  </a:lnTo>
                  <a:lnTo>
                    <a:pt x="400" y="357"/>
                  </a:lnTo>
                  <a:lnTo>
                    <a:pt x="400" y="366"/>
                  </a:lnTo>
                  <a:lnTo>
                    <a:pt x="400" y="375"/>
                  </a:lnTo>
                  <a:lnTo>
                    <a:pt x="405" y="375"/>
                  </a:lnTo>
                  <a:lnTo>
                    <a:pt x="411" y="375"/>
                  </a:lnTo>
                  <a:lnTo>
                    <a:pt x="416" y="375"/>
                  </a:lnTo>
                  <a:lnTo>
                    <a:pt x="422" y="375"/>
                  </a:lnTo>
                  <a:lnTo>
                    <a:pt x="422" y="366"/>
                  </a:lnTo>
                  <a:lnTo>
                    <a:pt x="422" y="356"/>
                  </a:lnTo>
                  <a:lnTo>
                    <a:pt x="422" y="347"/>
                  </a:lnTo>
                  <a:lnTo>
                    <a:pt x="422" y="339"/>
                  </a:lnTo>
                  <a:lnTo>
                    <a:pt x="416" y="339"/>
                  </a:lnTo>
                  <a:lnTo>
                    <a:pt x="411" y="339"/>
                  </a:lnTo>
                  <a:lnTo>
                    <a:pt x="405" y="339"/>
                  </a:lnTo>
                  <a:lnTo>
                    <a:pt x="400" y="339"/>
                  </a:lnTo>
                  <a:lnTo>
                    <a:pt x="400" y="339"/>
                  </a:lnTo>
                  <a:close/>
                  <a:moveTo>
                    <a:pt x="400" y="275"/>
                  </a:moveTo>
                  <a:lnTo>
                    <a:pt x="400" y="285"/>
                  </a:lnTo>
                  <a:lnTo>
                    <a:pt x="400" y="294"/>
                  </a:lnTo>
                  <a:lnTo>
                    <a:pt x="400" y="302"/>
                  </a:lnTo>
                  <a:lnTo>
                    <a:pt x="400" y="312"/>
                  </a:lnTo>
                  <a:lnTo>
                    <a:pt x="405" y="312"/>
                  </a:lnTo>
                  <a:lnTo>
                    <a:pt x="411" y="312"/>
                  </a:lnTo>
                  <a:lnTo>
                    <a:pt x="416" y="310"/>
                  </a:lnTo>
                  <a:lnTo>
                    <a:pt x="422" y="310"/>
                  </a:lnTo>
                  <a:lnTo>
                    <a:pt x="422" y="301"/>
                  </a:lnTo>
                  <a:lnTo>
                    <a:pt x="422" y="293"/>
                  </a:lnTo>
                  <a:lnTo>
                    <a:pt x="422" y="283"/>
                  </a:lnTo>
                  <a:lnTo>
                    <a:pt x="422" y="274"/>
                  </a:lnTo>
                  <a:lnTo>
                    <a:pt x="416" y="274"/>
                  </a:lnTo>
                  <a:lnTo>
                    <a:pt x="411" y="275"/>
                  </a:lnTo>
                  <a:lnTo>
                    <a:pt x="405" y="275"/>
                  </a:lnTo>
                  <a:lnTo>
                    <a:pt x="400" y="275"/>
                  </a:lnTo>
                  <a:lnTo>
                    <a:pt x="400" y="275"/>
                  </a:lnTo>
                  <a:close/>
                  <a:moveTo>
                    <a:pt x="400" y="212"/>
                  </a:moveTo>
                  <a:lnTo>
                    <a:pt x="400" y="221"/>
                  </a:lnTo>
                  <a:lnTo>
                    <a:pt x="400" y="231"/>
                  </a:lnTo>
                  <a:lnTo>
                    <a:pt x="400" y="239"/>
                  </a:lnTo>
                  <a:lnTo>
                    <a:pt x="400" y="248"/>
                  </a:lnTo>
                  <a:lnTo>
                    <a:pt x="405" y="248"/>
                  </a:lnTo>
                  <a:lnTo>
                    <a:pt x="411" y="247"/>
                  </a:lnTo>
                  <a:lnTo>
                    <a:pt x="416" y="247"/>
                  </a:lnTo>
                  <a:lnTo>
                    <a:pt x="422" y="247"/>
                  </a:lnTo>
                  <a:lnTo>
                    <a:pt x="422" y="238"/>
                  </a:lnTo>
                  <a:lnTo>
                    <a:pt x="422" y="228"/>
                  </a:lnTo>
                  <a:lnTo>
                    <a:pt x="422" y="219"/>
                  </a:lnTo>
                  <a:lnTo>
                    <a:pt x="422" y="211"/>
                  </a:lnTo>
                  <a:lnTo>
                    <a:pt x="416" y="211"/>
                  </a:lnTo>
                  <a:lnTo>
                    <a:pt x="411" y="211"/>
                  </a:lnTo>
                  <a:lnTo>
                    <a:pt x="405" y="212"/>
                  </a:lnTo>
                  <a:lnTo>
                    <a:pt x="400" y="212"/>
                  </a:lnTo>
                  <a:lnTo>
                    <a:pt x="400" y="212"/>
                  </a:lnTo>
                  <a:close/>
                  <a:moveTo>
                    <a:pt x="400" y="85"/>
                  </a:moveTo>
                  <a:lnTo>
                    <a:pt x="400" y="94"/>
                  </a:lnTo>
                  <a:lnTo>
                    <a:pt x="400" y="103"/>
                  </a:lnTo>
                  <a:lnTo>
                    <a:pt x="400" y="112"/>
                  </a:lnTo>
                  <a:lnTo>
                    <a:pt x="400" y="121"/>
                  </a:lnTo>
                  <a:lnTo>
                    <a:pt x="405" y="120"/>
                  </a:lnTo>
                  <a:lnTo>
                    <a:pt x="411" y="120"/>
                  </a:lnTo>
                  <a:lnTo>
                    <a:pt x="416" y="119"/>
                  </a:lnTo>
                  <a:lnTo>
                    <a:pt x="422" y="118"/>
                  </a:lnTo>
                  <a:lnTo>
                    <a:pt x="422" y="110"/>
                  </a:lnTo>
                  <a:lnTo>
                    <a:pt x="422" y="100"/>
                  </a:lnTo>
                  <a:lnTo>
                    <a:pt x="422" y="91"/>
                  </a:lnTo>
                  <a:lnTo>
                    <a:pt x="422" y="81"/>
                  </a:lnTo>
                  <a:lnTo>
                    <a:pt x="416" y="83"/>
                  </a:lnTo>
                  <a:lnTo>
                    <a:pt x="411" y="84"/>
                  </a:lnTo>
                  <a:lnTo>
                    <a:pt x="405" y="84"/>
                  </a:lnTo>
                  <a:lnTo>
                    <a:pt x="400" y="85"/>
                  </a:lnTo>
                  <a:lnTo>
                    <a:pt x="400" y="85"/>
                  </a:lnTo>
                  <a:close/>
                  <a:moveTo>
                    <a:pt x="400" y="148"/>
                  </a:moveTo>
                  <a:lnTo>
                    <a:pt x="400" y="158"/>
                  </a:lnTo>
                  <a:lnTo>
                    <a:pt x="400" y="166"/>
                  </a:lnTo>
                  <a:lnTo>
                    <a:pt x="400" y="175"/>
                  </a:lnTo>
                  <a:lnTo>
                    <a:pt x="400" y="185"/>
                  </a:lnTo>
                  <a:lnTo>
                    <a:pt x="405" y="184"/>
                  </a:lnTo>
                  <a:lnTo>
                    <a:pt x="411" y="184"/>
                  </a:lnTo>
                  <a:lnTo>
                    <a:pt x="416" y="182"/>
                  </a:lnTo>
                  <a:lnTo>
                    <a:pt x="422" y="182"/>
                  </a:lnTo>
                  <a:lnTo>
                    <a:pt x="422" y="173"/>
                  </a:lnTo>
                  <a:lnTo>
                    <a:pt x="422" y="164"/>
                  </a:lnTo>
                  <a:lnTo>
                    <a:pt x="422" y="155"/>
                  </a:lnTo>
                  <a:lnTo>
                    <a:pt x="422" y="146"/>
                  </a:lnTo>
                  <a:lnTo>
                    <a:pt x="416" y="146"/>
                  </a:lnTo>
                  <a:lnTo>
                    <a:pt x="411" y="147"/>
                  </a:lnTo>
                  <a:lnTo>
                    <a:pt x="405" y="148"/>
                  </a:lnTo>
                  <a:lnTo>
                    <a:pt x="400" y="148"/>
                  </a:lnTo>
                  <a:lnTo>
                    <a:pt x="400" y="148"/>
                  </a:lnTo>
                  <a:close/>
                  <a:moveTo>
                    <a:pt x="0" y="498"/>
                  </a:moveTo>
                  <a:lnTo>
                    <a:pt x="37" y="498"/>
                  </a:lnTo>
                  <a:lnTo>
                    <a:pt x="37" y="173"/>
                  </a:lnTo>
                  <a:lnTo>
                    <a:pt x="37" y="153"/>
                  </a:lnTo>
                  <a:lnTo>
                    <a:pt x="57" y="150"/>
                  </a:lnTo>
                  <a:lnTo>
                    <a:pt x="204" y="128"/>
                  </a:lnTo>
                  <a:lnTo>
                    <a:pt x="229" y="124"/>
                  </a:lnTo>
                  <a:lnTo>
                    <a:pt x="260" y="134"/>
                  </a:lnTo>
                  <a:lnTo>
                    <a:pt x="286" y="336"/>
                  </a:lnTo>
                  <a:lnTo>
                    <a:pt x="296" y="346"/>
                  </a:lnTo>
                  <a:lnTo>
                    <a:pt x="296" y="50"/>
                  </a:lnTo>
                  <a:lnTo>
                    <a:pt x="296" y="29"/>
                  </a:lnTo>
                  <a:lnTo>
                    <a:pt x="316" y="26"/>
                  </a:lnTo>
                  <a:lnTo>
                    <a:pt x="462" y="4"/>
                  </a:lnTo>
                  <a:lnTo>
                    <a:pt x="488" y="0"/>
                  </a:lnTo>
                  <a:lnTo>
                    <a:pt x="570" y="27"/>
                  </a:lnTo>
                  <a:lnTo>
                    <a:pt x="570" y="498"/>
                  </a:lnTo>
                  <a:lnTo>
                    <a:pt x="598" y="498"/>
                  </a:lnTo>
                  <a:lnTo>
                    <a:pt x="598" y="544"/>
                  </a:lnTo>
                  <a:lnTo>
                    <a:pt x="465" y="544"/>
                  </a:lnTo>
                  <a:lnTo>
                    <a:pt x="442" y="544"/>
                  </a:lnTo>
                  <a:lnTo>
                    <a:pt x="442" y="522"/>
                  </a:lnTo>
                  <a:lnTo>
                    <a:pt x="442" y="54"/>
                  </a:lnTo>
                  <a:lnTo>
                    <a:pt x="342" y="70"/>
                  </a:lnTo>
                  <a:lnTo>
                    <a:pt x="342" y="522"/>
                  </a:lnTo>
                  <a:lnTo>
                    <a:pt x="342" y="544"/>
                  </a:lnTo>
                  <a:lnTo>
                    <a:pt x="340" y="544"/>
                  </a:lnTo>
                  <a:lnTo>
                    <a:pt x="259" y="544"/>
                  </a:lnTo>
                  <a:lnTo>
                    <a:pt x="206" y="544"/>
                  </a:lnTo>
                  <a:lnTo>
                    <a:pt x="184" y="544"/>
                  </a:lnTo>
                  <a:lnTo>
                    <a:pt x="184" y="522"/>
                  </a:lnTo>
                  <a:lnTo>
                    <a:pt x="184" y="179"/>
                  </a:lnTo>
                  <a:lnTo>
                    <a:pt x="84" y="193"/>
                  </a:lnTo>
                  <a:lnTo>
                    <a:pt x="84" y="522"/>
                  </a:lnTo>
                  <a:lnTo>
                    <a:pt x="84" y="544"/>
                  </a:lnTo>
                  <a:lnTo>
                    <a:pt x="60" y="544"/>
                  </a:lnTo>
                  <a:lnTo>
                    <a:pt x="0" y="544"/>
                  </a:lnTo>
                  <a:lnTo>
                    <a:pt x="0" y="49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5" name="TextBox 4"/>
          <p:cNvSpPr txBox="1"/>
          <p:nvPr/>
        </p:nvSpPr>
        <p:spPr>
          <a:xfrm>
            <a:off x="3287834" y="1175700"/>
            <a:ext cx="2568332" cy="400110"/>
          </a:xfrm>
          <a:prstGeom prst="rect">
            <a:avLst/>
          </a:prstGeom>
        </p:spPr>
        <p:txBody>
          <a:bodyPr wrap="none">
            <a:spAutoFit/>
          </a:bodyPr>
          <a:lstStyle>
            <a:defPPr>
              <a:defRPr lang="zh-CN"/>
            </a:defPPr>
            <a:lvl1pPr>
              <a:defRPr sz="1500" b="1">
                <a:solidFill>
                  <a:schemeClr val="accent1"/>
                </a:solidFill>
                <a:latin typeface="微软雅黑" panose="020B0503020204020204" pitchFamily="34" charset="-122"/>
                <a:ea typeface="微软雅黑" panose="020B0503020204020204" pitchFamily="34" charset="-122"/>
              </a:defRPr>
            </a:lvl1pPr>
          </a:lstStyle>
          <a:p>
            <a:r>
              <a:rPr lang="zh-CN" altLang="en-US" sz="2000" dirty="0">
                <a:solidFill>
                  <a:schemeClr val="bg1"/>
                </a:solidFill>
              </a:rPr>
              <a:t>今年</a:t>
            </a:r>
            <a:r>
              <a:rPr lang="en-US" altLang="zh-CN" sz="2000" dirty="0">
                <a:solidFill>
                  <a:schemeClr val="bg1"/>
                </a:solidFill>
              </a:rPr>
              <a:t>1-12</a:t>
            </a:r>
            <a:r>
              <a:rPr lang="zh-CN" altLang="en-US" sz="2000" dirty="0">
                <a:solidFill>
                  <a:schemeClr val="bg1"/>
                </a:solidFill>
              </a:rPr>
              <a:t>月份共组织</a:t>
            </a:r>
            <a:endParaRPr lang="zh-CN" altLang="en-US" sz="2000" dirty="0">
              <a:solidFill>
                <a:schemeClr val="bg1"/>
              </a:solidFill>
            </a:endParaRPr>
          </a:p>
        </p:txBody>
      </p:sp>
      <p:sp>
        <p:nvSpPr>
          <p:cNvPr id="21" name="TextBox 20"/>
          <p:cNvSpPr txBox="1"/>
          <p:nvPr/>
        </p:nvSpPr>
        <p:spPr>
          <a:xfrm>
            <a:off x="1262216" y="3579862"/>
            <a:ext cx="6658156" cy="272895"/>
          </a:xfrm>
          <a:prstGeom prst="rect">
            <a:avLst/>
          </a:prstGeom>
        </p:spPr>
        <p:txBody>
          <a:bodyPr wrap="square">
            <a:spAutoFit/>
          </a:bodyPr>
          <a:lstStyle>
            <a:defPPr>
              <a:defRPr lang="zh-CN"/>
            </a:defPPr>
            <a:lvl1pPr>
              <a:defRPr sz="1500" b="1">
                <a:solidFill>
                  <a:schemeClr val="accent1"/>
                </a:solidFill>
                <a:latin typeface="微软雅黑" panose="020B0503020204020204" pitchFamily="34" charset="-122"/>
                <a:ea typeface="微软雅黑" panose="020B0503020204020204" pitchFamily="34" charset="-122"/>
              </a:defRPr>
            </a:lvl1pPr>
          </a:lstStyle>
          <a:p>
            <a:pPr algn="ctr">
              <a:lnSpc>
                <a:spcPct val="130000"/>
              </a:lnSpc>
            </a:pPr>
            <a:r>
              <a:rPr lang="en-US" altLang="zh-CN" sz="1000" dirty="0"/>
              <a:t>1-12</a:t>
            </a:r>
            <a:r>
              <a:rPr lang="zh-CN" altLang="en-US" sz="1000" dirty="0"/>
              <a:t>月累计完成不符合项的改进跟踪项，改进完成率为</a:t>
            </a:r>
            <a:r>
              <a:rPr lang="en-US" altLang="zh-CN" sz="1000" dirty="0"/>
              <a:t>90%</a:t>
            </a:r>
            <a:r>
              <a:rPr lang="zh-CN" altLang="en-US" sz="1000" dirty="0"/>
              <a:t>，为公司两个体系持续发展和改进奠定了扎实的基础。</a:t>
            </a:r>
            <a:endParaRPr lang="zh-CN" altLang="en-US" sz="1000" dirty="0"/>
          </a:p>
        </p:txBody>
      </p:sp>
      <p:sp>
        <p:nvSpPr>
          <p:cNvPr id="11" name="左右箭头 10"/>
          <p:cNvSpPr/>
          <p:nvPr/>
        </p:nvSpPr>
        <p:spPr>
          <a:xfrm>
            <a:off x="3875500" y="1990459"/>
            <a:ext cx="1407016" cy="720080"/>
          </a:xfrm>
          <a:prstGeom prst="leftRightArrow">
            <a:avLst>
              <a:gd name="adj1" fmla="val 66931"/>
              <a:gd name="adj2"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5301644" y="1779662"/>
            <a:ext cx="1080120" cy="10801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762236" y="1779662"/>
            <a:ext cx="1080120" cy="10801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2911149" y="1996556"/>
            <a:ext cx="782294" cy="707886"/>
          </a:xfrm>
          <a:prstGeom prst="rect">
            <a:avLst/>
          </a:prstGeom>
          <a:noFill/>
        </p:spPr>
        <p:txBody>
          <a:bodyPr wrap="square">
            <a:spAutoFit/>
          </a:bodyPr>
          <a:lstStyle>
            <a:defPPr>
              <a:defRPr lang="zh-CN"/>
            </a:defPPr>
            <a:lvl1pPr>
              <a:defRPr sz="1500" b="1">
                <a:solidFill>
                  <a:schemeClr val="accent1"/>
                </a:solidFill>
                <a:latin typeface="微软雅黑" panose="020B0503020204020204" pitchFamily="34" charset="-122"/>
                <a:ea typeface="微软雅黑" panose="020B0503020204020204" pitchFamily="34" charset="-122"/>
              </a:defRPr>
            </a:lvl1pPr>
          </a:lstStyle>
          <a:p>
            <a:pPr algn="ctr"/>
            <a:r>
              <a:rPr lang="zh-CN" altLang="en-US" sz="2000" b="0" dirty="0">
                <a:solidFill>
                  <a:schemeClr val="bg1"/>
                </a:solidFill>
              </a:rPr>
              <a:t>内审</a:t>
            </a:r>
            <a:endParaRPr lang="en-US" altLang="zh-CN" sz="2000" b="0" dirty="0">
              <a:solidFill>
                <a:schemeClr val="bg1"/>
              </a:solidFill>
            </a:endParaRPr>
          </a:p>
          <a:p>
            <a:pPr algn="ctr"/>
            <a:r>
              <a:rPr lang="en-US" altLang="zh-CN" sz="2000" b="0" dirty="0">
                <a:solidFill>
                  <a:schemeClr val="bg1"/>
                </a:solidFill>
              </a:rPr>
              <a:t>10</a:t>
            </a:r>
            <a:r>
              <a:rPr lang="zh-CN" altLang="en-US" sz="2000" b="0" dirty="0">
                <a:solidFill>
                  <a:schemeClr val="bg1"/>
                </a:solidFill>
              </a:rPr>
              <a:t>次</a:t>
            </a:r>
            <a:endParaRPr lang="zh-CN" altLang="en-US" sz="2000" b="0" dirty="0">
              <a:solidFill>
                <a:schemeClr val="bg1"/>
              </a:solidFill>
            </a:endParaRPr>
          </a:p>
        </p:txBody>
      </p:sp>
      <p:sp>
        <p:nvSpPr>
          <p:cNvPr id="15" name="TextBox 14"/>
          <p:cNvSpPr txBox="1"/>
          <p:nvPr/>
        </p:nvSpPr>
        <p:spPr>
          <a:xfrm>
            <a:off x="3930936" y="2136616"/>
            <a:ext cx="1296144" cy="369332"/>
          </a:xfrm>
          <a:prstGeom prst="rect">
            <a:avLst/>
          </a:prstGeom>
        </p:spPr>
        <p:txBody>
          <a:bodyPr wrap="square">
            <a:spAutoFit/>
          </a:bodyPr>
          <a:lstStyle>
            <a:defPPr>
              <a:defRPr lang="zh-CN"/>
            </a:defPPr>
            <a:lvl1pPr>
              <a:defRPr sz="1500" b="1">
                <a:solidFill>
                  <a:schemeClr val="accent1"/>
                </a:solidFill>
                <a:latin typeface="微软雅黑" panose="020B0503020204020204" pitchFamily="34" charset="-122"/>
                <a:ea typeface="微软雅黑" panose="020B0503020204020204" pitchFamily="34" charset="-122"/>
              </a:defRPr>
            </a:lvl1pPr>
          </a:lstStyle>
          <a:p>
            <a:pPr algn="ctr"/>
            <a:r>
              <a:rPr lang="zh-CN" altLang="en-US" sz="1800" b="0" dirty="0">
                <a:solidFill>
                  <a:schemeClr val="bg1"/>
                </a:solidFill>
              </a:rPr>
              <a:t>合计</a:t>
            </a:r>
            <a:r>
              <a:rPr lang="en-US" altLang="zh-CN" sz="1800" b="0" dirty="0">
                <a:solidFill>
                  <a:schemeClr val="bg1"/>
                </a:solidFill>
              </a:rPr>
              <a:t>12</a:t>
            </a:r>
            <a:r>
              <a:rPr lang="zh-CN" altLang="en-US" sz="1800" b="0" dirty="0">
                <a:solidFill>
                  <a:schemeClr val="bg1"/>
                </a:solidFill>
              </a:rPr>
              <a:t>次</a:t>
            </a:r>
            <a:endParaRPr lang="zh-CN" altLang="en-US" sz="1800" b="0" dirty="0">
              <a:solidFill>
                <a:schemeClr val="bg1"/>
              </a:solidFill>
            </a:endParaRPr>
          </a:p>
        </p:txBody>
      </p:sp>
      <p:sp>
        <p:nvSpPr>
          <p:cNvPr id="14" name="TextBox 13"/>
          <p:cNvSpPr txBox="1"/>
          <p:nvPr/>
        </p:nvSpPr>
        <p:spPr>
          <a:xfrm>
            <a:off x="5360499" y="1965779"/>
            <a:ext cx="1002137" cy="707886"/>
          </a:xfrm>
          <a:prstGeom prst="rect">
            <a:avLst/>
          </a:prstGeom>
          <a:noFill/>
        </p:spPr>
        <p:txBody>
          <a:bodyPr wrap="square">
            <a:spAutoFit/>
          </a:bodyPr>
          <a:lstStyle>
            <a:defPPr>
              <a:defRPr lang="zh-CN"/>
            </a:defPPr>
            <a:lvl1pPr>
              <a:defRPr sz="1500" b="1">
                <a:solidFill>
                  <a:schemeClr val="accent1"/>
                </a:solidFill>
                <a:latin typeface="微软雅黑" panose="020B0503020204020204" pitchFamily="34" charset="-122"/>
                <a:ea typeface="微软雅黑" panose="020B0503020204020204" pitchFamily="34" charset="-122"/>
              </a:defRPr>
            </a:lvl1pPr>
          </a:lstStyle>
          <a:p>
            <a:pPr algn="ctr"/>
            <a:r>
              <a:rPr lang="zh-CN" altLang="en-US" sz="2000" b="0" dirty="0">
                <a:solidFill>
                  <a:schemeClr val="bg1"/>
                </a:solidFill>
              </a:rPr>
              <a:t>外部审</a:t>
            </a:r>
            <a:endParaRPr lang="en-US" altLang="zh-CN" sz="2000" b="0" dirty="0">
              <a:solidFill>
                <a:schemeClr val="bg1"/>
              </a:solidFill>
            </a:endParaRPr>
          </a:p>
          <a:p>
            <a:pPr algn="ctr"/>
            <a:r>
              <a:rPr lang="zh-CN" altLang="en-US" sz="2000" b="0" dirty="0">
                <a:solidFill>
                  <a:schemeClr val="bg1"/>
                </a:solidFill>
              </a:rPr>
              <a:t>核</a:t>
            </a:r>
            <a:r>
              <a:rPr lang="en-US" altLang="zh-CN" sz="2000" b="0" dirty="0">
                <a:solidFill>
                  <a:schemeClr val="bg1"/>
                </a:solidFill>
              </a:rPr>
              <a:t>2</a:t>
            </a:r>
            <a:r>
              <a:rPr lang="zh-CN" altLang="en-US" sz="2000" b="0" dirty="0">
                <a:solidFill>
                  <a:schemeClr val="bg1"/>
                </a:solidFill>
              </a:rPr>
              <a:t>次</a:t>
            </a:r>
            <a:endParaRPr lang="zh-CN" altLang="en-US" sz="2000" b="0" dirty="0">
              <a:solidFill>
                <a:schemeClr val="bg1"/>
              </a:solidFill>
            </a:endParaRPr>
          </a:p>
        </p:txBody>
      </p:sp>
      <p:grpSp>
        <p:nvGrpSpPr>
          <p:cNvPr id="27" name="组合 26"/>
          <p:cNvGrpSpPr/>
          <p:nvPr/>
        </p:nvGrpSpPr>
        <p:grpSpPr>
          <a:xfrm>
            <a:off x="1223628" y="2989248"/>
            <a:ext cx="1970656" cy="449615"/>
            <a:chOff x="1331640" y="3277280"/>
            <a:chExt cx="1970656" cy="449615"/>
          </a:xfrm>
        </p:grpSpPr>
        <p:sp>
          <p:nvSpPr>
            <p:cNvPr id="22" name="圆角矩形 21"/>
            <p:cNvSpPr/>
            <p:nvPr/>
          </p:nvSpPr>
          <p:spPr>
            <a:xfrm>
              <a:off x="1331640" y="3277280"/>
              <a:ext cx="1970656" cy="44961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1370228" y="3340504"/>
              <a:ext cx="1852608" cy="323165"/>
            </a:xfrm>
            <a:prstGeom prst="rect">
              <a:avLst/>
            </a:prstGeom>
          </p:spPr>
          <p:txBody>
            <a:bodyPr wrap="square">
              <a:spAutoFit/>
            </a:bodyPr>
            <a:lstStyle>
              <a:defPPr>
                <a:defRPr lang="zh-CN"/>
              </a:defPPr>
              <a:lvl1pPr>
                <a:defRPr sz="1500" b="1">
                  <a:solidFill>
                    <a:schemeClr val="accent1"/>
                  </a:solidFill>
                  <a:latin typeface="微软雅黑" panose="020B0503020204020204" pitchFamily="34" charset="-122"/>
                  <a:ea typeface="微软雅黑" panose="020B0503020204020204" pitchFamily="34" charset="-122"/>
                </a:defRPr>
              </a:lvl1pPr>
            </a:lstStyle>
            <a:p>
              <a:pPr algn="ctr"/>
              <a:r>
                <a:rPr lang="zh-CN" altLang="en-US" b="0" dirty="0">
                  <a:solidFill>
                    <a:schemeClr val="bg1"/>
                  </a:solidFill>
                </a:rPr>
                <a:t>共计审核发现</a:t>
              </a:r>
              <a:r>
                <a:rPr lang="en-US" altLang="zh-CN" b="0" dirty="0">
                  <a:solidFill>
                    <a:schemeClr val="bg1"/>
                  </a:solidFill>
                </a:rPr>
                <a:t>240</a:t>
              </a:r>
              <a:r>
                <a:rPr lang="zh-CN" altLang="en-US" b="0" dirty="0">
                  <a:solidFill>
                    <a:schemeClr val="bg1"/>
                  </a:solidFill>
                </a:rPr>
                <a:t>项</a:t>
              </a:r>
              <a:endParaRPr lang="zh-CN" altLang="en-US" b="0" dirty="0">
                <a:solidFill>
                  <a:schemeClr val="bg1"/>
                </a:solidFill>
              </a:endParaRPr>
            </a:p>
          </p:txBody>
        </p:sp>
      </p:grpSp>
      <p:grpSp>
        <p:nvGrpSpPr>
          <p:cNvPr id="25" name="组合 24"/>
          <p:cNvGrpSpPr/>
          <p:nvPr/>
        </p:nvGrpSpPr>
        <p:grpSpPr>
          <a:xfrm>
            <a:off x="6063060" y="2989248"/>
            <a:ext cx="1857312" cy="449615"/>
            <a:chOff x="6171072" y="3277280"/>
            <a:chExt cx="1857312" cy="449615"/>
          </a:xfrm>
        </p:grpSpPr>
        <p:sp>
          <p:nvSpPr>
            <p:cNvPr id="31" name="圆角矩形 30"/>
            <p:cNvSpPr/>
            <p:nvPr/>
          </p:nvSpPr>
          <p:spPr>
            <a:xfrm>
              <a:off x="6171072" y="3277280"/>
              <a:ext cx="1857312" cy="44961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228184" y="3340504"/>
              <a:ext cx="1728192" cy="323165"/>
            </a:xfrm>
            <a:prstGeom prst="rect">
              <a:avLst/>
            </a:prstGeom>
          </p:spPr>
          <p:txBody>
            <a:bodyPr wrap="square">
              <a:spAutoFit/>
            </a:bodyPr>
            <a:lstStyle>
              <a:defPPr>
                <a:defRPr lang="zh-CN"/>
              </a:defPPr>
              <a:lvl1pPr>
                <a:defRPr sz="1500" b="1">
                  <a:solidFill>
                    <a:schemeClr val="accent1"/>
                  </a:solidFill>
                  <a:latin typeface="微软雅黑" panose="020B0503020204020204" pitchFamily="34" charset="-122"/>
                  <a:ea typeface="微软雅黑" panose="020B0503020204020204" pitchFamily="34" charset="-122"/>
                </a:defRPr>
              </a:lvl1pPr>
            </a:lstStyle>
            <a:p>
              <a:pPr algn="ctr"/>
              <a:r>
                <a:rPr lang="zh-CN" altLang="en-US" b="0" dirty="0">
                  <a:solidFill>
                    <a:schemeClr val="bg1"/>
                  </a:solidFill>
                </a:rPr>
                <a:t>下达整改单</a:t>
              </a:r>
              <a:r>
                <a:rPr lang="en-US" altLang="zh-CN" b="0" dirty="0">
                  <a:solidFill>
                    <a:schemeClr val="bg1"/>
                  </a:solidFill>
                </a:rPr>
                <a:t>128</a:t>
              </a:r>
              <a:r>
                <a:rPr lang="zh-CN" altLang="en-US" b="0" dirty="0">
                  <a:solidFill>
                    <a:schemeClr val="bg1"/>
                  </a:solidFill>
                </a:rPr>
                <a:t>张</a:t>
              </a:r>
              <a:endParaRPr lang="zh-CN" altLang="en-US" b="0" dirty="0">
                <a:solidFill>
                  <a:schemeClr val="bg1"/>
                </a:solidFill>
              </a:endParaRPr>
            </a:p>
          </p:txBody>
        </p:sp>
      </p:grpSp>
      <p:grpSp>
        <p:nvGrpSpPr>
          <p:cNvPr id="26" name="组合 25"/>
          <p:cNvGrpSpPr/>
          <p:nvPr/>
        </p:nvGrpSpPr>
        <p:grpSpPr>
          <a:xfrm>
            <a:off x="3419432" y="2989248"/>
            <a:ext cx="2418480" cy="449615"/>
            <a:chOff x="3593680" y="3277280"/>
            <a:chExt cx="2418480" cy="449615"/>
          </a:xfrm>
        </p:grpSpPr>
        <p:sp>
          <p:nvSpPr>
            <p:cNvPr id="28" name="圆角矩形 27"/>
            <p:cNvSpPr/>
            <p:nvPr/>
          </p:nvSpPr>
          <p:spPr>
            <a:xfrm>
              <a:off x="3593680" y="3277280"/>
              <a:ext cx="2418480" cy="44961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3662498" y="3340504"/>
              <a:ext cx="2280844" cy="323165"/>
            </a:xfrm>
            <a:prstGeom prst="rect">
              <a:avLst/>
            </a:prstGeom>
          </p:spPr>
          <p:txBody>
            <a:bodyPr wrap="square">
              <a:spAutoFit/>
            </a:bodyPr>
            <a:lstStyle>
              <a:defPPr>
                <a:defRPr lang="zh-CN"/>
              </a:defPPr>
              <a:lvl1pPr>
                <a:defRPr sz="1500" b="1">
                  <a:solidFill>
                    <a:schemeClr val="accent1"/>
                  </a:solidFill>
                  <a:latin typeface="微软雅黑" panose="020B0503020204020204" pitchFamily="34" charset="-122"/>
                  <a:ea typeface="微软雅黑" panose="020B0503020204020204" pitchFamily="34" charset="-122"/>
                </a:defRPr>
              </a:lvl1pPr>
            </a:lstStyle>
            <a:p>
              <a:pPr algn="ctr"/>
              <a:r>
                <a:rPr lang="zh-CN" altLang="en-US" b="0" dirty="0">
                  <a:solidFill>
                    <a:schemeClr val="bg1"/>
                  </a:solidFill>
                </a:rPr>
                <a:t>实际开具不符合项</a:t>
              </a:r>
              <a:r>
                <a:rPr lang="en-US" altLang="zh-CN" b="0" dirty="0">
                  <a:solidFill>
                    <a:schemeClr val="bg1"/>
                  </a:solidFill>
                </a:rPr>
                <a:t>132</a:t>
              </a:r>
              <a:r>
                <a:rPr lang="zh-CN" altLang="en-US" b="0" dirty="0">
                  <a:solidFill>
                    <a:schemeClr val="bg1"/>
                  </a:solidFill>
                </a:rPr>
                <a:t>项</a:t>
              </a:r>
              <a:endParaRPr lang="zh-CN" altLang="en-US" b="0" dirty="0">
                <a:solidFill>
                  <a:schemeClr val="bg1"/>
                </a:solidFill>
              </a:endParaRPr>
            </a:p>
          </p:txBody>
        </p:sp>
      </p:grpSp>
      <p:sp>
        <p:nvSpPr>
          <p:cNvPr id="35" name="矩形 7"/>
          <p:cNvSpPr>
            <a:spLocks noChangeArrowheads="1"/>
          </p:cNvSpPr>
          <p:nvPr/>
        </p:nvSpPr>
        <p:spPr bwMode="auto">
          <a:xfrm>
            <a:off x="1223628" y="3867894"/>
            <a:ext cx="6696744" cy="665310"/>
          </a:xfrm>
          <a:prstGeom prst="rect">
            <a:avLst/>
          </a:prstGeom>
        </p:spPr>
        <p:txBody>
          <a:bodyPr wrap="square" lIns="0" tIns="0" rIns="0" bIns="0" anchor="ctr" anchorCtr="0">
            <a:spAutoFit/>
          </a:bodyPr>
          <a:lstStyle/>
          <a:p>
            <a:pPr algn="just">
              <a:lnSpc>
                <a:spcPct val="110000"/>
              </a:lnSpc>
              <a:spcBef>
                <a:spcPct val="20000"/>
              </a:spcBef>
            </a:pPr>
            <a:r>
              <a:rPr lang="zh-CN" altLang="en-US" sz="1000" dirty="0">
                <a:solidFill>
                  <a:schemeClr val="accent1"/>
                </a:solidFill>
                <a:latin typeface="微软雅黑" panose="020B0503020204020204" pitchFamily="34" charset="-122"/>
                <a:ea typeface="微软雅黑" panose="020B0503020204020204" pitchFamily="34" charset="-122"/>
                <a:sym typeface="+mn-lt"/>
              </a:rPr>
              <a:t>公司在</a:t>
            </a:r>
            <a:r>
              <a:rPr lang="en-US" altLang="zh-CN" sz="1000" dirty="0">
                <a:solidFill>
                  <a:schemeClr val="accent1"/>
                </a:solidFill>
                <a:latin typeface="微软雅黑" panose="020B0503020204020204" pitchFamily="34" charset="-122"/>
                <a:ea typeface="微软雅黑" panose="020B0503020204020204" pitchFamily="34" charset="-122"/>
                <a:sym typeface="+mn-lt"/>
              </a:rPr>
              <a:t>4</a:t>
            </a:r>
            <a:r>
              <a:rPr lang="zh-CN" altLang="en-US" sz="1000" dirty="0">
                <a:solidFill>
                  <a:schemeClr val="accent1"/>
                </a:solidFill>
                <a:latin typeface="微软雅黑" panose="020B0503020204020204" pitchFamily="34" charset="-122"/>
                <a:ea typeface="微软雅黑" panose="020B0503020204020204" pitchFamily="34" charset="-122"/>
                <a:sym typeface="+mn-lt"/>
              </a:rPr>
              <a:t>月份组织了主要管理人员进行了</a:t>
            </a:r>
            <a:r>
              <a:rPr lang="en-US" altLang="zh-CN" sz="1000" dirty="0">
                <a:solidFill>
                  <a:schemeClr val="accent1"/>
                </a:solidFill>
                <a:latin typeface="微软雅黑" panose="020B0503020204020204" pitchFamily="34" charset="-122"/>
                <a:ea typeface="微软雅黑" panose="020B0503020204020204" pitchFamily="34" charset="-122"/>
                <a:sym typeface="+mn-lt"/>
              </a:rPr>
              <a:t>2008</a:t>
            </a:r>
            <a:r>
              <a:rPr lang="zh-CN" altLang="en-US" sz="1000" dirty="0">
                <a:solidFill>
                  <a:schemeClr val="accent1"/>
                </a:solidFill>
                <a:latin typeface="微软雅黑" panose="020B0503020204020204" pitchFamily="34" charset="-122"/>
                <a:ea typeface="微软雅黑" panose="020B0503020204020204" pitchFamily="34" charset="-122"/>
                <a:sym typeface="+mn-lt"/>
              </a:rPr>
              <a:t>版</a:t>
            </a:r>
            <a:r>
              <a:rPr lang="en-US" altLang="zh-CN" sz="1000" dirty="0">
                <a:solidFill>
                  <a:schemeClr val="accent1"/>
                </a:solidFill>
                <a:latin typeface="微软雅黑" panose="020B0503020204020204" pitchFamily="34" charset="-122"/>
                <a:ea typeface="微软雅黑" panose="020B0503020204020204" pitchFamily="34" charset="-122"/>
                <a:sym typeface="+mn-lt"/>
              </a:rPr>
              <a:t>ISO9000</a:t>
            </a:r>
            <a:r>
              <a:rPr lang="zh-CN" altLang="en-US" sz="1000" dirty="0">
                <a:solidFill>
                  <a:schemeClr val="accent1"/>
                </a:solidFill>
                <a:latin typeface="微软雅黑" panose="020B0503020204020204" pitchFamily="34" charset="-122"/>
                <a:ea typeface="微软雅黑" panose="020B0503020204020204" pitchFamily="34" charset="-122"/>
                <a:sym typeface="+mn-lt"/>
              </a:rPr>
              <a:t>质量体系的换版培训，重新训练了一批持证上岗的质量体系内审员，从制度上确保了对公司体系的管理推动。通过</a:t>
            </a:r>
            <a:r>
              <a:rPr lang="en-US" altLang="zh-CN" sz="1000" dirty="0">
                <a:solidFill>
                  <a:schemeClr val="accent1"/>
                </a:solidFill>
                <a:latin typeface="微软雅黑" panose="020B0503020204020204" pitchFamily="34" charset="-122"/>
                <a:ea typeface="微软雅黑" panose="020B0503020204020204" pitchFamily="34" charset="-122"/>
                <a:sym typeface="+mn-lt"/>
              </a:rPr>
              <a:t>2016</a:t>
            </a:r>
            <a:r>
              <a:rPr lang="zh-CN" altLang="en-US" sz="1000" dirty="0">
                <a:solidFill>
                  <a:schemeClr val="accent1"/>
                </a:solidFill>
                <a:latin typeface="微软雅黑" panose="020B0503020204020204" pitchFamily="34" charset="-122"/>
                <a:ea typeface="微软雅黑" panose="020B0503020204020204" pitchFamily="34" charset="-122"/>
                <a:sym typeface="+mn-lt"/>
              </a:rPr>
              <a:t>年的多次审核，审核组认为，公司按</a:t>
            </a:r>
            <a:r>
              <a:rPr lang="en-US" altLang="zh-CN" sz="1000" dirty="0">
                <a:solidFill>
                  <a:schemeClr val="accent1"/>
                </a:solidFill>
                <a:latin typeface="微软雅黑" panose="020B0503020204020204" pitchFamily="34" charset="-122"/>
                <a:ea typeface="微软雅黑" panose="020B0503020204020204" pitchFamily="34" charset="-122"/>
                <a:sym typeface="+mn-lt"/>
              </a:rPr>
              <a:t>GB/T19001-2008</a:t>
            </a:r>
            <a:r>
              <a:rPr lang="zh-CN" altLang="en-US" sz="1000" dirty="0">
                <a:solidFill>
                  <a:schemeClr val="accent1"/>
                </a:solidFill>
                <a:latin typeface="微软雅黑" panose="020B0503020204020204" pitchFamily="34" charset="-122"/>
                <a:ea typeface="微软雅黑" panose="020B0503020204020204" pitchFamily="34" charset="-122"/>
                <a:sym typeface="+mn-lt"/>
              </a:rPr>
              <a:t>标准建立的质量管理体系及按</a:t>
            </a:r>
            <a:r>
              <a:rPr lang="en-US" altLang="zh-CN" sz="1000" dirty="0">
                <a:solidFill>
                  <a:schemeClr val="accent1"/>
                </a:solidFill>
                <a:latin typeface="微软雅黑" panose="020B0503020204020204" pitchFamily="34" charset="-122"/>
                <a:ea typeface="微软雅黑" panose="020B0503020204020204" pitchFamily="34" charset="-122"/>
                <a:sym typeface="+mn-lt"/>
              </a:rPr>
              <a:t>GB/T24001-2004</a:t>
            </a:r>
            <a:r>
              <a:rPr lang="zh-CN" altLang="en-US" sz="1000" dirty="0">
                <a:solidFill>
                  <a:schemeClr val="accent1"/>
                </a:solidFill>
                <a:latin typeface="微软雅黑" panose="020B0503020204020204" pitchFamily="34" charset="-122"/>
                <a:ea typeface="微软雅黑" panose="020B0503020204020204" pitchFamily="34" charset="-122"/>
                <a:sym typeface="+mn-lt"/>
              </a:rPr>
              <a:t>标准建立的环境管理体系的运行情况基本正常，各部门基本履行了本部门承担的职能，基本符合公司规定的质量管理体系和环境管理体系的要求，目前质量体系在持续、有效运行中。</a:t>
            </a:r>
            <a:endParaRPr lang="zh-CN" altLang="en-US" sz="1000" dirty="0">
              <a:solidFill>
                <a:schemeClr val="accent1"/>
              </a:solidFill>
              <a:latin typeface="微软雅黑" panose="020B0503020204020204" pitchFamily="34" charset="-122"/>
              <a:ea typeface="微软雅黑" panose="020B0503020204020204" pitchFamily="34" charset="-122"/>
              <a:sym typeface="+mn-lt"/>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139"/>
                            </p:stCondLst>
                            <p:childTnLst>
                              <p:par>
                                <p:cTn id="20" presetID="14" presetClass="entr" presetSubtype="1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randombar(horizontal)">
                                      <p:cBhvr>
                                        <p:cTn id="25" dur="500"/>
                                        <p:tgtEl>
                                          <p:spTgt spid="5"/>
                                        </p:tgtEl>
                                      </p:cBhvr>
                                    </p:animEffect>
                                  </p:childTnLst>
                                </p:cTn>
                              </p:par>
                            </p:childTnLst>
                          </p:cTn>
                        </p:par>
                        <p:par>
                          <p:cTn id="26" fill="hold">
                            <p:stCondLst>
                              <p:cond delay="1639"/>
                            </p:stCondLst>
                            <p:childTnLst>
                              <p:par>
                                <p:cTn id="27" presetID="53" presetClass="entr" presetSubtype="16"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childTnLst>
                          </p:cTn>
                        </p:par>
                        <p:par>
                          <p:cTn id="37" fill="hold">
                            <p:stCondLst>
                              <p:cond delay="2139"/>
                            </p:stCondLst>
                            <p:childTnLst>
                              <p:par>
                                <p:cTn id="38" presetID="53" presetClass="entr" presetSubtype="16"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fill="hold"/>
                                        <p:tgtEl>
                                          <p:spTgt spid="24"/>
                                        </p:tgtEl>
                                        <p:attrNameLst>
                                          <p:attrName>ppt_w</p:attrName>
                                        </p:attrNameLst>
                                      </p:cBhvr>
                                      <p:tavLst>
                                        <p:tav tm="0">
                                          <p:val>
                                            <p:fltVal val="0"/>
                                          </p:val>
                                        </p:tav>
                                        <p:tav tm="100000">
                                          <p:val>
                                            <p:strVal val="#ppt_w"/>
                                          </p:val>
                                        </p:tav>
                                      </p:tavLst>
                                    </p:anim>
                                    <p:anim calcmode="lin" valueType="num">
                                      <p:cBhvr>
                                        <p:cTn id="41" dur="500" fill="hold"/>
                                        <p:tgtEl>
                                          <p:spTgt spid="24"/>
                                        </p:tgtEl>
                                        <p:attrNameLst>
                                          <p:attrName>ppt_h</p:attrName>
                                        </p:attrNameLst>
                                      </p:cBhvr>
                                      <p:tavLst>
                                        <p:tav tm="0">
                                          <p:val>
                                            <p:fltVal val="0"/>
                                          </p:val>
                                        </p:tav>
                                        <p:tav tm="100000">
                                          <p:val>
                                            <p:strVal val="#ppt_h"/>
                                          </p:val>
                                        </p:tav>
                                      </p:tavLst>
                                    </p:anim>
                                    <p:animEffect transition="in" filter="fade">
                                      <p:cBhvr>
                                        <p:cTn id="42" dur="500"/>
                                        <p:tgtEl>
                                          <p:spTgt spid="24"/>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Effect transition="in" filter="fade">
                                      <p:cBhvr>
                                        <p:cTn id="47" dur="500"/>
                                        <p:tgtEl>
                                          <p:spTgt spid="14"/>
                                        </p:tgtEl>
                                      </p:cBhvr>
                                    </p:animEffect>
                                  </p:childTnLst>
                                </p:cTn>
                              </p:par>
                            </p:childTnLst>
                          </p:cTn>
                        </p:par>
                        <p:par>
                          <p:cTn id="48" fill="hold">
                            <p:stCondLst>
                              <p:cond delay="2639"/>
                            </p:stCondLst>
                            <p:childTnLst>
                              <p:par>
                                <p:cTn id="49" presetID="16" presetClass="entr" presetSubtype="21"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barn(inVertical)">
                                      <p:cBhvr>
                                        <p:cTn id="51" dur="500"/>
                                        <p:tgtEl>
                                          <p:spTgt spid="11"/>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barn(inVertical)">
                                      <p:cBhvr>
                                        <p:cTn id="54" dur="500"/>
                                        <p:tgtEl>
                                          <p:spTgt spid="15"/>
                                        </p:tgtEl>
                                      </p:cBhvr>
                                    </p:animEffect>
                                  </p:childTnLst>
                                </p:cTn>
                              </p:par>
                            </p:childTnLst>
                          </p:cTn>
                        </p:par>
                        <p:par>
                          <p:cTn id="55" fill="hold">
                            <p:stCondLst>
                              <p:cond delay="3139"/>
                            </p:stCondLst>
                            <p:childTnLst>
                              <p:par>
                                <p:cTn id="56" presetID="22" presetClass="entr" presetSubtype="8" fill="hold"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left)">
                                      <p:cBhvr>
                                        <p:cTn id="58" dur="500"/>
                                        <p:tgtEl>
                                          <p:spTgt spid="27"/>
                                        </p:tgtEl>
                                      </p:cBhvr>
                                    </p:animEffect>
                                  </p:childTnLst>
                                </p:cTn>
                              </p:par>
                            </p:childTnLst>
                          </p:cTn>
                        </p:par>
                        <p:par>
                          <p:cTn id="59" fill="hold">
                            <p:stCondLst>
                              <p:cond delay="3639"/>
                            </p:stCondLst>
                            <p:childTnLst>
                              <p:par>
                                <p:cTn id="60" presetID="22" presetClass="entr" presetSubtype="8" fill="hold"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left)">
                                      <p:cBhvr>
                                        <p:cTn id="62" dur="500"/>
                                        <p:tgtEl>
                                          <p:spTgt spid="26"/>
                                        </p:tgtEl>
                                      </p:cBhvr>
                                    </p:animEffect>
                                  </p:childTnLst>
                                </p:cTn>
                              </p:par>
                            </p:childTnLst>
                          </p:cTn>
                        </p:par>
                        <p:par>
                          <p:cTn id="63" fill="hold">
                            <p:stCondLst>
                              <p:cond delay="4139"/>
                            </p:stCondLst>
                            <p:childTnLst>
                              <p:par>
                                <p:cTn id="64" presetID="22" presetClass="entr" presetSubtype="8"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left)">
                                      <p:cBhvr>
                                        <p:cTn id="66" dur="500"/>
                                        <p:tgtEl>
                                          <p:spTgt spid="25"/>
                                        </p:tgtEl>
                                      </p:cBhvr>
                                    </p:animEffect>
                                  </p:childTnLst>
                                </p:cTn>
                              </p:par>
                            </p:childTnLst>
                          </p:cTn>
                        </p:par>
                        <p:par>
                          <p:cTn id="67" fill="hold">
                            <p:stCondLst>
                              <p:cond delay="4639"/>
                            </p:stCondLst>
                            <p:childTnLst>
                              <p:par>
                                <p:cTn id="68" presetID="42" presetClass="entr" presetSubtype="0" fill="hold" grpId="0" nodeType="after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1000"/>
                                        <p:tgtEl>
                                          <p:spTgt spid="21"/>
                                        </p:tgtEl>
                                      </p:cBhvr>
                                    </p:animEffect>
                                    <p:anim calcmode="lin" valueType="num">
                                      <p:cBhvr>
                                        <p:cTn id="71" dur="1000" fill="hold"/>
                                        <p:tgtEl>
                                          <p:spTgt spid="21"/>
                                        </p:tgtEl>
                                        <p:attrNameLst>
                                          <p:attrName>ppt_x</p:attrName>
                                        </p:attrNameLst>
                                      </p:cBhvr>
                                      <p:tavLst>
                                        <p:tav tm="0">
                                          <p:val>
                                            <p:strVal val="#ppt_x"/>
                                          </p:val>
                                        </p:tav>
                                        <p:tav tm="100000">
                                          <p:val>
                                            <p:strVal val="#ppt_x"/>
                                          </p:val>
                                        </p:tav>
                                      </p:tavLst>
                                    </p:anim>
                                    <p:anim calcmode="lin" valueType="num">
                                      <p:cBhvr>
                                        <p:cTn id="72" dur="1000" fill="hold"/>
                                        <p:tgtEl>
                                          <p:spTgt spid="21"/>
                                        </p:tgtEl>
                                        <p:attrNameLst>
                                          <p:attrName>ppt_y</p:attrName>
                                        </p:attrNameLst>
                                      </p:cBhvr>
                                      <p:tavLst>
                                        <p:tav tm="0">
                                          <p:val>
                                            <p:strVal val="#ppt_y+.1"/>
                                          </p:val>
                                        </p:tav>
                                        <p:tav tm="100000">
                                          <p:val>
                                            <p:strVal val="#ppt_y"/>
                                          </p:val>
                                        </p:tav>
                                      </p:tavLst>
                                    </p:anim>
                                  </p:childTnLst>
                                </p:cTn>
                              </p:par>
                            </p:childTnLst>
                          </p:cTn>
                        </p:par>
                        <p:par>
                          <p:cTn id="73" fill="hold">
                            <p:stCondLst>
                              <p:cond delay="5639"/>
                            </p:stCondLst>
                            <p:childTnLst>
                              <p:par>
                                <p:cTn id="74" presetID="16" presetClass="entr" presetSubtype="21"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barn(inVertical)">
                                      <p:cBhvr>
                                        <p:cTn id="7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p:bldP spid="5" grpId="0"/>
      <p:bldP spid="21" grpId="0"/>
      <p:bldP spid="11" grpId="0" animBg="1"/>
      <p:bldP spid="24" grpId="0" animBg="1"/>
      <p:bldP spid="9" grpId="0" animBg="1"/>
      <p:bldP spid="13" grpId="0"/>
      <p:bldP spid="15" grpId="0"/>
      <p:bldP spid="14" grpId="0"/>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65373" y="428693"/>
            <a:ext cx="3047759" cy="430887"/>
          </a:xfrm>
          <a:prstGeom prst="rect">
            <a:avLst/>
          </a:prstGeom>
          <a:noFill/>
        </p:spPr>
        <p:txBody>
          <a:bodyPr wrap="square" rtlCol="0">
            <a:spAutoFit/>
          </a:bodyPr>
          <a:lstStyle>
            <a:defPPr>
              <a:defRPr lang="zh-CN"/>
            </a:defPPr>
            <a:lvl1pPr>
              <a:defRPr sz="2200" b="1">
                <a:solidFill>
                  <a:schemeClr val="accent1"/>
                </a:solidFill>
                <a:latin typeface="微软雅黑" panose="020B0503020204020204" pitchFamily="34" charset="-122"/>
                <a:ea typeface="微软雅黑" panose="020B0503020204020204" pitchFamily="34" charset="-122"/>
              </a:defRPr>
            </a:lvl1pPr>
          </a:lstStyle>
          <a:p>
            <a:r>
              <a:rPr lang="en-US" altLang="zh-CN" dirty="0"/>
              <a:t>6S</a:t>
            </a:r>
            <a:r>
              <a:rPr lang="zh-CN" altLang="en-US" dirty="0"/>
              <a:t>现场管理的推进</a:t>
            </a:r>
            <a:endParaRPr lang="zh-CN" altLang="en-US" dirty="0"/>
          </a:p>
        </p:txBody>
      </p:sp>
      <p:cxnSp>
        <p:nvCxnSpPr>
          <p:cNvPr id="3" name="直接连接符 2"/>
          <p:cNvCxnSpPr/>
          <p:nvPr/>
        </p:nvCxnSpPr>
        <p:spPr>
          <a:xfrm>
            <a:off x="1132953" y="897658"/>
            <a:ext cx="7543503" cy="0"/>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82730" y="347438"/>
            <a:ext cx="507041" cy="593401"/>
            <a:chOff x="582730" y="347438"/>
            <a:chExt cx="507041" cy="593401"/>
          </a:xfrm>
        </p:grpSpPr>
        <p:sp>
          <p:nvSpPr>
            <p:cNvPr id="19" name="六边形 18"/>
            <p:cNvSpPr/>
            <p:nvPr/>
          </p:nvSpPr>
          <p:spPr>
            <a:xfrm rot="5400000">
              <a:off x="539550" y="390618"/>
              <a:ext cx="593401" cy="507041"/>
            </a:xfrm>
            <a:prstGeom prst="hexagon">
              <a:avLst/>
            </a:prstGeom>
            <a:solidFill>
              <a:schemeClr val="accent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10" name="Freeform 140"/>
            <p:cNvSpPr>
              <a:spLocks noEditPoints="1"/>
            </p:cNvSpPr>
            <p:nvPr/>
          </p:nvSpPr>
          <p:spPr bwMode="auto">
            <a:xfrm>
              <a:off x="662172" y="485725"/>
              <a:ext cx="348155" cy="316822"/>
            </a:xfrm>
            <a:custGeom>
              <a:avLst/>
              <a:gdLst>
                <a:gd name="T0" fmla="*/ 111 w 598"/>
                <a:gd name="T1" fmla="*/ 496 h 544"/>
                <a:gd name="T2" fmla="*/ 117 w 598"/>
                <a:gd name="T3" fmla="*/ 461 h 544"/>
                <a:gd name="T4" fmla="*/ 100 w 598"/>
                <a:gd name="T5" fmla="*/ 424 h 544"/>
                <a:gd name="T6" fmla="*/ 123 w 598"/>
                <a:gd name="T7" fmla="*/ 415 h 544"/>
                <a:gd name="T8" fmla="*/ 100 w 598"/>
                <a:gd name="T9" fmla="*/ 398 h 544"/>
                <a:gd name="T10" fmla="*/ 111 w 598"/>
                <a:gd name="T11" fmla="*/ 370 h 544"/>
                <a:gd name="T12" fmla="*/ 117 w 598"/>
                <a:gd name="T13" fmla="*/ 334 h 544"/>
                <a:gd name="T14" fmla="*/ 100 w 598"/>
                <a:gd name="T15" fmla="*/ 228 h 544"/>
                <a:gd name="T16" fmla="*/ 123 w 598"/>
                <a:gd name="T17" fmla="*/ 234 h 544"/>
                <a:gd name="T18" fmla="*/ 100 w 598"/>
                <a:gd name="T19" fmla="*/ 211 h 544"/>
                <a:gd name="T20" fmla="*/ 146 w 598"/>
                <a:gd name="T21" fmla="*/ 496 h 544"/>
                <a:gd name="T22" fmla="*/ 164 w 598"/>
                <a:gd name="T23" fmla="*/ 459 h 544"/>
                <a:gd name="T24" fmla="*/ 141 w 598"/>
                <a:gd name="T25" fmla="*/ 405 h 544"/>
                <a:gd name="T26" fmla="*/ 164 w 598"/>
                <a:gd name="T27" fmla="*/ 431 h 544"/>
                <a:gd name="T28" fmla="*/ 146 w 598"/>
                <a:gd name="T29" fmla="*/ 396 h 544"/>
                <a:gd name="T30" fmla="*/ 141 w 598"/>
                <a:gd name="T31" fmla="*/ 369 h 544"/>
                <a:gd name="T32" fmla="*/ 164 w 598"/>
                <a:gd name="T33" fmla="*/ 340 h 544"/>
                <a:gd name="T34" fmla="*/ 141 w 598"/>
                <a:gd name="T35" fmla="*/ 205 h 544"/>
                <a:gd name="T36" fmla="*/ 158 w 598"/>
                <a:gd name="T37" fmla="*/ 240 h 544"/>
                <a:gd name="T38" fmla="*/ 152 w 598"/>
                <a:gd name="T39" fmla="*/ 204 h 544"/>
                <a:gd name="T40" fmla="*/ 141 w 598"/>
                <a:gd name="T41" fmla="*/ 296 h 544"/>
                <a:gd name="T42" fmla="*/ 164 w 598"/>
                <a:gd name="T43" fmla="*/ 285 h 544"/>
                <a:gd name="T44" fmla="*/ 141 w 598"/>
                <a:gd name="T45" fmla="*/ 269 h 544"/>
                <a:gd name="T46" fmla="*/ 111 w 598"/>
                <a:gd name="T47" fmla="*/ 308 h 544"/>
                <a:gd name="T48" fmla="*/ 117 w 598"/>
                <a:gd name="T49" fmla="*/ 272 h 544"/>
                <a:gd name="T50" fmla="*/ 360 w 598"/>
                <a:gd name="T51" fmla="*/ 422 h 544"/>
                <a:gd name="T52" fmla="*/ 381 w 598"/>
                <a:gd name="T53" fmla="*/ 430 h 544"/>
                <a:gd name="T54" fmla="*/ 360 w 598"/>
                <a:gd name="T55" fmla="*/ 404 h 544"/>
                <a:gd name="T56" fmla="*/ 411 w 598"/>
                <a:gd name="T57" fmla="*/ 439 h 544"/>
                <a:gd name="T58" fmla="*/ 416 w 598"/>
                <a:gd name="T59" fmla="*/ 403 h 544"/>
                <a:gd name="T60" fmla="*/ 360 w 598"/>
                <a:gd name="T61" fmla="*/ 358 h 544"/>
                <a:gd name="T62" fmla="*/ 381 w 598"/>
                <a:gd name="T63" fmla="*/ 367 h 544"/>
                <a:gd name="T64" fmla="*/ 360 w 598"/>
                <a:gd name="T65" fmla="*/ 341 h 544"/>
                <a:gd name="T66" fmla="*/ 364 w 598"/>
                <a:gd name="T67" fmla="*/ 313 h 544"/>
                <a:gd name="T68" fmla="*/ 381 w 598"/>
                <a:gd name="T69" fmla="*/ 276 h 544"/>
                <a:gd name="T70" fmla="*/ 360 w 598"/>
                <a:gd name="T71" fmla="*/ 225 h 544"/>
                <a:gd name="T72" fmla="*/ 381 w 598"/>
                <a:gd name="T73" fmla="*/ 249 h 544"/>
                <a:gd name="T74" fmla="*/ 364 w 598"/>
                <a:gd name="T75" fmla="*/ 215 h 544"/>
                <a:gd name="T76" fmla="*/ 360 w 598"/>
                <a:gd name="T77" fmla="*/ 126 h 544"/>
                <a:gd name="T78" fmla="*/ 381 w 598"/>
                <a:gd name="T79" fmla="*/ 97 h 544"/>
                <a:gd name="T80" fmla="*/ 360 w 598"/>
                <a:gd name="T81" fmla="*/ 153 h 544"/>
                <a:gd name="T82" fmla="*/ 376 w 598"/>
                <a:gd name="T83" fmla="*/ 187 h 544"/>
                <a:gd name="T84" fmla="*/ 370 w 598"/>
                <a:gd name="T85" fmla="*/ 152 h 544"/>
                <a:gd name="T86" fmla="*/ 400 w 598"/>
                <a:gd name="T87" fmla="*/ 366 h 544"/>
                <a:gd name="T88" fmla="*/ 422 w 598"/>
                <a:gd name="T89" fmla="*/ 356 h 544"/>
                <a:gd name="T90" fmla="*/ 400 w 598"/>
                <a:gd name="T91" fmla="*/ 339 h 544"/>
                <a:gd name="T92" fmla="*/ 411 w 598"/>
                <a:gd name="T93" fmla="*/ 312 h 544"/>
                <a:gd name="T94" fmla="*/ 416 w 598"/>
                <a:gd name="T95" fmla="*/ 274 h 544"/>
                <a:gd name="T96" fmla="*/ 400 w 598"/>
                <a:gd name="T97" fmla="*/ 231 h 544"/>
                <a:gd name="T98" fmla="*/ 422 w 598"/>
                <a:gd name="T99" fmla="*/ 238 h 544"/>
                <a:gd name="T100" fmla="*/ 400 w 598"/>
                <a:gd name="T101" fmla="*/ 212 h 544"/>
                <a:gd name="T102" fmla="*/ 405 w 598"/>
                <a:gd name="T103" fmla="*/ 120 h 544"/>
                <a:gd name="T104" fmla="*/ 422 w 598"/>
                <a:gd name="T105" fmla="*/ 81 h 544"/>
                <a:gd name="T106" fmla="*/ 400 w 598"/>
                <a:gd name="T107" fmla="*/ 158 h 544"/>
                <a:gd name="T108" fmla="*/ 422 w 598"/>
                <a:gd name="T109" fmla="*/ 182 h 544"/>
                <a:gd name="T110" fmla="*/ 405 w 598"/>
                <a:gd name="T111" fmla="*/ 148 h 544"/>
                <a:gd name="T112" fmla="*/ 57 w 598"/>
                <a:gd name="T113" fmla="*/ 150 h 544"/>
                <a:gd name="T114" fmla="*/ 296 w 598"/>
                <a:gd name="T115" fmla="*/ 29 h 544"/>
                <a:gd name="T116" fmla="*/ 598 w 598"/>
                <a:gd name="T117" fmla="*/ 544 h 544"/>
                <a:gd name="T118" fmla="*/ 342 w 598"/>
                <a:gd name="T119" fmla="*/ 544 h 544"/>
                <a:gd name="T120" fmla="*/ 84 w 598"/>
                <a:gd name="T121" fmla="*/ 193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98" h="544">
                  <a:moveTo>
                    <a:pt x="100" y="461"/>
                  </a:moveTo>
                  <a:lnTo>
                    <a:pt x="100" y="469"/>
                  </a:lnTo>
                  <a:lnTo>
                    <a:pt x="100" y="478"/>
                  </a:lnTo>
                  <a:lnTo>
                    <a:pt x="100" y="488"/>
                  </a:lnTo>
                  <a:lnTo>
                    <a:pt x="100" y="496"/>
                  </a:lnTo>
                  <a:lnTo>
                    <a:pt x="106" y="496"/>
                  </a:lnTo>
                  <a:lnTo>
                    <a:pt x="111" y="496"/>
                  </a:lnTo>
                  <a:lnTo>
                    <a:pt x="117" y="496"/>
                  </a:lnTo>
                  <a:lnTo>
                    <a:pt x="123" y="496"/>
                  </a:lnTo>
                  <a:lnTo>
                    <a:pt x="123" y="486"/>
                  </a:lnTo>
                  <a:lnTo>
                    <a:pt x="123" y="478"/>
                  </a:lnTo>
                  <a:lnTo>
                    <a:pt x="123" y="469"/>
                  </a:lnTo>
                  <a:lnTo>
                    <a:pt x="123" y="461"/>
                  </a:lnTo>
                  <a:lnTo>
                    <a:pt x="117" y="461"/>
                  </a:lnTo>
                  <a:lnTo>
                    <a:pt x="111" y="461"/>
                  </a:lnTo>
                  <a:lnTo>
                    <a:pt x="106" y="461"/>
                  </a:lnTo>
                  <a:lnTo>
                    <a:pt x="100" y="461"/>
                  </a:lnTo>
                  <a:close/>
                  <a:moveTo>
                    <a:pt x="100" y="398"/>
                  </a:moveTo>
                  <a:lnTo>
                    <a:pt x="100" y="407"/>
                  </a:lnTo>
                  <a:lnTo>
                    <a:pt x="100" y="416"/>
                  </a:lnTo>
                  <a:lnTo>
                    <a:pt x="100" y="424"/>
                  </a:lnTo>
                  <a:lnTo>
                    <a:pt x="100" y="434"/>
                  </a:lnTo>
                  <a:lnTo>
                    <a:pt x="106" y="434"/>
                  </a:lnTo>
                  <a:lnTo>
                    <a:pt x="111" y="434"/>
                  </a:lnTo>
                  <a:lnTo>
                    <a:pt x="117" y="432"/>
                  </a:lnTo>
                  <a:lnTo>
                    <a:pt x="123" y="432"/>
                  </a:lnTo>
                  <a:lnTo>
                    <a:pt x="123" y="424"/>
                  </a:lnTo>
                  <a:lnTo>
                    <a:pt x="123" y="415"/>
                  </a:lnTo>
                  <a:lnTo>
                    <a:pt x="123" y="405"/>
                  </a:lnTo>
                  <a:lnTo>
                    <a:pt x="123" y="397"/>
                  </a:lnTo>
                  <a:lnTo>
                    <a:pt x="117" y="397"/>
                  </a:lnTo>
                  <a:lnTo>
                    <a:pt x="111" y="397"/>
                  </a:lnTo>
                  <a:lnTo>
                    <a:pt x="106" y="397"/>
                  </a:lnTo>
                  <a:lnTo>
                    <a:pt x="100" y="398"/>
                  </a:lnTo>
                  <a:lnTo>
                    <a:pt x="100" y="398"/>
                  </a:lnTo>
                  <a:close/>
                  <a:moveTo>
                    <a:pt x="100" y="335"/>
                  </a:moveTo>
                  <a:lnTo>
                    <a:pt x="100" y="344"/>
                  </a:lnTo>
                  <a:lnTo>
                    <a:pt x="100" y="353"/>
                  </a:lnTo>
                  <a:lnTo>
                    <a:pt x="100" y="362"/>
                  </a:lnTo>
                  <a:lnTo>
                    <a:pt x="100" y="371"/>
                  </a:lnTo>
                  <a:lnTo>
                    <a:pt x="106" y="370"/>
                  </a:lnTo>
                  <a:lnTo>
                    <a:pt x="111" y="370"/>
                  </a:lnTo>
                  <a:lnTo>
                    <a:pt x="117" y="370"/>
                  </a:lnTo>
                  <a:lnTo>
                    <a:pt x="123" y="370"/>
                  </a:lnTo>
                  <a:lnTo>
                    <a:pt x="123" y="361"/>
                  </a:lnTo>
                  <a:lnTo>
                    <a:pt x="123" y="351"/>
                  </a:lnTo>
                  <a:lnTo>
                    <a:pt x="123" y="343"/>
                  </a:lnTo>
                  <a:lnTo>
                    <a:pt x="123" y="334"/>
                  </a:lnTo>
                  <a:lnTo>
                    <a:pt x="117" y="334"/>
                  </a:lnTo>
                  <a:lnTo>
                    <a:pt x="111" y="335"/>
                  </a:lnTo>
                  <a:lnTo>
                    <a:pt x="106" y="335"/>
                  </a:lnTo>
                  <a:lnTo>
                    <a:pt x="100" y="335"/>
                  </a:lnTo>
                  <a:lnTo>
                    <a:pt x="100" y="335"/>
                  </a:lnTo>
                  <a:close/>
                  <a:moveTo>
                    <a:pt x="100" y="211"/>
                  </a:moveTo>
                  <a:lnTo>
                    <a:pt x="100" y="219"/>
                  </a:lnTo>
                  <a:lnTo>
                    <a:pt x="100" y="228"/>
                  </a:lnTo>
                  <a:lnTo>
                    <a:pt x="100" y="236"/>
                  </a:lnTo>
                  <a:lnTo>
                    <a:pt x="100" y="246"/>
                  </a:lnTo>
                  <a:lnTo>
                    <a:pt x="106" y="245"/>
                  </a:lnTo>
                  <a:lnTo>
                    <a:pt x="111" y="245"/>
                  </a:lnTo>
                  <a:lnTo>
                    <a:pt x="117" y="243"/>
                  </a:lnTo>
                  <a:lnTo>
                    <a:pt x="123" y="243"/>
                  </a:lnTo>
                  <a:lnTo>
                    <a:pt x="123" y="234"/>
                  </a:lnTo>
                  <a:lnTo>
                    <a:pt x="123" y="226"/>
                  </a:lnTo>
                  <a:lnTo>
                    <a:pt x="123" y="216"/>
                  </a:lnTo>
                  <a:lnTo>
                    <a:pt x="123" y="207"/>
                  </a:lnTo>
                  <a:lnTo>
                    <a:pt x="117" y="208"/>
                  </a:lnTo>
                  <a:lnTo>
                    <a:pt x="111" y="208"/>
                  </a:lnTo>
                  <a:lnTo>
                    <a:pt x="106" y="209"/>
                  </a:lnTo>
                  <a:lnTo>
                    <a:pt x="100" y="211"/>
                  </a:lnTo>
                  <a:lnTo>
                    <a:pt x="100" y="211"/>
                  </a:lnTo>
                  <a:close/>
                  <a:moveTo>
                    <a:pt x="141" y="459"/>
                  </a:moveTo>
                  <a:lnTo>
                    <a:pt x="141" y="469"/>
                  </a:lnTo>
                  <a:lnTo>
                    <a:pt x="141" y="478"/>
                  </a:lnTo>
                  <a:lnTo>
                    <a:pt x="141" y="486"/>
                  </a:lnTo>
                  <a:lnTo>
                    <a:pt x="141" y="496"/>
                  </a:lnTo>
                  <a:lnTo>
                    <a:pt x="146" y="496"/>
                  </a:lnTo>
                  <a:lnTo>
                    <a:pt x="152" y="496"/>
                  </a:lnTo>
                  <a:lnTo>
                    <a:pt x="158" y="496"/>
                  </a:lnTo>
                  <a:lnTo>
                    <a:pt x="164" y="496"/>
                  </a:lnTo>
                  <a:lnTo>
                    <a:pt x="164" y="486"/>
                  </a:lnTo>
                  <a:lnTo>
                    <a:pt x="164" y="478"/>
                  </a:lnTo>
                  <a:lnTo>
                    <a:pt x="164" y="469"/>
                  </a:lnTo>
                  <a:lnTo>
                    <a:pt x="164" y="459"/>
                  </a:lnTo>
                  <a:lnTo>
                    <a:pt x="158" y="459"/>
                  </a:lnTo>
                  <a:lnTo>
                    <a:pt x="152" y="459"/>
                  </a:lnTo>
                  <a:lnTo>
                    <a:pt x="146" y="459"/>
                  </a:lnTo>
                  <a:lnTo>
                    <a:pt x="141" y="459"/>
                  </a:lnTo>
                  <a:lnTo>
                    <a:pt x="141" y="459"/>
                  </a:lnTo>
                  <a:close/>
                  <a:moveTo>
                    <a:pt x="141" y="396"/>
                  </a:moveTo>
                  <a:lnTo>
                    <a:pt x="141" y="405"/>
                  </a:lnTo>
                  <a:lnTo>
                    <a:pt x="141" y="415"/>
                  </a:lnTo>
                  <a:lnTo>
                    <a:pt x="141" y="423"/>
                  </a:lnTo>
                  <a:lnTo>
                    <a:pt x="141" y="432"/>
                  </a:lnTo>
                  <a:lnTo>
                    <a:pt x="146" y="432"/>
                  </a:lnTo>
                  <a:lnTo>
                    <a:pt x="152" y="432"/>
                  </a:lnTo>
                  <a:lnTo>
                    <a:pt x="158" y="432"/>
                  </a:lnTo>
                  <a:lnTo>
                    <a:pt x="164" y="431"/>
                  </a:lnTo>
                  <a:lnTo>
                    <a:pt x="164" y="423"/>
                  </a:lnTo>
                  <a:lnTo>
                    <a:pt x="164" y="414"/>
                  </a:lnTo>
                  <a:lnTo>
                    <a:pt x="164" y="404"/>
                  </a:lnTo>
                  <a:lnTo>
                    <a:pt x="164" y="395"/>
                  </a:lnTo>
                  <a:lnTo>
                    <a:pt x="158" y="395"/>
                  </a:lnTo>
                  <a:lnTo>
                    <a:pt x="152" y="396"/>
                  </a:lnTo>
                  <a:lnTo>
                    <a:pt x="146" y="396"/>
                  </a:lnTo>
                  <a:lnTo>
                    <a:pt x="141" y="396"/>
                  </a:lnTo>
                  <a:lnTo>
                    <a:pt x="141" y="396"/>
                  </a:lnTo>
                  <a:close/>
                  <a:moveTo>
                    <a:pt x="141" y="333"/>
                  </a:moveTo>
                  <a:lnTo>
                    <a:pt x="141" y="342"/>
                  </a:lnTo>
                  <a:lnTo>
                    <a:pt x="141" y="350"/>
                  </a:lnTo>
                  <a:lnTo>
                    <a:pt x="141" y="360"/>
                  </a:lnTo>
                  <a:lnTo>
                    <a:pt x="141" y="369"/>
                  </a:lnTo>
                  <a:lnTo>
                    <a:pt x="146" y="368"/>
                  </a:lnTo>
                  <a:lnTo>
                    <a:pt x="152" y="368"/>
                  </a:lnTo>
                  <a:lnTo>
                    <a:pt x="158" y="368"/>
                  </a:lnTo>
                  <a:lnTo>
                    <a:pt x="164" y="368"/>
                  </a:lnTo>
                  <a:lnTo>
                    <a:pt x="164" y="358"/>
                  </a:lnTo>
                  <a:lnTo>
                    <a:pt x="164" y="349"/>
                  </a:lnTo>
                  <a:lnTo>
                    <a:pt x="164" y="340"/>
                  </a:lnTo>
                  <a:lnTo>
                    <a:pt x="164" y="330"/>
                  </a:lnTo>
                  <a:lnTo>
                    <a:pt x="158" y="331"/>
                  </a:lnTo>
                  <a:lnTo>
                    <a:pt x="152" y="331"/>
                  </a:lnTo>
                  <a:lnTo>
                    <a:pt x="146" y="331"/>
                  </a:lnTo>
                  <a:lnTo>
                    <a:pt x="141" y="333"/>
                  </a:lnTo>
                  <a:lnTo>
                    <a:pt x="141" y="333"/>
                  </a:lnTo>
                  <a:close/>
                  <a:moveTo>
                    <a:pt x="141" y="205"/>
                  </a:moveTo>
                  <a:lnTo>
                    <a:pt x="141" y="214"/>
                  </a:lnTo>
                  <a:lnTo>
                    <a:pt x="141" y="223"/>
                  </a:lnTo>
                  <a:lnTo>
                    <a:pt x="141" y="232"/>
                  </a:lnTo>
                  <a:lnTo>
                    <a:pt x="141" y="241"/>
                  </a:lnTo>
                  <a:lnTo>
                    <a:pt x="146" y="241"/>
                  </a:lnTo>
                  <a:lnTo>
                    <a:pt x="152" y="240"/>
                  </a:lnTo>
                  <a:lnTo>
                    <a:pt x="158" y="240"/>
                  </a:lnTo>
                  <a:lnTo>
                    <a:pt x="164" y="239"/>
                  </a:lnTo>
                  <a:lnTo>
                    <a:pt x="164" y="229"/>
                  </a:lnTo>
                  <a:lnTo>
                    <a:pt x="164" y="220"/>
                  </a:lnTo>
                  <a:lnTo>
                    <a:pt x="164" y="212"/>
                  </a:lnTo>
                  <a:lnTo>
                    <a:pt x="164" y="202"/>
                  </a:lnTo>
                  <a:lnTo>
                    <a:pt x="158" y="202"/>
                  </a:lnTo>
                  <a:lnTo>
                    <a:pt x="152" y="204"/>
                  </a:lnTo>
                  <a:lnTo>
                    <a:pt x="146" y="205"/>
                  </a:lnTo>
                  <a:lnTo>
                    <a:pt x="141" y="205"/>
                  </a:lnTo>
                  <a:lnTo>
                    <a:pt x="141" y="205"/>
                  </a:lnTo>
                  <a:close/>
                  <a:moveTo>
                    <a:pt x="141" y="269"/>
                  </a:moveTo>
                  <a:lnTo>
                    <a:pt x="141" y="277"/>
                  </a:lnTo>
                  <a:lnTo>
                    <a:pt x="141" y="287"/>
                  </a:lnTo>
                  <a:lnTo>
                    <a:pt x="141" y="296"/>
                  </a:lnTo>
                  <a:lnTo>
                    <a:pt x="141" y="304"/>
                  </a:lnTo>
                  <a:lnTo>
                    <a:pt x="146" y="304"/>
                  </a:lnTo>
                  <a:lnTo>
                    <a:pt x="152" y="304"/>
                  </a:lnTo>
                  <a:lnTo>
                    <a:pt x="158" y="303"/>
                  </a:lnTo>
                  <a:lnTo>
                    <a:pt x="164" y="303"/>
                  </a:lnTo>
                  <a:lnTo>
                    <a:pt x="164" y="294"/>
                  </a:lnTo>
                  <a:lnTo>
                    <a:pt x="164" y="285"/>
                  </a:lnTo>
                  <a:lnTo>
                    <a:pt x="164" y="275"/>
                  </a:lnTo>
                  <a:lnTo>
                    <a:pt x="164" y="267"/>
                  </a:lnTo>
                  <a:lnTo>
                    <a:pt x="158" y="267"/>
                  </a:lnTo>
                  <a:lnTo>
                    <a:pt x="152" y="268"/>
                  </a:lnTo>
                  <a:lnTo>
                    <a:pt x="146" y="268"/>
                  </a:lnTo>
                  <a:lnTo>
                    <a:pt x="141" y="269"/>
                  </a:lnTo>
                  <a:lnTo>
                    <a:pt x="141" y="269"/>
                  </a:lnTo>
                  <a:close/>
                  <a:moveTo>
                    <a:pt x="100" y="273"/>
                  </a:moveTo>
                  <a:lnTo>
                    <a:pt x="100" y="282"/>
                  </a:lnTo>
                  <a:lnTo>
                    <a:pt x="100" y="290"/>
                  </a:lnTo>
                  <a:lnTo>
                    <a:pt x="100" y="300"/>
                  </a:lnTo>
                  <a:lnTo>
                    <a:pt x="100" y="308"/>
                  </a:lnTo>
                  <a:lnTo>
                    <a:pt x="106" y="308"/>
                  </a:lnTo>
                  <a:lnTo>
                    <a:pt x="111" y="308"/>
                  </a:lnTo>
                  <a:lnTo>
                    <a:pt x="117" y="307"/>
                  </a:lnTo>
                  <a:lnTo>
                    <a:pt x="123" y="307"/>
                  </a:lnTo>
                  <a:lnTo>
                    <a:pt x="123" y="297"/>
                  </a:lnTo>
                  <a:lnTo>
                    <a:pt x="123" y="288"/>
                  </a:lnTo>
                  <a:lnTo>
                    <a:pt x="123" y="280"/>
                  </a:lnTo>
                  <a:lnTo>
                    <a:pt x="123" y="270"/>
                  </a:lnTo>
                  <a:lnTo>
                    <a:pt x="117" y="272"/>
                  </a:lnTo>
                  <a:lnTo>
                    <a:pt x="111" y="272"/>
                  </a:lnTo>
                  <a:lnTo>
                    <a:pt x="106" y="273"/>
                  </a:lnTo>
                  <a:lnTo>
                    <a:pt x="100" y="273"/>
                  </a:lnTo>
                  <a:lnTo>
                    <a:pt x="100" y="273"/>
                  </a:lnTo>
                  <a:close/>
                  <a:moveTo>
                    <a:pt x="360" y="404"/>
                  </a:moveTo>
                  <a:lnTo>
                    <a:pt x="360" y="412"/>
                  </a:lnTo>
                  <a:lnTo>
                    <a:pt x="360" y="422"/>
                  </a:lnTo>
                  <a:lnTo>
                    <a:pt x="360" y="430"/>
                  </a:lnTo>
                  <a:lnTo>
                    <a:pt x="360" y="439"/>
                  </a:lnTo>
                  <a:lnTo>
                    <a:pt x="364" y="439"/>
                  </a:lnTo>
                  <a:lnTo>
                    <a:pt x="370" y="439"/>
                  </a:lnTo>
                  <a:lnTo>
                    <a:pt x="376" y="439"/>
                  </a:lnTo>
                  <a:lnTo>
                    <a:pt x="381" y="439"/>
                  </a:lnTo>
                  <a:lnTo>
                    <a:pt x="381" y="430"/>
                  </a:lnTo>
                  <a:lnTo>
                    <a:pt x="381" y="422"/>
                  </a:lnTo>
                  <a:lnTo>
                    <a:pt x="381" y="412"/>
                  </a:lnTo>
                  <a:lnTo>
                    <a:pt x="381" y="403"/>
                  </a:lnTo>
                  <a:lnTo>
                    <a:pt x="376" y="403"/>
                  </a:lnTo>
                  <a:lnTo>
                    <a:pt x="370" y="403"/>
                  </a:lnTo>
                  <a:lnTo>
                    <a:pt x="364" y="403"/>
                  </a:lnTo>
                  <a:lnTo>
                    <a:pt x="360" y="404"/>
                  </a:lnTo>
                  <a:close/>
                  <a:moveTo>
                    <a:pt x="400" y="403"/>
                  </a:moveTo>
                  <a:lnTo>
                    <a:pt x="400" y="412"/>
                  </a:lnTo>
                  <a:lnTo>
                    <a:pt x="400" y="421"/>
                  </a:lnTo>
                  <a:lnTo>
                    <a:pt x="400" y="430"/>
                  </a:lnTo>
                  <a:lnTo>
                    <a:pt x="400" y="439"/>
                  </a:lnTo>
                  <a:lnTo>
                    <a:pt x="405" y="439"/>
                  </a:lnTo>
                  <a:lnTo>
                    <a:pt x="411" y="439"/>
                  </a:lnTo>
                  <a:lnTo>
                    <a:pt x="416" y="439"/>
                  </a:lnTo>
                  <a:lnTo>
                    <a:pt x="422" y="439"/>
                  </a:lnTo>
                  <a:lnTo>
                    <a:pt x="422" y="430"/>
                  </a:lnTo>
                  <a:lnTo>
                    <a:pt x="422" y="421"/>
                  </a:lnTo>
                  <a:lnTo>
                    <a:pt x="422" y="412"/>
                  </a:lnTo>
                  <a:lnTo>
                    <a:pt x="422" y="403"/>
                  </a:lnTo>
                  <a:lnTo>
                    <a:pt x="416" y="403"/>
                  </a:lnTo>
                  <a:lnTo>
                    <a:pt x="411" y="403"/>
                  </a:lnTo>
                  <a:lnTo>
                    <a:pt x="405" y="403"/>
                  </a:lnTo>
                  <a:lnTo>
                    <a:pt x="400" y="403"/>
                  </a:lnTo>
                  <a:lnTo>
                    <a:pt x="400" y="403"/>
                  </a:lnTo>
                  <a:close/>
                  <a:moveTo>
                    <a:pt x="360" y="341"/>
                  </a:moveTo>
                  <a:lnTo>
                    <a:pt x="360" y="349"/>
                  </a:lnTo>
                  <a:lnTo>
                    <a:pt x="360" y="358"/>
                  </a:lnTo>
                  <a:lnTo>
                    <a:pt x="360" y="367"/>
                  </a:lnTo>
                  <a:lnTo>
                    <a:pt x="360" y="376"/>
                  </a:lnTo>
                  <a:lnTo>
                    <a:pt x="364" y="376"/>
                  </a:lnTo>
                  <a:lnTo>
                    <a:pt x="370" y="376"/>
                  </a:lnTo>
                  <a:lnTo>
                    <a:pt x="376" y="376"/>
                  </a:lnTo>
                  <a:lnTo>
                    <a:pt x="381" y="375"/>
                  </a:lnTo>
                  <a:lnTo>
                    <a:pt x="381" y="367"/>
                  </a:lnTo>
                  <a:lnTo>
                    <a:pt x="381" y="357"/>
                  </a:lnTo>
                  <a:lnTo>
                    <a:pt x="381" y="349"/>
                  </a:lnTo>
                  <a:lnTo>
                    <a:pt x="381" y="340"/>
                  </a:lnTo>
                  <a:lnTo>
                    <a:pt x="376" y="340"/>
                  </a:lnTo>
                  <a:lnTo>
                    <a:pt x="370" y="340"/>
                  </a:lnTo>
                  <a:lnTo>
                    <a:pt x="364" y="340"/>
                  </a:lnTo>
                  <a:lnTo>
                    <a:pt x="360" y="341"/>
                  </a:lnTo>
                  <a:lnTo>
                    <a:pt x="360" y="341"/>
                  </a:lnTo>
                  <a:close/>
                  <a:moveTo>
                    <a:pt x="360" y="277"/>
                  </a:moveTo>
                  <a:lnTo>
                    <a:pt x="360" y="287"/>
                  </a:lnTo>
                  <a:lnTo>
                    <a:pt x="360" y="295"/>
                  </a:lnTo>
                  <a:lnTo>
                    <a:pt x="360" y="304"/>
                  </a:lnTo>
                  <a:lnTo>
                    <a:pt x="360" y="314"/>
                  </a:lnTo>
                  <a:lnTo>
                    <a:pt x="364" y="313"/>
                  </a:lnTo>
                  <a:lnTo>
                    <a:pt x="370" y="313"/>
                  </a:lnTo>
                  <a:lnTo>
                    <a:pt x="376" y="313"/>
                  </a:lnTo>
                  <a:lnTo>
                    <a:pt x="381" y="313"/>
                  </a:lnTo>
                  <a:lnTo>
                    <a:pt x="381" y="303"/>
                  </a:lnTo>
                  <a:lnTo>
                    <a:pt x="381" y="294"/>
                  </a:lnTo>
                  <a:lnTo>
                    <a:pt x="381" y="286"/>
                  </a:lnTo>
                  <a:lnTo>
                    <a:pt x="381" y="276"/>
                  </a:lnTo>
                  <a:lnTo>
                    <a:pt x="376" y="276"/>
                  </a:lnTo>
                  <a:lnTo>
                    <a:pt x="370" y="277"/>
                  </a:lnTo>
                  <a:lnTo>
                    <a:pt x="364" y="277"/>
                  </a:lnTo>
                  <a:lnTo>
                    <a:pt x="360" y="277"/>
                  </a:lnTo>
                  <a:lnTo>
                    <a:pt x="360" y="277"/>
                  </a:lnTo>
                  <a:close/>
                  <a:moveTo>
                    <a:pt x="360" y="215"/>
                  </a:moveTo>
                  <a:lnTo>
                    <a:pt x="360" y="225"/>
                  </a:lnTo>
                  <a:lnTo>
                    <a:pt x="360" y="233"/>
                  </a:lnTo>
                  <a:lnTo>
                    <a:pt x="360" y="242"/>
                  </a:lnTo>
                  <a:lnTo>
                    <a:pt x="360" y="250"/>
                  </a:lnTo>
                  <a:lnTo>
                    <a:pt x="364" y="250"/>
                  </a:lnTo>
                  <a:lnTo>
                    <a:pt x="370" y="250"/>
                  </a:lnTo>
                  <a:lnTo>
                    <a:pt x="376" y="249"/>
                  </a:lnTo>
                  <a:lnTo>
                    <a:pt x="381" y="249"/>
                  </a:lnTo>
                  <a:lnTo>
                    <a:pt x="381" y="240"/>
                  </a:lnTo>
                  <a:lnTo>
                    <a:pt x="381" y="232"/>
                  </a:lnTo>
                  <a:lnTo>
                    <a:pt x="381" y="222"/>
                  </a:lnTo>
                  <a:lnTo>
                    <a:pt x="381" y="213"/>
                  </a:lnTo>
                  <a:lnTo>
                    <a:pt x="376" y="214"/>
                  </a:lnTo>
                  <a:lnTo>
                    <a:pt x="370" y="214"/>
                  </a:lnTo>
                  <a:lnTo>
                    <a:pt x="364" y="215"/>
                  </a:lnTo>
                  <a:lnTo>
                    <a:pt x="360" y="215"/>
                  </a:lnTo>
                  <a:lnTo>
                    <a:pt x="360" y="215"/>
                  </a:lnTo>
                  <a:close/>
                  <a:moveTo>
                    <a:pt x="360" y="90"/>
                  </a:moveTo>
                  <a:lnTo>
                    <a:pt x="360" y="99"/>
                  </a:lnTo>
                  <a:lnTo>
                    <a:pt x="360" y="108"/>
                  </a:lnTo>
                  <a:lnTo>
                    <a:pt x="360" y="117"/>
                  </a:lnTo>
                  <a:lnTo>
                    <a:pt x="360" y="126"/>
                  </a:lnTo>
                  <a:lnTo>
                    <a:pt x="364" y="125"/>
                  </a:lnTo>
                  <a:lnTo>
                    <a:pt x="370" y="125"/>
                  </a:lnTo>
                  <a:lnTo>
                    <a:pt x="376" y="124"/>
                  </a:lnTo>
                  <a:lnTo>
                    <a:pt x="381" y="124"/>
                  </a:lnTo>
                  <a:lnTo>
                    <a:pt x="381" y="114"/>
                  </a:lnTo>
                  <a:lnTo>
                    <a:pt x="381" y="105"/>
                  </a:lnTo>
                  <a:lnTo>
                    <a:pt x="381" y="97"/>
                  </a:lnTo>
                  <a:lnTo>
                    <a:pt x="381" y="87"/>
                  </a:lnTo>
                  <a:lnTo>
                    <a:pt x="376" y="88"/>
                  </a:lnTo>
                  <a:lnTo>
                    <a:pt x="370" y="88"/>
                  </a:lnTo>
                  <a:lnTo>
                    <a:pt x="364" y="90"/>
                  </a:lnTo>
                  <a:lnTo>
                    <a:pt x="360" y="90"/>
                  </a:lnTo>
                  <a:lnTo>
                    <a:pt x="360" y="90"/>
                  </a:lnTo>
                  <a:close/>
                  <a:moveTo>
                    <a:pt x="360" y="153"/>
                  </a:moveTo>
                  <a:lnTo>
                    <a:pt x="360" y="161"/>
                  </a:lnTo>
                  <a:lnTo>
                    <a:pt x="360" y="171"/>
                  </a:lnTo>
                  <a:lnTo>
                    <a:pt x="360" y="179"/>
                  </a:lnTo>
                  <a:lnTo>
                    <a:pt x="360" y="188"/>
                  </a:lnTo>
                  <a:lnTo>
                    <a:pt x="364" y="188"/>
                  </a:lnTo>
                  <a:lnTo>
                    <a:pt x="370" y="187"/>
                  </a:lnTo>
                  <a:lnTo>
                    <a:pt x="376" y="187"/>
                  </a:lnTo>
                  <a:lnTo>
                    <a:pt x="381" y="186"/>
                  </a:lnTo>
                  <a:lnTo>
                    <a:pt x="381" y="178"/>
                  </a:lnTo>
                  <a:lnTo>
                    <a:pt x="381" y="168"/>
                  </a:lnTo>
                  <a:lnTo>
                    <a:pt x="381" y="159"/>
                  </a:lnTo>
                  <a:lnTo>
                    <a:pt x="381" y="151"/>
                  </a:lnTo>
                  <a:lnTo>
                    <a:pt x="376" y="151"/>
                  </a:lnTo>
                  <a:lnTo>
                    <a:pt x="370" y="152"/>
                  </a:lnTo>
                  <a:lnTo>
                    <a:pt x="364" y="152"/>
                  </a:lnTo>
                  <a:lnTo>
                    <a:pt x="360" y="153"/>
                  </a:lnTo>
                  <a:lnTo>
                    <a:pt x="360" y="153"/>
                  </a:lnTo>
                  <a:close/>
                  <a:moveTo>
                    <a:pt x="400" y="339"/>
                  </a:moveTo>
                  <a:lnTo>
                    <a:pt x="400" y="348"/>
                  </a:lnTo>
                  <a:lnTo>
                    <a:pt x="400" y="357"/>
                  </a:lnTo>
                  <a:lnTo>
                    <a:pt x="400" y="366"/>
                  </a:lnTo>
                  <a:lnTo>
                    <a:pt x="400" y="375"/>
                  </a:lnTo>
                  <a:lnTo>
                    <a:pt x="405" y="375"/>
                  </a:lnTo>
                  <a:lnTo>
                    <a:pt x="411" y="375"/>
                  </a:lnTo>
                  <a:lnTo>
                    <a:pt x="416" y="375"/>
                  </a:lnTo>
                  <a:lnTo>
                    <a:pt x="422" y="375"/>
                  </a:lnTo>
                  <a:lnTo>
                    <a:pt x="422" y="366"/>
                  </a:lnTo>
                  <a:lnTo>
                    <a:pt x="422" y="356"/>
                  </a:lnTo>
                  <a:lnTo>
                    <a:pt x="422" y="347"/>
                  </a:lnTo>
                  <a:lnTo>
                    <a:pt x="422" y="339"/>
                  </a:lnTo>
                  <a:lnTo>
                    <a:pt x="416" y="339"/>
                  </a:lnTo>
                  <a:lnTo>
                    <a:pt x="411" y="339"/>
                  </a:lnTo>
                  <a:lnTo>
                    <a:pt x="405" y="339"/>
                  </a:lnTo>
                  <a:lnTo>
                    <a:pt x="400" y="339"/>
                  </a:lnTo>
                  <a:lnTo>
                    <a:pt x="400" y="339"/>
                  </a:lnTo>
                  <a:close/>
                  <a:moveTo>
                    <a:pt x="400" y="275"/>
                  </a:moveTo>
                  <a:lnTo>
                    <a:pt x="400" y="285"/>
                  </a:lnTo>
                  <a:lnTo>
                    <a:pt x="400" y="294"/>
                  </a:lnTo>
                  <a:lnTo>
                    <a:pt x="400" y="302"/>
                  </a:lnTo>
                  <a:lnTo>
                    <a:pt x="400" y="312"/>
                  </a:lnTo>
                  <a:lnTo>
                    <a:pt x="405" y="312"/>
                  </a:lnTo>
                  <a:lnTo>
                    <a:pt x="411" y="312"/>
                  </a:lnTo>
                  <a:lnTo>
                    <a:pt x="416" y="310"/>
                  </a:lnTo>
                  <a:lnTo>
                    <a:pt x="422" y="310"/>
                  </a:lnTo>
                  <a:lnTo>
                    <a:pt x="422" y="301"/>
                  </a:lnTo>
                  <a:lnTo>
                    <a:pt x="422" y="293"/>
                  </a:lnTo>
                  <a:lnTo>
                    <a:pt x="422" y="283"/>
                  </a:lnTo>
                  <a:lnTo>
                    <a:pt x="422" y="274"/>
                  </a:lnTo>
                  <a:lnTo>
                    <a:pt x="416" y="274"/>
                  </a:lnTo>
                  <a:lnTo>
                    <a:pt x="411" y="275"/>
                  </a:lnTo>
                  <a:lnTo>
                    <a:pt x="405" y="275"/>
                  </a:lnTo>
                  <a:lnTo>
                    <a:pt x="400" y="275"/>
                  </a:lnTo>
                  <a:lnTo>
                    <a:pt x="400" y="275"/>
                  </a:lnTo>
                  <a:close/>
                  <a:moveTo>
                    <a:pt x="400" y="212"/>
                  </a:moveTo>
                  <a:lnTo>
                    <a:pt x="400" y="221"/>
                  </a:lnTo>
                  <a:lnTo>
                    <a:pt x="400" y="231"/>
                  </a:lnTo>
                  <a:lnTo>
                    <a:pt x="400" y="239"/>
                  </a:lnTo>
                  <a:lnTo>
                    <a:pt x="400" y="248"/>
                  </a:lnTo>
                  <a:lnTo>
                    <a:pt x="405" y="248"/>
                  </a:lnTo>
                  <a:lnTo>
                    <a:pt x="411" y="247"/>
                  </a:lnTo>
                  <a:lnTo>
                    <a:pt x="416" y="247"/>
                  </a:lnTo>
                  <a:lnTo>
                    <a:pt x="422" y="247"/>
                  </a:lnTo>
                  <a:lnTo>
                    <a:pt x="422" y="238"/>
                  </a:lnTo>
                  <a:lnTo>
                    <a:pt x="422" y="228"/>
                  </a:lnTo>
                  <a:lnTo>
                    <a:pt x="422" y="219"/>
                  </a:lnTo>
                  <a:lnTo>
                    <a:pt x="422" y="211"/>
                  </a:lnTo>
                  <a:lnTo>
                    <a:pt x="416" y="211"/>
                  </a:lnTo>
                  <a:lnTo>
                    <a:pt x="411" y="211"/>
                  </a:lnTo>
                  <a:lnTo>
                    <a:pt x="405" y="212"/>
                  </a:lnTo>
                  <a:lnTo>
                    <a:pt x="400" y="212"/>
                  </a:lnTo>
                  <a:lnTo>
                    <a:pt x="400" y="212"/>
                  </a:lnTo>
                  <a:close/>
                  <a:moveTo>
                    <a:pt x="400" y="85"/>
                  </a:moveTo>
                  <a:lnTo>
                    <a:pt x="400" y="94"/>
                  </a:lnTo>
                  <a:lnTo>
                    <a:pt x="400" y="103"/>
                  </a:lnTo>
                  <a:lnTo>
                    <a:pt x="400" y="112"/>
                  </a:lnTo>
                  <a:lnTo>
                    <a:pt x="400" y="121"/>
                  </a:lnTo>
                  <a:lnTo>
                    <a:pt x="405" y="120"/>
                  </a:lnTo>
                  <a:lnTo>
                    <a:pt x="411" y="120"/>
                  </a:lnTo>
                  <a:lnTo>
                    <a:pt x="416" y="119"/>
                  </a:lnTo>
                  <a:lnTo>
                    <a:pt x="422" y="118"/>
                  </a:lnTo>
                  <a:lnTo>
                    <a:pt x="422" y="110"/>
                  </a:lnTo>
                  <a:lnTo>
                    <a:pt x="422" y="100"/>
                  </a:lnTo>
                  <a:lnTo>
                    <a:pt x="422" y="91"/>
                  </a:lnTo>
                  <a:lnTo>
                    <a:pt x="422" y="81"/>
                  </a:lnTo>
                  <a:lnTo>
                    <a:pt x="416" y="83"/>
                  </a:lnTo>
                  <a:lnTo>
                    <a:pt x="411" y="84"/>
                  </a:lnTo>
                  <a:lnTo>
                    <a:pt x="405" y="84"/>
                  </a:lnTo>
                  <a:lnTo>
                    <a:pt x="400" y="85"/>
                  </a:lnTo>
                  <a:lnTo>
                    <a:pt x="400" y="85"/>
                  </a:lnTo>
                  <a:close/>
                  <a:moveTo>
                    <a:pt x="400" y="148"/>
                  </a:moveTo>
                  <a:lnTo>
                    <a:pt x="400" y="158"/>
                  </a:lnTo>
                  <a:lnTo>
                    <a:pt x="400" y="166"/>
                  </a:lnTo>
                  <a:lnTo>
                    <a:pt x="400" y="175"/>
                  </a:lnTo>
                  <a:lnTo>
                    <a:pt x="400" y="185"/>
                  </a:lnTo>
                  <a:lnTo>
                    <a:pt x="405" y="184"/>
                  </a:lnTo>
                  <a:lnTo>
                    <a:pt x="411" y="184"/>
                  </a:lnTo>
                  <a:lnTo>
                    <a:pt x="416" y="182"/>
                  </a:lnTo>
                  <a:lnTo>
                    <a:pt x="422" y="182"/>
                  </a:lnTo>
                  <a:lnTo>
                    <a:pt x="422" y="173"/>
                  </a:lnTo>
                  <a:lnTo>
                    <a:pt x="422" y="164"/>
                  </a:lnTo>
                  <a:lnTo>
                    <a:pt x="422" y="155"/>
                  </a:lnTo>
                  <a:lnTo>
                    <a:pt x="422" y="146"/>
                  </a:lnTo>
                  <a:lnTo>
                    <a:pt x="416" y="146"/>
                  </a:lnTo>
                  <a:lnTo>
                    <a:pt x="411" y="147"/>
                  </a:lnTo>
                  <a:lnTo>
                    <a:pt x="405" y="148"/>
                  </a:lnTo>
                  <a:lnTo>
                    <a:pt x="400" y="148"/>
                  </a:lnTo>
                  <a:lnTo>
                    <a:pt x="400" y="148"/>
                  </a:lnTo>
                  <a:close/>
                  <a:moveTo>
                    <a:pt x="0" y="498"/>
                  </a:moveTo>
                  <a:lnTo>
                    <a:pt x="37" y="498"/>
                  </a:lnTo>
                  <a:lnTo>
                    <a:pt x="37" y="173"/>
                  </a:lnTo>
                  <a:lnTo>
                    <a:pt x="37" y="153"/>
                  </a:lnTo>
                  <a:lnTo>
                    <a:pt x="57" y="150"/>
                  </a:lnTo>
                  <a:lnTo>
                    <a:pt x="204" y="128"/>
                  </a:lnTo>
                  <a:lnTo>
                    <a:pt x="229" y="124"/>
                  </a:lnTo>
                  <a:lnTo>
                    <a:pt x="260" y="134"/>
                  </a:lnTo>
                  <a:lnTo>
                    <a:pt x="286" y="336"/>
                  </a:lnTo>
                  <a:lnTo>
                    <a:pt x="296" y="346"/>
                  </a:lnTo>
                  <a:lnTo>
                    <a:pt x="296" y="50"/>
                  </a:lnTo>
                  <a:lnTo>
                    <a:pt x="296" y="29"/>
                  </a:lnTo>
                  <a:lnTo>
                    <a:pt x="316" y="26"/>
                  </a:lnTo>
                  <a:lnTo>
                    <a:pt x="462" y="4"/>
                  </a:lnTo>
                  <a:lnTo>
                    <a:pt x="488" y="0"/>
                  </a:lnTo>
                  <a:lnTo>
                    <a:pt x="570" y="27"/>
                  </a:lnTo>
                  <a:lnTo>
                    <a:pt x="570" y="498"/>
                  </a:lnTo>
                  <a:lnTo>
                    <a:pt x="598" y="498"/>
                  </a:lnTo>
                  <a:lnTo>
                    <a:pt x="598" y="544"/>
                  </a:lnTo>
                  <a:lnTo>
                    <a:pt x="465" y="544"/>
                  </a:lnTo>
                  <a:lnTo>
                    <a:pt x="442" y="544"/>
                  </a:lnTo>
                  <a:lnTo>
                    <a:pt x="442" y="522"/>
                  </a:lnTo>
                  <a:lnTo>
                    <a:pt x="442" y="54"/>
                  </a:lnTo>
                  <a:lnTo>
                    <a:pt x="342" y="70"/>
                  </a:lnTo>
                  <a:lnTo>
                    <a:pt x="342" y="522"/>
                  </a:lnTo>
                  <a:lnTo>
                    <a:pt x="342" y="544"/>
                  </a:lnTo>
                  <a:lnTo>
                    <a:pt x="340" y="544"/>
                  </a:lnTo>
                  <a:lnTo>
                    <a:pt x="259" y="544"/>
                  </a:lnTo>
                  <a:lnTo>
                    <a:pt x="206" y="544"/>
                  </a:lnTo>
                  <a:lnTo>
                    <a:pt x="184" y="544"/>
                  </a:lnTo>
                  <a:lnTo>
                    <a:pt x="184" y="522"/>
                  </a:lnTo>
                  <a:lnTo>
                    <a:pt x="184" y="179"/>
                  </a:lnTo>
                  <a:lnTo>
                    <a:pt x="84" y="193"/>
                  </a:lnTo>
                  <a:lnTo>
                    <a:pt x="84" y="522"/>
                  </a:lnTo>
                  <a:lnTo>
                    <a:pt x="84" y="544"/>
                  </a:lnTo>
                  <a:lnTo>
                    <a:pt x="60" y="544"/>
                  </a:lnTo>
                  <a:lnTo>
                    <a:pt x="0" y="544"/>
                  </a:lnTo>
                  <a:lnTo>
                    <a:pt x="0" y="49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30" name="矩形 7"/>
          <p:cNvSpPr>
            <a:spLocks noChangeArrowheads="1"/>
          </p:cNvSpPr>
          <p:nvPr/>
        </p:nvSpPr>
        <p:spPr bwMode="auto">
          <a:xfrm>
            <a:off x="1259632" y="1234633"/>
            <a:ext cx="6552728" cy="1200329"/>
          </a:xfrm>
          <a:prstGeom prst="rect">
            <a:avLst/>
          </a:prstGeom>
        </p:spPr>
        <p:txBody>
          <a:bodyPr wrap="square" lIns="0" tIns="0" rIns="0" bIns="0" anchor="ctr" anchorCtr="0">
            <a:spAutoFit/>
          </a:bodyPr>
          <a:lstStyle/>
          <a:p>
            <a:pPr algn="just">
              <a:lnSpc>
                <a:spcPct val="130000"/>
              </a:lnSpc>
              <a:spcBef>
                <a:spcPct val="20000"/>
              </a:spcBef>
            </a:pPr>
            <a:r>
              <a:rPr lang="en-US" altLang="zh-CN" sz="1200" dirty="0">
                <a:solidFill>
                  <a:schemeClr val="accent1"/>
                </a:solidFill>
                <a:latin typeface="微软雅黑" panose="020B0503020204020204" pitchFamily="34" charset="-122"/>
                <a:ea typeface="微软雅黑" panose="020B0503020204020204" pitchFamily="34" charset="-122"/>
                <a:sym typeface="+mn-lt"/>
              </a:rPr>
              <a:t>2015</a:t>
            </a:r>
            <a:r>
              <a:rPr lang="zh-CN" altLang="en-US" sz="1200" dirty="0">
                <a:solidFill>
                  <a:schemeClr val="accent1"/>
                </a:solidFill>
                <a:latin typeface="微软雅黑" panose="020B0503020204020204" pitchFamily="34" charset="-122"/>
                <a:ea typeface="微软雅黑" panose="020B0503020204020204" pitchFamily="34" charset="-122"/>
                <a:sym typeface="+mn-lt"/>
              </a:rPr>
              <a:t>年度导入了先进的“</a:t>
            </a:r>
            <a:r>
              <a:rPr lang="en-US" altLang="zh-CN" sz="1200" dirty="0">
                <a:solidFill>
                  <a:schemeClr val="accent1"/>
                </a:solidFill>
                <a:latin typeface="微软雅黑" panose="020B0503020204020204" pitchFamily="34" charset="-122"/>
                <a:ea typeface="微软雅黑" panose="020B0503020204020204" pitchFamily="34" charset="-122"/>
                <a:sym typeface="+mn-lt"/>
              </a:rPr>
              <a:t>6S”</a:t>
            </a:r>
            <a:r>
              <a:rPr lang="zh-CN" altLang="en-US" sz="1200" dirty="0">
                <a:solidFill>
                  <a:schemeClr val="accent1"/>
                </a:solidFill>
                <a:latin typeface="微软雅黑" panose="020B0503020204020204" pitchFamily="34" charset="-122"/>
                <a:ea typeface="微软雅黑" panose="020B0503020204020204" pitchFamily="34" charset="-122"/>
                <a:sym typeface="+mn-lt"/>
              </a:rPr>
              <a:t>管理并进行全面的宣传、推广活动，</a:t>
            </a:r>
            <a:r>
              <a:rPr lang="en-US" altLang="zh-CN" sz="1200" dirty="0">
                <a:solidFill>
                  <a:schemeClr val="accent1"/>
                </a:solidFill>
                <a:latin typeface="微软雅黑" panose="020B0503020204020204" pitchFamily="34" charset="-122"/>
                <a:ea typeface="微软雅黑" panose="020B0503020204020204" pitchFamily="34" charset="-122"/>
                <a:sym typeface="+mn-lt"/>
              </a:rPr>
              <a:t>2016</a:t>
            </a:r>
            <a:r>
              <a:rPr lang="zh-CN" altLang="en-US" sz="1200" dirty="0">
                <a:solidFill>
                  <a:schemeClr val="accent1"/>
                </a:solidFill>
                <a:latin typeface="微软雅黑" panose="020B0503020204020204" pitchFamily="34" charset="-122"/>
                <a:ea typeface="微软雅黑" panose="020B0503020204020204" pitchFamily="34" charset="-122"/>
                <a:sym typeface="+mn-lt"/>
              </a:rPr>
              <a:t>年深入推进“</a:t>
            </a:r>
            <a:r>
              <a:rPr lang="en-US" altLang="zh-CN" sz="1200" dirty="0">
                <a:solidFill>
                  <a:schemeClr val="accent1"/>
                </a:solidFill>
                <a:latin typeface="微软雅黑" panose="020B0503020204020204" pitchFamily="34" charset="-122"/>
                <a:ea typeface="微软雅黑" panose="020B0503020204020204" pitchFamily="34" charset="-122"/>
                <a:sym typeface="+mn-lt"/>
              </a:rPr>
              <a:t>6S”</a:t>
            </a:r>
            <a:r>
              <a:rPr lang="zh-CN" altLang="en-US" sz="1200" dirty="0">
                <a:solidFill>
                  <a:schemeClr val="accent1"/>
                </a:solidFill>
                <a:latin typeface="微软雅黑" panose="020B0503020204020204" pitchFamily="34" charset="-122"/>
                <a:ea typeface="微软雅黑" panose="020B0503020204020204" pitchFamily="34" charset="-122"/>
                <a:sym typeface="+mn-lt"/>
              </a:rPr>
              <a:t>管理到各车间，使本公司下属</a:t>
            </a:r>
            <a:r>
              <a:rPr lang="en-US" altLang="zh-CN" sz="1200" dirty="0">
                <a:solidFill>
                  <a:schemeClr val="accent1"/>
                </a:solidFill>
                <a:latin typeface="微软雅黑" panose="020B0503020204020204" pitchFamily="34" charset="-122"/>
                <a:ea typeface="微软雅黑" panose="020B0503020204020204" pitchFamily="34" charset="-122"/>
                <a:sym typeface="+mn-lt"/>
              </a:rPr>
              <a:t>5</a:t>
            </a:r>
            <a:r>
              <a:rPr lang="zh-CN" altLang="en-US" sz="1200" dirty="0">
                <a:solidFill>
                  <a:schemeClr val="accent1"/>
                </a:solidFill>
                <a:latin typeface="微软雅黑" panose="020B0503020204020204" pitchFamily="34" charset="-122"/>
                <a:ea typeface="微软雅黑" panose="020B0503020204020204" pitchFamily="34" charset="-122"/>
                <a:sym typeface="+mn-lt"/>
              </a:rPr>
              <a:t>个车间的现场管理水平得到了很大的飞越，管理成绩已名列集团下属公司前列。目前各车间在整体上已做到了区域标识化，窗明壁净，物流有序，产品堆放“三定”管理，通道畅通，地无遗物，设备洁净，记录到位，目视管理逐步上了档次，车间容貌焕然一新，并随之带动了安全管理和设备管理整体水平的提升。</a:t>
            </a:r>
            <a:endParaRPr lang="zh-CN" altLang="en-US" sz="1200" dirty="0">
              <a:solidFill>
                <a:schemeClr val="accent1"/>
              </a:solidFill>
              <a:latin typeface="微软雅黑" panose="020B0503020204020204" pitchFamily="34" charset="-122"/>
              <a:ea typeface="微软雅黑" panose="020B0503020204020204" pitchFamily="34" charset="-122"/>
              <a:sym typeface="+mn-lt"/>
            </a:endParaRPr>
          </a:p>
        </p:txBody>
      </p:sp>
      <p:grpSp>
        <p:nvGrpSpPr>
          <p:cNvPr id="7" name="组合 6"/>
          <p:cNvGrpSpPr/>
          <p:nvPr/>
        </p:nvGrpSpPr>
        <p:grpSpPr>
          <a:xfrm>
            <a:off x="1331640" y="2810927"/>
            <a:ext cx="3504886" cy="1611401"/>
            <a:chOff x="1331640" y="2810927"/>
            <a:chExt cx="3504886" cy="1611401"/>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331640" y="2810927"/>
              <a:ext cx="1659906" cy="1243172"/>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77625" y="2810927"/>
              <a:ext cx="1658901" cy="1243172"/>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3" name="左弧形箭头 32"/>
            <p:cNvSpPr/>
            <p:nvPr/>
          </p:nvSpPr>
          <p:spPr>
            <a:xfrm rot="16200000">
              <a:off x="2989043" y="3641274"/>
              <a:ext cx="285598" cy="1008110"/>
            </a:xfrm>
            <a:prstGeom prst="curvedRightArrow">
              <a:avLst>
                <a:gd name="adj1" fmla="val 25000"/>
                <a:gd name="adj2" fmla="val 109167"/>
                <a:gd name="adj3" fmla="val 25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3647035" y="4145329"/>
              <a:ext cx="720080" cy="276999"/>
            </a:xfrm>
            <a:prstGeom prst="rect">
              <a:avLst/>
            </a:prstGeom>
            <a:noFill/>
          </p:spPr>
          <p:txBody>
            <a:bodyPr wrap="square" rtlCol="0">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整改后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1801553" y="4145329"/>
              <a:ext cx="720080" cy="276999"/>
            </a:xfrm>
            <a:prstGeom prst="rect">
              <a:avLst/>
            </a:prstGeom>
            <a:noFill/>
          </p:spPr>
          <p:txBody>
            <a:bodyPr wrap="square" rtlCol="0">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整改前</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5076056" y="2643758"/>
            <a:ext cx="2664296" cy="1898534"/>
            <a:chOff x="5076056" y="2643758"/>
            <a:chExt cx="2664296" cy="1898534"/>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2649406"/>
              <a:ext cx="1239729" cy="1571863"/>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00623" y="2643758"/>
              <a:ext cx="1239729" cy="1571863"/>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6" name="左弧形箭头 35"/>
            <p:cNvSpPr/>
            <p:nvPr/>
          </p:nvSpPr>
          <p:spPr>
            <a:xfrm rot="16200000">
              <a:off x="6330360" y="3717214"/>
              <a:ext cx="285598" cy="1008110"/>
            </a:xfrm>
            <a:prstGeom prst="curvedRightArrow">
              <a:avLst>
                <a:gd name="adj1" fmla="val 25000"/>
                <a:gd name="adj2" fmla="val 109167"/>
                <a:gd name="adj3" fmla="val 25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6807369" y="4265293"/>
              <a:ext cx="720080" cy="276999"/>
            </a:xfrm>
            <a:prstGeom prst="rect">
              <a:avLst/>
            </a:prstGeom>
            <a:noFill/>
          </p:spPr>
          <p:txBody>
            <a:bodyPr wrap="square" rtlCol="0">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整改后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5318806" y="4265293"/>
              <a:ext cx="720080" cy="276999"/>
            </a:xfrm>
            <a:prstGeom prst="rect">
              <a:avLst/>
            </a:prstGeom>
            <a:noFill/>
          </p:spPr>
          <p:txBody>
            <a:bodyPr wrap="square" rtlCol="0">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整改前</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220"/>
                            </p:stCondLst>
                            <p:childTnLst>
                              <p:par>
                                <p:cTn id="20" presetID="42" presetClass="entr" presetSubtype="0"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anim calcmode="lin" valueType="num">
                                      <p:cBhvr>
                                        <p:cTn id="23" dur="1000" fill="hold"/>
                                        <p:tgtEl>
                                          <p:spTgt spid="30"/>
                                        </p:tgtEl>
                                        <p:attrNameLst>
                                          <p:attrName>ppt_x</p:attrName>
                                        </p:attrNameLst>
                                      </p:cBhvr>
                                      <p:tavLst>
                                        <p:tav tm="0">
                                          <p:val>
                                            <p:strVal val="#ppt_x"/>
                                          </p:val>
                                        </p:tav>
                                        <p:tav tm="100000">
                                          <p:val>
                                            <p:strVal val="#ppt_x"/>
                                          </p:val>
                                        </p:tav>
                                      </p:tavLst>
                                    </p:anim>
                                    <p:anim calcmode="lin" valueType="num">
                                      <p:cBhvr>
                                        <p:cTn id="24" dur="1000" fill="hold"/>
                                        <p:tgtEl>
                                          <p:spTgt spid="30"/>
                                        </p:tgtEl>
                                        <p:attrNameLst>
                                          <p:attrName>ppt_y</p:attrName>
                                        </p:attrNameLst>
                                      </p:cBhvr>
                                      <p:tavLst>
                                        <p:tav tm="0">
                                          <p:val>
                                            <p:strVal val="#ppt_y+.1"/>
                                          </p:val>
                                        </p:tav>
                                        <p:tav tm="100000">
                                          <p:val>
                                            <p:strVal val="#ppt_y"/>
                                          </p:val>
                                        </p:tav>
                                      </p:tavLst>
                                    </p:anim>
                                  </p:childTnLst>
                                </p:cTn>
                              </p:par>
                            </p:childTnLst>
                          </p:cTn>
                        </p:par>
                        <p:par>
                          <p:cTn id="25" fill="hold">
                            <p:stCondLst>
                              <p:cond delay="2220"/>
                            </p:stCondLst>
                            <p:childTnLst>
                              <p:par>
                                <p:cTn id="26" presetID="2" presetClass="entr" presetSubtype="4"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par>
                          <p:cTn id="30" fill="hold">
                            <p:stCondLst>
                              <p:cond delay="2720"/>
                            </p:stCondLst>
                            <p:childTnLst>
                              <p:par>
                                <p:cTn id="31" presetID="2" presetClass="entr" presetSubtype="4"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65373" y="428693"/>
            <a:ext cx="3047759" cy="430887"/>
          </a:xfrm>
          <a:prstGeom prst="rect">
            <a:avLst/>
          </a:prstGeom>
          <a:noFill/>
        </p:spPr>
        <p:txBody>
          <a:bodyPr wrap="square" rtlCol="0">
            <a:spAutoFit/>
          </a:bodyPr>
          <a:lstStyle>
            <a:defPPr>
              <a:defRPr lang="zh-CN"/>
            </a:defPPr>
            <a:lvl1pPr>
              <a:defRPr sz="2200" b="1">
                <a:solidFill>
                  <a:schemeClr val="accent1"/>
                </a:solidFill>
                <a:latin typeface="微软雅黑" panose="020B0503020204020204" pitchFamily="34" charset="-122"/>
                <a:ea typeface="微软雅黑" panose="020B0503020204020204" pitchFamily="34" charset="-122"/>
              </a:defRPr>
            </a:lvl1pPr>
          </a:lstStyle>
          <a:p>
            <a:r>
              <a:rPr lang="zh-CN" altLang="en-US" dirty="0"/>
              <a:t>安全管理体系的管理</a:t>
            </a:r>
            <a:endParaRPr lang="zh-CN" altLang="en-US" dirty="0"/>
          </a:p>
        </p:txBody>
      </p:sp>
      <p:cxnSp>
        <p:nvCxnSpPr>
          <p:cNvPr id="3" name="直接连接符 2"/>
          <p:cNvCxnSpPr/>
          <p:nvPr/>
        </p:nvCxnSpPr>
        <p:spPr>
          <a:xfrm>
            <a:off x="1132953" y="897658"/>
            <a:ext cx="7543503" cy="0"/>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82730" y="347438"/>
            <a:ext cx="507041" cy="593401"/>
            <a:chOff x="582730" y="347438"/>
            <a:chExt cx="507041" cy="593401"/>
          </a:xfrm>
        </p:grpSpPr>
        <p:sp>
          <p:nvSpPr>
            <p:cNvPr id="19" name="六边形 18"/>
            <p:cNvSpPr/>
            <p:nvPr/>
          </p:nvSpPr>
          <p:spPr>
            <a:xfrm rot="5400000">
              <a:off x="539550" y="390618"/>
              <a:ext cx="593401" cy="507041"/>
            </a:xfrm>
            <a:prstGeom prst="hexagon">
              <a:avLst/>
            </a:prstGeom>
            <a:solidFill>
              <a:schemeClr val="accent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10" name="Freeform 140"/>
            <p:cNvSpPr>
              <a:spLocks noEditPoints="1"/>
            </p:cNvSpPr>
            <p:nvPr/>
          </p:nvSpPr>
          <p:spPr bwMode="auto">
            <a:xfrm>
              <a:off x="662172" y="485725"/>
              <a:ext cx="348155" cy="316822"/>
            </a:xfrm>
            <a:custGeom>
              <a:avLst/>
              <a:gdLst>
                <a:gd name="T0" fmla="*/ 111 w 598"/>
                <a:gd name="T1" fmla="*/ 496 h 544"/>
                <a:gd name="T2" fmla="*/ 117 w 598"/>
                <a:gd name="T3" fmla="*/ 461 h 544"/>
                <a:gd name="T4" fmla="*/ 100 w 598"/>
                <a:gd name="T5" fmla="*/ 424 h 544"/>
                <a:gd name="T6" fmla="*/ 123 w 598"/>
                <a:gd name="T7" fmla="*/ 415 h 544"/>
                <a:gd name="T8" fmla="*/ 100 w 598"/>
                <a:gd name="T9" fmla="*/ 398 h 544"/>
                <a:gd name="T10" fmla="*/ 111 w 598"/>
                <a:gd name="T11" fmla="*/ 370 h 544"/>
                <a:gd name="T12" fmla="*/ 117 w 598"/>
                <a:gd name="T13" fmla="*/ 334 h 544"/>
                <a:gd name="T14" fmla="*/ 100 w 598"/>
                <a:gd name="T15" fmla="*/ 228 h 544"/>
                <a:gd name="T16" fmla="*/ 123 w 598"/>
                <a:gd name="T17" fmla="*/ 234 h 544"/>
                <a:gd name="T18" fmla="*/ 100 w 598"/>
                <a:gd name="T19" fmla="*/ 211 h 544"/>
                <a:gd name="T20" fmla="*/ 146 w 598"/>
                <a:gd name="T21" fmla="*/ 496 h 544"/>
                <a:gd name="T22" fmla="*/ 164 w 598"/>
                <a:gd name="T23" fmla="*/ 459 h 544"/>
                <a:gd name="T24" fmla="*/ 141 w 598"/>
                <a:gd name="T25" fmla="*/ 405 h 544"/>
                <a:gd name="T26" fmla="*/ 164 w 598"/>
                <a:gd name="T27" fmla="*/ 431 h 544"/>
                <a:gd name="T28" fmla="*/ 146 w 598"/>
                <a:gd name="T29" fmla="*/ 396 h 544"/>
                <a:gd name="T30" fmla="*/ 141 w 598"/>
                <a:gd name="T31" fmla="*/ 369 h 544"/>
                <a:gd name="T32" fmla="*/ 164 w 598"/>
                <a:gd name="T33" fmla="*/ 340 h 544"/>
                <a:gd name="T34" fmla="*/ 141 w 598"/>
                <a:gd name="T35" fmla="*/ 205 h 544"/>
                <a:gd name="T36" fmla="*/ 158 w 598"/>
                <a:gd name="T37" fmla="*/ 240 h 544"/>
                <a:gd name="T38" fmla="*/ 152 w 598"/>
                <a:gd name="T39" fmla="*/ 204 h 544"/>
                <a:gd name="T40" fmla="*/ 141 w 598"/>
                <a:gd name="T41" fmla="*/ 296 h 544"/>
                <a:gd name="T42" fmla="*/ 164 w 598"/>
                <a:gd name="T43" fmla="*/ 285 h 544"/>
                <a:gd name="T44" fmla="*/ 141 w 598"/>
                <a:gd name="T45" fmla="*/ 269 h 544"/>
                <a:gd name="T46" fmla="*/ 111 w 598"/>
                <a:gd name="T47" fmla="*/ 308 h 544"/>
                <a:gd name="T48" fmla="*/ 117 w 598"/>
                <a:gd name="T49" fmla="*/ 272 h 544"/>
                <a:gd name="T50" fmla="*/ 360 w 598"/>
                <a:gd name="T51" fmla="*/ 422 h 544"/>
                <a:gd name="T52" fmla="*/ 381 w 598"/>
                <a:gd name="T53" fmla="*/ 430 h 544"/>
                <a:gd name="T54" fmla="*/ 360 w 598"/>
                <a:gd name="T55" fmla="*/ 404 h 544"/>
                <a:gd name="T56" fmla="*/ 411 w 598"/>
                <a:gd name="T57" fmla="*/ 439 h 544"/>
                <a:gd name="T58" fmla="*/ 416 w 598"/>
                <a:gd name="T59" fmla="*/ 403 h 544"/>
                <a:gd name="T60" fmla="*/ 360 w 598"/>
                <a:gd name="T61" fmla="*/ 358 h 544"/>
                <a:gd name="T62" fmla="*/ 381 w 598"/>
                <a:gd name="T63" fmla="*/ 367 h 544"/>
                <a:gd name="T64" fmla="*/ 360 w 598"/>
                <a:gd name="T65" fmla="*/ 341 h 544"/>
                <a:gd name="T66" fmla="*/ 364 w 598"/>
                <a:gd name="T67" fmla="*/ 313 h 544"/>
                <a:gd name="T68" fmla="*/ 381 w 598"/>
                <a:gd name="T69" fmla="*/ 276 h 544"/>
                <a:gd name="T70" fmla="*/ 360 w 598"/>
                <a:gd name="T71" fmla="*/ 225 h 544"/>
                <a:gd name="T72" fmla="*/ 381 w 598"/>
                <a:gd name="T73" fmla="*/ 249 h 544"/>
                <a:gd name="T74" fmla="*/ 364 w 598"/>
                <a:gd name="T75" fmla="*/ 215 h 544"/>
                <a:gd name="T76" fmla="*/ 360 w 598"/>
                <a:gd name="T77" fmla="*/ 126 h 544"/>
                <a:gd name="T78" fmla="*/ 381 w 598"/>
                <a:gd name="T79" fmla="*/ 97 h 544"/>
                <a:gd name="T80" fmla="*/ 360 w 598"/>
                <a:gd name="T81" fmla="*/ 153 h 544"/>
                <a:gd name="T82" fmla="*/ 376 w 598"/>
                <a:gd name="T83" fmla="*/ 187 h 544"/>
                <a:gd name="T84" fmla="*/ 370 w 598"/>
                <a:gd name="T85" fmla="*/ 152 h 544"/>
                <a:gd name="T86" fmla="*/ 400 w 598"/>
                <a:gd name="T87" fmla="*/ 366 h 544"/>
                <a:gd name="T88" fmla="*/ 422 w 598"/>
                <a:gd name="T89" fmla="*/ 356 h 544"/>
                <a:gd name="T90" fmla="*/ 400 w 598"/>
                <a:gd name="T91" fmla="*/ 339 h 544"/>
                <a:gd name="T92" fmla="*/ 411 w 598"/>
                <a:gd name="T93" fmla="*/ 312 h 544"/>
                <a:gd name="T94" fmla="*/ 416 w 598"/>
                <a:gd name="T95" fmla="*/ 274 h 544"/>
                <a:gd name="T96" fmla="*/ 400 w 598"/>
                <a:gd name="T97" fmla="*/ 231 h 544"/>
                <a:gd name="T98" fmla="*/ 422 w 598"/>
                <a:gd name="T99" fmla="*/ 238 h 544"/>
                <a:gd name="T100" fmla="*/ 400 w 598"/>
                <a:gd name="T101" fmla="*/ 212 h 544"/>
                <a:gd name="T102" fmla="*/ 405 w 598"/>
                <a:gd name="T103" fmla="*/ 120 h 544"/>
                <a:gd name="T104" fmla="*/ 422 w 598"/>
                <a:gd name="T105" fmla="*/ 81 h 544"/>
                <a:gd name="T106" fmla="*/ 400 w 598"/>
                <a:gd name="T107" fmla="*/ 158 h 544"/>
                <a:gd name="T108" fmla="*/ 422 w 598"/>
                <a:gd name="T109" fmla="*/ 182 h 544"/>
                <a:gd name="T110" fmla="*/ 405 w 598"/>
                <a:gd name="T111" fmla="*/ 148 h 544"/>
                <a:gd name="T112" fmla="*/ 57 w 598"/>
                <a:gd name="T113" fmla="*/ 150 h 544"/>
                <a:gd name="T114" fmla="*/ 296 w 598"/>
                <a:gd name="T115" fmla="*/ 29 h 544"/>
                <a:gd name="T116" fmla="*/ 598 w 598"/>
                <a:gd name="T117" fmla="*/ 544 h 544"/>
                <a:gd name="T118" fmla="*/ 342 w 598"/>
                <a:gd name="T119" fmla="*/ 544 h 544"/>
                <a:gd name="T120" fmla="*/ 84 w 598"/>
                <a:gd name="T121" fmla="*/ 193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98" h="544">
                  <a:moveTo>
                    <a:pt x="100" y="461"/>
                  </a:moveTo>
                  <a:lnTo>
                    <a:pt x="100" y="469"/>
                  </a:lnTo>
                  <a:lnTo>
                    <a:pt x="100" y="478"/>
                  </a:lnTo>
                  <a:lnTo>
                    <a:pt x="100" y="488"/>
                  </a:lnTo>
                  <a:lnTo>
                    <a:pt x="100" y="496"/>
                  </a:lnTo>
                  <a:lnTo>
                    <a:pt x="106" y="496"/>
                  </a:lnTo>
                  <a:lnTo>
                    <a:pt x="111" y="496"/>
                  </a:lnTo>
                  <a:lnTo>
                    <a:pt x="117" y="496"/>
                  </a:lnTo>
                  <a:lnTo>
                    <a:pt x="123" y="496"/>
                  </a:lnTo>
                  <a:lnTo>
                    <a:pt x="123" y="486"/>
                  </a:lnTo>
                  <a:lnTo>
                    <a:pt x="123" y="478"/>
                  </a:lnTo>
                  <a:lnTo>
                    <a:pt x="123" y="469"/>
                  </a:lnTo>
                  <a:lnTo>
                    <a:pt x="123" y="461"/>
                  </a:lnTo>
                  <a:lnTo>
                    <a:pt x="117" y="461"/>
                  </a:lnTo>
                  <a:lnTo>
                    <a:pt x="111" y="461"/>
                  </a:lnTo>
                  <a:lnTo>
                    <a:pt x="106" y="461"/>
                  </a:lnTo>
                  <a:lnTo>
                    <a:pt x="100" y="461"/>
                  </a:lnTo>
                  <a:close/>
                  <a:moveTo>
                    <a:pt x="100" y="398"/>
                  </a:moveTo>
                  <a:lnTo>
                    <a:pt x="100" y="407"/>
                  </a:lnTo>
                  <a:lnTo>
                    <a:pt x="100" y="416"/>
                  </a:lnTo>
                  <a:lnTo>
                    <a:pt x="100" y="424"/>
                  </a:lnTo>
                  <a:lnTo>
                    <a:pt x="100" y="434"/>
                  </a:lnTo>
                  <a:lnTo>
                    <a:pt x="106" y="434"/>
                  </a:lnTo>
                  <a:lnTo>
                    <a:pt x="111" y="434"/>
                  </a:lnTo>
                  <a:lnTo>
                    <a:pt x="117" y="432"/>
                  </a:lnTo>
                  <a:lnTo>
                    <a:pt x="123" y="432"/>
                  </a:lnTo>
                  <a:lnTo>
                    <a:pt x="123" y="424"/>
                  </a:lnTo>
                  <a:lnTo>
                    <a:pt x="123" y="415"/>
                  </a:lnTo>
                  <a:lnTo>
                    <a:pt x="123" y="405"/>
                  </a:lnTo>
                  <a:lnTo>
                    <a:pt x="123" y="397"/>
                  </a:lnTo>
                  <a:lnTo>
                    <a:pt x="117" y="397"/>
                  </a:lnTo>
                  <a:lnTo>
                    <a:pt x="111" y="397"/>
                  </a:lnTo>
                  <a:lnTo>
                    <a:pt x="106" y="397"/>
                  </a:lnTo>
                  <a:lnTo>
                    <a:pt x="100" y="398"/>
                  </a:lnTo>
                  <a:lnTo>
                    <a:pt x="100" y="398"/>
                  </a:lnTo>
                  <a:close/>
                  <a:moveTo>
                    <a:pt x="100" y="335"/>
                  </a:moveTo>
                  <a:lnTo>
                    <a:pt x="100" y="344"/>
                  </a:lnTo>
                  <a:lnTo>
                    <a:pt x="100" y="353"/>
                  </a:lnTo>
                  <a:lnTo>
                    <a:pt x="100" y="362"/>
                  </a:lnTo>
                  <a:lnTo>
                    <a:pt x="100" y="371"/>
                  </a:lnTo>
                  <a:lnTo>
                    <a:pt x="106" y="370"/>
                  </a:lnTo>
                  <a:lnTo>
                    <a:pt x="111" y="370"/>
                  </a:lnTo>
                  <a:lnTo>
                    <a:pt x="117" y="370"/>
                  </a:lnTo>
                  <a:lnTo>
                    <a:pt x="123" y="370"/>
                  </a:lnTo>
                  <a:lnTo>
                    <a:pt x="123" y="361"/>
                  </a:lnTo>
                  <a:lnTo>
                    <a:pt x="123" y="351"/>
                  </a:lnTo>
                  <a:lnTo>
                    <a:pt x="123" y="343"/>
                  </a:lnTo>
                  <a:lnTo>
                    <a:pt x="123" y="334"/>
                  </a:lnTo>
                  <a:lnTo>
                    <a:pt x="117" y="334"/>
                  </a:lnTo>
                  <a:lnTo>
                    <a:pt x="111" y="335"/>
                  </a:lnTo>
                  <a:lnTo>
                    <a:pt x="106" y="335"/>
                  </a:lnTo>
                  <a:lnTo>
                    <a:pt x="100" y="335"/>
                  </a:lnTo>
                  <a:lnTo>
                    <a:pt x="100" y="335"/>
                  </a:lnTo>
                  <a:close/>
                  <a:moveTo>
                    <a:pt x="100" y="211"/>
                  </a:moveTo>
                  <a:lnTo>
                    <a:pt x="100" y="219"/>
                  </a:lnTo>
                  <a:lnTo>
                    <a:pt x="100" y="228"/>
                  </a:lnTo>
                  <a:lnTo>
                    <a:pt x="100" y="236"/>
                  </a:lnTo>
                  <a:lnTo>
                    <a:pt x="100" y="246"/>
                  </a:lnTo>
                  <a:lnTo>
                    <a:pt x="106" y="245"/>
                  </a:lnTo>
                  <a:lnTo>
                    <a:pt x="111" y="245"/>
                  </a:lnTo>
                  <a:lnTo>
                    <a:pt x="117" y="243"/>
                  </a:lnTo>
                  <a:lnTo>
                    <a:pt x="123" y="243"/>
                  </a:lnTo>
                  <a:lnTo>
                    <a:pt x="123" y="234"/>
                  </a:lnTo>
                  <a:lnTo>
                    <a:pt x="123" y="226"/>
                  </a:lnTo>
                  <a:lnTo>
                    <a:pt x="123" y="216"/>
                  </a:lnTo>
                  <a:lnTo>
                    <a:pt x="123" y="207"/>
                  </a:lnTo>
                  <a:lnTo>
                    <a:pt x="117" y="208"/>
                  </a:lnTo>
                  <a:lnTo>
                    <a:pt x="111" y="208"/>
                  </a:lnTo>
                  <a:lnTo>
                    <a:pt x="106" y="209"/>
                  </a:lnTo>
                  <a:lnTo>
                    <a:pt x="100" y="211"/>
                  </a:lnTo>
                  <a:lnTo>
                    <a:pt x="100" y="211"/>
                  </a:lnTo>
                  <a:close/>
                  <a:moveTo>
                    <a:pt x="141" y="459"/>
                  </a:moveTo>
                  <a:lnTo>
                    <a:pt x="141" y="469"/>
                  </a:lnTo>
                  <a:lnTo>
                    <a:pt x="141" y="478"/>
                  </a:lnTo>
                  <a:lnTo>
                    <a:pt x="141" y="486"/>
                  </a:lnTo>
                  <a:lnTo>
                    <a:pt x="141" y="496"/>
                  </a:lnTo>
                  <a:lnTo>
                    <a:pt x="146" y="496"/>
                  </a:lnTo>
                  <a:lnTo>
                    <a:pt x="152" y="496"/>
                  </a:lnTo>
                  <a:lnTo>
                    <a:pt x="158" y="496"/>
                  </a:lnTo>
                  <a:lnTo>
                    <a:pt x="164" y="496"/>
                  </a:lnTo>
                  <a:lnTo>
                    <a:pt x="164" y="486"/>
                  </a:lnTo>
                  <a:lnTo>
                    <a:pt x="164" y="478"/>
                  </a:lnTo>
                  <a:lnTo>
                    <a:pt x="164" y="469"/>
                  </a:lnTo>
                  <a:lnTo>
                    <a:pt x="164" y="459"/>
                  </a:lnTo>
                  <a:lnTo>
                    <a:pt x="158" y="459"/>
                  </a:lnTo>
                  <a:lnTo>
                    <a:pt x="152" y="459"/>
                  </a:lnTo>
                  <a:lnTo>
                    <a:pt x="146" y="459"/>
                  </a:lnTo>
                  <a:lnTo>
                    <a:pt x="141" y="459"/>
                  </a:lnTo>
                  <a:lnTo>
                    <a:pt x="141" y="459"/>
                  </a:lnTo>
                  <a:close/>
                  <a:moveTo>
                    <a:pt x="141" y="396"/>
                  </a:moveTo>
                  <a:lnTo>
                    <a:pt x="141" y="405"/>
                  </a:lnTo>
                  <a:lnTo>
                    <a:pt x="141" y="415"/>
                  </a:lnTo>
                  <a:lnTo>
                    <a:pt x="141" y="423"/>
                  </a:lnTo>
                  <a:lnTo>
                    <a:pt x="141" y="432"/>
                  </a:lnTo>
                  <a:lnTo>
                    <a:pt x="146" y="432"/>
                  </a:lnTo>
                  <a:lnTo>
                    <a:pt x="152" y="432"/>
                  </a:lnTo>
                  <a:lnTo>
                    <a:pt x="158" y="432"/>
                  </a:lnTo>
                  <a:lnTo>
                    <a:pt x="164" y="431"/>
                  </a:lnTo>
                  <a:lnTo>
                    <a:pt x="164" y="423"/>
                  </a:lnTo>
                  <a:lnTo>
                    <a:pt x="164" y="414"/>
                  </a:lnTo>
                  <a:lnTo>
                    <a:pt x="164" y="404"/>
                  </a:lnTo>
                  <a:lnTo>
                    <a:pt x="164" y="395"/>
                  </a:lnTo>
                  <a:lnTo>
                    <a:pt x="158" y="395"/>
                  </a:lnTo>
                  <a:lnTo>
                    <a:pt x="152" y="396"/>
                  </a:lnTo>
                  <a:lnTo>
                    <a:pt x="146" y="396"/>
                  </a:lnTo>
                  <a:lnTo>
                    <a:pt x="141" y="396"/>
                  </a:lnTo>
                  <a:lnTo>
                    <a:pt x="141" y="396"/>
                  </a:lnTo>
                  <a:close/>
                  <a:moveTo>
                    <a:pt x="141" y="333"/>
                  </a:moveTo>
                  <a:lnTo>
                    <a:pt x="141" y="342"/>
                  </a:lnTo>
                  <a:lnTo>
                    <a:pt x="141" y="350"/>
                  </a:lnTo>
                  <a:lnTo>
                    <a:pt x="141" y="360"/>
                  </a:lnTo>
                  <a:lnTo>
                    <a:pt x="141" y="369"/>
                  </a:lnTo>
                  <a:lnTo>
                    <a:pt x="146" y="368"/>
                  </a:lnTo>
                  <a:lnTo>
                    <a:pt x="152" y="368"/>
                  </a:lnTo>
                  <a:lnTo>
                    <a:pt x="158" y="368"/>
                  </a:lnTo>
                  <a:lnTo>
                    <a:pt x="164" y="368"/>
                  </a:lnTo>
                  <a:lnTo>
                    <a:pt x="164" y="358"/>
                  </a:lnTo>
                  <a:lnTo>
                    <a:pt x="164" y="349"/>
                  </a:lnTo>
                  <a:lnTo>
                    <a:pt x="164" y="340"/>
                  </a:lnTo>
                  <a:lnTo>
                    <a:pt x="164" y="330"/>
                  </a:lnTo>
                  <a:lnTo>
                    <a:pt x="158" y="331"/>
                  </a:lnTo>
                  <a:lnTo>
                    <a:pt x="152" y="331"/>
                  </a:lnTo>
                  <a:lnTo>
                    <a:pt x="146" y="331"/>
                  </a:lnTo>
                  <a:lnTo>
                    <a:pt x="141" y="333"/>
                  </a:lnTo>
                  <a:lnTo>
                    <a:pt x="141" y="333"/>
                  </a:lnTo>
                  <a:close/>
                  <a:moveTo>
                    <a:pt x="141" y="205"/>
                  </a:moveTo>
                  <a:lnTo>
                    <a:pt x="141" y="214"/>
                  </a:lnTo>
                  <a:lnTo>
                    <a:pt x="141" y="223"/>
                  </a:lnTo>
                  <a:lnTo>
                    <a:pt x="141" y="232"/>
                  </a:lnTo>
                  <a:lnTo>
                    <a:pt x="141" y="241"/>
                  </a:lnTo>
                  <a:lnTo>
                    <a:pt x="146" y="241"/>
                  </a:lnTo>
                  <a:lnTo>
                    <a:pt x="152" y="240"/>
                  </a:lnTo>
                  <a:lnTo>
                    <a:pt x="158" y="240"/>
                  </a:lnTo>
                  <a:lnTo>
                    <a:pt x="164" y="239"/>
                  </a:lnTo>
                  <a:lnTo>
                    <a:pt x="164" y="229"/>
                  </a:lnTo>
                  <a:lnTo>
                    <a:pt x="164" y="220"/>
                  </a:lnTo>
                  <a:lnTo>
                    <a:pt x="164" y="212"/>
                  </a:lnTo>
                  <a:lnTo>
                    <a:pt x="164" y="202"/>
                  </a:lnTo>
                  <a:lnTo>
                    <a:pt x="158" y="202"/>
                  </a:lnTo>
                  <a:lnTo>
                    <a:pt x="152" y="204"/>
                  </a:lnTo>
                  <a:lnTo>
                    <a:pt x="146" y="205"/>
                  </a:lnTo>
                  <a:lnTo>
                    <a:pt x="141" y="205"/>
                  </a:lnTo>
                  <a:lnTo>
                    <a:pt x="141" y="205"/>
                  </a:lnTo>
                  <a:close/>
                  <a:moveTo>
                    <a:pt x="141" y="269"/>
                  </a:moveTo>
                  <a:lnTo>
                    <a:pt x="141" y="277"/>
                  </a:lnTo>
                  <a:lnTo>
                    <a:pt x="141" y="287"/>
                  </a:lnTo>
                  <a:lnTo>
                    <a:pt x="141" y="296"/>
                  </a:lnTo>
                  <a:lnTo>
                    <a:pt x="141" y="304"/>
                  </a:lnTo>
                  <a:lnTo>
                    <a:pt x="146" y="304"/>
                  </a:lnTo>
                  <a:lnTo>
                    <a:pt x="152" y="304"/>
                  </a:lnTo>
                  <a:lnTo>
                    <a:pt x="158" y="303"/>
                  </a:lnTo>
                  <a:lnTo>
                    <a:pt x="164" y="303"/>
                  </a:lnTo>
                  <a:lnTo>
                    <a:pt x="164" y="294"/>
                  </a:lnTo>
                  <a:lnTo>
                    <a:pt x="164" y="285"/>
                  </a:lnTo>
                  <a:lnTo>
                    <a:pt x="164" y="275"/>
                  </a:lnTo>
                  <a:lnTo>
                    <a:pt x="164" y="267"/>
                  </a:lnTo>
                  <a:lnTo>
                    <a:pt x="158" y="267"/>
                  </a:lnTo>
                  <a:lnTo>
                    <a:pt x="152" y="268"/>
                  </a:lnTo>
                  <a:lnTo>
                    <a:pt x="146" y="268"/>
                  </a:lnTo>
                  <a:lnTo>
                    <a:pt x="141" y="269"/>
                  </a:lnTo>
                  <a:lnTo>
                    <a:pt x="141" y="269"/>
                  </a:lnTo>
                  <a:close/>
                  <a:moveTo>
                    <a:pt x="100" y="273"/>
                  </a:moveTo>
                  <a:lnTo>
                    <a:pt x="100" y="282"/>
                  </a:lnTo>
                  <a:lnTo>
                    <a:pt x="100" y="290"/>
                  </a:lnTo>
                  <a:lnTo>
                    <a:pt x="100" y="300"/>
                  </a:lnTo>
                  <a:lnTo>
                    <a:pt x="100" y="308"/>
                  </a:lnTo>
                  <a:lnTo>
                    <a:pt x="106" y="308"/>
                  </a:lnTo>
                  <a:lnTo>
                    <a:pt x="111" y="308"/>
                  </a:lnTo>
                  <a:lnTo>
                    <a:pt x="117" y="307"/>
                  </a:lnTo>
                  <a:lnTo>
                    <a:pt x="123" y="307"/>
                  </a:lnTo>
                  <a:lnTo>
                    <a:pt x="123" y="297"/>
                  </a:lnTo>
                  <a:lnTo>
                    <a:pt x="123" y="288"/>
                  </a:lnTo>
                  <a:lnTo>
                    <a:pt x="123" y="280"/>
                  </a:lnTo>
                  <a:lnTo>
                    <a:pt x="123" y="270"/>
                  </a:lnTo>
                  <a:lnTo>
                    <a:pt x="117" y="272"/>
                  </a:lnTo>
                  <a:lnTo>
                    <a:pt x="111" y="272"/>
                  </a:lnTo>
                  <a:lnTo>
                    <a:pt x="106" y="273"/>
                  </a:lnTo>
                  <a:lnTo>
                    <a:pt x="100" y="273"/>
                  </a:lnTo>
                  <a:lnTo>
                    <a:pt x="100" y="273"/>
                  </a:lnTo>
                  <a:close/>
                  <a:moveTo>
                    <a:pt x="360" y="404"/>
                  </a:moveTo>
                  <a:lnTo>
                    <a:pt x="360" y="412"/>
                  </a:lnTo>
                  <a:lnTo>
                    <a:pt x="360" y="422"/>
                  </a:lnTo>
                  <a:lnTo>
                    <a:pt x="360" y="430"/>
                  </a:lnTo>
                  <a:lnTo>
                    <a:pt x="360" y="439"/>
                  </a:lnTo>
                  <a:lnTo>
                    <a:pt x="364" y="439"/>
                  </a:lnTo>
                  <a:lnTo>
                    <a:pt x="370" y="439"/>
                  </a:lnTo>
                  <a:lnTo>
                    <a:pt x="376" y="439"/>
                  </a:lnTo>
                  <a:lnTo>
                    <a:pt x="381" y="439"/>
                  </a:lnTo>
                  <a:lnTo>
                    <a:pt x="381" y="430"/>
                  </a:lnTo>
                  <a:lnTo>
                    <a:pt x="381" y="422"/>
                  </a:lnTo>
                  <a:lnTo>
                    <a:pt x="381" y="412"/>
                  </a:lnTo>
                  <a:lnTo>
                    <a:pt x="381" y="403"/>
                  </a:lnTo>
                  <a:lnTo>
                    <a:pt x="376" y="403"/>
                  </a:lnTo>
                  <a:lnTo>
                    <a:pt x="370" y="403"/>
                  </a:lnTo>
                  <a:lnTo>
                    <a:pt x="364" y="403"/>
                  </a:lnTo>
                  <a:lnTo>
                    <a:pt x="360" y="404"/>
                  </a:lnTo>
                  <a:close/>
                  <a:moveTo>
                    <a:pt x="400" y="403"/>
                  </a:moveTo>
                  <a:lnTo>
                    <a:pt x="400" y="412"/>
                  </a:lnTo>
                  <a:lnTo>
                    <a:pt x="400" y="421"/>
                  </a:lnTo>
                  <a:lnTo>
                    <a:pt x="400" y="430"/>
                  </a:lnTo>
                  <a:lnTo>
                    <a:pt x="400" y="439"/>
                  </a:lnTo>
                  <a:lnTo>
                    <a:pt x="405" y="439"/>
                  </a:lnTo>
                  <a:lnTo>
                    <a:pt x="411" y="439"/>
                  </a:lnTo>
                  <a:lnTo>
                    <a:pt x="416" y="439"/>
                  </a:lnTo>
                  <a:lnTo>
                    <a:pt x="422" y="439"/>
                  </a:lnTo>
                  <a:lnTo>
                    <a:pt x="422" y="430"/>
                  </a:lnTo>
                  <a:lnTo>
                    <a:pt x="422" y="421"/>
                  </a:lnTo>
                  <a:lnTo>
                    <a:pt x="422" y="412"/>
                  </a:lnTo>
                  <a:lnTo>
                    <a:pt x="422" y="403"/>
                  </a:lnTo>
                  <a:lnTo>
                    <a:pt x="416" y="403"/>
                  </a:lnTo>
                  <a:lnTo>
                    <a:pt x="411" y="403"/>
                  </a:lnTo>
                  <a:lnTo>
                    <a:pt x="405" y="403"/>
                  </a:lnTo>
                  <a:lnTo>
                    <a:pt x="400" y="403"/>
                  </a:lnTo>
                  <a:lnTo>
                    <a:pt x="400" y="403"/>
                  </a:lnTo>
                  <a:close/>
                  <a:moveTo>
                    <a:pt x="360" y="341"/>
                  </a:moveTo>
                  <a:lnTo>
                    <a:pt x="360" y="349"/>
                  </a:lnTo>
                  <a:lnTo>
                    <a:pt x="360" y="358"/>
                  </a:lnTo>
                  <a:lnTo>
                    <a:pt x="360" y="367"/>
                  </a:lnTo>
                  <a:lnTo>
                    <a:pt x="360" y="376"/>
                  </a:lnTo>
                  <a:lnTo>
                    <a:pt x="364" y="376"/>
                  </a:lnTo>
                  <a:lnTo>
                    <a:pt x="370" y="376"/>
                  </a:lnTo>
                  <a:lnTo>
                    <a:pt x="376" y="376"/>
                  </a:lnTo>
                  <a:lnTo>
                    <a:pt x="381" y="375"/>
                  </a:lnTo>
                  <a:lnTo>
                    <a:pt x="381" y="367"/>
                  </a:lnTo>
                  <a:lnTo>
                    <a:pt x="381" y="357"/>
                  </a:lnTo>
                  <a:lnTo>
                    <a:pt x="381" y="349"/>
                  </a:lnTo>
                  <a:lnTo>
                    <a:pt x="381" y="340"/>
                  </a:lnTo>
                  <a:lnTo>
                    <a:pt x="376" y="340"/>
                  </a:lnTo>
                  <a:lnTo>
                    <a:pt x="370" y="340"/>
                  </a:lnTo>
                  <a:lnTo>
                    <a:pt x="364" y="340"/>
                  </a:lnTo>
                  <a:lnTo>
                    <a:pt x="360" y="341"/>
                  </a:lnTo>
                  <a:lnTo>
                    <a:pt x="360" y="341"/>
                  </a:lnTo>
                  <a:close/>
                  <a:moveTo>
                    <a:pt x="360" y="277"/>
                  </a:moveTo>
                  <a:lnTo>
                    <a:pt x="360" y="287"/>
                  </a:lnTo>
                  <a:lnTo>
                    <a:pt x="360" y="295"/>
                  </a:lnTo>
                  <a:lnTo>
                    <a:pt x="360" y="304"/>
                  </a:lnTo>
                  <a:lnTo>
                    <a:pt x="360" y="314"/>
                  </a:lnTo>
                  <a:lnTo>
                    <a:pt x="364" y="313"/>
                  </a:lnTo>
                  <a:lnTo>
                    <a:pt x="370" y="313"/>
                  </a:lnTo>
                  <a:lnTo>
                    <a:pt x="376" y="313"/>
                  </a:lnTo>
                  <a:lnTo>
                    <a:pt x="381" y="313"/>
                  </a:lnTo>
                  <a:lnTo>
                    <a:pt x="381" y="303"/>
                  </a:lnTo>
                  <a:lnTo>
                    <a:pt x="381" y="294"/>
                  </a:lnTo>
                  <a:lnTo>
                    <a:pt x="381" y="286"/>
                  </a:lnTo>
                  <a:lnTo>
                    <a:pt x="381" y="276"/>
                  </a:lnTo>
                  <a:lnTo>
                    <a:pt x="376" y="276"/>
                  </a:lnTo>
                  <a:lnTo>
                    <a:pt x="370" y="277"/>
                  </a:lnTo>
                  <a:lnTo>
                    <a:pt x="364" y="277"/>
                  </a:lnTo>
                  <a:lnTo>
                    <a:pt x="360" y="277"/>
                  </a:lnTo>
                  <a:lnTo>
                    <a:pt x="360" y="277"/>
                  </a:lnTo>
                  <a:close/>
                  <a:moveTo>
                    <a:pt x="360" y="215"/>
                  </a:moveTo>
                  <a:lnTo>
                    <a:pt x="360" y="225"/>
                  </a:lnTo>
                  <a:lnTo>
                    <a:pt x="360" y="233"/>
                  </a:lnTo>
                  <a:lnTo>
                    <a:pt x="360" y="242"/>
                  </a:lnTo>
                  <a:lnTo>
                    <a:pt x="360" y="250"/>
                  </a:lnTo>
                  <a:lnTo>
                    <a:pt x="364" y="250"/>
                  </a:lnTo>
                  <a:lnTo>
                    <a:pt x="370" y="250"/>
                  </a:lnTo>
                  <a:lnTo>
                    <a:pt x="376" y="249"/>
                  </a:lnTo>
                  <a:lnTo>
                    <a:pt x="381" y="249"/>
                  </a:lnTo>
                  <a:lnTo>
                    <a:pt x="381" y="240"/>
                  </a:lnTo>
                  <a:lnTo>
                    <a:pt x="381" y="232"/>
                  </a:lnTo>
                  <a:lnTo>
                    <a:pt x="381" y="222"/>
                  </a:lnTo>
                  <a:lnTo>
                    <a:pt x="381" y="213"/>
                  </a:lnTo>
                  <a:lnTo>
                    <a:pt x="376" y="214"/>
                  </a:lnTo>
                  <a:lnTo>
                    <a:pt x="370" y="214"/>
                  </a:lnTo>
                  <a:lnTo>
                    <a:pt x="364" y="215"/>
                  </a:lnTo>
                  <a:lnTo>
                    <a:pt x="360" y="215"/>
                  </a:lnTo>
                  <a:lnTo>
                    <a:pt x="360" y="215"/>
                  </a:lnTo>
                  <a:close/>
                  <a:moveTo>
                    <a:pt x="360" y="90"/>
                  </a:moveTo>
                  <a:lnTo>
                    <a:pt x="360" y="99"/>
                  </a:lnTo>
                  <a:lnTo>
                    <a:pt x="360" y="108"/>
                  </a:lnTo>
                  <a:lnTo>
                    <a:pt x="360" y="117"/>
                  </a:lnTo>
                  <a:lnTo>
                    <a:pt x="360" y="126"/>
                  </a:lnTo>
                  <a:lnTo>
                    <a:pt x="364" y="125"/>
                  </a:lnTo>
                  <a:lnTo>
                    <a:pt x="370" y="125"/>
                  </a:lnTo>
                  <a:lnTo>
                    <a:pt x="376" y="124"/>
                  </a:lnTo>
                  <a:lnTo>
                    <a:pt x="381" y="124"/>
                  </a:lnTo>
                  <a:lnTo>
                    <a:pt x="381" y="114"/>
                  </a:lnTo>
                  <a:lnTo>
                    <a:pt x="381" y="105"/>
                  </a:lnTo>
                  <a:lnTo>
                    <a:pt x="381" y="97"/>
                  </a:lnTo>
                  <a:lnTo>
                    <a:pt x="381" y="87"/>
                  </a:lnTo>
                  <a:lnTo>
                    <a:pt x="376" y="88"/>
                  </a:lnTo>
                  <a:lnTo>
                    <a:pt x="370" y="88"/>
                  </a:lnTo>
                  <a:lnTo>
                    <a:pt x="364" y="90"/>
                  </a:lnTo>
                  <a:lnTo>
                    <a:pt x="360" y="90"/>
                  </a:lnTo>
                  <a:lnTo>
                    <a:pt x="360" y="90"/>
                  </a:lnTo>
                  <a:close/>
                  <a:moveTo>
                    <a:pt x="360" y="153"/>
                  </a:moveTo>
                  <a:lnTo>
                    <a:pt x="360" y="161"/>
                  </a:lnTo>
                  <a:lnTo>
                    <a:pt x="360" y="171"/>
                  </a:lnTo>
                  <a:lnTo>
                    <a:pt x="360" y="179"/>
                  </a:lnTo>
                  <a:lnTo>
                    <a:pt x="360" y="188"/>
                  </a:lnTo>
                  <a:lnTo>
                    <a:pt x="364" y="188"/>
                  </a:lnTo>
                  <a:lnTo>
                    <a:pt x="370" y="187"/>
                  </a:lnTo>
                  <a:lnTo>
                    <a:pt x="376" y="187"/>
                  </a:lnTo>
                  <a:lnTo>
                    <a:pt x="381" y="186"/>
                  </a:lnTo>
                  <a:lnTo>
                    <a:pt x="381" y="178"/>
                  </a:lnTo>
                  <a:lnTo>
                    <a:pt x="381" y="168"/>
                  </a:lnTo>
                  <a:lnTo>
                    <a:pt x="381" y="159"/>
                  </a:lnTo>
                  <a:lnTo>
                    <a:pt x="381" y="151"/>
                  </a:lnTo>
                  <a:lnTo>
                    <a:pt x="376" y="151"/>
                  </a:lnTo>
                  <a:lnTo>
                    <a:pt x="370" y="152"/>
                  </a:lnTo>
                  <a:lnTo>
                    <a:pt x="364" y="152"/>
                  </a:lnTo>
                  <a:lnTo>
                    <a:pt x="360" y="153"/>
                  </a:lnTo>
                  <a:lnTo>
                    <a:pt x="360" y="153"/>
                  </a:lnTo>
                  <a:close/>
                  <a:moveTo>
                    <a:pt x="400" y="339"/>
                  </a:moveTo>
                  <a:lnTo>
                    <a:pt x="400" y="348"/>
                  </a:lnTo>
                  <a:lnTo>
                    <a:pt x="400" y="357"/>
                  </a:lnTo>
                  <a:lnTo>
                    <a:pt x="400" y="366"/>
                  </a:lnTo>
                  <a:lnTo>
                    <a:pt x="400" y="375"/>
                  </a:lnTo>
                  <a:lnTo>
                    <a:pt x="405" y="375"/>
                  </a:lnTo>
                  <a:lnTo>
                    <a:pt x="411" y="375"/>
                  </a:lnTo>
                  <a:lnTo>
                    <a:pt x="416" y="375"/>
                  </a:lnTo>
                  <a:lnTo>
                    <a:pt x="422" y="375"/>
                  </a:lnTo>
                  <a:lnTo>
                    <a:pt x="422" y="366"/>
                  </a:lnTo>
                  <a:lnTo>
                    <a:pt x="422" y="356"/>
                  </a:lnTo>
                  <a:lnTo>
                    <a:pt x="422" y="347"/>
                  </a:lnTo>
                  <a:lnTo>
                    <a:pt x="422" y="339"/>
                  </a:lnTo>
                  <a:lnTo>
                    <a:pt x="416" y="339"/>
                  </a:lnTo>
                  <a:lnTo>
                    <a:pt x="411" y="339"/>
                  </a:lnTo>
                  <a:lnTo>
                    <a:pt x="405" y="339"/>
                  </a:lnTo>
                  <a:lnTo>
                    <a:pt x="400" y="339"/>
                  </a:lnTo>
                  <a:lnTo>
                    <a:pt x="400" y="339"/>
                  </a:lnTo>
                  <a:close/>
                  <a:moveTo>
                    <a:pt x="400" y="275"/>
                  </a:moveTo>
                  <a:lnTo>
                    <a:pt x="400" y="285"/>
                  </a:lnTo>
                  <a:lnTo>
                    <a:pt x="400" y="294"/>
                  </a:lnTo>
                  <a:lnTo>
                    <a:pt x="400" y="302"/>
                  </a:lnTo>
                  <a:lnTo>
                    <a:pt x="400" y="312"/>
                  </a:lnTo>
                  <a:lnTo>
                    <a:pt x="405" y="312"/>
                  </a:lnTo>
                  <a:lnTo>
                    <a:pt x="411" y="312"/>
                  </a:lnTo>
                  <a:lnTo>
                    <a:pt x="416" y="310"/>
                  </a:lnTo>
                  <a:lnTo>
                    <a:pt x="422" y="310"/>
                  </a:lnTo>
                  <a:lnTo>
                    <a:pt x="422" y="301"/>
                  </a:lnTo>
                  <a:lnTo>
                    <a:pt x="422" y="293"/>
                  </a:lnTo>
                  <a:lnTo>
                    <a:pt x="422" y="283"/>
                  </a:lnTo>
                  <a:lnTo>
                    <a:pt x="422" y="274"/>
                  </a:lnTo>
                  <a:lnTo>
                    <a:pt x="416" y="274"/>
                  </a:lnTo>
                  <a:lnTo>
                    <a:pt x="411" y="275"/>
                  </a:lnTo>
                  <a:lnTo>
                    <a:pt x="405" y="275"/>
                  </a:lnTo>
                  <a:lnTo>
                    <a:pt x="400" y="275"/>
                  </a:lnTo>
                  <a:lnTo>
                    <a:pt x="400" y="275"/>
                  </a:lnTo>
                  <a:close/>
                  <a:moveTo>
                    <a:pt x="400" y="212"/>
                  </a:moveTo>
                  <a:lnTo>
                    <a:pt x="400" y="221"/>
                  </a:lnTo>
                  <a:lnTo>
                    <a:pt x="400" y="231"/>
                  </a:lnTo>
                  <a:lnTo>
                    <a:pt x="400" y="239"/>
                  </a:lnTo>
                  <a:lnTo>
                    <a:pt x="400" y="248"/>
                  </a:lnTo>
                  <a:lnTo>
                    <a:pt x="405" y="248"/>
                  </a:lnTo>
                  <a:lnTo>
                    <a:pt x="411" y="247"/>
                  </a:lnTo>
                  <a:lnTo>
                    <a:pt x="416" y="247"/>
                  </a:lnTo>
                  <a:lnTo>
                    <a:pt x="422" y="247"/>
                  </a:lnTo>
                  <a:lnTo>
                    <a:pt x="422" y="238"/>
                  </a:lnTo>
                  <a:lnTo>
                    <a:pt x="422" y="228"/>
                  </a:lnTo>
                  <a:lnTo>
                    <a:pt x="422" y="219"/>
                  </a:lnTo>
                  <a:lnTo>
                    <a:pt x="422" y="211"/>
                  </a:lnTo>
                  <a:lnTo>
                    <a:pt x="416" y="211"/>
                  </a:lnTo>
                  <a:lnTo>
                    <a:pt x="411" y="211"/>
                  </a:lnTo>
                  <a:lnTo>
                    <a:pt x="405" y="212"/>
                  </a:lnTo>
                  <a:lnTo>
                    <a:pt x="400" y="212"/>
                  </a:lnTo>
                  <a:lnTo>
                    <a:pt x="400" y="212"/>
                  </a:lnTo>
                  <a:close/>
                  <a:moveTo>
                    <a:pt x="400" y="85"/>
                  </a:moveTo>
                  <a:lnTo>
                    <a:pt x="400" y="94"/>
                  </a:lnTo>
                  <a:lnTo>
                    <a:pt x="400" y="103"/>
                  </a:lnTo>
                  <a:lnTo>
                    <a:pt x="400" y="112"/>
                  </a:lnTo>
                  <a:lnTo>
                    <a:pt x="400" y="121"/>
                  </a:lnTo>
                  <a:lnTo>
                    <a:pt x="405" y="120"/>
                  </a:lnTo>
                  <a:lnTo>
                    <a:pt x="411" y="120"/>
                  </a:lnTo>
                  <a:lnTo>
                    <a:pt x="416" y="119"/>
                  </a:lnTo>
                  <a:lnTo>
                    <a:pt x="422" y="118"/>
                  </a:lnTo>
                  <a:lnTo>
                    <a:pt x="422" y="110"/>
                  </a:lnTo>
                  <a:lnTo>
                    <a:pt x="422" y="100"/>
                  </a:lnTo>
                  <a:lnTo>
                    <a:pt x="422" y="91"/>
                  </a:lnTo>
                  <a:lnTo>
                    <a:pt x="422" y="81"/>
                  </a:lnTo>
                  <a:lnTo>
                    <a:pt x="416" y="83"/>
                  </a:lnTo>
                  <a:lnTo>
                    <a:pt x="411" y="84"/>
                  </a:lnTo>
                  <a:lnTo>
                    <a:pt x="405" y="84"/>
                  </a:lnTo>
                  <a:lnTo>
                    <a:pt x="400" y="85"/>
                  </a:lnTo>
                  <a:lnTo>
                    <a:pt x="400" y="85"/>
                  </a:lnTo>
                  <a:close/>
                  <a:moveTo>
                    <a:pt x="400" y="148"/>
                  </a:moveTo>
                  <a:lnTo>
                    <a:pt x="400" y="158"/>
                  </a:lnTo>
                  <a:lnTo>
                    <a:pt x="400" y="166"/>
                  </a:lnTo>
                  <a:lnTo>
                    <a:pt x="400" y="175"/>
                  </a:lnTo>
                  <a:lnTo>
                    <a:pt x="400" y="185"/>
                  </a:lnTo>
                  <a:lnTo>
                    <a:pt x="405" y="184"/>
                  </a:lnTo>
                  <a:lnTo>
                    <a:pt x="411" y="184"/>
                  </a:lnTo>
                  <a:lnTo>
                    <a:pt x="416" y="182"/>
                  </a:lnTo>
                  <a:lnTo>
                    <a:pt x="422" y="182"/>
                  </a:lnTo>
                  <a:lnTo>
                    <a:pt x="422" y="173"/>
                  </a:lnTo>
                  <a:lnTo>
                    <a:pt x="422" y="164"/>
                  </a:lnTo>
                  <a:lnTo>
                    <a:pt x="422" y="155"/>
                  </a:lnTo>
                  <a:lnTo>
                    <a:pt x="422" y="146"/>
                  </a:lnTo>
                  <a:lnTo>
                    <a:pt x="416" y="146"/>
                  </a:lnTo>
                  <a:lnTo>
                    <a:pt x="411" y="147"/>
                  </a:lnTo>
                  <a:lnTo>
                    <a:pt x="405" y="148"/>
                  </a:lnTo>
                  <a:lnTo>
                    <a:pt x="400" y="148"/>
                  </a:lnTo>
                  <a:lnTo>
                    <a:pt x="400" y="148"/>
                  </a:lnTo>
                  <a:close/>
                  <a:moveTo>
                    <a:pt x="0" y="498"/>
                  </a:moveTo>
                  <a:lnTo>
                    <a:pt x="37" y="498"/>
                  </a:lnTo>
                  <a:lnTo>
                    <a:pt x="37" y="173"/>
                  </a:lnTo>
                  <a:lnTo>
                    <a:pt x="37" y="153"/>
                  </a:lnTo>
                  <a:lnTo>
                    <a:pt x="57" y="150"/>
                  </a:lnTo>
                  <a:lnTo>
                    <a:pt x="204" y="128"/>
                  </a:lnTo>
                  <a:lnTo>
                    <a:pt x="229" y="124"/>
                  </a:lnTo>
                  <a:lnTo>
                    <a:pt x="260" y="134"/>
                  </a:lnTo>
                  <a:lnTo>
                    <a:pt x="286" y="336"/>
                  </a:lnTo>
                  <a:lnTo>
                    <a:pt x="296" y="346"/>
                  </a:lnTo>
                  <a:lnTo>
                    <a:pt x="296" y="50"/>
                  </a:lnTo>
                  <a:lnTo>
                    <a:pt x="296" y="29"/>
                  </a:lnTo>
                  <a:lnTo>
                    <a:pt x="316" y="26"/>
                  </a:lnTo>
                  <a:lnTo>
                    <a:pt x="462" y="4"/>
                  </a:lnTo>
                  <a:lnTo>
                    <a:pt x="488" y="0"/>
                  </a:lnTo>
                  <a:lnTo>
                    <a:pt x="570" y="27"/>
                  </a:lnTo>
                  <a:lnTo>
                    <a:pt x="570" y="498"/>
                  </a:lnTo>
                  <a:lnTo>
                    <a:pt x="598" y="498"/>
                  </a:lnTo>
                  <a:lnTo>
                    <a:pt x="598" y="544"/>
                  </a:lnTo>
                  <a:lnTo>
                    <a:pt x="465" y="544"/>
                  </a:lnTo>
                  <a:lnTo>
                    <a:pt x="442" y="544"/>
                  </a:lnTo>
                  <a:lnTo>
                    <a:pt x="442" y="522"/>
                  </a:lnTo>
                  <a:lnTo>
                    <a:pt x="442" y="54"/>
                  </a:lnTo>
                  <a:lnTo>
                    <a:pt x="342" y="70"/>
                  </a:lnTo>
                  <a:lnTo>
                    <a:pt x="342" y="522"/>
                  </a:lnTo>
                  <a:lnTo>
                    <a:pt x="342" y="544"/>
                  </a:lnTo>
                  <a:lnTo>
                    <a:pt x="340" y="544"/>
                  </a:lnTo>
                  <a:lnTo>
                    <a:pt x="259" y="544"/>
                  </a:lnTo>
                  <a:lnTo>
                    <a:pt x="206" y="544"/>
                  </a:lnTo>
                  <a:lnTo>
                    <a:pt x="184" y="544"/>
                  </a:lnTo>
                  <a:lnTo>
                    <a:pt x="184" y="522"/>
                  </a:lnTo>
                  <a:lnTo>
                    <a:pt x="184" y="179"/>
                  </a:lnTo>
                  <a:lnTo>
                    <a:pt x="84" y="193"/>
                  </a:lnTo>
                  <a:lnTo>
                    <a:pt x="84" y="522"/>
                  </a:lnTo>
                  <a:lnTo>
                    <a:pt x="84" y="544"/>
                  </a:lnTo>
                  <a:lnTo>
                    <a:pt x="60" y="544"/>
                  </a:lnTo>
                  <a:lnTo>
                    <a:pt x="0" y="544"/>
                  </a:lnTo>
                  <a:lnTo>
                    <a:pt x="0" y="49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42" name="空心弧 41"/>
          <p:cNvSpPr/>
          <p:nvPr/>
        </p:nvSpPr>
        <p:spPr>
          <a:xfrm rot="16200000">
            <a:off x="3515340" y="1818738"/>
            <a:ext cx="2144634" cy="2258409"/>
          </a:xfrm>
          <a:prstGeom prst="blockArc">
            <a:avLst>
              <a:gd name="adj1" fmla="val 10800000"/>
              <a:gd name="adj2" fmla="val 21542436"/>
              <a:gd name="adj3" fmla="val 17183"/>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椭圆 39"/>
          <p:cNvSpPr/>
          <p:nvPr/>
        </p:nvSpPr>
        <p:spPr>
          <a:xfrm>
            <a:off x="3458453" y="3113086"/>
            <a:ext cx="558000" cy="556552"/>
          </a:xfrm>
          <a:prstGeom prst="ellipse">
            <a:avLst/>
          </a:prstGeom>
          <a:solidFill>
            <a:schemeClr val="tx2"/>
          </a:solidFill>
          <a:ln w="34925" cap="flat" cmpd="sng">
            <a:noFill/>
            <a:prstDash val="solid"/>
            <a:round/>
          </a:ln>
          <a:effectLst>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r>
              <a:rPr lang="en-US" altLang="zh-CN" sz="1500" dirty="0">
                <a:solidFill>
                  <a:schemeClr val="bg1"/>
                </a:solidFill>
                <a:latin typeface="Impact" panose="020B0806030902050204" pitchFamily="34" charset="0"/>
                <a:ea typeface="Adobe Gothic Std B" panose="020B0800000000000000" pitchFamily="34" charset="-128"/>
              </a:rPr>
              <a:t>05</a:t>
            </a:r>
            <a:endParaRPr lang="zh-CN" altLang="en-US" sz="1500" dirty="0">
              <a:solidFill>
                <a:schemeClr val="bg1"/>
              </a:solidFill>
              <a:latin typeface="Impact" panose="020B0806030902050204" pitchFamily="34" charset="0"/>
              <a:ea typeface="Adobe Gothic Std B" panose="020B0800000000000000" pitchFamily="34" charset="-128"/>
            </a:endParaRPr>
          </a:p>
        </p:txBody>
      </p:sp>
      <p:sp>
        <p:nvSpPr>
          <p:cNvPr id="41" name="椭圆 40"/>
          <p:cNvSpPr/>
          <p:nvPr/>
        </p:nvSpPr>
        <p:spPr>
          <a:xfrm>
            <a:off x="3441103" y="2187454"/>
            <a:ext cx="558000" cy="556552"/>
          </a:xfrm>
          <a:prstGeom prst="ellipse">
            <a:avLst/>
          </a:prstGeom>
          <a:solidFill>
            <a:schemeClr val="bg2"/>
          </a:solidFill>
          <a:ln w="34925" cap="flat" cmpd="sng">
            <a:noFill/>
            <a:prstDash val="solid"/>
            <a:round/>
          </a:ln>
          <a:effectLst>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r>
              <a:rPr lang="en-US" altLang="zh-CN" sz="1500" dirty="0">
                <a:solidFill>
                  <a:schemeClr val="bg1"/>
                </a:solidFill>
                <a:latin typeface="Impact" panose="020B0806030902050204" pitchFamily="34" charset="0"/>
                <a:ea typeface="Adobe Gothic Std B" panose="020B0800000000000000" pitchFamily="34" charset="-128"/>
              </a:rPr>
              <a:t>06</a:t>
            </a:r>
            <a:endParaRPr lang="zh-CN" altLang="en-US" sz="1500" dirty="0">
              <a:solidFill>
                <a:schemeClr val="bg1"/>
              </a:solidFill>
              <a:latin typeface="Impact" panose="020B0806030902050204" pitchFamily="34" charset="0"/>
              <a:ea typeface="Adobe Gothic Std B" panose="020B0800000000000000" pitchFamily="34" charset="-128"/>
            </a:endParaRPr>
          </a:p>
        </p:txBody>
      </p:sp>
      <p:sp>
        <p:nvSpPr>
          <p:cNvPr id="35" name="空心弧 34"/>
          <p:cNvSpPr/>
          <p:nvPr/>
        </p:nvSpPr>
        <p:spPr>
          <a:xfrm rot="5400000" flipH="1">
            <a:off x="3484026" y="1821579"/>
            <a:ext cx="2144635" cy="2258410"/>
          </a:xfrm>
          <a:prstGeom prst="blockArc">
            <a:avLst>
              <a:gd name="adj1" fmla="val 10800000"/>
              <a:gd name="adj2" fmla="val 21542436"/>
              <a:gd name="adj3" fmla="val 17183"/>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椭圆 28"/>
          <p:cNvSpPr/>
          <p:nvPr/>
        </p:nvSpPr>
        <p:spPr>
          <a:xfrm>
            <a:off x="4340231" y="1753127"/>
            <a:ext cx="558000" cy="556552"/>
          </a:xfrm>
          <a:prstGeom prst="ellipse">
            <a:avLst/>
          </a:prstGeom>
          <a:solidFill>
            <a:schemeClr val="tx2"/>
          </a:solidFill>
          <a:ln w="34925" cap="flat" cmpd="sng">
            <a:noFill/>
            <a:prstDash val="solid"/>
            <a:round/>
          </a:ln>
          <a:effectLst>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r>
              <a:rPr lang="en-US" altLang="zh-CN" sz="1500" dirty="0">
                <a:solidFill>
                  <a:schemeClr val="bg1"/>
                </a:solidFill>
                <a:latin typeface="Impact" panose="020B0806030902050204" pitchFamily="34" charset="0"/>
                <a:ea typeface="Adobe Gothic Std B" panose="020B0800000000000000" pitchFamily="34" charset="-128"/>
              </a:rPr>
              <a:t>01</a:t>
            </a:r>
            <a:endParaRPr lang="zh-CN" altLang="en-US" sz="1500" dirty="0">
              <a:solidFill>
                <a:schemeClr val="bg1"/>
              </a:solidFill>
              <a:latin typeface="Impact" panose="020B0806030902050204" pitchFamily="34" charset="0"/>
            </a:endParaRPr>
          </a:p>
        </p:txBody>
      </p:sp>
      <p:sp>
        <p:nvSpPr>
          <p:cNvPr id="31" name="椭圆 30"/>
          <p:cNvSpPr/>
          <p:nvPr/>
        </p:nvSpPr>
        <p:spPr>
          <a:xfrm>
            <a:off x="4340231" y="3586205"/>
            <a:ext cx="558000" cy="556552"/>
          </a:xfrm>
          <a:prstGeom prst="ellipse">
            <a:avLst/>
          </a:prstGeom>
          <a:solidFill>
            <a:schemeClr val="bg2"/>
          </a:solidFill>
          <a:ln w="34925" cap="flat" cmpd="sng">
            <a:noFill/>
            <a:prstDash val="solid"/>
            <a:round/>
          </a:ln>
          <a:effectLst>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r>
              <a:rPr lang="en-US" altLang="zh-CN" sz="1500" dirty="0">
                <a:solidFill>
                  <a:schemeClr val="bg1"/>
                </a:solidFill>
                <a:latin typeface="Impact" panose="020B0806030902050204" pitchFamily="34" charset="0"/>
                <a:ea typeface="Adobe Gothic Std B" panose="020B0800000000000000" pitchFamily="34" charset="-128"/>
              </a:rPr>
              <a:t>04</a:t>
            </a:r>
            <a:endParaRPr lang="zh-CN" altLang="en-US" sz="1500" dirty="0">
              <a:solidFill>
                <a:schemeClr val="bg1"/>
              </a:solidFill>
              <a:latin typeface="Impact" panose="020B0806030902050204" pitchFamily="34" charset="0"/>
              <a:ea typeface="Adobe Gothic Std B" panose="020B0800000000000000" pitchFamily="34" charset="-128"/>
            </a:endParaRPr>
          </a:p>
        </p:txBody>
      </p:sp>
      <p:sp>
        <p:nvSpPr>
          <p:cNvPr id="32" name="椭圆 31"/>
          <p:cNvSpPr/>
          <p:nvPr/>
        </p:nvSpPr>
        <p:spPr>
          <a:xfrm>
            <a:off x="5124365" y="3115864"/>
            <a:ext cx="558000" cy="556552"/>
          </a:xfrm>
          <a:prstGeom prst="ellipse">
            <a:avLst/>
          </a:prstGeom>
          <a:solidFill>
            <a:schemeClr val="tx2"/>
          </a:solidFill>
          <a:ln w="34925" cap="flat" cmpd="sng">
            <a:noFill/>
            <a:prstDash val="solid"/>
            <a:round/>
          </a:ln>
          <a:effectLst>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r>
              <a:rPr lang="en-US" altLang="zh-CN" sz="1500" dirty="0">
                <a:solidFill>
                  <a:schemeClr val="bg1"/>
                </a:solidFill>
                <a:latin typeface="Impact" panose="020B0806030902050204" pitchFamily="34" charset="0"/>
                <a:ea typeface="Adobe Gothic Std B" panose="020B0800000000000000" pitchFamily="34" charset="-128"/>
              </a:rPr>
              <a:t>03</a:t>
            </a:r>
            <a:endParaRPr lang="zh-CN" altLang="en-US" sz="1500" dirty="0">
              <a:solidFill>
                <a:schemeClr val="bg1"/>
              </a:solidFill>
              <a:latin typeface="Impact" panose="020B0806030902050204" pitchFamily="34" charset="0"/>
              <a:ea typeface="Adobe Gothic Std B" panose="020B0800000000000000" pitchFamily="34" charset="-128"/>
            </a:endParaRPr>
          </a:p>
        </p:txBody>
      </p:sp>
      <p:sp>
        <p:nvSpPr>
          <p:cNvPr id="34" name="椭圆 33"/>
          <p:cNvSpPr/>
          <p:nvPr/>
        </p:nvSpPr>
        <p:spPr>
          <a:xfrm>
            <a:off x="5107014" y="2190231"/>
            <a:ext cx="540000" cy="556552"/>
          </a:xfrm>
          <a:prstGeom prst="ellipse">
            <a:avLst/>
          </a:prstGeom>
          <a:solidFill>
            <a:schemeClr val="bg2"/>
          </a:solidFill>
          <a:ln w="34925" cap="flat" cmpd="sng">
            <a:noFill/>
            <a:prstDash val="solid"/>
            <a:round/>
          </a:ln>
          <a:effectLst>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flatTx/>
          </a:bodyPr>
          <a:lstStyle/>
          <a:p>
            <a:pPr algn="ctr"/>
            <a:r>
              <a:rPr lang="en-US" altLang="zh-CN" sz="1500" dirty="0">
                <a:solidFill>
                  <a:schemeClr val="bg1"/>
                </a:solidFill>
                <a:latin typeface="Impact" panose="020B0806030902050204" pitchFamily="34" charset="0"/>
                <a:ea typeface="Adobe Gothic Std B" panose="020B0800000000000000" pitchFamily="34" charset="-128"/>
              </a:rPr>
              <a:t>02</a:t>
            </a:r>
            <a:endParaRPr lang="zh-CN" altLang="en-US" sz="1500" dirty="0">
              <a:solidFill>
                <a:schemeClr val="bg1"/>
              </a:solidFill>
              <a:latin typeface="Impact" panose="020B0806030902050204" pitchFamily="34" charset="0"/>
              <a:ea typeface="Adobe Gothic Std B" panose="020B0800000000000000" pitchFamily="34" charset="-128"/>
            </a:endParaRPr>
          </a:p>
        </p:txBody>
      </p:sp>
      <p:sp>
        <p:nvSpPr>
          <p:cNvPr id="48" name="文本框 11"/>
          <p:cNvSpPr txBox="1"/>
          <p:nvPr/>
        </p:nvSpPr>
        <p:spPr>
          <a:xfrm>
            <a:off x="3919017" y="1036451"/>
            <a:ext cx="1171142" cy="276999"/>
          </a:xfrm>
          <a:prstGeom prst="rect">
            <a:avLst/>
          </a:prstGeom>
          <a:noFill/>
        </p:spPr>
        <p:txBody>
          <a:bodyPr wrap="square" rtlCol="0">
            <a:spAutoFit/>
          </a:bodyPr>
          <a:lstStyle/>
          <a:p>
            <a:pPr algn="ctr"/>
            <a:r>
              <a:rPr lang="zh-CN" altLang="en-US" sz="1200" b="1" dirty="0">
                <a:solidFill>
                  <a:schemeClr val="accent1"/>
                </a:solidFill>
                <a:latin typeface="微软雅黑" panose="020B0503020204020204" pitchFamily="34" charset="-122"/>
                <a:ea typeface="微软雅黑" panose="020B0503020204020204" pitchFamily="34" charset="-122"/>
              </a:rPr>
              <a:t>硬件设施</a:t>
            </a:r>
            <a:endParaRPr lang="zh-CN" altLang="en-US" sz="1200" b="1" dirty="0">
              <a:solidFill>
                <a:schemeClr val="accent1"/>
              </a:solidFill>
              <a:latin typeface="微软雅黑" panose="020B0503020204020204" pitchFamily="34" charset="-122"/>
              <a:ea typeface="微软雅黑" panose="020B0503020204020204" pitchFamily="34" charset="-122"/>
            </a:endParaRPr>
          </a:p>
        </p:txBody>
      </p:sp>
      <p:sp>
        <p:nvSpPr>
          <p:cNvPr id="47" name="文本框 50"/>
          <p:cNvSpPr txBox="1"/>
          <p:nvPr/>
        </p:nvSpPr>
        <p:spPr>
          <a:xfrm>
            <a:off x="2771800" y="1275606"/>
            <a:ext cx="3456384" cy="443198"/>
          </a:xfrm>
          <a:prstGeom prst="rect">
            <a:avLst/>
          </a:prstGeom>
          <a:noFill/>
        </p:spPr>
        <p:txBody>
          <a:bodyPr wrap="square" rtlCol="0">
            <a:spAutoFit/>
          </a:bodyPr>
          <a:lstStyle/>
          <a:p>
            <a:pPr algn="ctr">
              <a:lnSpc>
                <a:spcPct val="114000"/>
              </a:lnSpc>
            </a:pPr>
            <a:r>
              <a:rPr lang="zh-CN" altLang="en-US" sz="1000" dirty="0">
                <a:solidFill>
                  <a:schemeClr val="accent1"/>
                </a:solidFill>
                <a:latin typeface="微软雅黑" panose="020B0503020204020204" pitchFamily="34" charset="-122"/>
                <a:ea typeface="微软雅黑" panose="020B0503020204020204" pitchFamily="34" charset="-122"/>
                <a:cs typeface="Lato Light" charset="0"/>
                <a:sym typeface="Lato Light" charset="0"/>
              </a:rPr>
              <a:t>投资</a:t>
            </a:r>
            <a:r>
              <a:rPr lang="en-US" altLang="zh-CN" sz="1000" dirty="0">
                <a:solidFill>
                  <a:schemeClr val="accent1"/>
                </a:solidFill>
                <a:latin typeface="微软雅黑" panose="020B0503020204020204" pitchFamily="34" charset="-122"/>
                <a:ea typeface="微软雅黑" panose="020B0503020204020204" pitchFamily="34" charset="-122"/>
                <a:cs typeface="Lato Light" charset="0"/>
                <a:sym typeface="Lato Light" charset="0"/>
              </a:rPr>
              <a:t>20</a:t>
            </a:r>
            <a:r>
              <a:rPr lang="zh-CN" altLang="en-US" sz="1000" dirty="0">
                <a:solidFill>
                  <a:schemeClr val="accent1"/>
                </a:solidFill>
                <a:latin typeface="微软雅黑" panose="020B0503020204020204" pitchFamily="34" charset="-122"/>
                <a:ea typeface="微软雅黑" panose="020B0503020204020204" pitchFamily="34" charset="-122"/>
                <a:cs typeface="Lato Light" charset="0"/>
                <a:sym typeface="Lato Light" charset="0"/>
              </a:rPr>
              <a:t>多万元对原有消防系统进行了升级改造，同时对灭火器和消防管带进行了重新配置，使布局更加合理性。</a:t>
            </a:r>
            <a:endParaRPr lang="en-US" altLang="zh-CN" sz="1000" dirty="0">
              <a:solidFill>
                <a:schemeClr val="accent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68" name="文本框 11"/>
          <p:cNvSpPr txBox="1"/>
          <p:nvPr/>
        </p:nvSpPr>
        <p:spPr>
          <a:xfrm>
            <a:off x="5670140" y="1936850"/>
            <a:ext cx="1171142" cy="276999"/>
          </a:xfrm>
          <a:prstGeom prst="rect">
            <a:avLst/>
          </a:prstGeom>
          <a:noFill/>
        </p:spPr>
        <p:txBody>
          <a:bodyPr wrap="square" rtlCol="0">
            <a:spAutoFit/>
          </a:bodyPr>
          <a:lstStyle/>
          <a:p>
            <a:r>
              <a:rPr lang="zh-CN" altLang="en-US" sz="1200" b="1" dirty="0">
                <a:solidFill>
                  <a:schemeClr val="accent1"/>
                </a:solidFill>
                <a:latin typeface="微软雅黑" panose="020B0503020204020204" pitchFamily="34" charset="-122"/>
                <a:ea typeface="微软雅黑" panose="020B0503020204020204" pitchFamily="34" charset="-122"/>
              </a:rPr>
              <a:t>软件设施</a:t>
            </a:r>
            <a:endParaRPr lang="zh-CN" altLang="en-US" sz="1200" b="1" dirty="0">
              <a:solidFill>
                <a:schemeClr val="accent1"/>
              </a:solidFill>
              <a:latin typeface="微软雅黑" panose="020B0503020204020204" pitchFamily="34" charset="-122"/>
              <a:ea typeface="微软雅黑" panose="020B0503020204020204" pitchFamily="34" charset="-122"/>
            </a:endParaRPr>
          </a:p>
        </p:txBody>
      </p:sp>
      <p:sp>
        <p:nvSpPr>
          <p:cNvPr id="69" name="文本框 50"/>
          <p:cNvSpPr txBox="1"/>
          <p:nvPr/>
        </p:nvSpPr>
        <p:spPr>
          <a:xfrm>
            <a:off x="5670140" y="2136292"/>
            <a:ext cx="2430252" cy="794064"/>
          </a:xfrm>
          <a:prstGeom prst="rect">
            <a:avLst/>
          </a:prstGeom>
          <a:noFill/>
        </p:spPr>
        <p:txBody>
          <a:bodyPr wrap="square" rtlCol="0">
            <a:spAutoFit/>
          </a:bodyPr>
          <a:lstStyle/>
          <a:p>
            <a:pPr>
              <a:lnSpc>
                <a:spcPct val="114000"/>
              </a:lnSpc>
            </a:pPr>
            <a:r>
              <a:rPr lang="zh-CN" altLang="en-US" sz="1000" dirty="0">
                <a:solidFill>
                  <a:schemeClr val="accent1"/>
                </a:solidFill>
                <a:latin typeface="微软雅黑" panose="020B0503020204020204" pitchFamily="34" charset="-122"/>
                <a:ea typeface="微软雅黑" panose="020B0503020204020204" pitchFamily="34" charset="-122"/>
                <a:cs typeface="Lato Light" charset="0"/>
                <a:sym typeface="Lato Light" charset="0"/>
              </a:rPr>
              <a:t>对原有的制度进行了修正和完善，从</a:t>
            </a:r>
            <a:r>
              <a:rPr lang="en-US" altLang="zh-CN" sz="1000" dirty="0">
                <a:solidFill>
                  <a:schemeClr val="accent1"/>
                </a:solidFill>
                <a:latin typeface="微软雅黑" panose="020B0503020204020204" pitchFamily="34" charset="-122"/>
                <a:ea typeface="微软雅黑" panose="020B0503020204020204" pitchFamily="34" charset="-122"/>
                <a:cs typeface="Lato Light" charset="0"/>
                <a:sym typeface="Lato Light" charset="0"/>
              </a:rPr>
              <a:t>15</a:t>
            </a:r>
            <a:r>
              <a:rPr lang="zh-CN" altLang="en-US" sz="1000" dirty="0">
                <a:solidFill>
                  <a:schemeClr val="accent1"/>
                </a:solidFill>
                <a:latin typeface="微软雅黑" panose="020B0503020204020204" pitchFamily="34" charset="-122"/>
                <a:ea typeface="微软雅黑" panose="020B0503020204020204" pitchFamily="34" charset="-122"/>
                <a:cs typeface="Lato Light" charset="0"/>
                <a:sym typeface="Lato Light" charset="0"/>
              </a:rPr>
              <a:t>个制度完善到目前的</a:t>
            </a:r>
            <a:r>
              <a:rPr lang="en-US" altLang="zh-CN" sz="1000" dirty="0">
                <a:solidFill>
                  <a:schemeClr val="accent1"/>
                </a:solidFill>
                <a:latin typeface="微软雅黑" panose="020B0503020204020204" pitchFamily="34" charset="-122"/>
                <a:ea typeface="微软雅黑" panose="020B0503020204020204" pitchFamily="34" charset="-122"/>
                <a:cs typeface="Lato Light" charset="0"/>
                <a:sym typeface="Lato Light" charset="0"/>
              </a:rPr>
              <a:t>19</a:t>
            </a:r>
            <a:r>
              <a:rPr lang="zh-CN" altLang="en-US" sz="1000" dirty="0">
                <a:solidFill>
                  <a:schemeClr val="accent1"/>
                </a:solidFill>
                <a:latin typeface="微软雅黑" panose="020B0503020204020204" pitchFamily="34" charset="-122"/>
                <a:ea typeface="微软雅黑" panose="020B0503020204020204" pitchFamily="34" charset="-122"/>
                <a:cs typeface="Lato Light" charset="0"/>
                <a:sym typeface="Lato Light" charset="0"/>
              </a:rPr>
              <a:t>个，对安全管理成员重新进行了资格的刷新，明确了各级安全管理人员的职责。 </a:t>
            </a:r>
            <a:endParaRPr lang="en-US" altLang="zh-CN" sz="1000" dirty="0">
              <a:solidFill>
                <a:schemeClr val="accent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70" name="文本框 11"/>
          <p:cNvSpPr txBox="1"/>
          <p:nvPr/>
        </p:nvSpPr>
        <p:spPr>
          <a:xfrm>
            <a:off x="5670140" y="3128251"/>
            <a:ext cx="2070212" cy="276999"/>
          </a:xfrm>
          <a:prstGeom prst="rect">
            <a:avLst/>
          </a:prstGeom>
          <a:noFill/>
        </p:spPr>
        <p:txBody>
          <a:bodyPr wrap="square" rtlCol="0">
            <a:spAutoFit/>
          </a:bodyPr>
          <a:lstStyle/>
          <a:p>
            <a:r>
              <a:rPr lang="zh-CN" altLang="en-US" sz="1200" b="1" dirty="0">
                <a:solidFill>
                  <a:schemeClr val="accent1"/>
                </a:solidFill>
                <a:latin typeface="微软雅黑" panose="020B0503020204020204" pitchFamily="34" charset="-122"/>
                <a:ea typeface="微软雅黑" panose="020B0503020204020204" pitchFamily="34" charset="-122"/>
              </a:rPr>
              <a:t>安全检查和管理</a:t>
            </a:r>
            <a:endParaRPr lang="zh-CN" altLang="en-US" sz="1200" b="1" dirty="0">
              <a:solidFill>
                <a:schemeClr val="accent1"/>
              </a:solidFill>
              <a:latin typeface="微软雅黑" panose="020B0503020204020204" pitchFamily="34" charset="-122"/>
              <a:ea typeface="微软雅黑" panose="020B0503020204020204" pitchFamily="34" charset="-122"/>
            </a:endParaRPr>
          </a:p>
        </p:txBody>
      </p:sp>
      <p:sp>
        <p:nvSpPr>
          <p:cNvPr id="71" name="文本框 50"/>
          <p:cNvSpPr txBox="1"/>
          <p:nvPr/>
        </p:nvSpPr>
        <p:spPr>
          <a:xfrm>
            <a:off x="5670140" y="3327693"/>
            <a:ext cx="2430252" cy="443198"/>
          </a:xfrm>
          <a:prstGeom prst="rect">
            <a:avLst/>
          </a:prstGeom>
          <a:noFill/>
        </p:spPr>
        <p:txBody>
          <a:bodyPr wrap="square" rtlCol="0">
            <a:spAutoFit/>
          </a:bodyPr>
          <a:lstStyle/>
          <a:p>
            <a:pPr>
              <a:lnSpc>
                <a:spcPct val="114000"/>
              </a:lnSpc>
            </a:pPr>
            <a:r>
              <a:rPr lang="zh-CN" altLang="en-US" sz="1000" dirty="0">
                <a:solidFill>
                  <a:schemeClr val="accent1"/>
                </a:solidFill>
                <a:latin typeface="微软雅黑" panose="020B0503020204020204" pitchFamily="34" charset="-122"/>
                <a:ea typeface="微软雅黑" panose="020B0503020204020204" pitchFamily="34" charset="-122"/>
                <a:cs typeface="Lato Light" charset="0"/>
                <a:sym typeface="Lato Light" charset="0"/>
              </a:rPr>
              <a:t>加大了检查频次，并开展三查工作：查思想、查行动、查整改落实。</a:t>
            </a:r>
            <a:endParaRPr lang="en-US" altLang="zh-CN" sz="1000" dirty="0">
              <a:solidFill>
                <a:schemeClr val="accent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74" name="文本框 11"/>
          <p:cNvSpPr txBox="1"/>
          <p:nvPr/>
        </p:nvSpPr>
        <p:spPr>
          <a:xfrm>
            <a:off x="3361979" y="4142757"/>
            <a:ext cx="2514504" cy="276999"/>
          </a:xfrm>
          <a:prstGeom prst="rect">
            <a:avLst/>
          </a:prstGeom>
          <a:noFill/>
        </p:spPr>
        <p:txBody>
          <a:bodyPr wrap="square" rtlCol="0">
            <a:spAutoFit/>
          </a:bodyPr>
          <a:lstStyle/>
          <a:p>
            <a:pPr algn="ctr"/>
            <a:r>
              <a:rPr lang="zh-CN" altLang="en-US" sz="1200" b="1" dirty="0">
                <a:solidFill>
                  <a:schemeClr val="accent1"/>
                </a:solidFill>
                <a:latin typeface="微软雅黑" panose="020B0503020204020204" pitchFamily="34" charset="-122"/>
                <a:ea typeface="微软雅黑" panose="020B0503020204020204" pitchFamily="34" charset="-122"/>
              </a:rPr>
              <a:t>编制了公司的消防器材定置平面图</a:t>
            </a:r>
            <a:endParaRPr lang="zh-CN" altLang="en-US" sz="1200" b="1" dirty="0">
              <a:solidFill>
                <a:schemeClr val="accent1"/>
              </a:solidFill>
              <a:latin typeface="微软雅黑" panose="020B0503020204020204" pitchFamily="34" charset="-122"/>
              <a:ea typeface="微软雅黑" panose="020B0503020204020204" pitchFamily="34" charset="-122"/>
            </a:endParaRPr>
          </a:p>
        </p:txBody>
      </p:sp>
      <p:sp>
        <p:nvSpPr>
          <p:cNvPr id="75" name="文本框 50"/>
          <p:cNvSpPr txBox="1"/>
          <p:nvPr/>
        </p:nvSpPr>
        <p:spPr>
          <a:xfrm>
            <a:off x="3283716" y="4360800"/>
            <a:ext cx="2671031" cy="443198"/>
          </a:xfrm>
          <a:prstGeom prst="rect">
            <a:avLst/>
          </a:prstGeom>
          <a:noFill/>
        </p:spPr>
        <p:txBody>
          <a:bodyPr wrap="square" rtlCol="0">
            <a:spAutoFit/>
          </a:bodyPr>
          <a:lstStyle/>
          <a:p>
            <a:pPr algn="ctr">
              <a:lnSpc>
                <a:spcPct val="114000"/>
              </a:lnSpc>
            </a:pPr>
            <a:r>
              <a:rPr lang="zh-CN" altLang="en-US" sz="1000" dirty="0">
                <a:solidFill>
                  <a:schemeClr val="accent1"/>
                </a:solidFill>
                <a:latin typeface="微软雅黑" panose="020B0503020204020204" pitchFamily="34" charset="-122"/>
                <a:ea typeface="微软雅黑" panose="020B0503020204020204" pitchFamily="34" charset="-122"/>
                <a:cs typeface="Lato Light" charset="0"/>
                <a:sym typeface="Lato Light" charset="0"/>
              </a:rPr>
              <a:t>设置了多处的安全警示标志，张贴了安全疏散平面布置图和标志图。</a:t>
            </a:r>
            <a:endParaRPr lang="en-US" altLang="zh-CN" sz="1000" dirty="0">
              <a:solidFill>
                <a:schemeClr val="accent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76" name="文本框 11"/>
          <p:cNvSpPr txBox="1"/>
          <p:nvPr/>
        </p:nvSpPr>
        <p:spPr>
          <a:xfrm>
            <a:off x="1165373" y="3027122"/>
            <a:ext cx="2196606" cy="276999"/>
          </a:xfrm>
          <a:prstGeom prst="rect">
            <a:avLst/>
          </a:prstGeom>
          <a:noFill/>
        </p:spPr>
        <p:txBody>
          <a:bodyPr wrap="square" rtlCol="0">
            <a:spAutoFit/>
          </a:bodyPr>
          <a:lstStyle/>
          <a:p>
            <a:pPr algn="r"/>
            <a:r>
              <a:rPr lang="zh-CN" altLang="en-US" sz="1200" b="1" dirty="0">
                <a:solidFill>
                  <a:schemeClr val="accent1"/>
                </a:solidFill>
                <a:latin typeface="微软雅黑" panose="020B0503020204020204" pitchFamily="34" charset="-122"/>
                <a:ea typeface="微软雅黑" panose="020B0503020204020204" pitchFamily="34" charset="-122"/>
              </a:rPr>
              <a:t>完善了公司的劳保用品的管理</a:t>
            </a:r>
            <a:endParaRPr lang="zh-CN" altLang="en-US" sz="1200" b="1" dirty="0">
              <a:solidFill>
                <a:schemeClr val="accent1"/>
              </a:solidFill>
              <a:latin typeface="微软雅黑" panose="020B0503020204020204" pitchFamily="34" charset="-122"/>
              <a:ea typeface="微软雅黑" panose="020B0503020204020204" pitchFamily="34" charset="-122"/>
            </a:endParaRPr>
          </a:p>
        </p:txBody>
      </p:sp>
      <p:sp>
        <p:nvSpPr>
          <p:cNvPr id="77" name="文本框 50"/>
          <p:cNvSpPr txBox="1"/>
          <p:nvPr/>
        </p:nvSpPr>
        <p:spPr>
          <a:xfrm>
            <a:off x="931727" y="3226564"/>
            <a:ext cx="2430252" cy="794064"/>
          </a:xfrm>
          <a:prstGeom prst="rect">
            <a:avLst/>
          </a:prstGeom>
          <a:noFill/>
        </p:spPr>
        <p:txBody>
          <a:bodyPr wrap="square" rtlCol="0">
            <a:spAutoFit/>
          </a:bodyPr>
          <a:lstStyle/>
          <a:p>
            <a:pPr algn="r">
              <a:lnSpc>
                <a:spcPct val="114000"/>
              </a:lnSpc>
            </a:pPr>
            <a:r>
              <a:rPr lang="zh-CN" altLang="en-US" sz="1000" dirty="0">
                <a:solidFill>
                  <a:schemeClr val="accent1"/>
                </a:solidFill>
                <a:latin typeface="微软雅黑" panose="020B0503020204020204" pitchFamily="34" charset="-122"/>
                <a:ea typeface="微软雅黑" panose="020B0503020204020204" pitchFamily="34" charset="-122"/>
                <a:cs typeface="Lato Light" charset="0"/>
                <a:sym typeface="Lato Light" charset="0"/>
              </a:rPr>
              <a:t>配置了常规的防护用品，采购了安全头盔、专业的防护镜和手套，确保了车间员工在投料、测试、放料过程中可能产生的安全隐患。</a:t>
            </a:r>
            <a:endParaRPr lang="en-US" altLang="zh-CN" sz="1000" dirty="0">
              <a:solidFill>
                <a:schemeClr val="accent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78" name="文本框 11"/>
          <p:cNvSpPr txBox="1"/>
          <p:nvPr/>
        </p:nvSpPr>
        <p:spPr>
          <a:xfrm>
            <a:off x="1165373" y="1892903"/>
            <a:ext cx="2196606" cy="276999"/>
          </a:xfrm>
          <a:prstGeom prst="rect">
            <a:avLst/>
          </a:prstGeom>
          <a:noFill/>
        </p:spPr>
        <p:txBody>
          <a:bodyPr wrap="square" rtlCol="0">
            <a:spAutoFit/>
          </a:bodyPr>
          <a:lstStyle/>
          <a:p>
            <a:pPr algn="r"/>
            <a:r>
              <a:rPr lang="zh-CN" altLang="en-US" sz="1200" b="1" dirty="0">
                <a:solidFill>
                  <a:schemeClr val="accent1"/>
                </a:solidFill>
                <a:latin typeface="微软雅黑" panose="020B0503020204020204" pitchFamily="34" charset="-122"/>
                <a:ea typeface="微软雅黑" panose="020B0503020204020204" pitchFamily="34" charset="-122"/>
              </a:rPr>
              <a:t>加强对生产现场安全监督</a:t>
            </a:r>
            <a:endParaRPr lang="zh-CN" altLang="en-US" sz="1200" b="1" dirty="0">
              <a:solidFill>
                <a:schemeClr val="accent1"/>
              </a:solidFill>
              <a:latin typeface="微软雅黑" panose="020B0503020204020204" pitchFamily="34" charset="-122"/>
              <a:ea typeface="微软雅黑" panose="020B0503020204020204" pitchFamily="34" charset="-122"/>
            </a:endParaRPr>
          </a:p>
        </p:txBody>
      </p:sp>
      <p:sp>
        <p:nvSpPr>
          <p:cNvPr id="79" name="文本框 50"/>
          <p:cNvSpPr txBox="1"/>
          <p:nvPr/>
        </p:nvSpPr>
        <p:spPr>
          <a:xfrm>
            <a:off x="931727" y="2092345"/>
            <a:ext cx="2430252" cy="618631"/>
          </a:xfrm>
          <a:prstGeom prst="rect">
            <a:avLst/>
          </a:prstGeom>
          <a:noFill/>
        </p:spPr>
        <p:txBody>
          <a:bodyPr wrap="square" rtlCol="0">
            <a:spAutoFit/>
          </a:bodyPr>
          <a:lstStyle/>
          <a:p>
            <a:pPr algn="r">
              <a:lnSpc>
                <a:spcPct val="114000"/>
              </a:lnSpc>
            </a:pPr>
            <a:r>
              <a:rPr lang="zh-CN" altLang="en-US" sz="1000" dirty="0">
                <a:solidFill>
                  <a:schemeClr val="accent1"/>
                </a:solidFill>
                <a:latin typeface="微软雅黑" panose="020B0503020204020204" pitchFamily="34" charset="-122"/>
                <a:ea typeface="微软雅黑" panose="020B0503020204020204" pitchFamily="34" charset="-122"/>
                <a:cs typeface="Lato Light" charset="0"/>
                <a:sym typeface="Lato Light" charset="0"/>
              </a:rPr>
              <a:t>对公司生产现场动火和进入反应釜制订了相关管理制度，并进行现场监督，杜绝了现场安全事故的发生。</a:t>
            </a:r>
            <a:endParaRPr lang="en-US" altLang="zh-CN" sz="1000" dirty="0">
              <a:solidFill>
                <a:schemeClr val="accent1"/>
              </a:solidFill>
              <a:latin typeface="微软雅黑" panose="020B0503020204020204" pitchFamily="34" charset="-122"/>
              <a:ea typeface="微软雅黑" panose="020B0503020204020204" pitchFamily="34" charset="-122"/>
              <a:cs typeface="Lato Light" charset="0"/>
              <a:sym typeface="Lato Light" charset="0"/>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220"/>
                            </p:stCondLst>
                            <p:childTnLst>
                              <p:par>
                                <p:cTn id="20" presetID="2" presetClass="entr" presetSubtype="2"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500" fill="hold"/>
                                        <p:tgtEl>
                                          <p:spTgt spid="35"/>
                                        </p:tgtEl>
                                        <p:attrNameLst>
                                          <p:attrName>ppt_x</p:attrName>
                                        </p:attrNameLst>
                                      </p:cBhvr>
                                      <p:tavLst>
                                        <p:tav tm="0">
                                          <p:val>
                                            <p:strVal val="1+#ppt_w/2"/>
                                          </p:val>
                                        </p:tav>
                                        <p:tav tm="100000">
                                          <p:val>
                                            <p:strVal val="#ppt_x"/>
                                          </p:val>
                                        </p:tav>
                                      </p:tavLst>
                                    </p:anim>
                                    <p:anim calcmode="lin" valueType="num">
                                      <p:cBhvr additive="base">
                                        <p:cTn id="23" dur="500" fill="hold"/>
                                        <p:tgtEl>
                                          <p:spTgt spid="35"/>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500" fill="hold"/>
                                        <p:tgtEl>
                                          <p:spTgt spid="42"/>
                                        </p:tgtEl>
                                        <p:attrNameLst>
                                          <p:attrName>ppt_x</p:attrName>
                                        </p:attrNameLst>
                                      </p:cBhvr>
                                      <p:tavLst>
                                        <p:tav tm="0">
                                          <p:val>
                                            <p:strVal val="0-#ppt_w/2"/>
                                          </p:val>
                                        </p:tav>
                                        <p:tav tm="100000">
                                          <p:val>
                                            <p:strVal val="#ppt_x"/>
                                          </p:val>
                                        </p:tav>
                                      </p:tavLst>
                                    </p:anim>
                                    <p:anim calcmode="lin" valueType="num">
                                      <p:cBhvr additive="base">
                                        <p:cTn id="27" dur="500" fill="hold"/>
                                        <p:tgtEl>
                                          <p:spTgt spid="42"/>
                                        </p:tgtEl>
                                        <p:attrNameLst>
                                          <p:attrName>ppt_y</p:attrName>
                                        </p:attrNameLst>
                                      </p:cBhvr>
                                      <p:tavLst>
                                        <p:tav tm="0">
                                          <p:val>
                                            <p:strVal val="#ppt_y"/>
                                          </p:val>
                                        </p:tav>
                                        <p:tav tm="100000">
                                          <p:val>
                                            <p:strVal val="#ppt_y"/>
                                          </p:val>
                                        </p:tav>
                                      </p:tavLst>
                                    </p:anim>
                                  </p:childTnLst>
                                </p:cTn>
                              </p:par>
                            </p:childTnLst>
                          </p:cTn>
                        </p:par>
                        <p:par>
                          <p:cTn id="28" fill="hold">
                            <p:stCondLst>
                              <p:cond delay="1720"/>
                            </p:stCondLst>
                            <p:childTnLst>
                              <p:par>
                                <p:cTn id="29" presetID="53" presetClass="entr" presetSubtype="16"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500" fill="hold"/>
                                        <p:tgtEl>
                                          <p:spTgt spid="29"/>
                                        </p:tgtEl>
                                        <p:attrNameLst>
                                          <p:attrName>ppt_w</p:attrName>
                                        </p:attrNameLst>
                                      </p:cBhvr>
                                      <p:tavLst>
                                        <p:tav tm="0">
                                          <p:val>
                                            <p:fltVal val="0"/>
                                          </p:val>
                                        </p:tav>
                                        <p:tav tm="100000">
                                          <p:val>
                                            <p:strVal val="#ppt_w"/>
                                          </p:val>
                                        </p:tav>
                                      </p:tavLst>
                                    </p:anim>
                                    <p:anim calcmode="lin" valueType="num">
                                      <p:cBhvr>
                                        <p:cTn id="32" dur="500" fill="hold"/>
                                        <p:tgtEl>
                                          <p:spTgt spid="29"/>
                                        </p:tgtEl>
                                        <p:attrNameLst>
                                          <p:attrName>ppt_h</p:attrName>
                                        </p:attrNameLst>
                                      </p:cBhvr>
                                      <p:tavLst>
                                        <p:tav tm="0">
                                          <p:val>
                                            <p:fltVal val="0"/>
                                          </p:val>
                                        </p:tav>
                                        <p:tav tm="100000">
                                          <p:val>
                                            <p:strVal val="#ppt_h"/>
                                          </p:val>
                                        </p:tav>
                                      </p:tavLst>
                                    </p:anim>
                                    <p:animEffect transition="in" filter="fade">
                                      <p:cBhvr>
                                        <p:cTn id="33" dur="500"/>
                                        <p:tgtEl>
                                          <p:spTgt spid="29"/>
                                        </p:tgtEl>
                                      </p:cBhvr>
                                    </p:animEffect>
                                  </p:childTnLst>
                                </p:cTn>
                              </p:par>
                            </p:childTnLst>
                          </p:cTn>
                        </p:par>
                        <p:par>
                          <p:cTn id="34" fill="hold">
                            <p:stCondLst>
                              <p:cond delay="2220"/>
                            </p:stCondLst>
                            <p:childTnLst>
                              <p:par>
                                <p:cTn id="35" presetID="16" presetClass="entr" presetSubtype="21" fill="hold" grpId="0" nodeType="after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barn(inVertical)">
                                      <p:cBhvr>
                                        <p:cTn id="37" dur="500"/>
                                        <p:tgtEl>
                                          <p:spTgt spid="48"/>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barn(inVertical)">
                                      <p:cBhvr>
                                        <p:cTn id="40" dur="500"/>
                                        <p:tgtEl>
                                          <p:spTgt spid="47"/>
                                        </p:tgtEl>
                                      </p:cBhvr>
                                    </p:animEffect>
                                  </p:childTnLst>
                                </p:cTn>
                              </p:par>
                            </p:childTnLst>
                          </p:cTn>
                        </p:par>
                        <p:par>
                          <p:cTn id="41" fill="hold">
                            <p:stCondLst>
                              <p:cond delay="2720"/>
                            </p:stCondLst>
                            <p:childTnLst>
                              <p:par>
                                <p:cTn id="42" presetID="53" presetClass="entr" presetSubtype="16"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animEffect transition="in" filter="fade">
                                      <p:cBhvr>
                                        <p:cTn id="46" dur="500"/>
                                        <p:tgtEl>
                                          <p:spTgt spid="34"/>
                                        </p:tgtEl>
                                      </p:cBhvr>
                                    </p:animEffect>
                                  </p:childTnLst>
                                </p:cTn>
                              </p:par>
                            </p:childTnLst>
                          </p:cTn>
                        </p:par>
                        <p:par>
                          <p:cTn id="47" fill="hold">
                            <p:stCondLst>
                              <p:cond delay="3220"/>
                            </p:stCondLst>
                            <p:childTnLst>
                              <p:par>
                                <p:cTn id="48" presetID="16" presetClass="entr" presetSubtype="21" fill="hold" grpId="0" nodeType="afterEffect">
                                  <p:stCondLst>
                                    <p:cond delay="0"/>
                                  </p:stCondLst>
                                  <p:childTnLst>
                                    <p:set>
                                      <p:cBhvr>
                                        <p:cTn id="49" dur="1" fill="hold">
                                          <p:stCondLst>
                                            <p:cond delay="0"/>
                                          </p:stCondLst>
                                        </p:cTn>
                                        <p:tgtEl>
                                          <p:spTgt spid="68"/>
                                        </p:tgtEl>
                                        <p:attrNameLst>
                                          <p:attrName>style.visibility</p:attrName>
                                        </p:attrNameLst>
                                      </p:cBhvr>
                                      <p:to>
                                        <p:strVal val="visible"/>
                                      </p:to>
                                    </p:set>
                                    <p:animEffect transition="in" filter="barn(inVertical)">
                                      <p:cBhvr>
                                        <p:cTn id="50" dur="500"/>
                                        <p:tgtEl>
                                          <p:spTgt spid="68"/>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69"/>
                                        </p:tgtEl>
                                        <p:attrNameLst>
                                          <p:attrName>style.visibility</p:attrName>
                                        </p:attrNameLst>
                                      </p:cBhvr>
                                      <p:to>
                                        <p:strVal val="visible"/>
                                      </p:to>
                                    </p:set>
                                    <p:animEffect transition="in" filter="barn(inVertical)">
                                      <p:cBhvr>
                                        <p:cTn id="53" dur="500"/>
                                        <p:tgtEl>
                                          <p:spTgt spid="69"/>
                                        </p:tgtEl>
                                      </p:cBhvr>
                                    </p:animEffect>
                                  </p:childTnLst>
                                </p:cTn>
                              </p:par>
                            </p:childTnLst>
                          </p:cTn>
                        </p:par>
                        <p:par>
                          <p:cTn id="54" fill="hold">
                            <p:stCondLst>
                              <p:cond delay="3720"/>
                            </p:stCondLst>
                            <p:childTnLst>
                              <p:par>
                                <p:cTn id="55" presetID="53" presetClass="entr" presetSubtype="16"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 calcmode="lin" valueType="num">
                                      <p:cBhvr>
                                        <p:cTn id="57" dur="500" fill="hold"/>
                                        <p:tgtEl>
                                          <p:spTgt spid="32"/>
                                        </p:tgtEl>
                                        <p:attrNameLst>
                                          <p:attrName>ppt_w</p:attrName>
                                        </p:attrNameLst>
                                      </p:cBhvr>
                                      <p:tavLst>
                                        <p:tav tm="0">
                                          <p:val>
                                            <p:fltVal val="0"/>
                                          </p:val>
                                        </p:tav>
                                        <p:tav tm="100000">
                                          <p:val>
                                            <p:strVal val="#ppt_w"/>
                                          </p:val>
                                        </p:tav>
                                      </p:tavLst>
                                    </p:anim>
                                    <p:anim calcmode="lin" valueType="num">
                                      <p:cBhvr>
                                        <p:cTn id="58" dur="500" fill="hold"/>
                                        <p:tgtEl>
                                          <p:spTgt spid="32"/>
                                        </p:tgtEl>
                                        <p:attrNameLst>
                                          <p:attrName>ppt_h</p:attrName>
                                        </p:attrNameLst>
                                      </p:cBhvr>
                                      <p:tavLst>
                                        <p:tav tm="0">
                                          <p:val>
                                            <p:fltVal val="0"/>
                                          </p:val>
                                        </p:tav>
                                        <p:tav tm="100000">
                                          <p:val>
                                            <p:strVal val="#ppt_h"/>
                                          </p:val>
                                        </p:tav>
                                      </p:tavLst>
                                    </p:anim>
                                    <p:animEffect transition="in" filter="fade">
                                      <p:cBhvr>
                                        <p:cTn id="59" dur="500"/>
                                        <p:tgtEl>
                                          <p:spTgt spid="32"/>
                                        </p:tgtEl>
                                      </p:cBhvr>
                                    </p:animEffect>
                                  </p:childTnLst>
                                </p:cTn>
                              </p:par>
                            </p:childTnLst>
                          </p:cTn>
                        </p:par>
                        <p:par>
                          <p:cTn id="60" fill="hold">
                            <p:stCondLst>
                              <p:cond delay="4220"/>
                            </p:stCondLst>
                            <p:childTnLst>
                              <p:par>
                                <p:cTn id="61" presetID="16" presetClass="entr" presetSubtype="21" fill="hold" grpId="0" nodeType="afterEffect">
                                  <p:stCondLst>
                                    <p:cond delay="0"/>
                                  </p:stCondLst>
                                  <p:childTnLst>
                                    <p:set>
                                      <p:cBhvr>
                                        <p:cTn id="62" dur="1" fill="hold">
                                          <p:stCondLst>
                                            <p:cond delay="0"/>
                                          </p:stCondLst>
                                        </p:cTn>
                                        <p:tgtEl>
                                          <p:spTgt spid="70"/>
                                        </p:tgtEl>
                                        <p:attrNameLst>
                                          <p:attrName>style.visibility</p:attrName>
                                        </p:attrNameLst>
                                      </p:cBhvr>
                                      <p:to>
                                        <p:strVal val="visible"/>
                                      </p:to>
                                    </p:set>
                                    <p:animEffect transition="in" filter="barn(inVertical)">
                                      <p:cBhvr>
                                        <p:cTn id="63" dur="500"/>
                                        <p:tgtEl>
                                          <p:spTgt spid="70"/>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barn(inVertical)">
                                      <p:cBhvr>
                                        <p:cTn id="66" dur="500"/>
                                        <p:tgtEl>
                                          <p:spTgt spid="71"/>
                                        </p:tgtEl>
                                      </p:cBhvr>
                                    </p:animEffect>
                                  </p:childTnLst>
                                </p:cTn>
                              </p:par>
                            </p:childTnLst>
                          </p:cTn>
                        </p:par>
                        <p:par>
                          <p:cTn id="67" fill="hold">
                            <p:stCondLst>
                              <p:cond delay="4720"/>
                            </p:stCondLst>
                            <p:childTnLst>
                              <p:par>
                                <p:cTn id="68" presetID="53" presetClass="entr" presetSubtype="16" fill="hold" grpId="0" nodeType="afterEffect">
                                  <p:stCondLst>
                                    <p:cond delay="0"/>
                                  </p:stCondLst>
                                  <p:childTnLst>
                                    <p:set>
                                      <p:cBhvr>
                                        <p:cTn id="69" dur="1" fill="hold">
                                          <p:stCondLst>
                                            <p:cond delay="0"/>
                                          </p:stCondLst>
                                        </p:cTn>
                                        <p:tgtEl>
                                          <p:spTgt spid="31"/>
                                        </p:tgtEl>
                                        <p:attrNameLst>
                                          <p:attrName>style.visibility</p:attrName>
                                        </p:attrNameLst>
                                      </p:cBhvr>
                                      <p:to>
                                        <p:strVal val="visible"/>
                                      </p:to>
                                    </p:set>
                                    <p:anim calcmode="lin" valueType="num">
                                      <p:cBhvr>
                                        <p:cTn id="70" dur="500" fill="hold"/>
                                        <p:tgtEl>
                                          <p:spTgt spid="31"/>
                                        </p:tgtEl>
                                        <p:attrNameLst>
                                          <p:attrName>ppt_w</p:attrName>
                                        </p:attrNameLst>
                                      </p:cBhvr>
                                      <p:tavLst>
                                        <p:tav tm="0">
                                          <p:val>
                                            <p:fltVal val="0"/>
                                          </p:val>
                                        </p:tav>
                                        <p:tav tm="100000">
                                          <p:val>
                                            <p:strVal val="#ppt_w"/>
                                          </p:val>
                                        </p:tav>
                                      </p:tavLst>
                                    </p:anim>
                                    <p:anim calcmode="lin" valueType="num">
                                      <p:cBhvr>
                                        <p:cTn id="71" dur="500" fill="hold"/>
                                        <p:tgtEl>
                                          <p:spTgt spid="31"/>
                                        </p:tgtEl>
                                        <p:attrNameLst>
                                          <p:attrName>ppt_h</p:attrName>
                                        </p:attrNameLst>
                                      </p:cBhvr>
                                      <p:tavLst>
                                        <p:tav tm="0">
                                          <p:val>
                                            <p:fltVal val="0"/>
                                          </p:val>
                                        </p:tav>
                                        <p:tav tm="100000">
                                          <p:val>
                                            <p:strVal val="#ppt_h"/>
                                          </p:val>
                                        </p:tav>
                                      </p:tavLst>
                                    </p:anim>
                                    <p:animEffect transition="in" filter="fade">
                                      <p:cBhvr>
                                        <p:cTn id="72" dur="500"/>
                                        <p:tgtEl>
                                          <p:spTgt spid="31"/>
                                        </p:tgtEl>
                                      </p:cBhvr>
                                    </p:animEffect>
                                  </p:childTnLst>
                                </p:cTn>
                              </p:par>
                            </p:childTnLst>
                          </p:cTn>
                        </p:par>
                        <p:par>
                          <p:cTn id="73" fill="hold">
                            <p:stCondLst>
                              <p:cond delay="5220"/>
                            </p:stCondLst>
                            <p:childTnLst>
                              <p:par>
                                <p:cTn id="74" presetID="16" presetClass="entr" presetSubtype="21" fill="hold" grpId="0" nodeType="afterEffect">
                                  <p:stCondLst>
                                    <p:cond delay="0"/>
                                  </p:stCondLst>
                                  <p:childTnLst>
                                    <p:set>
                                      <p:cBhvr>
                                        <p:cTn id="75" dur="1" fill="hold">
                                          <p:stCondLst>
                                            <p:cond delay="0"/>
                                          </p:stCondLst>
                                        </p:cTn>
                                        <p:tgtEl>
                                          <p:spTgt spid="74"/>
                                        </p:tgtEl>
                                        <p:attrNameLst>
                                          <p:attrName>style.visibility</p:attrName>
                                        </p:attrNameLst>
                                      </p:cBhvr>
                                      <p:to>
                                        <p:strVal val="visible"/>
                                      </p:to>
                                    </p:set>
                                    <p:animEffect transition="in" filter="barn(inVertical)">
                                      <p:cBhvr>
                                        <p:cTn id="76" dur="500"/>
                                        <p:tgtEl>
                                          <p:spTgt spid="74"/>
                                        </p:tgtEl>
                                      </p:cBhvr>
                                    </p:animEffect>
                                  </p:childTnLst>
                                </p:cTn>
                              </p:par>
                              <p:par>
                                <p:cTn id="77" presetID="16" presetClass="entr" presetSubtype="21" fill="hold" grpId="0" nodeType="withEffect">
                                  <p:stCondLst>
                                    <p:cond delay="0"/>
                                  </p:stCondLst>
                                  <p:childTnLst>
                                    <p:set>
                                      <p:cBhvr>
                                        <p:cTn id="78" dur="1" fill="hold">
                                          <p:stCondLst>
                                            <p:cond delay="0"/>
                                          </p:stCondLst>
                                        </p:cTn>
                                        <p:tgtEl>
                                          <p:spTgt spid="75"/>
                                        </p:tgtEl>
                                        <p:attrNameLst>
                                          <p:attrName>style.visibility</p:attrName>
                                        </p:attrNameLst>
                                      </p:cBhvr>
                                      <p:to>
                                        <p:strVal val="visible"/>
                                      </p:to>
                                    </p:set>
                                    <p:animEffect transition="in" filter="barn(inVertical)">
                                      <p:cBhvr>
                                        <p:cTn id="79" dur="500"/>
                                        <p:tgtEl>
                                          <p:spTgt spid="75"/>
                                        </p:tgtEl>
                                      </p:cBhvr>
                                    </p:animEffect>
                                  </p:childTnLst>
                                </p:cTn>
                              </p:par>
                            </p:childTnLst>
                          </p:cTn>
                        </p:par>
                        <p:par>
                          <p:cTn id="80" fill="hold">
                            <p:stCondLst>
                              <p:cond delay="5720"/>
                            </p:stCondLst>
                            <p:childTnLst>
                              <p:par>
                                <p:cTn id="81" presetID="53" presetClass="entr" presetSubtype="16" fill="hold" grpId="0" nodeType="afterEffect">
                                  <p:stCondLst>
                                    <p:cond delay="0"/>
                                  </p:stCondLst>
                                  <p:childTnLst>
                                    <p:set>
                                      <p:cBhvr>
                                        <p:cTn id="82" dur="1" fill="hold">
                                          <p:stCondLst>
                                            <p:cond delay="0"/>
                                          </p:stCondLst>
                                        </p:cTn>
                                        <p:tgtEl>
                                          <p:spTgt spid="40"/>
                                        </p:tgtEl>
                                        <p:attrNameLst>
                                          <p:attrName>style.visibility</p:attrName>
                                        </p:attrNameLst>
                                      </p:cBhvr>
                                      <p:to>
                                        <p:strVal val="visible"/>
                                      </p:to>
                                    </p:set>
                                    <p:anim calcmode="lin" valueType="num">
                                      <p:cBhvr>
                                        <p:cTn id="83" dur="500" fill="hold"/>
                                        <p:tgtEl>
                                          <p:spTgt spid="40"/>
                                        </p:tgtEl>
                                        <p:attrNameLst>
                                          <p:attrName>ppt_w</p:attrName>
                                        </p:attrNameLst>
                                      </p:cBhvr>
                                      <p:tavLst>
                                        <p:tav tm="0">
                                          <p:val>
                                            <p:fltVal val="0"/>
                                          </p:val>
                                        </p:tav>
                                        <p:tav tm="100000">
                                          <p:val>
                                            <p:strVal val="#ppt_w"/>
                                          </p:val>
                                        </p:tav>
                                      </p:tavLst>
                                    </p:anim>
                                    <p:anim calcmode="lin" valueType="num">
                                      <p:cBhvr>
                                        <p:cTn id="84" dur="500" fill="hold"/>
                                        <p:tgtEl>
                                          <p:spTgt spid="40"/>
                                        </p:tgtEl>
                                        <p:attrNameLst>
                                          <p:attrName>ppt_h</p:attrName>
                                        </p:attrNameLst>
                                      </p:cBhvr>
                                      <p:tavLst>
                                        <p:tav tm="0">
                                          <p:val>
                                            <p:fltVal val="0"/>
                                          </p:val>
                                        </p:tav>
                                        <p:tav tm="100000">
                                          <p:val>
                                            <p:strVal val="#ppt_h"/>
                                          </p:val>
                                        </p:tav>
                                      </p:tavLst>
                                    </p:anim>
                                    <p:animEffect transition="in" filter="fade">
                                      <p:cBhvr>
                                        <p:cTn id="85" dur="500"/>
                                        <p:tgtEl>
                                          <p:spTgt spid="40"/>
                                        </p:tgtEl>
                                      </p:cBhvr>
                                    </p:animEffect>
                                  </p:childTnLst>
                                </p:cTn>
                              </p:par>
                            </p:childTnLst>
                          </p:cTn>
                        </p:par>
                        <p:par>
                          <p:cTn id="86" fill="hold">
                            <p:stCondLst>
                              <p:cond delay="6220"/>
                            </p:stCondLst>
                            <p:childTnLst>
                              <p:par>
                                <p:cTn id="87" presetID="16" presetClass="entr" presetSubtype="21" fill="hold" grpId="0" nodeType="afterEffect">
                                  <p:stCondLst>
                                    <p:cond delay="0"/>
                                  </p:stCondLst>
                                  <p:childTnLst>
                                    <p:set>
                                      <p:cBhvr>
                                        <p:cTn id="88" dur="1" fill="hold">
                                          <p:stCondLst>
                                            <p:cond delay="0"/>
                                          </p:stCondLst>
                                        </p:cTn>
                                        <p:tgtEl>
                                          <p:spTgt spid="76"/>
                                        </p:tgtEl>
                                        <p:attrNameLst>
                                          <p:attrName>style.visibility</p:attrName>
                                        </p:attrNameLst>
                                      </p:cBhvr>
                                      <p:to>
                                        <p:strVal val="visible"/>
                                      </p:to>
                                    </p:set>
                                    <p:animEffect transition="in" filter="barn(inVertical)">
                                      <p:cBhvr>
                                        <p:cTn id="89" dur="500"/>
                                        <p:tgtEl>
                                          <p:spTgt spid="76"/>
                                        </p:tgtEl>
                                      </p:cBhvr>
                                    </p:animEffect>
                                  </p:childTnLst>
                                </p:cTn>
                              </p:par>
                              <p:par>
                                <p:cTn id="90" presetID="16" presetClass="entr" presetSubtype="21" fill="hold" grpId="0" nodeType="withEffect">
                                  <p:stCondLst>
                                    <p:cond delay="0"/>
                                  </p:stCondLst>
                                  <p:childTnLst>
                                    <p:set>
                                      <p:cBhvr>
                                        <p:cTn id="91" dur="1" fill="hold">
                                          <p:stCondLst>
                                            <p:cond delay="0"/>
                                          </p:stCondLst>
                                        </p:cTn>
                                        <p:tgtEl>
                                          <p:spTgt spid="77"/>
                                        </p:tgtEl>
                                        <p:attrNameLst>
                                          <p:attrName>style.visibility</p:attrName>
                                        </p:attrNameLst>
                                      </p:cBhvr>
                                      <p:to>
                                        <p:strVal val="visible"/>
                                      </p:to>
                                    </p:set>
                                    <p:animEffect transition="in" filter="barn(inVertical)">
                                      <p:cBhvr>
                                        <p:cTn id="92" dur="500"/>
                                        <p:tgtEl>
                                          <p:spTgt spid="77"/>
                                        </p:tgtEl>
                                      </p:cBhvr>
                                    </p:animEffect>
                                  </p:childTnLst>
                                </p:cTn>
                              </p:par>
                            </p:childTnLst>
                          </p:cTn>
                        </p:par>
                        <p:par>
                          <p:cTn id="93" fill="hold">
                            <p:stCondLst>
                              <p:cond delay="6720"/>
                            </p:stCondLst>
                            <p:childTnLst>
                              <p:par>
                                <p:cTn id="94" presetID="53" presetClass="entr" presetSubtype="16" fill="hold" grpId="0" nodeType="afterEffect">
                                  <p:stCondLst>
                                    <p:cond delay="0"/>
                                  </p:stCondLst>
                                  <p:childTnLst>
                                    <p:set>
                                      <p:cBhvr>
                                        <p:cTn id="95" dur="1" fill="hold">
                                          <p:stCondLst>
                                            <p:cond delay="0"/>
                                          </p:stCondLst>
                                        </p:cTn>
                                        <p:tgtEl>
                                          <p:spTgt spid="41"/>
                                        </p:tgtEl>
                                        <p:attrNameLst>
                                          <p:attrName>style.visibility</p:attrName>
                                        </p:attrNameLst>
                                      </p:cBhvr>
                                      <p:to>
                                        <p:strVal val="visible"/>
                                      </p:to>
                                    </p:set>
                                    <p:anim calcmode="lin" valueType="num">
                                      <p:cBhvr>
                                        <p:cTn id="96" dur="500" fill="hold"/>
                                        <p:tgtEl>
                                          <p:spTgt spid="41"/>
                                        </p:tgtEl>
                                        <p:attrNameLst>
                                          <p:attrName>ppt_w</p:attrName>
                                        </p:attrNameLst>
                                      </p:cBhvr>
                                      <p:tavLst>
                                        <p:tav tm="0">
                                          <p:val>
                                            <p:fltVal val="0"/>
                                          </p:val>
                                        </p:tav>
                                        <p:tav tm="100000">
                                          <p:val>
                                            <p:strVal val="#ppt_w"/>
                                          </p:val>
                                        </p:tav>
                                      </p:tavLst>
                                    </p:anim>
                                    <p:anim calcmode="lin" valueType="num">
                                      <p:cBhvr>
                                        <p:cTn id="97" dur="500" fill="hold"/>
                                        <p:tgtEl>
                                          <p:spTgt spid="41"/>
                                        </p:tgtEl>
                                        <p:attrNameLst>
                                          <p:attrName>ppt_h</p:attrName>
                                        </p:attrNameLst>
                                      </p:cBhvr>
                                      <p:tavLst>
                                        <p:tav tm="0">
                                          <p:val>
                                            <p:fltVal val="0"/>
                                          </p:val>
                                        </p:tav>
                                        <p:tav tm="100000">
                                          <p:val>
                                            <p:strVal val="#ppt_h"/>
                                          </p:val>
                                        </p:tav>
                                      </p:tavLst>
                                    </p:anim>
                                    <p:animEffect transition="in" filter="fade">
                                      <p:cBhvr>
                                        <p:cTn id="98" dur="500"/>
                                        <p:tgtEl>
                                          <p:spTgt spid="41"/>
                                        </p:tgtEl>
                                      </p:cBhvr>
                                    </p:animEffect>
                                  </p:childTnLst>
                                </p:cTn>
                              </p:par>
                            </p:childTnLst>
                          </p:cTn>
                        </p:par>
                        <p:par>
                          <p:cTn id="99" fill="hold">
                            <p:stCondLst>
                              <p:cond delay="7220"/>
                            </p:stCondLst>
                            <p:childTnLst>
                              <p:par>
                                <p:cTn id="100" presetID="16" presetClass="entr" presetSubtype="21" fill="hold" grpId="0" nodeType="afterEffect">
                                  <p:stCondLst>
                                    <p:cond delay="0"/>
                                  </p:stCondLst>
                                  <p:childTnLst>
                                    <p:set>
                                      <p:cBhvr>
                                        <p:cTn id="101" dur="1" fill="hold">
                                          <p:stCondLst>
                                            <p:cond delay="0"/>
                                          </p:stCondLst>
                                        </p:cTn>
                                        <p:tgtEl>
                                          <p:spTgt spid="78"/>
                                        </p:tgtEl>
                                        <p:attrNameLst>
                                          <p:attrName>style.visibility</p:attrName>
                                        </p:attrNameLst>
                                      </p:cBhvr>
                                      <p:to>
                                        <p:strVal val="visible"/>
                                      </p:to>
                                    </p:set>
                                    <p:animEffect transition="in" filter="barn(inVertical)">
                                      <p:cBhvr>
                                        <p:cTn id="102" dur="500"/>
                                        <p:tgtEl>
                                          <p:spTgt spid="78"/>
                                        </p:tgtEl>
                                      </p:cBhvr>
                                    </p:animEffect>
                                  </p:childTnLst>
                                </p:cTn>
                              </p:par>
                              <p:par>
                                <p:cTn id="103" presetID="16" presetClass="entr" presetSubtype="21" fill="hold" grpId="0" nodeType="withEffect">
                                  <p:stCondLst>
                                    <p:cond delay="0"/>
                                  </p:stCondLst>
                                  <p:childTnLst>
                                    <p:set>
                                      <p:cBhvr>
                                        <p:cTn id="104" dur="1" fill="hold">
                                          <p:stCondLst>
                                            <p:cond delay="0"/>
                                          </p:stCondLst>
                                        </p:cTn>
                                        <p:tgtEl>
                                          <p:spTgt spid="79"/>
                                        </p:tgtEl>
                                        <p:attrNameLst>
                                          <p:attrName>style.visibility</p:attrName>
                                        </p:attrNameLst>
                                      </p:cBhvr>
                                      <p:to>
                                        <p:strVal val="visible"/>
                                      </p:to>
                                    </p:set>
                                    <p:animEffect transition="in" filter="barn(inVertical)">
                                      <p:cBhvr>
                                        <p:cTn id="105"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2" grpId="0" animBg="1"/>
      <p:bldP spid="40" grpId="0" animBg="1"/>
      <p:bldP spid="41" grpId="0" animBg="1"/>
      <p:bldP spid="35" grpId="0" animBg="1"/>
      <p:bldP spid="29" grpId="0" animBg="1"/>
      <p:bldP spid="31" grpId="0" animBg="1"/>
      <p:bldP spid="32" grpId="0" animBg="1"/>
      <p:bldP spid="34" grpId="0" animBg="1"/>
      <p:bldP spid="48" grpId="0"/>
      <p:bldP spid="47" grpId="0"/>
      <p:bldP spid="68" grpId="0"/>
      <p:bldP spid="69" grpId="0"/>
      <p:bldP spid="70" grpId="0"/>
      <p:bldP spid="71" grpId="0"/>
      <p:bldP spid="74" grpId="0"/>
      <p:bldP spid="75" grpId="0"/>
      <p:bldP spid="76" grpId="0"/>
      <p:bldP spid="77" grpId="0"/>
      <p:bldP spid="78" grpId="0"/>
      <p:bldP spid="7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65373" y="428693"/>
            <a:ext cx="3047759" cy="430887"/>
          </a:xfrm>
          <a:prstGeom prst="rect">
            <a:avLst/>
          </a:prstGeom>
          <a:noFill/>
        </p:spPr>
        <p:txBody>
          <a:bodyPr wrap="square" rtlCol="0">
            <a:spAutoFit/>
          </a:bodyPr>
          <a:lstStyle>
            <a:defPPr>
              <a:defRPr lang="zh-CN"/>
            </a:defPPr>
            <a:lvl1pPr>
              <a:defRPr sz="2200" b="1">
                <a:solidFill>
                  <a:schemeClr val="accent1"/>
                </a:solidFill>
                <a:latin typeface="微软雅黑" panose="020B0503020204020204" pitchFamily="34" charset="-122"/>
                <a:ea typeface="微软雅黑" panose="020B0503020204020204" pitchFamily="34" charset="-122"/>
              </a:defRPr>
            </a:lvl1pPr>
          </a:lstStyle>
          <a:p>
            <a:r>
              <a:rPr lang="zh-CN" altLang="en-US" dirty="0"/>
              <a:t>环保管理</a:t>
            </a:r>
            <a:endParaRPr lang="zh-CN" altLang="en-US" dirty="0"/>
          </a:p>
        </p:txBody>
      </p:sp>
      <p:cxnSp>
        <p:nvCxnSpPr>
          <p:cNvPr id="3" name="直接连接符 2"/>
          <p:cNvCxnSpPr/>
          <p:nvPr/>
        </p:nvCxnSpPr>
        <p:spPr>
          <a:xfrm>
            <a:off x="1132953" y="897658"/>
            <a:ext cx="7543503" cy="0"/>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582730" y="347438"/>
            <a:ext cx="507041" cy="593401"/>
            <a:chOff x="582730" y="347438"/>
            <a:chExt cx="507041" cy="593401"/>
          </a:xfrm>
        </p:grpSpPr>
        <p:sp>
          <p:nvSpPr>
            <p:cNvPr id="19" name="六边形 18"/>
            <p:cNvSpPr/>
            <p:nvPr/>
          </p:nvSpPr>
          <p:spPr>
            <a:xfrm rot="5400000">
              <a:off x="539550" y="390618"/>
              <a:ext cx="593401" cy="507041"/>
            </a:xfrm>
            <a:prstGeom prst="hexagon">
              <a:avLst/>
            </a:prstGeom>
            <a:solidFill>
              <a:schemeClr val="accent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10" name="Freeform 140"/>
            <p:cNvSpPr>
              <a:spLocks noEditPoints="1"/>
            </p:cNvSpPr>
            <p:nvPr/>
          </p:nvSpPr>
          <p:spPr bwMode="auto">
            <a:xfrm>
              <a:off x="662172" y="485725"/>
              <a:ext cx="348155" cy="316822"/>
            </a:xfrm>
            <a:custGeom>
              <a:avLst/>
              <a:gdLst>
                <a:gd name="T0" fmla="*/ 111 w 598"/>
                <a:gd name="T1" fmla="*/ 496 h 544"/>
                <a:gd name="T2" fmla="*/ 117 w 598"/>
                <a:gd name="T3" fmla="*/ 461 h 544"/>
                <a:gd name="T4" fmla="*/ 100 w 598"/>
                <a:gd name="T5" fmla="*/ 424 h 544"/>
                <a:gd name="T6" fmla="*/ 123 w 598"/>
                <a:gd name="T7" fmla="*/ 415 h 544"/>
                <a:gd name="T8" fmla="*/ 100 w 598"/>
                <a:gd name="T9" fmla="*/ 398 h 544"/>
                <a:gd name="T10" fmla="*/ 111 w 598"/>
                <a:gd name="T11" fmla="*/ 370 h 544"/>
                <a:gd name="T12" fmla="*/ 117 w 598"/>
                <a:gd name="T13" fmla="*/ 334 h 544"/>
                <a:gd name="T14" fmla="*/ 100 w 598"/>
                <a:gd name="T15" fmla="*/ 228 h 544"/>
                <a:gd name="T16" fmla="*/ 123 w 598"/>
                <a:gd name="T17" fmla="*/ 234 h 544"/>
                <a:gd name="T18" fmla="*/ 100 w 598"/>
                <a:gd name="T19" fmla="*/ 211 h 544"/>
                <a:gd name="T20" fmla="*/ 146 w 598"/>
                <a:gd name="T21" fmla="*/ 496 h 544"/>
                <a:gd name="T22" fmla="*/ 164 w 598"/>
                <a:gd name="T23" fmla="*/ 459 h 544"/>
                <a:gd name="T24" fmla="*/ 141 w 598"/>
                <a:gd name="T25" fmla="*/ 405 h 544"/>
                <a:gd name="T26" fmla="*/ 164 w 598"/>
                <a:gd name="T27" fmla="*/ 431 h 544"/>
                <a:gd name="T28" fmla="*/ 146 w 598"/>
                <a:gd name="T29" fmla="*/ 396 h 544"/>
                <a:gd name="T30" fmla="*/ 141 w 598"/>
                <a:gd name="T31" fmla="*/ 369 h 544"/>
                <a:gd name="T32" fmla="*/ 164 w 598"/>
                <a:gd name="T33" fmla="*/ 340 h 544"/>
                <a:gd name="T34" fmla="*/ 141 w 598"/>
                <a:gd name="T35" fmla="*/ 205 h 544"/>
                <a:gd name="T36" fmla="*/ 158 w 598"/>
                <a:gd name="T37" fmla="*/ 240 h 544"/>
                <a:gd name="T38" fmla="*/ 152 w 598"/>
                <a:gd name="T39" fmla="*/ 204 h 544"/>
                <a:gd name="T40" fmla="*/ 141 w 598"/>
                <a:gd name="T41" fmla="*/ 296 h 544"/>
                <a:gd name="T42" fmla="*/ 164 w 598"/>
                <a:gd name="T43" fmla="*/ 285 h 544"/>
                <a:gd name="T44" fmla="*/ 141 w 598"/>
                <a:gd name="T45" fmla="*/ 269 h 544"/>
                <a:gd name="T46" fmla="*/ 111 w 598"/>
                <a:gd name="T47" fmla="*/ 308 h 544"/>
                <a:gd name="T48" fmla="*/ 117 w 598"/>
                <a:gd name="T49" fmla="*/ 272 h 544"/>
                <a:gd name="T50" fmla="*/ 360 w 598"/>
                <a:gd name="T51" fmla="*/ 422 h 544"/>
                <a:gd name="T52" fmla="*/ 381 w 598"/>
                <a:gd name="T53" fmla="*/ 430 h 544"/>
                <a:gd name="T54" fmla="*/ 360 w 598"/>
                <a:gd name="T55" fmla="*/ 404 h 544"/>
                <a:gd name="T56" fmla="*/ 411 w 598"/>
                <a:gd name="T57" fmla="*/ 439 h 544"/>
                <a:gd name="T58" fmla="*/ 416 w 598"/>
                <a:gd name="T59" fmla="*/ 403 h 544"/>
                <a:gd name="T60" fmla="*/ 360 w 598"/>
                <a:gd name="T61" fmla="*/ 358 h 544"/>
                <a:gd name="T62" fmla="*/ 381 w 598"/>
                <a:gd name="T63" fmla="*/ 367 h 544"/>
                <a:gd name="T64" fmla="*/ 360 w 598"/>
                <a:gd name="T65" fmla="*/ 341 h 544"/>
                <a:gd name="T66" fmla="*/ 364 w 598"/>
                <a:gd name="T67" fmla="*/ 313 h 544"/>
                <a:gd name="T68" fmla="*/ 381 w 598"/>
                <a:gd name="T69" fmla="*/ 276 h 544"/>
                <a:gd name="T70" fmla="*/ 360 w 598"/>
                <a:gd name="T71" fmla="*/ 225 h 544"/>
                <a:gd name="T72" fmla="*/ 381 w 598"/>
                <a:gd name="T73" fmla="*/ 249 h 544"/>
                <a:gd name="T74" fmla="*/ 364 w 598"/>
                <a:gd name="T75" fmla="*/ 215 h 544"/>
                <a:gd name="T76" fmla="*/ 360 w 598"/>
                <a:gd name="T77" fmla="*/ 126 h 544"/>
                <a:gd name="T78" fmla="*/ 381 w 598"/>
                <a:gd name="T79" fmla="*/ 97 h 544"/>
                <a:gd name="T80" fmla="*/ 360 w 598"/>
                <a:gd name="T81" fmla="*/ 153 h 544"/>
                <a:gd name="T82" fmla="*/ 376 w 598"/>
                <a:gd name="T83" fmla="*/ 187 h 544"/>
                <a:gd name="T84" fmla="*/ 370 w 598"/>
                <a:gd name="T85" fmla="*/ 152 h 544"/>
                <a:gd name="T86" fmla="*/ 400 w 598"/>
                <a:gd name="T87" fmla="*/ 366 h 544"/>
                <a:gd name="T88" fmla="*/ 422 w 598"/>
                <a:gd name="T89" fmla="*/ 356 h 544"/>
                <a:gd name="T90" fmla="*/ 400 w 598"/>
                <a:gd name="T91" fmla="*/ 339 h 544"/>
                <a:gd name="T92" fmla="*/ 411 w 598"/>
                <a:gd name="T93" fmla="*/ 312 h 544"/>
                <a:gd name="T94" fmla="*/ 416 w 598"/>
                <a:gd name="T95" fmla="*/ 274 h 544"/>
                <a:gd name="T96" fmla="*/ 400 w 598"/>
                <a:gd name="T97" fmla="*/ 231 h 544"/>
                <a:gd name="T98" fmla="*/ 422 w 598"/>
                <a:gd name="T99" fmla="*/ 238 h 544"/>
                <a:gd name="T100" fmla="*/ 400 w 598"/>
                <a:gd name="T101" fmla="*/ 212 h 544"/>
                <a:gd name="T102" fmla="*/ 405 w 598"/>
                <a:gd name="T103" fmla="*/ 120 h 544"/>
                <a:gd name="T104" fmla="*/ 422 w 598"/>
                <a:gd name="T105" fmla="*/ 81 h 544"/>
                <a:gd name="T106" fmla="*/ 400 w 598"/>
                <a:gd name="T107" fmla="*/ 158 h 544"/>
                <a:gd name="T108" fmla="*/ 422 w 598"/>
                <a:gd name="T109" fmla="*/ 182 h 544"/>
                <a:gd name="T110" fmla="*/ 405 w 598"/>
                <a:gd name="T111" fmla="*/ 148 h 544"/>
                <a:gd name="T112" fmla="*/ 57 w 598"/>
                <a:gd name="T113" fmla="*/ 150 h 544"/>
                <a:gd name="T114" fmla="*/ 296 w 598"/>
                <a:gd name="T115" fmla="*/ 29 h 544"/>
                <a:gd name="T116" fmla="*/ 598 w 598"/>
                <a:gd name="T117" fmla="*/ 544 h 544"/>
                <a:gd name="T118" fmla="*/ 342 w 598"/>
                <a:gd name="T119" fmla="*/ 544 h 544"/>
                <a:gd name="T120" fmla="*/ 84 w 598"/>
                <a:gd name="T121" fmla="*/ 193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98" h="544">
                  <a:moveTo>
                    <a:pt x="100" y="461"/>
                  </a:moveTo>
                  <a:lnTo>
                    <a:pt x="100" y="469"/>
                  </a:lnTo>
                  <a:lnTo>
                    <a:pt x="100" y="478"/>
                  </a:lnTo>
                  <a:lnTo>
                    <a:pt x="100" y="488"/>
                  </a:lnTo>
                  <a:lnTo>
                    <a:pt x="100" y="496"/>
                  </a:lnTo>
                  <a:lnTo>
                    <a:pt x="106" y="496"/>
                  </a:lnTo>
                  <a:lnTo>
                    <a:pt x="111" y="496"/>
                  </a:lnTo>
                  <a:lnTo>
                    <a:pt x="117" y="496"/>
                  </a:lnTo>
                  <a:lnTo>
                    <a:pt x="123" y="496"/>
                  </a:lnTo>
                  <a:lnTo>
                    <a:pt x="123" y="486"/>
                  </a:lnTo>
                  <a:lnTo>
                    <a:pt x="123" y="478"/>
                  </a:lnTo>
                  <a:lnTo>
                    <a:pt x="123" y="469"/>
                  </a:lnTo>
                  <a:lnTo>
                    <a:pt x="123" y="461"/>
                  </a:lnTo>
                  <a:lnTo>
                    <a:pt x="117" y="461"/>
                  </a:lnTo>
                  <a:lnTo>
                    <a:pt x="111" y="461"/>
                  </a:lnTo>
                  <a:lnTo>
                    <a:pt x="106" y="461"/>
                  </a:lnTo>
                  <a:lnTo>
                    <a:pt x="100" y="461"/>
                  </a:lnTo>
                  <a:close/>
                  <a:moveTo>
                    <a:pt x="100" y="398"/>
                  </a:moveTo>
                  <a:lnTo>
                    <a:pt x="100" y="407"/>
                  </a:lnTo>
                  <a:lnTo>
                    <a:pt x="100" y="416"/>
                  </a:lnTo>
                  <a:lnTo>
                    <a:pt x="100" y="424"/>
                  </a:lnTo>
                  <a:lnTo>
                    <a:pt x="100" y="434"/>
                  </a:lnTo>
                  <a:lnTo>
                    <a:pt x="106" y="434"/>
                  </a:lnTo>
                  <a:lnTo>
                    <a:pt x="111" y="434"/>
                  </a:lnTo>
                  <a:lnTo>
                    <a:pt x="117" y="432"/>
                  </a:lnTo>
                  <a:lnTo>
                    <a:pt x="123" y="432"/>
                  </a:lnTo>
                  <a:lnTo>
                    <a:pt x="123" y="424"/>
                  </a:lnTo>
                  <a:lnTo>
                    <a:pt x="123" y="415"/>
                  </a:lnTo>
                  <a:lnTo>
                    <a:pt x="123" y="405"/>
                  </a:lnTo>
                  <a:lnTo>
                    <a:pt x="123" y="397"/>
                  </a:lnTo>
                  <a:lnTo>
                    <a:pt x="117" y="397"/>
                  </a:lnTo>
                  <a:lnTo>
                    <a:pt x="111" y="397"/>
                  </a:lnTo>
                  <a:lnTo>
                    <a:pt x="106" y="397"/>
                  </a:lnTo>
                  <a:lnTo>
                    <a:pt x="100" y="398"/>
                  </a:lnTo>
                  <a:lnTo>
                    <a:pt x="100" y="398"/>
                  </a:lnTo>
                  <a:close/>
                  <a:moveTo>
                    <a:pt x="100" y="335"/>
                  </a:moveTo>
                  <a:lnTo>
                    <a:pt x="100" y="344"/>
                  </a:lnTo>
                  <a:lnTo>
                    <a:pt x="100" y="353"/>
                  </a:lnTo>
                  <a:lnTo>
                    <a:pt x="100" y="362"/>
                  </a:lnTo>
                  <a:lnTo>
                    <a:pt x="100" y="371"/>
                  </a:lnTo>
                  <a:lnTo>
                    <a:pt x="106" y="370"/>
                  </a:lnTo>
                  <a:lnTo>
                    <a:pt x="111" y="370"/>
                  </a:lnTo>
                  <a:lnTo>
                    <a:pt x="117" y="370"/>
                  </a:lnTo>
                  <a:lnTo>
                    <a:pt x="123" y="370"/>
                  </a:lnTo>
                  <a:lnTo>
                    <a:pt x="123" y="361"/>
                  </a:lnTo>
                  <a:lnTo>
                    <a:pt x="123" y="351"/>
                  </a:lnTo>
                  <a:lnTo>
                    <a:pt x="123" y="343"/>
                  </a:lnTo>
                  <a:lnTo>
                    <a:pt x="123" y="334"/>
                  </a:lnTo>
                  <a:lnTo>
                    <a:pt x="117" y="334"/>
                  </a:lnTo>
                  <a:lnTo>
                    <a:pt x="111" y="335"/>
                  </a:lnTo>
                  <a:lnTo>
                    <a:pt x="106" y="335"/>
                  </a:lnTo>
                  <a:lnTo>
                    <a:pt x="100" y="335"/>
                  </a:lnTo>
                  <a:lnTo>
                    <a:pt x="100" y="335"/>
                  </a:lnTo>
                  <a:close/>
                  <a:moveTo>
                    <a:pt x="100" y="211"/>
                  </a:moveTo>
                  <a:lnTo>
                    <a:pt x="100" y="219"/>
                  </a:lnTo>
                  <a:lnTo>
                    <a:pt x="100" y="228"/>
                  </a:lnTo>
                  <a:lnTo>
                    <a:pt x="100" y="236"/>
                  </a:lnTo>
                  <a:lnTo>
                    <a:pt x="100" y="246"/>
                  </a:lnTo>
                  <a:lnTo>
                    <a:pt x="106" y="245"/>
                  </a:lnTo>
                  <a:lnTo>
                    <a:pt x="111" y="245"/>
                  </a:lnTo>
                  <a:lnTo>
                    <a:pt x="117" y="243"/>
                  </a:lnTo>
                  <a:lnTo>
                    <a:pt x="123" y="243"/>
                  </a:lnTo>
                  <a:lnTo>
                    <a:pt x="123" y="234"/>
                  </a:lnTo>
                  <a:lnTo>
                    <a:pt x="123" y="226"/>
                  </a:lnTo>
                  <a:lnTo>
                    <a:pt x="123" y="216"/>
                  </a:lnTo>
                  <a:lnTo>
                    <a:pt x="123" y="207"/>
                  </a:lnTo>
                  <a:lnTo>
                    <a:pt x="117" y="208"/>
                  </a:lnTo>
                  <a:lnTo>
                    <a:pt x="111" y="208"/>
                  </a:lnTo>
                  <a:lnTo>
                    <a:pt x="106" y="209"/>
                  </a:lnTo>
                  <a:lnTo>
                    <a:pt x="100" y="211"/>
                  </a:lnTo>
                  <a:lnTo>
                    <a:pt x="100" y="211"/>
                  </a:lnTo>
                  <a:close/>
                  <a:moveTo>
                    <a:pt x="141" y="459"/>
                  </a:moveTo>
                  <a:lnTo>
                    <a:pt x="141" y="469"/>
                  </a:lnTo>
                  <a:lnTo>
                    <a:pt x="141" y="478"/>
                  </a:lnTo>
                  <a:lnTo>
                    <a:pt x="141" y="486"/>
                  </a:lnTo>
                  <a:lnTo>
                    <a:pt x="141" y="496"/>
                  </a:lnTo>
                  <a:lnTo>
                    <a:pt x="146" y="496"/>
                  </a:lnTo>
                  <a:lnTo>
                    <a:pt x="152" y="496"/>
                  </a:lnTo>
                  <a:lnTo>
                    <a:pt x="158" y="496"/>
                  </a:lnTo>
                  <a:lnTo>
                    <a:pt x="164" y="496"/>
                  </a:lnTo>
                  <a:lnTo>
                    <a:pt x="164" y="486"/>
                  </a:lnTo>
                  <a:lnTo>
                    <a:pt x="164" y="478"/>
                  </a:lnTo>
                  <a:lnTo>
                    <a:pt x="164" y="469"/>
                  </a:lnTo>
                  <a:lnTo>
                    <a:pt x="164" y="459"/>
                  </a:lnTo>
                  <a:lnTo>
                    <a:pt x="158" y="459"/>
                  </a:lnTo>
                  <a:lnTo>
                    <a:pt x="152" y="459"/>
                  </a:lnTo>
                  <a:lnTo>
                    <a:pt x="146" y="459"/>
                  </a:lnTo>
                  <a:lnTo>
                    <a:pt x="141" y="459"/>
                  </a:lnTo>
                  <a:lnTo>
                    <a:pt x="141" y="459"/>
                  </a:lnTo>
                  <a:close/>
                  <a:moveTo>
                    <a:pt x="141" y="396"/>
                  </a:moveTo>
                  <a:lnTo>
                    <a:pt x="141" y="405"/>
                  </a:lnTo>
                  <a:lnTo>
                    <a:pt x="141" y="415"/>
                  </a:lnTo>
                  <a:lnTo>
                    <a:pt x="141" y="423"/>
                  </a:lnTo>
                  <a:lnTo>
                    <a:pt x="141" y="432"/>
                  </a:lnTo>
                  <a:lnTo>
                    <a:pt x="146" y="432"/>
                  </a:lnTo>
                  <a:lnTo>
                    <a:pt x="152" y="432"/>
                  </a:lnTo>
                  <a:lnTo>
                    <a:pt x="158" y="432"/>
                  </a:lnTo>
                  <a:lnTo>
                    <a:pt x="164" y="431"/>
                  </a:lnTo>
                  <a:lnTo>
                    <a:pt x="164" y="423"/>
                  </a:lnTo>
                  <a:lnTo>
                    <a:pt x="164" y="414"/>
                  </a:lnTo>
                  <a:lnTo>
                    <a:pt x="164" y="404"/>
                  </a:lnTo>
                  <a:lnTo>
                    <a:pt x="164" y="395"/>
                  </a:lnTo>
                  <a:lnTo>
                    <a:pt x="158" y="395"/>
                  </a:lnTo>
                  <a:lnTo>
                    <a:pt x="152" y="396"/>
                  </a:lnTo>
                  <a:lnTo>
                    <a:pt x="146" y="396"/>
                  </a:lnTo>
                  <a:lnTo>
                    <a:pt x="141" y="396"/>
                  </a:lnTo>
                  <a:lnTo>
                    <a:pt x="141" y="396"/>
                  </a:lnTo>
                  <a:close/>
                  <a:moveTo>
                    <a:pt x="141" y="333"/>
                  </a:moveTo>
                  <a:lnTo>
                    <a:pt x="141" y="342"/>
                  </a:lnTo>
                  <a:lnTo>
                    <a:pt x="141" y="350"/>
                  </a:lnTo>
                  <a:lnTo>
                    <a:pt x="141" y="360"/>
                  </a:lnTo>
                  <a:lnTo>
                    <a:pt x="141" y="369"/>
                  </a:lnTo>
                  <a:lnTo>
                    <a:pt x="146" y="368"/>
                  </a:lnTo>
                  <a:lnTo>
                    <a:pt x="152" y="368"/>
                  </a:lnTo>
                  <a:lnTo>
                    <a:pt x="158" y="368"/>
                  </a:lnTo>
                  <a:lnTo>
                    <a:pt x="164" y="368"/>
                  </a:lnTo>
                  <a:lnTo>
                    <a:pt x="164" y="358"/>
                  </a:lnTo>
                  <a:lnTo>
                    <a:pt x="164" y="349"/>
                  </a:lnTo>
                  <a:lnTo>
                    <a:pt x="164" y="340"/>
                  </a:lnTo>
                  <a:lnTo>
                    <a:pt x="164" y="330"/>
                  </a:lnTo>
                  <a:lnTo>
                    <a:pt x="158" y="331"/>
                  </a:lnTo>
                  <a:lnTo>
                    <a:pt x="152" y="331"/>
                  </a:lnTo>
                  <a:lnTo>
                    <a:pt x="146" y="331"/>
                  </a:lnTo>
                  <a:lnTo>
                    <a:pt x="141" y="333"/>
                  </a:lnTo>
                  <a:lnTo>
                    <a:pt x="141" y="333"/>
                  </a:lnTo>
                  <a:close/>
                  <a:moveTo>
                    <a:pt x="141" y="205"/>
                  </a:moveTo>
                  <a:lnTo>
                    <a:pt x="141" y="214"/>
                  </a:lnTo>
                  <a:lnTo>
                    <a:pt x="141" y="223"/>
                  </a:lnTo>
                  <a:lnTo>
                    <a:pt x="141" y="232"/>
                  </a:lnTo>
                  <a:lnTo>
                    <a:pt x="141" y="241"/>
                  </a:lnTo>
                  <a:lnTo>
                    <a:pt x="146" y="241"/>
                  </a:lnTo>
                  <a:lnTo>
                    <a:pt x="152" y="240"/>
                  </a:lnTo>
                  <a:lnTo>
                    <a:pt x="158" y="240"/>
                  </a:lnTo>
                  <a:lnTo>
                    <a:pt x="164" y="239"/>
                  </a:lnTo>
                  <a:lnTo>
                    <a:pt x="164" y="229"/>
                  </a:lnTo>
                  <a:lnTo>
                    <a:pt x="164" y="220"/>
                  </a:lnTo>
                  <a:lnTo>
                    <a:pt x="164" y="212"/>
                  </a:lnTo>
                  <a:lnTo>
                    <a:pt x="164" y="202"/>
                  </a:lnTo>
                  <a:lnTo>
                    <a:pt x="158" y="202"/>
                  </a:lnTo>
                  <a:lnTo>
                    <a:pt x="152" y="204"/>
                  </a:lnTo>
                  <a:lnTo>
                    <a:pt x="146" y="205"/>
                  </a:lnTo>
                  <a:lnTo>
                    <a:pt x="141" y="205"/>
                  </a:lnTo>
                  <a:lnTo>
                    <a:pt x="141" y="205"/>
                  </a:lnTo>
                  <a:close/>
                  <a:moveTo>
                    <a:pt x="141" y="269"/>
                  </a:moveTo>
                  <a:lnTo>
                    <a:pt x="141" y="277"/>
                  </a:lnTo>
                  <a:lnTo>
                    <a:pt x="141" y="287"/>
                  </a:lnTo>
                  <a:lnTo>
                    <a:pt x="141" y="296"/>
                  </a:lnTo>
                  <a:lnTo>
                    <a:pt x="141" y="304"/>
                  </a:lnTo>
                  <a:lnTo>
                    <a:pt x="146" y="304"/>
                  </a:lnTo>
                  <a:lnTo>
                    <a:pt x="152" y="304"/>
                  </a:lnTo>
                  <a:lnTo>
                    <a:pt x="158" y="303"/>
                  </a:lnTo>
                  <a:lnTo>
                    <a:pt x="164" y="303"/>
                  </a:lnTo>
                  <a:lnTo>
                    <a:pt x="164" y="294"/>
                  </a:lnTo>
                  <a:lnTo>
                    <a:pt x="164" y="285"/>
                  </a:lnTo>
                  <a:lnTo>
                    <a:pt x="164" y="275"/>
                  </a:lnTo>
                  <a:lnTo>
                    <a:pt x="164" y="267"/>
                  </a:lnTo>
                  <a:lnTo>
                    <a:pt x="158" y="267"/>
                  </a:lnTo>
                  <a:lnTo>
                    <a:pt x="152" y="268"/>
                  </a:lnTo>
                  <a:lnTo>
                    <a:pt x="146" y="268"/>
                  </a:lnTo>
                  <a:lnTo>
                    <a:pt x="141" y="269"/>
                  </a:lnTo>
                  <a:lnTo>
                    <a:pt x="141" y="269"/>
                  </a:lnTo>
                  <a:close/>
                  <a:moveTo>
                    <a:pt x="100" y="273"/>
                  </a:moveTo>
                  <a:lnTo>
                    <a:pt x="100" y="282"/>
                  </a:lnTo>
                  <a:lnTo>
                    <a:pt x="100" y="290"/>
                  </a:lnTo>
                  <a:lnTo>
                    <a:pt x="100" y="300"/>
                  </a:lnTo>
                  <a:lnTo>
                    <a:pt x="100" y="308"/>
                  </a:lnTo>
                  <a:lnTo>
                    <a:pt x="106" y="308"/>
                  </a:lnTo>
                  <a:lnTo>
                    <a:pt x="111" y="308"/>
                  </a:lnTo>
                  <a:lnTo>
                    <a:pt x="117" y="307"/>
                  </a:lnTo>
                  <a:lnTo>
                    <a:pt x="123" y="307"/>
                  </a:lnTo>
                  <a:lnTo>
                    <a:pt x="123" y="297"/>
                  </a:lnTo>
                  <a:lnTo>
                    <a:pt x="123" y="288"/>
                  </a:lnTo>
                  <a:lnTo>
                    <a:pt x="123" y="280"/>
                  </a:lnTo>
                  <a:lnTo>
                    <a:pt x="123" y="270"/>
                  </a:lnTo>
                  <a:lnTo>
                    <a:pt x="117" y="272"/>
                  </a:lnTo>
                  <a:lnTo>
                    <a:pt x="111" y="272"/>
                  </a:lnTo>
                  <a:lnTo>
                    <a:pt x="106" y="273"/>
                  </a:lnTo>
                  <a:lnTo>
                    <a:pt x="100" y="273"/>
                  </a:lnTo>
                  <a:lnTo>
                    <a:pt x="100" y="273"/>
                  </a:lnTo>
                  <a:close/>
                  <a:moveTo>
                    <a:pt x="360" y="404"/>
                  </a:moveTo>
                  <a:lnTo>
                    <a:pt x="360" y="412"/>
                  </a:lnTo>
                  <a:lnTo>
                    <a:pt x="360" y="422"/>
                  </a:lnTo>
                  <a:lnTo>
                    <a:pt x="360" y="430"/>
                  </a:lnTo>
                  <a:lnTo>
                    <a:pt x="360" y="439"/>
                  </a:lnTo>
                  <a:lnTo>
                    <a:pt x="364" y="439"/>
                  </a:lnTo>
                  <a:lnTo>
                    <a:pt x="370" y="439"/>
                  </a:lnTo>
                  <a:lnTo>
                    <a:pt x="376" y="439"/>
                  </a:lnTo>
                  <a:lnTo>
                    <a:pt x="381" y="439"/>
                  </a:lnTo>
                  <a:lnTo>
                    <a:pt x="381" y="430"/>
                  </a:lnTo>
                  <a:lnTo>
                    <a:pt x="381" y="422"/>
                  </a:lnTo>
                  <a:lnTo>
                    <a:pt x="381" y="412"/>
                  </a:lnTo>
                  <a:lnTo>
                    <a:pt x="381" y="403"/>
                  </a:lnTo>
                  <a:lnTo>
                    <a:pt x="376" y="403"/>
                  </a:lnTo>
                  <a:lnTo>
                    <a:pt x="370" y="403"/>
                  </a:lnTo>
                  <a:lnTo>
                    <a:pt x="364" y="403"/>
                  </a:lnTo>
                  <a:lnTo>
                    <a:pt x="360" y="404"/>
                  </a:lnTo>
                  <a:close/>
                  <a:moveTo>
                    <a:pt x="400" y="403"/>
                  </a:moveTo>
                  <a:lnTo>
                    <a:pt x="400" y="412"/>
                  </a:lnTo>
                  <a:lnTo>
                    <a:pt x="400" y="421"/>
                  </a:lnTo>
                  <a:lnTo>
                    <a:pt x="400" y="430"/>
                  </a:lnTo>
                  <a:lnTo>
                    <a:pt x="400" y="439"/>
                  </a:lnTo>
                  <a:lnTo>
                    <a:pt x="405" y="439"/>
                  </a:lnTo>
                  <a:lnTo>
                    <a:pt x="411" y="439"/>
                  </a:lnTo>
                  <a:lnTo>
                    <a:pt x="416" y="439"/>
                  </a:lnTo>
                  <a:lnTo>
                    <a:pt x="422" y="439"/>
                  </a:lnTo>
                  <a:lnTo>
                    <a:pt x="422" y="430"/>
                  </a:lnTo>
                  <a:lnTo>
                    <a:pt x="422" y="421"/>
                  </a:lnTo>
                  <a:lnTo>
                    <a:pt x="422" y="412"/>
                  </a:lnTo>
                  <a:lnTo>
                    <a:pt x="422" y="403"/>
                  </a:lnTo>
                  <a:lnTo>
                    <a:pt x="416" y="403"/>
                  </a:lnTo>
                  <a:lnTo>
                    <a:pt x="411" y="403"/>
                  </a:lnTo>
                  <a:lnTo>
                    <a:pt x="405" y="403"/>
                  </a:lnTo>
                  <a:lnTo>
                    <a:pt x="400" y="403"/>
                  </a:lnTo>
                  <a:lnTo>
                    <a:pt x="400" y="403"/>
                  </a:lnTo>
                  <a:close/>
                  <a:moveTo>
                    <a:pt x="360" y="341"/>
                  </a:moveTo>
                  <a:lnTo>
                    <a:pt x="360" y="349"/>
                  </a:lnTo>
                  <a:lnTo>
                    <a:pt x="360" y="358"/>
                  </a:lnTo>
                  <a:lnTo>
                    <a:pt x="360" y="367"/>
                  </a:lnTo>
                  <a:lnTo>
                    <a:pt x="360" y="376"/>
                  </a:lnTo>
                  <a:lnTo>
                    <a:pt x="364" y="376"/>
                  </a:lnTo>
                  <a:lnTo>
                    <a:pt x="370" y="376"/>
                  </a:lnTo>
                  <a:lnTo>
                    <a:pt x="376" y="376"/>
                  </a:lnTo>
                  <a:lnTo>
                    <a:pt x="381" y="375"/>
                  </a:lnTo>
                  <a:lnTo>
                    <a:pt x="381" y="367"/>
                  </a:lnTo>
                  <a:lnTo>
                    <a:pt x="381" y="357"/>
                  </a:lnTo>
                  <a:lnTo>
                    <a:pt x="381" y="349"/>
                  </a:lnTo>
                  <a:lnTo>
                    <a:pt x="381" y="340"/>
                  </a:lnTo>
                  <a:lnTo>
                    <a:pt x="376" y="340"/>
                  </a:lnTo>
                  <a:lnTo>
                    <a:pt x="370" y="340"/>
                  </a:lnTo>
                  <a:lnTo>
                    <a:pt x="364" y="340"/>
                  </a:lnTo>
                  <a:lnTo>
                    <a:pt x="360" y="341"/>
                  </a:lnTo>
                  <a:lnTo>
                    <a:pt x="360" y="341"/>
                  </a:lnTo>
                  <a:close/>
                  <a:moveTo>
                    <a:pt x="360" y="277"/>
                  </a:moveTo>
                  <a:lnTo>
                    <a:pt x="360" y="287"/>
                  </a:lnTo>
                  <a:lnTo>
                    <a:pt x="360" y="295"/>
                  </a:lnTo>
                  <a:lnTo>
                    <a:pt x="360" y="304"/>
                  </a:lnTo>
                  <a:lnTo>
                    <a:pt x="360" y="314"/>
                  </a:lnTo>
                  <a:lnTo>
                    <a:pt x="364" y="313"/>
                  </a:lnTo>
                  <a:lnTo>
                    <a:pt x="370" y="313"/>
                  </a:lnTo>
                  <a:lnTo>
                    <a:pt x="376" y="313"/>
                  </a:lnTo>
                  <a:lnTo>
                    <a:pt x="381" y="313"/>
                  </a:lnTo>
                  <a:lnTo>
                    <a:pt x="381" y="303"/>
                  </a:lnTo>
                  <a:lnTo>
                    <a:pt x="381" y="294"/>
                  </a:lnTo>
                  <a:lnTo>
                    <a:pt x="381" y="286"/>
                  </a:lnTo>
                  <a:lnTo>
                    <a:pt x="381" y="276"/>
                  </a:lnTo>
                  <a:lnTo>
                    <a:pt x="376" y="276"/>
                  </a:lnTo>
                  <a:lnTo>
                    <a:pt x="370" y="277"/>
                  </a:lnTo>
                  <a:lnTo>
                    <a:pt x="364" y="277"/>
                  </a:lnTo>
                  <a:lnTo>
                    <a:pt x="360" y="277"/>
                  </a:lnTo>
                  <a:lnTo>
                    <a:pt x="360" y="277"/>
                  </a:lnTo>
                  <a:close/>
                  <a:moveTo>
                    <a:pt x="360" y="215"/>
                  </a:moveTo>
                  <a:lnTo>
                    <a:pt x="360" y="225"/>
                  </a:lnTo>
                  <a:lnTo>
                    <a:pt x="360" y="233"/>
                  </a:lnTo>
                  <a:lnTo>
                    <a:pt x="360" y="242"/>
                  </a:lnTo>
                  <a:lnTo>
                    <a:pt x="360" y="250"/>
                  </a:lnTo>
                  <a:lnTo>
                    <a:pt x="364" y="250"/>
                  </a:lnTo>
                  <a:lnTo>
                    <a:pt x="370" y="250"/>
                  </a:lnTo>
                  <a:lnTo>
                    <a:pt x="376" y="249"/>
                  </a:lnTo>
                  <a:lnTo>
                    <a:pt x="381" y="249"/>
                  </a:lnTo>
                  <a:lnTo>
                    <a:pt x="381" y="240"/>
                  </a:lnTo>
                  <a:lnTo>
                    <a:pt x="381" y="232"/>
                  </a:lnTo>
                  <a:lnTo>
                    <a:pt x="381" y="222"/>
                  </a:lnTo>
                  <a:lnTo>
                    <a:pt x="381" y="213"/>
                  </a:lnTo>
                  <a:lnTo>
                    <a:pt x="376" y="214"/>
                  </a:lnTo>
                  <a:lnTo>
                    <a:pt x="370" y="214"/>
                  </a:lnTo>
                  <a:lnTo>
                    <a:pt x="364" y="215"/>
                  </a:lnTo>
                  <a:lnTo>
                    <a:pt x="360" y="215"/>
                  </a:lnTo>
                  <a:lnTo>
                    <a:pt x="360" y="215"/>
                  </a:lnTo>
                  <a:close/>
                  <a:moveTo>
                    <a:pt x="360" y="90"/>
                  </a:moveTo>
                  <a:lnTo>
                    <a:pt x="360" y="99"/>
                  </a:lnTo>
                  <a:lnTo>
                    <a:pt x="360" y="108"/>
                  </a:lnTo>
                  <a:lnTo>
                    <a:pt x="360" y="117"/>
                  </a:lnTo>
                  <a:lnTo>
                    <a:pt x="360" y="126"/>
                  </a:lnTo>
                  <a:lnTo>
                    <a:pt x="364" y="125"/>
                  </a:lnTo>
                  <a:lnTo>
                    <a:pt x="370" y="125"/>
                  </a:lnTo>
                  <a:lnTo>
                    <a:pt x="376" y="124"/>
                  </a:lnTo>
                  <a:lnTo>
                    <a:pt x="381" y="124"/>
                  </a:lnTo>
                  <a:lnTo>
                    <a:pt x="381" y="114"/>
                  </a:lnTo>
                  <a:lnTo>
                    <a:pt x="381" y="105"/>
                  </a:lnTo>
                  <a:lnTo>
                    <a:pt x="381" y="97"/>
                  </a:lnTo>
                  <a:lnTo>
                    <a:pt x="381" y="87"/>
                  </a:lnTo>
                  <a:lnTo>
                    <a:pt x="376" y="88"/>
                  </a:lnTo>
                  <a:lnTo>
                    <a:pt x="370" y="88"/>
                  </a:lnTo>
                  <a:lnTo>
                    <a:pt x="364" y="90"/>
                  </a:lnTo>
                  <a:lnTo>
                    <a:pt x="360" y="90"/>
                  </a:lnTo>
                  <a:lnTo>
                    <a:pt x="360" y="90"/>
                  </a:lnTo>
                  <a:close/>
                  <a:moveTo>
                    <a:pt x="360" y="153"/>
                  </a:moveTo>
                  <a:lnTo>
                    <a:pt x="360" y="161"/>
                  </a:lnTo>
                  <a:lnTo>
                    <a:pt x="360" y="171"/>
                  </a:lnTo>
                  <a:lnTo>
                    <a:pt x="360" y="179"/>
                  </a:lnTo>
                  <a:lnTo>
                    <a:pt x="360" y="188"/>
                  </a:lnTo>
                  <a:lnTo>
                    <a:pt x="364" y="188"/>
                  </a:lnTo>
                  <a:lnTo>
                    <a:pt x="370" y="187"/>
                  </a:lnTo>
                  <a:lnTo>
                    <a:pt x="376" y="187"/>
                  </a:lnTo>
                  <a:lnTo>
                    <a:pt x="381" y="186"/>
                  </a:lnTo>
                  <a:lnTo>
                    <a:pt x="381" y="178"/>
                  </a:lnTo>
                  <a:lnTo>
                    <a:pt x="381" y="168"/>
                  </a:lnTo>
                  <a:lnTo>
                    <a:pt x="381" y="159"/>
                  </a:lnTo>
                  <a:lnTo>
                    <a:pt x="381" y="151"/>
                  </a:lnTo>
                  <a:lnTo>
                    <a:pt x="376" y="151"/>
                  </a:lnTo>
                  <a:lnTo>
                    <a:pt x="370" y="152"/>
                  </a:lnTo>
                  <a:lnTo>
                    <a:pt x="364" y="152"/>
                  </a:lnTo>
                  <a:lnTo>
                    <a:pt x="360" y="153"/>
                  </a:lnTo>
                  <a:lnTo>
                    <a:pt x="360" y="153"/>
                  </a:lnTo>
                  <a:close/>
                  <a:moveTo>
                    <a:pt x="400" y="339"/>
                  </a:moveTo>
                  <a:lnTo>
                    <a:pt x="400" y="348"/>
                  </a:lnTo>
                  <a:lnTo>
                    <a:pt x="400" y="357"/>
                  </a:lnTo>
                  <a:lnTo>
                    <a:pt x="400" y="366"/>
                  </a:lnTo>
                  <a:lnTo>
                    <a:pt x="400" y="375"/>
                  </a:lnTo>
                  <a:lnTo>
                    <a:pt x="405" y="375"/>
                  </a:lnTo>
                  <a:lnTo>
                    <a:pt x="411" y="375"/>
                  </a:lnTo>
                  <a:lnTo>
                    <a:pt x="416" y="375"/>
                  </a:lnTo>
                  <a:lnTo>
                    <a:pt x="422" y="375"/>
                  </a:lnTo>
                  <a:lnTo>
                    <a:pt x="422" y="366"/>
                  </a:lnTo>
                  <a:lnTo>
                    <a:pt x="422" y="356"/>
                  </a:lnTo>
                  <a:lnTo>
                    <a:pt x="422" y="347"/>
                  </a:lnTo>
                  <a:lnTo>
                    <a:pt x="422" y="339"/>
                  </a:lnTo>
                  <a:lnTo>
                    <a:pt x="416" y="339"/>
                  </a:lnTo>
                  <a:lnTo>
                    <a:pt x="411" y="339"/>
                  </a:lnTo>
                  <a:lnTo>
                    <a:pt x="405" y="339"/>
                  </a:lnTo>
                  <a:lnTo>
                    <a:pt x="400" y="339"/>
                  </a:lnTo>
                  <a:lnTo>
                    <a:pt x="400" y="339"/>
                  </a:lnTo>
                  <a:close/>
                  <a:moveTo>
                    <a:pt x="400" y="275"/>
                  </a:moveTo>
                  <a:lnTo>
                    <a:pt x="400" y="285"/>
                  </a:lnTo>
                  <a:lnTo>
                    <a:pt x="400" y="294"/>
                  </a:lnTo>
                  <a:lnTo>
                    <a:pt x="400" y="302"/>
                  </a:lnTo>
                  <a:lnTo>
                    <a:pt x="400" y="312"/>
                  </a:lnTo>
                  <a:lnTo>
                    <a:pt x="405" y="312"/>
                  </a:lnTo>
                  <a:lnTo>
                    <a:pt x="411" y="312"/>
                  </a:lnTo>
                  <a:lnTo>
                    <a:pt x="416" y="310"/>
                  </a:lnTo>
                  <a:lnTo>
                    <a:pt x="422" y="310"/>
                  </a:lnTo>
                  <a:lnTo>
                    <a:pt x="422" y="301"/>
                  </a:lnTo>
                  <a:lnTo>
                    <a:pt x="422" y="293"/>
                  </a:lnTo>
                  <a:lnTo>
                    <a:pt x="422" y="283"/>
                  </a:lnTo>
                  <a:lnTo>
                    <a:pt x="422" y="274"/>
                  </a:lnTo>
                  <a:lnTo>
                    <a:pt x="416" y="274"/>
                  </a:lnTo>
                  <a:lnTo>
                    <a:pt x="411" y="275"/>
                  </a:lnTo>
                  <a:lnTo>
                    <a:pt x="405" y="275"/>
                  </a:lnTo>
                  <a:lnTo>
                    <a:pt x="400" y="275"/>
                  </a:lnTo>
                  <a:lnTo>
                    <a:pt x="400" y="275"/>
                  </a:lnTo>
                  <a:close/>
                  <a:moveTo>
                    <a:pt x="400" y="212"/>
                  </a:moveTo>
                  <a:lnTo>
                    <a:pt x="400" y="221"/>
                  </a:lnTo>
                  <a:lnTo>
                    <a:pt x="400" y="231"/>
                  </a:lnTo>
                  <a:lnTo>
                    <a:pt x="400" y="239"/>
                  </a:lnTo>
                  <a:lnTo>
                    <a:pt x="400" y="248"/>
                  </a:lnTo>
                  <a:lnTo>
                    <a:pt x="405" y="248"/>
                  </a:lnTo>
                  <a:lnTo>
                    <a:pt x="411" y="247"/>
                  </a:lnTo>
                  <a:lnTo>
                    <a:pt x="416" y="247"/>
                  </a:lnTo>
                  <a:lnTo>
                    <a:pt x="422" y="247"/>
                  </a:lnTo>
                  <a:lnTo>
                    <a:pt x="422" y="238"/>
                  </a:lnTo>
                  <a:lnTo>
                    <a:pt x="422" y="228"/>
                  </a:lnTo>
                  <a:lnTo>
                    <a:pt x="422" y="219"/>
                  </a:lnTo>
                  <a:lnTo>
                    <a:pt x="422" y="211"/>
                  </a:lnTo>
                  <a:lnTo>
                    <a:pt x="416" y="211"/>
                  </a:lnTo>
                  <a:lnTo>
                    <a:pt x="411" y="211"/>
                  </a:lnTo>
                  <a:lnTo>
                    <a:pt x="405" y="212"/>
                  </a:lnTo>
                  <a:lnTo>
                    <a:pt x="400" y="212"/>
                  </a:lnTo>
                  <a:lnTo>
                    <a:pt x="400" y="212"/>
                  </a:lnTo>
                  <a:close/>
                  <a:moveTo>
                    <a:pt x="400" y="85"/>
                  </a:moveTo>
                  <a:lnTo>
                    <a:pt x="400" y="94"/>
                  </a:lnTo>
                  <a:lnTo>
                    <a:pt x="400" y="103"/>
                  </a:lnTo>
                  <a:lnTo>
                    <a:pt x="400" y="112"/>
                  </a:lnTo>
                  <a:lnTo>
                    <a:pt x="400" y="121"/>
                  </a:lnTo>
                  <a:lnTo>
                    <a:pt x="405" y="120"/>
                  </a:lnTo>
                  <a:lnTo>
                    <a:pt x="411" y="120"/>
                  </a:lnTo>
                  <a:lnTo>
                    <a:pt x="416" y="119"/>
                  </a:lnTo>
                  <a:lnTo>
                    <a:pt x="422" y="118"/>
                  </a:lnTo>
                  <a:lnTo>
                    <a:pt x="422" y="110"/>
                  </a:lnTo>
                  <a:lnTo>
                    <a:pt x="422" y="100"/>
                  </a:lnTo>
                  <a:lnTo>
                    <a:pt x="422" y="91"/>
                  </a:lnTo>
                  <a:lnTo>
                    <a:pt x="422" y="81"/>
                  </a:lnTo>
                  <a:lnTo>
                    <a:pt x="416" y="83"/>
                  </a:lnTo>
                  <a:lnTo>
                    <a:pt x="411" y="84"/>
                  </a:lnTo>
                  <a:lnTo>
                    <a:pt x="405" y="84"/>
                  </a:lnTo>
                  <a:lnTo>
                    <a:pt x="400" y="85"/>
                  </a:lnTo>
                  <a:lnTo>
                    <a:pt x="400" y="85"/>
                  </a:lnTo>
                  <a:close/>
                  <a:moveTo>
                    <a:pt x="400" y="148"/>
                  </a:moveTo>
                  <a:lnTo>
                    <a:pt x="400" y="158"/>
                  </a:lnTo>
                  <a:lnTo>
                    <a:pt x="400" y="166"/>
                  </a:lnTo>
                  <a:lnTo>
                    <a:pt x="400" y="175"/>
                  </a:lnTo>
                  <a:lnTo>
                    <a:pt x="400" y="185"/>
                  </a:lnTo>
                  <a:lnTo>
                    <a:pt x="405" y="184"/>
                  </a:lnTo>
                  <a:lnTo>
                    <a:pt x="411" y="184"/>
                  </a:lnTo>
                  <a:lnTo>
                    <a:pt x="416" y="182"/>
                  </a:lnTo>
                  <a:lnTo>
                    <a:pt x="422" y="182"/>
                  </a:lnTo>
                  <a:lnTo>
                    <a:pt x="422" y="173"/>
                  </a:lnTo>
                  <a:lnTo>
                    <a:pt x="422" y="164"/>
                  </a:lnTo>
                  <a:lnTo>
                    <a:pt x="422" y="155"/>
                  </a:lnTo>
                  <a:lnTo>
                    <a:pt x="422" y="146"/>
                  </a:lnTo>
                  <a:lnTo>
                    <a:pt x="416" y="146"/>
                  </a:lnTo>
                  <a:lnTo>
                    <a:pt x="411" y="147"/>
                  </a:lnTo>
                  <a:lnTo>
                    <a:pt x="405" y="148"/>
                  </a:lnTo>
                  <a:lnTo>
                    <a:pt x="400" y="148"/>
                  </a:lnTo>
                  <a:lnTo>
                    <a:pt x="400" y="148"/>
                  </a:lnTo>
                  <a:close/>
                  <a:moveTo>
                    <a:pt x="0" y="498"/>
                  </a:moveTo>
                  <a:lnTo>
                    <a:pt x="37" y="498"/>
                  </a:lnTo>
                  <a:lnTo>
                    <a:pt x="37" y="173"/>
                  </a:lnTo>
                  <a:lnTo>
                    <a:pt x="37" y="153"/>
                  </a:lnTo>
                  <a:lnTo>
                    <a:pt x="57" y="150"/>
                  </a:lnTo>
                  <a:lnTo>
                    <a:pt x="204" y="128"/>
                  </a:lnTo>
                  <a:lnTo>
                    <a:pt x="229" y="124"/>
                  </a:lnTo>
                  <a:lnTo>
                    <a:pt x="260" y="134"/>
                  </a:lnTo>
                  <a:lnTo>
                    <a:pt x="286" y="336"/>
                  </a:lnTo>
                  <a:lnTo>
                    <a:pt x="296" y="346"/>
                  </a:lnTo>
                  <a:lnTo>
                    <a:pt x="296" y="50"/>
                  </a:lnTo>
                  <a:lnTo>
                    <a:pt x="296" y="29"/>
                  </a:lnTo>
                  <a:lnTo>
                    <a:pt x="316" y="26"/>
                  </a:lnTo>
                  <a:lnTo>
                    <a:pt x="462" y="4"/>
                  </a:lnTo>
                  <a:lnTo>
                    <a:pt x="488" y="0"/>
                  </a:lnTo>
                  <a:lnTo>
                    <a:pt x="570" y="27"/>
                  </a:lnTo>
                  <a:lnTo>
                    <a:pt x="570" y="498"/>
                  </a:lnTo>
                  <a:lnTo>
                    <a:pt x="598" y="498"/>
                  </a:lnTo>
                  <a:lnTo>
                    <a:pt x="598" y="544"/>
                  </a:lnTo>
                  <a:lnTo>
                    <a:pt x="465" y="544"/>
                  </a:lnTo>
                  <a:lnTo>
                    <a:pt x="442" y="544"/>
                  </a:lnTo>
                  <a:lnTo>
                    <a:pt x="442" y="522"/>
                  </a:lnTo>
                  <a:lnTo>
                    <a:pt x="442" y="54"/>
                  </a:lnTo>
                  <a:lnTo>
                    <a:pt x="342" y="70"/>
                  </a:lnTo>
                  <a:lnTo>
                    <a:pt x="342" y="522"/>
                  </a:lnTo>
                  <a:lnTo>
                    <a:pt x="342" y="544"/>
                  </a:lnTo>
                  <a:lnTo>
                    <a:pt x="340" y="544"/>
                  </a:lnTo>
                  <a:lnTo>
                    <a:pt x="259" y="544"/>
                  </a:lnTo>
                  <a:lnTo>
                    <a:pt x="206" y="544"/>
                  </a:lnTo>
                  <a:lnTo>
                    <a:pt x="184" y="544"/>
                  </a:lnTo>
                  <a:lnTo>
                    <a:pt x="184" y="522"/>
                  </a:lnTo>
                  <a:lnTo>
                    <a:pt x="184" y="179"/>
                  </a:lnTo>
                  <a:lnTo>
                    <a:pt x="84" y="193"/>
                  </a:lnTo>
                  <a:lnTo>
                    <a:pt x="84" y="522"/>
                  </a:lnTo>
                  <a:lnTo>
                    <a:pt x="84" y="544"/>
                  </a:lnTo>
                  <a:lnTo>
                    <a:pt x="60" y="544"/>
                  </a:lnTo>
                  <a:lnTo>
                    <a:pt x="0" y="544"/>
                  </a:lnTo>
                  <a:lnTo>
                    <a:pt x="0" y="49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pic>
        <p:nvPicPr>
          <p:cNvPr id="18" name="Picture 2" descr="Monitor.png"/>
          <p:cNvPicPr>
            <a:picLocks noChangeAspect="1"/>
          </p:cNvPicPr>
          <p:nvPr/>
        </p:nvPicPr>
        <p:blipFill>
          <a:blip r:embed="rId1"/>
          <a:stretch>
            <a:fillRect/>
          </a:stretch>
        </p:blipFill>
        <p:spPr>
          <a:xfrm>
            <a:off x="4098680" y="1529620"/>
            <a:ext cx="3143817" cy="2620202"/>
          </a:xfrm>
          <a:prstGeom prst="rect">
            <a:avLst/>
          </a:prstGeom>
        </p:spPr>
      </p:pic>
      <p:pic>
        <p:nvPicPr>
          <p:cNvPr id="20"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3132" y="1672543"/>
            <a:ext cx="2922314" cy="1643580"/>
          </a:xfrm>
          <a:prstGeom prst="rect">
            <a:avLst/>
          </a:prstGeom>
          <a:blipFill>
            <a:blip r:embed="rId3"/>
            <a:stretch>
              <a:fillRect/>
            </a:stretch>
          </a:blipFill>
          <a:effectLst>
            <a:innerShdw blurRad="63500" dist="25400" dir="13500000">
              <a:prstClr val="black">
                <a:alpha val="21000"/>
              </a:prstClr>
            </a:innerShdw>
          </a:effectLst>
        </p:spPr>
      </p:pic>
      <p:pic>
        <p:nvPicPr>
          <p:cNvPr id="22" name="Picture 5" descr="ipad.png"/>
          <p:cNvPicPr>
            <a:picLocks noChangeAspect="1"/>
          </p:cNvPicPr>
          <p:nvPr/>
        </p:nvPicPr>
        <p:blipFill>
          <a:blip r:embed="rId4"/>
          <a:stretch>
            <a:fillRect/>
          </a:stretch>
        </p:blipFill>
        <p:spPr>
          <a:xfrm>
            <a:off x="5823253" y="2035069"/>
            <a:ext cx="2980912" cy="2858402"/>
          </a:xfrm>
          <a:prstGeom prst="rect">
            <a:avLst/>
          </a:prstGeom>
        </p:spPr>
      </p:pic>
      <p:pic>
        <p:nvPicPr>
          <p:cNvPr id="23"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78954" y="2211755"/>
            <a:ext cx="1594338" cy="1909808"/>
          </a:xfrm>
          <a:prstGeom prst="rect">
            <a:avLst/>
          </a:prstGeom>
          <a:effectLst>
            <a:innerShdw blurRad="63500" dist="25400" dir="13500000">
              <a:prstClr val="black">
                <a:alpha val="26000"/>
              </a:prstClr>
            </a:innerShdw>
          </a:effectLst>
        </p:spPr>
      </p:pic>
      <p:sp>
        <p:nvSpPr>
          <p:cNvPr id="27" name="TextBox 49"/>
          <p:cNvSpPr txBox="1"/>
          <p:nvPr/>
        </p:nvSpPr>
        <p:spPr>
          <a:xfrm>
            <a:off x="1007138" y="1611659"/>
            <a:ext cx="3034309" cy="1177223"/>
          </a:xfrm>
          <a:prstGeom prst="rect">
            <a:avLst/>
          </a:prstGeom>
          <a:noFill/>
        </p:spPr>
        <p:txBody>
          <a:bodyPr wrap="square" lIns="68560" tIns="34279" rIns="68560" bIns="34279" rtlCol="0">
            <a:spAutoFit/>
          </a:bodyPr>
          <a:lstStyle/>
          <a:p>
            <a:pPr algn="just" defTabSz="914400">
              <a:lnSpc>
                <a:spcPct val="120000"/>
              </a:lnSpc>
              <a:defRPr/>
            </a:pPr>
            <a:r>
              <a:rPr lang="zh-CN" altLang="en-US" sz="1000" kern="0" dirty="0">
                <a:solidFill>
                  <a:schemeClr val="accent1"/>
                </a:solidFill>
                <a:latin typeface="微软雅黑" panose="020B0503020204020204" pitchFamily="34" charset="-122"/>
                <a:ea typeface="微软雅黑" panose="020B0503020204020204" pitchFamily="34" charset="-122"/>
              </a:rPr>
              <a:t>公司组织了对垃圾箱进行了该建和扩建，由以前的</a:t>
            </a:r>
            <a:r>
              <a:rPr lang="en-US" altLang="zh-CN" sz="1000" kern="0" dirty="0">
                <a:solidFill>
                  <a:schemeClr val="accent1"/>
                </a:solidFill>
                <a:latin typeface="微软雅黑" panose="020B0503020204020204" pitchFamily="34" charset="-122"/>
                <a:ea typeface="微软雅黑" panose="020B0503020204020204" pitchFamily="34" charset="-122"/>
              </a:rPr>
              <a:t>2</a:t>
            </a:r>
            <a:r>
              <a:rPr lang="zh-CN" altLang="en-US" sz="1000" kern="0" dirty="0">
                <a:solidFill>
                  <a:schemeClr val="accent1"/>
                </a:solidFill>
                <a:latin typeface="微软雅黑" panose="020B0503020204020204" pitchFamily="34" charset="-122"/>
                <a:ea typeface="微软雅黑" panose="020B0503020204020204" pitchFamily="34" charset="-122"/>
              </a:rPr>
              <a:t>个垃圾箱扩建成</a:t>
            </a:r>
            <a:r>
              <a:rPr lang="en-US" altLang="zh-CN" sz="1000" kern="0" dirty="0">
                <a:solidFill>
                  <a:schemeClr val="accent1"/>
                </a:solidFill>
                <a:latin typeface="微软雅黑" panose="020B0503020204020204" pitchFamily="34" charset="-122"/>
                <a:ea typeface="微软雅黑" panose="020B0503020204020204" pitchFamily="34" charset="-122"/>
              </a:rPr>
              <a:t>3</a:t>
            </a:r>
            <a:r>
              <a:rPr lang="zh-CN" altLang="en-US" sz="1000" kern="0" dirty="0">
                <a:solidFill>
                  <a:schemeClr val="accent1"/>
                </a:solidFill>
                <a:latin typeface="微软雅黑" panose="020B0503020204020204" pitchFamily="34" charset="-122"/>
                <a:ea typeface="微软雅黑" panose="020B0503020204020204" pitchFamily="34" charset="-122"/>
              </a:rPr>
              <a:t>个，并在露天的垃圾场上加盖了遮阳板，防止了废弃物的日晒和雨淋，降低了废弃物对环境的污染。同时对每笔扔进垃圾箱的废弃物进行了分类和合并处理，一方面减少了容器，另一方面通过现场监控降低了废弃物的产生。</a:t>
            </a:r>
            <a:endParaRPr lang="zh-CN" altLang="en-US" sz="1000" kern="0" dirty="0">
              <a:solidFill>
                <a:schemeClr val="accent1"/>
              </a:solidFill>
              <a:latin typeface="微软雅黑" panose="020B0503020204020204" pitchFamily="34" charset="-122"/>
              <a:ea typeface="微软雅黑" panose="020B0503020204020204" pitchFamily="34" charset="-122"/>
            </a:endParaRPr>
          </a:p>
        </p:txBody>
      </p:sp>
      <p:sp>
        <p:nvSpPr>
          <p:cNvPr id="29" name="TextBox 49"/>
          <p:cNvSpPr txBox="1"/>
          <p:nvPr/>
        </p:nvSpPr>
        <p:spPr>
          <a:xfrm>
            <a:off x="1007138" y="3262358"/>
            <a:ext cx="3034309" cy="1177223"/>
          </a:xfrm>
          <a:prstGeom prst="rect">
            <a:avLst/>
          </a:prstGeom>
          <a:noFill/>
        </p:spPr>
        <p:txBody>
          <a:bodyPr wrap="square" lIns="68560" tIns="34279" rIns="68560" bIns="34279" rtlCol="0">
            <a:spAutoFit/>
          </a:bodyPr>
          <a:lstStyle/>
          <a:p>
            <a:pPr algn="just" defTabSz="914400">
              <a:lnSpc>
                <a:spcPct val="120000"/>
              </a:lnSpc>
              <a:defRPr/>
            </a:pPr>
            <a:r>
              <a:rPr lang="zh-CN" altLang="en-US" sz="1000" kern="0" dirty="0">
                <a:solidFill>
                  <a:schemeClr val="accent1"/>
                </a:solidFill>
                <a:latin typeface="微软雅黑" panose="020B0503020204020204" pitchFamily="34" charset="-122"/>
                <a:ea typeface="微软雅黑" panose="020B0503020204020204" pitchFamily="34" charset="-122"/>
              </a:rPr>
              <a:t>加强对污水处理站工作的督导，及时处理污水，理顺管理环节，努力控制</a:t>
            </a:r>
            <a:r>
              <a:rPr lang="en-US" altLang="zh-CN" sz="1000" kern="0" dirty="0">
                <a:solidFill>
                  <a:schemeClr val="accent1"/>
                </a:solidFill>
                <a:latin typeface="微软雅黑" panose="020B0503020204020204" pitchFamily="34" charset="-122"/>
                <a:ea typeface="微软雅黑" panose="020B0503020204020204" pitchFamily="34" charset="-122"/>
              </a:rPr>
              <a:t>COD</a:t>
            </a:r>
            <a:r>
              <a:rPr lang="zh-CN" altLang="en-US" sz="1000" kern="0" dirty="0">
                <a:solidFill>
                  <a:schemeClr val="accent1"/>
                </a:solidFill>
                <a:latin typeface="微软雅黑" panose="020B0503020204020204" pitchFamily="34" charset="-122"/>
                <a:ea typeface="微软雅黑" panose="020B0503020204020204" pitchFamily="34" charset="-122"/>
              </a:rPr>
              <a:t>含量，确保公司环保方面的投诉得以降低。今年环保上存在的问题基本上都是基础性的问题，主要是环保设备处理能力不足引起的，目前公司正在努力改造和增加相应的设备，提高污水处理能力。</a:t>
            </a:r>
            <a:endParaRPr lang="zh-CN" altLang="en-US" sz="1000" kern="0" dirty="0">
              <a:solidFill>
                <a:schemeClr val="accent1"/>
              </a:solidFill>
              <a:latin typeface="微软雅黑" panose="020B0503020204020204" pitchFamily="34" charset="-122"/>
              <a:ea typeface="微软雅黑" panose="020B0503020204020204" pitchFamily="34" charset="-122"/>
            </a:endParaRPr>
          </a:p>
        </p:txBody>
      </p:sp>
      <p:sp>
        <p:nvSpPr>
          <p:cNvPr id="2" name="TextBox 1"/>
          <p:cNvSpPr txBox="1"/>
          <p:nvPr/>
        </p:nvSpPr>
        <p:spPr>
          <a:xfrm>
            <a:off x="1089771" y="1275606"/>
            <a:ext cx="432048" cy="336053"/>
          </a:xfrm>
          <a:prstGeom prst="hexagon">
            <a:avLst/>
          </a:prstGeom>
          <a:solidFill>
            <a:schemeClr val="bg2"/>
          </a:solidFill>
        </p:spPr>
        <p:txBody>
          <a:bodyPr wrap="square" rtlCol="0" anchor="ctr" anchorCtr="0">
            <a:noAutofit/>
          </a:bodyPr>
          <a:lstStyle/>
          <a:p>
            <a:r>
              <a:rPr lang="en-US" altLang="zh-CN" dirty="0">
                <a:solidFill>
                  <a:schemeClr val="bg1"/>
                </a:solidFill>
                <a:latin typeface="Impact" panose="020B0806030902050204" pitchFamily="34" charset="0"/>
              </a:rPr>
              <a:t>A</a:t>
            </a:r>
            <a:endParaRPr lang="zh-CN" altLang="en-US" dirty="0">
              <a:solidFill>
                <a:schemeClr val="bg1"/>
              </a:solidFill>
              <a:latin typeface="Impact" panose="020B0806030902050204" pitchFamily="34" charset="0"/>
            </a:endParaRPr>
          </a:p>
        </p:txBody>
      </p:sp>
      <p:sp>
        <p:nvSpPr>
          <p:cNvPr id="30" name="TextBox 29"/>
          <p:cNvSpPr txBox="1"/>
          <p:nvPr/>
        </p:nvSpPr>
        <p:spPr>
          <a:xfrm>
            <a:off x="1089771" y="2931790"/>
            <a:ext cx="432048" cy="336053"/>
          </a:xfrm>
          <a:prstGeom prst="hexagon">
            <a:avLst/>
          </a:prstGeom>
          <a:solidFill>
            <a:schemeClr val="tx2"/>
          </a:solidFill>
        </p:spPr>
        <p:txBody>
          <a:bodyPr wrap="square" rtlCol="0" anchor="ctr" anchorCtr="0">
            <a:noAutofit/>
          </a:bodyPr>
          <a:lstStyle/>
          <a:p>
            <a:r>
              <a:rPr lang="en-US" altLang="zh-CN" dirty="0">
                <a:solidFill>
                  <a:schemeClr val="bg1"/>
                </a:solidFill>
                <a:latin typeface="Impact" panose="020B0806030902050204" pitchFamily="34" charset="0"/>
              </a:rPr>
              <a:t>B</a:t>
            </a:r>
            <a:endParaRPr lang="zh-CN" altLang="en-US" dirty="0">
              <a:solidFill>
                <a:schemeClr val="bg1"/>
              </a:solidFill>
              <a:latin typeface="Impact" panose="020B0806030902050204" pitchFamily="34" charset="0"/>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019"/>
                            </p:stCondLst>
                            <p:childTnLst>
                              <p:par>
                                <p:cTn id="20" presetID="2" presetClass="entr" presetSubtype="4"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ppt_x"/>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1519"/>
                            </p:stCondLst>
                            <p:childTnLst>
                              <p:par>
                                <p:cTn id="25" presetID="22" presetClass="entr" presetSubtype="1"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up)">
                                      <p:cBhvr>
                                        <p:cTn id="27" dur="500"/>
                                        <p:tgtEl>
                                          <p:spTgt spid="27"/>
                                        </p:tgtEl>
                                      </p:cBhvr>
                                    </p:animEffect>
                                  </p:childTnLst>
                                </p:cTn>
                              </p:par>
                            </p:childTnLst>
                          </p:cTn>
                        </p:par>
                        <p:par>
                          <p:cTn id="28" fill="hold">
                            <p:stCondLst>
                              <p:cond delay="2019"/>
                            </p:stCondLst>
                            <p:childTnLst>
                              <p:par>
                                <p:cTn id="29" presetID="2" presetClass="entr" presetSubtype="4"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childTnLst>
                          </p:cTn>
                        </p:par>
                        <p:par>
                          <p:cTn id="33" fill="hold">
                            <p:stCondLst>
                              <p:cond delay="2519"/>
                            </p:stCondLst>
                            <p:childTnLst>
                              <p:par>
                                <p:cTn id="34" presetID="22" presetClass="entr" presetSubtype="1"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wipe(up)">
                                      <p:cBhvr>
                                        <p:cTn id="36" dur="500"/>
                                        <p:tgtEl>
                                          <p:spTgt spid="29"/>
                                        </p:tgtEl>
                                      </p:cBhvr>
                                    </p:animEffect>
                                  </p:childTnLst>
                                </p:cTn>
                              </p:par>
                            </p:childTnLst>
                          </p:cTn>
                        </p:par>
                        <p:par>
                          <p:cTn id="37" fill="hold">
                            <p:stCondLst>
                              <p:cond delay="3019"/>
                            </p:stCondLst>
                            <p:childTnLst>
                              <p:par>
                                <p:cTn id="38" presetID="42" presetClass="entr" presetSubtype="0"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0"/>
                                        <p:tgtEl>
                                          <p:spTgt spid="18"/>
                                        </p:tgtEl>
                                      </p:cBhvr>
                                    </p:animEffect>
                                    <p:anim calcmode="lin" valueType="num">
                                      <p:cBhvr>
                                        <p:cTn id="41" dur="1000" fill="hold"/>
                                        <p:tgtEl>
                                          <p:spTgt spid="18"/>
                                        </p:tgtEl>
                                        <p:attrNameLst>
                                          <p:attrName>ppt_x</p:attrName>
                                        </p:attrNameLst>
                                      </p:cBhvr>
                                      <p:tavLst>
                                        <p:tav tm="0">
                                          <p:val>
                                            <p:strVal val="#ppt_x"/>
                                          </p:val>
                                        </p:tav>
                                        <p:tav tm="100000">
                                          <p:val>
                                            <p:strVal val="#ppt_x"/>
                                          </p:val>
                                        </p:tav>
                                      </p:tavLst>
                                    </p:anim>
                                    <p:anim calcmode="lin" valueType="num">
                                      <p:cBhvr>
                                        <p:cTn id="42" dur="1000" fill="hold"/>
                                        <p:tgtEl>
                                          <p:spTgt spid="18"/>
                                        </p:tgtEl>
                                        <p:attrNameLst>
                                          <p:attrName>ppt_y</p:attrName>
                                        </p:attrNameLst>
                                      </p:cBhvr>
                                      <p:tavLst>
                                        <p:tav tm="0">
                                          <p:val>
                                            <p:strVal val="#ppt_y+.1"/>
                                          </p:val>
                                        </p:tav>
                                        <p:tav tm="100000">
                                          <p:val>
                                            <p:strVal val="#ppt_y"/>
                                          </p:val>
                                        </p:tav>
                                      </p:tavLst>
                                    </p:anim>
                                  </p:childTnLst>
                                </p:cTn>
                              </p:par>
                            </p:childTnLst>
                          </p:cTn>
                        </p:par>
                        <p:par>
                          <p:cTn id="43" fill="hold">
                            <p:stCondLst>
                              <p:cond delay="4019"/>
                            </p:stCondLst>
                            <p:childTnLst>
                              <p:par>
                                <p:cTn id="44" presetID="22" presetClass="entr" presetSubtype="1"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up)">
                                      <p:cBhvr>
                                        <p:cTn id="46" dur="500"/>
                                        <p:tgtEl>
                                          <p:spTgt spid="20"/>
                                        </p:tgtEl>
                                      </p:cBhvr>
                                    </p:animEffect>
                                  </p:childTnLst>
                                </p:cTn>
                              </p:par>
                            </p:childTnLst>
                          </p:cTn>
                        </p:par>
                        <p:par>
                          <p:cTn id="47" fill="hold">
                            <p:stCondLst>
                              <p:cond delay="4519"/>
                            </p:stCondLst>
                            <p:childTnLst>
                              <p:par>
                                <p:cTn id="48" presetID="42" presetClass="entr" presetSubtype="0" fill="hold" nodeType="after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1000"/>
                                        <p:tgtEl>
                                          <p:spTgt spid="22"/>
                                        </p:tgtEl>
                                      </p:cBhvr>
                                    </p:animEffect>
                                    <p:anim calcmode="lin" valueType="num">
                                      <p:cBhvr>
                                        <p:cTn id="51" dur="1000" fill="hold"/>
                                        <p:tgtEl>
                                          <p:spTgt spid="22"/>
                                        </p:tgtEl>
                                        <p:attrNameLst>
                                          <p:attrName>ppt_x</p:attrName>
                                        </p:attrNameLst>
                                      </p:cBhvr>
                                      <p:tavLst>
                                        <p:tav tm="0">
                                          <p:val>
                                            <p:strVal val="#ppt_x"/>
                                          </p:val>
                                        </p:tav>
                                        <p:tav tm="100000">
                                          <p:val>
                                            <p:strVal val="#ppt_x"/>
                                          </p:val>
                                        </p:tav>
                                      </p:tavLst>
                                    </p:anim>
                                    <p:anim calcmode="lin" valueType="num">
                                      <p:cBhvr>
                                        <p:cTn id="52" dur="1000" fill="hold"/>
                                        <p:tgtEl>
                                          <p:spTgt spid="22"/>
                                        </p:tgtEl>
                                        <p:attrNameLst>
                                          <p:attrName>ppt_y</p:attrName>
                                        </p:attrNameLst>
                                      </p:cBhvr>
                                      <p:tavLst>
                                        <p:tav tm="0">
                                          <p:val>
                                            <p:strVal val="#ppt_y+.1"/>
                                          </p:val>
                                        </p:tav>
                                        <p:tav tm="100000">
                                          <p:val>
                                            <p:strVal val="#ppt_y"/>
                                          </p:val>
                                        </p:tav>
                                      </p:tavLst>
                                    </p:anim>
                                  </p:childTnLst>
                                </p:cTn>
                              </p:par>
                            </p:childTnLst>
                          </p:cTn>
                        </p:par>
                        <p:par>
                          <p:cTn id="53" fill="hold">
                            <p:stCondLst>
                              <p:cond delay="5519"/>
                            </p:stCondLst>
                            <p:childTnLst>
                              <p:par>
                                <p:cTn id="54" presetID="22" presetClass="entr" presetSubtype="1" fill="hold"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up)">
                                      <p:cBhvr>
                                        <p:cTn id="5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7" grpId="0"/>
      <p:bldP spid="29" grpId="0"/>
      <p:bldP spid="2" grpId="0" animBg="1"/>
      <p:bldP spid="3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13"/>
          <p:cNvSpPr/>
          <p:nvPr/>
        </p:nvSpPr>
        <p:spPr bwMode="auto">
          <a:xfrm>
            <a:off x="4713288" y="3416300"/>
            <a:ext cx="5473700" cy="957263"/>
          </a:xfrm>
          <a:custGeom>
            <a:avLst/>
            <a:gdLst>
              <a:gd name="T0" fmla="*/ 12569 w 15234"/>
              <a:gd name="T1" fmla="*/ 2664 h 2664"/>
              <a:gd name="T2" fmla="*/ 15234 w 15234"/>
              <a:gd name="T3" fmla="*/ 0 h 2664"/>
              <a:gd name="T4" fmla="*/ 2664 w 15234"/>
              <a:gd name="T5" fmla="*/ 0 h 2664"/>
              <a:gd name="T6" fmla="*/ 0 w 15234"/>
              <a:gd name="T7" fmla="*/ 2664 h 2664"/>
              <a:gd name="T8" fmla="*/ 12569 w 15234"/>
              <a:gd name="T9" fmla="*/ 2664 h 2664"/>
            </a:gdLst>
            <a:ahLst/>
            <a:cxnLst>
              <a:cxn ang="0">
                <a:pos x="T0" y="T1"/>
              </a:cxn>
              <a:cxn ang="0">
                <a:pos x="T2" y="T3"/>
              </a:cxn>
              <a:cxn ang="0">
                <a:pos x="T4" y="T5"/>
              </a:cxn>
              <a:cxn ang="0">
                <a:pos x="T6" y="T7"/>
              </a:cxn>
              <a:cxn ang="0">
                <a:pos x="T8" y="T9"/>
              </a:cxn>
            </a:cxnLst>
            <a:rect l="0" t="0" r="r" b="b"/>
            <a:pathLst>
              <a:path w="15234" h="2664">
                <a:moveTo>
                  <a:pt x="12569" y="2664"/>
                </a:moveTo>
                <a:lnTo>
                  <a:pt x="15234" y="0"/>
                </a:lnTo>
                <a:lnTo>
                  <a:pt x="2664" y="0"/>
                </a:lnTo>
                <a:lnTo>
                  <a:pt x="0" y="2664"/>
                </a:lnTo>
                <a:lnTo>
                  <a:pt x="12569" y="2664"/>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38" name="Freeform 14"/>
          <p:cNvSpPr/>
          <p:nvPr/>
        </p:nvSpPr>
        <p:spPr bwMode="auto">
          <a:xfrm>
            <a:off x="-1041400" y="769938"/>
            <a:ext cx="4706938" cy="942975"/>
          </a:xfrm>
          <a:custGeom>
            <a:avLst/>
            <a:gdLst>
              <a:gd name="T0" fmla="*/ 2625 w 13103"/>
              <a:gd name="T1" fmla="*/ 2625 h 2625"/>
              <a:gd name="T2" fmla="*/ 0 w 13103"/>
              <a:gd name="T3" fmla="*/ 0 h 2625"/>
              <a:gd name="T4" fmla="*/ 10477 w 13103"/>
              <a:gd name="T5" fmla="*/ 0 h 2625"/>
              <a:gd name="T6" fmla="*/ 13103 w 13103"/>
              <a:gd name="T7" fmla="*/ 2625 h 2625"/>
              <a:gd name="T8" fmla="*/ 2625 w 13103"/>
              <a:gd name="T9" fmla="*/ 2625 h 2625"/>
            </a:gdLst>
            <a:ahLst/>
            <a:cxnLst>
              <a:cxn ang="0">
                <a:pos x="T0" y="T1"/>
              </a:cxn>
              <a:cxn ang="0">
                <a:pos x="T2" y="T3"/>
              </a:cxn>
              <a:cxn ang="0">
                <a:pos x="T4" y="T5"/>
              </a:cxn>
              <a:cxn ang="0">
                <a:pos x="T6" y="T7"/>
              </a:cxn>
              <a:cxn ang="0">
                <a:pos x="T8" y="T9"/>
              </a:cxn>
            </a:cxnLst>
            <a:rect l="0" t="0" r="r" b="b"/>
            <a:pathLst>
              <a:path w="13103" h="2625">
                <a:moveTo>
                  <a:pt x="2625" y="2625"/>
                </a:moveTo>
                <a:lnTo>
                  <a:pt x="0" y="0"/>
                </a:lnTo>
                <a:lnTo>
                  <a:pt x="10477" y="0"/>
                </a:lnTo>
                <a:lnTo>
                  <a:pt x="13103" y="2625"/>
                </a:lnTo>
                <a:lnTo>
                  <a:pt x="2625" y="2625"/>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9" name="Rectangle 15"/>
          <p:cNvSpPr>
            <a:spLocks noChangeArrowheads="1"/>
          </p:cNvSpPr>
          <p:nvPr/>
        </p:nvSpPr>
        <p:spPr bwMode="auto">
          <a:xfrm>
            <a:off x="0" y="1674813"/>
            <a:ext cx="9144000" cy="1865313"/>
          </a:xfrm>
          <a:prstGeom prst="rect">
            <a:avLst/>
          </a:prstGeom>
          <a:solidFill>
            <a:schemeClr val="accent1"/>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50" name="Rectangle 3"/>
          <p:cNvSpPr txBox="1">
            <a:spLocks noChangeArrowheads="1"/>
          </p:cNvSpPr>
          <p:nvPr/>
        </p:nvSpPr>
        <p:spPr bwMode="auto">
          <a:xfrm>
            <a:off x="2928158" y="2454990"/>
            <a:ext cx="2847045" cy="745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defPPr>
              <a:defRPr lang="zh-CN"/>
            </a:defPPr>
            <a:lvl1pPr fontAlgn="base">
              <a:spcBef>
                <a:spcPct val="0"/>
              </a:spcBef>
              <a:spcAft>
                <a:spcPct val="0"/>
              </a:spcAft>
              <a:defRPr sz="5000" b="1">
                <a:solidFill>
                  <a:schemeClr val="bg2"/>
                </a:solidFill>
                <a:latin typeface="微软雅黑" panose="020B0503020204020204" pitchFamily="34" charset="-122"/>
                <a:ea typeface="微软雅黑" panose="020B0503020204020204" pitchFamily="34" charset="-122"/>
                <a:cs typeface="+mj-cs"/>
              </a:defRPr>
            </a:lvl1pPr>
            <a:lvl2pPr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dirty="0"/>
              <a:t>行政管理</a:t>
            </a:r>
            <a:endParaRPr lang="en-US" altLang="zh-CN" dirty="0"/>
          </a:p>
        </p:txBody>
      </p:sp>
      <p:sp>
        <p:nvSpPr>
          <p:cNvPr id="51" name="Rectangle 3"/>
          <p:cNvSpPr txBox="1">
            <a:spLocks noChangeArrowheads="1"/>
          </p:cNvSpPr>
          <p:nvPr/>
        </p:nvSpPr>
        <p:spPr bwMode="auto">
          <a:xfrm>
            <a:off x="2928159" y="1923678"/>
            <a:ext cx="1512169" cy="745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en-US" altLang="zh-CN" sz="3500" dirty="0">
                <a:solidFill>
                  <a:schemeClr val="bg2"/>
                </a:solidFill>
                <a:latin typeface="Impact" panose="020B0806030902050204" pitchFamily="34" charset="0"/>
                <a:ea typeface="微软雅黑" panose="020B0503020204020204" pitchFamily="34" charset="-122"/>
              </a:rPr>
              <a:t>PART 3</a:t>
            </a:r>
            <a:endParaRPr lang="zh-CN" altLang="en-US" sz="3500" dirty="0">
              <a:solidFill>
                <a:schemeClr val="bg2"/>
              </a:solidFill>
              <a:latin typeface="Impact" panose="020B0806030902050204" pitchFamily="34" charset="0"/>
              <a:ea typeface="微软雅黑" panose="020B0503020204020204" pitchFamily="34" charset="-122"/>
            </a:endParaRPr>
          </a:p>
        </p:txBody>
      </p:sp>
      <p:sp>
        <p:nvSpPr>
          <p:cNvPr id="54" name="椭圆 53"/>
          <p:cNvSpPr/>
          <p:nvPr/>
        </p:nvSpPr>
        <p:spPr>
          <a:xfrm>
            <a:off x="1475656" y="1923680"/>
            <a:ext cx="1324879" cy="1324879"/>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10" name="Freeform 95"/>
          <p:cNvSpPr>
            <a:spLocks noEditPoints="1"/>
          </p:cNvSpPr>
          <p:nvPr/>
        </p:nvSpPr>
        <p:spPr bwMode="auto">
          <a:xfrm>
            <a:off x="1734940" y="2251500"/>
            <a:ext cx="806309" cy="669237"/>
          </a:xfrm>
          <a:custGeom>
            <a:avLst/>
            <a:gdLst>
              <a:gd name="T0" fmla="*/ 581 w 602"/>
              <a:gd name="T1" fmla="*/ 221 h 499"/>
              <a:gd name="T2" fmla="*/ 602 w 602"/>
              <a:gd name="T3" fmla="*/ 304 h 499"/>
              <a:gd name="T4" fmla="*/ 580 w 602"/>
              <a:gd name="T5" fmla="*/ 330 h 499"/>
              <a:gd name="T6" fmla="*/ 472 w 602"/>
              <a:gd name="T7" fmla="*/ 343 h 499"/>
              <a:gd name="T8" fmla="*/ 425 w 602"/>
              <a:gd name="T9" fmla="*/ 295 h 499"/>
              <a:gd name="T10" fmla="*/ 380 w 602"/>
              <a:gd name="T11" fmla="*/ 245 h 499"/>
              <a:gd name="T12" fmla="*/ 320 w 602"/>
              <a:gd name="T13" fmla="*/ 245 h 499"/>
              <a:gd name="T14" fmla="*/ 345 w 602"/>
              <a:gd name="T15" fmla="*/ 205 h 499"/>
              <a:gd name="T16" fmla="*/ 383 w 602"/>
              <a:gd name="T17" fmla="*/ 191 h 499"/>
              <a:gd name="T18" fmla="*/ 404 w 602"/>
              <a:gd name="T19" fmla="*/ 176 h 499"/>
              <a:gd name="T20" fmla="*/ 394 w 602"/>
              <a:gd name="T21" fmla="*/ 139 h 499"/>
              <a:gd name="T22" fmla="*/ 381 w 602"/>
              <a:gd name="T23" fmla="*/ 117 h 499"/>
              <a:gd name="T24" fmla="*/ 383 w 602"/>
              <a:gd name="T25" fmla="*/ 89 h 499"/>
              <a:gd name="T26" fmla="*/ 385 w 602"/>
              <a:gd name="T27" fmla="*/ 42 h 499"/>
              <a:gd name="T28" fmla="*/ 410 w 602"/>
              <a:gd name="T29" fmla="*/ 11 h 499"/>
              <a:gd name="T30" fmla="*/ 457 w 602"/>
              <a:gd name="T31" fmla="*/ 0 h 499"/>
              <a:gd name="T32" fmla="*/ 503 w 602"/>
              <a:gd name="T33" fmla="*/ 13 h 499"/>
              <a:gd name="T34" fmla="*/ 526 w 602"/>
              <a:gd name="T35" fmla="*/ 44 h 499"/>
              <a:gd name="T36" fmla="*/ 526 w 602"/>
              <a:gd name="T37" fmla="*/ 89 h 499"/>
              <a:gd name="T38" fmla="*/ 529 w 602"/>
              <a:gd name="T39" fmla="*/ 108 h 499"/>
              <a:gd name="T40" fmla="*/ 519 w 602"/>
              <a:gd name="T41" fmla="*/ 128 h 499"/>
              <a:gd name="T42" fmla="*/ 498 w 602"/>
              <a:gd name="T43" fmla="*/ 162 h 499"/>
              <a:gd name="T44" fmla="*/ 511 w 602"/>
              <a:gd name="T45" fmla="*/ 189 h 499"/>
              <a:gd name="T46" fmla="*/ 560 w 602"/>
              <a:gd name="T47" fmla="*/ 193 h 499"/>
              <a:gd name="T48" fmla="*/ 320 w 602"/>
              <a:gd name="T49" fmla="*/ 284 h 499"/>
              <a:gd name="T50" fmla="*/ 284 w 602"/>
              <a:gd name="T51" fmla="*/ 267 h 499"/>
              <a:gd name="T52" fmla="*/ 291 w 602"/>
              <a:gd name="T53" fmla="*/ 218 h 499"/>
              <a:gd name="T54" fmla="*/ 315 w 602"/>
              <a:gd name="T55" fmla="*/ 182 h 499"/>
              <a:gd name="T56" fmla="*/ 322 w 602"/>
              <a:gd name="T57" fmla="*/ 142 h 499"/>
              <a:gd name="T58" fmla="*/ 319 w 602"/>
              <a:gd name="T59" fmla="*/ 114 h 499"/>
              <a:gd name="T60" fmla="*/ 309 w 602"/>
              <a:gd name="T61" fmla="*/ 47 h 499"/>
              <a:gd name="T62" fmla="*/ 268 w 602"/>
              <a:gd name="T63" fmla="*/ 15 h 499"/>
              <a:gd name="T64" fmla="*/ 217 w 602"/>
              <a:gd name="T65" fmla="*/ 6 h 499"/>
              <a:gd name="T66" fmla="*/ 167 w 602"/>
              <a:gd name="T67" fmla="*/ 14 h 499"/>
              <a:gd name="T68" fmla="*/ 124 w 602"/>
              <a:gd name="T69" fmla="*/ 45 h 499"/>
              <a:gd name="T70" fmla="*/ 110 w 602"/>
              <a:gd name="T71" fmla="*/ 114 h 499"/>
              <a:gd name="T72" fmla="*/ 104 w 602"/>
              <a:gd name="T73" fmla="*/ 142 h 499"/>
              <a:gd name="T74" fmla="*/ 113 w 602"/>
              <a:gd name="T75" fmla="*/ 181 h 499"/>
              <a:gd name="T76" fmla="*/ 134 w 602"/>
              <a:gd name="T77" fmla="*/ 216 h 499"/>
              <a:gd name="T78" fmla="*/ 136 w 602"/>
              <a:gd name="T79" fmla="*/ 270 h 499"/>
              <a:gd name="T80" fmla="*/ 102 w 602"/>
              <a:gd name="T81" fmla="*/ 282 h 499"/>
              <a:gd name="T82" fmla="*/ 52 w 602"/>
              <a:gd name="T83" fmla="*/ 289 h 499"/>
              <a:gd name="T84" fmla="*/ 21 w 602"/>
              <a:gd name="T85" fmla="*/ 340 h 499"/>
              <a:gd name="T86" fmla="*/ 0 w 602"/>
              <a:gd name="T87" fmla="*/ 430 h 499"/>
              <a:gd name="T88" fmla="*/ 15 w 602"/>
              <a:gd name="T89" fmla="*/ 472 h 499"/>
              <a:gd name="T90" fmla="*/ 119 w 602"/>
              <a:gd name="T91" fmla="*/ 494 h 499"/>
              <a:gd name="T92" fmla="*/ 288 w 602"/>
              <a:gd name="T93" fmla="*/ 498 h 499"/>
              <a:gd name="T94" fmla="*/ 406 w 602"/>
              <a:gd name="T95" fmla="*/ 477 h 499"/>
              <a:gd name="T96" fmla="*/ 424 w 602"/>
              <a:gd name="T97" fmla="*/ 421 h 499"/>
              <a:gd name="T98" fmla="*/ 403 w 602"/>
              <a:gd name="T99" fmla="*/ 335 h 499"/>
              <a:gd name="T100" fmla="*/ 366 w 602"/>
              <a:gd name="T101" fmla="*/ 284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02" h="499">
                <a:moveTo>
                  <a:pt x="560" y="193"/>
                </a:moveTo>
                <a:lnTo>
                  <a:pt x="567" y="200"/>
                </a:lnTo>
                <a:lnTo>
                  <a:pt x="572" y="205"/>
                </a:lnTo>
                <a:lnTo>
                  <a:pt x="577" y="213"/>
                </a:lnTo>
                <a:lnTo>
                  <a:pt x="581" y="221"/>
                </a:lnTo>
                <a:lnTo>
                  <a:pt x="589" y="237"/>
                </a:lnTo>
                <a:lnTo>
                  <a:pt x="594" y="254"/>
                </a:lnTo>
                <a:lnTo>
                  <a:pt x="597" y="271"/>
                </a:lnTo>
                <a:lnTo>
                  <a:pt x="601" y="289"/>
                </a:lnTo>
                <a:lnTo>
                  <a:pt x="602" y="304"/>
                </a:lnTo>
                <a:lnTo>
                  <a:pt x="602" y="318"/>
                </a:lnTo>
                <a:lnTo>
                  <a:pt x="599" y="322"/>
                </a:lnTo>
                <a:lnTo>
                  <a:pt x="593" y="325"/>
                </a:lnTo>
                <a:lnTo>
                  <a:pt x="587" y="328"/>
                </a:lnTo>
                <a:lnTo>
                  <a:pt x="580" y="330"/>
                </a:lnTo>
                <a:lnTo>
                  <a:pt x="563" y="335"/>
                </a:lnTo>
                <a:lnTo>
                  <a:pt x="543" y="338"/>
                </a:lnTo>
                <a:lnTo>
                  <a:pt x="521" y="340"/>
                </a:lnTo>
                <a:lnTo>
                  <a:pt x="496" y="342"/>
                </a:lnTo>
                <a:lnTo>
                  <a:pt x="472" y="343"/>
                </a:lnTo>
                <a:lnTo>
                  <a:pt x="446" y="343"/>
                </a:lnTo>
                <a:lnTo>
                  <a:pt x="441" y="330"/>
                </a:lnTo>
                <a:lnTo>
                  <a:pt x="437" y="318"/>
                </a:lnTo>
                <a:lnTo>
                  <a:pt x="431" y="306"/>
                </a:lnTo>
                <a:lnTo>
                  <a:pt x="425" y="295"/>
                </a:lnTo>
                <a:lnTo>
                  <a:pt x="418" y="284"/>
                </a:lnTo>
                <a:lnTo>
                  <a:pt x="410" y="274"/>
                </a:lnTo>
                <a:lnTo>
                  <a:pt x="401" y="264"/>
                </a:lnTo>
                <a:lnTo>
                  <a:pt x="392" y="255"/>
                </a:lnTo>
                <a:lnTo>
                  <a:pt x="380" y="245"/>
                </a:lnTo>
                <a:lnTo>
                  <a:pt x="366" y="245"/>
                </a:lnTo>
                <a:lnTo>
                  <a:pt x="354" y="245"/>
                </a:lnTo>
                <a:lnTo>
                  <a:pt x="343" y="245"/>
                </a:lnTo>
                <a:lnTo>
                  <a:pt x="332" y="245"/>
                </a:lnTo>
                <a:lnTo>
                  <a:pt x="320" y="245"/>
                </a:lnTo>
                <a:lnTo>
                  <a:pt x="319" y="245"/>
                </a:lnTo>
                <a:lnTo>
                  <a:pt x="327" y="231"/>
                </a:lnTo>
                <a:lnTo>
                  <a:pt x="334" y="217"/>
                </a:lnTo>
                <a:lnTo>
                  <a:pt x="340" y="211"/>
                </a:lnTo>
                <a:lnTo>
                  <a:pt x="345" y="205"/>
                </a:lnTo>
                <a:lnTo>
                  <a:pt x="349" y="198"/>
                </a:lnTo>
                <a:lnTo>
                  <a:pt x="352" y="191"/>
                </a:lnTo>
                <a:lnTo>
                  <a:pt x="365" y="191"/>
                </a:lnTo>
                <a:lnTo>
                  <a:pt x="377" y="191"/>
                </a:lnTo>
                <a:lnTo>
                  <a:pt x="383" y="191"/>
                </a:lnTo>
                <a:lnTo>
                  <a:pt x="387" y="191"/>
                </a:lnTo>
                <a:lnTo>
                  <a:pt x="392" y="190"/>
                </a:lnTo>
                <a:lnTo>
                  <a:pt x="397" y="189"/>
                </a:lnTo>
                <a:lnTo>
                  <a:pt x="400" y="183"/>
                </a:lnTo>
                <a:lnTo>
                  <a:pt x="404" y="176"/>
                </a:lnTo>
                <a:lnTo>
                  <a:pt x="406" y="169"/>
                </a:lnTo>
                <a:lnTo>
                  <a:pt x="408" y="160"/>
                </a:lnTo>
                <a:lnTo>
                  <a:pt x="404" y="153"/>
                </a:lnTo>
                <a:lnTo>
                  <a:pt x="399" y="146"/>
                </a:lnTo>
                <a:lnTo>
                  <a:pt x="394" y="139"/>
                </a:lnTo>
                <a:lnTo>
                  <a:pt x="392" y="129"/>
                </a:lnTo>
                <a:lnTo>
                  <a:pt x="388" y="128"/>
                </a:lnTo>
                <a:lnTo>
                  <a:pt x="386" y="124"/>
                </a:lnTo>
                <a:lnTo>
                  <a:pt x="384" y="121"/>
                </a:lnTo>
                <a:lnTo>
                  <a:pt x="381" y="117"/>
                </a:lnTo>
                <a:lnTo>
                  <a:pt x="379" y="107"/>
                </a:lnTo>
                <a:lnTo>
                  <a:pt x="378" y="94"/>
                </a:lnTo>
                <a:lnTo>
                  <a:pt x="378" y="92"/>
                </a:lnTo>
                <a:lnTo>
                  <a:pt x="380" y="90"/>
                </a:lnTo>
                <a:lnTo>
                  <a:pt x="383" y="89"/>
                </a:lnTo>
                <a:lnTo>
                  <a:pt x="384" y="88"/>
                </a:lnTo>
                <a:lnTo>
                  <a:pt x="383" y="75"/>
                </a:lnTo>
                <a:lnTo>
                  <a:pt x="383" y="63"/>
                </a:lnTo>
                <a:lnTo>
                  <a:pt x="383" y="53"/>
                </a:lnTo>
                <a:lnTo>
                  <a:pt x="385" y="42"/>
                </a:lnTo>
                <a:lnTo>
                  <a:pt x="388" y="34"/>
                </a:lnTo>
                <a:lnTo>
                  <a:pt x="392" y="27"/>
                </a:lnTo>
                <a:lnTo>
                  <a:pt x="398" y="20"/>
                </a:lnTo>
                <a:lnTo>
                  <a:pt x="404" y="14"/>
                </a:lnTo>
                <a:lnTo>
                  <a:pt x="410" y="11"/>
                </a:lnTo>
                <a:lnTo>
                  <a:pt x="415" y="8"/>
                </a:lnTo>
                <a:lnTo>
                  <a:pt x="421" y="5"/>
                </a:lnTo>
                <a:lnTo>
                  <a:pt x="428" y="4"/>
                </a:lnTo>
                <a:lnTo>
                  <a:pt x="442" y="0"/>
                </a:lnTo>
                <a:lnTo>
                  <a:pt x="457" y="0"/>
                </a:lnTo>
                <a:lnTo>
                  <a:pt x="471" y="1"/>
                </a:lnTo>
                <a:lnTo>
                  <a:pt x="485" y="4"/>
                </a:lnTo>
                <a:lnTo>
                  <a:pt x="492" y="6"/>
                </a:lnTo>
                <a:lnTo>
                  <a:pt x="498" y="9"/>
                </a:lnTo>
                <a:lnTo>
                  <a:pt x="503" y="13"/>
                </a:lnTo>
                <a:lnTo>
                  <a:pt x="509" y="17"/>
                </a:lnTo>
                <a:lnTo>
                  <a:pt x="515" y="22"/>
                </a:lnTo>
                <a:lnTo>
                  <a:pt x="520" y="28"/>
                </a:lnTo>
                <a:lnTo>
                  <a:pt x="523" y="35"/>
                </a:lnTo>
                <a:lnTo>
                  <a:pt x="526" y="44"/>
                </a:lnTo>
                <a:lnTo>
                  <a:pt x="527" y="53"/>
                </a:lnTo>
                <a:lnTo>
                  <a:pt x="528" y="63"/>
                </a:lnTo>
                <a:lnTo>
                  <a:pt x="527" y="75"/>
                </a:lnTo>
                <a:lnTo>
                  <a:pt x="526" y="89"/>
                </a:lnTo>
                <a:lnTo>
                  <a:pt x="526" y="89"/>
                </a:lnTo>
                <a:lnTo>
                  <a:pt x="527" y="90"/>
                </a:lnTo>
                <a:lnTo>
                  <a:pt x="529" y="92"/>
                </a:lnTo>
                <a:lnTo>
                  <a:pt x="529" y="94"/>
                </a:lnTo>
                <a:lnTo>
                  <a:pt x="529" y="101"/>
                </a:lnTo>
                <a:lnTo>
                  <a:pt x="529" y="108"/>
                </a:lnTo>
                <a:lnTo>
                  <a:pt x="528" y="113"/>
                </a:lnTo>
                <a:lnTo>
                  <a:pt x="526" y="117"/>
                </a:lnTo>
                <a:lnTo>
                  <a:pt x="525" y="122"/>
                </a:lnTo>
                <a:lnTo>
                  <a:pt x="521" y="126"/>
                </a:lnTo>
                <a:lnTo>
                  <a:pt x="519" y="128"/>
                </a:lnTo>
                <a:lnTo>
                  <a:pt x="515" y="130"/>
                </a:lnTo>
                <a:lnTo>
                  <a:pt x="512" y="139"/>
                </a:lnTo>
                <a:lnTo>
                  <a:pt x="508" y="147"/>
                </a:lnTo>
                <a:lnTo>
                  <a:pt x="503" y="155"/>
                </a:lnTo>
                <a:lnTo>
                  <a:pt x="498" y="162"/>
                </a:lnTo>
                <a:lnTo>
                  <a:pt x="499" y="169"/>
                </a:lnTo>
                <a:lnTo>
                  <a:pt x="501" y="175"/>
                </a:lnTo>
                <a:lnTo>
                  <a:pt x="503" y="181"/>
                </a:lnTo>
                <a:lnTo>
                  <a:pt x="506" y="186"/>
                </a:lnTo>
                <a:lnTo>
                  <a:pt x="511" y="189"/>
                </a:lnTo>
                <a:lnTo>
                  <a:pt x="515" y="191"/>
                </a:lnTo>
                <a:lnTo>
                  <a:pt x="521" y="193"/>
                </a:lnTo>
                <a:lnTo>
                  <a:pt x="528" y="193"/>
                </a:lnTo>
                <a:lnTo>
                  <a:pt x="543" y="193"/>
                </a:lnTo>
                <a:lnTo>
                  <a:pt x="560" y="193"/>
                </a:lnTo>
                <a:close/>
                <a:moveTo>
                  <a:pt x="366" y="284"/>
                </a:moveTo>
                <a:lnTo>
                  <a:pt x="354" y="284"/>
                </a:lnTo>
                <a:lnTo>
                  <a:pt x="343" y="284"/>
                </a:lnTo>
                <a:lnTo>
                  <a:pt x="331" y="284"/>
                </a:lnTo>
                <a:lnTo>
                  <a:pt x="320" y="284"/>
                </a:lnTo>
                <a:lnTo>
                  <a:pt x="310" y="284"/>
                </a:lnTo>
                <a:lnTo>
                  <a:pt x="302" y="282"/>
                </a:lnTo>
                <a:lnTo>
                  <a:pt x="295" y="278"/>
                </a:lnTo>
                <a:lnTo>
                  <a:pt x="289" y="274"/>
                </a:lnTo>
                <a:lnTo>
                  <a:pt x="284" y="267"/>
                </a:lnTo>
                <a:lnTo>
                  <a:pt x="280" y="258"/>
                </a:lnTo>
                <a:lnTo>
                  <a:pt x="278" y="249"/>
                </a:lnTo>
                <a:lnTo>
                  <a:pt x="276" y="238"/>
                </a:lnTo>
                <a:lnTo>
                  <a:pt x="284" y="229"/>
                </a:lnTo>
                <a:lnTo>
                  <a:pt x="291" y="218"/>
                </a:lnTo>
                <a:lnTo>
                  <a:pt x="297" y="205"/>
                </a:lnTo>
                <a:lnTo>
                  <a:pt x="302" y="193"/>
                </a:lnTo>
                <a:lnTo>
                  <a:pt x="306" y="190"/>
                </a:lnTo>
                <a:lnTo>
                  <a:pt x="311" y="187"/>
                </a:lnTo>
                <a:lnTo>
                  <a:pt x="315" y="182"/>
                </a:lnTo>
                <a:lnTo>
                  <a:pt x="317" y="176"/>
                </a:lnTo>
                <a:lnTo>
                  <a:pt x="319" y="169"/>
                </a:lnTo>
                <a:lnTo>
                  <a:pt x="322" y="161"/>
                </a:lnTo>
                <a:lnTo>
                  <a:pt x="322" y="151"/>
                </a:lnTo>
                <a:lnTo>
                  <a:pt x="322" y="142"/>
                </a:lnTo>
                <a:lnTo>
                  <a:pt x="322" y="139"/>
                </a:lnTo>
                <a:lnTo>
                  <a:pt x="318" y="135"/>
                </a:lnTo>
                <a:lnTo>
                  <a:pt x="318" y="135"/>
                </a:lnTo>
                <a:lnTo>
                  <a:pt x="317" y="134"/>
                </a:lnTo>
                <a:lnTo>
                  <a:pt x="319" y="114"/>
                </a:lnTo>
                <a:lnTo>
                  <a:pt x="319" y="96"/>
                </a:lnTo>
                <a:lnTo>
                  <a:pt x="319" y="81"/>
                </a:lnTo>
                <a:lnTo>
                  <a:pt x="317" y="68"/>
                </a:lnTo>
                <a:lnTo>
                  <a:pt x="313" y="58"/>
                </a:lnTo>
                <a:lnTo>
                  <a:pt x="309" y="47"/>
                </a:lnTo>
                <a:lnTo>
                  <a:pt x="302" y="38"/>
                </a:lnTo>
                <a:lnTo>
                  <a:pt x="292" y="31"/>
                </a:lnTo>
                <a:lnTo>
                  <a:pt x="285" y="25"/>
                </a:lnTo>
                <a:lnTo>
                  <a:pt x="277" y="20"/>
                </a:lnTo>
                <a:lnTo>
                  <a:pt x="268" y="15"/>
                </a:lnTo>
                <a:lnTo>
                  <a:pt x="258" y="12"/>
                </a:lnTo>
                <a:lnTo>
                  <a:pt x="249" y="9"/>
                </a:lnTo>
                <a:lnTo>
                  <a:pt x="238" y="7"/>
                </a:lnTo>
                <a:lnTo>
                  <a:pt x="228" y="6"/>
                </a:lnTo>
                <a:lnTo>
                  <a:pt x="217" y="6"/>
                </a:lnTo>
                <a:lnTo>
                  <a:pt x="207" y="6"/>
                </a:lnTo>
                <a:lnTo>
                  <a:pt x="196" y="7"/>
                </a:lnTo>
                <a:lnTo>
                  <a:pt x="187" y="8"/>
                </a:lnTo>
                <a:lnTo>
                  <a:pt x="176" y="11"/>
                </a:lnTo>
                <a:lnTo>
                  <a:pt x="167" y="14"/>
                </a:lnTo>
                <a:lnTo>
                  <a:pt x="157" y="18"/>
                </a:lnTo>
                <a:lnTo>
                  <a:pt x="149" y="22"/>
                </a:lnTo>
                <a:lnTo>
                  <a:pt x="141" y="27"/>
                </a:lnTo>
                <a:lnTo>
                  <a:pt x="133" y="35"/>
                </a:lnTo>
                <a:lnTo>
                  <a:pt x="124" y="45"/>
                </a:lnTo>
                <a:lnTo>
                  <a:pt x="119" y="55"/>
                </a:lnTo>
                <a:lnTo>
                  <a:pt x="114" y="68"/>
                </a:lnTo>
                <a:lnTo>
                  <a:pt x="111" y="82"/>
                </a:lnTo>
                <a:lnTo>
                  <a:pt x="110" y="97"/>
                </a:lnTo>
                <a:lnTo>
                  <a:pt x="110" y="114"/>
                </a:lnTo>
                <a:lnTo>
                  <a:pt x="113" y="133"/>
                </a:lnTo>
                <a:lnTo>
                  <a:pt x="110" y="134"/>
                </a:lnTo>
                <a:lnTo>
                  <a:pt x="108" y="135"/>
                </a:lnTo>
                <a:lnTo>
                  <a:pt x="104" y="139"/>
                </a:lnTo>
                <a:lnTo>
                  <a:pt x="104" y="142"/>
                </a:lnTo>
                <a:lnTo>
                  <a:pt x="104" y="151"/>
                </a:lnTo>
                <a:lnTo>
                  <a:pt x="106" y="161"/>
                </a:lnTo>
                <a:lnTo>
                  <a:pt x="107" y="168"/>
                </a:lnTo>
                <a:lnTo>
                  <a:pt x="109" y="175"/>
                </a:lnTo>
                <a:lnTo>
                  <a:pt x="113" y="181"/>
                </a:lnTo>
                <a:lnTo>
                  <a:pt x="115" y="186"/>
                </a:lnTo>
                <a:lnTo>
                  <a:pt x="120" y="190"/>
                </a:lnTo>
                <a:lnTo>
                  <a:pt x="123" y="193"/>
                </a:lnTo>
                <a:lnTo>
                  <a:pt x="128" y="204"/>
                </a:lnTo>
                <a:lnTo>
                  <a:pt x="134" y="216"/>
                </a:lnTo>
                <a:lnTo>
                  <a:pt x="141" y="227"/>
                </a:lnTo>
                <a:lnTo>
                  <a:pt x="148" y="236"/>
                </a:lnTo>
                <a:lnTo>
                  <a:pt x="146" y="249"/>
                </a:lnTo>
                <a:lnTo>
                  <a:pt x="141" y="261"/>
                </a:lnTo>
                <a:lnTo>
                  <a:pt x="136" y="270"/>
                </a:lnTo>
                <a:lnTo>
                  <a:pt x="130" y="278"/>
                </a:lnTo>
                <a:lnTo>
                  <a:pt x="124" y="281"/>
                </a:lnTo>
                <a:lnTo>
                  <a:pt x="117" y="282"/>
                </a:lnTo>
                <a:lnTo>
                  <a:pt x="110" y="282"/>
                </a:lnTo>
                <a:lnTo>
                  <a:pt x="102" y="282"/>
                </a:lnTo>
                <a:lnTo>
                  <a:pt x="92" y="282"/>
                </a:lnTo>
                <a:lnTo>
                  <a:pt x="81" y="282"/>
                </a:lnTo>
                <a:lnTo>
                  <a:pt x="70" y="282"/>
                </a:lnTo>
                <a:lnTo>
                  <a:pt x="59" y="282"/>
                </a:lnTo>
                <a:lnTo>
                  <a:pt x="52" y="289"/>
                </a:lnTo>
                <a:lnTo>
                  <a:pt x="45" y="298"/>
                </a:lnTo>
                <a:lnTo>
                  <a:pt x="39" y="308"/>
                </a:lnTo>
                <a:lnTo>
                  <a:pt x="33" y="318"/>
                </a:lnTo>
                <a:lnTo>
                  <a:pt x="27" y="329"/>
                </a:lnTo>
                <a:lnTo>
                  <a:pt x="21" y="340"/>
                </a:lnTo>
                <a:lnTo>
                  <a:pt x="16" y="353"/>
                </a:lnTo>
                <a:lnTo>
                  <a:pt x="13" y="365"/>
                </a:lnTo>
                <a:lnTo>
                  <a:pt x="6" y="391"/>
                </a:lnTo>
                <a:lnTo>
                  <a:pt x="1" y="417"/>
                </a:lnTo>
                <a:lnTo>
                  <a:pt x="0" y="430"/>
                </a:lnTo>
                <a:lnTo>
                  <a:pt x="0" y="441"/>
                </a:lnTo>
                <a:lnTo>
                  <a:pt x="0" y="453"/>
                </a:lnTo>
                <a:lnTo>
                  <a:pt x="0" y="465"/>
                </a:lnTo>
                <a:lnTo>
                  <a:pt x="7" y="468"/>
                </a:lnTo>
                <a:lnTo>
                  <a:pt x="15" y="472"/>
                </a:lnTo>
                <a:lnTo>
                  <a:pt x="25" y="475"/>
                </a:lnTo>
                <a:lnTo>
                  <a:pt x="35" y="479"/>
                </a:lnTo>
                <a:lnTo>
                  <a:pt x="60" y="485"/>
                </a:lnTo>
                <a:lnTo>
                  <a:pt x="88" y="490"/>
                </a:lnTo>
                <a:lnTo>
                  <a:pt x="119" y="494"/>
                </a:lnTo>
                <a:lnTo>
                  <a:pt x="151" y="497"/>
                </a:lnTo>
                <a:lnTo>
                  <a:pt x="185" y="499"/>
                </a:lnTo>
                <a:lnTo>
                  <a:pt x="219" y="499"/>
                </a:lnTo>
                <a:lnTo>
                  <a:pt x="253" y="499"/>
                </a:lnTo>
                <a:lnTo>
                  <a:pt x="288" y="498"/>
                </a:lnTo>
                <a:lnTo>
                  <a:pt x="319" y="494"/>
                </a:lnTo>
                <a:lnTo>
                  <a:pt x="349" y="491"/>
                </a:lnTo>
                <a:lnTo>
                  <a:pt x="374" y="486"/>
                </a:lnTo>
                <a:lnTo>
                  <a:pt x="397" y="480"/>
                </a:lnTo>
                <a:lnTo>
                  <a:pt x="406" y="477"/>
                </a:lnTo>
                <a:lnTo>
                  <a:pt x="414" y="473"/>
                </a:lnTo>
                <a:lnTo>
                  <a:pt x="421" y="468"/>
                </a:lnTo>
                <a:lnTo>
                  <a:pt x="427" y="465"/>
                </a:lnTo>
                <a:lnTo>
                  <a:pt x="426" y="444"/>
                </a:lnTo>
                <a:lnTo>
                  <a:pt x="424" y="421"/>
                </a:lnTo>
                <a:lnTo>
                  <a:pt x="420" y="397"/>
                </a:lnTo>
                <a:lnTo>
                  <a:pt x="415" y="372"/>
                </a:lnTo>
                <a:lnTo>
                  <a:pt x="412" y="359"/>
                </a:lnTo>
                <a:lnTo>
                  <a:pt x="407" y="348"/>
                </a:lnTo>
                <a:lnTo>
                  <a:pt x="403" y="335"/>
                </a:lnTo>
                <a:lnTo>
                  <a:pt x="397" y="324"/>
                </a:lnTo>
                <a:lnTo>
                  <a:pt x="391" y="312"/>
                </a:lnTo>
                <a:lnTo>
                  <a:pt x="384" y="302"/>
                </a:lnTo>
                <a:lnTo>
                  <a:pt x="376" y="292"/>
                </a:lnTo>
                <a:lnTo>
                  <a:pt x="366" y="284"/>
                </a:lnTo>
                <a:lnTo>
                  <a:pt x="366" y="28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9" name="TextBox 8"/>
          <p:cNvSpPr txBox="1"/>
          <p:nvPr/>
        </p:nvSpPr>
        <p:spPr>
          <a:xfrm>
            <a:off x="6300192" y="1923680"/>
            <a:ext cx="1787321" cy="1369349"/>
          </a:xfrm>
          <a:prstGeom prst="rect">
            <a:avLst/>
          </a:prstGeom>
          <a:noFill/>
        </p:spPr>
        <p:txBody>
          <a:bodyPr wrap="square" rtlCol="0">
            <a:spAutoFit/>
          </a:bodyPr>
          <a:lstStyle/>
          <a:p>
            <a:pPr marL="171450" indent="-171450">
              <a:lnSpc>
                <a:spcPct val="120000"/>
              </a:lnSpc>
              <a:buFont typeface="Wingdings" panose="05000000000000000000" pitchFamily="2" charset="2"/>
              <a:buChar char="u"/>
            </a:pPr>
            <a:r>
              <a:rPr lang="zh-CN" altLang="en-US" sz="1000" dirty="0">
                <a:solidFill>
                  <a:schemeClr val="bg1"/>
                </a:solidFill>
                <a:latin typeface="微软雅黑" panose="020B0503020204020204" pitchFamily="34" charset="-122"/>
                <a:ea typeface="微软雅黑" panose="020B0503020204020204" pitchFamily="34" charset="-122"/>
              </a:rPr>
              <a:t>绿化管理</a:t>
            </a:r>
            <a:endParaRPr lang="zh-CN" altLang="en-US" sz="1000" dirty="0">
              <a:solidFill>
                <a:schemeClr val="bg1"/>
              </a:solidFill>
              <a:latin typeface="微软雅黑" panose="020B0503020204020204" pitchFamily="34" charset="-122"/>
              <a:ea typeface="微软雅黑" panose="020B0503020204020204" pitchFamily="34" charset="-122"/>
            </a:endParaRPr>
          </a:p>
          <a:p>
            <a:pPr marL="171450" indent="-171450">
              <a:lnSpc>
                <a:spcPct val="120000"/>
              </a:lnSpc>
              <a:buFont typeface="Wingdings" panose="05000000000000000000" pitchFamily="2" charset="2"/>
              <a:buChar char="u"/>
            </a:pPr>
            <a:r>
              <a:rPr lang="zh-CN" altLang="en-US" sz="1000" dirty="0">
                <a:solidFill>
                  <a:schemeClr val="bg1"/>
                </a:solidFill>
                <a:latin typeface="微软雅黑" panose="020B0503020204020204" pitchFamily="34" charset="-122"/>
                <a:ea typeface="微软雅黑" panose="020B0503020204020204" pitchFamily="34" charset="-122"/>
              </a:rPr>
              <a:t>后勤保障管理</a:t>
            </a:r>
            <a:endParaRPr lang="zh-CN" altLang="en-US" sz="1000" dirty="0">
              <a:solidFill>
                <a:schemeClr val="bg1"/>
              </a:solidFill>
              <a:latin typeface="微软雅黑" panose="020B0503020204020204" pitchFamily="34" charset="-122"/>
              <a:ea typeface="微软雅黑" panose="020B0503020204020204" pitchFamily="34" charset="-122"/>
            </a:endParaRPr>
          </a:p>
          <a:p>
            <a:pPr marL="171450" indent="-171450">
              <a:lnSpc>
                <a:spcPct val="120000"/>
              </a:lnSpc>
              <a:buFont typeface="Wingdings" panose="05000000000000000000" pitchFamily="2" charset="2"/>
              <a:buChar char="u"/>
            </a:pPr>
            <a:r>
              <a:rPr lang="zh-CN" altLang="en-US" sz="1000" dirty="0">
                <a:solidFill>
                  <a:schemeClr val="bg1"/>
                </a:solidFill>
                <a:latin typeface="微软雅黑" panose="020B0503020204020204" pitchFamily="34" charset="-122"/>
                <a:ea typeface="微软雅黑" panose="020B0503020204020204" pitchFamily="34" charset="-122"/>
              </a:rPr>
              <a:t>考勤管理</a:t>
            </a:r>
            <a:endParaRPr lang="zh-CN" altLang="en-US" sz="1000" dirty="0">
              <a:solidFill>
                <a:schemeClr val="bg1"/>
              </a:solidFill>
              <a:latin typeface="微软雅黑" panose="020B0503020204020204" pitchFamily="34" charset="-122"/>
              <a:ea typeface="微软雅黑" panose="020B0503020204020204" pitchFamily="34" charset="-122"/>
            </a:endParaRPr>
          </a:p>
          <a:p>
            <a:pPr marL="171450" indent="-171450">
              <a:lnSpc>
                <a:spcPct val="120000"/>
              </a:lnSpc>
              <a:buFont typeface="Wingdings" panose="05000000000000000000" pitchFamily="2" charset="2"/>
              <a:buChar char="u"/>
            </a:pPr>
            <a:r>
              <a:rPr lang="zh-CN" altLang="en-US" sz="1000" dirty="0">
                <a:solidFill>
                  <a:schemeClr val="bg1"/>
                </a:solidFill>
                <a:latin typeface="微软雅黑" panose="020B0503020204020204" pitchFamily="34" charset="-122"/>
                <a:ea typeface="微软雅黑" panose="020B0503020204020204" pitchFamily="34" charset="-122"/>
              </a:rPr>
              <a:t>文体活动</a:t>
            </a:r>
            <a:endParaRPr lang="zh-CN" altLang="en-US" sz="1000" dirty="0">
              <a:solidFill>
                <a:schemeClr val="bg1"/>
              </a:solidFill>
              <a:latin typeface="微软雅黑" panose="020B0503020204020204" pitchFamily="34" charset="-122"/>
              <a:ea typeface="微软雅黑" panose="020B0503020204020204" pitchFamily="34" charset="-122"/>
            </a:endParaRPr>
          </a:p>
          <a:p>
            <a:pPr marL="171450" indent="-171450">
              <a:lnSpc>
                <a:spcPct val="120000"/>
              </a:lnSpc>
              <a:buFont typeface="Wingdings" panose="05000000000000000000" pitchFamily="2" charset="2"/>
              <a:buChar char="u"/>
            </a:pPr>
            <a:r>
              <a:rPr lang="zh-CN" altLang="en-US" sz="1000" dirty="0">
                <a:solidFill>
                  <a:schemeClr val="bg1"/>
                </a:solidFill>
                <a:latin typeface="微软雅黑" panose="020B0503020204020204" pitchFamily="34" charset="-122"/>
                <a:ea typeface="微软雅黑" panose="020B0503020204020204" pitchFamily="34" charset="-122"/>
              </a:rPr>
              <a:t>文件档案管理</a:t>
            </a:r>
            <a:endParaRPr lang="zh-CN" altLang="en-US" sz="1000" dirty="0">
              <a:solidFill>
                <a:schemeClr val="bg1"/>
              </a:solidFill>
              <a:latin typeface="微软雅黑" panose="020B0503020204020204" pitchFamily="34" charset="-122"/>
              <a:ea typeface="微软雅黑" panose="020B0503020204020204" pitchFamily="34" charset="-122"/>
            </a:endParaRPr>
          </a:p>
          <a:p>
            <a:pPr marL="171450" indent="-171450">
              <a:lnSpc>
                <a:spcPct val="120000"/>
              </a:lnSpc>
              <a:buFont typeface="Wingdings" panose="05000000000000000000" pitchFamily="2" charset="2"/>
              <a:buChar char="u"/>
            </a:pPr>
            <a:r>
              <a:rPr lang="zh-CN" altLang="en-US" sz="1000" dirty="0">
                <a:solidFill>
                  <a:schemeClr val="bg1"/>
                </a:solidFill>
                <a:latin typeface="微软雅黑" panose="020B0503020204020204" pitchFamily="34" charset="-122"/>
                <a:ea typeface="微软雅黑" panose="020B0503020204020204" pitchFamily="34" charset="-122"/>
              </a:rPr>
              <a:t>科技项目申报管理</a:t>
            </a:r>
            <a:endParaRPr lang="zh-CN" altLang="en-US" sz="1000" dirty="0">
              <a:solidFill>
                <a:schemeClr val="bg1"/>
              </a:solidFill>
              <a:latin typeface="微软雅黑" panose="020B0503020204020204" pitchFamily="34" charset="-122"/>
              <a:ea typeface="微软雅黑" panose="020B0503020204020204" pitchFamily="34" charset="-122"/>
            </a:endParaRPr>
          </a:p>
          <a:p>
            <a:pPr marL="171450" indent="-171450">
              <a:lnSpc>
                <a:spcPct val="120000"/>
              </a:lnSpc>
              <a:buFont typeface="Wingdings" panose="05000000000000000000" pitchFamily="2" charset="2"/>
              <a:buChar char="u"/>
            </a:pPr>
            <a:r>
              <a:rPr lang="zh-CN" altLang="en-US" sz="1000" dirty="0">
                <a:solidFill>
                  <a:schemeClr val="bg1"/>
                </a:solidFill>
                <a:latin typeface="微软雅黑" panose="020B0503020204020204" pitchFamily="34" charset="-122"/>
                <a:ea typeface="微软雅黑" panose="020B0503020204020204" pitchFamily="34" charset="-122"/>
              </a:rPr>
              <a:t>其它管理工作</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outVertical)">
                                          <p:cBhvr>
                                            <p:cTn id="7" dur="500"/>
                                            <p:tgtEl>
                                              <p:spTgt spid="3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1000" fill="hold"/>
                                            <p:tgtEl>
                                              <p:spTgt spid="38"/>
                                            </p:tgtEl>
                                            <p:attrNameLst>
                                              <p:attrName>ppt_x</p:attrName>
                                            </p:attrNameLst>
                                          </p:cBhvr>
                                          <p:tavLst>
                                            <p:tav tm="0">
                                              <p:val>
                                                <p:strVal val="0-#ppt_w/2"/>
                                              </p:val>
                                            </p:tav>
                                            <p:tav tm="100000">
                                              <p:val>
                                                <p:strVal val="#ppt_x"/>
                                              </p:val>
                                            </p:tav>
                                          </p:tavLst>
                                        </p:anim>
                                        <p:anim calcmode="lin" valueType="num">
                                          <p:cBhvr additive="base">
                                            <p:cTn id="12" dur="1000" fill="hold"/>
                                            <p:tgtEl>
                                              <p:spTgt spid="3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1000" fill="hold"/>
                                            <p:tgtEl>
                                              <p:spTgt spid="37"/>
                                            </p:tgtEl>
                                            <p:attrNameLst>
                                              <p:attrName>ppt_x</p:attrName>
                                            </p:attrNameLst>
                                          </p:cBhvr>
                                          <p:tavLst>
                                            <p:tav tm="0">
                                              <p:val>
                                                <p:strVal val="1+#ppt_w/2"/>
                                              </p:val>
                                            </p:tav>
                                            <p:tav tm="100000">
                                              <p:val>
                                                <p:strVal val="#ppt_x"/>
                                              </p:val>
                                            </p:tav>
                                          </p:tavLst>
                                        </p:anim>
                                        <p:anim calcmode="lin" valueType="num">
                                          <p:cBhvr additive="base">
                                            <p:cTn id="16" dur="1000" fill="hold"/>
                                            <p:tgtEl>
                                              <p:spTgt spid="3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p:cTn id="20" dur="500" fill="hold"/>
                                            <p:tgtEl>
                                              <p:spTgt spid="54"/>
                                            </p:tgtEl>
                                            <p:attrNameLst>
                                              <p:attrName>ppt_w</p:attrName>
                                            </p:attrNameLst>
                                          </p:cBhvr>
                                          <p:tavLst>
                                            <p:tav tm="0">
                                              <p:val>
                                                <p:fltVal val="0"/>
                                              </p:val>
                                            </p:tav>
                                            <p:tav tm="100000">
                                              <p:val>
                                                <p:strVal val="#ppt_w"/>
                                              </p:val>
                                            </p:tav>
                                          </p:tavLst>
                                        </p:anim>
                                        <p:anim calcmode="lin" valueType="num">
                                          <p:cBhvr>
                                            <p:cTn id="21" dur="500" fill="hold"/>
                                            <p:tgtEl>
                                              <p:spTgt spid="54"/>
                                            </p:tgtEl>
                                            <p:attrNameLst>
                                              <p:attrName>ppt_h</p:attrName>
                                            </p:attrNameLst>
                                          </p:cBhvr>
                                          <p:tavLst>
                                            <p:tav tm="0">
                                              <p:val>
                                                <p:fltVal val="0"/>
                                              </p:val>
                                            </p:tav>
                                            <p:tav tm="100000">
                                              <p:val>
                                                <p:strVal val="#ppt_h"/>
                                              </p:val>
                                            </p:tav>
                                          </p:tavLst>
                                        </p:anim>
                                        <p:animEffect transition="in" filter="fade">
                                          <p:cBhvr>
                                            <p:cTn id="22" dur="500"/>
                                            <p:tgtEl>
                                              <p:spTgt spid="5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left)">
                                          <p:cBhvr>
                                            <p:cTn id="31" dur="500"/>
                                            <p:tgtEl>
                                              <p:spTgt spid="51"/>
                                            </p:tgtEl>
                                          </p:cBhvr>
                                        </p:animEffect>
                                      </p:childTnLst>
                                    </p:cTn>
                                  </p:par>
                                </p:childTnLst>
                              </p:cTn>
                            </p:par>
                            <p:par>
                              <p:cTn id="32" fill="hold">
                                <p:stCondLst>
                                  <p:cond delay="2500"/>
                                </p:stCondLst>
                                <p:childTnLst>
                                  <p:par>
                                    <p:cTn id="33" presetID="2" presetClass="entr" presetSubtype="2" fill="hold" grpId="0" nodeType="afterEffect" p14:presetBounceEnd="40000">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14:bounceEnd="40000">
                                          <p:cBhvr additive="base">
                                            <p:cTn id="35" dur="500" fill="hold"/>
                                            <p:tgtEl>
                                              <p:spTgt spid="50"/>
                                            </p:tgtEl>
                                            <p:attrNameLst>
                                              <p:attrName>ppt_x</p:attrName>
                                            </p:attrNameLst>
                                          </p:cBhvr>
                                          <p:tavLst>
                                            <p:tav tm="0">
                                              <p:val>
                                                <p:strVal val="1+#ppt_w/2"/>
                                              </p:val>
                                            </p:tav>
                                            <p:tav tm="100000">
                                              <p:val>
                                                <p:strVal val="#ppt_x"/>
                                              </p:val>
                                            </p:tav>
                                          </p:tavLst>
                                        </p:anim>
                                        <p:anim calcmode="lin" valueType="num" p14:bounceEnd="40000">
                                          <p:cBhvr additive="base">
                                            <p:cTn id="36" dur="500" fill="hold"/>
                                            <p:tgtEl>
                                              <p:spTgt spid="50"/>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 presetClass="entr" presetSubtype="4"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ppt_x"/>
                                              </p:val>
                                            </p:tav>
                                            <p:tav tm="100000">
                                              <p:val>
                                                <p:strVal val="#ppt_x"/>
                                              </p:val>
                                            </p:tav>
                                          </p:tavLst>
                                        </p:anim>
                                        <p:anim calcmode="lin" valueType="num">
                                          <p:cBhvr additive="base">
                                            <p:cTn id="4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50" grpId="0"/>
          <p:bldP spid="51" grpId="0"/>
          <p:bldP spid="54" grpId="0" animBg="1"/>
          <p:bldP spid="10" grpId="0" animBg="1"/>
          <p:bldP spid="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outVertical)">
                                          <p:cBhvr>
                                            <p:cTn id="7" dur="500"/>
                                            <p:tgtEl>
                                              <p:spTgt spid="3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1000" fill="hold"/>
                                            <p:tgtEl>
                                              <p:spTgt spid="38"/>
                                            </p:tgtEl>
                                            <p:attrNameLst>
                                              <p:attrName>ppt_x</p:attrName>
                                            </p:attrNameLst>
                                          </p:cBhvr>
                                          <p:tavLst>
                                            <p:tav tm="0">
                                              <p:val>
                                                <p:strVal val="0-#ppt_w/2"/>
                                              </p:val>
                                            </p:tav>
                                            <p:tav tm="100000">
                                              <p:val>
                                                <p:strVal val="#ppt_x"/>
                                              </p:val>
                                            </p:tav>
                                          </p:tavLst>
                                        </p:anim>
                                        <p:anim calcmode="lin" valueType="num">
                                          <p:cBhvr additive="base">
                                            <p:cTn id="12" dur="1000" fill="hold"/>
                                            <p:tgtEl>
                                              <p:spTgt spid="3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1000" fill="hold"/>
                                            <p:tgtEl>
                                              <p:spTgt spid="37"/>
                                            </p:tgtEl>
                                            <p:attrNameLst>
                                              <p:attrName>ppt_x</p:attrName>
                                            </p:attrNameLst>
                                          </p:cBhvr>
                                          <p:tavLst>
                                            <p:tav tm="0">
                                              <p:val>
                                                <p:strVal val="1+#ppt_w/2"/>
                                              </p:val>
                                            </p:tav>
                                            <p:tav tm="100000">
                                              <p:val>
                                                <p:strVal val="#ppt_x"/>
                                              </p:val>
                                            </p:tav>
                                          </p:tavLst>
                                        </p:anim>
                                        <p:anim calcmode="lin" valueType="num">
                                          <p:cBhvr additive="base">
                                            <p:cTn id="16" dur="1000" fill="hold"/>
                                            <p:tgtEl>
                                              <p:spTgt spid="3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p:cTn id="20" dur="500" fill="hold"/>
                                            <p:tgtEl>
                                              <p:spTgt spid="54"/>
                                            </p:tgtEl>
                                            <p:attrNameLst>
                                              <p:attrName>ppt_w</p:attrName>
                                            </p:attrNameLst>
                                          </p:cBhvr>
                                          <p:tavLst>
                                            <p:tav tm="0">
                                              <p:val>
                                                <p:fltVal val="0"/>
                                              </p:val>
                                            </p:tav>
                                            <p:tav tm="100000">
                                              <p:val>
                                                <p:strVal val="#ppt_w"/>
                                              </p:val>
                                            </p:tav>
                                          </p:tavLst>
                                        </p:anim>
                                        <p:anim calcmode="lin" valueType="num">
                                          <p:cBhvr>
                                            <p:cTn id="21" dur="500" fill="hold"/>
                                            <p:tgtEl>
                                              <p:spTgt spid="54"/>
                                            </p:tgtEl>
                                            <p:attrNameLst>
                                              <p:attrName>ppt_h</p:attrName>
                                            </p:attrNameLst>
                                          </p:cBhvr>
                                          <p:tavLst>
                                            <p:tav tm="0">
                                              <p:val>
                                                <p:fltVal val="0"/>
                                              </p:val>
                                            </p:tav>
                                            <p:tav tm="100000">
                                              <p:val>
                                                <p:strVal val="#ppt_h"/>
                                              </p:val>
                                            </p:tav>
                                          </p:tavLst>
                                        </p:anim>
                                        <p:animEffect transition="in" filter="fade">
                                          <p:cBhvr>
                                            <p:cTn id="22" dur="500"/>
                                            <p:tgtEl>
                                              <p:spTgt spid="5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left)">
                                          <p:cBhvr>
                                            <p:cTn id="31" dur="500"/>
                                            <p:tgtEl>
                                              <p:spTgt spid="51"/>
                                            </p:tgtEl>
                                          </p:cBhvr>
                                        </p:animEffect>
                                      </p:childTnLst>
                                    </p:cTn>
                                  </p:par>
                                </p:childTnLst>
                              </p:cTn>
                            </p:par>
                            <p:par>
                              <p:cTn id="32" fill="hold">
                                <p:stCondLst>
                                  <p:cond delay="2500"/>
                                </p:stCondLst>
                                <p:childTnLst>
                                  <p:par>
                                    <p:cTn id="33" presetID="2" presetClass="entr" presetSubtype="2"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500" fill="hold"/>
                                            <p:tgtEl>
                                              <p:spTgt spid="50"/>
                                            </p:tgtEl>
                                            <p:attrNameLst>
                                              <p:attrName>ppt_x</p:attrName>
                                            </p:attrNameLst>
                                          </p:cBhvr>
                                          <p:tavLst>
                                            <p:tav tm="0">
                                              <p:val>
                                                <p:strVal val="1+#ppt_w/2"/>
                                              </p:val>
                                            </p:tav>
                                            <p:tav tm="100000">
                                              <p:val>
                                                <p:strVal val="#ppt_x"/>
                                              </p:val>
                                            </p:tav>
                                          </p:tavLst>
                                        </p:anim>
                                        <p:anim calcmode="lin" valueType="num">
                                          <p:cBhvr additive="base">
                                            <p:cTn id="36" dur="500" fill="hold"/>
                                            <p:tgtEl>
                                              <p:spTgt spid="50"/>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 presetClass="entr" presetSubtype="4"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ppt_x"/>
                                              </p:val>
                                            </p:tav>
                                            <p:tav tm="100000">
                                              <p:val>
                                                <p:strVal val="#ppt_x"/>
                                              </p:val>
                                            </p:tav>
                                          </p:tavLst>
                                        </p:anim>
                                        <p:anim calcmode="lin" valueType="num">
                                          <p:cBhvr additive="base">
                                            <p:cTn id="4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50" grpId="0"/>
          <p:bldP spid="51" grpId="0"/>
          <p:bldP spid="54" grpId="0" animBg="1"/>
          <p:bldP spid="10" grpId="0" animBg="1"/>
          <p:bldP spid="9"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65373" y="428693"/>
            <a:ext cx="3047759" cy="430887"/>
          </a:xfrm>
          <a:prstGeom prst="rect">
            <a:avLst/>
          </a:prstGeom>
          <a:noFill/>
        </p:spPr>
        <p:txBody>
          <a:bodyPr wrap="square" rtlCol="0">
            <a:spAutoFit/>
          </a:bodyPr>
          <a:lstStyle>
            <a:defPPr>
              <a:defRPr lang="zh-CN"/>
            </a:defPPr>
            <a:lvl1pPr>
              <a:defRPr sz="2200" b="1">
                <a:solidFill>
                  <a:schemeClr val="accent1"/>
                </a:solidFill>
                <a:latin typeface="微软雅黑" panose="020B0503020204020204" pitchFamily="34" charset="-122"/>
                <a:ea typeface="微软雅黑" panose="020B0503020204020204" pitchFamily="34" charset="-122"/>
              </a:defRPr>
            </a:lvl1pPr>
          </a:lstStyle>
          <a:p>
            <a:r>
              <a:rPr lang="zh-CN" altLang="en-US" dirty="0"/>
              <a:t>绿化管理</a:t>
            </a:r>
            <a:endParaRPr lang="zh-CN" altLang="en-US" dirty="0"/>
          </a:p>
        </p:txBody>
      </p:sp>
      <p:cxnSp>
        <p:nvCxnSpPr>
          <p:cNvPr id="3" name="直接连接符 2"/>
          <p:cNvCxnSpPr/>
          <p:nvPr/>
        </p:nvCxnSpPr>
        <p:spPr>
          <a:xfrm>
            <a:off x="1132953" y="897658"/>
            <a:ext cx="7543503" cy="0"/>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582730" y="347438"/>
            <a:ext cx="507041" cy="593401"/>
            <a:chOff x="582730" y="347438"/>
            <a:chExt cx="507041" cy="593401"/>
          </a:xfrm>
        </p:grpSpPr>
        <p:sp>
          <p:nvSpPr>
            <p:cNvPr id="19" name="六边形 18"/>
            <p:cNvSpPr/>
            <p:nvPr/>
          </p:nvSpPr>
          <p:spPr>
            <a:xfrm rot="5400000">
              <a:off x="539550" y="390618"/>
              <a:ext cx="593401" cy="507041"/>
            </a:xfrm>
            <a:prstGeom prst="hexagon">
              <a:avLst/>
            </a:prstGeom>
            <a:solidFill>
              <a:schemeClr val="accent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15" name="Freeform 95"/>
            <p:cNvSpPr>
              <a:spLocks noEditPoints="1"/>
            </p:cNvSpPr>
            <p:nvPr/>
          </p:nvSpPr>
          <p:spPr bwMode="auto">
            <a:xfrm>
              <a:off x="671521" y="507411"/>
              <a:ext cx="329457" cy="273450"/>
            </a:xfrm>
            <a:custGeom>
              <a:avLst/>
              <a:gdLst>
                <a:gd name="T0" fmla="*/ 581 w 602"/>
                <a:gd name="T1" fmla="*/ 221 h 499"/>
                <a:gd name="T2" fmla="*/ 602 w 602"/>
                <a:gd name="T3" fmla="*/ 304 h 499"/>
                <a:gd name="T4" fmla="*/ 580 w 602"/>
                <a:gd name="T5" fmla="*/ 330 h 499"/>
                <a:gd name="T6" fmla="*/ 472 w 602"/>
                <a:gd name="T7" fmla="*/ 343 h 499"/>
                <a:gd name="T8" fmla="*/ 425 w 602"/>
                <a:gd name="T9" fmla="*/ 295 h 499"/>
                <a:gd name="T10" fmla="*/ 380 w 602"/>
                <a:gd name="T11" fmla="*/ 245 h 499"/>
                <a:gd name="T12" fmla="*/ 320 w 602"/>
                <a:gd name="T13" fmla="*/ 245 h 499"/>
                <a:gd name="T14" fmla="*/ 345 w 602"/>
                <a:gd name="T15" fmla="*/ 205 h 499"/>
                <a:gd name="T16" fmla="*/ 383 w 602"/>
                <a:gd name="T17" fmla="*/ 191 h 499"/>
                <a:gd name="T18" fmla="*/ 404 w 602"/>
                <a:gd name="T19" fmla="*/ 176 h 499"/>
                <a:gd name="T20" fmla="*/ 394 w 602"/>
                <a:gd name="T21" fmla="*/ 139 h 499"/>
                <a:gd name="T22" fmla="*/ 381 w 602"/>
                <a:gd name="T23" fmla="*/ 117 h 499"/>
                <a:gd name="T24" fmla="*/ 383 w 602"/>
                <a:gd name="T25" fmla="*/ 89 h 499"/>
                <a:gd name="T26" fmla="*/ 385 w 602"/>
                <a:gd name="T27" fmla="*/ 42 h 499"/>
                <a:gd name="T28" fmla="*/ 410 w 602"/>
                <a:gd name="T29" fmla="*/ 11 h 499"/>
                <a:gd name="T30" fmla="*/ 457 w 602"/>
                <a:gd name="T31" fmla="*/ 0 h 499"/>
                <a:gd name="T32" fmla="*/ 503 w 602"/>
                <a:gd name="T33" fmla="*/ 13 h 499"/>
                <a:gd name="T34" fmla="*/ 526 w 602"/>
                <a:gd name="T35" fmla="*/ 44 h 499"/>
                <a:gd name="T36" fmla="*/ 526 w 602"/>
                <a:gd name="T37" fmla="*/ 89 h 499"/>
                <a:gd name="T38" fmla="*/ 529 w 602"/>
                <a:gd name="T39" fmla="*/ 108 h 499"/>
                <a:gd name="T40" fmla="*/ 519 w 602"/>
                <a:gd name="T41" fmla="*/ 128 h 499"/>
                <a:gd name="T42" fmla="*/ 498 w 602"/>
                <a:gd name="T43" fmla="*/ 162 h 499"/>
                <a:gd name="T44" fmla="*/ 511 w 602"/>
                <a:gd name="T45" fmla="*/ 189 h 499"/>
                <a:gd name="T46" fmla="*/ 560 w 602"/>
                <a:gd name="T47" fmla="*/ 193 h 499"/>
                <a:gd name="T48" fmla="*/ 320 w 602"/>
                <a:gd name="T49" fmla="*/ 284 h 499"/>
                <a:gd name="T50" fmla="*/ 284 w 602"/>
                <a:gd name="T51" fmla="*/ 267 h 499"/>
                <a:gd name="T52" fmla="*/ 291 w 602"/>
                <a:gd name="T53" fmla="*/ 218 h 499"/>
                <a:gd name="T54" fmla="*/ 315 w 602"/>
                <a:gd name="T55" fmla="*/ 182 h 499"/>
                <a:gd name="T56" fmla="*/ 322 w 602"/>
                <a:gd name="T57" fmla="*/ 142 h 499"/>
                <a:gd name="T58" fmla="*/ 319 w 602"/>
                <a:gd name="T59" fmla="*/ 114 h 499"/>
                <a:gd name="T60" fmla="*/ 309 w 602"/>
                <a:gd name="T61" fmla="*/ 47 h 499"/>
                <a:gd name="T62" fmla="*/ 268 w 602"/>
                <a:gd name="T63" fmla="*/ 15 h 499"/>
                <a:gd name="T64" fmla="*/ 217 w 602"/>
                <a:gd name="T65" fmla="*/ 6 h 499"/>
                <a:gd name="T66" fmla="*/ 167 w 602"/>
                <a:gd name="T67" fmla="*/ 14 h 499"/>
                <a:gd name="T68" fmla="*/ 124 w 602"/>
                <a:gd name="T69" fmla="*/ 45 h 499"/>
                <a:gd name="T70" fmla="*/ 110 w 602"/>
                <a:gd name="T71" fmla="*/ 114 h 499"/>
                <a:gd name="T72" fmla="*/ 104 w 602"/>
                <a:gd name="T73" fmla="*/ 142 h 499"/>
                <a:gd name="T74" fmla="*/ 113 w 602"/>
                <a:gd name="T75" fmla="*/ 181 h 499"/>
                <a:gd name="T76" fmla="*/ 134 w 602"/>
                <a:gd name="T77" fmla="*/ 216 h 499"/>
                <a:gd name="T78" fmla="*/ 136 w 602"/>
                <a:gd name="T79" fmla="*/ 270 h 499"/>
                <a:gd name="T80" fmla="*/ 102 w 602"/>
                <a:gd name="T81" fmla="*/ 282 h 499"/>
                <a:gd name="T82" fmla="*/ 52 w 602"/>
                <a:gd name="T83" fmla="*/ 289 h 499"/>
                <a:gd name="T84" fmla="*/ 21 w 602"/>
                <a:gd name="T85" fmla="*/ 340 h 499"/>
                <a:gd name="T86" fmla="*/ 0 w 602"/>
                <a:gd name="T87" fmla="*/ 430 h 499"/>
                <a:gd name="T88" fmla="*/ 15 w 602"/>
                <a:gd name="T89" fmla="*/ 472 h 499"/>
                <a:gd name="T90" fmla="*/ 119 w 602"/>
                <a:gd name="T91" fmla="*/ 494 h 499"/>
                <a:gd name="T92" fmla="*/ 288 w 602"/>
                <a:gd name="T93" fmla="*/ 498 h 499"/>
                <a:gd name="T94" fmla="*/ 406 w 602"/>
                <a:gd name="T95" fmla="*/ 477 h 499"/>
                <a:gd name="T96" fmla="*/ 424 w 602"/>
                <a:gd name="T97" fmla="*/ 421 h 499"/>
                <a:gd name="T98" fmla="*/ 403 w 602"/>
                <a:gd name="T99" fmla="*/ 335 h 499"/>
                <a:gd name="T100" fmla="*/ 366 w 602"/>
                <a:gd name="T101" fmla="*/ 284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02" h="499">
                  <a:moveTo>
                    <a:pt x="560" y="193"/>
                  </a:moveTo>
                  <a:lnTo>
                    <a:pt x="567" y="200"/>
                  </a:lnTo>
                  <a:lnTo>
                    <a:pt x="572" y="205"/>
                  </a:lnTo>
                  <a:lnTo>
                    <a:pt x="577" y="213"/>
                  </a:lnTo>
                  <a:lnTo>
                    <a:pt x="581" y="221"/>
                  </a:lnTo>
                  <a:lnTo>
                    <a:pt x="589" y="237"/>
                  </a:lnTo>
                  <a:lnTo>
                    <a:pt x="594" y="254"/>
                  </a:lnTo>
                  <a:lnTo>
                    <a:pt x="597" y="271"/>
                  </a:lnTo>
                  <a:lnTo>
                    <a:pt x="601" y="289"/>
                  </a:lnTo>
                  <a:lnTo>
                    <a:pt x="602" y="304"/>
                  </a:lnTo>
                  <a:lnTo>
                    <a:pt x="602" y="318"/>
                  </a:lnTo>
                  <a:lnTo>
                    <a:pt x="599" y="322"/>
                  </a:lnTo>
                  <a:lnTo>
                    <a:pt x="593" y="325"/>
                  </a:lnTo>
                  <a:lnTo>
                    <a:pt x="587" y="328"/>
                  </a:lnTo>
                  <a:lnTo>
                    <a:pt x="580" y="330"/>
                  </a:lnTo>
                  <a:lnTo>
                    <a:pt x="563" y="335"/>
                  </a:lnTo>
                  <a:lnTo>
                    <a:pt x="543" y="338"/>
                  </a:lnTo>
                  <a:lnTo>
                    <a:pt x="521" y="340"/>
                  </a:lnTo>
                  <a:lnTo>
                    <a:pt x="496" y="342"/>
                  </a:lnTo>
                  <a:lnTo>
                    <a:pt x="472" y="343"/>
                  </a:lnTo>
                  <a:lnTo>
                    <a:pt x="446" y="343"/>
                  </a:lnTo>
                  <a:lnTo>
                    <a:pt x="441" y="330"/>
                  </a:lnTo>
                  <a:lnTo>
                    <a:pt x="437" y="318"/>
                  </a:lnTo>
                  <a:lnTo>
                    <a:pt x="431" y="306"/>
                  </a:lnTo>
                  <a:lnTo>
                    <a:pt x="425" y="295"/>
                  </a:lnTo>
                  <a:lnTo>
                    <a:pt x="418" y="284"/>
                  </a:lnTo>
                  <a:lnTo>
                    <a:pt x="410" y="274"/>
                  </a:lnTo>
                  <a:lnTo>
                    <a:pt x="401" y="264"/>
                  </a:lnTo>
                  <a:lnTo>
                    <a:pt x="392" y="255"/>
                  </a:lnTo>
                  <a:lnTo>
                    <a:pt x="380" y="245"/>
                  </a:lnTo>
                  <a:lnTo>
                    <a:pt x="366" y="245"/>
                  </a:lnTo>
                  <a:lnTo>
                    <a:pt x="354" y="245"/>
                  </a:lnTo>
                  <a:lnTo>
                    <a:pt x="343" y="245"/>
                  </a:lnTo>
                  <a:lnTo>
                    <a:pt x="332" y="245"/>
                  </a:lnTo>
                  <a:lnTo>
                    <a:pt x="320" y="245"/>
                  </a:lnTo>
                  <a:lnTo>
                    <a:pt x="319" y="245"/>
                  </a:lnTo>
                  <a:lnTo>
                    <a:pt x="327" y="231"/>
                  </a:lnTo>
                  <a:lnTo>
                    <a:pt x="334" y="217"/>
                  </a:lnTo>
                  <a:lnTo>
                    <a:pt x="340" y="211"/>
                  </a:lnTo>
                  <a:lnTo>
                    <a:pt x="345" y="205"/>
                  </a:lnTo>
                  <a:lnTo>
                    <a:pt x="349" y="198"/>
                  </a:lnTo>
                  <a:lnTo>
                    <a:pt x="352" y="191"/>
                  </a:lnTo>
                  <a:lnTo>
                    <a:pt x="365" y="191"/>
                  </a:lnTo>
                  <a:lnTo>
                    <a:pt x="377" y="191"/>
                  </a:lnTo>
                  <a:lnTo>
                    <a:pt x="383" y="191"/>
                  </a:lnTo>
                  <a:lnTo>
                    <a:pt x="387" y="191"/>
                  </a:lnTo>
                  <a:lnTo>
                    <a:pt x="392" y="190"/>
                  </a:lnTo>
                  <a:lnTo>
                    <a:pt x="397" y="189"/>
                  </a:lnTo>
                  <a:lnTo>
                    <a:pt x="400" y="183"/>
                  </a:lnTo>
                  <a:lnTo>
                    <a:pt x="404" y="176"/>
                  </a:lnTo>
                  <a:lnTo>
                    <a:pt x="406" y="169"/>
                  </a:lnTo>
                  <a:lnTo>
                    <a:pt x="408" y="160"/>
                  </a:lnTo>
                  <a:lnTo>
                    <a:pt x="404" y="153"/>
                  </a:lnTo>
                  <a:lnTo>
                    <a:pt x="399" y="146"/>
                  </a:lnTo>
                  <a:lnTo>
                    <a:pt x="394" y="139"/>
                  </a:lnTo>
                  <a:lnTo>
                    <a:pt x="392" y="129"/>
                  </a:lnTo>
                  <a:lnTo>
                    <a:pt x="388" y="128"/>
                  </a:lnTo>
                  <a:lnTo>
                    <a:pt x="386" y="124"/>
                  </a:lnTo>
                  <a:lnTo>
                    <a:pt x="384" y="121"/>
                  </a:lnTo>
                  <a:lnTo>
                    <a:pt x="381" y="117"/>
                  </a:lnTo>
                  <a:lnTo>
                    <a:pt x="379" y="107"/>
                  </a:lnTo>
                  <a:lnTo>
                    <a:pt x="378" y="94"/>
                  </a:lnTo>
                  <a:lnTo>
                    <a:pt x="378" y="92"/>
                  </a:lnTo>
                  <a:lnTo>
                    <a:pt x="380" y="90"/>
                  </a:lnTo>
                  <a:lnTo>
                    <a:pt x="383" y="89"/>
                  </a:lnTo>
                  <a:lnTo>
                    <a:pt x="384" y="88"/>
                  </a:lnTo>
                  <a:lnTo>
                    <a:pt x="383" y="75"/>
                  </a:lnTo>
                  <a:lnTo>
                    <a:pt x="383" y="63"/>
                  </a:lnTo>
                  <a:lnTo>
                    <a:pt x="383" y="53"/>
                  </a:lnTo>
                  <a:lnTo>
                    <a:pt x="385" y="42"/>
                  </a:lnTo>
                  <a:lnTo>
                    <a:pt x="388" y="34"/>
                  </a:lnTo>
                  <a:lnTo>
                    <a:pt x="392" y="27"/>
                  </a:lnTo>
                  <a:lnTo>
                    <a:pt x="398" y="20"/>
                  </a:lnTo>
                  <a:lnTo>
                    <a:pt x="404" y="14"/>
                  </a:lnTo>
                  <a:lnTo>
                    <a:pt x="410" y="11"/>
                  </a:lnTo>
                  <a:lnTo>
                    <a:pt x="415" y="8"/>
                  </a:lnTo>
                  <a:lnTo>
                    <a:pt x="421" y="5"/>
                  </a:lnTo>
                  <a:lnTo>
                    <a:pt x="428" y="4"/>
                  </a:lnTo>
                  <a:lnTo>
                    <a:pt x="442" y="0"/>
                  </a:lnTo>
                  <a:lnTo>
                    <a:pt x="457" y="0"/>
                  </a:lnTo>
                  <a:lnTo>
                    <a:pt x="471" y="1"/>
                  </a:lnTo>
                  <a:lnTo>
                    <a:pt x="485" y="4"/>
                  </a:lnTo>
                  <a:lnTo>
                    <a:pt x="492" y="6"/>
                  </a:lnTo>
                  <a:lnTo>
                    <a:pt x="498" y="9"/>
                  </a:lnTo>
                  <a:lnTo>
                    <a:pt x="503" y="13"/>
                  </a:lnTo>
                  <a:lnTo>
                    <a:pt x="509" y="17"/>
                  </a:lnTo>
                  <a:lnTo>
                    <a:pt x="515" y="22"/>
                  </a:lnTo>
                  <a:lnTo>
                    <a:pt x="520" y="28"/>
                  </a:lnTo>
                  <a:lnTo>
                    <a:pt x="523" y="35"/>
                  </a:lnTo>
                  <a:lnTo>
                    <a:pt x="526" y="44"/>
                  </a:lnTo>
                  <a:lnTo>
                    <a:pt x="527" y="53"/>
                  </a:lnTo>
                  <a:lnTo>
                    <a:pt x="528" y="63"/>
                  </a:lnTo>
                  <a:lnTo>
                    <a:pt x="527" y="75"/>
                  </a:lnTo>
                  <a:lnTo>
                    <a:pt x="526" y="89"/>
                  </a:lnTo>
                  <a:lnTo>
                    <a:pt x="526" y="89"/>
                  </a:lnTo>
                  <a:lnTo>
                    <a:pt x="527" y="90"/>
                  </a:lnTo>
                  <a:lnTo>
                    <a:pt x="529" y="92"/>
                  </a:lnTo>
                  <a:lnTo>
                    <a:pt x="529" y="94"/>
                  </a:lnTo>
                  <a:lnTo>
                    <a:pt x="529" y="101"/>
                  </a:lnTo>
                  <a:lnTo>
                    <a:pt x="529" y="108"/>
                  </a:lnTo>
                  <a:lnTo>
                    <a:pt x="528" y="113"/>
                  </a:lnTo>
                  <a:lnTo>
                    <a:pt x="526" y="117"/>
                  </a:lnTo>
                  <a:lnTo>
                    <a:pt x="525" y="122"/>
                  </a:lnTo>
                  <a:lnTo>
                    <a:pt x="521" y="126"/>
                  </a:lnTo>
                  <a:lnTo>
                    <a:pt x="519" y="128"/>
                  </a:lnTo>
                  <a:lnTo>
                    <a:pt x="515" y="130"/>
                  </a:lnTo>
                  <a:lnTo>
                    <a:pt x="512" y="139"/>
                  </a:lnTo>
                  <a:lnTo>
                    <a:pt x="508" y="147"/>
                  </a:lnTo>
                  <a:lnTo>
                    <a:pt x="503" y="155"/>
                  </a:lnTo>
                  <a:lnTo>
                    <a:pt x="498" y="162"/>
                  </a:lnTo>
                  <a:lnTo>
                    <a:pt x="499" y="169"/>
                  </a:lnTo>
                  <a:lnTo>
                    <a:pt x="501" y="175"/>
                  </a:lnTo>
                  <a:lnTo>
                    <a:pt x="503" y="181"/>
                  </a:lnTo>
                  <a:lnTo>
                    <a:pt x="506" y="186"/>
                  </a:lnTo>
                  <a:lnTo>
                    <a:pt x="511" y="189"/>
                  </a:lnTo>
                  <a:lnTo>
                    <a:pt x="515" y="191"/>
                  </a:lnTo>
                  <a:lnTo>
                    <a:pt x="521" y="193"/>
                  </a:lnTo>
                  <a:lnTo>
                    <a:pt x="528" y="193"/>
                  </a:lnTo>
                  <a:lnTo>
                    <a:pt x="543" y="193"/>
                  </a:lnTo>
                  <a:lnTo>
                    <a:pt x="560" y="193"/>
                  </a:lnTo>
                  <a:close/>
                  <a:moveTo>
                    <a:pt x="366" y="284"/>
                  </a:moveTo>
                  <a:lnTo>
                    <a:pt x="354" y="284"/>
                  </a:lnTo>
                  <a:lnTo>
                    <a:pt x="343" y="284"/>
                  </a:lnTo>
                  <a:lnTo>
                    <a:pt x="331" y="284"/>
                  </a:lnTo>
                  <a:lnTo>
                    <a:pt x="320" y="284"/>
                  </a:lnTo>
                  <a:lnTo>
                    <a:pt x="310" y="284"/>
                  </a:lnTo>
                  <a:lnTo>
                    <a:pt x="302" y="282"/>
                  </a:lnTo>
                  <a:lnTo>
                    <a:pt x="295" y="278"/>
                  </a:lnTo>
                  <a:lnTo>
                    <a:pt x="289" y="274"/>
                  </a:lnTo>
                  <a:lnTo>
                    <a:pt x="284" y="267"/>
                  </a:lnTo>
                  <a:lnTo>
                    <a:pt x="280" y="258"/>
                  </a:lnTo>
                  <a:lnTo>
                    <a:pt x="278" y="249"/>
                  </a:lnTo>
                  <a:lnTo>
                    <a:pt x="276" y="238"/>
                  </a:lnTo>
                  <a:lnTo>
                    <a:pt x="284" y="229"/>
                  </a:lnTo>
                  <a:lnTo>
                    <a:pt x="291" y="218"/>
                  </a:lnTo>
                  <a:lnTo>
                    <a:pt x="297" y="205"/>
                  </a:lnTo>
                  <a:lnTo>
                    <a:pt x="302" y="193"/>
                  </a:lnTo>
                  <a:lnTo>
                    <a:pt x="306" y="190"/>
                  </a:lnTo>
                  <a:lnTo>
                    <a:pt x="311" y="187"/>
                  </a:lnTo>
                  <a:lnTo>
                    <a:pt x="315" y="182"/>
                  </a:lnTo>
                  <a:lnTo>
                    <a:pt x="317" y="176"/>
                  </a:lnTo>
                  <a:lnTo>
                    <a:pt x="319" y="169"/>
                  </a:lnTo>
                  <a:lnTo>
                    <a:pt x="322" y="161"/>
                  </a:lnTo>
                  <a:lnTo>
                    <a:pt x="322" y="151"/>
                  </a:lnTo>
                  <a:lnTo>
                    <a:pt x="322" y="142"/>
                  </a:lnTo>
                  <a:lnTo>
                    <a:pt x="322" y="139"/>
                  </a:lnTo>
                  <a:lnTo>
                    <a:pt x="318" y="135"/>
                  </a:lnTo>
                  <a:lnTo>
                    <a:pt x="318" y="135"/>
                  </a:lnTo>
                  <a:lnTo>
                    <a:pt x="317" y="134"/>
                  </a:lnTo>
                  <a:lnTo>
                    <a:pt x="319" y="114"/>
                  </a:lnTo>
                  <a:lnTo>
                    <a:pt x="319" y="96"/>
                  </a:lnTo>
                  <a:lnTo>
                    <a:pt x="319" y="81"/>
                  </a:lnTo>
                  <a:lnTo>
                    <a:pt x="317" y="68"/>
                  </a:lnTo>
                  <a:lnTo>
                    <a:pt x="313" y="58"/>
                  </a:lnTo>
                  <a:lnTo>
                    <a:pt x="309" y="47"/>
                  </a:lnTo>
                  <a:lnTo>
                    <a:pt x="302" y="38"/>
                  </a:lnTo>
                  <a:lnTo>
                    <a:pt x="292" y="31"/>
                  </a:lnTo>
                  <a:lnTo>
                    <a:pt x="285" y="25"/>
                  </a:lnTo>
                  <a:lnTo>
                    <a:pt x="277" y="20"/>
                  </a:lnTo>
                  <a:lnTo>
                    <a:pt x="268" y="15"/>
                  </a:lnTo>
                  <a:lnTo>
                    <a:pt x="258" y="12"/>
                  </a:lnTo>
                  <a:lnTo>
                    <a:pt x="249" y="9"/>
                  </a:lnTo>
                  <a:lnTo>
                    <a:pt x="238" y="7"/>
                  </a:lnTo>
                  <a:lnTo>
                    <a:pt x="228" y="6"/>
                  </a:lnTo>
                  <a:lnTo>
                    <a:pt x="217" y="6"/>
                  </a:lnTo>
                  <a:lnTo>
                    <a:pt x="207" y="6"/>
                  </a:lnTo>
                  <a:lnTo>
                    <a:pt x="196" y="7"/>
                  </a:lnTo>
                  <a:lnTo>
                    <a:pt x="187" y="8"/>
                  </a:lnTo>
                  <a:lnTo>
                    <a:pt x="176" y="11"/>
                  </a:lnTo>
                  <a:lnTo>
                    <a:pt x="167" y="14"/>
                  </a:lnTo>
                  <a:lnTo>
                    <a:pt x="157" y="18"/>
                  </a:lnTo>
                  <a:lnTo>
                    <a:pt x="149" y="22"/>
                  </a:lnTo>
                  <a:lnTo>
                    <a:pt x="141" y="27"/>
                  </a:lnTo>
                  <a:lnTo>
                    <a:pt x="133" y="35"/>
                  </a:lnTo>
                  <a:lnTo>
                    <a:pt x="124" y="45"/>
                  </a:lnTo>
                  <a:lnTo>
                    <a:pt x="119" y="55"/>
                  </a:lnTo>
                  <a:lnTo>
                    <a:pt x="114" y="68"/>
                  </a:lnTo>
                  <a:lnTo>
                    <a:pt x="111" y="82"/>
                  </a:lnTo>
                  <a:lnTo>
                    <a:pt x="110" y="97"/>
                  </a:lnTo>
                  <a:lnTo>
                    <a:pt x="110" y="114"/>
                  </a:lnTo>
                  <a:lnTo>
                    <a:pt x="113" y="133"/>
                  </a:lnTo>
                  <a:lnTo>
                    <a:pt x="110" y="134"/>
                  </a:lnTo>
                  <a:lnTo>
                    <a:pt x="108" y="135"/>
                  </a:lnTo>
                  <a:lnTo>
                    <a:pt x="104" y="139"/>
                  </a:lnTo>
                  <a:lnTo>
                    <a:pt x="104" y="142"/>
                  </a:lnTo>
                  <a:lnTo>
                    <a:pt x="104" y="151"/>
                  </a:lnTo>
                  <a:lnTo>
                    <a:pt x="106" y="161"/>
                  </a:lnTo>
                  <a:lnTo>
                    <a:pt x="107" y="168"/>
                  </a:lnTo>
                  <a:lnTo>
                    <a:pt x="109" y="175"/>
                  </a:lnTo>
                  <a:lnTo>
                    <a:pt x="113" y="181"/>
                  </a:lnTo>
                  <a:lnTo>
                    <a:pt x="115" y="186"/>
                  </a:lnTo>
                  <a:lnTo>
                    <a:pt x="120" y="190"/>
                  </a:lnTo>
                  <a:lnTo>
                    <a:pt x="123" y="193"/>
                  </a:lnTo>
                  <a:lnTo>
                    <a:pt x="128" y="204"/>
                  </a:lnTo>
                  <a:lnTo>
                    <a:pt x="134" y="216"/>
                  </a:lnTo>
                  <a:lnTo>
                    <a:pt x="141" y="227"/>
                  </a:lnTo>
                  <a:lnTo>
                    <a:pt x="148" y="236"/>
                  </a:lnTo>
                  <a:lnTo>
                    <a:pt x="146" y="249"/>
                  </a:lnTo>
                  <a:lnTo>
                    <a:pt x="141" y="261"/>
                  </a:lnTo>
                  <a:lnTo>
                    <a:pt x="136" y="270"/>
                  </a:lnTo>
                  <a:lnTo>
                    <a:pt x="130" y="278"/>
                  </a:lnTo>
                  <a:lnTo>
                    <a:pt x="124" y="281"/>
                  </a:lnTo>
                  <a:lnTo>
                    <a:pt x="117" y="282"/>
                  </a:lnTo>
                  <a:lnTo>
                    <a:pt x="110" y="282"/>
                  </a:lnTo>
                  <a:lnTo>
                    <a:pt x="102" y="282"/>
                  </a:lnTo>
                  <a:lnTo>
                    <a:pt x="92" y="282"/>
                  </a:lnTo>
                  <a:lnTo>
                    <a:pt x="81" y="282"/>
                  </a:lnTo>
                  <a:lnTo>
                    <a:pt x="70" y="282"/>
                  </a:lnTo>
                  <a:lnTo>
                    <a:pt x="59" y="282"/>
                  </a:lnTo>
                  <a:lnTo>
                    <a:pt x="52" y="289"/>
                  </a:lnTo>
                  <a:lnTo>
                    <a:pt x="45" y="298"/>
                  </a:lnTo>
                  <a:lnTo>
                    <a:pt x="39" y="308"/>
                  </a:lnTo>
                  <a:lnTo>
                    <a:pt x="33" y="318"/>
                  </a:lnTo>
                  <a:lnTo>
                    <a:pt x="27" y="329"/>
                  </a:lnTo>
                  <a:lnTo>
                    <a:pt x="21" y="340"/>
                  </a:lnTo>
                  <a:lnTo>
                    <a:pt x="16" y="353"/>
                  </a:lnTo>
                  <a:lnTo>
                    <a:pt x="13" y="365"/>
                  </a:lnTo>
                  <a:lnTo>
                    <a:pt x="6" y="391"/>
                  </a:lnTo>
                  <a:lnTo>
                    <a:pt x="1" y="417"/>
                  </a:lnTo>
                  <a:lnTo>
                    <a:pt x="0" y="430"/>
                  </a:lnTo>
                  <a:lnTo>
                    <a:pt x="0" y="441"/>
                  </a:lnTo>
                  <a:lnTo>
                    <a:pt x="0" y="453"/>
                  </a:lnTo>
                  <a:lnTo>
                    <a:pt x="0" y="465"/>
                  </a:lnTo>
                  <a:lnTo>
                    <a:pt x="7" y="468"/>
                  </a:lnTo>
                  <a:lnTo>
                    <a:pt x="15" y="472"/>
                  </a:lnTo>
                  <a:lnTo>
                    <a:pt x="25" y="475"/>
                  </a:lnTo>
                  <a:lnTo>
                    <a:pt x="35" y="479"/>
                  </a:lnTo>
                  <a:lnTo>
                    <a:pt x="60" y="485"/>
                  </a:lnTo>
                  <a:lnTo>
                    <a:pt x="88" y="490"/>
                  </a:lnTo>
                  <a:lnTo>
                    <a:pt x="119" y="494"/>
                  </a:lnTo>
                  <a:lnTo>
                    <a:pt x="151" y="497"/>
                  </a:lnTo>
                  <a:lnTo>
                    <a:pt x="185" y="499"/>
                  </a:lnTo>
                  <a:lnTo>
                    <a:pt x="219" y="499"/>
                  </a:lnTo>
                  <a:lnTo>
                    <a:pt x="253" y="499"/>
                  </a:lnTo>
                  <a:lnTo>
                    <a:pt x="288" y="498"/>
                  </a:lnTo>
                  <a:lnTo>
                    <a:pt x="319" y="494"/>
                  </a:lnTo>
                  <a:lnTo>
                    <a:pt x="349" y="491"/>
                  </a:lnTo>
                  <a:lnTo>
                    <a:pt x="374" y="486"/>
                  </a:lnTo>
                  <a:lnTo>
                    <a:pt x="397" y="480"/>
                  </a:lnTo>
                  <a:lnTo>
                    <a:pt x="406" y="477"/>
                  </a:lnTo>
                  <a:lnTo>
                    <a:pt x="414" y="473"/>
                  </a:lnTo>
                  <a:lnTo>
                    <a:pt x="421" y="468"/>
                  </a:lnTo>
                  <a:lnTo>
                    <a:pt x="427" y="465"/>
                  </a:lnTo>
                  <a:lnTo>
                    <a:pt x="426" y="444"/>
                  </a:lnTo>
                  <a:lnTo>
                    <a:pt x="424" y="421"/>
                  </a:lnTo>
                  <a:lnTo>
                    <a:pt x="420" y="397"/>
                  </a:lnTo>
                  <a:lnTo>
                    <a:pt x="415" y="372"/>
                  </a:lnTo>
                  <a:lnTo>
                    <a:pt x="412" y="359"/>
                  </a:lnTo>
                  <a:lnTo>
                    <a:pt x="407" y="348"/>
                  </a:lnTo>
                  <a:lnTo>
                    <a:pt x="403" y="335"/>
                  </a:lnTo>
                  <a:lnTo>
                    <a:pt x="397" y="324"/>
                  </a:lnTo>
                  <a:lnTo>
                    <a:pt x="391" y="312"/>
                  </a:lnTo>
                  <a:lnTo>
                    <a:pt x="384" y="302"/>
                  </a:lnTo>
                  <a:lnTo>
                    <a:pt x="376" y="292"/>
                  </a:lnTo>
                  <a:lnTo>
                    <a:pt x="366" y="284"/>
                  </a:lnTo>
                  <a:lnTo>
                    <a:pt x="366" y="28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21" name="矩形 7"/>
          <p:cNvSpPr>
            <a:spLocks noChangeArrowheads="1"/>
          </p:cNvSpPr>
          <p:nvPr/>
        </p:nvSpPr>
        <p:spPr bwMode="auto">
          <a:xfrm>
            <a:off x="1259632" y="1491630"/>
            <a:ext cx="6552728" cy="696794"/>
          </a:xfrm>
          <a:prstGeom prst="rect">
            <a:avLst/>
          </a:prstGeom>
        </p:spPr>
        <p:txBody>
          <a:bodyPr wrap="square" lIns="0" tIns="0" rIns="0" bIns="0" anchor="ctr" anchorCtr="0">
            <a:spAutoFit/>
          </a:bodyPr>
          <a:lstStyle/>
          <a:p>
            <a:pPr algn="just">
              <a:lnSpc>
                <a:spcPct val="130000"/>
              </a:lnSpc>
              <a:spcBef>
                <a:spcPct val="20000"/>
              </a:spcBef>
            </a:pPr>
            <a:r>
              <a:rPr lang="zh-CN" altLang="en-US" sz="1200" dirty="0">
                <a:solidFill>
                  <a:schemeClr val="accent1"/>
                </a:solidFill>
                <a:latin typeface="微软雅黑" panose="020B0503020204020204" pitchFamily="34" charset="-122"/>
                <a:ea typeface="微软雅黑" panose="020B0503020204020204" pitchFamily="34" charset="-122"/>
                <a:sym typeface="+mn-lt"/>
              </a:rPr>
              <a:t>与绿化管理供应商重新和补签了合作协议，明确了其工作义务，确保其能定期来进行绿化养护，进行花草和树木的修剪，为公司成为花园工厂奠定了良好的基础。目前通过对绿化的修剪和养护，公司的花木和绿化区基本能保持常绿状态，保持了公司持续的生命活力。</a:t>
            </a:r>
            <a:endParaRPr lang="zh-CN" altLang="en-US" sz="1200" dirty="0">
              <a:solidFill>
                <a:schemeClr val="accent1"/>
              </a:solidFill>
              <a:latin typeface="微软雅黑" panose="020B0503020204020204" pitchFamily="34" charset="-122"/>
              <a:ea typeface="微软雅黑" panose="020B0503020204020204" pitchFamily="34" charset="-122"/>
              <a:sym typeface="+mn-lt"/>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156176" y="2740155"/>
            <a:ext cx="2016224" cy="1381113"/>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28453" y="2561479"/>
            <a:ext cx="2607696" cy="1738464"/>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9429" y="2751785"/>
            <a:ext cx="2168998" cy="1357852"/>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019"/>
                            </p:stCondLst>
                            <p:childTnLst>
                              <p:par>
                                <p:cTn id="20" presetID="16" presetClass="entr" presetSubtype="21"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arn(inVertical)">
                                      <p:cBhvr>
                                        <p:cTn id="22" dur="500"/>
                                        <p:tgtEl>
                                          <p:spTgt spid="21"/>
                                        </p:tgtEl>
                                      </p:cBhvr>
                                    </p:animEffect>
                                  </p:childTnLst>
                                </p:cTn>
                              </p:par>
                            </p:childTnLst>
                          </p:cTn>
                        </p:par>
                        <p:par>
                          <p:cTn id="23" fill="hold">
                            <p:stCondLst>
                              <p:cond delay="1519"/>
                            </p:stCondLst>
                            <p:childTnLst>
                              <p:par>
                                <p:cTn id="24" presetID="42" presetClass="entr" presetSubtype="0"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par>
                          <p:cTn id="29" fill="hold">
                            <p:stCondLst>
                              <p:cond delay="2519"/>
                            </p:stCondLst>
                            <p:childTnLst>
                              <p:par>
                                <p:cTn id="30" presetID="42" presetClass="entr" presetSubtype="0"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par>
                          <p:cTn id="35" fill="hold">
                            <p:stCondLst>
                              <p:cond delay="3519"/>
                            </p:stCondLst>
                            <p:childTnLst>
                              <p:par>
                                <p:cTn id="36" presetID="42" presetClass="entr" presetSubtype="0" fill="hold"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1000"/>
                                        <p:tgtEl>
                                          <p:spTgt spid="6"/>
                                        </p:tgtEl>
                                      </p:cBhvr>
                                    </p:animEffect>
                                    <p:anim calcmode="lin" valueType="num">
                                      <p:cBhvr>
                                        <p:cTn id="39" dur="1000" fill="hold"/>
                                        <p:tgtEl>
                                          <p:spTgt spid="6"/>
                                        </p:tgtEl>
                                        <p:attrNameLst>
                                          <p:attrName>ppt_x</p:attrName>
                                        </p:attrNameLst>
                                      </p:cBhvr>
                                      <p:tavLst>
                                        <p:tav tm="0">
                                          <p:val>
                                            <p:strVal val="#ppt_x"/>
                                          </p:val>
                                        </p:tav>
                                        <p:tav tm="100000">
                                          <p:val>
                                            <p:strVal val="#ppt_x"/>
                                          </p:val>
                                        </p:tav>
                                      </p:tavLst>
                                    </p:anim>
                                    <p:anim calcmode="lin" valueType="num">
                                      <p:cBhvr>
                                        <p:cTn id="4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65373" y="428693"/>
            <a:ext cx="3047759" cy="430887"/>
          </a:xfrm>
          <a:prstGeom prst="rect">
            <a:avLst/>
          </a:prstGeom>
          <a:noFill/>
        </p:spPr>
        <p:txBody>
          <a:bodyPr wrap="square" rtlCol="0">
            <a:spAutoFit/>
          </a:bodyPr>
          <a:lstStyle>
            <a:defPPr>
              <a:defRPr lang="zh-CN"/>
            </a:defPPr>
            <a:lvl1pPr>
              <a:defRPr sz="2200" b="1">
                <a:solidFill>
                  <a:schemeClr val="accent1"/>
                </a:solidFill>
                <a:latin typeface="微软雅黑" panose="020B0503020204020204" pitchFamily="34" charset="-122"/>
                <a:ea typeface="微软雅黑" panose="020B0503020204020204" pitchFamily="34" charset="-122"/>
              </a:defRPr>
            </a:lvl1pPr>
          </a:lstStyle>
          <a:p>
            <a:r>
              <a:rPr lang="zh-CN" altLang="en-US" dirty="0"/>
              <a:t>后勤保障管理</a:t>
            </a:r>
            <a:endParaRPr lang="zh-CN" altLang="en-US" dirty="0"/>
          </a:p>
        </p:txBody>
      </p:sp>
      <p:cxnSp>
        <p:nvCxnSpPr>
          <p:cNvPr id="3" name="直接连接符 2"/>
          <p:cNvCxnSpPr/>
          <p:nvPr/>
        </p:nvCxnSpPr>
        <p:spPr>
          <a:xfrm>
            <a:off x="1132953" y="897658"/>
            <a:ext cx="7543503" cy="0"/>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582730" y="347438"/>
            <a:ext cx="507041" cy="593401"/>
            <a:chOff x="582730" y="347438"/>
            <a:chExt cx="507041" cy="593401"/>
          </a:xfrm>
        </p:grpSpPr>
        <p:sp>
          <p:nvSpPr>
            <p:cNvPr id="19" name="六边形 18"/>
            <p:cNvSpPr/>
            <p:nvPr/>
          </p:nvSpPr>
          <p:spPr>
            <a:xfrm rot="5400000">
              <a:off x="539550" y="390618"/>
              <a:ext cx="593401" cy="507041"/>
            </a:xfrm>
            <a:prstGeom prst="hexagon">
              <a:avLst/>
            </a:prstGeom>
            <a:solidFill>
              <a:schemeClr val="accent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15" name="Freeform 95"/>
            <p:cNvSpPr>
              <a:spLocks noEditPoints="1"/>
            </p:cNvSpPr>
            <p:nvPr/>
          </p:nvSpPr>
          <p:spPr bwMode="auto">
            <a:xfrm>
              <a:off x="671521" y="507411"/>
              <a:ext cx="329457" cy="273450"/>
            </a:xfrm>
            <a:custGeom>
              <a:avLst/>
              <a:gdLst>
                <a:gd name="T0" fmla="*/ 581 w 602"/>
                <a:gd name="T1" fmla="*/ 221 h 499"/>
                <a:gd name="T2" fmla="*/ 602 w 602"/>
                <a:gd name="T3" fmla="*/ 304 h 499"/>
                <a:gd name="T4" fmla="*/ 580 w 602"/>
                <a:gd name="T5" fmla="*/ 330 h 499"/>
                <a:gd name="T6" fmla="*/ 472 w 602"/>
                <a:gd name="T7" fmla="*/ 343 h 499"/>
                <a:gd name="T8" fmla="*/ 425 w 602"/>
                <a:gd name="T9" fmla="*/ 295 h 499"/>
                <a:gd name="T10" fmla="*/ 380 w 602"/>
                <a:gd name="T11" fmla="*/ 245 h 499"/>
                <a:gd name="T12" fmla="*/ 320 w 602"/>
                <a:gd name="T13" fmla="*/ 245 h 499"/>
                <a:gd name="T14" fmla="*/ 345 w 602"/>
                <a:gd name="T15" fmla="*/ 205 h 499"/>
                <a:gd name="T16" fmla="*/ 383 w 602"/>
                <a:gd name="T17" fmla="*/ 191 h 499"/>
                <a:gd name="T18" fmla="*/ 404 w 602"/>
                <a:gd name="T19" fmla="*/ 176 h 499"/>
                <a:gd name="T20" fmla="*/ 394 w 602"/>
                <a:gd name="T21" fmla="*/ 139 h 499"/>
                <a:gd name="T22" fmla="*/ 381 w 602"/>
                <a:gd name="T23" fmla="*/ 117 h 499"/>
                <a:gd name="T24" fmla="*/ 383 w 602"/>
                <a:gd name="T25" fmla="*/ 89 h 499"/>
                <a:gd name="T26" fmla="*/ 385 w 602"/>
                <a:gd name="T27" fmla="*/ 42 h 499"/>
                <a:gd name="T28" fmla="*/ 410 w 602"/>
                <a:gd name="T29" fmla="*/ 11 h 499"/>
                <a:gd name="T30" fmla="*/ 457 w 602"/>
                <a:gd name="T31" fmla="*/ 0 h 499"/>
                <a:gd name="T32" fmla="*/ 503 w 602"/>
                <a:gd name="T33" fmla="*/ 13 h 499"/>
                <a:gd name="T34" fmla="*/ 526 w 602"/>
                <a:gd name="T35" fmla="*/ 44 h 499"/>
                <a:gd name="T36" fmla="*/ 526 w 602"/>
                <a:gd name="T37" fmla="*/ 89 h 499"/>
                <a:gd name="T38" fmla="*/ 529 w 602"/>
                <a:gd name="T39" fmla="*/ 108 h 499"/>
                <a:gd name="T40" fmla="*/ 519 w 602"/>
                <a:gd name="T41" fmla="*/ 128 h 499"/>
                <a:gd name="T42" fmla="*/ 498 w 602"/>
                <a:gd name="T43" fmla="*/ 162 h 499"/>
                <a:gd name="T44" fmla="*/ 511 w 602"/>
                <a:gd name="T45" fmla="*/ 189 h 499"/>
                <a:gd name="T46" fmla="*/ 560 w 602"/>
                <a:gd name="T47" fmla="*/ 193 h 499"/>
                <a:gd name="T48" fmla="*/ 320 w 602"/>
                <a:gd name="T49" fmla="*/ 284 h 499"/>
                <a:gd name="T50" fmla="*/ 284 w 602"/>
                <a:gd name="T51" fmla="*/ 267 h 499"/>
                <a:gd name="T52" fmla="*/ 291 w 602"/>
                <a:gd name="T53" fmla="*/ 218 h 499"/>
                <a:gd name="T54" fmla="*/ 315 w 602"/>
                <a:gd name="T55" fmla="*/ 182 h 499"/>
                <a:gd name="T56" fmla="*/ 322 w 602"/>
                <a:gd name="T57" fmla="*/ 142 h 499"/>
                <a:gd name="T58" fmla="*/ 319 w 602"/>
                <a:gd name="T59" fmla="*/ 114 h 499"/>
                <a:gd name="T60" fmla="*/ 309 w 602"/>
                <a:gd name="T61" fmla="*/ 47 h 499"/>
                <a:gd name="T62" fmla="*/ 268 w 602"/>
                <a:gd name="T63" fmla="*/ 15 h 499"/>
                <a:gd name="T64" fmla="*/ 217 w 602"/>
                <a:gd name="T65" fmla="*/ 6 h 499"/>
                <a:gd name="T66" fmla="*/ 167 w 602"/>
                <a:gd name="T67" fmla="*/ 14 h 499"/>
                <a:gd name="T68" fmla="*/ 124 w 602"/>
                <a:gd name="T69" fmla="*/ 45 h 499"/>
                <a:gd name="T70" fmla="*/ 110 w 602"/>
                <a:gd name="T71" fmla="*/ 114 h 499"/>
                <a:gd name="T72" fmla="*/ 104 w 602"/>
                <a:gd name="T73" fmla="*/ 142 h 499"/>
                <a:gd name="T74" fmla="*/ 113 w 602"/>
                <a:gd name="T75" fmla="*/ 181 h 499"/>
                <a:gd name="T76" fmla="*/ 134 w 602"/>
                <a:gd name="T77" fmla="*/ 216 h 499"/>
                <a:gd name="T78" fmla="*/ 136 w 602"/>
                <a:gd name="T79" fmla="*/ 270 h 499"/>
                <a:gd name="T80" fmla="*/ 102 w 602"/>
                <a:gd name="T81" fmla="*/ 282 h 499"/>
                <a:gd name="T82" fmla="*/ 52 w 602"/>
                <a:gd name="T83" fmla="*/ 289 h 499"/>
                <a:gd name="T84" fmla="*/ 21 w 602"/>
                <a:gd name="T85" fmla="*/ 340 h 499"/>
                <a:gd name="T86" fmla="*/ 0 w 602"/>
                <a:gd name="T87" fmla="*/ 430 h 499"/>
                <a:gd name="T88" fmla="*/ 15 w 602"/>
                <a:gd name="T89" fmla="*/ 472 h 499"/>
                <a:gd name="T90" fmla="*/ 119 w 602"/>
                <a:gd name="T91" fmla="*/ 494 h 499"/>
                <a:gd name="T92" fmla="*/ 288 w 602"/>
                <a:gd name="T93" fmla="*/ 498 h 499"/>
                <a:gd name="T94" fmla="*/ 406 w 602"/>
                <a:gd name="T95" fmla="*/ 477 h 499"/>
                <a:gd name="T96" fmla="*/ 424 w 602"/>
                <a:gd name="T97" fmla="*/ 421 h 499"/>
                <a:gd name="T98" fmla="*/ 403 w 602"/>
                <a:gd name="T99" fmla="*/ 335 h 499"/>
                <a:gd name="T100" fmla="*/ 366 w 602"/>
                <a:gd name="T101" fmla="*/ 284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02" h="499">
                  <a:moveTo>
                    <a:pt x="560" y="193"/>
                  </a:moveTo>
                  <a:lnTo>
                    <a:pt x="567" y="200"/>
                  </a:lnTo>
                  <a:lnTo>
                    <a:pt x="572" y="205"/>
                  </a:lnTo>
                  <a:lnTo>
                    <a:pt x="577" y="213"/>
                  </a:lnTo>
                  <a:lnTo>
                    <a:pt x="581" y="221"/>
                  </a:lnTo>
                  <a:lnTo>
                    <a:pt x="589" y="237"/>
                  </a:lnTo>
                  <a:lnTo>
                    <a:pt x="594" y="254"/>
                  </a:lnTo>
                  <a:lnTo>
                    <a:pt x="597" y="271"/>
                  </a:lnTo>
                  <a:lnTo>
                    <a:pt x="601" y="289"/>
                  </a:lnTo>
                  <a:lnTo>
                    <a:pt x="602" y="304"/>
                  </a:lnTo>
                  <a:lnTo>
                    <a:pt x="602" y="318"/>
                  </a:lnTo>
                  <a:lnTo>
                    <a:pt x="599" y="322"/>
                  </a:lnTo>
                  <a:lnTo>
                    <a:pt x="593" y="325"/>
                  </a:lnTo>
                  <a:lnTo>
                    <a:pt x="587" y="328"/>
                  </a:lnTo>
                  <a:lnTo>
                    <a:pt x="580" y="330"/>
                  </a:lnTo>
                  <a:lnTo>
                    <a:pt x="563" y="335"/>
                  </a:lnTo>
                  <a:lnTo>
                    <a:pt x="543" y="338"/>
                  </a:lnTo>
                  <a:lnTo>
                    <a:pt x="521" y="340"/>
                  </a:lnTo>
                  <a:lnTo>
                    <a:pt x="496" y="342"/>
                  </a:lnTo>
                  <a:lnTo>
                    <a:pt x="472" y="343"/>
                  </a:lnTo>
                  <a:lnTo>
                    <a:pt x="446" y="343"/>
                  </a:lnTo>
                  <a:lnTo>
                    <a:pt x="441" y="330"/>
                  </a:lnTo>
                  <a:lnTo>
                    <a:pt x="437" y="318"/>
                  </a:lnTo>
                  <a:lnTo>
                    <a:pt x="431" y="306"/>
                  </a:lnTo>
                  <a:lnTo>
                    <a:pt x="425" y="295"/>
                  </a:lnTo>
                  <a:lnTo>
                    <a:pt x="418" y="284"/>
                  </a:lnTo>
                  <a:lnTo>
                    <a:pt x="410" y="274"/>
                  </a:lnTo>
                  <a:lnTo>
                    <a:pt x="401" y="264"/>
                  </a:lnTo>
                  <a:lnTo>
                    <a:pt x="392" y="255"/>
                  </a:lnTo>
                  <a:lnTo>
                    <a:pt x="380" y="245"/>
                  </a:lnTo>
                  <a:lnTo>
                    <a:pt x="366" y="245"/>
                  </a:lnTo>
                  <a:lnTo>
                    <a:pt x="354" y="245"/>
                  </a:lnTo>
                  <a:lnTo>
                    <a:pt x="343" y="245"/>
                  </a:lnTo>
                  <a:lnTo>
                    <a:pt x="332" y="245"/>
                  </a:lnTo>
                  <a:lnTo>
                    <a:pt x="320" y="245"/>
                  </a:lnTo>
                  <a:lnTo>
                    <a:pt x="319" y="245"/>
                  </a:lnTo>
                  <a:lnTo>
                    <a:pt x="327" y="231"/>
                  </a:lnTo>
                  <a:lnTo>
                    <a:pt x="334" y="217"/>
                  </a:lnTo>
                  <a:lnTo>
                    <a:pt x="340" y="211"/>
                  </a:lnTo>
                  <a:lnTo>
                    <a:pt x="345" y="205"/>
                  </a:lnTo>
                  <a:lnTo>
                    <a:pt x="349" y="198"/>
                  </a:lnTo>
                  <a:lnTo>
                    <a:pt x="352" y="191"/>
                  </a:lnTo>
                  <a:lnTo>
                    <a:pt x="365" y="191"/>
                  </a:lnTo>
                  <a:lnTo>
                    <a:pt x="377" y="191"/>
                  </a:lnTo>
                  <a:lnTo>
                    <a:pt x="383" y="191"/>
                  </a:lnTo>
                  <a:lnTo>
                    <a:pt x="387" y="191"/>
                  </a:lnTo>
                  <a:lnTo>
                    <a:pt x="392" y="190"/>
                  </a:lnTo>
                  <a:lnTo>
                    <a:pt x="397" y="189"/>
                  </a:lnTo>
                  <a:lnTo>
                    <a:pt x="400" y="183"/>
                  </a:lnTo>
                  <a:lnTo>
                    <a:pt x="404" y="176"/>
                  </a:lnTo>
                  <a:lnTo>
                    <a:pt x="406" y="169"/>
                  </a:lnTo>
                  <a:lnTo>
                    <a:pt x="408" y="160"/>
                  </a:lnTo>
                  <a:lnTo>
                    <a:pt x="404" y="153"/>
                  </a:lnTo>
                  <a:lnTo>
                    <a:pt x="399" y="146"/>
                  </a:lnTo>
                  <a:lnTo>
                    <a:pt x="394" y="139"/>
                  </a:lnTo>
                  <a:lnTo>
                    <a:pt x="392" y="129"/>
                  </a:lnTo>
                  <a:lnTo>
                    <a:pt x="388" y="128"/>
                  </a:lnTo>
                  <a:lnTo>
                    <a:pt x="386" y="124"/>
                  </a:lnTo>
                  <a:lnTo>
                    <a:pt x="384" y="121"/>
                  </a:lnTo>
                  <a:lnTo>
                    <a:pt x="381" y="117"/>
                  </a:lnTo>
                  <a:lnTo>
                    <a:pt x="379" y="107"/>
                  </a:lnTo>
                  <a:lnTo>
                    <a:pt x="378" y="94"/>
                  </a:lnTo>
                  <a:lnTo>
                    <a:pt x="378" y="92"/>
                  </a:lnTo>
                  <a:lnTo>
                    <a:pt x="380" y="90"/>
                  </a:lnTo>
                  <a:lnTo>
                    <a:pt x="383" y="89"/>
                  </a:lnTo>
                  <a:lnTo>
                    <a:pt x="384" y="88"/>
                  </a:lnTo>
                  <a:lnTo>
                    <a:pt x="383" y="75"/>
                  </a:lnTo>
                  <a:lnTo>
                    <a:pt x="383" y="63"/>
                  </a:lnTo>
                  <a:lnTo>
                    <a:pt x="383" y="53"/>
                  </a:lnTo>
                  <a:lnTo>
                    <a:pt x="385" y="42"/>
                  </a:lnTo>
                  <a:lnTo>
                    <a:pt x="388" y="34"/>
                  </a:lnTo>
                  <a:lnTo>
                    <a:pt x="392" y="27"/>
                  </a:lnTo>
                  <a:lnTo>
                    <a:pt x="398" y="20"/>
                  </a:lnTo>
                  <a:lnTo>
                    <a:pt x="404" y="14"/>
                  </a:lnTo>
                  <a:lnTo>
                    <a:pt x="410" y="11"/>
                  </a:lnTo>
                  <a:lnTo>
                    <a:pt x="415" y="8"/>
                  </a:lnTo>
                  <a:lnTo>
                    <a:pt x="421" y="5"/>
                  </a:lnTo>
                  <a:lnTo>
                    <a:pt x="428" y="4"/>
                  </a:lnTo>
                  <a:lnTo>
                    <a:pt x="442" y="0"/>
                  </a:lnTo>
                  <a:lnTo>
                    <a:pt x="457" y="0"/>
                  </a:lnTo>
                  <a:lnTo>
                    <a:pt x="471" y="1"/>
                  </a:lnTo>
                  <a:lnTo>
                    <a:pt x="485" y="4"/>
                  </a:lnTo>
                  <a:lnTo>
                    <a:pt x="492" y="6"/>
                  </a:lnTo>
                  <a:lnTo>
                    <a:pt x="498" y="9"/>
                  </a:lnTo>
                  <a:lnTo>
                    <a:pt x="503" y="13"/>
                  </a:lnTo>
                  <a:lnTo>
                    <a:pt x="509" y="17"/>
                  </a:lnTo>
                  <a:lnTo>
                    <a:pt x="515" y="22"/>
                  </a:lnTo>
                  <a:lnTo>
                    <a:pt x="520" y="28"/>
                  </a:lnTo>
                  <a:lnTo>
                    <a:pt x="523" y="35"/>
                  </a:lnTo>
                  <a:lnTo>
                    <a:pt x="526" y="44"/>
                  </a:lnTo>
                  <a:lnTo>
                    <a:pt x="527" y="53"/>
                  </a:lnTo>
                  <a:lnTo>
                    <a:pt x="528" y="63"/>
                  </a:lnTo>
                  <a:lnTo>
                    <a:pt x="527" y="75"/>
                  </a:lnTo>
                  <a:lnTo>
                    <a:pt x="526" y="89"/>
                  </a:lnTo>
                  <a:lnTo>
                    <a:pt x="526" y="89"/>
                  </a:lnTo>
                  <a:lnTo>
                    <a:pt x="527" y="90"/>
                  </a:lnTo>
                  <a:lnTo>
                    <a:pt x="529" y="92"/>
                  </a:lnTo>
                  <a:lnTo>
                    <a:pt x="529" y="94"/>
                  </a:lnTo>
                  <a:lnTo>
                    <a:pt x="529" y="101"/>
                  </a:lnTo>
                  <a:lnTo>
                    <a:pt x="529" y="108"/>
                  </a:lnTo>
                  <a:lnTo>
                    <a:pt x="528" y="113"/>
                  </a:lnTo>
                  <a:lnTo>
                    <a:pt x="526" y="117"/>
                  </a:lnTo>
                  <a:lnTo>
                    <a:pt x="525" y="122"/>
                  </a:lnTo>
                  <a:lnTo>
                    <a:pt x="521" y="126"/>
                  </a:lnTo>
                  <a:lnTo>
                    <a:pt x="519" y="128"/>
                  </a:lnTo>
                  <a:lnTo>
                    <a:pt x="515" y="130"/>
                  </a:lnTo>
                  <a:lnTo>
                    <a:pt x="512" y="139"/>
                  </a:lnTo>
                  <a:lnTo>
                    <a:pt x="508" y="147"/>
                  </a:lnTo>
                  <a:lnTo>
                    <a:pt x="503" y="155"/>
                  </a:lnTo>
                  <a:lnTo>
                    <a:pt x="498" y="162"/>
                  </a:lnTo>
                  <a:lnTo>
                    <a:pt x="499" y="169"/>
                  </a:lnTo>
                  <a:lnTo>
                    <a:pt x="501" y="175"/>
                  </a:lnTo>
                  <a:lnTo>
                    <a:pt x="503" y="181"/>
                  </a:lnTo>
                  <a:lnTo>
                    <a:pt x="506" y="186"/>
                  </a:lnTo>
                  <a:lnTo>
                    <a:pt x="511" y="189"/>
                  </a:lnTo>
                  <a:lnTo>
                    <a:pt x="515" y="191"/>
                  </a:lnTo>
                  <a:lnTo>
                    <a:pt x="521" y="193"/>
                  </a:lnTo>
                  <a:lnTo>
                    <a:pt x="528" y="193"/>
                  </a:lnTo>
                  <a:lnTo>
                    <a:pt x="543" y="193"/>
                  </a:lnTo>
                  <a:lnTo>
                    <a:pt x="560" y="193"/>
                  </a:lnTo>
                  <a:close/>
                  <a:moveTo>
                    <a:pt x="366" y="284"/>
                  </a:moveTo>
                  <a:lnTo>
                    <a:pt x="354" y="284"/>
                  </a:lnTo>
                  <a:lnTo>
                    <a:pt x="343" y="284"/>
                  </a:lnTo>
                  <a:lnTo>
                    <a:pt x="331" y="284"/>
                  </a:lnTo>
                  <a:lnTo>
                    <a:pt x="320" y="284"/>
                  </a:lnTo>
                  <a:lnTo>
                    <a:pt x="310" y="284"/>
                  </a:lnTo>
                  <a:lnTo>
                    <a:pt x="302" y="282"/>
                  </a:lnTo>
                  <a:lnTo>
                    <a:pt x="295" y="278"/>
                  </a:lnTo>
                  <a:lnTo>
                    <a:pt x="289" y="274"/>
                  </a:lnTo>
                  <a:lnTo>
                    <a:pt x="284" y="267"/>
                  </a:lnTo>
                  <a:lnTo>
                    <a:pt x="280" y="258"/>
                  </a:lnTo>
                  <a:lnTo>
                    <a:pt x="278" y="249"/>
                  </a:lnTo>
                  <a:lnTo>
                    <a:pt x="276" y="238"/>
                  </a:lnTo>
                  <a:lnTo>
                    <a:pt x="284" y="229"/>
                  </a:lnTo>
                  <a:lnTo>
                    <a:pt x="291" y="218"/>
                  </a:lnTo>
                  <a:lnTo>
                    <a:pt x="297" y="205"/>
                  </a:lnTo>
                  <a:lnTo>
                    <a:pt x="302" y="193"/>
                  </a:lnTo>
                  <a:lnTo>
                    <a:pt x="306" y="190"/>
                  </a:lnTo>
                  <a:lnTo>
                    <a:pt x="311" y="187"/>
                  </a:lnTo>
                  <a:lnTo>
                    <a:pt x="315" y="182"/>
                  </a:lnTo>
                  <a:lnTo>
                    <a:pt x="317" y="176"/>
                  </a:lnTo>
                  <a:lnTo>
                    <a:pt x="319" y="169"/>
                  </a:lnTo>
                  <a:lnTo>
                    <a:pt x="322" y="161"/>
                  </a:lnTo>
                  <a:lnTo>
                    <a:pt x="322" y="151"/>
                  </a:lnTo>
                  <a:lnTo>
                    <a:pt x="322" y="142"/>
                  </a:lnTo>
                  <a:lnTo>
                    <a:pt x="322" y="139"/>
                  </a:lnTo>
                  <a:lnTo>
                    <a:pt x="318" y="135"/>
                  </a:lnTo>
                  <a:lnTo>
                    <a:pt x="318" y="135"/>
                  </a:lnTo>
                  <a:lnTo>
                    <a:pt x="317" y="134"/>
                  </a:lnTo>
                  <a:lnTo>
                    <a:pt x="319" y="114"/>
                  </a:lnTo>
                  <a:lnTo>
                    <a:pt x="319" y="96"/>
                  </a:lnTo>
                  <a:lnTo>
                    <a:pt x="319" y="81"/>
                  </a:lnTo>
                  <a:lnTo>
                    <a:pt x="317" y="68"/>
                  </a:lnTo>
                  <a:lnTo>
                    <a:pt x="313" y="58"/>
                  </a:lnTo>
                  <a:lnTo>
                    <a:pt x="309" y="47"/>
                  </a:lnTo>
                  <a:lnTo>
                    <a:pt x="302" y="38"/>
                  </a:lnTo>
                  <a:lnTo>
                    <a:pt x="292" y="31"/>
                  </a:lnTo>
                  <a:lnTo>
                    <a:pt x="285" y="25"/>
                  </a:lnTo>
                  <a:lnTo>
                    <a:pt x="277" y="20"/>
                  </a:lnTo>
                  <a:lnTo>
                    <a:pt x="268" y="15"/>
                  </a:lnTo>
                  <a:lnTo>
                    <a:pt x="258" y="12"/>
                  </a:lnTo>
                  <a:lnTo>
                    <a:pt x="249" y="9"/>
                  </a:lnTo>
                  <a:lnTo>
                    <a:pt x="238" y="7"/>
                  </a:lnTo>
                  <a:lnTo>
                    <a:pt x="228" y="6"/>
                  </a:lnTo>
                  <a:lnTo>
                    <a:pt x="217" y="6"/>
                  </a:lnTo>
                  <a:lnTo>
                    <a:pt x="207" y="6"/>
                  </a:lnTo>
                  <a:lnTo>
                    <a:pt x="196" y="7"/>
                  </a:lnTo>
                  <a:lnTo>
                    <a:pt x="187" y="8"/>
                  </a:lnTo>
                  <a:lnTo>
                    <a:pt x="176" y="11"/>
                  </a:lnTo>
                  <a:lnTo>
                    <a:pt x="167" y="14"/>
                  </a:lnTo>
                  <a:lnTo>
                    <a:pt x="157" y="18"/>
                  </a:lnTo>
                  <a:lnTo>
                    <a:pt x="149" y="22"/>
                  </a:lnTo>
                  <a:lnTo>
                    <a:pt x="141" y="27"/>
                  </a:lnTo>
                  <a:lnTo>
                    <a:pt x="133" y="35"/>
                  </a:lnTo>
                  <a:lnTo>
                    <a:pt x="124" y="45"/>
                  </a:lnTo>
                  <a:lnTo>
                    <a:pt x="119" y="55"/>
                  </a:lnTo>
                  <a:lnTo>
                    <a:pt x="114" y="68"/>
                  </a:lnTo>
                  <a:lnTo>
                    <a:pt x="111" y="82"/>
                  </a:lnTo>
                  <a:lnTo>
                    <a:pt x="110" y="97"/>
                  </a:lnTo>
                  <a:lnTo>
                    <a:pt x="110" y="114"/>
                  </a:lnTo>
                  <a:lnTo>
                    <a:pt x="113" y="133"/>
                  </a:lnTo>
                  <a:lnTo>
                    <a:pt x="110" y="134"/>
                  </a:lnTo>
                  <a:lnTo>
                    <a:pt x="108" y="135"/>
                  </a:lnTo>
                  <a:lnTo>
                    <a:pt x="104" y="139"/>
                  </a:lnTo>
                  <a:lnTo>
                    <a:pt x="104" y="142"/>
                  </a:lnTo>
                  <a:lnTo>
                    <a:pt x="104" y="151"/>
                  </a:lnTo>
                  <a:lnTo>
                    <a:pt x="106" y="161"/>
                  </a:lnTo>
                  <a:lnTo>
                    <a:pt x="107" y="168"/>
                  </a:lnTo>
                  <a:lnTo>
                    <a:pt x="109" y="175"/>
                  </a:lnTo>
                  <a:lnTo>
                    <a:pt x="113" y="181"/>
                  </a:lnTo>
                  <a:lnTo>
                    <a:pt x="115" y="186"/>
                  </a:lnTo>
                  <a:lnTo>
                    <a:pt x="120" y="190"/>
                  </a:lnTo>
                  <a:lnTo>
                    <a:pt x="123" y="193"/>
                  </a:lnTo>
                  <a:lnTo>
                    <a:pt x="128" y="204"/>
                  </a:lnTo>
                  <a:lnTo>
                    <a:pt x="134" y="216"/>
                  </a:lnTo>
                  <a:lnTo>
                    <a:pt x="141" y="227"/>
                  </a:lnTo>
                  <a:lnTo>
                    <a:pt x="148" y="236"/>
                  </a:lnTo>
                  <a:lnTo>
                    <a:pt x="146" y="249"/>
                  </a:lnTo>
                  <a:lnTo>
                    <a:pt x="141" y="261"/>
                  </a:lnTo>
                  <a:lnTo>
                    <a:pt x="136" y="270"/>
                  </a:lnTo>
                  <a:lnTo>
                    <a:pt x="130" y="278"/>
                  </a:lnTo>
                  <a:lnTo>
                    <a:pt x="124" y="281"/>
                  </a:lnTo>
                  <a:lnTo>
                    <a:pt x="117" y="282"/>
                  </a:lnTo>
                  <a:lnTo>
                    <a:pt x="110" y="282"/>
                  </a:lnTo>
                  <a:lnTo>
                    <a:pt x="102" y="282"/>
                  </a:lnTo>
                  <a:lnTo>
                    <a:pt x="92" y="282"/>
                  </a:lnTo>
                  <a:lnTo>
                    <a:pt x="81" y="282"/>
                  </a:lnTo>
                  <a:lnTo>
                    <a:pt x="70" y="282"/>
                  </a:lnTo>
                  <a:lnTo>
                    <a:pt x="59" y="282"/>
                  </a:lnTo>
                  <a:lnTo>
                    <a:pt x="52" y="289"/>
                  </a:lnTo>
                  <a:lnTo>
                    <a:pt x="45" y="298"/>
                  </a:lnTo>
                  <a:lnTo>
                    <a:pt x="39" y="308"/>
                  </a:lnTo>
                  <a:lnTo>
                    <a:pt x="33" y="318"/>
                  </a:lnTo>
                  <a:lnTo>
                    <a:pt x="27" y="329"/>
                  </a:lnTo>
                  <a:lnTo>
                    <a:pt x="21" y="340"/>
                  </a:lnTo>
                  <a:lnTo>
                    <a:pt x="16" y="353"/>
                  </a:lnTo>
                  <a:lnTo>
                    <a:pt x="13" y="365"/>
                  </a:lnTo>
                  <a:lnTo>
                    <a:pt x="6" y="391"/>
                  </a:lnTo>
                  <a:lnTo>
                    <a:pt x="1" y="417"/>
                  </a:lnTo>
                  <a:lnTo>
                    <a:pt x="0" y="430"/>
                  </a:lnTo>
                  <a:lnTo>
                    <a:pt x="0" y="441"/>
                  </a:lnTo>
                  <a:lnTo>
                    <a:pt x="0" y="453"/>
                  </a:lnTo>
                  <a:lnTo>
                    <a:pt x="0" y="465"/>
                  </a:lnTo>
                  <a:lnTo>
                    <a:pt x="7" y="468"/>
                  </a:lnTo>
                  <a:lnTo>
                    <a:pt x="15" y="472"/>
                  </a:lnTo>
                  <a:lnTo>
                    <a:pt x="25" y="475"/>
                  </a:lnTo>
                  <a:lnTo>
                    <a:pt x="35" y="479"/>
                  </a:lnTo>
                  <a:lnTo>
                    <a:pt x="60" y="485"/>
                  </a:lnTo>
                  <a:lnTo>
                    <a:pt x="88" y="490"/>
                  </a:lnTo>
                  <a:lnTo>
                    <a:pt x="119" y="494"/>
                  </a:lnTo>
                  <a:lnTo>
                    <a:pt x="151" y="497"/>
                  </a:lnTo>
                  <a:lnTo>
                    <a:pt x="185" y="499"/>
                  </a:lnTo>
                  <a:lnTo>
                    <a:pt x="219" y="499"/>
                  </a:lnTo>
                  <a:lnTo>
                    <a:pt x="253" y="499"/>
                  </a:lnTo>
                  <a:lnTo>
                    <a:pt x="288" y="498"/>
                  </a:lnTo>
                  <a:lnTo>
                    <a:pt x="319" y="494"/>
                  </a:lnTo>
                  <a:lnTo>
                    <a:pt x="349" y="491"/>
                  </a:lnTo>
                  <a:lnTo>
                    <a:pt x="374" y="486"/>
                  </a:lnTo>
                  <a:lnTo>
                    <a:pt x="397" y="480"/>
                  </a:lnTo>
                  <a:lnTo>
                    <a:pt x="406" y="477"/>
                  </a:lnTo>
                  <a:lnTo>
                    <a:pt x="414" y="473"/>
                  </a:lnTo>
                  <a:lnTo>
                    <a:pt x="421" y="468"/>
                  </a:lnTo>
                  <a:lnTo>
                    <a:pt x="427" y="465"/>
                  </a:lnTo>
                  <a:lnTo>
                    <a:pt x="426" y="444"/>
                  </a:lnTo>
                  <a:lnTo>
                    <a:pt x="424" y="421"/>
                  </a:lnTo>
                  <a:lnTo>
                    <a:pt x="420" y="397"/>
                  </a:lnTo>
                  <a:lnTo>
                    <a:pt x="415" y="372"/>
                  </a:lnTo>
                  <a:lnTo>
                    <a:pt x="412" y="359"/>
                  </a:lnTo>
                  <a:lnTo>
                    <a:pt x="407" y="348"/>
                  </a:lnTo>
                  <a:lnTo>
                    <a:pt x="403" y="335"/>
                  </a:lnTo>
                  <a:lnTo>
                    <a:pt x="397" y="324"/>
                  </a:lnTo>
                  <a:lnTo>
                    <a:pt x="391" y="312"/>
                  </a:lnTo>
                  <a:lnTo>
                    <a:pt x="384" y="302"/>
                  </a:lnTo>
                  <a:lnTo>
                    <a:pt x="376" y="292"/>
                  </a:lnTo>
                  <a:lnTo>
                    <a:pt x="366" y="284"/>
                  </a:lnTo>
                  <a:lnTo>
                    <a:pt x="366" y="28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7" name="矩形 7"/>
          <p:cNvSpPr>
            <a:spLocks noChangeArrowheads="1"/>
          </p:cNvSpPr>
          <p:nvPr/>
        </p:nvSpPr>
        <p:spPr bwMode="auto">
          <a:xfrm>
            <a:off x="1259632" y="1371597"/>
            <a:ext cx="6552728" cy="936860"/>
          </a:xfrm>
          <a:prstGeom prst="rect">
            <a:avLst/>
          </a:prstGeom>
        </p:spPr>
        <p:txBody>
          <a:bodyPr wrap="square" lIns="0" tIns="0" rIns="0" bIns="0" anchor="ctr" anchorCtr="0">
            <a:spAutoFit/>
          </a:bodyPr>
          <a:lstStyle/>
          <a:p>
            <a:pPr algn="just">
              <a:lnSpc>
                <a:spcPct val="130000"/>
              </a:lnSpc>
              <a:spcBef>
                <a:spcPct val="20000"/>
              </a:spcBef>
            </a:pPr>
            <a:r>
              <a:rPr lang="zh-CN" altLang="en-US" sz="1200" dirty="0">
                <a:solidFill>
                  <a:schemeClr val="accent1"/>
                </a:solidFill>
                <a:latin typeface="微软雅黑" panose="020B0503020204020204" pitchFamily="34" charset="-122"/>
                <a:ea typeface="微软雅黑" panose="020B0503020204020204" pitchFamily="34" charset="-122"/>
                <a:sym typeface="+mn-lt"/>
              </a:rPr>
              <a:t>后勤服务工作包括了食堂和宿舍两方面，这也是与员工息息相关的两方面。有力的后勤保障制度是生产经营活动顺利开展的坚强后盾。俗话说：“兵马未动，粮草先行”。一年来，员工数量不断增长变化，食堂用餐我们提前规划、提前准备，常与食堂工作人员沟通，了解员工对饮食方面的意见，提出食堂餐饮改善建议，</a:t>
            </a:r>
            <a:r>
              <a:rPr lang="en-US" altLang="zh-CN" sz="1200" dirty="0">
                <a:solidFill>
                  <a:schemeClr val="accent1"/>
                </a:solidFill>
                <a:latin typeface="微软雅黑" panose="020B0503020204020204" pitchFamily="34" charset="-122"/>
                <a:ea typeface="微软雅黑" panose="020B0503020204020204" pitchFamily="34" charset="-122"/>
                <a:sym typeface="+mn-lt"/>
              </a:rPr>
              <a:t>2016</a:t>
            </a:r>
            <a:r>
              <a:rPr lang="zh-CN" altLang="en-US" sz="1200" dirty="0">
                <a:solidFill>
                  <a:schemeClr val="accent1"/>
                </a:solidFill>
                <a:latin typeface="微软雅黑" panose="020B0503020204020204" pitchFamily="34" charset="-122"/>
                <a:ea typeface="微软雅黑" panose="020B0503020204020204" pitchFamily="34" charset="-122"/>
                <a:sym typeface="+mn-lt"/>
              </a:rPr>
              <a:t>年下半年起对公司的食堂进行了大胆改革。</a:t>
            </a:r>
            <a:endParaRPr lang="zh-CN" altLang="en-US" sz="1200" dirty="0">
              <a:solidFill>
                <a:schemeClr val="accent1"/>
              </a:solidFill>
              <a:latin typeface="微软雅黑" panose="020B0503020204020204" pitchFamily="34" charset="-122"/>
              <a:ea typeface="微软雅黑" panose="020B0503020204020204" pitchFamily="34" charset="-122"/>
              <a:sym typeface="+mn-lt"/>
            </a:endParaRPr>
          </a:p>
        </p:txBody>
      </p:sp>
      <p:grpSp>
        <p:nvGrpSpPr>
          <p:cNvPr id="6" name="组合 5"/>
          <p:cNvGrpSpPr/>
          <p:nvPr/>
        </p:nvGrpSpPr>
        <p:grpSpPr>
          <a:xfrm>
            <a:off x="1614402" y="2715766"/>
            <a:ext cx="1296144" cy="1296144"/>
            <a:chOff x="1614402" y="2715766"/>
            <a:chExt cx="1296144" cy="1296144"/>
          </a:xfrm>
        </p:grpSpPr>
        <p:sp>
          <p:nvSpPr>
            <p:cNvPr id="2" name="椭圆 1"/>
            <p:cNvSpPr/>
            <p:nvPr/>
          </p:nvSpPr>
          <p:spPr>
            <a:xfrm>
              <a:off x="1614402" y="2715766"/>
              <a:ext cx="1296144" cy="129614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1725714" y="3040672"/>
              <a:ext cx="1162668" cy="646331"/>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成立了伙食委员会</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3138282" y="2715766"/>
            <a:ext cx="1296144" cy="1296144"/>
            <a:chOff x="3138282" y="2715766"/>
            <a:chExt cx="1296144" cy="1296144"/>
          </a:xfrm>
        </p:grpSpPr>
        <p:sp>
          <p:nvSpPr>
            <p:cNvPr id="9" name="椭圆 8"/>
            <p:cNvSpPr/>
            <p:nvPr/>
          </p:nvSpPr>
          <p:spPr>
            <a:xfrm>
              <a:off x="3138282" y="2715766"/>
              <a:ext cx="1296144" cy="129614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3205020" y="3040672"/>
              <a:ext cx="1162668" cy="646331"/>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每周制订菜单</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4649278" y="2715766"/>
            <a:ext cx="1296144" cy="1296144"/>
            <a:chOff x="4649278" y="2715766"/>
            <a:chExt cx="1296144" cy="1296144"/>
          </a:xfrm>
        </p:grpSpPr>
        <p:sp>
          <p:nvSpPr>
            <p:cNvPr id="10" name="椭圆 9"/>
            <p:cNvSpPr/>
            <p:nvPr/>
          </p:nvSpPr>
          <p:spPr>
            <a:xfrm>
              <a:off x="4649278" y="2715766"/>
              <a:ext cx="1296144" cy="129614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4716016" y="3040672"/>
              <a:ext cx="1162668" cy="646331"/>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加强食品安全检查</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6233454" y="2715766"/>
            <a:ext cx="1296144" cy="1296144"/>
            <a:chOff x="6233454" y="2715766"/>
            <a:chExt cx="1296144" cy="1296144"/>
          </a:xfrm>
        </p:grpSpPr>
        <p:sp>
          <p:nvSpPr>
            <p:cNvPr id="11" name="椭圆 10"/>
            <p:cNvSpPr/>
            <p:nvPr/>
          </p:nvSpPr>
          <p:spPr>
            <a:xfrm>
              <a:off x="6233454" y="2715766"/>
              <a:ext cx="1296144" cy="129614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6300192" y="3040672"/>
              <a:ext cx="1162668" cy="646331"/>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改善食堂环境</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Tm="0">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100"/>
                                </p:stCondLst>
                                <p:childTnLst>
                                  <p:par>
                                    <p:cTn id="20" presetID="14" presetClass="entr" presetSubtype="1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par>
                              <p:cTn id="23" fill="hold">
                                <p:stCondLst>
                                  <p:cond delay="1600"/>
                                </p:stCondLst>
                                <p:childTnLst>
                                  <p:par>
                                    <p:cTn id="24" presetID="2" presetClass="entr" presetSubtype="2" fill="hold" nodeType="afterEffect" p14:presetBounceEnd="60000">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14:bounceEnd="60000">
                                          <p:cBhvr additive="base">
                                            <p:cTn id="26" dur="500" fill="hold"/>
                                            <p:tgtEl>
                                              <p:spTgt spid="6"/>
                                            </p:tgtEl>
                                            <p:attrNameLst>
                                              <p:attrName>ppt_x</p:attrName>
                                            </p:attrNameLst>
                                          </p:cBhvr>
                                          <p:tavLst>
                                            <p:tav tm="0">
                                              <p:val>
                                                <p:strVal val="1+#ppt_w/2"/>
                                              </p:val>
                                            </p:tav>
                                            <p:tav tm="100000">
                                              <p:val>
                                                <p:strVal val="#ppt_x"/>
                                              </p:val>
                                            </p:tav>
                                          </p:tavLst>
                                        </p:anim>
                                        <p:anim calcmode="lin" valueType="num" p14:bounceEnd="60000">
                                          <p:cBhvr additive="base">
                                            <p:cTn id="27" dur="500" fill="hold"/>
                                            <p:tgtEl>
                                              <p:spTgt spid="6"/>
                                            </p:tgtEl>
                                            <p:attrNameLst>
                                              <p:attrName>ppt_y</p:attrName>
                                            </p:attrNameLst>
                                          </p:cBhvr>
                                          <p:tavLst>
                                            <p:tav tm="0">
                                              <p:val>
                                                <p:strVal val="#ppt_y"/>
                                              </p:val>
                                            </p:tav>
                                            <p:tav tm="100000">
                                              <p:val>
                                                <p:strVal val="#ppt_y"/>
                                              </p:val>
                                            </p:tav>
                                          </p:tavLst>
                                        </p:anim>
                                      </p:childTnLst>
                                    </p:cTn>
                                  </p:par>
                                </p:childTnLst>
                              </p:cTn>
                            </p:par>
                            <p:par>
                              <p:cTn id="28" fill="hold">
                                <p:stCondLst>
                                  <p:cond delay="2100"/>
                                </p:stCondLst>
                                <p:childTnLst>
                                  <p:par>
                                    <p:cTn id="29" presetID="2" presetClass="entr" presetSubtype="2" fill="hold" nodeType="afterEffect" p14:presetBounceEnd="60000">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14:bounceEnd="60000">
                                          <p:cBhvr additive="base">
                                            <p:cTn id="31" dur="500" fill="hold"/>
                                            <p:tgtEl>
                                              <p:spTgt spid="8"/>
                                            </p:tgtEl>
                                            <p:attrNameLst>
                                              <p:attrName>ppt_x</p:attrName>
                                            </p:attrNameLst>
                                          </p:cBhvr>
                                          <p:tavLst>
                                            <p:tav tm="0">
                                              <p:val>
                                                <p:strVal val="1+#ppt_w/2"/>
                                              </p:val>
                                            </p:tav>
                                            <p:tav tm="100000">
                                              <p:val>
                                                <p:strVal val="#ppt_x"/>
                                              </p:val>
                                            </p:tav>
                                          </p:tavLst>
                                        </p:anim>
                                        <p:anim calcmode="lin" valueType="num" p14:bounceEnd="60000">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par>
                              <p:cTn id="33" fill="hold">
                                <p:stCondLst>
                                  <p:cond delay="2600"/>
                                </p:stCondLst>
                                <p:childTnLst>
                                  <p:par>
                                    <p:cTn id="34" presetID="2" presetClass="entr" presetSubtype="2" fill="hold" nodeType="afterEffect" p14:presetBounceEnd="60000">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14:bounceEnd="60000">
                                          <p:cBhvr additive="base">
                                            <p:cTn id="36" dur="500" fill="hold"/>
                                            <p:tgtEl>
                                              <p:spTgt spid="12"/>
                                            </p:tgtEl>
                                            <p:attrNameLst>
                                              <p:attrName>ppt_x</p:attrName>
                                            </p:attrNameLst>
                                          </p:cBhvr>
                                          <p:tavLst>
                                            <p:tav tm="0">
                                              <p:val>
                                                <p:strVal val="1+#ppt_w/2"/>
                                              </p:val>
                                            </p:tav>
                                            <p:tav tm="100000">
                                              <p:val>
                                                <p:strVal val="#ppt_x"/>
                                              </p:val>
                                            </p:tav>
                                          </p:tavLst>
                                        </p:anim>
                                        <p:anim calcmode="lin" valueType="num" p14:bounceEnd="60000">
                                          <p:cBhvr additive="base">
                                            <p:cTn id="37" dur="500" fill="hold"/>
                                            <p:tgtEl>
                                              <p:spTgt spid="12"/>
                                            </p:tgtEl>
                                            <p:attrNameLst>
                                              <p:attrName>ppt_y</p:attrName>
                                            </p:attrNameLst>
                                          </p:cBhvr>
                                          <p:tavLst>
                                            <p:tav tm="0">
                                              <p:val>
                                                <p:strVal val="#ppt_y"/>
                                              </p:val>
                                            </p:tav>
                                            <p:tav tm="100000">
                                              <p:val>
                                                <p:strVal val="#ppt_y"/>
                                              </p:val>
                                            </p:tav>
                                          </p:tavLst>
                                        </p:anim>
                                      </p:childTnLst>
                                    </p:cTn>
                                  </p:par>
                                </p:childTnLst>
                              </p:cTn>
                            </p:par>
                            <p:par>
                              <p:cTn id="38" fill="hold">
                                <p:stCondLst>
                                  <p:cond delay="3100"/>
                                </p:stCondLst>
                                <p:childTnLst>
                                  <p:par>
                                    <p:cTn id="39" presetID="2" presetClass="entr" presetSubtype="2" fill="hold" nodeType="afterEffect" p14:presetBounceEnd="60000">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14:bounceEnd="60000">
                                          <p:cBhvr additive="base">
                                            <p:cTn id="41" dur="500" fill="hold"/>
                                            <p:tgtEl>
                                              <p:spTgt spid="18"/>
                                            </p:tgtEl>
                                            <p:attrNameLst>
                                              <p:attrName>ppt_x</p:attrName>
                                            </p:attrNameLst>
                                          </p:cBhvr>
                                          <p:tavLst>
                                            <p:tav tm="0">
                                              <p:val>
                                                <p:strVal val="1+#ppt_w/2"/>
                                              </p:val>
                                            </p:tav>
                                            <p:tav tm="100000">
                                              <p:val>
                                                <p:strVal val="#ppt_x"/>
                                              </p:val>
                                            </p:tav>
                                          </p:tavLst>
                                        </p:anim>
                                        <p:anim calcmode="lin" valueType="num" p14:bounceEnd="60000">
                                          <p:cBhvr additive="base">
                                            <p:cTn id="42"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100"/>
                                </p:stCondLst>
                                <p:childTnLst>
                                  <p:par>
                                    <p:cTn id="20" presetID="14" presetClass="entr" presetSubtype="1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par>
                              <p:cTn id="23" fill="hold">
                                <p:stCondLst>
                                  <p:cond delay="1600"/>
                                </p:stCondLst>
                                <p:childTnLst>
                                  <p:par>
                                    <p:cTn id="24" presetID="2" presetClass="entr" presetSubtype="2"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childTnLst>
                              </p:cTn>
                            </p:par>
                            <p:par>
                              <p:cTn id="28" fill="hold">
                                <p:stCondLst>
                                  <p:cond delay="2100"/>
                                </p:stCondLst>
                                <p:childTnLst>
                                  <p:par>
                                    <p:cTn id="29" presetID="2" presetClass="entr" presetSubtype="2"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par>
                              <p:cTn id="33" fill="hold">
                                <p:stCondLst>
                                  <p:cond delay="2600"/>
                                </p:stCondLst>
                                <p:childTnLst>
                                  <p:par>
                                    <p:cTn id="34" presetID="2" presetClass="entr" presetSubtype="2"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1+#ppt_w/2"/>
                                              </p:val>
                                            </p:tav>
                                            <p:tav tm="100000">
                                              <p:val>
                                                <p:strVal val="#ppt_x"/>
                                              </p:val>
                                            </p:tav>
                                          </p:tavLst>
                                        </p:anim>
                                        <p:anim calcmode="lin" valueType="num">
                                          <p:cBhvr additive="base">
                                            <p:cTn id="37" dur="500" fill="hold"/>
                                            <p:tgtEl>
                                              <p:spTgt spid="12"/>
                                            </p:tgtEl>
                                            <p:attrNameLst>
                                              <p:attrName>ppt_y</p:attrName>
                                            </p:attrNameLst>
                                          </p:cBhvr>
                                          <p:tavLst>
                                            <p:tav tm="0">
                                              <p:val>
                                                <p:strVal val="#ppt_y"/>
                                              </p:val>
                                            </p:tav>
                                            <p:tav tm="100000">
                                              <p:val>
                                                <p:strVal val="#ppt_y"/>
                                              </p:val>
                                            </p:tav>
                                          </p:tavLst>
                                        </p:anim>
                                      </p:childTnLst>
                                    </p:cTn>
                                  </p:par>
                                </p:childTnLst>
                              </p:cTn>
                            </p:par>
                            <p:par>
                              <p:cTn id="38" fill="hold">
                                <p:stCondLst>
                                  <p:cond delay="3100"/>
                                </p:stCondLst>
                                <p:childTnLst>
                                  <p:par>
                                    <p:cTn id="39" presetID="2" presetClass="entr" presetSubtype="2"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1+#ppt_w/2"/>
                                              </p:val>
                                            </p:tav>
                                            <p:tav tm="100000">
                                              <p:val>
                                                <p:strVal val="#ppt_x"/>
                                              </p:val>
                                            </p:tav>
                                          </p:tavLst>
                                        </p:anim>
                                        <p:anim calcmode="lin" valueType="num">
                                          <p:cBhvr additive="base">
                                            <p:cTn id="42"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7"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65373" y="428693"/>
            <a:ext cx="3047759" cy="430887"/>
          </a:xfrm>
          <a:prstGeom prst="rect">
            <a:avLst/>
          </a:prstGeom>
          <a:noFill/>
        </p:spPr>
        <p:txBody>
          <a:bodyPr wrap="square" rtlCol="0">
            <a:spAutoFit/>
          </a:bodyPr>
          <a:lstStyle>
            <a:defPPr>
              <a:defRPr lang="zh-CN"/>
            </a:defPPr>
            <a:lvl1pPr>
              <a:defRPr sz="2200" b="1">
                <a:solidFill>
                  <a:schemeClr val="accent1"/>
                </a:solidFill>
                <a:latin typeface="微软雅黑" panose="020B0503020204020204" pitchFamily="34" charset="-122"/>
                <a:ea typeface="微软雅黑" panose="020B0503020204020204" pitchFamily="34" charset="-122"/>
              </a:defRPr>
            </a:lvl1pPr>
          </a:lstStyle>
          <a:p>
            <a:r>
              <a:rPr lang="zh-CN" altLang="en-US" dirty="0"/>
              <a:t>考勤管理</a:t>
            </a:r>
            <a:endParaRPr lang="zh-CN" altLang="en-US" dirty="0"/>
          </a:p>
        </p:txBody>
      </p:sp>
      <p:cxnSp>
        <p:nvCxnSpPr>
          <p:cNvPr id="3" name="直接连接符 2"/>
          <p:cNvCxnSpPr/>
          <p:nvPr/>
        </p:nvCxnSpPr>
        <p:spPr>
          <a:xfrm>
            <a:off x="1132953" y="897658"/>
            <a:ext cx="7543503" cy="0"/>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582730" y="347438"/>
            <a:ext cx="507041" cy="593401"/>
            <a:chOff x="582730" y="347438"/>
            <a:chExt cx="507041" cy="593401"/>
          </a:xfrm>
        </p:grpSpPr>
        <p:sp>
          <p:nvSpPr>
            <p:cNvPr id="19" name="六边形 18"/>
            <p:cNvSpPr/>
            <p:nvPr/>
          </p:nvSpPr>
          <p:spPr>
            <a:xfrm rot="5400000">
              <a:off x="539550" y="390618"/>
              <a:ext cx="593401" cy="507041"/>
            </a:xfrm>
            <a:prstGeom prst="hexagon">
              <a:avLst/>
            </a:prstGeom>
            <a:solidFill>
              <a:schemeClr val="accent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15" name="Freeform 95"/>
            <p:cNvSpPr>
              <a:spLocks noEditPoints="1"/>
            </p:cNvSpPr>
            <p:nvPr/>
          </p:nvSpPr>
          <p:spPr bwMode="auto">
            <a:xfrm>
              <a:off x="671521" y="507411"/>
              <a:ext cx="329457" cy="273450"/>
            </a:xfrm>
            <a:custGeom>
              <a:avLst/>
              <a:gdLst>
                <a:gd name="T0" fmla="*/ 581 w 602"/>
                <a:gd name="T1" fmla="*/ 221 h 499"/>
                <a:gd name="T2" fmla="*/ 602 w 602"/>
                <a:gd name="T3" fmla="*/ 304 h 499"/>
                <a:gd name="T4" fmla="*/ 580 w 602"/>
                <a:gd name="T5" fmla="*/ 330 h 499"/>
                <a:gd name="T6" fmla="*/ 472 w 602"/>
                <a:gd name="T7" fmla="*/ 343 h 499"/>
                <a:gd name="T8" fmla="*/ 425 w 602"/>
                <a:gd name="T9" fmla="*/ 295 h 499"/>
                <a:gd name="T10" fmla="*/ 380 w 602"/>
                <a:gd name="T11" fmla="*/ 245 h 499"/>
                <a:gd name="T12" fmla="*/ 320 w 602"/>
                <a:gd name="T13" fmla="*/ 245 h 499"/>
                <a:gd name="T14" fmla="*/ 345 w 602"/>
                <a:gd name="T15" fmla="*/ 205 h 499"/>
                <a:gd name="T16" fmla="*/ 383 w 602"/>
                <a:gd name="T17" fmla="*/ 191 h 499"/>
                <a:gd name="T18" fmla="*/ 404 w 602"/>
                <a:gd name="T19" fmla="*/ 176 h 499"/>
                <a:gd name="T20" fmla="*/ 394 w 602"/>
                <a:gd name="T21" fmla="*/ 139 h 499"/>
                <a:gd name="T22" fmla="*/ 381 w 602"/>
                <a:gd name="T23" fmla="*/ 117 h 499"/>
                <a:gd name="T24" fmla="*/ 383 w 602"/>
                <a:gd name="T25" fmla="*/ 89 h 499"/>
                <a:gd name="T26" fmla="*/ 385 w 602"/>
                <a:gd name="T27" fmla="*/ 42 h 499"/>
                <a:gd name="T28" fmla="*/ 410 w 602"/>
                <a:gd name="T29" fmla="*/ 11 h 499"/>
                <a:gd name="T30" fmla="*/ 457 w 602"/>
                <a:gd name="T31" fmla="*/ 0 h 499"/>
                <a:gd name="T32" fmla="*/ 503 w 602"/>
                <a:gd name="T33" fmla="*/ 13 h 499"/>
                <a:gd name="T34" fmla="*/ 526 w 602"/>
                <a:gd name="T35" fmla="*/ 44 h 499"/>
                <a:gd name="T36" fmla="*/ 526 w 602"/>
                <a:gd name="T37" fmla="*/ 89 h 499"/>
                <a:gd name="T38" fmla="*/ 529 w 602"/>
                <a:gd name="T39" fmla="*/ 108 h 499"/>
                <a:gd name="T40" fmla="*/ 519 w 602"/>
                <a:gd name="T41" fmla="*/ 128 h 499"/>
                <a:gd name="T42" fmla="*/ 498 w 602"/>
                <a:gd name="T43" fmla="*/ 162 h 499"/>
                <a:gd name="T44" fmla="*/ 511 w 602"/>
                <a:gd name="T45" fmla="*/ 189 h 499"/>
                <a:gd name="T46" fmla="*/ 560 w 602"/>
                <a:gd name="T47" fmla="*/ 193 h 499"/>
                <a:gd name="T48" fmla="*/ 320 w 602"/>
                <a:gd name="T49" fmla="*/ 284 h 499"/>
                <a:gd name="T50" fmla="*/ 284 w 602"/>
                <a:gd name="T51" fmla="*/ 267 h 499"/>
                <a:gd name="T52" fmla="*/ 291 w 602"/>
                <a:gd name="T53" fmla="*/ 218 h 499"/>
                <a:gd name="T54" fmla="*/ 315 w 602"/>
                <a:gd name="T55" fmla="*/ 182 h 499"/>
                <a:gd name="T56" fmla="*/ 322 w 602"/>
                <a:gd name="T57" fmla="*/ 142 h 499"/>
                <a:gd name="T58" fmla="*/ 319 w 602"/>
                <a:gd name="T59" fmla="*/ 114 h 499"/>
                <a:gd name="T60" fmla="*/ 309 w 602"/>
                <a:gd name="T61" fmla="*/ 47 h 499"/>
                <a:gd name="T62" fmla="*/ 268 w 602"/>
                <a:gd name="T63" fmla="*/ 15 h 499"/>
                <a:gd name="T64" fmla="*/ 217 w 602"/>
                <a:gd name="T65" fmla="*/ 6 h 499"/>
                <a:gd name="T66" fmla="*/ 167 w 602"/>
                <a:gd name="T67" fmla="*/ 14 h 499"/>
                <a:gd name="T68" fmla="*/ 124 w 602"/>
                <a:gd name="T69" fmla="*/ 45 h 499"/>
                <a:gd name="T70" fmla="*/ 110 w 602"/>
                <a:gd name="T71" fmla="*/ 114 h 499"/>
                <a:gd name="T72" fmla="*/ 104 w 602"/>
                <a:gd name="T73" fmla="*/ 142 h 499"/>
                <a:gd name="T74" fmla="*/ 113 w 602"/>
                <a:gd name="T75" fmla="*/ 181 h 499"/>
                <a:gd name="T76" fmla="*/ 134 w 602"/>
                <a:gd name="T77" fmla="*/ 216 h 499"/>
                <a:gd name="T78" fmla="*/ 136 w 602"/>
                <a:gd name="T79" fmla="*/ 270 h 499"/>
                <a:gd name="T80" fmla="*/ 102 w 602"/>
                <a:gd name="T81" fmla="*/ 282 h 499"/>
                <a:gd name="T82" fmla="*/ 52 w 602"/>
                <a:gd name="T83" fmla="*/ 289 h 499"/>
                <a:gd name="T84" fmla="*/ 21 w 602"/>
                <a:gd name="T85" fmla="*/ 340 h 499"/>
                <a:gd name="T86" fmla="*/ 0 w 602"/>
                <a:gd name="T87" fmla="*/ 430 h 499"/>
                <a:gd name="T88" fmla="*/ 15 w 602"/>
                <a:gd name="T89" fmla="*/ 472 h 499"/>
                <a:gd name="T90" fmla="*/ 119 w 602"/>
                <a:gd name="T91" fmla="*/ 494 h 499"/>
                <a:gd name="T92" fmla="*/ 288 w 602"/>
                <a:gd name="T93" fmla="*/ 498 h 499"/>
                <a:gd name="T94" fmla="*/ 406 w 602"/>
                <a:gd name="T95" fmla="*/ 477 h 499"/>
                <a:gd name="T96" fmla="*/ 424 w 602"/>
                <a:gd name="T97" fmla="*/ 421 h 499"/>
                <a:gd name="T98" fmla="*/ 403 w 602"/>
                <a:gd name="T99" fmla="*/ 335 h 499"/>
                <a:gd name="T100" fmla="*/ 366 w 602"/>
                <a:gd name="T101" fmla="*/ 284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02" h="499">
                  <a:moveTo>
                    <a:pt x="560" y="193"/>
                  </a:moveTo>
                  <a:lnTo>
                    <a:pt x="567" y="200"/>
                  </a:lnTo>
                  <a:lnTo>
                    <a:pt x="572" y="205"/>
                  </a:lnTo>
                  <a:lnTo>
                    <a:pt x="577" y="213"/>
                  </a:lnTo>
                  <a:lnTo>
                    <a:pt x="581" y="221"/>
                  </a:lnTo>
                  <a:lnTo>
                    <a:pt x="589" y="237"/>
                  </a:lnTo>
                  <a:lnTo>
                    <a:pt x="594" y="254"/>
                  </a:lnTo>
                  <a:lnTo>
                    <a:pt x="597" y="271"/>
                  </a:lnTo>
                  <a:lnTo>
                    <a:pt x="601" y="289"/>
                  </a:lnTo>
                  <a:lnTo>
                    <a:pt x="602" y="304"/>
                  </a:lnTo>
                  <a:lnTo>
                    <a:pt x="602" y="318"/>
                  </a:lnTo>
                  <a:lnTo>
                    <a:pt x="599" y="322"/>
                  </a:lnTo>
                  <a:lnTo>
                    <a:pt x="593" y="325"/>
                  </a:lnTo>
                  <a:lnTo>
                    <a:pt x="587" y="328"/>
                  </a:lnTo>
                  <a:lnTo>
                    <a:pt x="580" y="330"/>
                  </a:lnTo>
                  <a:lnTo>
                    <a:pt x="563" y="335"/>
                  </a:lnTo>
                  <a:lnTo>
                    <a:pt x="543" y="338"/>
                  </a:lnTo>
                  <a:lnTo>
                    <a:pt x="521" y="340"/>
                  </a:lnTo>
                  <a:lnTo>
                    <a:pt x="496" y="342"/>
                  </a:lnTo>
                  <a:lnTo>
                    <a:pt x="472" y="343"/>
                  </a:lnTo>
                  <a:lnTo>
                    <a:pt x="446" y="343"/>
                  </a:lnTo>
                  <a:lnTo>
                    <a:pt x="441" y="330"/>
                  </a:lnTo>
                  <a:lnTo>
                    <a:pt x="437" y="318"/>
                  </a:lnTo>
                  <a:lnTo>
                    <a:pt x="431" y="306"/>
                  </a:lnTo>
                  <a:lnTo>
                    <a:pt x="425" y="295"/>
                  </a:lnTo>
                  <a:lnTo>
                    <a:pt x="418" y="284"/>
                  </a:lnTo>
                  <a:lnTo>
                    <a:pt x="410" y="274"/>
                  </a:lnTo>
                  <a:lnTo>
                    <a:pt x="401" y="264"/>
                  </a:lnTo>
                  <a:lnTo>
                    <a:pt x="392" y="255"/>
                  </a:lnTo>
                  <a:lnTo>
                    <a:pt x="380" y="245"/>
                  </a:lnTo>
                  <a:lnTo>
                    <a:pt x="366" y="245"/>
                  </a:lnTo>
                  <a:lnTo>
                    <a:pt x="354" y="245"/>
                  </a:lnTo>
                  <a:lnTo>
                    <a:pt x="343" y="245"/>
                  </a:lnTo>
                  <a:lnTo>
                    <a:pt x="332" y="245"/>
                  </a:lnTo>
                  <a:lnTo>
                    <a:pt x="320" y="245"/>
                  </a:lnTo>
                  <a:lnTo>
                    <a:pt x="319" y="245"/>
                  </a:lnTo>
                  <a:lnTo>
                    <a:pt x="327" y="231"/>
                  </a:lnTo>
                  <a:lnTo>
                    <a:pt x="334" y="217"/>
                  </a:lnTo>
                  <a:lnTo>
                    <a:pt x="340" y="211"/>
                  </a:lnTo>
                  <a:lnTo>
                    <a:pt x="345" y="205"/>
                  </a:lnTo>
                  <a:lnTo>
                    <a:pt x="349" y="198"/>
                  </a:lnTo>
                  <a:lnTo>
                    <a:pt x="352" y="191"/>
                  </a:lnTo>
                  <a:lnTo>
                    <a:pt x="365" y="191"/>
                  </a:lnTo>
                  <a:lnTo>
                    <a:pt x="377" y="191"/>
                  </a:lnTo>
                  <a:lnTo>
                    <a:pt x="383" y="191"/>
                  </a:lnTo>
                  <a:lnTo>
                    <a:pt x="387" y="191"/>
                  </a:lnTo>
                  <a:lnTo>
                    <a:pt x="392" y="190"/>
                  </a:lnTo>
                  <a:lnTo>
                    <a:pt x="397" y="189"/>
                  </a:lnTo>
                  <a:lnTo>
                    <a:pt x="400" y="183"/>
                  </a:lnTo>
                  <a:lnTo>
                    <a:pt x="404" y="176"/>
                  </a:lnTo>
                  <a:lnTo>
                    <a:pt x="406" y="169"/>
                  </a:lnTo>
                  <a:lnTo>
                    <a:pt x="408" y="160"/>
                  </a:lnTo>
                  <a:lnTo>
                    <a:pt x="404" y="153"/>
                  </a:lnTo>
                  <a:lnTo>
                    <a:pt x="399" y="146"/>
                  </a:lnTo>
                  <a:lnTo>
                    <a:pt x="394" y="139"/>
                  </a:lnTo>
                  <a:lnTo>
                    <a:pt x="392" y="129"/>
                  </a:lnTo>
                  <a:lnTo>
                    <a:pt x="388" y="128"/>
                  </a:lnTo>
                  <a:lnTo>
                    <a:pt x="386" y="124"/>
                  </a:lnTo>
                  <a:lnTo>
                    <a:pt x="384" y="121"/>
                  </a:lnTo>
                  <a:lnTo>
                    <a:pt x="381" y="117"/>
                  </a:lnTo>
                  <a:lnTo>
                    <a:pt x="379" y="107"/>
                  </a:lnTo>
                  <a:lnTo>
                    <a:pt x="378" y="94"/>
                  </a:lnTo>
                  <a:lnTo>
                    <a:pt x="378" y="92"/>
                  </a:lnTo>
                  <a:lnTo>
                    <a:pt x="380" y="90"/>
                  </a:lnTo>
                  <a:lnTo>
                    <a:pt x="383" y="89"/>
                  </a:lnTo>
                  <a:lnTo>
                    <a:pt x="384" y="88"/>
                  </a:lnTo>
                  <a:lnTo>
                    <a:pt x="383" y="75"/>
                  </a:lnTo>
                  <a:lnTo>
                    <a:pt x="383" y="63"/>
                  </a:lnTo>
                  <a:lnTo>
                    <a:pt x="383" y="53"/>
                  </a:lnTo>
                  <a:lnTo>
                    <a:pt x="385" y="42"/>
                  </a:lnTo>
                  <a:lnTo>
                    <a:pt x="388" y="34"/>
                  </a:lnTo>
                  <a:lnTo>
                    <a:pt x="392" y="27"/>
                  </a:lnTo>
                  <a:lnTo>
                    <a:pt x="398" y="20"/>
                  </a:lnTo>
                  <a:lnTo>
                    <a:pt x="404" y="14"/>
                  </a:lnTo>
                  <a:lnTo>
                    <a:pt x="410" y="11"/>
                  </a:lnTo>
                  <a:lnTo>
                    <a:pt x="415" y="8"/>
                  </a:lnTo>
                  <a:lnTo>
                    <a:pt x="421" y="5"/>
                  </a:lnTo>
                  <a:lnTo>
                    <a:pt x="428" y="4"/>
                  </a:lnTo>
                  <a:lnTo>
                    <a:pt x="442" y="0"/>
                  </a:lnTo>
                  <a:lnTo>
                    <a:pt x="457" y="0"/>
                  </a:lnTo>
                  <a:lnTo>
                    <a:pt x="471" y="1"/>
                  </a:lnTo>
                  <a:lnTo>
                    <a:pt x="485" y="4"/>
                  </a:lnTo>
                  <a:lnTo>
                    <a:pt x="492" y="6"/>
                  </a:lnTo>
                  <a:lnTo>
                    <a:pt x="498" y="9"/>
                  </a:lnTo>
                  <a:lnTo>
                    <a:pt x="503" y="13"/>
                  </a:lnTo>
                  <a:lnTo>
                    <a:pt x="509" y="17"/>
                  </a:lnTo>
                  <a:lnTo>
                    <a:pt x="515" y="22"/>
                  </a:lnTo>
                  <a:lnTo>
                    <a:pt x="520" y="28"/>
                  </a:lnTo>
                  <a:lnTo>
                    <a:pt x="523" y="35"/>
                  </a:lnTo>
                  <a:lnTo>
                    <a:pt x="526" y="44"/>
                  </a:lnTo>
                  <a:lnTo>
                    <a:pt x="527" y="53"/>
                  </a:lnTo>
                  <a:lnTo>
                    <a:pt x="528" y="63"/>
                  </a:lnTo>
                  <a:lnTo>
                    <a:pt x="527" y="75"/>
                  </a:lnTo>
                  <a:lnTo>
                    <a:pt x="526" y="89"/>
                  </a:lnTo>
                  <a:lnTo>
                    <a:pt x="526" y="89"/>
                  </a:lnTo>
                  <a:lnTo>
                    <a:pt x="527" y="90"/>
                  </a:lnTo>
                  <a:lnTo>
                    <a:pt x="529" y="92"/>
                  </a:lnTo>
                  <a:lnTo>
                    <a:pt x="529" y="94"/>
                  </a:lnTo>
                  <a:lnTo>
                    <a:pt x="529" y="101"/>
                  </a:lnTo>
                  <a:lnTo>
                    <a:pt x="529" y="108"/>
                  </a:lnTo>
                  <a:lnTo>
                    <a:pt x="528" y="113"/>
                  </a:lnTo>
                  <a:lnTo>
                    <a:pt x="526" y="117"/>
                  </a:lnTo>
                  <a:lnTo>
                    <a:pt x="525" y="122"/>
                  </a:lnTo>
                  <a:lnTo>
                    <a:pt x="521" y="126"/>
                  </a:lnTo>
                  <a:lnTo>
                    <a:pt x="519" y="128"/>
                  </a:lnTo>
                  <a:lnTo>
                    <a:pt x="515" y="130"/>
                  </a:lnTo>
                  <a:lnTo>
                    <a:pt x="512" y="139"/>
                  </a:lnTo>
                  <a:lnTo>
                    <a:pt x="508" y="147"/>
                  </a:lnTo>
                  <a:lnTo>
                    <a:pt x="503" y="155"/>
                  </a:lnTo>
                  <a:lnTo>
                    <a:pt x="498" y="162"/>
                  </a:lnTo>
                  <a:lnTo>
                    <a:pt x="499" y="169"/>
                  </a:lnTo>
                  <a:lnTo>
                    <a:pt x="501" y="175"/>
                  </a:lnTo>
                  <a:lnTo>
                    <a:pt x="503" y="181"/>
                  </a:lnTo>
                  <a:lnTo>
                    <a:pt x="506" y="186"/>
                  </a:lnTo>
                  <a:lnTo>
                    <a:pt x="511" y="189"/>
                  </a:lnTo>
                  <a:lnTo>
                    <a:pt x="515" y="191"/>
                  </a:lnTo>
                  <a:lnTo>
                    <a:pt x="521" y="193"/>
                  </a:lnTo>
                  <a:lnTo>
                    <a:pt x="528" y="193"/>
                  </a:lnTo>
                  <a:lnTo>
                    <a:pt x="543" y="193"/>
                  </a:lnTo>
                  <a:lnTo>
                    <a:pt x="560" y="193"/>
                  </a:lnTo>
                  <a:close/>
                  <a:moveTo>
                    <a:pt x="366" y="284"/>
                  </a:moveTo>
                  <a:lnTo>
                    <a:pt x="354" y="284"/>
                  </a:lnTo>
                  <a:lnTo>
                    <a:pt x="343" y="284"/>
                  </a:lnTo>
                  <a:lnTo>
                    <a:pt x="331" y="284"/>
                  </a:lnTo>
                  <a:lnTo>
                    <a:pt x="320" y="284"/>
                  </a:lnTo>
                  <a:lnTo>
                    <a:pt x="310" y="284"/>
                  </a:lnTo>
                  <a:lnTo>
                    <a:pt x="302" y="282"/>
                  </a:lnTo>
                  <a:lnTo>
                    <a:pt x="295" y="278"/>
                  </a:lnTo>
                  <a:lnTo>
                    <a:pt x="289" y="274"/>
                  </a:lnTo>
                  <a:lnTo>
                    <a:pt x="284" y="267"/>
                  </a:lnTo>
                  <a:lnTo>
                    <a:pt x="280" y="258"/>
                  </a:lnTo>
                  <a:lnTo>
                    <a:pt x="278" y="249"/>
                  </a:lnTo>
                  <a:lnTo>
                    <a:pt x="276" y="238"/>
                  </a:lnTo>
                  <a:lnTo>
                    <a:pt x="284" y="229"/>
                  </a:lnTo>
                  <a:lnTo>
                    <a:pt x="291" y="218"/>
                  </a:lnTo>
                  <a:lnTo>
                    <a:pt x="297" y="205"/>
                  </a:lnTo>
                  <a:lnTo>
                    <a:pt x="302" y="193"/>
                  </a:lnTo>
                  <a:lnTo>
                    <a:pt x="306" y="190"/>
                  </a:lnTo>
                  <a:lnTo>
                    <a:pt x="311" y="187"/>
                  </a:lnTo>
                  <a:lnTo>
                    <a:pt x="315" y="182"/>
                  </a:lnTo>
                  <a:lnTo>
                    <a:pt x="317" y="176"/>
                  </a:lnTo>
                  <a:lnTo>
                    <a:pt x="319" y="169"/>
                  </a:lnTo>
                  <a:lnTo>
                    <a:pt x="322" y="161"/>
                  </a:lnTo>
                  <a:lnTo>
                    <a:pt x="322" y="151"/>
                  </a:lnTo>
                  <a:lnTo>
                    <a:pt x="322" y="142"/>
                  </a:lnTo>
                  <a:lnTo>
                    <a:pt x="322" y="139"/>
                  </a:lnTo>
                  <a:lnTo>
                    <a:pt x="318" y="135"/>
                  </a:lnTo>
                  <a:lnTo>
                    <a:pt x="318" y="135"/>
                  </a:lnTo>
                  <a:lnTo>
                    <a:pt x="317" y="134"/>
                  </a:lnTo>
                  <a:lnTo>
                    <a:pt x="319" y="114"/>
                  </a:lnTo>
                  <a:lnTo>
                    <a:pt x="319" y="96"/>
                  </a:lnTo>
                  <a:lnTo>
                    <a:pt x="319" y="81"/>
                  </a:lnTo>
                  <a:lnTo>
                    <a:pt x="317" y="68"/>
                  </a:lnTo>
                  <a:lnTo>
                    <a:pt x="313" y="58"/>
                  </a:lnTo>
                  <a:lnTo>
                    <a:pt x="309" y="47"/>
                  </a:lnTo>
                  <a:lnTo>
                    <a:pt x="302" y="38"/>
                  </a:lnTo>
                  <a:lnTo>
                    <a:pt x="292" y="31"/>
                  </a:lnTo>
                  <a:lnTo>
                    <a:pt x="285" y="25"/>
                  </a:lnTo>
                  <a:lnTo>
                    <a:pt x="277" y="20"/>
                  </a:lnTo>
                  <a:lnTo>
                    <a:pt x="268" y="15"/>
                  </a:lnTo>
                  <a:lnTo>
                    <a:pt x="258" y="12"/>
                  </a:lnTo>
                  <a:lnTo>
                    <a:pt x="249" y="9"/>
                  </a:lnTo>
                  <a:lnTo>
                    <a:pt x="238" y="7"/>
                  </a:lnTo>
                  <a:lnTo>
                    <a:pt x="228" y="6"/>
                  </a:lnTo>
                  <a:lnTo>
                    <a:pt x="217" y="6"/>
                  </a:lnTo>
                  <a:lnTo>
                    <a:pt x="207" y="6"/>
                  </a:lnTo>
                  <a:lnTo>
                    <a:pt x="196" y="7"/>
                  </a:lnTo>
                  <a:lnTo>
                    <a:pt x="187" y="8"/>
                  </a:lnTo>
                  <a:lnTo>
                    <a:pt x="176" y="11"/>
                  </a:lnTo>
                  <a:lnTo>
                    <a:pt x="167" y="14"/>
                  </a:lnTo>
                  <a:lnTo>
                    <a:pt x="157" y="18"/>
                  </a:lnTo>
                  <a:lnTo>
                    <a:pt x="149" y="22"/>
                  </a:lnTo>
                  <a:lnTo>
                    <a:pt x="141" y="27"/>
                  </a:lnTo>
                  <a:lnTo>
                    <a:pt x="133" y="35"/>
                  </a:lnTo>
                  <a:lnTo>
                    <a:pt x="124" y="45"/>
                  </a:lnTo>
                  <a:lnTo>
                    <a:pt x="119" y="55"/>
                  </a:lnTo>
                  <a:lnTo>
                    <a:pt x="114" y="68"/>
                  </a:lnTo>
                  <a:lnTo>
                    <a:pt x="111" y="82"/>
                  </a:lnTo>
                  <a:lnTo>
                    <a:pt x="110" y="97"/>
                  </a:lnTo>
                  <a:lnTo>
                    <a:pt x="110" y="114"/>
                  </a:lnTo>
                  <a:lnTo>
                    <a:pt x="113" y="133"/>
                  </a:lnTo>
                  <a:lnTo>
                    <a:pt x="110" y="134"/>
                  </a:lnTo>
                  <a:lnTo>
                    <a:pt x="108" y="135"/>
                  </a:lnTo>
                  <a:lnTo>
                    <a:pt x="104" y="139"/>
                  </a:lnTo>
                  <a:lnTo>
                    <a:pt x="104" y="142"/>
                  </a:lnTo>
                  <a:lnTo>
                    <a:pt x="104" y="151"/>
                  </a:lnTo>
                  <a:lnTo>
                    <a:pt x="106" y="161"/>
                  </a:lnTo>
                  <a:lnTo>
                    <a:pt x="107" y="168"/>
                  </a:lnTo>
                  <a:lnTo>
                    <a:pt x="109" y="175"/>
                  </a:lnTo>
                  <a:lnTo>
                    <a:pt x="113" y="181"/>
                  </a:lnTo>
                  <a:lnTo>
                    <a:pt x="115" y="186"/>
                  </a:lnTo>
                  <a:lnTo>
                    <a:pt x="120" y="190"/>
                  </a:lnTo>
                  <a:lnTo>
                    <a:pt x="123" y="193"/>
                  </a:lnTo>
                  <a:lnTo>
                    <a:pt x="128" y="204"/>
                  </a:lnTo>
                  <a:lnTo>
                    <a:pt x="134" y="216"/>
                  </a:lnTo>
                  <a:lnTo>
                    <a:pt x="141" y="227"/>
                  </a:lnTo>
                  <a:lnTo>
                    <a:pt x="148" y="236"/>
                  </a:lnTo>
                  <a:lnTo>
                    <a:pt x="146" y="249"/>
                  </a:lnTo>
                  <a:lnTo>
                    <a:pt x="141" y="261"/>
                  </a:lnTo>
                  <a:lnTo>
                    <a:pt x="136" y="270"/>
                  </a:lnTo>
                  <a:lnTo>
                    <a:pt x="130" y="278"/>
                  </a:lnTo>
                  <a:lnTo>
                    <a:pt x="124" y="281"/>
                  </a:lnTo>
                  <a:lnTo>
                    <a:pt x="117" y="282"/>
                  </a:lnTo>
                  <a:lnTo>
                    <a:pt x="110" y="282"/>
                  </a:lnTo>
                  <a:lnTo>
                    <a:pt x="102" y="282"/>
                  </a:lnTo>
                  <a:lnTo>
                    <a:pt x="92" y="282"/>
                  </a:lnTo>
                  <a:lnTo>
                    <a:pt x="81" y="282"/>
                  </a:lnTo>
                  <a:lnTo>
                    <a:pt x="70" y="282"/>
                  </a:lnTo>
                  <a:lnTo>
                    <a:pt x="59" y="282"/>
                  </a:lnTo>
                  <a:lnTo>
                    <a:pt x="52" y="289"/>
                  </a:lnTo>
                  <a:lnTo>
                    <a:pt x="45" y="298"/>
                  </a:lnTo>
                  <a:lnTo>
                    <a:pt x="39" y="308"/>
                  </a:lnTo>
                  <a:lnTo>
                    <a:pt x="33" y="318"/>
                  </a:lnTo>
                  <a:lnTo>
                    <a:pt x="27" y="329"/>
                  </a:lnTo>
                  <a:lnTo>
                    <a:pt x="21" y="340"/>
                  </a:lnTo>
                  <a:lnTo>
                    <a:pt x="16" y="353"/>
                  </a:lnTo>
                  <a:lnTo>
                    <a:pt x="13" y="365"/>
                  </a:lnTo>
                  <a:lnTo>
                    <a:pt x="6" y="391"/>
                  </a:lnTo>
                  <a:lnTo>
                    <a:pt x="1" y="417"/>
                  </a:lnTo>
                  <a:lnTo>
                    <a:pt x="0" y="430"/>
                  </a:lnTo>
                  <a:lnTo>
                    <a:pt x="0" y="441"/>
                  </a:lnTo>
                  <a:lnTo>
                    <a:pt x="0" y="453"/>
                  </a:lnTo>
                  <a:lnTo>
                    <a:pt x="0" y="465"/>
                  </a:lnTo>
                  <a:lnTo>
                    <a:pt x="7" y="468"/>
                  </a:lnTo>
                  <a:lnTo>
                    <a:pt x="15" y="472"/>
                  </a:lnTo>
                  <a:lnTo>
                    <a:pt x="25" y="475"/>
                  </a:lnTo>
                  <a:lnTo>
                    <a:pt x="35" y="479"/>
                  </a:lnTo>
                  <a:lnTo>
                    <a:pt x="60" y="485"/>
                  </a:lnTo>
                  <a:lnTo>
                    <a:pt x="88" y="490"/>
                  </a:lnTo>
                  <a:lnTo>
                    <a:pt x="119" y="494"/>
                  </a:lnTo>
                  <a:lnTo>
                    <a:pt x="151" y="497"/>
                  </a:lnTo>
                  <a:lnTo>
                    <a:pt x="185" y="499"/>
                  </a:lnTo>
                  <a:lnTo>
                    <a:pt x="219" y="499"/>
                  </a:lnTo>
                  <a:lnTo>
                    <a:pt x="253" y="499"/>
                  </a:lnTo>
                  <a:lnTo>
                    <a:pt x="288" y="498"/>
                  </a:lnTo>
                  <a:lnTo>
                    <a:pt x="319" y="494"/>
                  </a:lnTo>
                  <a:lnTo>
                    <a:pt x="349" y="491"/>
                  </a:lnTo>
                  <a:lnTo>
                    <a:pt x="374" y="486"/>
                  </a:lnTo>
                  <a:lnTo>
                    <a:pt x="397" y="480"/>
                  </a:lnTo>
                  <a:lnTo>
                    <a:pt x="406" y="477"/>
                  </a:lnTo>
                  <a:lnTo>
                    <a:pt x="414" y="473"/>
                  </a:lnTo>
                  <a:lnTo>
                    <a:pt x="421" y="468"/>
                  </a:lnTo>
                  <a:lnTo>
                    <a:pt x="427" y="465"/>
                  </a:lnTo>
                  <a:lnTo>
                    <a:pt x="426" y="444"/>
                  </a:lnTo>
                  <a:lnTo>
                    <a:pt x="424" y="421"/>
                  </a:lnTo>
                  <a:lnTo>
                    <a:pt x="420" y="397"/>
                  </a:lnTo>
                  <a:lnTo>
                    <a:pt x="415" y="372"/>
                  </a:lnTo>
                  <a:lnTo>
                    <a:pt x="412" y="359"/>
                  </a:lnTo>
                  <a:lnTo>
                    <a:pt x="407" y="348"/>
                  </a:lnTo>
                  <a:lnTo>
                    <a:pt x="403" y="335"/>
                  </a:lnTo>
                  <a:lnTo>
                    <a:pt x="397" y="324"/>
                  </a:lnTo>
                  <a:lnTo>
                    <a:pt x="391" y="312"/>
                  </a:lnTo>
                  <a:lnTo>
                    <a:pt x="384" y="302"/>
                  </a:lnTo>
                  <a:lnTo>
                    <a:pt x="376" y="292"/>
                  </a:lnTo>
                  <a:lnTo>
                    <a:pt x="366" y="284"/>
                  </a:lnTo>
                  <a:lnTo>
                    <a:pt x="366" y="28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7" name="Oval 5"/>
          <p:cNvSpPr>
            <a:spLocks noChangeArrowheads="1"/>
          </p:cNvSpPr>
          <p:nvPr/>
        </p:nvSpPr>
        <p:spPr bwMode="auto">
          <a:xfrm>
            <a:off x="3314238" y="1146488"/>
            <a:ext cx="1180424" cy="1173224"/>
          </a:xfrm>
          <a:prstGeom prst="ellipse">
            <a:avLst/>
          </a:prstGeom>
          <a:solidFill>
            <a:schemeClr val="bg2"/>
          </a:solidFill>
          <a:ln w="12700" cap="flat">
            <a:noFill/>
            <a:prstDash val="solid"/>
            <a:miter lim="800000"/>
          </a:ln>
          <a:effectLst/>
        </p:spPr>
        <p:txBody>
          <a:bodyPr vert="horz" wrap="square" lIns="68562" tIns="34281" rIns="68562" bIns="34281" numCol="1" anchor="t" anchorCtr="0" compatLnSpc="1"/>
          <a:lstStyle/>
          <a:p>
            <a:endParaRPr lang="zh-CN" altLang="en-US"/>
          </a:p>
        </p:txBody>
      </p:sp>
      <p:sp>
        <p:nvSpPr>
          <p:cNvPr id="8" name="Oval 6"/>
          <p:cNvSpPr>
            <a:spLocks noChangeArrowheads="1"/>
          </p:cNvSpPr>
          <p:nvPr/>
        </p:nvSpPr>
        <p:spPr bwMode="auto">
          <a:xfrm>
            <a:off x="3816530" y="2248097"/>
            <a:ext cx="1180424" cy="1173224"/>
          </a:xfrm>
          <a:prstGeom prst="ellipse">
            <a:avLst/>
          </a:prstGeom>
          <a:solidFill>
            <a:schemeClr val="tx2"/>
          </a:solidFill>
          <a:ln w="12700" cap="flat">
            <a:noFill/>
            <a:prstDash val="solid"/>
            <a:miter lim="800000"/>
          </a:ln>
          <a:effectLst/>
        </p:spPr>
        <p:txBody>
          <a:bodyPr vert="horz" wrap="square" lIns="68562" tIns="34281" rIns="68562" bIns="34281" numCol="1" anchor="t" anchorCtr="0" compatLnSpc="1"/>
          <a:lstStyle/>
          <a:p>
            <a:endParaRPr lang="zh-CN" altLang="en-US"/>
          </a:p>
        </p:txBody>
      </p:sp>
      <p:sp>
        <p:nvSpPr>
          <p:cNvPr id="9" name="Oval 7"/>
          <p:cNvSpPr>
            <a:spLocks noChangeArrowheads="1"/>
          </p:cNvSpPr>
          <p:nvPr/>
        </p:nvSpPr>
        <p:spPr bwMode="auto">
          <a:xfrm>
            <a:off x="3314238" y="3347949"/>
            <a:ext cx="1180424" cy="1173224"/>
          </a:xfrm>
          <a:prstGeom prst="ellipse">
            <a:avLst/>
          </a:prstGeom>
          <a:solidFill>
            <a:schemeClr val="accent1"/>
          </a:solidFill>
          <a:ln w="12700" cap="flat">
            <a:noFill/>
            <a:prstDash val="solid"/>
            <a:miter lim="800000"/>
          </a:ln>
          <a:effectLst/>
        </p:spPr>
        <p:txBody>
          <a:bodyPr vert="horz" wrap="square" lIns="68562" tIns="34281" rIns="68562" bIns="34281" numCol="1" anchor="t" anchorCtr="0" compatLnSpc="1"/>
          <a:lstStyle/>
          <a:p>
            <a:endParaRPr lang="zh-CN" altLang="en-US"/>
          </a:p>
        </p:txBody>
      </p:sp>
      <p:sp>
        <p:nvSpPr>
          <p:cNvPr id="10" name="Freeform 10"/>
          <p:cNvSpPr>
            <a:spLocks noEditPoints="1"/>
          </p:cNvSpPr>
          <p:nvPr/>
        </p:nvSpPr>
        <p:spPr bwMode="auto">
          <a:xfrm>
            <a:off x="4563459" y="1603046"/>
            <a:ext cx="273977" cy="272328"/>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6 h 346"/>
              <a:gd name="T12" fmla="*/ 204 w 346"/>
              <a:gd name="T13" fmla="*/ 218 h 346"/>
              <a:gd name="T14" fmla="*/ 131 w 346"/>
              <a:gd name="T15" fmla="*/ 260 h 346"/>
              <a:gd name="T16" fmla="*/ 131 w 346"/>
              <a:gd name="T17" fmla="*/ 176 h 346"/>
              <a:gd name="T18" fmla="*/ 131 w 346"/>
              <a:gd name="T19" fmla="*/ 92 h 346"/>
              <a:gd name="T20" fmla="*/ 204 w 346"/>
              <a:gd name="T21" fmla="*/ 134 h 346"/>
              <a:gd name="T22" fmla="*/ 277 w 346"/>
              <a:gd name="T23" fmla="*/ 17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rgbClr val="CF3A26"/>
          </a:solidFill>
          <a:ln>
            <a:noFill/>
          </a:ln>
        </p:spPr>
        <p:txBody>
          <a:bodyPr vert="horz" wrap="square" lIns="68562" tIns="34281" rIns="68562" bIns="34281" numCol="1" anchor="t" anchorCtr="0" compatLnSpc="1"/>
          <a:lstStyle/>
          <a:p>
            <a:endParaRPr lang="zh-CN" altLang="en-US"/>
          </a:p>
        </p:txBody>
      </p:sp>
      <p:sp>
        <p:nvSpPr>
          <p:cNvPr id="11" name="Freeform 11"/>
          <p:cNvSpPr>
            <a:spLocks noEditPoints="1"/>
          </p:cNvSpPr>
          <p:nvPr/>
        </p:nvSpPr>
        <p:spPr bwMode="auto">
          <a:xfrm>
            <a:off x="3483164" y="2681853"/>
            <a:ext cx="273977" cy="272328"/>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69 w 346"/>
              <a:gd name="T11" fmla="*/ 177 h 346"/>
              <a:gd name="T12" fmla="*/ 142 w 346"/>
              <a:gd name="T13" fmla="*/ 219 h 346"/>
              <a:gd name="T14" fmla="*/ 215 w 346"/>
              <a:gd name="T15" fmla="*/ 261 h 346"/>
              <a:gd name="T16" fmla="*/ 215 w 346"/>
              <a:gd name="T17" fmla="*/ 177 h 346"/>
              <a:gd name="T18" fmla="*/ 215 w 346"/>
              <a:gd name="T19" fmla="*/ 93 h 346"/>
              <a:gd name="T20" fmla="*/ 142 w 346"/>
              <a:gd name="T21" fmla="*/ 135 h 346"/>
              <a:gd name="T22" fmla="*/ 69 w 346"/>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78" y="0"/>
                  <a:pt x="0" y="78"/>
                  <a:pt x="0" y="173"/>
                </a:cubicBezTo>
                <a:cubicBezTo>
                  <a:pt x="0" y="269"/>
                  <a:pt x="78" y="346"/>
                  <a:pt x="173" y="346"/>
                </a:cubicBezTo>
                <a:cubicBezTo>
                  <a:pt x="269" y="346"/>
                  <a:pt x="346" y="269"/>
                  <a:pt x="346" y="173"/>
                </a:cubicBezTo>
                <a:cubicBezTo>
                  <a:pt x="346" y="78"/>
                  <a:pt x="269" y="0"/>
                  <a:pt x="173" y="0"/>
                </a:cubicBezTo>
                <a:close/>
                <a:moveTo>
                  <a:pt x="69" y="177"/>
                </a:moveTo>
                <a:lnTo>
                  <a:pt x="142" y="219"/>
                </a:lnTo>
                <a:lnTo>
                  <a:pt x="215" y="261"/>
                </a:lnTo>
                <a:lnTo>
                  <a:pt x="215" y="177"/>
                </a:lnTo>
                <a:lnTo>
                  <a:pt x="215" y="93"/>
                </a:lnTo>
                <a:lnTo>
                  <a:pt x="142" y="135"/>
                </a:lnTo>
                <a:lnTo>
                  <a:pt x="69" y="177"/>
                </a:lnTo>
                <a:close/>
              </a:path>
            </a:pathLst>
          </a:custGeom>
          <a:solidFill>
            <a:srgbClr val="CF3A26"/>
          </a:solidFill>
          <a:ln>
            <a:noFill/>
          </a:ln>
        </p:spPr>
        <p:txBody>
          <a:bodyPr vert="horz" wrap="square" lIns="68562" tIns="34281" rIns="68562" bIns="34281" numCol="1" anchor="t" anchorCtr="0" compatLnSpc="1"/>
          <a:lstStyle/>
          <a:p>
            <a:endParaRPr lang="zh-CN" altLang="en-US"/>
          </a:p>
        </p:txBody>
      </p:sp>
      <p:sp>
        <p:nvSpPr>
          <p:cNvPr id="12" name="Freeform 12"/>
          <p:cNvSpPr>
            <a:spLocks noEditPoints="1"/>
          </p:cNvSpPr>
          <p:nvPr/>
        </p:nvSpPr>
        <p:spPr bwMode="auto">
          <a:xfrm>
            <a:off x="4563459" y="3811575"/>
            <a:ext cx="273977" cy="272328"/>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6 h 346"/>
              <a:gd name="T12" fmla="*/ 204 w 346"/>
              <a:gd name="T13" fmla="*/ 218 h 346"/>
              <a:gd name="T14" fmla="*/ 131 w 346"/>
              <a:gd name="T15" fmla="*/ 260 h 346"/>
              <a:gd name="T16" fmla="*/ 131 w 346"/>
              <a:gd name="T17" fmla="*/ 176 h 346"/>
              <a:gd name="T18" fmla="*/ 131 w 346"/>
              <a:gd name="T19" fmla="*/ 92 h 346"/>
              <a:gd name="T20" fmla="*/ 204 w 346"/>
              <a:gd name="T21" fmla="*/ 134 h 346"/>
              <a:gd name="T22" fmla="*/ 277 w 346"/>
              <a:gd name="T23" fmla="*/ 17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rgbClr val="CF3A26"/>
          </a:solidFill>
          <a:ln>
            <a:noFill/>
          </a:ln>
        </p:spPr>
        <p:txBody>
          <a:bodyPr vert="horz" wrap="square" lIns="68562" tIns="34281" rIns="68562" bIns="34281" numCol="1" anchor="t" anchorCtr="0" compatLnSpc="1"/>
          <a:lstStyle/>
          <a:p>
            <a:endParaRPr lang="zh-CN" altLang="en-US"/>
          </a:p>
        </p:txBody>
      </p:sp>
      <p:sp>
        <p:nvSpPr>
          <p:cNvPr id="13" name="TextBox 12"/>
          <p:cNvSpPr txBox="1"/>
          <p:nvPr/>
        </p:nvSpPr>
        <p:spPr>
          <a:xfrm flipH="1">
            <a:off x="3491565" y="1386851"/>
            <a:ext cx="837243" cy="692498"/>
          </a:xfrm>
          <a:prstGeom prst="rect">
            <a:avLst/>
          </a:prstGeom>
          <a:noFill/>
        </p:spPr>
        <p:txBody>
          <a:bodyPr wrap="square" lIns="68562" tIns="34281" rIns="68562" bIns="34281" rtlCol="0">
            <a:spAutoFit/>
          </a:bodyPr>
          <a:lstStyle/>
          <a:p>
            <a:pPr algn="ctr"/>
            <a:r>
              <a:rPr lang="en-US" altLang="zh-CN" sz="4000" dirty="0">
                <a:solidFill>
                  <a:schemeClr val="bg1"/>
                </a:solidFill>
                <a:latin typeface="Impact" panose="020B0806030902050204" pitchFamily="34" charset="0"/>
              </a:rPr>
              <a:t>01</a:t>
            </a:r>
            <a:endParaRPr lang="en-US" altLang="zh-CN" sz="4000" dirty="0">
              <a:solidFill>
                <a:schemeClr val="bg1"/>
              </a:solidFill>
              <a:latin typeface="Impact" panose="020B0806030902050204" pitchFamily="34" charset="0"/>
            </a:endParaRPr>
          </a:p>
        </p:txBody>
      </p:sp>
      <p:sp>
        <p:nvSpPr>
          <p:cNvPr id="14" name="TextBox 13"/>
          <p:cNvSpPr txBox="1"/>
          <p:nvPr/>
        </p:nvSpPr>
        <p:spPr>
          <a:xfrm flipH="1">
            <a:off x="4000194" y="2488460"/>
            <a:ext cx="837243" cy="692498"/>
          </a:xfrm>
          <a:prstGeom prst="rect">
            <a:avLst/>
          </a:prstGeom>
          <a:noFill/>
        </p:spPr>
        <p:txBody>
          <a:bodyPr wrap="square" lIns="68562" tIns="34281" rIns="68562" bIns="34281" rtlCol="0">
            <a:spAutoFit/>
          </a:bodyPr>
          <a:lstStyle/>
          <a:p>
            <a:pPr algn="ctr"/>
            <a:r>
              <a:rPr lang="en-US" altLang="zh-CN" sz="4000" dirty="0">
                <a:solidFill>
                  <a:schemeClr val="bg1"/>
                </a:solidFill>
                <a:latin typeface="Impact" panose="020B0806030902050204" pitchFamily="34" charset="0"/>
              </a:rPr>
              <a:t>02</a:t>
            </a:r>
            <a:endParaRPr lang="en-US" altLang="zh-CN" sz="4000" dirty="0">
              <a:solidFill>
                <a:schemeClr val="bg1"/>
              </a:solidFill>
              <a:latin typeface="Impact" panose="020B0806030902050204" pitchFamily="34" charset="0"/>
            </a:endParaRPr>
          </a:p>
        </p:txBody>
      </p:sp>
      <p:sp>
        <p:nvSpPr>
          <p:cNvPr id="16" name="TextBox 15"/>
          <p:cNvSpPr txBox="1"/>
          <p:nvPr/>
        </p:nvSpPr>
        <p:spPr>
          <a:xfrm flipH="1">
            <a:off x="3500925" y="3601490"/>
            <a:ext cx="837243" cy="692498"/>
          </a:xfrm>
          <a:prstGeom prst="rect">
            <a:avLst/>
          </a:prstGeom>
          <a:noFill/>
        </p:spPr>
        <p:txBody>
          <a:bodyPr wrap="square" lIns="68562" tIns="34281" rIns="68562" bIns="34281" rtlCol="0">
            <a:spAutoFit/>
          </a:bodyPr>
          <a:lstStyle/>
          <a:p>
            <a:pPr algn="ctr"/>
            <a:r>
              <a:rPr lang="en-US" altLang="zh-CN" sz="4000" dirty="0">
                <a:solidFill>
                  <a:schemeClr val="bg1"/>
                </a:solidFill>
                <a:latin typeface="Impact" panose="020B0806030902050204" pitchFamily="34" charset="0"/>
              </a:rPr>
              <a:t>03</a:t>
            </a:r>
            <a:endParaRPr lang="en-US" altLang="zh-CN" sz="4000" dirty="0">
              <a:solidFill>
                <a:schemeClr val="bg1"/>
              </a:solidFill>
              <a:latin typeface="Impact" panose="020B0806030902050204" pitchFamily="34" charset="0"/>
            </a:endParaRPr>
          </a:p>
        </p:txBody>
      </p:sp>
      <p:sp>
        <p:nvSpPr>
          <p:cNvPr id="18" name="TextBox 17"/>
          <p:cNvSpPr txBox="1"/>
          <p:nvPr/>
        </p:nvSpPr>
        <p:spPr>
          <a:xfrm>
            <a:off x="4932040" y="1418245"/>
            <a:ext cx="2880320" cy="684785"/>
          </a:xfrm>
          <a:prstGeom prst="rect">
            <a:avLst/>
          </a:prstGeom>
          <a:noFill/>
        </p:spPr>
        <p:txBody>
          <a:bodyPr wrap="square" lIns="68562" tIns="34281" rIns="68562" bIns="34281" rtlCol="0">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重新修改了</a:t>
            </a:r>
            <a:r>
              <a:rPr lang="en-US" altLang="zh-CN" sz="1000" dirty="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门卫管理制度</a:t>
            </a:r>
            <a:r>
              <a:rPr lang="en-US" altLang="zh-CN" sz="1000" dirty="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，重新明确了门卫的管理责任，加强了日常的监督和考核。同时对出门证的格式进一步细化，规范了员工请假程序，使生产的秩序得到了良好保持。</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1224805" y="2475624"/>
            <a:ext cx="2178778" cy="684785"/>
          </a:xfrm>
          <a:prstGeom prst="rect">
            <a:avLst/>
          </a:prstGeom>
          <a:noFill/>
        </p:spPr>
        <p:txBody>
          <a:bodyPr wrap="square" lIns="68562" tIns="34281" rIns="68562" bIns="34281" rtlCol="0">
            <a:spAutoFit/>
          </a:bodyPr>
          <a:lstStyle/>
          <a:p>
            <a:pPr algn="r"/>
            <a:r>
              <a:rPr lang="zh-CN" altLang="en-US" sz="1000" dirty="0">
                <a:solidFill>
                  <a:schemeClr val="accent1"/>
                </a:solidFill>
                <a:latin typeface="微软雅黑" panose="020B0503020204020204" pitchFamily="34" charset="-122"/>
                <a:ea typeface="微软雅黑" panose="020B0503020204020204" pitchFamily="34" charset="-122"/>
              </a:rPr>
              <a:t>加强对考勤的管理，通过日常检查和专项整治，纠正了不少员工考勤中的不规范行为，对违纪者进行了教育、批评或通报批评曝光。 </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4920248" y="3609203"/>
            <a:ext cx="2880320" cy="684785"/>
          </a:xfrm>
          <a:prstGeom prst="rect">
            <a:avLst/>
          </a:prstGeom>
          <a:noFill/>
        </p:spPr>
        <p:txBody>
          <a:bodyPr wrap="square" lIns="68562" tIns="34281" rIns="68562" bIns="34281" rtlCol="0">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今年对出门和请假手续也进一步规范和细化，因公和因私出门区分化，从而杜绝了打着因公出门招牌去干私活、办私事的事件，今年也集中查处了几次类似现象。</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019"/>
                            </p:stCondLst>
                            <p:childTnLst>
                              <p:par>
                                <p:cTn id="20" presetID="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0-#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1519"/>
                            </p:stCondLst>
                            <p:childTnLst>
                              <p:par>
                                <p:cTn id="25" presetID="53" presetClass="entr" presetSubtype="16"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childTnLst>
                          </p:cTn>
                        </p:par>
                        <p:par>
                          <p:cTn id="30" fill="hold">
                            <p:stCondLst>
                              <p:cond delay="2019"/>
                            </p:stCondLst>
                            <p:childTnLst>
                              <p:par>
                                <p:cTn id="31" presetID="1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300"/>
                                        <p:tgtEl>
                                          <p:spTgt spid="10"/>
                                        </p:tgtEl>
                                        <p:attrNameLst>
                                          <p:attrName>ppt_x</p:attrName>
                                        </p:attrNameLst>
                                      </p:cBhvr>
                                      <p:tavLst>
                                        <p:tav tm="0">
                                          <p:val>
                                            <p:strVal val="#ppt_x-#ppt_w*1.125000"/>
                                          </p:val>
                                        </p:tav>
                                        <p:tav tm="100000">
                                          <p:val>
                                            <p:strVal val="#ppt_x"/>
                                          </p:val>
                                        </p:tav>
                                      </p:tavLst>
                                    </p:anim>
                                    <p:animEffect transition="in" filter="wipe(right)">
                                      <p:cBhvr>
                                        <p:cTn id="34" dur="300"/>
                                        <p:tgtEl>
                                          <p:spTgt spid="10"/>
                                        </p:tgtEl>
                                      </p:cBhvr>
                                    </p:animEffect>
                                  </p:childTnLst>
                                </p:cTn>
                              </p:par>
                            </p:childTnLst>
                          </p:cTn>
                        </p:par>
                        <p:par>
                          <p:cTn id="35" fill="hold">
                            <p:stCondLst>
                              <p:cond delay="2519"/>
                            </p:stCondLst>
                            <p:childTnLst>
                              <p:par>
                                <p:cTn id="36" presetID="22" presetClass="entr" presetSubtype="1"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up)">
                                      <p:cBhvr>
                                        <p:cTn id="38" dur="500"/>
                                        <p:tgtEl>
                                          <p:spTgt spid="18"/>
                                        </p:tgtEl>
                                      </p:cBhvr>
                                    </p:animEffect>
                                  </p:childTnLst>
                                </p:cTn>
                              </p:par>
                            </p:childTnLst>
                          </p:cTn>
                        </p:par>
                        <p:par>
                          <p:cTn id="39" fill="hold">
                            <p:stCondLst>
                              <p:cond delay="3019"/>
                            </p:stCondLst>
                            <p:childTnLst>
                              <p:par>
                                <p:cTn id="40" presetID="2" presetClass="entr" presetSubtype="2"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1+#ppt_w/2"/>
                                          </p:val>
                                        </p:tav>
                                        <p:tav tm="100000">
                                          <p:val>
                                            <p:strVal val="#ppt_x"/>
                                          </p:val>
                                        </p:tav>
                                      </p:tavLst>
                                    </p:anim>
                                    <p:anim calcmode="lin" valueType="num">
                                      <p:cBhvr additive="base">
                                        <p:cTn id="43" dur="500" fill="hold"/>
                                        <p:tgtEl>
                                          <p:spTgt spid="8"/>
                                        </p:tgtEl>
                                        <p:attrNameLst>
                                          <p:attrName>ppt_y</p:attrName>
                                        </p:attrNameLst>
                                      </p:cBhvr>
                                      <p:tavLst>
                                        <p:tav tm="0">
                                          <p:val>
                                            <p:strVal val="#ppt_y"/>
                                          </p:val>
                                        </p:tav>
                                        <p:tav tm="100000">
                                          <p:val>
                                            <p:strVal val="#ppt_y"/>
                                          </p:val>
                                        </p:tav>
                                      </p:tavLst>
                                    </p:anim>
                                  </p:childTnLst>
                                </p:cTn>
                              </p:par>
                            </p:childTnLst>
                          </p:cTn>
                        </p:par>
                        <p:par>
                          <p:cTn id="44" fill="hold">
                            <p:stCondLst>
                              <p:cond delay="3519"/>
                            </p:stCondLst>
                            <p:childTnLst>
                              <p:par>
                                <p:cTn id="45" presetID="53" presetClass="entr" presetSubtype="16"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childTnLst>
                          </p:cTn>
                        </p:par>
                        <p:par>
                          <p:cTn id="50" fill="hold">
                            <p:stCondLst>
                              <p:cond delay="4019"/>
                            </p:stCondLst>
                            <p:childTnLst>
                              <p:par>
                                <p:cTn id="51" presetID="12" presetClass="entr" presetSubtype="2"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300"/>
                                        <p:tgtEl>
                                          <p:spTgt spid="11"/>
                                        </p:tgtEl>
                                        <p:attrNameLst>
                                          <p:attrName>ppt_x</p:attrName>
                                        </p:attrNameLst>
                                      </p:cBhvr>
                                      <p:tavLst>
                                        <p:tav tm="0">
                                          <p:val>
                                            <p:strVal val="#ppt_x+#ppt_w*1.125000"/>
                                          </p:val>
                                        </p:tav>
                                        <p:tav tm="100000">
                                          <p:val>
                                            <p:strVal val="#ppt_x"/>
                                          </p:val>
                                        </p:tav>
                                      </p:tavLst>
                                    </p:anim>
                                    <p:animEffect transition="in" filter="wipe(left)">
                                      <p:cBhvr>
                                        <p:cTn id="54" dur="300"/>
                                        <p:tgtEl>
                                          <p:spTgt spid="11"/>
                                        </p:tgtEl>
                                      </p:cBhvr>
                                    </p:animEffect>
                                  </p:childTnLst>
                                </p:cTn>
                              </p:par>
                            </p:childTnLst>
                          </p:cTn>
                        </p:par>
                        <p:par>
                          <p:cTn id="55" fill="hold">
                            <p:stCondLst>
                              <p:cond delay="4519"/>
                            </p:stCondLst>
                            <p:childTnLst>
                              <p:par>
                                <p:cTn id="56" presetID="22" presetClass="entr" presetSubtype="1"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up)">
                                      <p:cBhvr>
                                        <p:cTn id="58" dur="500"/>
                                        <p:tgtEl>
                                          <p:spTgt spid="21"/>
                                        </p:tgtEl>
                                      </p:cBhvr>
                                    </p:animEffect>
                                  </p:childTnLst>
                                </p:cTn>
                              </p:par>
                            </p:childTnLst>
                          </p:cTn>
                        </p:par>
                        <p:par>
                          <p:cTn id="59" fill="hold">
                            <p:stCondLst>
                              <p:cond delay="5019"/>
                            </p:stCondLst>
                            <p:childTnLst>
                              <p:par>
                                <p:cTn id="60" presetID="2" presetClass="entr" presetSubtype="8"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fill="hold"/>
                                        <p:tgtEl>
                                          <p:spTgt spid="9"/>
                                        </p:tgtEl>
                                        <p:attrNameLst>
                                          <p:attrName>ppt_x</p:attrName>
                                        </p:attrNameLst>
                                      </p:cBhvr>
                                      <p:tavLst>
                                        <p:tav tm="0">
                                          <p:val>
                                            <p:strVal val="0-#ppt_w/2"/>
                                          </p:val>
                                        </p:tav>
                                        <p:tav tm="100000">
                                          <p:val>
                                            <p:strVal val="#ppt_x"/>
                                          </p:val>
                                        </p:tav>
                                      </p:tavLst>
                                    </p:anim>
                                    <p:anim calcmode="lin" valueType="num">
                                      <p:cBhvr additive="base">
                                        <p:cTn id="63" dur="500" fill="hold"/>
                                        <p:tgtEl>
                                          <p:spTgt spid="9"/>
                                        </p:tgtEl>
                                        <p:attrNameLst>
                                          <p:attrName>ppt_y</p:attrName>
                                        </p:attrNameLst>
                                      </p:cBhvr>
                                      <p:tavLst>
                                        <p:tav tm="0">
                                          <p:val>
                                            <p:strVal val="#ppt_y"/>
                                          </p:val>
                                        </p:tav>
                                        <p:tav tm="100000">
                                          <p:val>
                                            <p:strVal val="#ppt_y"/>
                                          </p:val>
                                        </p:tav>
                                      </p:tavLst>
                                    </p:anim>
                                  </p:childTnLst>
                                </p:cTn>
                              </p:par>
                            </p:childTnLst>
                          </p:cTn>
                        </p:par>
                        <p:par>
                          <p:cTn id="64" fill="hold">
                            <p:stCondLst>
                              <p:cond delay="5519"/>
                            </p:stCondLst>
                            <p:childTnLst>
                              <p:par>
                                <p:cTn id="65" presetID="53" presetClass="entr" presetSubtype="16"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childTnLst>
                          </p:cTn>
                        </p:par>
                        <p:par>
                          <p:cTn id="70" fill="hold">
                            <p:stCondLst>
                              <p:cond delay="6019"/>
                            </p:stCondLst>
                            <p:childTnLst>
                              <p:par>
                                <p:cTn id="71" presetID="12" presetClass="entr" presetSubtype="8"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additive="base">
                                        <p:cTn id="73" dur="300"/>
                                        <p:tgtEl>
                                          <p:spTgt spid="12"/>
                                        </p:tgtEl>
                                        <p:attrNameLst>
                                          <p:attrName>ppt_x</p:attrName>
                                        </p:attrNameLst>
                                      </p:cBhvr>
                                      <p:tavLst>
                                        <p:tav tm="0">
                                          <p:val>
                                            <p:strVal val="#ppt_x-#ppt_w*1.125000"/>
                                          </p:val>
                                        </p:tav>
                                        <p:tav tm="100000">
                                          <p:val>
                                            <p:strVal val="#ppt_x"/>
                                          </p:val>
                                        </p:tav>
                                      </p:tavLst>
                                    </p:anim>
                                    <p:animEffect transition="in" filter="wipe(right)">
                                      <p:cBhvr>
                                        <p:cTn id="74" dur="300"/>
                                        <p:tgtEl>
                                          <p:spTgt spid="12"/>
                                        </p:tgtEl>
                                      </p:cBhvr>
                                    </p:animEffect>
                                  </p:childTnLst>
                                </p:cTn>
                              </p:par>
                            </p:childTnLst>
                          </p:cTn>
                        </p:par>
                        <p:par>
                          <p:cTn id="75" fill="hold">
                            <p:stCondLst>
                              <p:cond delay="6519"/>
                            </p:stCondLst>
                            <p:childTnLst>
                              <p:par>
                                <p:cTn id="76" presetID="22" presetClass="entr" presetSubtype="1" fill="hold" grpId="0" nodeType="after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wipe(up)">
                                      <p:cBhvr>
                                        <p:cTn id="7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7" grpId="0" animBg="1"/>
      <p:bldP spid="8" grpId="0" animBg="1"/>
      <p:bldP spid="9" grpId="0" animBg="1"/>
      <p:bldP spid="10" grpId="0" animBg="1"/>
      <p:bldP spid="11" grpId="0" animBg="1"/>
      <p:bldP spid="12" grpId="0" animBg="1"/>
      <p:bldP spid="13" grpId="0"/>
      <p:bldP spid="14" grpId="0"/>
      <p:bldP spid="16" grpId="0"/>
      <p:bldP spid="18" grpId="0"/>
      <p:bldP spid="21" grpId="0"/>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65373" y="428693"/>
            <a:ext cx="3047759" cy="430887"/>
          </a:xfrm>
          <a:prstGeom prst="rect">
            <a:avLst/>
          </a:prstGeom>
          <a:noFill/>
        </p:spPr>
        <p:txBody>
          <a:bodyPr wrap="square" rtlCol="0">
            <a:spAutoFit/>
          </a:bodyPr>
          <a:lstStyle>
            <a:defPPr>
              <a:defRPr lang="zh-CN"/>
            </a:defPPr>
            <a:lvl1pPr>
              <a:defRPr sz="2200" b="1">
                <a:solidFill>
                  <a:schemeClr val="accent1"/>
                </a:solidFill>
                <a:latin typeface="微软雅黑" panose="020B0503020204020204" pitchFamily="34" charset="-122"/>
                <a:ea typeface="微软雅黑" panose="020B0503020204020204" pitchFamily="34" charset="-122"/>
              </a:defRPr>
            </a:lvl1pPr>
          </a:lstStyle>
          <a:p>
            <a:r>
              <a:rPr lang="zh-CN" altLang="en-US" dirty="0"/>
              <a:t>文体活动</a:t>
            </a:r>
            <a:endParaRPr lang="zh-CN" altLang="en-US" dirty="0"/>
          </a:p>
        </p:txBody>
      </p:sp>
      <p:cxnSp>
        <p:nvCxnSpPr>
          <p:cNvPr id="3" name="直接连接符 2"/>
          <p:cNvCxnSpPr/>
          <p:nvPr/>
        </p:nvCxnSpPr>
        <p:spPr>
          <a:xfrm>
            <a:off x="1132953" y="897658"/>
            <a:ext cx="7543503" cy="0"/>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582730" y="347438"/>
            <a:ext cx="507041" cy="593401"/>
            <a:chOff x="582730" y="347438"/>
            <a:chExt cx="507041" cy="593401"/>
          </a:xfrm>
        </p:grpSpPr>
        <p:sp>
          <p:nvSpPr>
            <p:cNvPr id="19" name="六边形 18"/>
            <p:cNvSpPr/>
            <p:nvPr/>
          </p:nvSpPr>
          <p:spPr>
            <a:xfrm rot="5400000">
              <a:off x="539550" y="390618"/>
              <a:ext cx="593401" cy="507041"/>
            </a:xfrm>
            <a:prstGeom prst="hexagon">
              <a:avLst/>
            </a:prstGeom>
            <a:solidFill>
              <a:schemeClr val="accent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15" name="Freeform 95"/>
            <p:cNvSpPr>
              <a:spLocks noEditPoints="1"/>
            </p:cNvSpPr>
            <p:nvPr/>
          </p:nvSpPr>
          <p:spPr bwMode="auto">
            <a:xfrm>
              <a:off x="671521" y="507411"/>
              <a:ext cx="329457" cy="273450"/>
            </a:xfrm>
            <a:custGeom>
              <a:avLst/>
              <a:gdLst>
                <a:gd name="T0" fmla="*/ 581 w 602"/>
                <a:gd name="T1" fmla="*/ 221 h 499"/>
                <a:gd name="T2" fmla="*/ 602 w 602"/>
                <a:gd name="T3" fmla="*/ 304 h 499"/>
                <a:gd name="T4" fmla="*/ 580 w 602"/>
                <a:gd name="T5" fmla="*/ 330 h 499"/>
                <a:gd name="T6" fmla="*/ 472 w 602"/>
                <a:gd name="T7" fmla="*/ 343 h 499"/>
                <a:gd name="T8" fmla="*/ 425 w 602"/>
                <a:gd name="T9" fmla="*/ 295 h 499"/>
                <a:gd name="T10" fmla="*/ 380 w 602"/>
                <a:gd name="T11" fmla="*/ 245 h 499"/>
                <a:gd name="T12" fmla="*/ 320 w 602"/>
                <a:gd name="T13" fmla="*/ 245 h 499"/>
                <a:gd name="T14" fmla="*/ 345 w 602"/>
                <a:gd name="T15" fmla="*/ 205 h 499"/>
                <a:gd name="T16" fmla="*/ 383 w 602"/>
                <a:gd name="T17" fmla="*/ 191 h 499"/>
                <a:gd name="T18" fmla="*/ 404 w 602"/>
                <a:gd name="T19" fmla="*/ 176 h 499"/>
                <a:gd name="T20" fmla="*/ 394 w 602"/>
                <a:gd name="T21" fmla="*/ 139 h 499"/>
                <a:gd name="T22" fmla="*/ 381 w 602"/>
                <a:gd name="T23" fmla="*/ 117 h 499"/>
                <a:gd name="T24" fmla="*/ 383 w 602"/>
                <a:gd name="T25" fmla="*/ 89 h 499"/>
                <a:gd name="T26" fmla="*/ 385 w 602"/>
                <a:gd name="T27" fmla="*/ 42 h 499"/>
                <a:gd name="T28" fmla="*/ 410 w 602"/>
                <a:gd name="T29" fmla="*/ 11 h 499"/>
                <a:gd name="T30" fmla="*/ 457 w 602"/>
                <a:gd name="T31" fmla="*/ 0 h 499"/>
                <a:gd name="T32" fmla="*/ 503 w 602"/>
                <a:gd name="T33" fmla="*/ 13 h 499"/>
                <a:gd name="T34" fmla="*/ 526 w 602"/>
                <a:gd name="T35" fmla="*/ 44 h 499"/>
                <a:gd name="T36" fmla="*/ 526 w 602"/>
                <a:gd name="T37" fmla="*/ 89 h 499"/>
                <a:gd name="T38" fmla="*/ 529 w 602"/>
                <a:gd name="T39" fmla="*/ 108 h 499"/>
                <a:gd name="T40" fmla="*/ 519 w 602"/>
                <a:gd name="T41" fmla="*/ 128 h 499"/>
                <a:gd name="T42" fmla="*/ 498 w 602"/>
                <a:gd name="T43" fmla="*/ 162 h 499"/>
                <a:gd name="T44" fmla="*/ 511 w 602"/>
                <a:gd name="T45" fmla="*/ 189 h 499"/>
                <a:gd name="T46" fmla="*/ 560 w 602"/>
                <a:gd name="T47" fmla="*/ 193 h 499"/>
                <a:gd name="T48" fmla="*/ 320 w 602"/>
                <a:gd name="T49" fmla="*/ 284 h 499"/>
                <a:gd name="T50" fmla="*/ 284 w 602"/>
                <a:gd name="T51" fmla="*/ 267 h 499"/>
                <a:gd name="T52" fmla="*/ 291 w 602"/>
                <a:gd name="T53" fmla="*/ 218 h 499"/>
                <a:gd name="T54" fmla="*/ 315 w 602"/>
                <a:gd name="T55" fmla="*/ 182 h 499"/>
                <a:gd name="T56" fmla="*/ 322 w 602"/>
                <a:gd name="T57" fmla="*/ 142 h 499"/>
                <a:gd name="T58" fmla="*/ 319 w 602"/>
                <a:gd name="T59" fmla="*/ 114 h 499"/>
                <a:gd name="T60" fmla="*/ 309 w 602"/>
                <a:gd name="T61" fmla="*/ 47 h 499"/>
                <a:gd name="T62" fmla="*/ 268 w 602"/>
                <a:gd name="T63" fmla="*/ 15 h 499"/>
                <a:gd name="T64" fmla="*/ 217 w 602"/>
                <a:gd name="T65" fmla="*/ 6 h 499"/>
                <a:gd name="T66" fmla="*/ 167 w 602"/>
                <a:gd name="T67" fmla="*/ 14 h 499"/>
                <a:gd name="T68" fmla="*/ 124 w 602"/>
                <a:gd name="T69" fmla="*/ 45 h 499"/>
                <a:gd name="T70" fmla="*/ 110 w 602"/>
                <a:gd name="T71" fmla="*/ 114 h 499"/>
                <a:gd name="T72" fmla="*/ 104 w 602"/>
                <a:gd name="T73" fmla="*/ 142 h 499"/>
                <a:gd name="T74" fmla="*/ 113 w 602"/>
                <a:gd name="T75" fmla="*/ 181 h 499"/>
                <a:gd name="T76" fmla="*/ 134 w 602"/>
                <a:gd name="T77" fmla="*/ 216 h 499"/>
                <a:gd name="T78" fmla="*/ 136 w 602"/>
                <a:gd name="T79" fmla="*/ 270 h 499"/>
                <a:gd name="T80" fmla="*/ 102 w 602"/>
                <a:gd name="T81" fmla="*/ 282 h 499"/>
                <a:gd name="T82" fmla="*/ 52 w 602"/>
                <a:gd name="T83" fmla="*/ 289 h 499"/>
                <a:gd name="T84" fmla="*/ 21 w 602"/>
                <a:gd name="T85" fmla="*/ 340 h 499"/>
                <a:gd name="T86" fmla="*/ 0 w 602"/>
                <a:gd name="T87" fmla="*/ 430 h 499"/>
                <a:gd name="T88" fmla="*/ 15 w 602"/>
                <a:gd name="T89" fmla="*/ 472 h 499"/>
                <a:gd name="T90" fmla="*/ 119 w 602"/>
                <a:gd name="T91" fmla="*/ 494 h 499"/>
                <a:gd name="T92" fmla="*/ 288 w 602"/>
                <a:gd name="T93" fmla="*/ 498 h 499"/>
                <a:gd name="T94" fmla="*/ 406 w 602"/>
                <a:gd name="T95" fmla="*/ 477 h 499"/>
                <a:gd name="T96" fmla="*/ 424 w 602"/>
                <a:gd name="T97" fmla="*/ 421 h 499"/>
                <a:gd name="T98" fmla="*/ 403 w 602"/>
                <a:gd name="T99" fmla="*/ 335 h 499"/>
                <a:gd name="T100" fmla="*/ 366 w 602"/>
                <a:gd name="T101" fmla="*/ 284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02" h="499">
                  <a:moveTo>
                    <a:pt x="560" y="193"/>
                  </a:moveTo>
                  <a:lnTo>
                    <a:pt x="567" y="200"/>
                  </a:lnTo>
                  <a:lnTo>
                    <a:pt x="572" y="205"/>
                  </a:lnTo>
                  <a:lnTo>
                    <a:pt x="577" y="213"/>
                  </a:lnTo>
                  <a:lnTo>
                    <a:pt x="581" y="221"/>
                  </a:lnTo>
                  <a:lnTo>
                    <a:pt x="589" y="237"/>
                  </a:lnTo>
                  <a:lnTo>
                    <a:pt x="594" y="254"/>
                  </a:lnTo>
                  <a:lnTo>
                    <a:pt x="597" y="271"/>
                  </a:lnTo>
                  <a:lnTo>
                    <a:pt x="601" y="289"/>
                  </a:lnTo>
                  <a:lnTo>
                    <a:pt x="602" y="304"/>
                  </a:lnTo>
                  <a:lnTo>
                    <a:pt x="602" y="318"/>
                  </a:lnTo>
                  <a:lnTo>
                    <a:pt x="599" y="322"/>
                  </a:lnTo>
                  <a:lnTo>
                    <a:pt x="593" y="325"/>
                  </a:lnTo>
                  <a:lnTo>
                    <a:pt x="587" y="328"/>
                  </a:lnTo>
                  <a:lnTo>
                    <a:pt x="580" y="330"/>
                  </a:lnTo>
                  <a:lnTo>
                    <a:pt x="563" y="335"/>
                  </a:lnTo>
                  <a:lnTo>
                    <a:pt x="543" y="338"/>
                  </a:lnTo>
                  <a:lnTo>
                    <a:pt x="521" y="340"/>
                  </a:lnTo>
                  <a:lnTo>
                    <a:pt x="496" y="342"/>
                  </a:lnTo>
                  <a:lnTo>
                    <a:pt x="472" y="343"/>
                  </a:lnTo>
                  <a:lnTo>
                    <a:pt x="446" y="343"/>
                  </a:lnTo>
                  <a:lnTo>
                    <a:pt x="441" y="330"/>
                  </a:lnTo>
                  <a:lnTo>
                    <a:pt x="437" y="318"/>
                  </a:lnTo>
                  <a:lnTo>
                    <a:pt x="431" y="306"/>
                  </a:lnTo>
                  <a:lnTo>
                    <a:pt x="425" y="295"/>
                  </a:lnTo>
                  <a:lnTo>
                    <a:pt x="418" y="284"/>
                  </a:lnTo>
                  <a:lnTo>
                    <a:pt x="410" y="274"/>
                  </a:lnTo>
                  <a:lnTo>
                    <a:pt x="401" y="264"/>
                  </a:lnTo>
                  <a:lnTo>
                    <a:pt x="392" y="255"/>
                  </a:lnTo>
                  <a:lnTo>
                    <a:pt x="380" y="245"/>
                  </a:lnTo>
                  <a:lnTo>
                    <a:pt x="366" y="245"/>
                  </a:lnTo>
                  <a:lnTo>
                    <a:pt x="354" y="245"/>
                  </a:lnTo>
                  <a:lnTo>
                    <a:pt x="343" y="245"/>
                  </a:lnTo>
                  <a:lnTo>
                    <a:pt x="332" y="245"/>
                  </a:lnTo>
                  <a:lnTo>
                    <a:pt x="320" y="245"/>
                  </a:lnTo>
                  <a:lnTo>
                    <a:pt x="319" y="245"/>
                  </a:lnTo>
                  <a:lnTo>
                    <a:pt x="327" y="231"/>
                  </a:lnTo>
                  <a:lnTo>
                    <a:pt x="334" y="217"/>
                  </a:lnTo>
                  <a:lnTo>
                    <a:pt x="340" y="211"/>
                  </a:lnTo>
                  <a:lnTo>
                    <a:pt x="345" y="205"/>
                  </a:lnTo>
                  <a:lnTo>
                    <a:pt x="349" y="198"/>
                  </a:lnTo>
                  <a:lnTo>
                    <a:pt x="352" y="191"/>
                  </a:lnTo>
                  <a:lnTo>
                    <a:pt x="365" y="191"/>
                  </a:lnTo>
                  <a:lnTo>
                    <a:pt x="377" y="191"/>
                  </a:lnTo>
                  <a:lnTo>
                    <a:pt x="383" y="191"/>
                  </a:lnTo>
                  <a:lnTo>
                    <a:pt x="387" y="191"/>
                  </a:lnTo>
                  <a:lnTo>
                    <a:pt x="392" y="190"/>
                  </a:lnTo>
                  <a:lnTo>
                    <a:pt x="397" y="189"/>
                  </a:lnTo>
                  <a:lnTo>
                    <a:pt x="400" y="183"/>
                  </a:lnTo>
                  <a:lnTo>
                    <a:pt x="404" y="176"/>
                  </a:lnTo>
                  <a:lnTo>
                    <a:pt x="406" y="169"/>
                  </a:lnTo>
                  <a:lnTo>
                    <a:pt x="408" y="160"/>
                  </a:lnTo>
                  <a:lnTo>
                    <a:pt x="404" y="153"/>
                  </a:lnTo>
                  <a:lnTo>
                    <a:pt x="399" y="146"/>
                  </a:lnTo>
                  <a:lnTo>
                    <a:pt x="394" y="139"/>
                  </a:lnTo>
                  <a:lnTo>
                    <a:pt x="392" y="129"/>
                  </a:lnTo>
                  <a:lnTo>
                    <a:pt x="388" y="128"/>
                  </a:lnTo>
                  <a:lnTo>
                    <a:pt x="386" y="124"/>
                  </a:lnTo>
                  <a:lnTo>
                    <a:pt x="384" y="121"/>
                  </a:lnTo>
                  <a:lnTo>
                    <a:pt x="381" y="117"/>
                  </a:lnTo>
                  <a:lnTo>
                    <a:pt x="379" y="107"/>
                  </a:lnTo>
                  <a:lnTo>
                    <a:pt x="378" y="94"/>
                  </a:lnTo>
                  <a:lnTo>
                    <a:pt x="378" y="92"/>
                  </a:lnTo>
                  <a:lnTo>
                    <a:pt x="380" y="90"/>
                  </a:lnTo>
                  <a:lnTo>
                    <a:pt x="383" y="89"/>
                  </a:lnTo>
                  <a:lnTo>
                    <a:pt x="384" y="88"/>
                  </a:lnTo>
                  <a:lnTo>
                    <a:pt x="383" y="75"/>
                  </a:lnTo>
                  <a:lnTo>
                    <a:pt x="383" y="63"/>
                  </a:lnTo>
                  <a:lnTo>
                    <a:pt x="383" y="53"/>
                  </a:lnTo>
                  <a:lnTo>
                    <a:pt x="385" y="42"/>
                  </a:lnTo>
                  <a:lnTo>
                    <a:pt x="388" y="34"/>
                  </a:lnTo>
                  <a:lnTo>
                    <a:pt x="392" y="27"/>
                  </a:lnTo>
                  <a:lnTo>
                    <a:pt x="398" y="20"/>
                  </a:lnTo>
                  <a:lnTo>
                    <a:pt x="404" y="14"/>
                  </a:lnTo>
                  <a:lnTo>
                    <a:pt x="410" y="11"/>
                  </a:lnTo>
                  <a:lnTo>
                    <a:pt x="415" y="8"/>
                  </a:lnTo>
                  <a:lnTo>
                    <a:pt x="421" y="5"/>
                  </a:lnTo>
                  <a:lnTo>
                    <a:pt x="428" y="4"/>
                  </a:lnTo>
                  <a:lnTo>
                    <a:pt x="442" y="0"/>
                  </a:lnTo>
                  <a:lnTo>
                    <a:pt x="457" y="0"/>
                  </a:lnTo>
                  <a:lnTo>
                    <a:pt x="471" y="1"/>
                  </a:lnTo>
                  <a:lnTo>
                    <a:pt x="485" y="4"/>
                  </a:lnTo>
                  <a:lnTo>
                    <a:pt x="492" y="6"/>
                  </a:lnTo>
                  <a:lnTo>
                    <a:pt x="498" y="9"/>
                  </a:lnTo>
                  <a:lnTo>
                    <a:pt x="503" y="13"/>
                  </a:lnTo>
                  <a:lnTo>
                    <a:pt x="509" y="17"/>
                  </a:lnTo>
                  <a:lnTo>
                    <a:pt x="515" y="22"/>
                  </a:lnTo>
                  <a:lnTo>
                    <a:pt x="520" y="28"/>
                  </a:lnTo>
                  <a:lnTo>
                    <a:pt x="523" y="35"/>
                  </a:lnTo>
                  <a:lnTo>
                    <a:pt x="526" y="44"/>
                  </a:lnTo>
                  <a:lnTo>
                    <a:pt x="527" y="53"/>
                  </a:lnTo>
                  <a:lnTo>
                    <a:pt x="528" y="63"/>
                  </a:lnTo>
                  <a:lnTo>
                    <a:pt x="527" y="75"/>
                  </a:lnTo>
                  <a:lnTo>
                    <a:pt x="526" y="89"/>
                  </a:lnTo>
                  <a:lnTo>
                    <a:pt x="526" y="89"/>
                  </a:lnTo>
                  <a:lnTo>
                    <a:pt x="527" y="90"/>
                  </a:lnTo>
                  <a:lnTo>
                    <a:pt x="529" y="92"/>
                  </a:lnTo>
                  <a:lnTo>
                    <a:pt x="529" y="94"/>
                  </a:lnTo>
                  <a:lnTo>
                    <a:pt x="529" y="101"/>
                  </a:lnTo>
                  <a:lnTo>
                    <a:pt x="529" y="108"/>
                  </a:lnTo>
                  <a:lnTo>
                    <a:pt x="528" y="113"/>
                  </a:lnTo>
                  <a:lnTo>
                    <a:pt x="526" y="117"/>
                  </a:lnTo>
                  <a:lnTo>
                    <a:pt x="525" y="122"/>
                  </a:lnTo>
                  <a:lnTo>
                    <a:pt x="521" y="126"/>
                  </a:lnTo>
                  <a:lnTo>
                    <a:pt x="519" y="128"/>
                  </a:lnTo>
                  <a:lnTo>
                    <a:pt x="515" y="130"/>
                  </a:lnTo>
                  <a:lnTo>
                    <a:pt x="512" y="139"/>
                  </a:lnTo>
                  <a:lnTo>
                    <a:pt x="508" y="147"/>
                  </a:lnTo>
                  <a:lnTo>
                    <a:pt x="503" y="155"/>
                  </a:lnTo>
                  <a:lnTo>
                    <a:pt x="498" y="162"/>
                  </a:lnTo>
                  <a:lnTo>
                    <a:pt x="499" y="169"/>
                  </a:lnTo>
                  <a:lnTo>
                    <a:pt x="501" y="175"/>
                  </a:lnTo>
                  <a:lnTo>
                    <a:pt x="503" y="181"/>
                  </a:lnTo>
                  <a:lnTo>
                    <a:pt x="506" y="186"/>
                  </a:lnTo>
                  <a:lnTo>
                    <a:pt x="511" y="189"/>
                  </a:lnTo>
                  <a:lnTo>
                    <a:pt x="515" y="191"/>
                  </a:lnTo>
                  <a:lnTo>
                    <a:pt x="521" y="193"/>
                  </a:lnTo>
                  <a:lnTo>
                    <a:pt x="528" y="193"/>
                  </a:lnTo>
                  <a:lnTo>
                    <a:pt x="543" y="193"/>
                  </a:lnTo>
                  <a:lnTo>
                    <a:pt x="560" y="193"/>
                  </a:lnTo>
                  <a:close/>
                  <a:moveTo>
                    <a:pt x="366" y="284"/>
                  </a:moveTo>
                  <a:lnTo>
                    <a:pt x="354" y="284"/>
                  </a:lnTo>
                  <a:lnTo>
                    <a:pt x="343" y="284"/>
                  </a:lnTo>
                  <a:lnTo>
                    <a:pt x="331" y="284"/>
                  </a:lnTo>
                  <a:lnTo>
                    <a:pt x="320" y="284"/>
                  </a:lnTo>
                  <a:lnTo>
                    <a:pt x="310" y="284"/>
                  </a:lnTo>
                  <a:lnTo>
                    <a:pt x="302" y="282"/>
                  </a:lnTo>
                  <a:lnTo>
                    <a:pt x="295" y="278"/>
                  </a:lnTo>
                  <a:lnTo>
                    <a:pt x="289" y="274"/>
                  </a:lnTo>
                  <a:lnTo>
                    <a:pt x="284" y="267"/>
                  </a:lnTo>
                  <a:lnTo>
                    <a:pt x="280" y="258"/>
                  </a:lnTo>
                  <a:lnTo>
                    <a:pt x="278" y="249"/>
                  </a:lnTo>
                  <a:lnTo>
                    <a:pt x="276" y="238"/>
                  </a:lnTo>
                  <a:lnTo>
                    <a:pt x="284" y="229"/>
                  </a:lnTo>
                  <a:lnTo>
                    <a:pt x="291" y="218"/>
                  </a:lnTo>
                  <a:lnTo>
                    <a:pt x="297" y="205"/>
                  </a:lnTo>
                  <a:lnTo>
                    <a:pt x="302" y="193"/>
                  </a:lnTo>
                  <a:lnTo>
                    <a:pt x="306" y="190"/>
                  </a:lnTo>
                  <a:lnTo>
                    <a:pt x="311" y="187"/>
                  </a:lnTo>
                  <a:lnTo>
                    <a:pt x="315" y="182"/>
                  </a:lnTo>
                  <a:lnTo>
                    <a:pt x="317" y="176"/>
                  </a:lnTo>
                  <a:lnTo>
                    <a:pt x="319" y="169"/>
                  </a:lnTo>
                  <a:lnTo>
                    <a:pt x="322" y="161"/>
                  </a:lnTo>
                  <a:lnTo>
                    <a:pt x="322" y="151"/>
                  </a:lnTo>
                  <a:lnTo>
                    <a:pt x="322" y="142"/>
                  </a:lnTo>
                  <a:lnTo>
                    <a:pt x="322" y="139"/>
                  </a:lnTo>
                  <a:lnTo>
                    <a:pt x="318" y="135"/>
                  </a:lnTo>
                  <a:lnTo>
                    <a:pt x="318" y="135"/>
                  </a:lnTo>
                  <a:lnTo>
                    <a:pt x="317" y="134"/>
                  </a:lnTo>
                  <a:lnTo>
                    <a:pt x="319" y="114"/>
                  </a:lnTo>
                  <a:lnTo>
                    <a:pt x="319" y="96"/>
                  </a:lnTo>
                  <a:lnTo>
                    <a:pt x="319" y="81"/>
                  </a:lnTo>
                  <a:lnTo>
                    <a:pt x="317" y="68"/>
                  </a:lnTo>
                  <a:lnTo>
                    <a:pt x="313" y="58"/>
                  </a:lnTo>
                  <a:lnTo>
                    <a:pt x="309" y="47"/>
                  </a:lnTo>
                  <a:lnTo>
                    <a:pt x="302" y="38"/>
                  </a:lnTo>
                  <a:lnTo>
                    <a:pt x="292" y="31"/>
                  </a:lnTo>
                  <a:lnTo>
                    <a:pt x="285" y="25"/>
                  </a:lnTo>
                  <a:lnTo>
                    <a:pt x="277" y="20"/>
                  </a:lnTo>
                  <a:lnTo>
                    <a:pt x="268" y="15"/>
                  </a:lnTo>
                  <a:lnTo>
                    <a:pt x="258" y="12"/>
                  </a:lnTo>
                  <a:lnTo>
                    <a:pt x="249" y="9"/>
                  </a:lnTo>
                  <a:lnTo>
                    <a:pt x="238" y="7"/>
                  </a:lnTo>
                  <a:lnTo>
                    <a:pt x="228" y="6"/>
                  </a:lnTo>
                  <a:lnTo>
                    <a:pt x="217" y="6"/>
                  </a:lnTo>
                  <a:lnTo>
                    <a:pt x="207" y="6"/>
                  </a:lnTo>
                  <a:lnTo>
                    <a:pt x="196" y="7"/>
                  </a:lnTo>
                  <a:lnTo>
                    <a:pt x="187" y="8"/>
                  </a:lnTo>
                  <a:lnTo>
                    <a:pt x="176" y="11"/>
                  </a:lnTo>
                  <a:lnTo>
                    <a:pt x="167" y="14"/>
                  </a:lnTo>
                  <a:lnTo>
                    <a:pt x="157" y="18"/>
                  </a:lnTo>
                  <a:lnTo>
                    <a:pt x="149" y="22"/>
                  </a:lnTo>
                  <a:lnTo>
                    <a:pt x="141" y="27"/>
                  </a:lnTo>
                  <a:lnTo>
                    <a:pt x="133" y="35"/>
                  </a:lnTo>
                  <a:lnTo>
                    <a:pt x="124" y="45"/>
                  </a:lnTo>
                  <a:lnTo>
                    <a:pt x="119" y="55"/>
                  </a:lnTo>
                  <a:lnTo>
                    <a:pt x="114" y="68"/>
                  </a:lnTo>
                  <a:lnTo>
                    <a:pt x="111" y="82"/>
                  </a:lnTo>
                  <a:lnTo>
                    <a:pt x="110" y="97"/>
                  </a:lnTo>
                  <a:lnTo>
                    <a:pt x="110" y="114"/>
                  </a:lnTo>
                  <a:lnTo>
                    <a:pt x="113" y="133"/>
                  </a:lnTo>
                  <a:lnTo>
                    <a:pt x="110" y="134"/>
                  </a:lnTo>
                  <a:lnTo>
                    <a:pt x="108" y="135"/>
                  </a:lnTo>
                  <a:lnTo>
                    <a:pt x="104" y="139"/>
                  </a:lnTo>
                  <a:lnTo>
                    <a:pt x="104" y="142"/>
                  </a:lnTo>
                  <a:lnTo>
                    <a:pt x="104" y="151"/>
                  </a:lnTo>
                  <a:lnTo>
                    <a:pt x="106" y="161"/>
                  </a:lnTo>
                  <a:lnTo>
                    <a:pt x="107" y="168"/>
                  </a:lnTo>
                  <a:lnTo>
                    <a:pt x="109" y="175"/>
                  </a:lnTo>
                  <a:lnTo>
                    <a:pt x="113" y="181"/>
                  </a:lnTo>
                  <a:lnTo>
                    <a:pt x="115" y="186"/>
                  </a:lnTo>
                  <a:lnTo>
                    <a:pt x="120" y="190"/>
                  </a:lnTo>
                  <a:lnTo>
                    <a:pt x="123" y="193"/>
                  </a:lnTo>
                  <a:lnTo>
                    <a:pt x="128" y="204"/>
                  </a:lnTo>
                  <a:lnTo>
                    <a:pt x="134" y="216"/>
                  </a:lnTo>
                  <a:lnTo>
                    <a:pt x="141" y="227"/>
                  </a:lnTo>
                  <a:lnTo>
                    <a:pt x="148" y="236"/>
                  </a:lnTo>
                  <a:lnTo>
                    <a:pt x="146" y="249"/>
                  </a:lnTo>
                  <a:lnTo>
                    <a:pt x="141" y="261"/>
                  </a:lnTo>
                  <a:lnTo>
                    <a:pt x="136" y="270"/>
                  </a:lnTo>
                  <a:lnTo>
                    <a:pt x="130" y="278"/>
                  </a:lnTo>
                  <a:lnTo>
                    <a:pt x="124" y="281"/>
                  </a:lnTo>
                  <a:lnTo>
                    <a:pt x="117" y="282"/>
                  </a:lnTo>
                  <a:lnTo>
                    <a:pt x="110" y="282"/>
                  </a:lnTo>
                  <a:lnTo>
                    <a:pt x="102" y="282"/>
                  </a:lnTo>
                  <a:lnTo>
                    <a:pt x="92" y="282"/>
                  </a:lnTo>
                  <a:lnTo>
                    <a:pt x="81" y="282"/>
                  </a:lnTo>
                  <a:lnTo>
                    <a:pt x="70" y="282"/>
                  </a:lnTo>
                  <a:lnTo>
                    <a:pt x="59" y="282"/>
                  </a:lnTo>
                  <a:lnTo>
                    <a:pt x="52" y="289"/>
                  </a:lnTo>
                  <a:lnTo>
                    <a:pt x="45" y="298"/>
                  </a:lnTo>
                  <a:lnTo>
                    <a:pt x="39" y="308"/>
                  </a:lnTo>
                  <a:lnTo>
                    <a:pt x="33" y="318"/>
                  </a:lnTo>
                  <a:lnTo>
                    <a:pt x="27" y="329"/>
                  </a:lnTo>
                  <a:lnTo>
                    <a:pt x="21" y="340"/>
                  </a:lnTo>
                  <a:lnTo>
                    <a:pt x="16" y="353"/>
                  </a:lnTo>
                  <a:lnTo>
                    <a:pt x="13" y="365"/>
                  </a:lnTo>
                  <a:lnTo>
                    <a:pt x="6" y="391"/>
                  </a:lnTo>
                  <a:lnTo>
                    <a:pt x="1" y="417"/>
                  </a:lnTo>
                  <a:lnTo>
                    <a:pt x="0" y="430"/>
                  </a:lnTo>
                  <a:lnTo>
                    <a:pt x="0" y="441"/>
                  </a:lnTo>
                  <a:lnTo>
                    <a:pt x="0" y="453"/>
                  </a:lnTo>
                  <a:lnTo>
                    <a:pt x="0" y="465"/>
                  </a:lnTo>
                  <a:lnTo>
                    <a:pt x="7" y="468"/>
                  </a:lnTo>
                  <a:lnTo>
                    <a:pt x="15" y="472"/>
                  </a:lnTo>
                  <a:lnTo>
                    <a:pt x="25" y="475"/>
                  </a:lnTo>
                  <a:lnTo>
                    <a:pt x="35" y="479"/>
                  </a:lnTo>
                  <a:lnTo>
                    <a:pt x="60" y="485"/>
                  </a:lnTo>
                  <a:lnTo>
                    <a:pt x="88" y="490"/>
                  </a:lnTo>
                  <a:lnTo>
                    <a:pt x="119" y="494"/>
                  </a:lnTo>
                  <a:lnTo>
                    <a:pt x="151" y="497"/>
                  </a:lnTo>
                  <a:lnTo>
                    <a:pt x="185" y="499"/>
                  </a:lnTo>
                  <a:lnTo>
                    <a:pt x="219" y="499"/>
                  </a:lnTo>
                  <a:lnTo>
                    <a:pt x="253" y="499"/>
                  </a:lnTo>
                  <a:lnTo>
                    <a:pt x="288" y="498"/>
                  </a:lnTo>
                  <a:lnTo>
                    <a:pt x="319" y="494"/>
                  </a:lnTo>
                  <a:lnTo>
                    <a:pt x="349" y="491"/>
                  </a:lnTo>
                  <a:lnTo>
                    <a:pt x="374" y="486"/>
                  </a:lnTo>
                  <a:lnTo>
                    <a:pt x="397" y="480"/>
                  </a:lnTo>
                  <a:lnTo>
                    <a:pt x="406" y="477"/>
                  </a:lnTo>
                  <a:lnTo>
                    <a:pt x="414" y="473"/>
                  </a:lnTo>
                  <a:lnTo>
                    <a:pt x="421" y="468"/>
                  </a:lnTo>
                  <a:lnTo>
                    <a:pt x="427" y="465"/>
                  </a:lnTo>
                  <a:lnTo>
                    <a:pt x="426" y="444"/>
                  </a:lnTo>
                  <a:lnTo>
                    <a:pt x="424" y="421"/>
                  </a:lnTo>
                  <a:lnTo>
                    <a:pt x="420" y="397"/>
                  </a:lnTo>
                  <a:lnTo>
                    <a:pt x="415" y="372"/>
                  </a:lnTo>
                  <a:lnTo>
                    <a:pt x="412" y="359"/>
                  </a:lnTo>
                  <a:lnTo>
                    <a:pt x="407" y="348"/>
                  </a:lnTo>
                  <a:lnTo>
                    <a:pt x="403" y="335"/>
                  </a:lnTo>
                  <a:lnTo>
                    <a:pt x="397" y="324"/>
                  </a:lnTo>
                  <a:lnTo>
                    <a:pt x="391" y="312"/>
                  </a:lnTo>
                  <a:lnTo>
                    <a:pt x="384" y="302"/>
                  </a:lnTo>
                  <a:lnTo>
                    <a:pt x="376" y="292"/>
                  </a:lnTo>
                  <a:lnTo>
                    <a:pt x="366" y="284"/>
                  </a:lnTo>
                  <a:lnTo>
                    <a:pt x="366" y="28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pic>
        <p:nvPicPr>
          <p:cNvPr id="41" name="Picture 17"/>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5143662" y="1278967"/>
            <a:ext cx="2885821" cy="298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Rectangle 3"/>
          <p:cNvSpPr>
            <a:spLocks noChangeArrowheads="1"/>
          </p:cNvSpPr>
          <p:nvPr/>
        </p:nvSpPr>
        <p:spPr bwMode="auto">
          <a:xfrm>
            <a:off x="1165373" y="3718886"/>
            <a:ext cx="3916336" cy="760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110" tIns="33554" rIns="67110" bIns="33554">
            <a:spAutoFit/>
          </a:bodyPr>
          <a:lstStyle/>
          <a:p>
            <a:pPr algn="just">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公司在</a:t>
            </a: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rPr>
              <a:t>10</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月份组织了一次文体运动会，活动项目有篮球、兵乓球和台球，通过比赛，赛出了友谊，赛出了风格，把公司年轻员工的青春活力得以展现。</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2797343" y="1268116"/>
            <a:ext cx="1114231" cy="1152659"/>
            <a:chOff x="2797343" y="1268116"/>
            <a:chExt cx="1114231" cy="1152659"/>
          </a:xfrm>
        </p:grpSpPr>
        <p:sp>
          <p:nvSpPr>
            <p:cNvPr id="43" name="Rectangle 12"/>
            <p:cNvSpPr>
              <a:spLocks noChangeAspect="1" noChangeArrowheads="1"/>
            </p:cNvSpPr>
            <p:nvPr/>
          </p:nvSpPr>
          <p:spPr bwMode="auto">
            <a:xfrm>
              <a:off x="2797343" y="1268116"/>
              <a:ext cx="1114231" cy="1152659"/>
            </a:xfrm>
            <a:prstGeom prst="rect">
              <a:avLst/>
            </a:prstGeom>
            <a:solidFill>
              <a:schemeClr val="bg2"/>
            </a:solidFill>
            <a:ln>
              <a:noFill/>
            </a:ln>
          </p:spPr>
          <p:txBody>
            <a:bodyPr lIns="65028" tIns="43675" rIns="65028" bIns="43675" anchor="ctr"/>
            <a:lstStyle/>
            <a:p>
              <a:pPr algn="ctr"/>
              <a:endParaRPr lang="zh-CN" altLang="zh-CN" sz="1100">
                <a:solidFill>
                  <a:srgbClr val="FFFFFF"/>
                </a:solidFill>
                <a:cs typeface="Segoe UI" panose="020B0502040204020203" pitchFamily="34" charset="0"/>
                <a:sym typeface="Segoe UI" panose="020B0502040204020203" pitchFamily="34" charset="0"/>
              </a:endParaRPr>
            </a:p>
          </p:txBody>
        </p:sp>
        <p:sp>
          <p:nvSpPr>
            <p:cNvPr id="4" name="TextBox 3"/>
            <p:cNvSpPr txBox="1"/>
            <p:nvPr/>
          </p:nvSpPr>
          <p:spPr>
            <a:xfrm>
              <a:off x="2850402" y="1666651"/>
              <a:ext cx="1008112" cy="369332"/>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篮球赛</a:t>
              </a:r>
              <a:endParaRPr lang="zh-CN" altLang="en-US" dirty="0">
                <a:solidFill>
                  <a:schemeClr val="bg1"/>
                </a:solidFill>
                <a:latin typeface="Impact" panose="020B0806030902050204" pitchFamily="34" charset="0"/>
              </a:endParaRPr>
            </a:p>
          </p:txBody>
        </p:sp>
      </p:grpSp>
      <p:grpSp>
        <p:nvGrpSpPr>
          <p:cNvPr id="7" name="组合 6"/>
          <p:cNvGrpSpPr/>
          <p:nvPr/>
        </p:nvGrpSpPr>
        <p:grpSpPr>
          <a:xfrm>
            <a:off x="3967478" y="2486528"/>
            <a:ext cx="1114231" cy="1151663"/>
            <a:chOff x="3967478" y="2486528"/>
            <a:chExt cx="1114231" cy="1151663"/>
          </a:xfrm>
        </p:grpSpPr>
        <p:sp>
          <p:nvSpPr>
            <p:cNvPr id="38" name="Rectangle 14"/>
            <p:cNvSpPr>
              <a:spLocks noChangeAspect="1" noChangeArrowheads="1"/>
            </p:cNvSpPr>
            <p:nvPr/>
          </p:nvSpPr>
          <p:spPr bwMode="auto">
            <a:xfrm>
              <a:off x="3967478" y="2486528"/>
              <a:ext cx="1114231" cy="1151663"/>
            </a:xfrm>
            <a:prstGeom prst="rect">
              <a:avLst/>
            </a:prstGeom>
            <a:solidFill>
              <a:schemeClr val="tx2"/>
            </a:solidFill>
            <a:ln>
              <a:noFill/>
            </a:ln>
          </p:spPr>
          <p:txBody>
            <a:bodyPr lIns="60174" tIns="39792" rIns="60174" bIns="39792" anchor="ctr"/>
            <a:lstStyle/>
            <a:p>
              <a:pPr algn="ctr"/>
              <a:endParaRPr lang="zh-CN" altLang="zh-CN" sz="1100">
                <a:solidFill>
                  <a:srgbClr val="FFFFFF"/>
                </a:solidFill>
                <a:cs typeface="Segoe UI" panose="020B0502040204020203" pitchFamily="34" charset="0"/>
                <a:sym typeface="Segoe UI" panose="020B0502040204020203" pitchFamily="34" charset="0"/>
              </a:endParaRPr>
            </a:p>
          </p:txBody>
        </p:sp>
        <p:sp>
          <p:nvSpPr>
            <p:cNvPr id="52" name="TextBox 51"/>
            <p:cNvSpPr txBox="1"/>
            <p:nvPr/>
          </p:nvSpPr>
          <p:spPr>
            <a:xfrm>
              <a:off x="4020537" y="2739193"/>
              <a:ext cx="1008112" cy="646331"/>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乒乓球比赛</a:t>
              </a:r>
              <a:endParaRPr lang="zh-CN" altLang="en-US" dirty="0">
                <a:solidFill>
                  <a:schemeClr val="bg1"/>
                </a:solidFill>
                <a:latin typeface="Impact" panose="020B0806030902050204" pitchFamily="34" charset="0"/>
              </a:endParaRPr>
            </a:p>
          </p:txBody>
        </p:sp>
      </p:grpSp>
      <p:sp>
        <p:nvSpPr>
          <p:cNvPr id="6" name="矩形 5"/>
          <p:cNvSpPr/>
          <p:nvPr/>
        </p:nvSpPr>
        <p:spPr>
          <a:xfrm>
            <a:off x="1202757" y="1268116"/>
            <a:ext cx="1486495" cy="2370075"/>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3967477" y="1280413"/>
            <a:ext cx="1114231" cy="114180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2797342" y="2496384"/>
            <a:ext cx="1114231" cy="1141807"/>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Tm="0">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019"/>
                                </p:stCondLst>
                                <p:childTnLst>
                                  <p:par>
                                    <p:cTn id="20" presetID="2" presetClass="entr" presetSubtype="8" fill="hold" grpId="0" nodeType="afterEffect" p14:presetBounceEnd="60000">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14:bounceEnd="60000">
                                          <p:cBhvr additive="base">
                                            <p:cTn id="22" dur="800" fill="hold"/>
                                            <p:tgtEl>
                                              <p:spTgt spid="6"/>
                                            </p:tgtEl>
                                            <p:attrNameLst>
                                              <p:attrName>ppt_x</p:attrName>
                                            </p:attrNameLst>
                                          </p:cBhvr>
                                          <p:tavLst>
                                            <p:tav tm="0">
                                              <p:val>
                                                <p:strVal val="0-#ppt_w/2"/>
                                              </p:val>
                                            </p:tav>
                                            <p:tav tm="100000">
                                              <p:val>
                                                <p:strVal val="#ppt_x"/>
                                              </p:val>
                                            </p:tav>
                                          </p:tavLst>
                                        </p:anim>
                                        <p:anim calcmode="lin" valueType="num" p14:bounceEnd="60000">
                                          <p:cBhvr additive="base">
                                            <p:cTn id="23" dur="800" fill="hold"/>
                                            <p:tgtEl>
                                              <p:spTgt spid="6"/>
                                            </p:tgtEl>
                                            <p:attrNameLst>
                                              <p:attrName>ppt_y</p:attrName>
                                            </p:attrNameLst>
                                          </p:cBhvr>
                                          <p:tavLst>
                                            <p:tav tm="0">
                                              <p:val>
                                                <p:strVal val="#ppt_y"/>
                                              </p:val>
                                            </p:tav>
                                            <p:tav tm="100000">
                                              <p:val>
                                                <p:strVal val="#ppt_y"/>
                                              </p:val>
                                            </p:tav>
                                          </p:tavLst>
                                        </p:anim>
                                      </p:childTnLst>
                                    </p:cTn>
                                  </p:par>
                                  <p:par>
                                    <p:cTn id="24" presetID="2" presetClass="entr" presetSubtype="1" fill="hold" nodeType="withEffect" p14:presetBounceEnd="60000">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14:bounceEnd="60000">
                                          <p:cBhvr additive="base">
                                            <p:cTn id="26" dur="800" fill="hold"/>
                                            <p:tgtEl>
                                              <p:spTgt spid="2"/>
                                            </p:tgtEl>
                                            <p:attrNameLst>
                                              <p:attrName>ppt_x</p:attrName>
                                            </p:attrNameLst>
                                          </p:cBhvr>
                                          <p:tavLst>
                                            <p:tav tm="0">
                                              <p:val>
                                                <p:strVal val="#ppt_x"/>
                                              </p:val>
                                            </p:tav>
                                            <p:tav tm="100000">
                                              <p:val>
                                                <p:strVal val="#ppt_x"/>
                                              </p:val>
                                            </p:tav>
                                          </p:tavLst>
                                        </p:anim>
                                        <p:anim calcmode="lin" valueType="num" p14:bounceEnd="60000">
                                          <p:cBhvr additive="base">
                                            <p:cTn id="27" dur="800" fill="hold"/>
                                            <p:tgtEl>
                                              <p:spTgt spid="2"/>
                                            </p:tgtEl>
                                            <p:attrNameLst>
                                              <p:attrName>ppt_y</p:attrName>
                                            </p:attrNameLst>
                                          </p:cBhvr>
                                          <p:tavLst>
                                            <p:tav tm="0">
                                              <p:val>
                                                <p:strVal val="0-#ppt_h/2"/>
                                              </p:val>
                                            </p:tav>
                                            <p:tav tm="100000">
                                              <p:val>
                                                <p:strVal val="#ppt_y"/>
                                              </p:val>
                                            </p:tav>
                                          </p:tavLst>
                                        </p:anim>
                                      </p:childTnLst>
                                    </p:cTn>
                                  </p:par>
                                  <p:par>
                                    <p:cTn id="28" presetID="2" presetClass="entr" presetSubtype="4" fill="hold" grpId="0" nodeType="withEffect" p14:presetBounceEnd="60000">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14:bounceEnd="60000">
                                          <p:cBhvr additive="base">
                                            <p:cTn id="30" dur="800" fill="hold"/>
                                            <p:tgtEl>
                                              <p:spTgt spid="54"/>
                                            </p:tgtEl>
                                            <p:attrNameLst>
                                              <p:attrName>ppt_x</p:attrName>
                                            </p:attrNameLst>
                                          </p:cBhvr>
                                          <p:tavLst>
                                            <p:tav tm="0">
                                              <p:val>
                                                <p:strVal val="#ppt_x"/>
                                              </p:val>
                                            </p:tav>
                                            <p:tav tm="100000">
                                              <p:val>
                                                <p:strVal val="#ppt_x"/>
                                              </p:val>
                                            </p:tav>
                                          </p:tavLst>
                                        </p:anim>
                                        <p:anim calcmode="lin" valueType="num" p14:bounceEnd="60000">
                                          <p:cBhvr additive="base">
                                            <p:cTn id="31" dur="800" fill="hold"/>
                                            <p:tgtEl>
                                              <p:spTgt spid="54"/>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14:presetBounceEnd="60000">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14:bounceEnd="60000">
                                          <p:cBhvr additive="base">
                                            <p:cTn id="34" dur="80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35" dur="800" fill="hold"/>
                                            <p:tgtEl>
                                              <p:spTgt spid="7"/>
                                            </p:tgtEl>
                                            <p:attrNameLst>
                                              <p:attrName>ppt_y</p:attrName>
                                            </p:attrNameLst>
                                          </p:cBhvr>
                                          <p:tavLst>
                                            <p:tav tm="0">
                                              <p:val>
                                                <p:strVal val="1+#ppt_h/2"/>
                                              </p:val>
                                            </p:tav>
                                            <p:tav tm="100000">
                                              <p:val>
                                                <p:strVal val="#ppt_y"/>
                                              </p:val>
                                            </p:tav>
                                          </p:tavLst>
                                        </p:anim>
                                      </p:childTnLst>
                                    </p:cTn>
                                  </p:par>
                                  <p:par>
                                    <p:cTn id="36" presetID="2" presetClass="entr" presetSubtype="1" fill="hold" grpId="0" nodeType="withEffect" p14:presetBounceEnd="60000">
                                      <p:stCondLst>
                                        <p:cond delay="0"/>
                                      </p:stCondLst>
                                      <p:childTnLst>
                                        <p:set>
                                          <p:cBhvr>
                                            <p:cTn id="37" dur="1" fill="hold">
                                              <p:stCondLst>
                                                <p:cond delay="0"/>
                                              </p:stCondLst>
                                            </p:cTn>
                                            <p:tgtEl>
                                              <p:spTgt spid="53"/>
                                            </p:tgtEl>
                                            <p:attrNameLst>
                                              <p:attrName>style.visibility</p:attrName>
                                            </p:attrNameLst>
                                          </p:cBhvr>
                                          <p:to>
                                            <p:strVal val="visible"/>
                                          </p:to>
                                        </p:set>
                                        <p:anim calcmode="lin" valueType="num" p14:bounceEnd="60000">
                                          <p:cBhvr additive="base">
                                            <p:cTn id="38" dur="800" fill="hold"/>
                                            <p:tgtEl>
                                              <p:spTgt spid="53"/>
                                            </p:tgtEl>
                                            <p:attrNameLst>
                                              <p:attrName>ppt_x</p:attrName>
                                            </p:attrNameLst>
                                          </p:cBhvr>
                                          <p:tavLst>
                                            <p:tav tm="0">
                                              <p:val>
                                                <p:strVal val="#ppt_x"/>
                                              </p:val>
                                            </p:tav>
                                            <p:tav tm="100000">
                                              <p:val>
                                                <p:strVal val="#ppt_x"/>
                                              </p:val>
                                            </p:tav>
                                          </p:tavLst>
                                        </p:anim>
                                        <p:anim calcmode="lin" valueType="num" p14:bounceEnd="60000">
                                          <p:cBhvr additive="base">
                                            <p:cTn id="39" dur="800" fill="hold"/>
                                            <p:tgtEl>
                                              <p:spTgt spid="53"/>
                                            </p:tgtEl>
                                            <p:attrNameLst>
                                              <p:attrName>ppt_y</p:attrName>
                                            </p:attrNameLst>
                                          </p:cBhvr>
                                          <p:tavLst>
                                            <p:tav tm="0">
                                              <p:val>
                                                <p:strVal val="0-#ppt_h/2"/>
                                              </p:val>
                                            </p:tav>
                                            <p:tav tm="100000">
                                              <p:val>
                                                <p:strVal val="#ppt_y"/>
                                              </p:val>
                                            </p:tav>
                                          </p:tavLst>
                                        </p:anim>
                                      </p:childTnLst>
                                    </p:cTn>
                                  </p:par>
                                  <p:par>
                                    <p:cTn id="40" presetID="2" presetClass="entr" presetSubtype="2" fill="hold" nodeType="withEffect" p14:presetBounceEnd="60000">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14:bounceEnd="60000">
                                          <p:cBhvr additive="base">
                                            <p:cTn id="42" dur="800" fill="hold"/>
                                            <p:tgtEl>
                                              <p:spTgt spid="41"/>
                                            </p:tgtEl>
                                            <p:attrNameLst>
                                              <p:attrName>ppt_x</p:attrName>
                                            </p:attrNameLst>
                                          </p:cBhvr>
                                          <p:tavLst>
                                            <p:tav tm="0">
                                              <p:val>
                                                <p:strVal val="1+#ppt_w/2"/>
                                              </p:val>
                                            </p:tav>
                                            <p:tav tm="100000">
                                              <p:val>
                                                <p:strVal val="#ppt_x"/>
                                              </p:val>
                                            </p:tav>
                                          </p:tavLst>
                                        </p:anim>
                                        <p:anim calcmode="lin" valueType="num" p14:bounceEnd="60000">
                                          <p:cBhvr additive="base">
                                            <p:cTn id="43" dur="800" fill="hold"/>
                                            <p:tgtEl>
                                              <p:spTgt spid="41"/>
                                            </p:tgtEl>
                                            <p:attrNameLst>
                                              <p:attrName>ppt_y</p:attrName>
                                            </p:attrNameLst>
                                          </p:cBhvr>
                                          <p:tavLst>
                                            <p:tav tm="0">
                                              <p:val>
                                                <p:strVal val="#ppt_y"/>
                                              </p:val>
                                            </p:tav>
                                            <p:tav tm="100000">
                                              <p:val>
                                                <p:strVal val="#ppt_y"/>
                                              </p:val>
                                            </p:tav>
                                          </p:tavLst>
                                        </p:anim>
                                      </p:childTnLst>
                                    </p:cTn>
                                  </p:par>
                                </p:childTnLst>
                              </p:cTn>
                            </p:par>
                            <p:par>
                              <p:cTn id="44" fill="hold">
                                <p:stCondLst>
                                  <p:cond delay="2019"/>
                                </p:stCondLst>
                                <p:childTnLst>
                                  <p:par>
                                    <p:cTn id="45" presetID="42" presetClass="entr" presetSubtype="0"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1000"/>
                                            <p:tgtEl>
                                              <p:spTgt spid="48"/>
                                            </p:tgtEl>
                                          </p:cBhvr>
                                        </p:animEffect>
                                        <p:anim calcmode="lin" valueType="num">
                                          <p:cBhvr>
                                            <p:cTn id="48" dur="1000" fill="hold"/>
                                            <p:tgtEl>
                                              <p:spTgt spid="48"/>
                                            </p:tgtEl>
                                            <p:attrNameLst>
                                              <p:attrName>ppt_x</p:attrName>
                                            </p:attrNameLst>
                                          </p:cBhvr>
                                          <p:tavLst>
                                            <p:tav tm="0">
                                              <p:val>
                                                <p:strVal val="#ppt_x"/>
                                              </p:val>
                                            </p:tav>
                                            <p:tav tm="100000">
                                              <p:val>
                                                <p:strVal val="#ppt_x"/>
                                              </p:val>
                                            </p:tav>
                                          </p:tavLst>
                                        </p:anim>
                                        <p:anim calcmode="lin" valueType="num">
                                          <p:cBhvr>
                                            <p:cTn id="49"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8" grpId="0"/>
          <p:bldP spid="6" grpId="0" animBg="1"/>
          <p:bldP spid="53" grpId="0" animBg="1"/>
          <p:bldP spid="5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019"/>
                                </p:stCondLst>
                                <p:childTnLst>
                                  <p:par>
                                    <p:cTn id="20" presetID="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800" fill="hold"/>
                                            <p:tgtEl>
                                              <p:spTgt spid="6"/>
                                            </p:tgtEl>
                                            <p:attrNameLst>
                                              <p:attrName>ppt_x</p:attrName>
                                            </p:attrNameLst>
                                          </p:cBhvr>
                                          <p:tavLst>
                                            <p:tav tm="0">
                                              <p:val>
                                                <p:strVal val="0-#ppt_w/2"/>
                                              </p:val>
                                            </p:tav>
                                            <p:tav tm="100000">
                                              <p:val>
                                                <p:strVal val="#ppt_x"/>
                                              </p:val>
                                            </p:tav>
                                          </p:tavLst>
                                        </p:anim>
                                        <p:anim calcmode="lin" valueType="num">
                                          <p:cBhvr additive="base">
                                            <p:cTn id="23" dur="800" fill="hold"/>
                                            <p:tgtEl>
                                              <p:spTgt spid="6"/>
                                            </p:tgtEl>
                                            <p:attrNameLst>
                                              <p:attrName>ppt_y</p:attrName>
                                            </p:attrNameLst>
                                          </p:cBhvr>
                                          <p:tavLst>
                                            <p:tav tm="0">
                                              <p:val>
                                                <p:strVal val="#ppt_y"/>
                                              </p:val>
                                            </p:tav>
                                            <p:tav tm="100000">
                                              <p:val>
                                                <p:strVal val="#ppt_y"/>
                                              </p:val>
                                            </p:tav>
                                          </p:tavLst>
                                        </p:anim>
                                      </p:childTnLst>
                                    </p:cTn>
                                  </p:par>
                                  <p:par>
                                    <p:cTn id="24" presetID="2" presetClass="entr" presetSubtype="1"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800" fill="hold"/>
                                            <p:tgtEl>
                                              <p:spTgt spid="2"/>
                                            </p:tgtEl>
                                            <p:attrNameLst>
                                              <p:attrName>ppt_x</p:attrName>
                                            </p:attrNameLst>
                                          </p:cBhvr>
                                          <p:tavLst>
                                            <p:tav tm="0">
                                              <p:val>
                                                <p:strVal val="#ppt_x"/>
                                              </p:val>
                                            </p:tav>
                                            <p:tav tm="100000">
                                              <p:val>
                                                <p:strVal val="#ppt_x"/>
                                              </p:val>
                                            </p:tav>
                                          </p:tavLst>
                                        </p:anim>
                                        <p:anim calcmode="lin" valueType="num">
                                          <p:cBhvr additive="base">
                                            <p:cTn id="27" dur="800" fill="hold"/>
                                            <p:tgtEl>
                                              <p:spTgt spid="2"/>
                                            </p:tgtEl>
                                            <p:attrNameLst>
                                              <p:attrName>ppt_y</p:attrName>
                                            </p:attrNameLst>
                                          </p:cBhvr>
                                          <p:tavLst>
                                            <p:tav tm="0">
                                              <p:val>
                                                <p:strVal val="0-#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cBhvr additive="base">
                                            <p:cTn id="30" dur="800" fill="hold"/>
                                            <p:tgtEl>
                                              <p:spTgt spid="54"/>
                                            </p:tgtEl>
                                            <p:attrNameLst>
                                              <p:attrName>ppt_x</p:attrName>
                                            </p:attrNameLst>
                                          </p:cBhvr>
                                          <p:tavLst>
                                            <p:tav tm="0">
                                              <p:val>
                                                <p:strVal val="#ppt_x"/>
                                              </p:val>
                                            </p:tav>
                                            <p:tav tm="100000">
                                              <p:val>
                                                <p:strVal val="#ppt_x"/>
                                              </p:val>
                                            </p:tav>
                                          </p:tavLst>
                                        </p:anim>
                                        <p:anim calcmode="lin" valueType="num">
                                          <p:cBhvr additive="base">
                                            <p:cTn id="31" dur="800" fill="hold"/>
                                            <p:tgtEl>
                                              <p:spTgt spid="54"/>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800" fill="hold"/>
                                            <p:tgtEl>
                                              <p:spTgt spid="7"/>
                                            </p:tgtEl>
                                            <p:attrNameLst>
                                              <p:attrName>ppt_x</p:attrName>
                                            </p:attrNameLst>
                                          </p:cBhvr>
                                          <p:tavLst>
                                            <p:tav tm="0">
                                              <p:val>
                                                <p:strVal val="#ppt_x"/>
                                              </p:val>
                                            </p:tav>
                                            <p:tav tm="100000">
                                              <p:val>
                                                <p:strVal val="#ppt_x"/>
                                              </p:val>
                                            </p:tav>
                                          </p:tavLst>
                                        </p:anim>
                                        <p:anim calcmode="lin" valueType="num">
                                          <p:cBhvr additive="base">
                                            <p:cTn id="35" dur="800" fill="hold"/>
                                            <p:tgtEl>
                                              <p:spTgt spid="7"/>
                                            </p:tgtEl>
                                            <p:attrNameLst>
                                              <p:attrName>ppt_y</p:attrName>
                                            </p:attrNameLst>
                                          </p:cBhvr>
                                          <p:tavLst>
                                            <p:tav tm="0">
                                              <p:val>
                                                <p:strVal val="1+#ppt_h/2"/>
                                              </p:val>
                                            </p:tav>
                                            <p:tav tm="100000">
                                              <p:val>
                                                <p:strVal val="#ppt_y"/>
                                              </p:val>
                                            </p:tav>
                                          </p:tavLst>
                                        </p:anim>
                                      </p:childTnLst>
                                    </p:cTn>
                                  </p:par>
                                  <p:par>
                                    <p:cTn id="36" presetID="2" presetClass="entr" presetSubtype="1" fill="hold" grpId="0" nodeType="withEffect">
                                      <p:stCondLst>
                                        <p:cond delay="0"/>
                                      </p:stCondLst>
                                      <p:childTnLst>
                                        <p:set>
                                          <p:cBhvr>
                                            <p:cTn id="37" dur="1" fill="hold">
                                              <p:stCondLst>
                                                <p:cond delay="0"/>
                                              </p:stCondLst>
                                            </p:cTn>
                                            <p:tgtEl>
                                              <p:spTgt spid="53"/>
                                            </p:tgtEl>
                                            <p:attrNameLst>
                                              <p:attrName>style.visibility</p:attrName>
                                            </p:attrNameLst>
                                          </p:cBhvr>
                                          <p:to>
                                            <p:strVal val="visible"/>
                                          </p:to>
                                        </p:set>
                                        <p:anim calcmode="lin" valueType="num">
                                          <p:cBhvr additive="base">
                                            <p:cTn id="38" dur="800" fill="hold"/>
                                            <p:tgtEl>
                                              <p:spTgt spid="53"/>
                                            </p:tgtEl>
                                            <p:attrNameLst>
                                              <p:attrName>ppt_x</p:attrName>
                                            </p:attrNameLst>
                                          </p:cBhvr>
                                          <p:tavLst>
                                            <p:tav tm="0">
                                              <p:val>
                                                <p:strVal val="#ppt_x"/>
                                              </p:val>
                                            </p:tav>
                                            <p:tav tm="100000">
                                              <p:val>
                                                <p:strVal val="#ppt_x"/>
                                              </p:val>
                                            </p:tav>
                                          </p:tavLst>
                                        </p:anim>
                                        <p:anim calcmode="lin" valueType="num">
                                          <p:cBhvr additive="base">
                                            <p:cTn id="39" dur="800" fill="hold"/>
                                            <p:tgtEl>
                                              <p:spTgt spid="53"/>
                                            </p:tgtEl>
                                            <p:attrNameLst>
                                              <p:attrName>ppt_y</p:attrName>
                                            </p:attrNameLst>
                                          </p:cBhvr>
                                          <p:tavLst>
                                            <p:tav tm="0">
                                              <p:val>
                                                <p:strVal val="0-#ppt_h/2"/>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800" fill="hold"/>
                                            <p:tgtEl>
                                              <p:spTgt spid="41"/>
                                            </p:tgtEl>
                                            <p:attrNameLst>
                                              <p:attrName>ppt_x</p:attrName>
                                            </p:attrNameLst>
                                          </p:cBhvr>
                                          <p:tavLst>
                                            <p:tav tm="0">
                                              <p:val>
                                                <p:strVal val="1+#ppt_w/2"/>
                                              </p:val>
                                            </p:tav>
                                            <p:tav tm="100000">
                                              <p:val>
                                                <p:strVal val="#ppt_x"/>
                                              </p:val>
                                            </p:tav>
                                          </p:tavLst>
                                        </p:anim>
                                        <p:anim calcmode="lin" valueType="num">
                                          <p:cBhvr additive="base">
                                            <p:cTn id="43" dur="800" fill="hold"/>
                                            <p:tgtEl>
                                              <p:spTgt spid="41"/>
                                            </p:tgtEl>
                                            <p:attrNameLst>
                                              <p:attrName>ppt_y</p:attrName>
                                            </p:attrNameLst>
                                          </p:cBhvr>
                                          <p:tavLst>
                                            <p:tav tm="0">
                                              <p:val>
                                                <p:strVal val="#ppt_y"/>
                                              </p:val>
                                            </p:tav>
                                            <p:tav tm="100000">
                                              <p:val>
                                                <p:strVal val="#ppt_y"/>
                                              </p:val>
                                            </p:tav>
                                          </p:tavLst>
                                        </p:anim>
                                      </p:childTnLst>
                                    </p:cTn>
                                  </p:par>
                                </p:childTnLst>
                              </p:cTn>
                            </p:par>
                            <p:par>
                              <p:cTn id="44" fill="hold">
                                <p:stCondLst>
                                  <p:cond delay="2019"/>
                                </p:stCondLst>
                                <p:childTnLst>
                                  <p:par>
                                    <p:cTn id="45" presetID="42" presetClass="entr" presetSubtype="0"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1000"/>
                                            <p:tgtEl>
                                              <p:spTgt spid="48"/>
                                            </p:tgtEl>
                                          </p:cBhvr>
                                        </p:animEffect>
                                        <p:anim calcmode="lin" valueType="num">
                                          <p:cBhvr>
                                            <p:cTn id="48" dur="1000" fill="hold"/>
                                            <p:tgtEl>
                                              <p:spTgt spid="48"/>
                                            </p:tgtEl>
                                            <p:attrNameLst>
                                              <p:attrName>ppt_x</p:attrName>
                                            </p:attrNameLst>
                                          </p:cBhvr>
                                          <p:tavLst>
                                            <p:tav tm="0">
                                              <p:val>
                                                <p:strVal val="#ppt_x"/>
                                              </p:val>
                                            </p:tav>
                                            <p:tav tm="100000">
                                              <p:val>
                                                <p:strVal val="#ppt_x"/>
                                              </p:val>
                                            </p:tav>
                                          </p:tavLst>
                                        </p:anim>
                                        <p:anim calcmode="lin" valueType="num">
                                          <p:cBhvr>
                                            <p:cTn id="49"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8" grpId="0"/>
          <p:bldP spid="6" grpId="0" animBg="1"/>
          <p:bldP spid="53" grpId="0" animBg="1"/>
          <p:bldP spid="54"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65373" y="428693"/>
            <a:ext cx="3047759" cy="430887"/>
          </a:xfrm>
          <a:prstGeom prst="rect">
            <a:avLst/>
          </a:prstGeom>
          <a:noFill/>
        </p:spPr>
        <p:txBody>
          <a:bodyPr wrap="square" rtlCol="0">
            <a:spAutoFit/>
          </a:bodyPr>
          <a:lstStyle>
            <a:defPPr>
              <a:defRPr lang="zh-CN"/>
            </a:defPPr>
            <a:lvl1pPr>
              <a:defRPr sz="2200" b="1">
                <a:solidFill>
                  <a:schemeClr val="accent1"/>
                </a:solidFill>
                <a:latin typeface="微软雅黑" panose="020B0503020204020204" pitchFamily="34" charset="-122"/>
                <a:ea typeface="微软雅黑" panose="020B0503020204020204" pitchFamily="34" charset="-122"/>
              </a:defRPr>
            </a:lvl1pPr>
          </a:lstStyle>
          <a:p>
            <a:r>
              <a:rPr lang="zh-CN" altLang="en-US" dirty="0"/>
              <a:t>文体活动</a:t>
            </a:r>
            <a:endParaRPr lang="zh-CN" altLang="en-US" dirty="0"/>
          </a:p>
        </p:txBody>
      </p:sp>
      <p:cxnSp>
        <p:nvCxnSpPr>
          <p:cNvPr id="3" name="直接连接符 2"/>
          <p:cNvCxnSpPr/>
          <p:nvPr/>
        </p:nvCxnSpPr>
        <p:spPr>
          <a:xfrm>
            <a:off x="1132953" y="897658"/>
            <a:ext cx="7543503" cy="0"/>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582730" y="347438"/>
            <a:ext cx="507041" cy="593401"/>
            <a:chOff x="582730" y="347438"/>
            <a:chExt cx="507041" cy="593401"/>
          </a:xfrm>
        </p:grpSpPr>
        <p:sp>
          <p:nvSpPr>
            <p:cNvPr id="19" name="六边形 18"/>
            <p:cNvSpPr/>
            <p:nvPr/>
          </p:nvSpPr>
          <p:spPr>
            <a:xfrm rot="5400000">
              <a:off x="539550" y="390618"/>
              <a:ext cx="593401" cy="507041"/>
            </a:xfrm>
            <a:prstGeom prst="hexagon">
              <a:avLst/>
            </a:prstGeom>
            <a:solidFill>
              <a:schemeClr val="accent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15" name="Freeform 95"/>
            <p:cNvSpPr>
              <a:spLocks noEditPoints="1"/>
            </p:cNvSpPr>
            <p:nvPr/>
          </p:nvSpPr>
          <p:spPr bwMode="auto">
            <a:xfrm>
              <a:off x="671521" y="507411"/>
              <a:ext cx="329457" cy="273450"/>
            </a:xfrm>
            <a:custGeom>
              <a:avLst/>
              <a:gdLst>
                <a:gd name="T0" fmla="*/ 581 w 602"/>
                <a:gd name="T1" fmla="*/ 221 h 499"/>
                <a:gd name="T2" fmla="*/ 602 w 602"/>
                <a:gd name="T3" fmla="*/ 304 h 499"/>
                <a:gd name="T4" fmla="*/ 580 w 602"/>
                <a:gd name="T5" fmla="*/ 330 h 499"/>
                <a:gd name="T6" fmla="*/ 472 w 602"/>
                <a:gd name="T7" fmla="*/ 343 h 499"/>
                <a:gd name="T8" fmla="*/ 425 w 602"/>
                <a:gd name="T9" fmla="*/ 295 h 499"/>
                <a:gd name="T10" fmla="*/ 380 w 602"/>
                <a:gd name="T11" fmla="*/ 245 h 499"/>
                <a:gd name="T12" fmla="*/ 320 w 602"/>
                <a:gd name="T13" fmla="*/ 245 h 499"/>
                <a:gd name="T14" fmla="*/ 345 w 602"/>
                <a:gd name="T15" fmla="*/ 205 h 499"/>
                <a:gd name="T16" fmla="*/ 383 w 602"/>
                <a:gd name="T17" fmla="*/ 191 h 499"/>
                <a:gd name="T18" fmla="*/ 404 w 602"/>
                <a:gd name="T19" fmla="*/ 176 h 499"/>
                <a:gd name="T20" fmla="*/ 394 w 602"/>
                <a:gd name="T21" fmla="*/ 139 h 499"/>
                <a:gd name="T22" fmla="*/ 381 w 602"/>
                <a:gd name="T23" fmla="*/ 117 h 499"/>
                <a:gd name="T24" fmla="*/ 383 w 602"/>
                <a:gd name="T25" fmla="*/ 89 h 499"/>
                <a:gd name="T26" fmla="*/ 385 w 602"/>
                <a:gd name="T27" fmla="*/ 42 h 499"/>
                <a:gd name="T28" fmla="*/ 410 w 602"/>
                <a:gd name="T29" fmla="*/ 11 h 499"/>
                <a:gd name="T30" fmla="*/ 457 w 602"/>
                <a:gd name="T31" fmla="*/ 0 h 499"/>
                <a:gd name="T32" fmla="*/ 503 w 602"/>
                <a:gd name="T33" fmla="*/ 13 h 499"/>
                <a:gd name="T34" fmla="*/ 526 w 602"/>
                <a:gd name="T35" fmla="*/ 44 h 499"/>
                <a:gd name="T36" fmla="*/ 526 w 602"/>
                <a:gd name="T37" fmla="*/ 89 h 499"/>
                <a:gd name="T38" fmla="*/ 529 w 602"/>
                <a:gd name="T39" fmla="*/ 108 h 499"/>
                <a:gd name="T40" fmla="*/ 519 w 602"/>
                <a:gd name="T41" fmla="*/ 128 h 499"/>
                <a:gd name="T42" fmla="*/ 498 w 602"/>
                <a:gd name="T43" fmla="*/ 162 h 499"/>
                <a:gd name="T44" fmla="*/ 511 w 602"/>
                <a:gd name="T45" fmla="*/ 189 h 499"/>
                <a:gd name="T46" fmla="*/ 560 w 602"/>
                <a:gd name="T47" fmla="*/ 193 h 499"/>
                <a:gd name="T48" fmla="*/ 320 w 602"/>
                <a:gd name="T49" fmla="*/ 284 h 499"/>
                <a:gd name="T50" fmla="*/ 284 w 602"/>
                <a:gd name="T51" fmla="*/ 267 h 499"/>
                <a:gd name="T52" fmla="*/ 291 w 602"/>
                <a:gd name="T53" fmla="*/ 218 h 499"/>
                <a:gd name="T54" fmla="*/ 315 w 602"/>
                <a:gd name="T55" fmla="*/ 182 h 499"/>
                <a:gd name="T56" fmla="*/ 322 w 602"/>
                <a:gd name="T57" fmla="*/ 142 h 499"/>
                <a:gd name="T58" fmla="*/ 319 w 602"/>
                <a:gd name="T59" fmla="*/ 114 h 499"/>
                <a:gd name="T60" fmla="*/ 309 w 602"/>
                <a:gd name="T61" fmla="*/ 47 h 499"/>
                <a:gd name="T62" fmla="*/ 268 w 602"/>
                <a:gd name="T63" fmla="*/ 15 h 499"/>
                <a:gd name="T64" fmla="*/ 217 w 602"/>
                <a:gd name="T65" fmla="*/ 6 h 499"/>
                <a:gd name="T66" fmla="*/ 167 w 602"/>
                <a:gd name="T67" fmla="*/ 14 h 499"/>
                <a:gd name="T68" fmla="*/ 124 w 602"/>
                <a:gd name="T69" fmla="*/ 45 h 499"/>
                <a:gd name="T70" fmla="*/ 110 w 602"/>
                <a:gd name="T71" fmla="*/ 114 h 499"/>
                <a:gd name="T72" fmla="*/ 104 w 602"/>
                <a:gd name="T73" fmla="*/ 142 h 499"/>
                <a:gd name="T74" fmla="*/ 113 w 602"/>
                <a:gd name="T75" fmla="*/ 181 h 499"/>
                <a:gd name="T76" fmla="*/ 134 w 602"/>
                <a:gd name="T77" fmla="*/ 216 h 499"/>
                <a:gd name="T78" fmla="*/ 136 w 602"/>
                <a:gd name="T79" fmla="*/ 270 h 499"/>
                <a:gd name="T80" fmla="*/ 102 w 602"/>
                <a:gd name="T81" fmla="*/ 282 h 499"/>
                <a:gd name="T82" fmla="*/ 52 w 602"/>
                <a:gd name="T83" fmla="*/ 289 h 499"/>
                <a:gd name="T84" fmla="*/ 21 w 602"/>
                <a:gd name="T85" fmla="*/ 340 h 499"/>
                <a:gd name="T86" fmla="*/ 0 w 602"/>
                <a:gd name="T87" fmla="*/ 430 h 499"/>
                <a:gd name="T88" fmla="*/ 15 w 602"/>
                <a:gd name="T89" fmla="*/ 472 h 499"/>
                <a:gd name="T90" fmla="*/ 119 w 602"/>
                <a:gd name="T91" fmla="*/ 494 h 499"/>
                <a:gd name="T92" fmla="*/ 288 w 602"/>
                <a:gd name="T93" fmla="*/ 498 h 499"/>
                <a:gd name="T94" fmla="*/ 406 w 602"/>
                <a:gd name="T95" fmla="*/ 477 h 499"/>
                <a:gd name="T96" fmla="*/ 424 w 602"/>
                <a:gd name="T97" fmla="*/ 421 h 499"/>
                <a:gd name="T98" fmla="*/ 403 w 602"/>
                <a:gd name="T99" fmla="*/ 335 h 499"/>
                <a:gd name="T100" fmla="*/ 366 w 602"/>
                <a:gd name="T101" fmla="*/ 284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02" h="499">
                  <a:moveTo>
                    <a:pt x="560" y="193"/>
                  </a:moveTo>
                  <a:lnTo>
                    <a:pt x="567" y="200"/>
                  </a:lnTo>
                  <a:lnTo>
                    <a:pt x="572" y="205"/>
                  </a:lnTo>
                  <a:lnTo>
                    <a:pt x="577" y="213"/>
                  </a:lnTo>
                  <a:lnTo>
                    <a:pt x="581" y="221"/>
                  </a:lnTo>
                  <a:lnTo>
                    <a:pt x="589" y="237"/>
                  </a:lnTo>
                  <a:lnTo>
                    <a:pt x="594" y="254"/>
                  </a:lnTo>
                  <a:lnTo>
                    <a:pt x="597" y="271"/>
                  </a:lnTo>
                  <a:lnTo>
                    <a:pt x="601" y="289"/>
                  </a:lnTo>
                  <a:lnTo>
                    <a:pt x="602" y="304"/>
                  </a:lnTo>
                  <a:lnTo>
                    <a:pt x="602" y="318"/>
                  </a:lnTo>
                  <a:lnTo>
                    <a:pt x="599" y="322"/>
                  </a:lnTo>
                  <a:lnTo>
                    <a:pt x="593" y="325"/>
                  </a:lnTo>
                  <a:lnTo>
                    <a:pt x="587" y="328"/>
                  </a:lnTo>
                  <a:lnTo>
                    <a:pt x="580" y="330"/>
                  </a:lnTo>
                  <a:lnTo>
                    <a:pt x="563" y="335"/>
                  </a:lnTo>
                  <a:lnTo>
                    <a:pt x="543" y="338"/>
                  </a:lnTo>
                  <a:lnTo>
                    <a:pt x="521" y="340"/>
                  </a:lnTo>
                  <a:lnTo>
                    <a:pt x="496" y="342"/>
                  </a:lnTo>
                  <a:lnTo>
                    <a:pt x="472" y="343"/>
                  </a:lnTo>
                  <a:lnTo>
                    <a:pt x="446" y="343"/>
                  </a:lnTo>
                  <a:lnTo>
                    <a:pt x="441" y="330"/>
                  </a:lnTo>
                  <a:lnTo>
                    <a:pt x="437" y="318"/>
                  </a:lnTo>
                  <a:lnTo>
                    <a:pt x="431" y="306"/>
                  </a:lnTo>
                  <a:lnTo>
                    <a:pt x="425" y="295"/>
                  </a:lnTo>
                  <a:lnTo>
                    <a:pt x="418" y="284"/>
                  </a:lnTo>
                  <a:lnTo>
                    <a:pt x="410" y="274"/>
                  </a:lnTo>
                  <a:lnTo>
                    <a:pt x="401" y="264"/>
                  </a:lnTo>
                  <a:lnTo>
                    <a:pt x="392" y="255"/>
                  </a:lnTo>
                  <a:lnTo>
                    <a:pt x="380" y="245"/>
                  </a:lnTo>
                  <a:lnTo>
                    <a:pt x="366" y="245"/>
                  </a:lnTo>
                  <a:lnTo>
                    <a:pt x="354" y="245"/>
                  </a:lnTo>
                  <a:lnTo>
                    <a:pt x="343" y="245"/>
                  </a:lnTo>
                  <a:lnTo>
                    <a:pt x="332" y="245"/>
                  </a:lnTo>
                  <a:lnTo>
                    <a:pt x="320" y="245"/>
                  </a:lnTo>
                  <a:lnTo>
                    <a:pt x="319" y="245"/>
                  </a:lnTo>
                  <a:lnTo>
                    <a:pt x="327" y="231"/>
                  </a:lnTo>
                  <a:lnTo>
                    <a:pt x="334" y="217"/>
                  </a:lnTo>
                  <a:lnTo>
                    <a:pt x="340" y="211"/>
                  </a:lnTo>
                  <a:lnTo>
                    <a:pt x="345" y="205"/>
                  </a:lnTo>
                  <a:lnTo>
                    <a:pt x="349" y="198"/>
                  </a:lnTo>
                  <a:lnTo>
                    <a:pt x="352" y="191"/>
                  </a:lnTo>
                  <a:lnTo>
                    <a:pt x="365" y="191"/>
                  </a:lnTo>
                  <a:lnTo>
                    <a:pt x="377" y="191"/>
                  </a:lnTo>
                  <a:lnTo>
                    <a:pt x="383" y="191"/>
                  </a:lnTo>
                  <a:lnTo>
                    <a:pt x="387" y="191"/>
                  </a:lnTo>
                  <a:lnTo>
                    <a:pt x="392" y="190"/>
                  </a:lnTo>
                  <a:lnTo>
                    <a:pt x="397" y="189"/>
                  </a:lnTo>
                  <a:lnTo>
                    <a:pt x="400" y="183"/>
                  </a:lnTo>
                  <a:lnTo>
                    <a:pt x="404" y="176"/>
                  </a:lnTo>
                  <a:lnTo>
                    <a:pt x="406" y="169"/>
                  </a:lnTo>
                  <a:lnTo>
                    <a:pt x="408" y="160"/>
                  </a:lnTo>
                  <a:lnTo>
                    <a:pt x="404" y="153"/>
                  </a:lnTo>
                  <a:lnTo>
                    <a:pt x="399" y="146"/>
                  </a:lnTo>
                  <a:lnTo>
                    <a:pt x="394" y="139"/>
                  </a:lnTo>
                  <a:lnTo>
                    <a:pt x="392" y="129"/>
                  </a:lnTo>
                  <a:lnTo>
                    <a:pt x="388" y="128"/>
                  </a:lnTo>
                  <a:lnTo>
                    <a:pt x="386" y="124"/>
                  </a:lnTo>
                  <a:lnTo>
                    <a:pt x="384" y="121"/>
                  </a:lnTo>
                  <a:lnTo>
                    <a:pt x="381" y="117"/>
                  </a:lnTo>
                  <a:lnTo>
                    <a:pt x="379" y="107"/>
                  </a:lnTo>
                  <a:lnTo>
                    <a:pt x="378" y="94"/>
                  </a:lnTo>
                  <a:lnTo>
                    <a:pt x="378" y="92"/>
                  </a:lnTo>
                  <a:lnTo>
                    <a:pt x="380" y="90"/>
                  </a:lnTo>
                  <a:lnTo>
                    <a:pt x="383" y="89"/>
                  </a:lnTo>
                  <a:lnTo>
                    <a:pt x="384" y="88"/>
                  </a:lnTo>
                  <a:lnTo>
                    <a:pt x="383" y="75"/>
                  </a:lnTo>
                  <a:lnTo>
                    <a:pt x="383" y="63"/>
                  </a:lnTo>
                  <a:lnTo>
                    <a:pt x="383" y="53"/>
                  </a:lnTo>
                  <a:lnTo>
                    <a:pt x="385" y="42"/>
                  </a:lnTo>
                  <a:lnTo>
                    <a:pt x="388" y="34"/>
                  </a:lnTo>
                  <a:lnTo>
                    <a:pt x="392" y="27"/>
                  </a:lnTo>
                  <a:lnTo>
                    <a:pt x="398" y="20"/>
                  </a:lnTo>
                  <a:lnTo>
                    <a:pt x="404" y="14"/>
                  </a:lnTo>
                  <a:lnTo>
                    <a:pt x="410" y="11"/>
                  </a:lnTo>
                  <a:lnTo>
                    <a:pt x="415" y="8"/>
                  </a:lnTo>
                  <a:lnTo>
                    <a:pt x="421" y="5"/>
                  </a:lnTo>
                  <a:lnTo>
                    <a:pt x="428" y="4"/>
                  </a:lnTo>
                  <a:lnTo>
                    <a:pt x="442" y="0"/>
                  </a:lnTo>
                  <a:lnTo>
                    <a:pt x="457" y="0"/>
                  </a:lnTo>
                  <a:lnTo>
                    <a:pt x="471" y="1"/>
                  </a:lnTo>
                  <a:lnTo>
                    <a:pt x="485" y="4"/>
                  </a:lnTo>
                  <a:lnTo>
                    <a:pt x="492" y="6"/>
                  </a:lnTo>
                  <a:lnTo>
                    <a:pt x="498" y="9"/>
                  </a:lnTo>
                  <a:lnTo>
                    <a:pt x="503" y="13"/>
                  </a:lnTo>
                  <a:lnTo>
                    <a:pt x="509" y="17"/>
                  </a:lnTo>
                  <a:lnTo>
                    <a:pt x="515" y="22"/>
                  </a:lnTo>
                  <a:lnTo>
                    <a:pt x="520" y="28"/>
                  </a:lnTo>
                  <a:lnTo>
                    <a:pt x="523" y="35"/>
                  </a:lnTo>
                  <a:lnTo>
                    <a:pt x="526" y="44"/>
                  </a:lnTo>
                  <a:lnTo>
                    <a:pt x="527" y="53"/>
                  </a:lnTo>
                  <a:lnTo>
                    <a:pt x="528" y="63"/>
                  </a:lnTo>
                  <a:lnTo>
                    <a:pt x="527" y="75"/>
                  </a:lnTo>
                  <a:lnTo>
                    <a:pt x="526" y="89"/>
                  </a:lnTo>
                  <a:lnTo>
                    <a:pt x="526" y="89"/>
                  </a:lnTo>
                  <a:lnTo>
                    <a:pt x="527" y="90"/>
                  </a:lnTo>
                  <a:lnTo>
                    <a:pt x="529" y="92"/>
                  </a:lnTo>
                  <a:lnTo>
                    <a:pt x="529" y="94"/>
                  </a:lnTo>
                  <a:lnTo>
                    <a:pt x="529" y="101"/>
                  </a:lnTo>
                  <a:lnTo>
                    <a:pt x="529" y="108"/>
                  </a:lnTo>
                  <a:lnTo>
                    <a:pt x="528" y="113"/>
                  </a:lnTo>
                  <a:lnTo>
                    <a:pt x="526" y="117"/>
                  </a:lnTo>
                  <a:lnTo>
                    <a:pt x="525" y="122"/>
                  </a:lnTo>
                  <a:lnTo>
                    <a:pt x="521" y="126"/>
                  </a:lnTo>
                  <a:lnTo>
                    <a:pt x="519" y="128"/>
                  </a:lnTo>
                  <a:lnTo>
                    <a:pt x="515" y="130"/>
                  </a:lnTo>
                  <a:lnTo>
                    <a:pt x="512" y="139"/>
                  </a:lnTo>
                  <a:lnTo>
                    <a:pt x="508" y="147"/>
                  </a:lnTo>
                  <a:lnTo>
                    <a:pt x="503" y="155"/>
                  </a:lnTo>
                  <a:lnTo>
                    <a:pt x="498" y="162"/>
                  </a:lnTo>
                  <a:lnTo>
                    <a:pt x="499" y="169"/>
                  </a:lnTo>
                  <a:lnTo>
                    <a:pt x="501" y="175"/>
                  </a:lnTo>
                  <a:lnTo>
                    <a:pt x="503" y="181"/>
                  </a:lnTo>
                  <a:lnTo>
                    <a:pt x="506" y="186"/>
                  </a:lnTo>
                  <a:lnTo>
                    <a:pt x="511" y="189"/>
                  </a:lnTo>
                  <a:lnTo>
                    <a:pt x="515" y="191"/>
                  </a:lnTo>
                  <a:lnTo>
                    <a:pt x="521" y="193"/>
                  </a:lnTo>
                  <a:lnTo>
                    <a:pt x="528" y="193"/>
                  </a:lnTo>
                  <a:lnTo>
                    <a:pt x="543" y="193"/>
                  </a:lnTo>
                  <a:lnTo>
                    <a:pt x="560" y="193"/>
                  </a:lnTo>
                  <a:close/>
                  <a:moveTo>
                    <a:pt x="366" y="284"/>
                  </a:moveTo>
                  <a:lnTo>
                    <a:pt x="354" y="284"/>
                  </a:lnTo>
                  <a:lnTo>
                    <a:pt x="343" y="284"/>
                  </a:lnTo>
                  <a:lnTo>
                    <a:pt x="331" y="284"/>
                  </a:lnTo>
                  <a:lnTo>
                    <a:pt x="320" y="284"/>
                  </a:lnTo>
                  <a:lnTo>
                    <a:pt x="310" y="284"/>
                  </a:lnTo>
                  <a:lnTo>
                    <a:pt x="302" y="282"/>
                  </a:lnTo>
                  <a:lnTo>
                    <a:pt x="295" y="278"/>
                  </a:lnTo>
                  <a:lnTo>
                    <a:pt x="289" y="274"/>
                  </a:lnTo>
                  <a:lnTo>
                    <a:pt x="284" y="267"/>
                  </a:lnTo>
                  <a:lnTo>
                    <a:pt x="280" y="258"/>
                  </a:lnTo>
                  <a:lnTo>
                    <a:pt x="278" y="249"/>
                  </a:lnTo>
                  <a:lnTo>
                    <a:pt x="276" y="238"/>
                  </a:lnTo>
                  <a:lnTo>
                    <a:pt x="284" y="229"/>
                  </a:lnTo>
                  <a:lnTo>
                    <a:pt x="291" y="218"/>
                  </a:lnTo>
                  <a:lnTo>
                    <a:pt x="297" y="205"/>
                  </a:lnTo>
                  <a:lnTo>
                    <a:pt x="302" y="193"/>
                  </a:lnTo>
                  <a:lnTo>
                    <a:pt x="306" y="190"/>
                  </a:lnTo>
                  <a:lnTo>
                    <a:pt x="311" y="187"/>
                  </a:lnTo>
                  <a:lnTo>
                    <a:pt x="315" y="182"/>
                  </a:lnTo>
                  <a:lnTo>
                    <a:pt x="317" y="176"/>
                  </a:lnTo>
                  <a:lnTo>
                    <a:pt x="319" y="169"/>
                  </a:lnTo>
                  <a:lnTo>
                    <a:pt x="322" y="161"/>
                  </a:lnTo>
                  <a:lnTo>
                    <a:pt x="322" y="151"/>
                  </a:lnTo>
                  <a:lnTo>
                    <a:pt x="322" y="142"/>
                  </a:lnTo>
                  <a:lnTo>
                    <a:pt x="322" y="139"/>
                  </a:lnTo>
                  <a:lnTo>
                    <a:pt x="318" y="135"/>
                  </a:lnTo>
                  <a:lnTo>
                    <a:pt x="318" y="135"/>
                  </a:lnTo>
                  <a:lnTo>
                    <a:pt x="317" y="134"/>
                  </a:lnTo>
                  <a:lnTo>
                    <a:pt x="319" y="114"/>
                  </a:lnTo>
                  <a:lnTo>
                    <a:pt x="319" y="96"/>
                  </a:lnTo>
                  <a:lnTo>
                    <a:pt x="319" y="81"/>
                  </a:lnTo>
                  <a:lnTo>
                    <a:pt x="317" y="68"/>
                  </a:lnTo>
                  <a:lnTo>
                    <a:pt x="313" y="58"/>
                  </a:lnTo>
                  <a:lnTo>
                    <a:pt x="309" y="47"/>
                  </a:lnTo>
                  <a:lnTo>
                    <a:pt x="302" y="38"/>
                  </a:lnTo>
                  <a:lnTo>
                    <a:pt x="292" y="31"/>
                  </a:lnTo>
                  <a:lnTo>
                    <a:pt x="285" y="25"/>
                  </a:lnTo>
                  <a:lnTo>
                    <a:pt x="277" y="20"/>
                  </a:lnTo>
                  <a:lnTo>
                    <a:pt x="268" y="15"/>
                  </a:lnTo>
                  <a:lnTo>
                    <a:pt x="258" y="12"/>
                  </a:lnTo>
                  <a:lnTo>
                    <a:pt x="249" y="9"/>
                  </a:lnTo>
                  <a:lnTo>
                    <a:pt x="238" y="7"/>
                  </a:lnTo>
                  <a:lnTo>
                    <a:pt x="228" y="6"/>
                  </a:lnTo>
                  <a:lnTo>
                    <a:pt x="217" y="6"/>
                  </a:lnTo>
                  <a:lnTo>
                    <a:pt x="207" y="6"/>
                  </a:lnTo>
                  <a:lnTo>
                    <a:pt x="196" y="7"/>
                  </a:lnTo>
                  <a:lnTo>
                    <a:pt x="187" y="8"/>
                  </a:lnTo>
                  <a:lnTo>
                    <a:pt x="176" y="11"/>
                  </a:lnTo>
                  <a:lnTo>
                    <a:pt x="167" y="14"/>
                  </a:lnTo>
                  <a:lnTo>
                    <a:pt x="157" y="18"/>
                  </a:lnTo>
                  <a:lnTo>
                    <a:pt x="149" y="22"/>
                  </a:lnTo>
                  <a:lnTo>
                    <a:pt x="141" y="27"/>
                  </a:lnTo>
                  <a:lnTo>
                    <a:pt x="133" y="35"/>
                  </a:lnTo>
                  <a:lnTo>
                    <a:pt x="124" y="45"/>
                  </a:lnTo>
                  <a:lnTo>
                    <a:pt x="119" y="55"/>
                  </a:lnTo>
                  <a:lnTo>
                    <a:pt x="114" y="68"/>
                  </a:lnTo>
                  <a:lnTo>
                    <a:pt x="111" y="82"/>
                  </a:lnTo>
                  <a:lnTo>
                    <a:pt x="110" y="97"/>
                  </a:lnTo>
                  <a:lnTo>
                    <a:pt x="110" y="114"/>
                  </a:lnTo>
                  <a:lnTo>
                    <a:pt x="113" y="133"/>
                  </a:lnTo>
                  <a:lnTo>
                    <a:pt x="110" y="134"/>
                  </a:lnTo>
                  <a:lnTo>
                    <a:pt x="108" y="135"/>
                  </a:lnTo>
                  <a:lnTo>
                    <a:pt x="104" y="139"/>
                  </a:lnTo>
                  <a:lnTo>
                    <a:pt x="104" y="142"/>
                  </a:lnTo>
                  <a:lnTo>
                    <a:pt x="104" y="151"/>
                  </a:lnTo>
                  <a:lnTo>
                    <a:pt x="106" y="161"/>
                  </a:lnTo>
                  <a:lnTo>
                    <a:pt x="107" y="168"/>
                  </a:lnTo>
                  <a:lnTo>
                    <a:pt x="109" y="175"/>
                  </a:lnTo>
                  <a:lnTo>
                    <a:pt x="113" y="181"/>
                  </a:lnTo>
                  <a:lnTo>
                    <a:pt x="115" y="186"/>
                  </a:lnTo>
                  <a:lnTo>
                    <a:pt x="120" y="190"/>
                  </a:lnTo>
                  <a:lnTo>
                    <a:pt x="123" y="193"/>
                  </a:lnTo>
                  <a:lnTo>
                    <a:pt x="128" y="204"/>
                  </a:lnTo>
                  <a:lnTo>
                    <a:pt x="134" y="216"/>
                  </a:lnTo>
                  <a:lnTo>
                    <a:pt x="141" y="227"/>
                  </a:lnTo>
                  <a:lnTo>
                    <a:pt x="148" y="236"/>
                  </a:lnTo>
                  <a:lnTo>
                    <a:pt x="146" y="249"/>
                  </a:lnTo>
                  <a:lnTo>
                    <a:pt x="141" y="261"/>
                  </a:lnTo>
                  <a:lnTo>
                    <a:pt x="136" y="270"/>
                  </a:lnTo>
                  <a:lnTo>
                    <a:pt x="130" y="278"/>
                  </a:lnTo>
                  <a:lnTo>
                    <a:pt x="124" y="281"/>
                  </a:lnTo>
                  <a:lnTo>
                    <a:pt x="117" y="282"/>
                  </a:lnTo>
                  <a:lnTo>
                    <a:pt x="110" y="282"/>
                  </a:lnTo>
                  <a:lnTo>
                    <a:pt x="102" y="282"/>
                  </a:lnTo>
                  <a:lnTo>
                    <a:pt x="92" y="282"/>
                  </a:lnTo>
                  <a:lnTo>
                    <a:pt x="81" y="282"/>
                  </a:lnTo>
                  <a:lnTo>
                    <a:pt x="70" y="282"/>
                  </a:lnTo>
                  <a:lnTo>
                    <a:pt x="59" y="282"/>
                  </a:lnTo>
                  <a:lnTo>
                    <a:pt x="52" y="289"/>
                  </a:lnTo>
                  <a:lnTo>
                    <a:pt x="45" y="298"/>
                  </a:lnTo>
                  <a:lnTo>
                    <a:pt x="39" y="308"/>
                  </a:lnTo>
                  <a:lnTo>
                    <a:pt x="33" y="318"/>
                  </a:lnTo>
                  <a:lnTo>
                    <a:pt x="27" y="329"/>
                  </a:lnTo>
                  <a:lnTo>
                    <a:pt x="21" y="340"/>
                  </a:lnTo>
                  <a:lnTo>
                    <a:pt x="16" y="353"/>
                  </a:lnTo>
                  <a:lnTo>
                    <a:pt x="13" y="365"/>
                  </a:lnTo>
                  <a:lnTo>
                    <a:pt x="6" y="391"/>
                  </a:lnTo>
                  <a:lnTo>
                    <a:pt x="1" y="417"/>
                  </a:lnTo>
                  <a:lnTo>
                    <a:pt x="0" y="430"/>
                  </a:lnTo>
                  <a:lnTo>
                    <a:pt x="0" y="441"/>
                  </a:lnTo>
                  <a:lnTo>
                    <a:pt x="0" y="453"/>
                  </a:lnTo>
                  <a:lnTo>
                    <a:pt x="0" y="465"/>
                  </a:lnTo>
                  <a:lnTo>
                    <a:pt x="7" y="468"/>
                  </a:lnTo>
                  <a:lnTo>
                    <a:pt x="15" y="472"/>
                  </a:lnTo>
                  <a:lnTo>
                    <a:pt x="25" y="475"/>
                  </a:lnTo>
                  <a:lnTo>
                    <a:pt x="35" y="479"/>
                  </a:lnTo>
                  <a:lnTo>
                    <a:pt x="60" y="485"/>
                  </a:lnTo>
                  <a:lnTo>
                    <a:pt x="88" y="490"/>
                  </a:lnTo>
                  <a:lnTo>
                    <a:pt x="119" y="494"/>
                  </a:lnTo>
                  <a:lnTo>
                    <a:pt x="151" y="497"/>
                  </a:lnTo>
                  <a:lnTo>
                    <a:pt x="185" y="499"/>
                  </a:lnTo>
                  <a:lnTo>
                    <a:pt x="219" y="499"/>
                  </a:lnTo>
                  <a:lnTo>
                    <a:pt x="253" y="499"/>
                  </a:lnTo>
                  <a:lnTo>
                    <a:pt x="288" y="498"/>
                  </a:lnTo>
                  <a:lnTo>
                    <a:pt x="319" y="494"/>
                  </a:lnTo>
                  <a:lnTo>
                    <a:pt x="349" y="491"/>
                  </a:lnTo>
                  <a:lnTo>
                    <a:pt x="374" y="486"/>
                  </a:lnTo>
                  <a:lnTo>
                    <a:pt x="397" y="480"/>
                  </a:lnTo>
                  <a:lnTo>
                    <a:pt x="406" y="477"/>
                  </a:lnTo>
                  <a:lnTo>
                    <a:pt x="414" y="473"/>
                  </a:lnTo>
                  <a:lnTo>
                    <a:pt x="421" y="468"/>
                  </a:lnTo>
                  <a:lnTo>
                    <a:pt x="427" y="465"/>
                  </a:lnTo>
                  <a:lnTo>
                    <a:pt x="426" y="444"/>
                  </a:lnTo>
                  <a:lnTo>
                    <a:pt x="424" y="421"/>
                  </a:lnTo>
                  <a:lnTo>
                    <a:pt x="420" y="397"/>
                  </a:lnTo>
                  <a:lnTo>
                    <a:pt x="415" y="372"/>
                  </a:lnTo>
                  <a:lnTo>
                    <a:pt x="412" y="359"/>
                  </a:lnTo>
                  <a:lnTo>
                    <a:pt x="407" y="348"/>
                  </a:lnTo>
                  <a:lnTo>
                    <a:pt x="403" y="335"/>
                  </a:lnTo>
                  <a:lnTo>
                    <a:pt x="397" y="324"/>
                  </a:lnTo>
                  <a:lnTo>
                    <a:pt x="391" y="312"/>
                  </a:lnTo>
                  <a:lnTo>
                    <a:pt x="384" y="302"/>
                  </a:lnTo>
                  <a:lnTo>
                    <a:pt x="376" y="292"/>
                  </a:lnTo>
                  <a:lnTo>
                    <a:pt x="366" y="284"/>
                  </a:lnTo>
                  <a:lnTo>
                    <a:pt x="366" y="28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27" name="矩形 26"/>
          <p:cNvSpPr/>
          <p:nvPr/>
        </p:nvSpPr>
        <p:spPr>
          <a:xfrm>
            <a:off x="1000978" y="1241935"/>
            <a:ext cx="4081005" cy="3304672"/>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6730182" y="1241935"/>
            <a:ext cx="1468020" cy="1614015"/>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5180605" y="2932592"/>
            <a:ext cx="1468020" cy="161401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5180605" y="1241935"/>
            <a:ext cx="1468020" cy="1614015"/>
            <a:chOff x="5180605" y="1241935"/>
            <a:chExt cx="1468020" cy="1614015"/>
          </a:xfrm>
        </p:grpSpPr>
        <p:sp>
          <p:nvSpPr>
            <p:cNvPr id="28" name="矩形 27"/>
            <p:cNvSpPr/>
            <p:nvPr/>
          </p:nvSpPr>
          <p:spPr>
            <a:xfrm>
              <a:off x="5180605" y="1241935"/>
              <a:ext cx="1468020" cy="16140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xtBox 31"/>
            <p:cNvSpPr txBox="1"/>
            <p:nvPr/>
          </p:nvSpPr>
          <p:spPr>
            <a:xfrm>
              <a:off x="5410559" y="1923678"/>
              <a:ext cx="1008112" cy="369332"/>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生日会</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6730182" y="2932592"/>
            <a:ext cx="1468020" cy="1614015"/>
            <a:chOff x="6730182" y="2932592"/>
            <a:chExt cx="1468020" cy="1614015"/>
          </a:xfrm>
        </p:grpSpPr>
        <p:sp>
          <p:nvSpPr>
            <p:cNvPr id="31" name="矩形 30"/>
            <p:cNvSpPr/>
            <p:nvPr/>
          </p:nvSpPr>
          <p:spPr>
            <a:xfrm>
              <a:off x="6730182" y="2932592"/>
              <a:ext cx="1468020" cy="161401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32"/>
            <p:cNvSpPr txBox="1"/>
            <p:nvPr/>
          </p:nvSpPr>
          <p:spPr>
            <a:xfrm>
              <a:off x="6803219" y="3507854"/>
              <a:ext cx="1321946" cy="369332"/>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拓展训练</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Tm="0">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019"/>
                                </p:stCondLst>
                                <p:childTnLst>
                                  <p:par>
                                    <p:cTn id="20" presetID="2" presetClass="entr" presetSubtype="8" fill="hold" grpId="0" nodeType="afterEffect" p14:presetBounceEnd="50000">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14:bounceEnd="50000">
                                          <p:cBhvr additive="base">
                                            <p:cTn id="22" dur="1000" fill="hold"/>
                                            <p:tgtEl>
                                              <p:spTgt spid="27"/>
                                            </p:tgtEl>
                                            <p:attrNameLst>
                                              <p:attrName>ppt_x</p:attrName>
                                            </p:attrNameLst>
                                          </p:cBhvr>
                                          <p:tavLst>
                                            <p:tav tm="0">
                                              <p:val>
                                                <p:strVal val="0-#ppt_w/2"/>
                                              </p:val>
                                            </p:tav>
                                            <p:tav tm="100000">
                                              <p:val>
                                                <p:strVal val="#ppt_x"/>
                                              </p:val>
                                            </p:tav>
                                          </p:tavLst>
                                        </p:anim>
                                        <p:anim calcmode="lin" valueType="num" p14:bounceEnd="50000">
                                          <p:cBhvr additive="base">
                                            <p:cTn id="23" dur="1000" fill="hold"/>
                                            <p:tgtEl>
                                              <p:spTgt spid="27"/>
                                            </p:tgtEl>
                                            <p:attrNameLst>
                                              <p:attrName>ppt_y</p:attrName>
                                            </p:attrNameLst>
                                          </p:cBhvr>
                                          <p:tavLst>
                                            <p:tav tm="0">
                                              <p:val>
                                                <p:strVal val="#ppt_y"/>
                                              </p:val>
                                            </p:tav>
                                            <p:tav tm="100000">
                                              <p:val>
                                                <p:strVal val="#ppt_y"/>
                                              </p:val>
                                            </p:tav>
                                          </p:tavLst>
                                        </p:anim>
                                      </p:childTnLst>
                                    </p:cTn>
                                  </p:par>
                                  <p:par>
                                    <p:cTn id="24" presetID="2" presetClass="entr" presetSubtype="1" fill="hold" nodeType="withEffect" p14:presetBounceEnd="50000">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14:bounceEnd="50000">
                                          <p:cBhvr additive="base">
                                            <p:cTn id="26" dur="10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27" dur="1000" fill="hold"/>
                                            <p:tgtEl>
                                              <p:spTgt spid="2"/>
                                            </p:tgtEl>
                                            <p:attrNameLst>
                                              <p:attrName>ppt_y</p:attrName>
                                            </p:attrNameLst>
                                          </p:cBhvr>
                                          <p:tavLst>
                                            <p:tav tm="0">
                                              <p:val>
                                                <p:strVal val="0-#ppt_h/2"/>
                                              </p:val>
                                            </p:tav>
                                            <p:tav tm="100000">
                                              <p:val>
                                                <p:strVal val="#ppt_y"/>
                                              </p:val>
                                            </p:tav>
                                          </p:tavLst>
                                        </p:anim>
                                      </p:childTnLst>
                                    </p:cTn>
                                  </p:par>
                                  <p:par>
                                    <p:cTn id="28" presetID="2" presetClass="entr" presetSubtype="4" fill="hold" grpId="0" nodeType="withEffect" p14:presetBounceEnd="50000">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14:bounceEnd="50000">
                                          <p:cBhvr additive="base">
                                            <p:cTn id="30" dur="1000" fill="hold"/>
                                            <p:tgtEl>
                                              <p:spTgt spid="30"/>
                                            </p:tgtEl>
                                            <p:attrNameLst>
                                              <p:attrName>ppt_x</p:attrName>
                                            </p:attrNameLst>
                                          </p:cBhvr>
                                          <p:tavLst>
                                            <p:tav tm="0">
                                              <p:val>
                                                <p:strVal val="#ppt_x"/>
                                              </p:val>
                                            </p:tav>
                                            <p:tav tm="100000">
                                              <p:val>
                                                <p:strVal val="#ppt_x"/>
                                              </p:val>
                                            </p:tav>
                                          </p:tavLst>
                                        </p:anim>
                                        <p:anim calcmode="lin" valueType="num" p14:bounceEnd="50000">
                                          <p:cBhvr additive="base">
                                            <p:cTn id="31" dur="1000" fill="hold"/>
                                            <p:tgtEl>
                                              <p:spTgt spid="30"/>
                                            </p:tgtEl>
                                            <p:attrNameLst>
                                              <p:attrName>ppt_y</p:attrName>
                                            </p:attrNameLst>
                                          </p:cBhvr>
                                          <p:tavLst>
                                            <p:tav tm="0">
                                              <p:val>
                                                <p:strVal val="1+#ppt_h/2"/>
                                              </p:val>
                                            </p:tav>
                                            <p:tav tm="100000">
                                              <p:val>
                                                <p:strVal val="#ppt_y"/>
                                              </p:val>
                                            </p:tav>
                                          </p:tavLst>
                                        </p:anim>
                                      </p:childTnLst>
                                    </p:cTn>
                                  </p:par>
                                  <p:par>
                                    <p:cTn id="32" presetID="2" presetClass="entr" presetSubtype="1" fill="hold" grpId="0" nodeType="withEffect" p14:presetBounceEnd="50000">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14:bounceEnd="50000">
                                          <p:cBhvr additive="base">
                                            <p:cTn id="34" dur="100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35" dur="1000" fill="hold"/>
                                            <p:tgtEl>
                                              <p:spTgt spid="29"/>
                                            </p:tgtEl>
                                            <p:attrNameLst>
                                              <p:attrName>ppt_y</p:attrName>
                                            </p:attrNameLst>
                                          </p:cBhvr>
                                          <p:tavLst>
                                            <p:tav tm="0">
                                              <p:val>
                                                <p:strVal val="0-#ppt_h/2"/>
                                              </p:val>
                                            </p:tav>
                                            <p:tav tm="100000">
                                              <p:val>
                                                <p:strVal val="#ppt_y"/>
                                              </p:val>
                                            </p:tav>
                                          </p:tavLst>
                                        </p:anim>
                                      </p:childTnLst>
                                    </p:cTn>
                                  </p:par>
                                  <p:par>
                                    <p:cTn id="36" presetID="2" presetClass="entr" presetSubtype="4" fill="hold" nodeType="withEffect" p14:presetBounceEnd="50000">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14:bounceEnd="50000">
                                          <p:cBhvr additive="base">
                                            <p:cTn id="38" dur="10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39"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7" grpId="0" animBg="1"/>
          <p:bldP spid="29" grpId="0" animBg="1"/>
          <p:bldP spid="3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019"/>
                                </p:stCondLst>
                                <p:childTnLst>
                                  <p:par>
                                    <p:cTn id="20" presetID="2" presetClass="entr" presetSubtype="8"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1000" fill="hold"/>
                                            <p:tgtEl>
                                              <p:spTgt spid="27"/>
                                            </p:tgtEl>
                                            <p:attrNameLst>
                                              <p:attrName>ppt_x</p:attrName>
                                            </p:attrNameLst>
                                          </p:cBhvr>
                                          <p:tavLst>
                                            <p:tav tm="0">
                                              <p:val>
                                                <p:strVal val="0-#ppt_w/2"/>
                                              </p:val>
                                            </p:tav>
                                            <p:tav tm="100000">
                                              <p:val>
                                                <p:strVal val="#ppt_x"/>
                                              </p:val>
                                            </p:tav>
                                          </p:tavLst>
                                        </p:anim>
                                        <p:anim calcmode="lin" valueType="num">
                                          <p:cBhvr additive="base">
                                            <p:cTn id="23" dur="1000" fill="hold"/>
                                            <p:tgtEl>
                                              <p:spTgt spid="27"/>
                                            </p:tgtEl>
                                            <p:attrNameLst>
                                              <p:attrName>ppt_y</p:attrName>
                                            </p:attrNameLst>
                                          </p:cBhvr>
                                          <p:tavLst>
                                            <p:tav tm="0">
                                              <p:val>
                                                <p:strVal val="#ppt_y"/>
                                              </p:val>
                                            </p:tav>
                                            <p:tav tm="100000">
                                              <p:val>
                                                <p:strVal val="#ppt_y"/>
                                              </p:val>
                                            </p:tav>
                                          </p:tavLst>
                                        </p:anim>
                                      </p:childTnLst>
                                    </p:cTn>
                                  </p:par>
                                  <p:par>
                                    <p:cTn id="24" presetID="2" presetClass="entr" presetSubtype="1"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1000" fill="hold"/>
                                            <p:tgtEl>
                                              <p:spTgt spid="2"/>
                                            </p:tgtEl>
                                            <p:attrNameLst>
                                              <p:attrName>ppt_x</p:attrName>
                                            </p:attrNameLst>
                                          </p:cBhvr>
                                          <p:tavLst>
                                            <p:tav tm="0">
                                              <p:val>
                                                <p:strVal val="#ppt_x"/>
                                              </p:val>
                                            </p:tav>
                                            <p:tav tm="100000">
                                              <p:val>
                                                <p:strVal val="#ppt_x"/>
                                              </p:val>
                                            </p:tav>
                                          </p:tavLst>
                                        </p:anim>
                                        <p:anim calcmode="lin" valueType="num">
                                          <p:cBhvr additive="base">
                                            <p:cTn id="27" dur="1000" fill="hold"/>
                                            <p:tgtEl>
                                              <p:spTgt spid="2"/>
                                            </p:tgtEl>
                                            <p:attrNameLst>
                                              <p:attrName>ppt_y</p:attrName>
                                            </p:attrNameLst>
                                          </p:cBhvr>
                                          <p:tavLst>
                                            <p:tav tm="0">
                                              <p:val>
                                                <p:strVal val="0-#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1000" fill="hold"/>
                                            <p:tgtEl>
                                              <p:spTgt spid="30"/>
                                            </p:tgtEl>
                                            <p:attrNameLst>
                                              <p:attrName>ppt_x</p:attrName>
                                            </p:attrNameLst>
                                          </p:cBhvr>
                                          <p:tavLst>
                                            <p:tav tm="0">
                                              <p:val>
                                                <p:strVal val="#ppt_x"/>
                                              </p:val>
                                            </p:tav>
                                            <p:tav tm="100000">
                                              <p:val>
                                                <p:strVal val="#ppt_x"/>
                                              </p:val>
                                            </p:tav>
                                          </p:tavLst>
                                        </p:anim>
                                        <p:anim calcmode="lin" valueType="num">
                                          <p:cBhvr additive="base">
                                            <p:cTn id="31" dur="1000" fill="hold"/>
                                            <p:tgtEl>
                                              <p:spTgt spid="30"/>
                                            </p:tgtEl>
                                            <p:attrNameLst>
                                              <p:attrName>ppt_y</p:attrName>
                                            </p:attrNameLst>
                                          </p:cBhvr>
                                          <p:tavLst>
                                            <p:tav tm="0">
                                              <p:val>
                                                <p:strVal val="1+#ppt_h/2"/>
                                              </p:val>
                                            </p:tav>
                                            <p:tav tm="100000">
                                              <p:val>
                                                <p:strVal val="#ppt_y"/>
                                              </p:val>
                                            </p:tav>
                                          </p:tavLst>
                                        </p:anim>
                                      </p:childTnLst>
                                    </p:cTn>
                                  </p:par>
                                  <p:par>
                                    <p:cTn id="32" presetID="2" presetClass="entr" presetSubtype="1"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1000" fill="hold"/>
                                            <p:tgtEl>
                                              <p:spTgt spid="29"/>
                                            </p:tgtEl>
                                            <p:attrNameLst>
                                              <p:attrName>ppt_x</p:attrName>
                                            </p:attrNameLst>
                                          </p:cBhvr>
                                          <p:tavLst>
                                            <p:tav tm="0">
                                              <p:val>
                                                <p:strVal val="#ppt_x"/>
                                              </p:val>
                                            </p:tav>
                                            <p:tav tm="100000">
                                              <p:val>
                                                <p:strVal val="#ppt_x"/>
                                              </p:val>
                                            </p:tav>
                                          </p:tavLst>
                                        </p:anim>
                                        <p:anim calcmode="lin" valueType="num">
                                          <p:cBhvr additive="base">
                                            <p:cTn id="35" dur="1000" fill="hold"/>
                                            <p:tgtEl>
                                              <p:spTgt spid="29"/>
                                            </p:tgtEl>
                                            <p:attrNameLst>
                                              <p:attrName>ppt_y</p:attrName>
                                            </p:attrNameLst>
                                          </p:cBhvr>
                                          <p:tavLst>
                                            <p:tav tm="0">
                                              <p:val>
                                                <p:strVal val="0-#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additive="base">
                                            <p:cTn id="38" dur="1000" fill="hold"/>
                                            <p:tgtEl>
                                              <p:spTgt spid="4"/>
                                            </p:tgtEl>
                                            <p:attrNameLst>
                                              <p:attrName>ppt_x</p:attrName>
                                            </p:attrNameLst>
                                          </p:cBhvr>
                                          <p:tavLst>
                                            <p:tav tm="0">
                                              <p:val>
                                                <p:strVal val="#ppt_x"/>
                                              </p:val>
                                            </p:tav>
                                            <p:tav tm="100000">
                                              <p:val>
                                                <p:strVal val="#ppt_x"/>
                                              </p:val>
                                            </p:tav>
                                          </p:tavLst>
                                        </p:anim>
                                        <p:anim calcmode="lin" valueType="num">
                                          <p:cBhvr additive="base">
                                            <p:cTn id="39"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7" grpId="0" animBg="1"/>
          <p:bldP spid="29" grpId="0" animBg="1"/>
          <p:bldP spid="30"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65373" y="428693"/>
            <a:ext cx="3047759" cy="430887"/>
          </a:xfrm>
          <a:prstGeom prst="rect">
            <a:avLst/>
          </a:prstGeom>
          <a:noFill/>
        </p:spPr>
        <p:txBody>
          <a:bodyPr wrap="square" rtlCol="0">
            <a:spAutoFit/>
          </a:bodyPr>
          <a:lstStyle>
            <a:defPPr>
              <a:defRPr lang="zh-CN"/>
            </a:defPPr>
            <a:lvl1pPr>
              <a:defRPr sz="2200" b="1">
                <a:solidFill>
                  <a:schemeClr val="accent1"/>
                </a:solidFill>
                <a:latin typeface="微软雅黑" panose="020B0503020204020204" pitchFamily="34" charset="-122"/>
                <a:ea typeface="微软雅黑" panose="020B0503020204020204" pitchFamily="34" charset="-122"/>
              </a:defRPr>
            </a:lvl1pPr>
          </a:lstStyle>
          <a:p>
            <a:r>
              <a:rPr lang="zh-CN" altLang="en-US" dirty="0"/>
              <a:t>文件档案管理</a:t>
            </a:r>
            <a:endParaRPr lang="zh-CN" altLang="en-US" dirty="0"/>
          </a:p>
        </p:txBody>
      </p:sp>
      <p:cxnSp>
        <p:nvCxnSpPr>
          <p:cNvPr id="3" name="直接连接符 2"/>
          <p:cNvCxnSpPr/>
          <p:nvPr/>
        </p:nvCxnSpPr>
        <p:spPr>
          <a:xfrm>
            <a:off x="1132953" y="897658"/>
            <a:ext cx="7543503" cy="0"/>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582730" y="347438"/>
            <a:ext cx="507041" cy="593401"/>
            <a:chOff x="582730" y="347438"/>
            <a:chExt cx="507041" cy="593401"/>
          </a:xfrm>
        </p:grpSpPr>
        <p:sp>
          <p:nvSpPr>
            <p:cNvPr id="19" name="六边形 18"/>
            <p:cNvSpPr/>
            <p:nvPr/>
          </p:nvSpPr>
          <p:spPr>
            <a:xfrm rot="5400000">
              <a:off x="539550" y="390618"/>
              <a:ext cx="593401" cy="507041"/>
            </a:xfrm>
            <a:prstGeom prst="hexagon">
              <a:avLst/>
            </a:prstGeom>
            <a:solidFill>
              <a:schemeClr val="accent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15" name="Freeform 95"/>
            <p:cNvSpPr>
              <a:spLocks noEditPoints="1"/>
            </p:cNvSpPr>
            <p:nvPr/>
          </p:nvSpPr>
          <p:spPr bwMode="auto">
            <a:xfrm>
              <a:off x="671521" y="507411"/>
              <a:ext cx="329457" cy="273450"/>
            </a:xfrm>
            <a:custGeom>
              <a:avLst/>
              <a:gdLst>
                <a:gd name="T0" fmla="*/ 581 w 602"/>
                <a:gd name="T1" fmla="*/ 221 h 499"/>
                <a:gd name="T2" fmla="*/ 602 w 602"/>
                <a:gd name="T3" fmla="*/ 304 h 499"/>
                <a:gd name="T4" fmla="*/ 580 w 602"/>
                <a:gd name="T5" fmla="*/ 330 h 499"/>
                <a:gd name="T6" fmla="*/ 472 w 602"/>
                <a:gd name="T7" fmla="*/ 343 h 499"/>
                <a:gd name="T8" fmla="*/ 425 w 602"/>
                <a:gd name="T9" fmla="*/ 295 h 499"/>
                <a:gd name="T10" fmla="*/ 380 w 602"/>
                <a:gd name="T11" fmla="*/ 245 h 499"/>
                <a:gd name="T12" fmla="*/ 320 w 602"/>
                <a:gd name="T13" fmla="*/ 245 h 499"/>
                <a:gd name="T14" fmla="*/ 345 w 602"/>
                <a:gd name="T15" fmla="*/ 205 h 499"/>
                <a:gd name="T16" fmla="*/ 383 w 602"/>
                <a:gd name="T17" fmla="*/ 191 h 499"/>
                <a:gd name="T18" fmla="*/ 404 w 602"/>
                <a:gd name="T19" fmla="*/ 176 h 499"/>
                <a:gd name="T20" fmla="*/ 394 w 602"/>
                <a:gd name="T21" fmla="*/ 139 h 499"/>
                <a:gd name="T22" fmla="*/ 381 w 602"/>
                <a:gd name="T23" fmla="*/ 117 h 499"/>
                <a:gd name="T24" fmla="*/ 383 w 602"/>
                <a:gd name="T25" fmla="*/ 89 h 499"/>
                <a:gd name="T26" fmla="*/ 385 w 602"/>
                <a:gd name="T27" fmla="*/ 42 h 499"/>
                <a:gd name="T28" fmla="*/ 410 w 602"/>
                <a:gd name="T29" fmla="*/ 11 h 499"/>
                <a:gd name="T30" fmla="*/ 457 w 602"/>
                <a:gd name="T31" fmla="*/ 0 h 499"/>
                <a:gd name="T32" fmla="*/ 503 w 602"/>
                <a:gd name="T33" fmla="*/ 13 h 499"/>
                <a:gd name="T34" fmla="*/ 526 w 602"/>
                <a:gd name="T35" fmla="*/ 44 h 499"/>
                <a:gd name="T36" fmla="*/ 526 w 602"/>
                <a:gd name="T37" fmla="*/ 89 h 499"/>
                <a:gd name="T38" fmla="*/ 529 w 602"/>
                <a:gd name="T39" fmla="*/ 108 h 499"/>
                <a:gd name="T40" fmla="*/ 519 w 602"/>
                <a:gd name="T41" fmla="*/ 128 h 499"/>
                <a:gd name="T42" fmla="*/ 498 w 602"/>
                <a:gd name="T43" fmla="*/ 162 h 499"/>
                <a:gd name="T44" fmla="*/ 511 w 602"/>
                <a:gd name="T45" fmla="*/ 189 h 499"/>
                <a:gd name="T46" fmla="*/ 560 w 602"/>
                <a:gd name="T47" fmla="*/ 193 h 499"/>
                <a:gd name="T48" fmla="*/ 320 w 602"/>
                <a:gd name="T49" fmla="*/ 284 h 499"/>
                <a:gd name="T50" fmla="*/ 284 w 602"/>
                <a:gd name="T51" fmla="*/ 267 h 499"/>
                <a:gd name="T52" fmla="*/ 291 w 602"/>
                <a:gd name="T53" fmla="*/ 218 h 499"/>
                <a:gd name="T54" fmla="*/ 315 w 602"/>
                <a:gd name="T55" fmla="*/ 182 h 499"/>
                <a:gd name="T56" fmla="*/ 322 w 602"/>
                <a:gd name="T57" fmla="*/ 142 h 499"/>
                <a:gd name="T58" fmla="*/ 319 w 602"/>
                <a:gd name="T59" fmla="*/ 114 h 499"/>
                <a:gd name="T60" fmla="*/ 309 w 602"/>
                <a:gd name="T61" fmla="*/ 47 h 499"/>
                <a:gd name="T62" fmla="*/ 268 w 602"/>
                <a:gd name="T63" fmla="*/ 15 h 499"/>
                <a:gd name="T64" fmla="*/ 217 w 602"/>
                <a:gd name="T65" fmla="*/ 6 h 499"/>
                <a:gd name="T66" fmla="*/ 167 w 602"/>
                <a:gd name="T67" fmla="*/ 14 h 499"/>
                <a:gd name="T68" fmla="*/ 124 w 602"/>
                <a:gd name="T69" fmla="*/ 45 h 499"/>
                <a:gd name="T70" fmla="*/ 110 w 602"/>
                <a:gd name="T71" fmla="*/ 114 h 499"/>
                <a:gd name="T72" fmla="*/ 104 w 602"/>
                <a:gd name="T73" fmla="*/ 142 h 499"/>
                <a:gd name="T74" fmla="*/ 113 w 602"/>
                <a:gd name="T75" fmla="*/ 181 h 499"/>
                <a:gd name="T76" fmla="*/ 134 w 602"/>
                <a:gd name="T77" fmla="*/ 216 h 499"/>
                <a:gd name="T78" fmla="*/ 136 w 602"/>
                <a:gd name="T79" fmla="*/ 270 h 499"/>
                <a:gd name="T80" fmla="*/ 102 w 602"/>
                <a:gd name="T81" fmla="*/ 282 h 499"/>
                <a:gd name="T82" fmla="*/ 52 w 602"/>
                <a:gd name="T83" fmla="*/ 289 h 499"/>
                <a:gd name="T84" fmla="*/ 21 w 602"/>
                <a:gd name="T85" fmla="*/ 340 h 499"/>
                <a:gd name="T86" fmla="*/ 0 w 602"/>
                <a:gd name="T87" fmla="*/ 430 h 499"/>
                <a:gd name="T88" fmla="*/ 15 w 602"/>
                <a:gd name="T89" fmla="*/ 472 h 499"/>
                <a:gd name="T90" fmla="*/ 119 w 602"/>
                <a:gd name="T91" fmla="*/ 494 h 499"/>
                <a:gd name="T92" fmla="*/ 288 w 602"/>
                <a:gd name="T93" fmla="*/ 498 h 499"/>
                <a:gd name="T94" fmla="*/ 406 w 602"/>
                <a:gd name="T95" fmla="*/ 477 h 499"/>
                <a:gd name="T96" fmla="*/ 424 w 602"/>
                <a:gd name="T97" fmla="*/ 421 h 499"/>
                <a:gd name="T98" fmla="*/ 403 w 602"/>
                <a:gd name="T99" fmla="*/ 335 h 499"/>
                <a:gd name="T100" fmla="*/ 366 w 602"/>
                <a:gd name="T101" fmla="*/ 284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02" h="499">
                  <a:moveTo>
                    <a:pt x="560" y="193"/>
                  </a:moveTo>
                  <a:lnTo>
                    <a:pt x="567" y="200"/>
                  </a:lnTo>
                  <a:lnTo>
                    <a:pt x="572" y="205"/>
                  </a:lnTo>
                  <a:lnTo>
                    <a:pt x="577" y="213"/>
                  </a:lnTo>
                  <a:lnTo>
                    <a:pt x="581" y="221"/>
                  </a:lnTo>
                  <a:lnTo>
                    <a:pt x="589" y="237"/>
                  </a:lnTo>
                  <a:lnTo>
                    <a:pt x="594" y="254"/>
                  </a:lnTo>
                  <a:lnTo>
                    <a:pt x="597" y="271"/>
                  </a:lnTo>
                  <a:lnTo>
                    <a:pt x="601" y="289"/>
                  </a:lnTo>
                  <a:lnTo>
                    <a:pt x="602" y="304"/>
                  </a:lnTo>
                  <a:lnTo>
                    <a:pt x="602" y="318"/>
                  </a:lnTo>
                  <a:lnTo>
                    <a:pt x="599" y="322"/>
                  </a:lnTo>
                  <a:lnTo>
                    <a:pt x="593" y="325"/>
                  </a:lnTo>
                  <a:lnTo>
                    <a:pt x="587" y="328"/>
                  </a:lnTo>
                  <a:lnTo>
                    <a:pt x="580" y="330"/>
                  </a:lnTo>
                  <a:lnTo>
                    <a:pt x="563" y="335"/>
                  </a:lnTo>
                  <a:lnTo>
                    <a:pt x="543" y="338"/>
                  </a:lnTo>
                  <a:lnTo>
                    <a:pt x="521" y="340"/>
                  </a:lnTo>
                  <a:lnTo>
                    <a:pt x="496" y="342"/>
                  </a:lnTo>
                  <a:lnTo>
                    <a:pt x="472" y="343"/>
                  </a:lnTo>
                  <a:lnTo>
                    <a:pt x="446" y="343"/>
                  </a:lnTo>
                  <a:lnTo>
                    <a:pt x="441" y="330"/>
                  </a:lnTo>
                  <a:lnTo>
                    <a:pt x="437" y="318"/>
                  </a:lnTo>
                  <a:lnTo>
                    <a:pt x="431" y="306"/>
                  </a:lnTo>
                  <a:lnTo>
                    <a:pt x="425" y="295"/>
                  </a:lnTo>
                  <a:lnTo>
                    <a:pt x="418" y="284"/>
                  </a:lnTo>
                  <a:lnTo>
                    <a:pt x="410" y="274"/>
                  </a:lnTo>
                  <a:lnTo>
                    <a:pt x="401" y="264"/>
                  </a:lnTo>
                  <a:lnTo>
                    <a:pt x="392" y="255"/>
                  </a:lnTo>
                  <a:lnTo>
                    <a:pt x="380" y="245"/>
                  </a:lnTo>
                  <a:lnTo>
                    <a:pt x="366" y="245"/>
                  </a:lnTo>
                  <a:lnTo>
                    <a:pt x="354" y="245"/>
                  </a:lnTo>
                  <a:lnTo>
                    <a:pt x="343" y="245"/>
                  </a:lnTo>
                  <a:lnTo>
                    <a:pt x="332" y="245"/>
                  </a:lnTo>
                  <a:lnTo>
                    <a:pt x="320" y="245"/>
                  </a:lnTo>
                  <a:lnTo>
                    <a:pt x="319" y="245"/>
                  </a:lnTo>
                  <a:lnTo>
                    <a:pt x="327" y="231"/>
                  </a:lnTo>
                  <a:lnTo>
                    <a:pt x="334" y="217"/>
                  </a:lnTo>
                  <a:lnTo>
                    <a:pt x="340" y="211"/>
                  </a:lnTo>
                  <a:lnTo>
                    <a:pt x="345" y="205"/>
                  </a:lnTo>
                  <a:lnTo>
                    <a:pt x="349" y="198"/>
                  </a:lnTo>
                  <a:lnTo>
                    <a:pt x="352" y="191"/>
                  </a:lnTo>
                  <a:lnTo>
                    <a:pt x="365" y="191"/>
                  </a:lnTo>
                  <a:lnTo>
                    <a:pt x="377" y="191"/>
                  </a:lnTo>
                  <a:lnTo>
                    <a:pt x="383" y="191"/>
                  </a:lnTo>
                  <a:lnTo>
                    <a:pt x="387" y="191"/>
                  </a:lnTo>
                  <a:lnTo>
                    <a:pt x="392" y="190"/>
                  </a:lnTo>
                  <a:lnTo>
                    <a:pt x="397" y="189"/>
                  </a:lnTo>
                  <a:lnTo>
                    <a:pt x="400" y="183"/>
                  </a:lnTo>
                  <a:lnTo>
                    <a:pt x="404" y="176"/>
                  </a:lnTo>
                  <a:lnTo>
                    <a:pt x="406" y="169"/>
                  </a:lnTo>
                  <a:lnTo>
                    <a:pt x="408" y="160"/>
                  </a:lnTo>
                  <a:lnTo>
                    <a:pt x="404" y="153"/>
                  </a:lnTo>
                  <a:lnTo>
                    <a:pt x="399" y="146"/>
                  </a:lnTo>
                  <a:lnTo>
                    <a:pt x="394" y="139"/>
                  </a:lnTo>
                  <a:lnTo>
                    <a:pt x="392" y="129"/>
                  </a:lnTo>
                  <a:lnTo>
                    <a:pt x="388" y="128"/>
                  </a:lnTo>
                  <a:lnTo>
                    <a:pt x="386" y="124"/>
                  </a:lnTo>
                  <a:lnTo>
                    <a:pt x="384" y="121"/>
                  </a:lnTo>
                  <a:lnTo>
                    <a:pt x="381" y="117"/>
                  </a:lnTo>
                  <a:lnTo>
                    <a:pt x="379" y="107"/>
                  </a:lnTo>
                  <a:lnTo>
                    <a:pt x="378" y="94"/>
                  </a:lnTo>
                  <a:lnTo>
                    <a:pt x="378" y="92"/>
                  </a:lnTo>
                  <a:lnTo>
                    <a:pt x="380" y="90"/>
                  </a:lnTo>
                  <a:lnTo>
                    <a:pt x="383" y="89"/>
                  </a:lnTo>
                  <a:lnTo>
                    <a:pt x="384" y="88"/>
                  </a:lnTo>
                  <a:lnTo>
                    <a:pt x="383" y="75"/>
                  </a:lnTo>
                  <a:lnTo>
                    <a:pt x="383" y="63"/>
                  </a:lnTo>
                  <a:lnTo>
                    <a:pt x="383" y="53"/>
                  </a:lnTo>
                  <a:lnTo>
                    <a:pt x="385" y="42"/>
                  </a:lnTo>
                  <a:lnTo>
                    <a:pt x="388" y="34"/>
                  </a:lnTo>
                  <a:lnTo>
                    <a:pt x="392" y="27"/>
                  </a:lnTo>
                  <a:lnTo>
                    <a:pt x="398" y="20"/>
                  </a:lnTo>
                  <a:lnTo>
                    <a:pt x="404" y="14"/>
                  </a:lnTo>
                  <a:lnTo>
                    <a:pt x="410" y="11"/>
                  </a:lnTo>
                  <a:lnTo>
                    <a:pt x="415" y="8"/>
                  </a:lnTo>
                  <a:lnTo>
                    <a:pt x="421" y="5"/>
                  </a:lnTo>
                  <a:lnTo>
                    <a:pt x="428" y="4"/>
                  </a:lnTo>
                  <a:lnTo>
                    <a:pt x="442" y="0"/>
                  </a:lnTo>
                  <a:lnTo>
                    <a:pt x="457" y="0"/>
                  </a:lnTo>
                  <a:lnTo>
                    <a:pt x="471" y="1"/>
                  </a:lnTo>
                  <a:lnTo>
                    <a:pt x="485" y="4"/>
                  </a:lnTo>
                  <a:lnTo>
                    <a:pt x="492" y="6"/>
                  </a:lnTo>
                  <a:lnTo>
                    <a:pt x="498" y="9"/>
                  </a:lnTo>
                  <a:lnTo>
                    <a:pt x="503" y="13"/>
                  </a:lnTo>
                  <a:lnTo>
                    <a:pt x="509" y="17"/>
                  </a:lnTo>
                  <a:lnTo>
                    <a:pt x="515" y="22"/>
                  </a:lnTo>
                  <a:lnTo>
                    <a:pt x="520" y="28"/>
                  </a:lnTo>
                  <a:lnTo>
                    <a:pt x="523" y="35"/>
                  </a:lnTo>
                  <a:lnTo>
                    <a:pt x="526" y="44"/>
                  </a:lnTo>
                  <a:lnTo>
                    <a:pt x="527" y="53"/>
                  </a:lnTo>
                  <a:lnTo>
                    <a:pt x="528" y="63"/>
                  </a:lnTo>
                  <a:lnTo>
                    <a:pt x="527" y="75"/>
                  </a:lnTo>
                  <a:lnTo>
                    <a:pt x="526" y="89"/>
                  </a:lnTo>
                  <a:lnTo>
                    <a:pt x="526" y="89"/>
                  </a:lnTo>
                  <a:lnTo>
                    <a:pt x="527" y="90"/>
                  </a:lnTo>
                  <a:lnTo>
                    <a:pt x="529" y="92"/>
                  </a:lnTo>
                  <a:lnTo>
                    <a:pt x="529" y="94"/>
                  </a:lnTo>
                  <a:lnTo>
                    <a:pt x="529" y="101"/>
                  </a:lnTo>
                  <a:lnTo>
                    <a:pt x="529" y="108"/>
                  </a:lnTo>
                  <a:lnTo>
                    <a:pt x="528" y="113"/>
                  </a:lnTo>
                  <a:lnTo>
                    <a:pt x="526" y="117"/>
                  </a:lnTo>
                  <a:lnTo>
                    <a:pt x="525" y="122"/>
                  </a:lnTo>
                  <a:lnTo>
                    <a:pt x="521" y="126"/>
                  </a:lnTo>
                  <a:lnTo>
                    <a:pt x="519" y="128"/>
                  </a:lnTo>
                  <a:lnTo>
                    <a:pt x="515" y="130"/>
                  </a:lnTo>
                  <a:lnTo>
                    <a:pt x="512" y="139"/>
                  </a:lnTo>
                  <a:lnTo>
                    <a:pt x="508" y="147"/>
                  </a:lnTo>
                  <a:lnTo>
                    <a:pt x="503" y="155"/>
                  </a:lnTo>
                  <a:lnTo>
                    <a:pt x="498" y="162"/>
                  </a:lnTo>
                  <a:lnTo>
                    <a:pt x="499" y="169"/>
                  </a:lnTo>
                  <a:lnTo>
                    <a:pt x="501" y="175"/>
                  </a:lnTo>
                  <a:lnTo>
                    <a:pt x="503" y="181"/>
                  </a:lnTo>
                  <a:lnTo>
                    <a:pt x="506" y="186"/>
                  </a:lnTo>
                  <a:lnTo>
                    <a:pt x="511" y="189"/>
                  </a:lnTo>
                  <a:lnTo>
                    <a:pt x="515" y="191"/>
                  </a:lnTo>
                  <a:lnTo>
                    <a:pt x="521" y="193"/>
                  </a:lnTo>
                  <a:lnTo>
                    <a:pt x="528" y="193"/>
                  </a:lnTo>
                  <a:lnTo>
                    <a:pt x="543" y="193"/>
                  </a:lnTo>
                  <a:lnTo>
                    <a:pt x="560" y="193"/>
                  </a:lnTo>
                  <a:close/>
                  <a:moveTo>
                    <a:pt x="366" y="284"/>
                  </a:moveTo>
                  <a:lnTo>
                    <a:pt x="354" y="284"/>
                  </a:lnTo>
                  <a:lnTo>
                    <a:pt x="343" y="284"/>
                  </a:lnTo>
                  <a:lnTo>
                    <a:pt x="331" y="284"/>
                  </a:lnTo>
                  <a:lnTo>
                    <a:pt x="320" y="284"/>
                  </a:lnTo>
                  <a:lnTo>
                    <a:pt x="310" y="284"/>
                  </a:lnTo>
                  <a:lnTo>
                    <a:pt x="302" y="282"/>
                  </a:lnTo>
                  <a:lnTo>
                    <a:pt x="295" y="278"/>
                  </a:lnTo>
                  <a:lnTo>
                    <a:pt x="289" y="274"/>
                  </a:lnTo>
                  <a:lnTo>
                    <a:pt x="284" y="267"/>
                  </a:lnTo>
                  <a:lnTo>
                    <a:pt x="280" y="258"/>
                  </a:lnTo>
                  <a:lnTo>
                    <a:pt x="278" y="249"/>
                  </a:lnTo>
                  <a:lnTo>
                    <a:pt x="276" y="238"/>
                  </a:lnTo>
                  <a:lnTo>
                    <a:pt x="284" y="229"/>
                  </a:lnTo>
                  <a:lnTo>
                    <a:pt x="291" y="218"/>
                  </a:lnTo>
                  <a:lnTo>
                    <a:pt x="297" y="205"/>
                  </a:lnTo>
                  <a:lnTo>
                    <a:pt x="302" y="193"/>
                  </a:lnTo>
                  <a:lnTo>
                    <a:pt x="306" y="190"/>
                  </a:lnTo>
                  <a:lnTo>
                    <a:pt x="311" y="187"/>
                  </a:lnTo>
                  <a:lnTo>
                    <a:pt x="315" y="182"/>
                  </a:lnTo>
                  <a:lnTo>
                    <a:pt x="317" y="176"/>
                  </a:lnTo>
                  <a:lnTo>
                    <a:pt x="319" y="169"/>
                  </a:lnTo>
                  <a:lnTo>
                    <a:pt x="322" y="161"/>
                  </a:lnTo>
                  <a:lnTo>
                    <a:pt x="322" y="151"/>
                  </a:lnTo>
                  <a:lnTo>
                    <a:pt x="322" y="142"/>
                  </a:lnTo>
                  <a:lnTo>
                    <a:pt x="322" y="139"/>
                  </a:lnTo>
                  <a:lnTo>
                    <a:pt x="318" y="135"/>
                  </a:lnTo>
                  <a:lnTo>
                    <a:pt x="318" y="135"/>
                  </a:lnTo>
                  <a:lnTo>
                    <a:pt x="317" y="134"/>
                  </a:lnTo>
                  <a:lnTo>
                    <a:pt x="319" y="114"/>
                  </a:lnTo>
                  <a:lnTo>
                    <a:pt x="319" y="96"/>
                  </a:lnTo>
                  <a:lnTo>
                    <a:pt x="319" y="81"/>
                  </a:lnTo>
                  <a:lnTo>
                    <a:pt x="317" y="68"/>
                  </a:lnTo>
                  <a:lnTo>
                    <a:pt x="313" y="58"/>
                  </a:lnTo>
                  <a:lnTo>
                    <a:pt x="309" y="47"/>
                  </a:lnTo>
                  <a:lnTo>
                    <a:pt x="302" y="38"/>
                  </a:lnTo>
                  <a:lnTo>
                    <a:pt x="292" y="31"/>
                  </a:lnTo>
                  <a:lnTo>
                    <a:pt x="285" y="25"/>
                  </a:lnTo>
                  <a:lnTo>
                    <a:pt x="277" y="20"/>
                  </a:lnTo>
                  <a:lnTo>
                    <a:pt x="268" y="15"/>
                  </a:lnTo>
                  <a:lnTo>
                    <a:pt x="258" y="12"/>
                  </a:lnTo>
                  <a:lnTo>
                    <a:pt x="249" y="9"/>
                  </a:lnTo>
                  <a:lnTo>
                    <a:pt x="238" y="7"/>
                  </a:lnTo>
                  <a:lnTo>
                    <a:pt x="228" y="6"/>
                  </a:lnTo>
                  <a:lnTo>
                    <a:pt x="217" y="6"/>
                  </a:lnTo>
                  <a:lnTo>
                    <a:pt x="207" y="6"/>
                  </a:lnTo>
                  <a:lnTo>
                    <a:pt x="196" y="7"/>
                  </a:lnTo>
                  <a:lnTo>
                    <a:pt x="187" y="8"/>
                  </a:lnTo>
                  <a:lnTo>
                    <a:pt x="176" y="11"/>
                  </a:lnTo>
                  <a:lnTo>
                    <a:pt x="167" y="14"/>
                  </a:lnTo>
                  <a:lnTo>
                    <a:pt x="157" y="18"/>
                  </a:lnTo>
                  <a:lnTo>
                    <a:pt x="149" y="22"/>
                  </a:lnTo>
                  <a:lnTo>
                    <a:pt x="141" y="27"/>
                  </a:lnTo>
                  <a:lnTo>
                    <a:pt x="133" y="35"/>
                  </a:lnTo>
                  <a:lnTo>
                    <a:pt x="124" y="45"/>
                  </a:lnTo>
                  <a:lnTo>
                    <a:pt x="119" y="55"/>
                  </a:lnTo>
                  <a:lnTo>
                    <a:pt x="114" y="68"/>
                  </a:lnTo>
                  <a:lnTo>
                    <a:pt x="111" y="82"/>
                  </a:lnTo>
                  <a:lnTo>
                    <a:pt x="110" y="97"/>
                  </a:lnTo>
                  <a:lnTo>
                    <a:pt x="110" y="114"/>
                  </a:lnTo>
                  <a:lnTo>
                    <a:pt x="113" y="133"/>
                  </a:lnTo>
                  <a:lnTo>
                    <a:pt x="110" y="134"/>
                  </a:lnTo>
                  <a:lnTo>
                    <a:pt x="108" y="135"/>
                  </a:lnTo>
                  <a:lnTo>
                    <a:pt x="104" y="139"/>
                  </a:lnTo>
                  <a:lnTo>
                    <a:pt x="104" y="142"/>
                  </a:lnTo>
                  <a:lnTo>
                    <a:pt x="104" y="151"/>
                  </a:lnTo>
                  <a:lnTo>
                    <a:pt x="106" y="161"/>
                  </a:lnTo>
                  <a:lnTo>
                    <a:pt x="107" y="168"/>
                  </a:lnTo>
                  <a:lnTo>
                    <a:pt x="109" y="175"/>
                  </a:lnTo>
                  <a:lnTo>
                    <a:pt x="113" y="181"/>
                  </a:lnTo>
                  <a:lnTo>
                    <a:pt x="115" y="186"/>
                  </a:lnTo>
                  <a:lnTo>
                    <a:pt x="120" y="190"/>
                  </a:lnTo>
                  <a:lnTo>
                    <a:pt x="123" y="193"/>
                  </a:lnTo>
                  <a:lnTo>
                    <a:pt x="128" y="204"/>
                  </a:lnTo>
                  <a:lnTo>
                    <a:pt x="134" y="216"/>
                  </a:lnTo>
                  <a:lnTo>
                    <a:pt x="141" y="227"/>
                  </a:lnTo>
                  <a:lnTo>
                    <a:pt x="148" y="236"/>
                  </a:lnTo>
                  <a:lnTo>
                    <a:pt x="146" y="249"/>
                  </a:lnTo>
                  <a:lnTo>
                    <a:pt x="141" y="261"/>
                  </a:lnTo>
                  <a:lnTo>
                    <a:pt x="136" y="270"/>
                  </a:lnTo>
                  <a:lnTo>
                    <a:pt x="130" y="278"/>
                  </a:lnTo>
                  <a:lnTo>
                    <a:pt x="124" y="281"/>
                  </a:lnTo>
                  <a:lnTo>
                    <a:pt x="117" y="282"/>
                  </a:lnTo>
                  <a:lnTo>
                    <a:pt x="110" y="282"/>
                  </a:lnTo>
                  <a:lnTo>
                    <a:pt x="102" y="282"/>
                  </a:lnTo>
                  <a:lnTo>
                    <a:pt x="92" y="282"/>
                  </a:lnTo>
                  <a:lnTo>
                    <a:pt x="81" y="282"/>
                  </a:lnTo>
                  <a:lnTo>
                    <a:pt x="70" y="282"/>
                  </a:lnTo>
                  <a:lnTo>
                    <a:pt x="59" y="282"/>
                  </a:lnTo>
                  <a:lnTo>
                    <a:pt x="52" y="289"/>
                  </a:lnTo>
                  <a:lnTo>
                    <a:pt x="45" y="298"/>
                  </a:lnTo>
                  <a:lnTo>
                    <a:pt x="39" y="308"/>
                  </a:lnTo>
                  <a:lnTo>
                    <a:pt x="33" y="318"/>
                  </a:lnTo>
                  <a:lnTo>
                    <a:pt x="27" y="329"/>
                  </a:lnTo>
                  <a:lnTo>
                    <a:pt x="21" y="340"/>
                  </a:lnTo>
                  <a:lnTo>
                    <a:pt x="16" y="353"/>
                  </a:lnTo>
                  <a:lnTo>
                    <a:pt x="13" y="365"/>
                  </a:lnTo>
                  <a:lnTo>
                    <a:pt x="6" y="391"/>
                  </a:lnTo>
                  <a:lnTo>
                    <a:pt x="1" y="417"/>
                  </a:lnTo>
                  <a:lnTo>
                    <a:pt x="0" y="430"/>
                  </a:lnTo>
                  <a:lnTo>
                    <a:pt x="0" y="441"/>
                  </a:lnTo>
                  <a:lnTo>
                    <a:pt x="0" y="453"/>
                  </a:lnTo>
                  <a:lnTo>
                    <a:pt x="0" y="465"/>
                  </a:lnTo>
                  <a:lnTo>
                    <a:pt x="7" y="468"/>
                  </a:lnTo>
                  <a:lnTo>
                    <a:pt x="15" y="472"/>
                  </a:lnTo>
                  <a:lnTo>
                    <a:pt x="25" y="475"/>
                  </a:lnTo>
                  <a:lnTo>
                    <a:pt x="35" y="479"/>
                  </a:lnTo>
                  <a:lnTo>
                    <a:pt x="60" y="485"/>
                  </a:lnTo>
                  <a:lnTo>
                    <a:pt x="88" y="490"/>
                  </a:lnTo>
                  <a:lnTo>
                    <a:pt x="119" y="494"/>
                  </a:lnTo>
                  <a:lnTo>
                    <a:pt x="151" y="497"/>
                  </a:lnTo>
                  <a:lnTo>
                    <a:pt x="185" y="499"/>
                  </a:lnTo>
                  <a:lnTo>
                    <a:pt x="219" y="499"/>
                  </a:lnTo>
                  <a:lnTo>
                    <a:pt x="253" y="499"/>
                  </a:lnTo>
                  <a:lnTo>
                    <a:pt x="288" y="498"/>
                  </a:lnTo>
                  <a:lnTo>
                    <a:pt x="319" y="494"/>
                  </a:lnTo>
                  <a:lnTo>
                    <a:pt x="349" y="491"/>
                  </a:lnTo>
                  <a:lnTo>
                    <a:pt x="374" y="486"/>
                  </a:lnTo>
                  <a:lnTo>
                    <a:pt x="397" y="480"/>
                  </a:lnTo>
                  <a:lnTo>
                    <a:pt x="406" y="477"/>
                  </a:lnTo>
                  <a:lnTo>
                    <a:pt x="414" y="473"/>
                  </a:lnTo>
                  <a:lnTo>
                    <a:pt x="421" y="468"/>
                  </a:lnTo>
                  <a:lnTo>
                    <a:pt x="427" y="465"/>
                  </a:lnTo>
                  <a:lnTo>
                    <a:pt x="426" y="444"/>
                  </a:lnTo>
                  <a:lnTo>
                    <a:pt x="424" y="421"/>
                  </a:lnTo>
                  <a:lnTo>
                    <a:pt x="420" y="397"/>
                  </a:lnTo>
                  <a:lnTo>
                    <a:pt x="415" y="372"/>
                  </a:lnTo>
                  <a:lnTo>
                    <a:pt x="412" y="359"/>
                  </a:lnTo>
                  <a:lnTo>
                    <a:pt x="407" y="348"/>
                  </a:lnTo>
                  <a:lnTo>
                    <a:pt x="403" y="335"/>
                  </a:lnTo>
                  <a:lnTo>
                    <a:pt x="397" y="324"/>
                  </a:lnTo>
                  <a:lnTo>
                    <a:pt x="391" y="312"/>
                  </a:lnTo>
                  <a:lnTo>
                    <a:pt x="384" y="302"/>
                  </a:lnTo>
                  <a:lnTo>
                    <a:pt x="376" y="292"/>
                  </a:lnTo>
                  <a:lnTo>
                    <a:pt x="366" y="284"/>
                  </a:lnTo>
                  <a:lnTo>
                    <a:pt x="366" y="28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14" name="Rectangle 1"/>
          <p:cNvSpPr/>
          <p:nvPr/>
        </p:nvSpPr>
        <p:spPr>
          <a:xfrm>
            <a:off x="1002899" y="1521436"/>
            <a:ext cx="1569601" cy="1396674"/>
          </a:xfrm>
          <a:prstGeom prst="rect">
            <a:avLst/>
          </a:prstGeom>
          <a:blipFill>
            <a:blip r:embed="rId1"/>
            <a:stretch>
              <a:fillRect/>
            </a:stretch>
          </a:blipFill>
          <a:ln w="1905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50"/>
          <p:cNvGrpSpPr/>
          <p:nvPr/>
        </p:nvGrpSpPr>
        <p:grpSpPr>
          <a:xfrm>
            <a:off x="1145775" y="3279012"/>
            <a:ext cx="1350150" cy="186255"/>
            <a:chOff x="500034" y="3071816"/>
            <a:chExt cx="1657400" cy="228640"/>
          </a:xfrm>
          <a:solidFill>
            <a:schemeClr val="tx2"/>
          </a:solidFill>
        </p:grpSpPr>
        <p:sp>
          <p:nvSpPr>
            <p:cNvPr id="18" name="5-Point Star 13"/>
            <p:cNvSpPr/>
            <p:nvPr/>
          </p:nvSpPr>
          <p:spPr>
            <a:xfrm>
              <a:off x="500034" y="3071816"/>
              <a:ext cx="228640" cy="228640"/>
            </a:xfrm>
            <a:prstGeom prst="star5">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5-Point Star 14"/>
            <p:cNvSpPr/>
            <p:nvPr/>
          </p:nvSpPr>
          <p:spPr>
            <a:xfrm>
              <a:off x="857224" y="3071816"/>
              <a:ext cx="228640" cy="228640"/>
            </a:xfrm>
            <a:prstGeom prst="star5">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5-Point Star 15"/>
            <p:cNvSpPr/>
            <p:nvPr/>
          </p:nvSpPr>
          <p:spPr>
            <a:xfrm>
              <a:off x="1214414" y="3071816"/>
              <a:ext cx="228640" cy="228640"/>
            </a:xfrm>
            <a:prstGeom prst="star5">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5-Point Star 16"/>
            <p:cNvSpPr/>
            <p:nvPr/>
          </p:nvSpPr>
          <p:spPr>
            <a:xfrm>
              <a:off x="1571604" y="3071816"/>
              <a:ext cx="228640" cy="228640"/>
            </a:xfrm>
            <a:prstGeom prst="star5">
              <a:avLst/>
            </a:pr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5-Point Star 17"/>
            <p:cNvSpPr/>
            <p:nvPr/>
          </p:nvSpPr>
          <p:spPr>
            <a:xfrm>
              <a:off x="1928794" y="3071816"/>
              <a:ext cx="228640" cy="228640"/>
            </a:xfrm>
            <a:prstGeom prst="star5">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57"/>
          <p:cNvGrpSpPr/>
          <p:nvPr/>
        </p:nvGrpSpPr>
        <p:grpSpPr>
          <a:xfrm>
            <a:off x="1002899" y="3579862"/>
            <a:ext cx="1571259" cy="940665"/>
            <a:chOff x="357158" y="3500444"/>
            <a:chExt cx="1928826" cy="1154729"/>
          </a:xfrm>
        </p:grpSpPr>
        <p:sp>
          <p:nvSpPr>
            <p:cNvPr id="25" name="Rectangle 33"/>
            <p:cNvSpPr/>
            <p:nvPr/>
          </p:nvSpPr>
          <p:spPr>
            <a:xfrm>
              <a:off x="357158" y="3786196"/>
              <a:ext cx="1928826" cy="868977"/>
            </a:xfrm>
            <a:prstGeom prst="rect">
              <a:avLst/>
            </a:prstGeom>
          </p:spPr>
          <p:txBody>
            <a:bodyPr wrap="square">
              <a:spAutoFit/>
            </a:bodyPr>
            <a:lstStyle/>
            <a:p>
              <a:r>
                <a:rPr lang="zh-CN" altLang="en-US" sz="1000" dirty="0">
                  <a:solidFill>
                    <a:schemeClr val="accent1"/>
                  </a:solidFill>
                  <a:latin typeface="微软雅黑" panose="020B0503020204020204" pitchFamily="34" charset="-122"/>
                  <a:ea typeface="微软雅黑" panose="020B0503020204020204" pitchFamily="34" charset="-122"/>
                  <a:cs typeface="Open Sans Light" panose="020B0306030504020204" pitchFamily="34" charset="0"/>
                </a:rPr>
                <a:t>       这里可以用简要的话描述出工作完成的情况，未完成的工作的原因也可以在这里说明。</a:t>
              </a:r>
              <a:endParaRPr lang="id-ID" sz="1000" dirty="0">
                <a:solidFill>
                  <a:schemeClr val="accent1"/>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26" name="Rectangle 34"/>
            <p:cNvSpPr/>
            <p:nvPr/>
          </p:nvSpPr>
          <p:spPr>
            <a:xfrm>
              <a:off x="682116" y="3500444"/>
              <a:ext cx="1360141" cy="340035"/>
            </a:xfrm>
            <a:prstGeom prst="rect">
              <a:avLst/>
            </a:prstGeom>
          </p:spPr>
          <p:txBody>
            <a:bodyPr wrap="none">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点击添加标题</a:t>
              </a:r>
              <a:endParaRPr lang="en-US" altLang="zh-CN" sz="12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34" name="Rectangle 42"/>
          <p:cNvSpPr/>
          <p:nvPr/>
        </p:nvSpPr>
        <p:spPr>
          <a:xfrm>
            <a:off x="1431527" y="2814268"/>
            <a:ext cx="872922" cy="290959"/>
          </a:xfrm>
          <a:prstGeom prst="rect">
            <a:avLst/>
          </a:prstGeom>
          <a:solidFill>
            <a:srgbClr val="CF3A2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35" name="Rectangle 46"/>
          <p:cNvSpPr/>
          <p:nvPr/>
        </p:nvSpPr>
        <p:spPr>
          <a:xfrm>
            <a:off x="1436749" y="2833872"/>
            <a:ext cx="867700" cy="276999"/>
          </a:xfrm>
          <a:prstGeom prst="rect">
            <a:avLst/>
          </a:prstGeom>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文件整理</a:t>
            </a:r>
            <a:endParaRPr lang="en-US"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6" name="Rectangle 2"/>
          <p:cNvSpPr/>
          <p:nvPr/>
        </p:nvSpPr>
        <p:spPr>
          <a:xfrm>
            <a:off x="2831212" y="1521436"/>
            <a:ext cx="1569601" cy="1396674"/>
          </a:xfrm>
          <a:prstGeom prst="rect">
            <a:avLst/>
          </a:prstGeom>
          <a:blipFill>
            <a:blip r:embed="rId2"/>
            <a:stretch>
              <a:fillRect/>
            </a:stretch>
          </a:blipFill>
          <a:ln w="190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51"/>
          <p:cNvGrpSpPr/>
          <p:nvPr/>
        </p:nvGrpSpPr>
        <p:grpSpPr>
          <a:xfrm>
            <a:off x="2949588" y="3279012"/>
            <a:ext cx="1350150" cy="186255"/>
            <a:chOff x="2643174" y="3071816"/>
            <a:chExt cx="1657400" cy="228640"/>
          </a:xfrm>
          <a:solidFill>
            <a:schemeClr val="bg2"/>
          </a:solidFill>
        </p:grpSpPr>
        <p:sp>
          <p:nvSpPr>
            <p:cNvPr id="38" name="5-Point Star 18"/>
            <p:cNvSpPr/>
            <p:nvPr/>
          </p:nvSpPr>
          <p:spPr>
            <a:xfrm>
              <a:off x="2643174" y="3071816"/>
              <a:ext cx="228640" cy="228640"/>
            </a:xfrm>
            <a:prstGeom prst="star5">
              <a:avLst/>
            </a:prstGeom>
            <a:grp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5-Point Star 19"/>
            <p:cNvSpPr/>
            <p:nvPr/>
          </p:nvSpPr>
          <p:spPr>
            <a:xfrm>
              <a:off x="3000364" y="3071816"/>
              <a:ext cx="228640" cy="228640"/>
            </a:xfrm>
            <a:prstGeom prst="star5">
              <a:avLst/>
            </a:prstGeom>
            <a:grp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5-Point Star 20"/>
            <p:cNvSpPr/>
            <p:nvPr/>
          </p:nvSpPr>
          <p:spPr>
            <a:xfrm>
              <a:off x="3357554" y="3071816"/>
              <a:ext cx="228640" cy="228640"/>
            </a:xfrm>
            <a:prstGeom prst="star5">
              <a:avLst/>
            </a:prstGeom>
            <a:grp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5-Point Star 21"/>
            <p:cNvSpPr/>
            <p:nvPr/>
          </p:nvSpPr>
          <p:spPr>
            <a:xfrm>
              <a:off x="3714744" y="3071816"/>
              <a:ext cx="228640" cy="228640"/>
            </a:xfrm>
            <a:prstGeom prst="star5">
              <a:avLst/>
            </a:prstGeom>
            <a:grp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5-Point Star 22"/>
            <p:cNvSpPr/>
            <p:nvPr/>
          </p:nvSpPr>
          <p:spPr>
            <a:xfrm>
              <a:off x="4071934" y="3071816"/>
              <a:ext cx="228640" cy="228640"/>
            </a:xfrm>
            <a:prstGeom prst="star5">
              <a:avLst/>
            </a:prstGeom>
            <a:solidFill>
              <a:schemeClr val="bg1"/>
            </a:solid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56"/>
          <p:cNvGrpSpPr/>
          <p:nvPr/>
        </p:nvGrpSpPr>
        <p:grpSpPr>
          <a:xfrm>
            <a:off x="2806712" y="3579862"/>
            <a:ext cx="1571259" cy="940665"/>
            <a:chOff x="2500298" y="3500444"/>
            <a:chExt cx="1928826" cy="1154729"/>
          </a:xfrm>
        </p:grpSpPr>
        <p:sp>
          <p:nvSpPr>
            <p:cNvPr id="44" name="Rectangle 36"/>
            <p:cNvSpPr/>
            <p:nvPr/>
          </p:nvSpPr>
          <p:spPr>
            <a:xfrm>
              <a:off x="2500298" y="3786196"/>
              <a:ext cx="1928826" cy="868977"/>
            </a:xfrm>
            <a:prstGeom prst="rect">
              <a:avLst/>
            </a:prstGeom>
          </p:spPr>
          <p:txBody>
            <a:bodyPr wrap="square">
              <a:spAutoFit/>
            </a:bodyPr>
            <a:lstStyle/>
            <a:p>
              <a:r>
                <a:rPr lang="zh-CN" altLang="en-US" sz="1000" dirty="0">
                  <a:solidFill>
                    <a:schemeClr val="accent1"/>
                  </a:solidFill>
                  <a:latin typeface="微软雅黑" panose="020B0503020204020204" pitchFamily="34" charset="-122"/>
                  <a:ea typeface="微软雅黑" panose="020B0503020204020204" pitchFamily="34" charset="-122"/>
                  <a:cs typeface="Open Sans Light" panose="020B0306030504020204" pitchFamily="34" charset="0"/>
                </a:rPr>
                <a:t>       这里可以用简要的话描述出工作完成的情况，未完成的工作的原因也可以在这里说明。</a:t>
              </a:r>
              <a:endParaRPr lang="id-ID" altLang="zh-CN" sz="1000" dirty="0">
                <a:solidFill>
                  <a:schemeClr val="accent1"/>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45" name="Rectangle 37"/>
            <p:cNvSpPr/>
            <p:nvPr/>
          </p:nvSpPr>
          <p:spPr>
            <a:xfrm>
              <a:off x="2805217" y="3500444"/>
              <a:ext cx="1360141" cy="340035"/>
            </a:xfrm>
            <a:prstGeom prst="rect">
              <a:avLst/>
            </a:prstGeom>
          </p:spPr>
          <p:txBody>
            <a:bodyPr wrap="none">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点击添加标题</a:t>
              </a:r>
              <a:endParaRPr lang="en-US" altLang="zh-CN" sz="12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46" name="Rectangle 43"/>
          <p:cNvSpPr/>
          <p:nvPr/>
        </p:nvSpPr>
        <p:spPr>
          <a:xfrm>
            <a:off x="3235340" y="2814268"/>
            <a:ext cx="872922" cy="290959"/>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47" name="Rectangle 47"/>
          <p:cNvSpPr/>
          <p:nvPr/>
        </p:nvSpPr>
        <p:spPr>
          <a:xfrm>
            <a:off x="3240562" y="2821247"/>
            <a:ext cx="867700" cy="276999"/>
          </a:xfrm>
          <a:prstGeom prst="rect">
            <a:avLst/>
          </a:prstGeom>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资料收集</a:t>
            </a:r>
            <a:endParaRPr lang="en-US" altLang="zh-CN"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8" name="Rectangle 3"/>
          <p:cNvSpPr/>
          <p:nvPr/>
        </p:nvSpPr>
        <p:spPr>
          <a:xfrm>
            <a:off x="4665267" y="1521436"/>
            <a:ext cx="1569601" cy="1396674"/>
          </a:xfrm>
          <a:prstGeom prst="rect">
            <a:avLst/>
          </a:prstGeom>
          <a:blipFill>
            <a:blip r:embed="rId3"/>
            <a:stretch>
              <a:fillRect/>
            </a:stretch>
          </a:blipFill>
          <a:ln w="1905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52"/>
          <p:cNvGrpSpPr/>
          <p:nvPr/>
        </p:nvGrpSpPr>
        <p:grpSpPr>
          <a:xfrm>
            <a:off x="4830581" y="3279012"/>
            <a:ext cx="1350150" cy="186255"/>
            <a:chOff x="4857752" y="3071816"/>
            <a:chExt cx="1657400" cy="228640"/>
          </a:xfrm>
          <a:solidFill>
            <a:schemeClr val="tx2"/>
          </a:solidFill>
        </p:grpSpPr>
        <p:sp>
          <p:nvSpPr>
            <p:cNvPr id="50" name="5-Point Star 23"/>
            <p:cNvSpPr/>
            <p:nvPr/>
          </p:nvSpPr>
          <p:spPr>
            <a:xfrm>
              <a:off x="4857752" y="3071816"/>
              <a:ext cx="228640" cy="228640"/>
            </a:xfrm>
            <a:prstGeom prst="star5">
              <a:avLst/>
            </a:prstGeom>
            <a:grp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5-Point Star 24"/>
            <p:cNvSpPr/>
            <p:nvPr/>
          </p:nvSpPr>
          <p:spPr>
            <a:xfrm>
              <a:off x="5214942" y="3071816"/>
              <a:ext cx="228640" cy="228640"/>
            </a:xfrm>
            <a:prstGeom prst="star5">
              <a:avLst/>
            </a:prstGeom>
            <a:grp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5-Point Star 25"/>
            <p:cNvSpPr/>
            <p:nvPr/>
          </p:nvSpPr>
          <p:spPr>
            <a:xfrm>
              <a:off x="5572132" y="3071816"/>
              <a:ext cx="228640" cy="228640"/>
            </a:xfrm>
            <a:prstGeom prst="star5">
              <a:avLst/>
            </a:prstGeom>
            <a:grp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5-Point Star 26"/>
            <p:cNvSpPr/>
            <p:nvPr/>
          </p:nvSpPr>
          <p:spPr>
            <a:xfrm>
              <a:off x="5929322" y="3071816"/>
              <a:ext cx="228640" cy="228640"/>
            </a:xfrm>
            <a:prstGeom prst="star5">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5-Point Star 27"/>
            <p:cNvSpPr/>
            <p:nvPr/>
          </p:nvSpPr>
          <p:spPr>
            <a:xfrm>
              <a:off x="6286512" y="3071816"/>
              <a:ext cx="228640" cy="228640"/>
            </a:xfrm>
            <a:prstGeom prst="star5">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5"/>
          <p:cNvGrpSpPr/>
          <p:nvPr/>
        </p:nvGrpSpPr>
        <p:grpSpPr>
          <a:xfrm>
            <a:off x="4687705" y="3579862"/>
            <a:ext cx="1571259" cy="940665"/>
            <a:chOff x="4714876" y="3500444"/>
            <a:chExt cx="1928826" cy="1154729"/>
          </a:xfrm>
        </p:grpSpPr>
        <p:sp>
          <p:nvSpPr>
            <p:cNvPr id="56" name="Rectangle 38"/>
            <p:cNvSpPr/>
            <p:nvPr/>
          </p:nvSpPr>
          <p:spPr>
            <a:xfrm>
              <a:off x="4714876" y="3786196"/>
              <a:ext cx="1928826" cy="868977"/>
            </a:xfrm>
            <a:prstGeom prst="rect">
              <a:avLst/>
            </a:prstGeom>
          </p:spPr>
          <p:txBody>
            <a:bodyPr wrap="square">
              <a:spAutoFit/>
            </a:bodyPr>
            <a:lstStyle/>
            <a:p>
              <a:r>
                <a:rPr lang="zh-CN" altLang="en-US" sz="1000" dirty="0">
                  <a:solidFill>
                    <a:schemeClr val="accent1"/>
                  </a:solidFill>
                  <a:latin typeface="微软雅黑" panose="020B0503020204020204" pitchFamily="34" charset="-122"/>
                  <a:ea typeface="微软雅黑" panose="020B0503020204020204" pitchFamily="34" charset="-122"/>
                  <a:cs typeface="Open Sans Light" panose="020B0306030504020204" pitchFamily="34" charset="0"/>
                </a:rPr>
                <a:t>       这里可以用简要的话描述出工作完成的情况，未完成的工作的原因也可以在这里说明。</a:t>
              </a:r>
              <a:endParaRPr lang="id-ID" sz="1000" dirty="0">
                <a:solidFill>
                  <a:schemeClr val="accent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57" name="Rectangle 39"/>
            <p:cNvSpPr/>
            <p:nvPr/>
          </p:nvSpPr>
          <p:spPr>
            <a:xfrm>
              <a:off x="5019795" y="3500444"/>
              <a:ext cx="1360141" cy="340035"/>
            </a:xfrm>
            <a:prstGeom prst="rect">
              <a:avLst/>
            </a:prstGeom>
          </p:spPr>
          <p:txBody>
            <a:bodyPr wrap="none">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点击添加标题</a:t>
              </a:r>
              <a:endParaRPr lang="en-US" altLang="zh-CN" sz="12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58" name="Rectangle 44"/>
          <p:cNvSpPr/>
          <p:nvPr/>
        </p:nvSpPr>
        <p:spPr>
          <a:xfrm>
            <a:off x="5116333" y="2814268"/>
            <a:ext cx="872922" cy="290959"/>
          </a:xfrm>
          <a:prstGeom prst="rect">
            <a:avLst/>
          </a:prstGeom>
          <a:solidFill>
            <a:srgbClr val="CF3A2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59" name="Rectangle 48"/>
          <p:cNvSpPr/>
          <p:nvPr/>
        </p:nvSpPr>
        <p:spPr>
          <a:xfrm>
            <a:off x="5126776" y="2809433"/>
            <a:ext cx="867700" cy="276999"/>
          </a:xfrm>
          <a:prstGeom prst="rect">
            <a:avLst/>
          </a:prstGeom>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图纸分类</a:t>
            </a:r>
            <a:endParaRPr lang="en-US" altLang="zh-CN"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0" name="Rectangle 4"/>
          <p:cNvSpPr/>
          <p:nvPr/>
        </p:nvSpPr>
        <p:spPr>
          <a:xfrm>
            <a:off x="6530791" y="1521436"/>
            <a:ext cx="1569601" cy="1396674"/>
          </a:xfrm>
          <a:prstGeom prst="rect">
            <a:avLst/>
          </a:prstGeom>
          <a:blipFill>
            <a:blip r:embed="rId4"/>
            <a:stretch>
              <a:fillRect/>
            </a:stretch>
          </a:blipFill>
          <a:ln w="190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 name="Group 53"/>
          <p:cNvGrpSpPr/>
          <p:nvPr/>
        </p:nvGrpSpPr>
        <p:grpSpPr>
          <a:xfrm>
            <a:off x="6671632" y="3279012"/>
            <a:ext cx="1350150" cy="186255"/>
            <a:chOff x="7000892" y="3071816"/>
            <a:chExt cx="1657400" cy="228640"/>
          </a:xfrm>
          <a:solidFill>
            <a:schemeClr val="bg2"/>
          </a:solidFill>
        </p:grpSpPr>
        <p:sp>
          <p:nvSpPr>
            <p:cNvPr id="62" name="5-Point Star 28"/>
            <p:cNvSpPr/>
            <p:nvPr/>
          </p:nvSpPr>
          <p:spPr>
            <a:xfrm>
              <a:off x="7000892" y="3071816"/>
              <a:ext cx="228640" cy="228640"/>
            </a:xfrm>
            <a:prstGeom prst="star5">
              <a:avLst/>
            </a:prstGeom>
            <a:grp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5-Point Star 29"/>
            <p:cNvSpPr/>
            <p:nvPr/>
          </p:nvSpPr>
          <p:spPr>
            <a:xfrm>
              <a:off x="7358082" y="3071816"/>
              <a:ext cx="228640" cy="228640"/>
            </a:xfrm>
            <a:prstGeom prst="star5">
              <a:avLst/>
            </a:prstGeom>
            <a:grp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5-Point Star 30"/>
            <p:cNvSpPr/>
            <p:nvPr/>
          </p:nvSpPr>
          <p:spPr>
            <a:xfrm>
              <a:off x="7715272" y="3071816"/>
              <a:ext cx="228640" cy="228640"/>
            </a:xfrm>
            <a:prstGeom prst="star5">
              <a:avLst/>
            </a:prstGeom>
            <a:grp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5-Point Star 31"/>
            <p:cNvSpPr/>
            <p:nvPr/>
          </p:nvSpPr>
          <p:spPr>
            <a:xfrm>
              <a:off x="8072462" y="3071816"/>
              <a:ext cx="228640" cy="228640"/>
            </a:xfrm>
            <a:prstGeom prst="star5">
              <a:avLst/>
            </a:prstGeom>
            <a:grp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5-Point Star 32"/>
            <p:cNvSpPr/>
            <p:nvPr/>
          </p:nvSpPr>
          <p:spPr>
            <a:xfrm>
              <a:off x="8429652" y="3071816"/>
              <a:ext cx="228640" cy="228640"/>
            </a:xfrm>
            <a:prstGeom prst="star5">
              <a:avLst/>
            </a:prstGeom>
            <a:grp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54"/>
          <p:cNvGrpSpPr/>
          <p:nvPr/>
        </p:nvGrpSpPr>
        <p:grpSpPr>
          <a:xfrm>
            <a:off x="6528756" y="3579862"/>
            <a:ext cx="1571259" cy="940665"/>
            <a:chOff x="6858016" y="3500444"/>
            <a:chExt cx="1928826" cy="1154729"/>
          </a:xfrm>
        </p:grpSpPr>
        <p:sp>
          <p:nvSpPr>
            <p:cNvPr id="68" name="Rectangle 40"/>
            <p:cNvSpPr/>
            <p:nvPr/>
          </p:nvSpPr>
          <p:spPr>
            <a:xfrm>
              <a:off x="6858016" y="3786196"/>
              <a:ext cx="1928826" cy="868977"/>
            </a:xfrm>
            <a:prstGeom prst="rect">
              <a:avLst/>
            </a:prstGeom>
          </p:spPr>
          <p:txBody>
            <a:bodyPr wrap="square">
              <a:spAutoFit/>
            </a:bodyPr>
            <a:lstStyle/>
            <a:p>
              <a:r>
                <a:rPr lang="zh-CN" altLang="en-US" sz="1000" dirty="0">
                  <a:solidFill>
                    <a:schemeClr val="accent1"/>
                  </a:solidFill>
                  <a:latin typeface="微软雅黑" panose="020B0503020204020204" pitchFamily="34" charset="-122"/>
                  <a:ea typeface="微软雅黑" panose="020B0503020204020204" pitchFamily="34" charset="-122"/>
                  <a:cs typeface="Open Sans Light" panose="020B0306030504020204" pitchFamily="34" charset="0"/>
                </a:rPr>
                <a:t>       这里可以用简要的话描述出工作完成的情况，未完成的工作的原因也可以在这里说明。</a:t>
              </a:r>
              <a:endParaRPr lang="id-ID" sz="1000" dirty="0">
                <a:solidFill>
                  <a:schemeClr val="accent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69" name="Rectangle 41"/>
            <p:cNvSpPr/>
            <p:nvPr/>
          </p:nvSpPr>
          <p:spPr>
            <a:xfrm>
              <a:off x="7162935" y="3500444"/>
              <a:ext cx="1360141" cy="340035"/>
            </a:xfrm>
            <a:prstGeom prst="rect">
              <a:avLst/>
            </a:prstGeom>
          </p:spPr>
          <p:txBody>
            <a:bodyPr wrap="none">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点击添加标题</a:t>
              </a:r>
              <a:endParaRPr lang="en-US" altLang="zh-CN" sz="12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70" name="Rectangle 45"/>
          <p:cNvSpPr/>
          <p:nvPr/>
        </p:nvSpPr>
        <p:spPr>
          <a:xfrm>
            <a:off x="6957384" y="2814268"/>
            <a:ext cx="872922" cy="290959"/>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71" name="Rectangle 49"/>
          <p:cNvSpPr/>
          <p:nvPr/>
        </p:nvSpPr>
        <p:spPr>
          <a:xfrm>
            <a:off x="6957384" y="2821247"/>
            <a:ext cx="867700" cy="276999"/>
          </a:xfrm>
          <a:prstGeom prst="rect">
            <a:avLst/>
          </a:prstGeom>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合同归档</a:t>
            </a:r>
            <a:endParaRPr lang="en-US" altLang="zh-CN" sz="12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100"/>
                            </p:stCondLst>
                            <p:childTnLst>
                              <p:par>
                                <p:cTn id="20" presetID="12" presetClass="entr" presetSubtype="1"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p:tgtEl>
                                          <p:spTgt spid="14"/>
                                        </p:tgtEl>
                                        <p:attrNameLst>
                                          <p:attrName>ppt_y</p:attrName>
                                        </p:attrNameLst>
                                      </p:cBhvr>
                                      <p:tavLst>
                                        <p:tav tm="0">
                                          <p:val>
                                            <p:strVal val="#ppt_y-#ppt_h*1.125000"/>
                                          </p:val>
                                        </p:tav>
                                        <p:tav tm="100000">
                                          <p:val>
                                            <p:strVal val="#ppt_y"/>
                                          </p:val>
                                        </p:tav>
                                      </p:tavLst>
                                    </p:anim>
                                    <p:animEffect transition="in" filter="wipe(down)">
                                      <p:cBhvr>
                                        <p:cTn id="23" dur="500"/>
                                        <p:tgtEl>
                                          <p:spTgt spid="14"/>
                                        </p:tgtEl>
                                      </p:cBhvr>
                                    </p:animEffect>
                                  </p:childTnLst>
                                </p:cTn>
                              </p:par>
                            </p:childTnLst>
                          </p:cTn>
                        </p:par>
                        <p:par>
                          <p:cTn id="24" fill="hold">
                            <p:stCondLst>
                              <p:cond delay="1600"/>
                            </p:stCondLst>
                            <p:childTnLst>
                              <p:par>
                                <p:cTn id="25" presetID="16" presetClass="entr" presetSubtype="21"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barn(inVertical)">
                                      <p:cBhvr>
                                        <p:cTn id="27" dur="500"/>
                                        <p:tgtEl>
                                          <p:spTgt spid="34"/>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barn(inVertical)">
                                      <p:cBhvr>
                                        <p:cTn id="30" dur="500"/>
                                        <p:tgtEl>
                                          <p:spTgt spid="35"/>
                                        </p:tgtEl>
                                      </p:cBhvr>
                                    </p:animEffect>
                                  </p:childTnLst>
                                </p:cTn>
                              </p:par>
                            </p:childTnLst>
                          </p:cTn>
                        </p:par>
                        <p:par>
                          <p:cTn id="31" fill="hold">
                            <p:stCondLst>
                              <p:cond delay="2100"/>
                            </p:stCondLst>
                            <p:childTnLst>
                              <p:par>
                                <p:cTn id="32" presetID="22" presetClass="entr" presetSubtype="8"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childTnLst>
                          </p:cTn>
                        </p:par>
                        <p:par>
                          <p:cTn id="35" fill="hold">
                            <p:stCondLst>
                              <p:cond delay="2600"/>
                            </p:stCondLst>
                            <p:childTnLst>
                              <p:par>
                                <p:cTn id="36" presetID="22" presetClass="entr" presetSubtype="1" fill="hold"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up)">
                                      <p:cBhvr>
                                        <p:cTn id="38" dur="500"/>
                                        <p:tgtEl>
                                          <p:spTgt spid="24"/>
                                        </p:tgtEl>
                                      </p:cBhvr>
                                    </p:animEffect>
                                  </p:childTnLst>
                                </p:cTn>
                              </p:par>
                            </p:childTnLst>
                          </p:cTn>
                        </p:par>
                        <p:par>
                          <p:cTn id="39" fill="hold">
                            <p:stCondLst>
                              <p:cond delay="3100"/>
                            </p:stCondLst>
                            <p:childTnLst>
                              <p:par>
                                <p:cTn id="40" presetID="12" presetClass="entr" presetSubtype="8" fill="hold" grpId="0" nodeType="after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additive="base">
                                        <p:cTn id="42" dur="500"/>
                                        <p:tgtEl>
                                          <p:spTgt spid="36"/>
                                        </p:tgtEl>
                                        <p:attrNameLst>
                                          <p:attrName>ppt_x</p:attrName>
                                        </p:attrNameLst>
                                      </p:cBhvr>
                                      <p:tavLst>
                                        <p:tav tm="0">
                                          <p:val>
                                            <p:strVal val="#ppt_x-#ppt_w*1.125000"/>
                                          </p:val>
                                        </p:tav>
                                        <p:tav tm="100000">
                                          <p:val>
                                            <p:strVal val="#ppt_x"/>
                                          </p:val>
                                        </p:tav>
                                      </p:tavLst>
                                    </p:anim>
                                    <p:animEffect transition="in" filter="wipe(right)">
                                      <p:cBhvr>
                                        <p:cTn id="43" dur="500"/>
                                        <p:tgtEl>
                                          <p:spTgt spid="36"/>
                                        </p:tgtEl>
                                      </p:cBhvr>
                                    </p:animEffect>
                                  </p:childTnLst>
                                </p:cTn>
                              </p:par>
                            </p:childTnLst>
                          </p:cTn>
                        </p:par>
                        <p:par>
                          <p:cTn id="44" fill="hold">
                            <p:stCondLst>
                              <p:cond delay="3600"/>
                            </p:stCondLst>
                            <p:childTnLst>
                              <p:par>
                                <p:cTn id="45" presetID="16" presetClass="entr" presetSubtype="21"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barn(inVertical)">
                                      <p:cBhvr>
                                        <p:cTn id="47" dur="500"/>
                                        <p:tgtEl>
                                          <p:spTgt spid="46"/>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barn(inVertical)">
                                      <p:cBhvr>
                                        <p:cTn id="50" dur="500"/>
                                        <p:tgtEl>
                                          <p:spTgt spid="47"/>
                                        </p:tgtEl>
                                      </p:cBhvr>
                                    </p:animEffect>
                                  </p:childTnLst>
                                </p:cTn>
                              </p:par>
                            </p:childTnLst>
                          </p:cTn>
                        </p:par>
                        <p:par>
                          <p:cTn id="51" fill="hold">
                            <p:stCondLst>
                              <p:cond delay="4100"/>
                            </p:stCondLst>
                            <p:childTnLst>
                              <p:par>
                                <p:cTn id="52" presetID="22" presetClass="entr" presetSubtype="8" fill="hold"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wipe(left)">
                                      <p:cBhvr>
                                        <p:cTn id="54" dur="500"/>
                                        <p:tgtEl>
                                          <p:spTgt spid="37"/>
                                        </p:tgtEl>
                                      </p:cBhvr>
                                    </p:animEffect>
                                  </p:childTnLst>
                                </p:cTn>
                              </p:par>
                            </p:childTnLst>
                          </p:cTn>
                        </p:par>
                        <p:par>
                          <p:cTn id="55" fill="hold">
                            <p:stCondLst>
                              <p:cond delay="4600"/>
                            </p:stCondLst>
                            <p:childTnLst>
                              <p:par>
                                <p:cTn id="56" presetID="22" presetClass="entr" presetSubtype="1" fill="hold" nodeType="after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wipe(up)">
                                      <p:cBhvr>
                                        <p:cTn id="58" dur="500"/>
                                        <p:tgtEl>
                                          <p:spTgt spid="43"/>
                                        </p:tgtEl>
                                      </p:cBhvr>
                                    </p:animEffect>
                                  </p:childTnLst>
                                </p:cTn>
                              </p:par>
                            </p:childTnLst>
                          </p:cTn>
                        </p:par>
                        <p:par>
                          <p:cTn id="59" fill="hold">
                            <p:stCondLst>
                              <p:cond delay="5100"/>
                            </p:stCondLst>
                            <p:childTnLst>
                              <p:par>
                                <p:cTn id="60" presetID="12" presetClass="entr" presetSubtype="8" fill="hold" grpId="0" nodeType="afterEffect">
                                  <p:stCondLst>
                                    <p:cond delay="0"/>
                                  </p:stCondLst>
                                  <p:childTnLst>
                                    <p:set>
                                      <p:cBhvr>
                                        <p:cTn id="61" dur="1" fill="hold">
                                          <p:stCondLst>
                                            <p:cond delay="0"/>
                                          </p:stCondLst>
                                        </p:cTn>
                                        <p:tgtEl>
                                          <p:spTgt spid="48"/>
                                        </p:tgtEl>
                                        <p:attrNameLst>
                                          <p:attrName>style.visibility</p:attrName>
                                        </p:attrNameLst>
                                      </p:cBhvr>
                                      <p:to>
                                        <p:strVal val="visible"/>
                                      </p:to>
                                    </p:set>
                                    <p:anim calcmode="lin" valueType="num">
                                      <p:cBhvr additive="base">
                                        <p:cTn id="62" dur="500"/>
                                        <p:tgtEl>
                                          <p:spTgt spid="48"/>
                                        </p:tgtEl>
                                        <p:attrNameLst>
                                          <p:attrName>ppt_x</p:attrName>
                                        </p:attrNameLst>
                                      </p:cBhvr>
                                      <p:tavLst>
                                        <p:tav tm="0">
                                          <p:val>
                                            <p:strVal val="#ppt_x-#ppt_w*1.125000"/>
                                          </p:val>
                                        </p:tav>
                                        <p:tav tm="100000">
                                          <p:val>
                                            <p:strVal val="#ppt_x"/>
                                          </p:val>
                                        </p:tav>
                                      </p:tavLst>
                                    </p:anim>
                                    <p:animEffect transition="in" filter="wipe(right)">
                                      <p:cBhvr>
                                        <p:cTn id="63" dur="500"/>
                                        <p:tgtEl>
                                          <p:spTgt spid="48"/>
                                        </p:tgtEl>
                                      </p:cBhvr>
                                    </p:animEffect>
                                  </p:childTnLst>
                                </p:cTn>
                              </p:par>
                            </p:childTnLst>
                          </p:cTn>
                        </p:par>
                        <p:par>
                          <p:cTn id="64" fill="hold">
                            <p:stCondLst>
                              <p:cond delay="5600"/>
                            </p:stCondLst>
                            <p:childTnLst>
                              <p:par>
                                <p:cTn id="65" presetID="16" presetClass="entr" presetSubtype="21" fill="hold" grpId="0"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barn(inVertical)">
                                      <p:cBhvr>
                                        <p:cTn id="67" dur="500"/>
                                        <p:tgtEl>
                                          <p:spTgt spid="58"/>
                                        </p:tgtEl>
                                      </p:cBhvr>
                                    </p:animEffect>
                                  </p:childTnLst>
                                </p:cTn>
                              </p:par>
                              <p:par>
                                <p:cTn id="68" presetID="16" presetClass="entr" presetSubtype="21" fill="hold" grpId="0" nodeType="withEffect">
                                  <p:stCondLst>
                                    <p:cond delay="0"/>
                                  </p:stCondLst>
                                  <p:childTnLst>
                                    <p:set>
                                      <p:cBhvr>
                                        <p:cTn id="69" dur="1" fill="hold">
                                          <p:stCondLst>
                                            <p:cond delay="0"/>
                                          </p:stCondLst>
                                        </p:cTn>
                                        <p:tgtEl>
                                          <p:spTgt spid="59"/>
                                        </p:tgtEl>
                                        <p:attrNameLst>
                                          <p:attrName>style.visibility</p:attrName>
                                        </p:attrNameLst>
                                      </p:cBhvr>
                                      <p:to>
                                        <p:strVal val="visible"/>
                                      </p:to>
                                    </p:set>
                                    <p:animEffect transition="in" filter="barn(inVertical)">
                                      <p:cBhvr>
                                        <p:cTn id="70" dur="500"/>
                                        <p:tgtEl>
                                          <p:spTgt spid="59"/>
                                        </p:tgtEl>
                                      </p:cBhvr>
                                    </p:animEffect>
                                  </p:childTnLst>
                                </p:cTn>
                              </p:par>
                            </p:childTnLst>
                          </p:cTn>
                        </p:par>
                        <p:par>
                          <p:cTn id="71" fill="hold">
                            <p:stCondLst>
                              <p:cond delay="6100"/>
                            </p:stCondLst>
                            <p:childTnLst>
                              <p:par>
                                <p:cTn id="72" presetID="22" presetClass="entr" presetSubtype="8" fill="hold" nodeType="afterEffect">
                                  <p:stCondLst>
                                    <p:cond delay="0"/>
                                  </p:stCondLst>
                                  <p:childTnLst>
                                    <p:set>
                                      <p:cBhvr>
                                        <p:cTn id="73" dur="1" fill="hold">
                                          <p:stCondLst>
                                            <p:cond delay="0"/>
                                          </p:stCondLst>
                                        </p:cTn>
                                        <p:tgtEl>
                                          <p:spTgt spid="49"/>
                                        </p:tgtEl>
                                        <p:attrNameLst>
                                          <p:attrName>style.visibility</p:attrName>
                                        </p:attrNameLst>
                                      </p:cBhvr>
                                      <p:to>
                                        <p:strVal val="visible"/>
                                      </p:to>
                                    </p:set>
                                    <p:animEffect transition="in" filter="wipe(left)">
                                      <p:cBhvr>
                                        <p:cTn id="74" dur="500"/>
                                        <p:tgtEl>
                                          <p:spTgt spid="49"/>
                                        </p:tgtEl>
                                      </p:cBhvr>
                                    </p:animEffect>
                                  </p:childTnLst>
                                </p:cTn>
                              </p:par>
                            </p:childTnLst>
                          </p:cTn>
                        </p:par>
                        <p:par>
                          <p:cTn id="75" fill="hold">
                            <p:stCondLst>
                              <p:cond delay="6600"/>
                            </p:stCondLst>
                            <p:childTnLst>
                              <p:par>
                                <p:cTn id="76" presetID="22" presetClass="entr" presetSubtype="1" fill="hold" nodeType="after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wipe(up)">
                                      <p:cBhvr>
                                        <p:cTn id="78" dur="500"/>
                                        <p:tgtEl>
                                          <p:spTgt spid="55"/>
                                        </p:tgtEl>
                                      </p:cBhvr>
                                    </p:animEffect>
                                  </p:childTnLst>
                                </p:cTn>
                              </p:par>
                            </p:childTnLst>
                          </p:cTn>
                        </p:par>
                        <p:par>
                          <p:cTn id="79" fill="hold">
                            <p:stCondLst>
                              <p:cond delay="7100"/>
                            </p:stCondLst>
                            <p:childTnLst>
                              <p:par>
                                <p:cTn id="80" presetID="12" presetClass="entr" presetSubtype="8" fill="hold" grpId="0" nodeType="afterEffect">
                                  <p:stCondLst>
                                    <p:cond delay="0"/>
                                  </p:stCondLst>
                                  <p:childTnLst>
                                    <p:set>
                                      <p:cBhvr>
                                        <p:cTn id="81" dur="1" fill="hold">
                                          <p:stCondLst>
                                            <p:cond delay="0"/>
                                          </p:stCondLst>
                                        </p:cTn>
                                        <p:tgtEl>
                                          <p:spTgt spid="60"/>
                                        </p:tgtEl>
                                        <p:attrNameLst>
                                          <p:attrName>style.visibility</p:attrName>
                                        </p:attrNameLst>
                                      </p:cBhvr>
                                      <p:to>
                                        <p:strVal val="visible"/>
                                      </p:to>
                                    </p:set>
                                    <p:anim calcmode="lin" valueType="num">
                                      <p:cBhvr additive="base">
                                        <p:cTn id="82" dur="500"/>
                                        <p:tgtEl>
                                          <p:spTgt spid="60"/>
                                        </p:tgtEl>
                                        <p:attrNameLst>
                                          <p:attrName>ppt_x</p:attrName>
                                        </p:attrNameLst>
                                      </p:cBhvr>
                                      <p:tavLst>
                                        <p:tav tm="0">
                                          <p:val>
                                            <p:strVal val="#ppt_x-#ppt_w*1.125000"/>
                                          </p:val>
                                        </p:tav>
                                        <p:tav tm="100000">
                                          <p:val>
                                            <p:strVal val="#ppt_x"/>
                                          </p:val>
                                        </p:tav>
                                      </p:tavLst>
                                    </p:anim>
                                    <p:animEffect transition="in" filter="wipe(right)">
                                      <p:cBhvr>
                                        <p:cTn id="83" dur="500"/>
                                        <p:tgtEl>
                                          <p:spTgt spid="60"/>
                                        </p:tgtEl>
                                      </p:cBhvr>
                                    </p:animEffect>
                                  </p:childTnLst>
                                </p:cTn>
                              </p:par>
                            </p:childTnLst>
                          </p:cTn>
                        </p:par>
                        <p:par>
                          <p:cTn id="84" fill="hold">
                            <p:stCondLst>
                              <p:cond delay="7600"/>
                            </p:stCondLst>
                            <p:childTnLst>
                              <p:par>
                                <p:cTn id="85" presetID="16" presetClass="entr" presetSubtype="21" fill="hold" grpId="0"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barn(inVertical)">
                                      <p:cBhvr>
                                        <p:cTn id="87" dur="500"/>
                                        <p:tgtEl>
                                          <p:spTgt spid="70"/>
                                        </p:tgtEl>
                                      </p:cBhvr>
                                    </p:animEffect>
                                  </p:childTnLst>
                                </p:cTn>
                              </p:par>
                              <p:par>
                                <p:cTn id="88" presetID="16" presetClass="entr" presetSubtype="21" fill="hold" grpId="0" nodeType="withEffect">
                                  <p:stCondLst>
                                    <p:cond delay="0"/>
                                  </p:stCondLst>
                                  <p:childTnLst>
                                    <p:set>
                                      <p:cBhvr>
                                        <p:cTn id="89" dur="1" fill="hold">
                                          <p:stCondLst>
                                            <p:cond delay="0"/>
                                          </p:stCondLst>
                                        </p:cTn>
                                        <p:tgtEl>
                                          <p:spTgt spid="71"/>
                                        </p:tgtEl>
                                        <p:attrNameLst>
                                          <p:attrName>style.visibility</p:attrName>
                                        </p:attrNameLst>
                                      </p:cBhvr>
                                      <p:to>
                                        <p:strVal val="visible"/>
                                      </p:to>
                                    </p:set>
                                    <p:animEffect transition="in" filter="barn(inVertical)">
                                      <p:cBhvr>
                                        <p:cTn id="90" dur="500"/>
                                        <p:tgtEl>
                                          <p:spTgt spid="71"/>
                                        </p:tgtEl>
                                      </p:cBhvr>
                                    </p:animEffect>
                                  </p:childTnLst>
                                </p:cTn>
                              </p:par>
                            </p:childTnLst>
                          </p:cTn>
                        </p:par>
                        <p:par>
                          <p:cTn id="91" fill="hold">
                            <p:stCondLst>
                              <p:cond delay="8100"/>
                            </p:stCondLst>
                            <p:childTnLst>
                              <p:par>
                                <p:cTn id="92" presetID="22" presetClass="entr" presetSubtype="8" fill="hold" nodeType="afterEffect">
                                  <p:stCondLst>
                                    <p:cond delay="0"/>
                                  </p:stCondLst>
                                  <p:childTnLst>
                                    <p:set>
                                      <p:cBhvr>
                                        <p:cTn id="93" dur="1" fill="hold">
                                          <p:stCondLst>
                                            <p:cond delay="0"/>
                                          </p:stCondLst>
                                        </p:cTn>
                                        <p:tgtEl>
                                          <p:spTgt spid="61"/>
                                        </p:tgtEl>
                                        <p:attrNameLst>
                                          <p:attrName>style.visibility</p:attrName>
                                        </p:attrNameLst>
                                      </p:cBhvr>
                                      <p:to>
                                        <p:strVal val="visible"/>
                                      </p:to>
                                    </p:set>
                                    <p:animEffect transition="in" filter="wipe(left)">
                                      <p:cBhvr>
                                        <p:cTn id="94" dur="500"/>
                                        <p:tgtEl>
                                          <p:spTgt spid="61"/>
                                        </p:tgtEl>
                                      </p:cBhvr>
                                    </p:animEffect>
                                  </p:childTnLst>
                                </p:cTn>
                              </p:par>
                            </p:childTnLst>
                          </p:cTn>
                        </p:par>
                        <p:par>
                          <p:cTn id="95" fill="hold">
                            <p:stCondLst>
                              <p:cond delay="8600"/>
                            </p:stCondLst>
                            <p:childTnLst>
                              <p:par>
                                <p:cTn id="96" presetID="22" presetClass="entr" presetSubtype="1" fill="hold" nodeType="afterEffect">
                                  <p:stCondLst>
                                    <p:cond delay="0"/>
                                  </p:stCondLst>
                                  <p:childTnLst>
                                    <p:set>
                                      <p:cBhvr>
                                        <p:cTn id="97" dur="1" fill="hold">
                                          <p:stCondLst>
                                            <p:cond delay="0"/>
                                          </p:stCondLst>
                                        </p:cTn>
                                        <p:tgtEl>
                                          <p:spTgt spid="67"/>
                                        </p:tgtEl>
                                        <p:attrNameLst>
                                          <p:attrName>style.visibility</p:attrName>
                                        </p:attrNameLst>
                                      </p:cBhvr>
                                      <p:to>
                                        <p:strVal val="visible"/>
                                      </p:to>
                                    </p:set>
                                    <p:animEffect transition="in" filter="wipe(up)">
                                      <p:cBhvr>
                                        <p:cTn id="98"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4" grpId="0" animBg="1"/>
      <p:bldP spid="34" grpId="0" animBg="1"/>
      <p:bldP spid="35" grpId="0"/>
      <p:bldP spid="36" grpId="0" animBg="1"/>
      <p:bldP spid="46" grpId="0" animBg="1"/>
      <p:bldP spid="47" grpId="0"/>
      <p:bldP spid="48" grpId="0" animBg="1"/>
      <p:bldP spid="58" grpId="0" animBg="1"/>
      <p:bldP spid="59" grpId="0"/>
      <p:bldP spid="60" grpId="0" animBg="1"/>
      <p:bldP spid="70" grpId="0" animBg="1"/>
      <p:bldP spid="7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65373" y="428693"/>
            <a:ext cx="3047759" cy="430887"/>
          </a:xfrm>
          <a:prstGeom prst="rect">
            <a:avLst/>
          </a:prstGeom>
          <a:noFill/>
        </p:spPr>
        <p:txBody>
          <a:bodyPr wrap="square" rtlCol="0">
            <a:spAutoFit/>
          </a:bodyPr>
          <a:lstStyle>
            <a:defPPr>
              <a:defRPr lang="zh-CN"/>
            </a:defPPr>
            <a:lvl1pPr>
              <a:defRPr sz="2200" b="1">
                <a:solidFill>
                  <a:schemeClr val="accent1"/>
                </a:solidFill>
                <a:latin typeface="微软雅黑" panose="020B0503020204020204" pitchFamily="34" charset="-122"/>
                <a:ea typeface="微软雅黑" panose="020B0503020204020204" pitchFamily="34" charset="-122"/>
              </a:defRPr>
            </a:lvl1pPr>
          </a:lstStyle>
          <a:p>
            <a:r>
              <a:rPr lang="zh-CN" altLang="en-US" dirty="0"/>
              <a:t>科技项目申报管理</a:t>
            </a:r>
            <a:endParaRPr lang="zh-CN" altLang="en-US" dirty="0"/>
          </a:p>
        </p:txBody>
      </p:sp>
      <p:cxnSp>
        <p:nvCxnSpPr>
          <p:cNvPr id="3" name="直接连接符 2"/>
          <p:cNvCxnSpPr/>
          <p:nvPr/>
        </p:nvCxnSpPr>
        <p:spPr>
          <a:xfrm>
            <a:off x="1132953" y="897658"/>
            <a:ext cx="7543503" cy="0"/>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582730" y="347438"/>
            <a:ext cx="507041" cy="593401"/>
            <a:chOff x="582730" y="347438"/>
            <a:chExt cx="507041" cy="593401"/>
          </a:xfrm>
        </p:grpSpPr>
        <p:sp>
          <p:nvSpPr>
            <p:cNvPr id="19" name="六边形 18"/>
            <p:cNvSpPr/>
            <p:nvPr/>
          </p:nvSpPr>
          <p:spPr>
            <a:xfrm rot="5400000">
              <a:off x="539550" y="390618"/>
              <a:ext cx="593401" cy="507041"/>
            </a:xfrm>
            <a:prstGeom prst="hexagon">
              <a:avLst/>
            </a:prstGeom>
            <a:solidFill>
              <a:schemeClr val="accent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15" name="Freeform 95"/>
            <p:cNvSpPr>
              <a:spLocks noEditPoints="1"/>
            </p:cNvSpPr>
            <p:nvPr/>
          </p:nvSpPr>
          <p:spPr bwMode="auto">
            <a:xfrm>
              <a:off x="671521" y="507411"/>
              <a:ext cx="329457" cy="273450"/>
            </a:xfrm>
            <a:custGeom>
              <a:avLst/>
              <a:gdLst>
                <a:gd name="T0" fmla="*/ 581 w 602"/>
                <a:gd name="T1" fmla="*/ 221 h 499"/>
                <a:gd name="T2" fmla="*/ 602 w 602"/>
                <a:gd name="T3" fmla="*/ 304 h 499"/>
                <a:gd name="T4" fmla="*/ 580 w 602"/>
                <a:gd name="T5" fmla="*/ 330 h 499"/>
                <a:gd name="T6" fmla="*/ 472 w 602"/>
                <a:gd name="T7" fmla="*/ 343 h 499"/>
                <a:gd name="T8" fmla="*/ 425 w 602"/>
                <a:gd name="T9" fmla="*/ 295 h 499"/>
                <a:gd name="T10" fmla="*/ 380 w 602"/>
                <a:gd name="T11" fmla="*/ 245 h 499"/>
                <a:gd name="T12" fmla="*/ 320 w 602"/>
                <a:gd name="T13" fmla="*/ 245 h 499"/>
                <a:gd name="T14" fmla="*/ 345 w 602"/>
                <a:gd name="T15" fmla="*/ 205 h 499"/>
                <a:gd name="T16" fmla="*/ 383 w 602"/>
                <a:gd name="T17" fmla="*/ 191 h 499"/>
                <a:gd name="T18" fmla="*/ 404 w 602"/>
                <a:gd name="T19" fmla="*/ 176 h 499"/>
                <a:gd name="T20" fmla="*/ 394 w 602"/>
                <a:gd name="T21" fmla="*/ 139 h 499"/>
                <a:gd name="T22" fmla="*/ 381 w 602"/>
                <a:gd name="T23" fmla="*/ 117 h 499"/>
                <a:gd name="T24" fmla="*/ 383 w 602"/>
                <a:gd name="T25" fmla="*/ 89 h 499"/>
                <a:gd name="T26" fmla="*/ 385 w 602"/>
                <a:gd name="T27" fmla="*/ 42 h 499"/>
                <a:gd name="T28" fmla="*/ 410 w 602"/>
                <a:gd name="T29" fmla="*/ 11 h 499"/>
                <a:gd name="T30" fmla="*/ 457 w 602"/>
                <a:gd name="T31" fmla="*/ 0 h 499"/>
                <a:gd name="T32" fmla="*/ 503 w 602"/>
                <a:gd name="T33" fmla="*/ 13 h 499"/>
                <a:gd name="T34" fmla="*/ 526 w 602"/>
                <a:gd name="T35" fmla="*/ 44 h 499"/>
                <a:gd name="T36" fmla="*/ 526 w 602"/>
                <a:gd name="T37" fmla="*/ 89 h 499"/>
                <a:gd name="T38" fmla="*/ 529 w 602"/>
                <a:gd name="T39" fmla="*/ 108 h 499"/>
                <a:gd name="T40" fmla="*/ 519 w 602"/>
                <a:gd name="T41" fmla="*/ 128 h 499"/>
                <a:gd name="T42" fmla="*/ 498 w 602"/>
                <a:gd name="T43" fmla="*/ 162 h 499"/>
                <a:gd name="T44" fmla="*/ 511 w 602"/>
                <a:gd name="T45" fmla="*/ 189 h 499"/>
                <a:gd name="T46" fmla="*/ 560 w 602"/>
                <a:gd name="T47" fmla="*/ 193 h 499"/>
                <a:gd name="T48" fmla="*/ 320 w 602"/>
                <a:gd name="T49" fmla="*/ 284 h 499"/>
                <a:gd name="T50" fmla="*/ 284 w 602"/>
                <a:gd name="T51" fmla="*/ 267 h 499"/>
                <a:gd name="T52" fmla="*/ 291 w 602"/>
                <a:gd name="T53" fmla="*/ 218 h 499"/>
                <a:gd name="T54" fmla="*/ 315 w 602"/>
                <a:gd name="T55" fmla="*/ 182 h 499"/>
                <a:gd name="T56" fmla="*/ 322 w 602"/>
                <a:gd name="T57" fmla="*/ 142 h 499"/>
                <a:gd name="T58" fmla="*/ 319 w 602"/>
                <a:gd name="T59" fmla="*/ 114 h 499"/>
                <a:gd name="T60" fmla="*/ 309 w 602"/>
                <a:gd name="T61" fmla="*/ 47 h 499"/>
                <a:gd name="T62" fmla="*/ 268 w 602"/>
                <a:gd name="T63" fmla="*/ 15 h 499"/>
                <a:gd name="T64" fmla="*/ 217 w 602"/>
                <a:gd name="T65" fmla="*/ 6 h 499"/>
                <a:gd name="T66" fmla="*/ 167 w 602"/>
                <a:gd name="T67" fmla="*/ 14 h 499"/>
                <a:gd name="T68" fmla="*/ 124 w 602"/>
                <a:gd name="T69" fmla="*/ 45 h 499"/>
                <a:gd name="T70" fmla="*/ 110 w 602"/>
                <a:gd name="T71" fmla="*/ 114 h 499"/>
                <a:gd name="T72" fmla="*/ 104 w 602"/>
                <a:gd name="T73" fmla="*/ 142 h 499"/>
                <a:gd name="T74" fmla="*/ 113 w 602"/>
                <a:gd name="T75" fmla="*/ 181 h 499"/>
                <a:gd name="T76" fmla="*/ 134 w 602"/>
                <a:gd name="T77" fmla="*/ 216 h 499"/>
                <a:gd name="T78" fmla="*/ 136 w 602"/>
                <a:gd name="T79" fmla="*/ 270 h 499"/>
                <a:gd name="T80" fmla="*/ 102 w 602"/>
                <a:gd name="T81" fmla="*/ 282 h 499"/>
                <a:gd name="T82" fmla="*/ 52 w 602"/>
                <a:gd name="T83" fmla="*/ 289 h 499"/>
                <a:gd name="T84" fmla="*/ 21 w 602"/>
                <a:gd name="T85" fmla="*/ 340 h 499"/>
                <a:gd name="T86" fmla="*/ 0 w 602"/>
                <a:gd name="T87" fmla="*/ 430 h 499"/>
                <a:gd name="T88" fmla="*/ 15 w 602"/>
                <a:gd name="T89" fmla="*/ 472 h 499"/>
                <a:gd name="T90" fmla="*/ 119 w 602"/>
                <a:gd name="T91" fmla="*/ 494 h 499"/>
                <a:gd name="T92" fmla="*/ 288 w 602"/>
                <a:gd name="T93" fmla="*/ 498 h 499"/>
                <a:gd name="T94" fmla="*/ 406 w 602"/>
                <a:gd name="T95" fmla="*/ 477 h 499"/>
                <a:gd name="T96" fmla="*/ 424 w 602"/>
                <a:gd name="T97" fmla="*/ 421 h 499"/>
                <a:gd name="T98" fmla="*/ 403 w 602"/>
                <a:gd name="T99" fmla="*/ 335 h 499"/>
                <a:gd name="T100" fmla="*/ 366 w 602"/>
                <a:gd name="T101" fmla="*/ 284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02" h="499">
                  <a:moveTo>
                    <a:pt x="560" y="193"/>
                  </a:moveTo>
                  <a:lnTo>
                    <a:pt x="567" y="200"/>
                  </a:lnTo>
                  <a:lnTo>
                    <a:pt x="572" y="205"/>
                  </a:lnTo>
                  <a:lnTo>
                    <a:pt x="577" y="213"/>
                  </a:lnTo>
                  <a:lnTo>
                    <a:pt x="581" y="221"/>
                  </a:lnTo>
                  <a:lnTo>
                    <a:pt x="589" y="237"/>
                  </a:lnTo>
                  <a:lnTo>
                    <a:pt x="594" y="254"/>
                  </a:lnTo>
                  <a:lnTo>
                    <a:pt x="597" y="271"/>
                  </a:lnTo>
                  <a:lnTo>
                    <a:pt x="601" y="289"/>
                  </a:lnTo>
                  <a:lnTo>
                    <a:pt x="602" y="304"/>
                  </a:lnTo>
                  <a:lnTo>
                    <a:pt x="602" y="318"/>
                  </a:lnTo>
                  <a:lnTo>
                    <a:pt x="599" y="322"/>
                  </a:lnTo>
                  <a:lnTo>
                    <a:pt x="593" y="325"/>
                  </a:lnTo>
                  <a:lnTo>
                    <a:pt x="587" y="328"/>
                  </a:lnTo>
                  <a:lnTo>
                    <a:pt x="580" y="330"/>
                  </a:lnTo>
                  <a:lnTo>
                    <a:pt x="563" y="335"/>
                  </a:lnTo>
                  <a:lnTo>
                    <a:pt x="543" y="338"/>
                  </a:lnTo>
                  <a:lnTo>
                    <a:pt x="521" y="340"/>
                  </a:lnTo>
                  <a:lnTo>
                    <a:pt x="496" y="342"/>
                  </a:lnTo>
                  <a:lnTo>
                    <a:pt x="472" y="343"/>
                  </a:lnTo>
                  <a:lnTo>
                    <a:pt x="446" y="343"/>
                  </a:lnTo>
                  <a:lnTo>
                    <a:pt x="441" y="330"/>
                  </a:lnTo>
                  <a:lnTo>
                    <a:pt x="437" y="318"/>
                  </a:lnTo>
                  <a:lnTo>
                    <a:pt x="431" y="306"/>
                  </a:lnTo>
                  <a:lnTo>
                    <a:pt x="425" y="295"/>
                  </a:lnTo>
                  <a:lnTo>
                    <a:pt x="418" y="284"/>
                  </a:lnTo>
                  <a:lnTo>
                    <a:pt x="410" y="274"/>
                  </a:lnTo>
                  <a:lnTo>
                    <a:pt x="401" y="264"/>
                  </a:lnTo>
                  <a:lnTo>
                    <a:pt x="392" y="255"/>
                  </a:lnTo>
                  <a:lnTo>
                    <a:pt x="380" y="245"/>
                  </a:lnTo>
                  <a:lnTo>
                    <a:pt x="366" y="245"/>
                  </a:lnTo>
                  <a:lnTo>
                    <a:pt x="354" y="245"/>
                  </a:lnTo>
                  <a:lnTo>
                    <a:pt x="343" y="245"/>
                  </a:lnTo>
                  <a:lnTo>
                    <a:pt x="332" y="245"/>
                  </a:lnTo>
                  <a:lnTo>
                    <a:pt x="320" y="245"/>
                  </a:lnTo>
                  <a:lnTo>
                    <a:pt x="319" y="245"/>
                  </a:lnTo>
                  <a:lnTo>
                    <a:pt x="327" y="231"/>
                  </a:lnTo>
                  <a:lnTo>
                    <a:pt x="334" y="217"/>
                  </a:lnTo>
                  <a:lnTo>
                    <a:pt x="340" y="211"/>
                  </a:lnTo>
                  <a:lnTo>
                    <a:pt x="345" y="205"/>
                  </a:lnTo>
                  <a:lnTo>
                    <a:pt x="349" y="198"/>
                  </a:lnTo>
                  <a:lnTo>
                    <a:pt x="352" y="191"/>
                  </a:lnTo>
                  <a:lnTo>
                    <a:pt x="365" y="191"/>
                  </a:lnTo>
                  <a:lnTo>
                    <a:pt x="377" y="191"/>
                  </a:lnTo>
                  <a:lnTo>
                    <a:pt x="383" y="191"/>
                  </a:lnTo>
                  <a:lnTo>
                    <a:pt x="387" y="191"/>
                  </a:lnTo>
                  <a:lnTo>
                    <a:pt x="392" y="190"/>
                  </a:lnTo>
                  <a:lnTo>
                    <a:pt x="397" y="189"/>
                  </a:lnTo>
                  <a:lnTo>
                    <a:pt x="400" y="183"/>
                  </a:lnTo>
                  <a:lnTo>
                    <a:pt x="404" y="176"/>
                  </a:lnTo>
                  <a:lnTo>
                    <a:pt x="406" y="169"/>
                  </a:lnTo>
                  <a:lnTo>
                    <a:pt x="408" y="160"/>
                  </a:lnTo>
                  <a:lnTo>
                    <a:pt x="404" y="153"/>
                  </a:lnTo>
                  <a:lnTo>
                    <a:pt x="399" y="146"/>
                  </a:lnTo>
                  <a:lnTo>
                    <a:pt x="394" y="139"/>
                  </a:lnTo>
                  <a:lnTo>
                    <a:pt x="392" y="129"/>
                  </a:lnTo>
                  <a:lnTo>
                    <a:pt x="388" y="128"/>
                  </a:lnTo>
                  <a:lnTo>
                    <a:pt x="386" y="124"/>
                  </a:lnTo>
                  <a:lnTo>
                    <a:pt x="384" y="121"/>
                  </a:lnTo>
                  <a:lnTo>
                    <a:pt x="381" y="117"/>
                  </a:lnTo>
                  <a:lnTo>
                    <a:pt x="379" y="107"/>
                  </a:lnTo>
                  <a:lnTo>
                    <a:pt x="378" y="94"/>
                  </a:lnTo>
                  <a:lnTo>
                    <a:pt x="378" y="92"/>
                  </a:lnTo>
                  <a:lnTo>
                    <a:pt x="380" y="90"/>
                  </a:lnTo>
                  <a:lnTo>
                    <a:pt x="383" y="89"/>
                  </a:lnTo>
                  <a:lnTo>
                    <a:pt x="384" y="88"/>
                  </a:lnTo>
                  <a:lnTo>
                    <a:pt x="383" y="75"/>
                  </a:lnTo>
                  <a:lnTo>
                    <a:pt x="383" y="63"/>
                  </a:lnTo>
                  <a:lnTo>
                    <a:pt x="383" y="53"/>
                  </a:lnTo>
                  <a:lnTo>
                    <a:pt x="385" y="42"/>
                  </a:lnTo>
                  <a:lnTo>
                    <a:pt x="388" y="34"/>
                  </a:lnTo>
                  <a:lnTo>
                    <a:pt x="392" y="27"/>
                  </a:lnTo>
                  <a:lnTo>
                    <a:pt x="398" y="20"/>
                  </a:lnTo>
                  <a:lnTo>
                    <a:pt x="404" y="14"/>
                  </a:lnTo>
                  <a:lnTo>
                    <a:pt x="410" y="11"/>
                  </a:lnTo>
                  <a:lnTo>
                    <a:pt x="415" y="8"/>
                  </a:lnTo>
                  <a:lnTo>
                    <a:pt x="421" y="5"/>
                  </a:lnTo>
                  <a:lnTo>
                    <a:pt x="428" y="4"/>
                  </a:lnTo>
                  <a:lnTo>
                    <a:pt x="442" y="0"/>
                  </a:lnTo>
                  <a:lnTo>
                    <a:pt x="457" y="0"/>
                  </a:lnTo>
                  <a:lnTo>
                    <a:pt x="471" y="1"/>
                  </a:lnTo>
                  <a:lnTo>
                    <a:pt x="485" y="4"/>
                  </a:lnTo>
                  <a:lnTo>
                    <a:pt x="492" y="6"/>
                  </a:lnTo>
                  <a:lnTo>
                    <a:pt x="498" y="9"/>
                  </a:lnTo>
                  <a:lnTo>
                    <a:pt x="503" y="13"/>
                  </a:lnTo>
                  <a:lnTo>
                    <a:pt x="509" y="17"/>
                  </a:lnTo>
                  <a:lnTo>
                    <a:pt x="515" y="22"/>
                  </a:lnTo>
                  <a:lnTo>
                    <a:pt x="520" y="28"/>
                  </a:lnTo>
                  <a:lnTo>
                    <a:pt x="523" y="35"/>
                  </a:lnTo>
                  <a:lnTo>
                    <a:pt x="526" y="44"/>
                  </a:lnTo>
                  <a:lnTo>
                    <a:pt x="527" y="53"/>
                  </a:lnTo>
                  <a:lnTo>
                    <a:pt x="528" y="63"/>
                  </a:lnTo>
                  <a:lnTo>
                    <a:pt x="527" y="75"/>
                  </a:lnTo>
                  <a:lnTo>
                    <a:pt x="526" y="89"/>
                  </a:lnTo>
                  <a:lnTo>
                    <a:pt x="526" y="89"/>
                  </a:lnTo>
                  <a:lnTo>
                    <a:pt x="527" y="90"/>
                  </a:lnTo>
                  <a:lnTo>
                    <a:pt x="529" y="92"/>
                  </a:lnTo>
                  <a:lnTo>
                    <a:pt x="529" y="94"/>
                  </a:lnTo>
                  <a:lnTo>
                    <a:pt x="529" y="101"/>
                  </a:lnTo>
                  <a:lnTo>
                    <a:pt x="529" y="108"/>
                  </a:lnTo>
                  <a:lnTo>
                    <a:pt x="528" y="113"/>
                  </a:lnTo>
                  <a:lnTo>
                    <a:pt x="526" y="117"/>
                  </a:lnTo>
                  <a:lnTo>
                    <a:pt x="525" y="122"/>
                  </a:lnTo>
                  <a:lnTo>
                    <a:pt x="521" y="126"/>
                  </a:lnTo>
                  <a:lnTo>
                    <a:pt x="519" y="128"/>
                  </a:lnTo>
                  <a:lnTo>
                    <a:pt x="515" y="130"/>
                  </a:lnTo>
                  <a:lnTo>
                    <a:pt x="512" y="139"/>
                  </a:lnTo>
                  <a:lnTo>
                    <a:pt x="508" y="147"/>
                  </a:lnTo>
                  <a:lnTo>
                    <a:pt x="503" y="155"/>
                  </a:lnTo>
                  <a:lnTo>
                    <a:pt x="498" y="162"/>
                  </a:lnTo>
                  <a:lnTo>
                    <a:pt x="499" y="169"/>
                  </a:lnTo>
                  <a:lnTo>
                    <a:pt x="501" y="175"/>
                  </a:lnTo>
                  <a:lnTo>
                    <a:pt x="503" y="181"/>
                  </a:lnTo>
                  <a:lnTo>
                    <a:pt x="506" y="186"/>
                  </a:lnTo>
                  <a:lnTo>
                    <a:pt x="511" y="189"/>
                  </a:lnTo>
                  <a:lnTo>
                    <a:pt x="515" y="191"/>
                  </a:lnTo>
                  <a:lnTo>
                    <a:pt x="521" y="193"/>
                  </a:lnTo>
                  <a:lnTo>
                    <a:pt x="528" y="193"/>
                  </a:lnTo>
                  <a:lnTo>
                    <a:pt x="543" y="193"/>
                  </a:lnTo>
                  <a:lnTo>
                    <a:pt x="560" y="193"/>
                  </a:lnTo>
                  <a:close/>
                  <a:moveTo>
                    <a:pt x="366" y="284"/>
                  </a:moveTo>
                  <a:lnTo>
                    <a:pt x="354" y="284"/>
                  </a:lnTo>
                  <a:lnTo>
                    <a:pt x="343" y="284"/>
                  </a:lnTo>
                  <a:lnTo>
                    <a:pt x="331" y="284"/>
                  </a:lnTo>
                  <a:lnTo>
                    <a:pt x="320" y="284"/>
                  </a:lnTo>
                  <a:lnTo>
                    <a:pt x="310" y="284"/>
                  </a:lnTo>
                  <a:lnTo>
                    <a:pt x="302" y="282"/>
                  </a:lnTo>
                  <a:lnTo>
                    <a:pt x="295" y="278"/>
                  </a:lnTo>
                  <a:lnTo>
                    <a:pt x="289" y="274"/>
                  </a:lnTo>
                  <a:lnTo>
                    <a:pt x="284" y="267"/>
                  </a:lnTo>
                  <a:lnTo>
                    <a:pt x="280" y="258"/>
                  </a:lnTo>
                  <a:lnTo>
                    <a:pt x="278" y="249"/>
                  </a:lnTo>
                  <a:lnTo>
                    <a:pt x="276" y="238"/>
                  </a:lnTo>
                  <a:lnTo>
                    <a:pt x="284" y="229"/>
                  </a:lnTo>
                  <a:lnTo>
                    <a:pt x="291" y="218"/>
                  </a:lnTo>
                  <a:lnTo>
                    <a:pt x="297" y="205"/>
                  </a:lnTo>
                  <a:lnTo>
                    <a:pt x="302" y="193"/>
                  </a:lnTo>
                  <a:lnTo>
                    <a:pt x="306" y="190"/>
                  </a:lnTo>
                  <a:lnTo>
                    <a:pt x="311" y="187"/>
                  </a:lnTo>
                  <a:lnTo>
                    <a:pt x="315" y="182"/>
                  </a:lnTo>
                  <a:lnTo>
                    <a:pt x="317" y="176"/>
                  </a:lnTo>
                  <a:lnTo>
                    <a:pt x="319" y="169"/>
                  </a:lnTo>
                  <a:lnTo>
                    <a:pt x="322" y="161"/>
                  </a:lnTo>
                  <a:lnTo>
                    <a:pt x="322" y="151"/>
                  </a:lnTo>
                  <a:lnTo>
                    <a:pt x="322" y="142"/>
                  </a:lnTo>
                  <a:lnTo>
                    <a:pt x="322" y="139"/>
                  </a:lnTo>
                  <a:lnTo>
                    <a:pt x="318" y="135"/>
                  </a:lnTo>
                  <a:lnTo>
                    <a:pt x="318" y="135"/>
                  </a:lnTo>
                  <a:lnTo>
                    <a:pt x="317" y="134"/>
                  </a:lnTo>
                  <a:lnTo>
                    <a:pt x="319" y="114"/>
                  </a:lnTo>
                  <a:lnTo>
                    <a:pt x="319" y="96"/>
                  </a:lnTo>
                  <a:lnTo>
                    <a:pt x="319" y="81"/>
                  </a:lnTo>
                  <a:lnTo>
                    <a:pt x="317" y="68"/>
                  </a:lnTo>
                  <a:lnTo>
                    <a:pt x="313" y="58"/>
                  </a:lnTo>
                  <a:lnTo>
                    <a:pt x="309" y="47"/>
                  </a:lnTo>
                  <a:lnTo>
                    <a:pt x="302" y="38"/>
                  </a:lnTo>
                  <a:lnTo>
                    <a:pt x="292" y="31"/>
                  </a:lnTo>
                  <a:lnTo>
                    <a:pt x="285" y="25"/>
                  </a:lnTo>
                  <a:lnTo>
                    <a:pt x="277" y="20"/>
                  </a:lnTo>
                  <a:lnTo>
                    <a:pt x="268" y="15"/>
                  </a:lnTo>
                  <a:lnTo>
                    <a:pt x="258" y="12"/>
                  </a:lnTo>
                  <a:lnTo>
                    <a:pt x="249" y="9"/>
                  </a:lnTo>
                  <a:lnTo>
                    <a:pt x="238" y="7"/>
                  </a:lnTo>
                  <a:lnTo>
                    <a:pt x="228" y="6"/>
                  </a:lnTo>
                  <a:lnTo>
                    <a:pt x="217" y="6"/>
                  </a:lnTo>
                  <a:lnTo>
                    <a:pt x="207" y="6"/>
                  </a:lnTo>
                  <a:lnTo>
                    <a:pt x="196" y="7"/>
                  </a:lnTo>
                  <a:lnTo>
                    <a:pt x="187" y="8"/>
                  </a:lnTo>
                  <a:lnTo>
                    <a:pt x="176" y="11"/>
                  </a:lnTo>
                  <a:lnTo>
                    <a:pt x="167" y="14"/>
                  </a:lnTo>
                  <a:lnTo>
                    <a:pt x="157" y="18"/>
                  </a:lnTo>
                  <a:lnTo>
                    <a:pt x="149" y="22"/>
                  </a:lnTo>
                  <a:lnTo>
                    <a:pt x="141" y="27"/>
                  </a:lnTo>
                  <a:lnTo>
                    <a:pt x="133" y="35"/>
                  </a:lnTo>
                  <a:lnTo>
                    <a:pt x="124" y="45"/>
                  </a:lnTo>
                  <a:lnTo>
                    <a:pt x="119" y="55"/>
                  </a:lnTo>
                  <a:lnTo>
                    <a:pt x="114" y="68"/>
                  </a:lnTo>
                  <a:lnTo>
                    <a:pt x="111" y="82"/>
                  </a:lnTo>
                  <a:lnTo>
                    <a:pt x="110" y="97"/>
                  </a:lnTo>
                  <a:lnTo>
                    <a:pt x="110" y="114"/>
                  </a:lnTo>
                  <a:lnTo>
                    <a:pt x="113" y="133"/>
                  </a:lnTo>
                  <a:lnTo>
                    <a:pt x="110" y="134"/>
                  </a:lnTo>
                  <a:lnTo>
                    <a:pt x="108" y="135"/>
                  </a:lnTo>
                  <a:lnTo>
                    <a:pt x="104" y="139"/>
                  </a:lnTo>
                  <a:lnTo>
                    <a:pt x="104" y="142"/>
                  </a:lnTo>
                  <a:lnTo>
                    <a:pt x="104" y="151"/>
                  </a:lnTo>
                  <a:lnTo>
                    <a:pt x="106" y="161"/>
                  </a:lnTo>
                  <a:lnTo>
                    <a:pt x="107" y="168"/>
                  </a:lnTo>
                  <a:lnTo>
                    <a:pt x="109" y="175"/>
                  </a:lnTo>
                  <a:lnTo>
                    <a:pt x="113" y="181"/>
                  </a:lnTo>
                  <a:lnTo>
                    <a:pt x="115" y="186"/>
                  </a:lnTo>
                  <a:lnTo>
                    <a:pt x="120" y="190"/>
                  </a:lnTo>
                  <a:lnTo>
                    <a:pt x="123" y="193"/>
                  </a:lnTo>
                  <a:lnTo>
                    <a:pt x="128" y="204"/>
                  </a:lnTo>
                  <a:lnTo>
                    <a:pt x="134" y="216"/>
                  </a:lnTo>
                  <a:lnTo>
                    <a:pt x="141" y="227"/>
                  </a:lnTo>
                  <a:lnTo>
                    <a:pt x="148" y="236"/>
                  </a:lnTo>
                  <a:lnTo>
                    <a:pt x="146" y="249"/>
                  </a:lnTo>
                  <a:lnTo>
                    <a:pt x="141" y="261"/>
                  </a:lnTo>
                  <a:lnTo>
                    <a:pt x="136" y="270"/>
                  </a:lnTo>
                  <a:lnTo>
                    <a:pt x="130" y="278"/>
                  </a:lnTo>
                  <a:lnTo>
                    <a:pt x="124" y="281"/>
                  </a:lnTo>
                  <a:lnTo>
                    <a:pt x="117" y="282"/>
                  </a:lnTo>
                  <a:lnTo>
                    <a:pt x="110" y="282"/>
                  </a:lnTo>
                  <a:lnTo>
                    <a:pt x="102" y="282"/>
                  </a:lnTo>
                  <a:lnTo>
                    <a:pt x="92" y="282"/>
                  </a:lnTo>
                  <a:lnTo>
                    <a:pt x="81" y="282"/>
                  </a:lnTo>
                  <a:lnTo>
                    <a:pt x="70" y="282"/>
                  </a:lnTo>
                  <a:lnTo>
                    <a:pt x="59" y="282"/>
                  </a:lnTo>
                  <a:lnTo>
                    <a:pt x="52" y="289"/>
                  </a:lnTo>
                  <a:lnTo>
                    <a:pt x="45" y="298"/>
                  </a:lnTo>
                  <a:lnTo>
                    <a:pt x="39" y="308"/>
                  </a:lnTo>
                  <a:lnTo>
                    <a:pt x="33" y="318"/>
                  </a:lnTo>
                  <a:lnTo>
                    <a:pt x="27" y="329"/>
                  </a:lnTo>
                  <a:lnTo>
                    <a:pt x="21" y="340"/>
                  </a:lnTo>
                  <a:lnTo>
                    <a:pt x="16" y="353"/>
                  </a:lnTo>
                  <a:lnTo>
                    <a:pt x="13" y="365"/>
                  </a:lnTo>
                  <a:lnTo>
                    <a:pt x="6" y="391"/>
                  </a:lnTo>
                  <a:lnTo>
                    <a:pt x="1" y="417"/>
                  </a:lnTo>
                  <a:lnTo>
                    <a:pt x="0" y="430"/>
                  </a:lnTo>
                  <a:lnTo>
                    <a:pt x="0" y="441"/>
                  </a:lnTo>
                  <a:lnTo>
                    <a:pt x="0" y="453"/>
                  </a:lnTo>
                  <a:lnTo>
                    <a:pt x="0" y="465"/>
                  </a:lnTo>
                  <a:lnTo>
                    <a:pt x="7" y="468"/>
                  </a:lnTo>
                  <a:lnTo>
                    <a:pt x="15" y="472"/>
                  </a:lnTo>
                  <a:lnTo>
                    <a:pt x="25" y="475"/>
                  </a:lnTo>
                  <a:lnTo>
                    <a:pt x="35" y="479"/>
                  </a:lnTo>
                  <a:lnTo>
                    <a:pt x="60" y="485"/>
                  </a:lnTo>
                  <a:lnTo>
                    <a:pt x="88" y="490"/>
                  </a:lnTo>
                  <a:lnTo>
                    <a:pt x="119" y="494"/>
                  </a:lnTo>
                  <a:lnTo>
                    <a:pt x="151" y="497"/>
                  </a:lnTo>
                  <a:lnTo>
                    <a:pt x="185" y="499"/>
                  </a:lnTo>
                  <a:lnTo>
                    <a:pt x="219" y="499"/>
                  </a:lnTo>
                  <a:lnTo>
                    <a:pt x="253" y="499"/>
                  </a:lnTo>
                  <a:lnTo>
                    <a:pt x="288" y="498"/>
                  </a:lnTo>
                  <a:lnTo>
                    <a:pt x="319" y="494"/>
                  </a:lnTo>
                  <a:lnTo>
                    <a:pt x="349" y="491"/>
                  </a:lnTo>
                  <a:lnTo>
                    <a:pt x="374" y="486"/>
                  </a:lnTo>
                  <a:lnTo>
                    <a:pt x="397" y="480"/>
                  </a:lnTo>
                  <a:lnTo>
                    <a:pt x="406" y="477"/>
                  </a:lnTo>
                  <a:lnTo>
                    <a:pt x="414" y="473"/>
                  </a:lnTo>
                  <a:lnTo>
                    <a:pt x="421" y="468"/>
                  </a:lnTo>
                  <a:lnTo>
                    <a:pt x="427" y="465"/>
                  </a:lnTo>
                  <a:lnTo>
                    <a:pt x="426" y="444"/>
                  </a:lnTo>
                  <a:lnTo>
                    <a:pt x="424" y="421"/>
                  </a:lnTo>
                  <a:lnTo>
                    <a:pt x="420" y="397"/>
                  </a:lnTo>
                  <a:lnTo>
                    <a:pt x="415" y="372"/>
                  </a:lnTo>
                  <a:lnTo>
                    <a:pt x="412" y="359"/>
                  </a:lnTo>
                  <a:lnTo>
                    <a:pt x="407" y="348"/>
                  </a:lnTo>
                  <a:lnTo>
                    <a:pt x="403" y="335"/>
                  </a:lnTo>
                  <a:lnTo>
                    <a:pt x="397" y="324"/>
                  </a:lnTo>
                  <a:lnTo>
                    <a:pt x="391" y="312"/>
                  </a:lnTo>
                  <a:lnTo>
                    <a:pt x="384" y="302"/>
                  </a:lnTo>
                  <a:lnTo>
                    <a:pt x="376" y="292"/>
                  </a:lnTo>
                  <a:lnTo>
                    <a:pt x="366" y="284"/>
                  </a:lnTo>
                  <a:lnTo>
                    <a:pt x="366" y="28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6" name="组合 5"/>
          <p:cNvGrpSpPr/>
          <p:nvPr/>
        </p:nvGrpSpPr>
        <p:grpSpPr>
          <a:xfrm>
            <a:off x="3185591" y="1672813"/>
            <a:ext cx="3887854" cy="504056"/>
            <a:chOff x="3185591" y="1672813"/>
            <a:chExt cx="3887854" cy="504056"/>
          </a:xfrm>
        </p:grpSpPr>
        <p:sp>
          <p:nvSpPr>
            <p:cNvPr id="4" name="六边形 3"/>
            <p:cNvSpPr/>
            <p:nvPr/>
          </p:nvSpPr>
          <p:spPr>
            <a:xfrm>
              <a:off x="3185591" y="1672813"/>
              <a:ext cx="3887854" cy="504056"/>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TextBox 73"/>
            <p:cNvSpPr txBox="1"/>
            <p:nvPr/>
          </p:nvSpPr>
          <p:spPr>
            <a:xfrm>
              <a:off x="3833663" y="1724786"/>
              <a:ext cx="3239188"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目前已实施完成的有</a:t>
              </a:r>
              <a:r>
                <a:rPr lang="en-US" altLang="zh-CN" sz="2000" dirty="0">
                  <a:solidFill>
                    <a:schemeClr val="bg1"/>
                  </a:solidFill>
                  <a:latin typeface="微软雅黑" panose="020B0503020204020204" pitchFamily="34" charset="-122"/>
                  <a:ea typeface="微软雅黑" panose="020B0503020204020204" pitchFamily="34" charset="-122"/>
                </a:rPr>
                <a:t>12</a:t>
              </a:r>
              <a:r>
                <a:rPr lang="zh-CN" altLang="en-US" sz="2000" dirty="0">
                  <a:solidFill>
                    <a:schemeClr val="bg1"/>
                  </a:solidFill>
                  <a:latin typeface="微软雅黑" panose="020B0503020204020204" pitchFamily="34" charset="-122"/>
                  <a:ea typeface="微软雅黑" panose="020B0503020204020204" pitchFamily="34" charset="-122"/>
                </a:rPr>
                <a:t>个</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3434428" y="2320885"/>
            <a:ext cx="2486889" cy="504056"/>
            <a:chOff x="3434428" y="2320885"/>
            <a:chExt cx="2486889" cy="504056"/>
          </a:xfrm>
        </p:grpSpPr>
        <p:sp>
          <p:nvSpPr>
            <p:cNvPr id="75" name="六边形 74"/>
            <p:cNvSpPr/>
            <p:nvPr/>
          </p:nvSpPr>
          <p:spPr>
            <a:xfrm>
              <a:off x="3434428" y="2320885"/>
              <a:ext cx="2486889" cy="504056"/>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TextBox 75"/>
            <p:cNvSpPr txBox="1"/>
            <p:nvPr/>
          </p:nvSpPr>
          <p:spPr>
            <a:xfrm>
              <a:off x="3906265" y="2372858"/>
              <a:ext cx="194304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持续进行的</a:t>
              </a:r>
              <a:r>
                <a:rPr lang="en-US" altLang="zh-CN" sz="2000" dirty="0">
                  <a:solidFill>
                    <a:schemeClr val="bg1"/>
                  </a:solidFill>
                  <a:latin typeface="微软雅黑" panose="020B0503020204020204" pitchFamily="34" charset="-122"/>
                  <a:ea typeface="微软雅黑" panose="020B0503020204020204" pitchFamily="34" charset="-122"/>
                </a:rPr>
                <a:t>5</a:t>
              </a:r>
              <a:r>
                <a:rPr lang="zh-CN" altLang="en-US" sz="2000" dirty="0">
                  <a:solidFill>
                    <a:schemeClr val="bg1"/>
                  </a:solidFill>
                  <a:latin typeface="微软雅黑" panose="020B0503020204020204" pitchFamily="34" charset="-122"/>
                  <a:ea typeface="微软雅黑" panose="020B0503020204020204" pitchFamily="34" charset="-122"/>
                </a:rPr>
                <a:t>个</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3031036" y="2955892"/>
            <a:ext cx="4762490" cy="504056"/>
            <a:chOff x="3031036" y="2955892"/>
            <a:chExt cx="4762490" cy="504056"/>
          </a:xfrm>
        </p:grpSpPr>
        <p:sp>
          <p:nvSpPr>
            <p:cNvPr id="77" name="六边形 76"/>
            <p:cNvSpPr/>
            <p:nvPr/>
          </p:nvSpPr>
          <p:spPr>
            <a:xfrm>
              <a:off x="3031036" y="2955892"/>
              <a:ext cx="4762490" cy="50405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TextBox 77"/>
            <p:cNvSpPr txBox="1"/>
            <p:nvPr/>
          </p:nvSpPr>
          <p:spPr>
            <a:xfrm>
              <a:off x="3906265" y="3007865"/>
              <a:ext cx="3815252"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因各种关系停止项目申报的</a:t>
              </a:r>
              <a:r>
                <a:rPr lang="en-US" altLang="zh-CN" sz="2000" dirty="0">
                  <a:solidFill>
                    <a:schemeClr val="bg1"/>
                  </a:solidFill>
                  <a:latin typeface="微软雅黑" panose="020B0503020204020204" pitchFamily="34" charset="-122"/>
                  <a:ea typeface="微软雅黑" panose="020B0503020204020204" pitchFamily="34" charset="-122"/>
                </a:rPr>
                <a:t>7</a:t>
              </a:r>
              <a:r>
                <a:rPr lang="zh-CN" altLang="en-US" sz="2000" dirty="0">
                  <a:solidFill>
                    <a:schemeClr val="bg1"/>
                  </a:solidFill>
                  <a:latin typeface="微软雅黑" panose="020B0503020204020204" pitchFamily="34" charset="-122"/>
                  <a:ea typeface="微软雅黑" panose="020B0503020204020204" pitchFamily="34" charset="-122"/>
                </a:rPr>
                <a:t>个</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79" name="TextBox 78"/>
          <p:cNvSpPr txBox="1"/>
          <p:nvPr/>
        </p:nvSpPr>
        <p:spPr>
          <a:xfrm>
            <a:off x="2609877" y="4011910"/>
            <a:ext cx="5399726" cy="553998"/>
          </a:xfrm>
          <a:prstGeom prst="rect">
            <a:avLst/>
          </a:prstGeom>
          <a:noFill/>
        </p:spPr>
        <p:txBody>
          <a:bodyPr wrap="square" rtlCol="0">
            <a:spAutoFit/>
          </a:bodyPr>
          <a:lstStyle/>
          <a:p>
            <a:r>
              <a:rPr lang="en-US" altLang="zh-CN" sz="1500" dirty="0">
                <a:solidFill>
                  <a:schemeClr val="accent1"/>
                </a:solidFill>
                <a:latin typeface="微软雅黑" panose="020B0503020204020204" pitchFamily="34" charset="-122"/>
                <a:ea typeface="微软雅黑" panose="020B0503020204020204" pitchFamily="34" charset="-122"/>
              </a:rPr>
              <a:t>2016</a:t>
            </a:r>
            <a:r>
              <a:rPr lang="zh-CN" altLang="en-US" sz="1500" dirty="0">
                <a:solidFill>
                  <a:schemeClr val="accent1"/>
                </a:solidFill>
                <a:latin typeface="微软雅黑" panose="020B0503020204020204" pitchFamily="34" charset="-122"/>
                <a:ea typeface="微软雅黑" panose="020B0503020204020204" pitchFamily="34" charset="-122"/>
              </a:rPr>
              <a:t>年度截止到</a:t>
            </a:r>
            <a:r>
              <a:rPr lang="en-US" altLang="zh-CN" sz="1500" dirty="0">
                <a:solidFill>
                  <a:schemeClr val="accent1"/>
                </a:solidFill>
                <a:latin typeface="微软雅黑" panose="020B0503020204020204" pitchFamily="34" charset="-122"/>
                <a:ea typeface="微软雅黑" panose="020B0503020204020204" pitchFamily="34" charset="-122"/>
              </a:rPr>
              <a:t>12</a:t>
            </a:r>
            <a:r>
              <a:rPr lang="zh-CN" altLang="en-US" sz="1500" dirty="0">
                <a:solidFill>
                  <a:schemeClr val="accent1"/>
                </a:solidFill>
                <a:latin typeface="微软雅黑" panose="020B0503020204020204" pitchFamily="34" charset="-122"/>
                <a:ea typeface="微软雅黑" panose="020B0503020204020204" pitchFamily="34" charset="-122"/>
              </a:rPr>
              <a:t>月底公司在项目申报上已确认获得的专项资金补助为</a:t>
            </a:r>
            <a:r>
              <a:rPr lang="en-US" altLang="zh-CN" sz="1500" dirty="0">
                <a:solidFill>
                  <a:schemeClr val="accent1"/>
                </a:solidFill>
                <a:latin typeface="微软雅黑" panose="020B0503020204020204" pitchFamily="34" charset="-122"/>
                <a:ea typeface="微软雅黑" panose="020B0503020204020204" pitchFamily="34" charset="-122"/>
              </a:rPr>
              <a:t>200000</a:t>
            </a:r>
            <a:r>
              <a:rPr lang="zh-CN" altLang="en-US" sz="1500" dirty="0">
                <a:solidFill>
                  <a:schemeClr val="accent1"/>
                </a:solidFill>
                <a:latin typeface="微软雅黑" panose="020B0503020204020204" pitchFamily="34" charset="-122"/>
                <a:ea typeface="微软雅黑" panose="020B0503020204020204" pitchFamily="34" charset="-122"/>
              </a:rPr>
              <a:t>元。</a:t>
            </a:r>
            <a:endParaRPr lang="zh-CN" altLang="en-US" sz="1500" dirty="0">
              <a:solidFill>
                <a:schemeClr val="accent1"/>
              </a:solidFill>
              <a:latin typeface="微软雅黑" panose="020B0503020204020204" pitchFamily="34" charset="-122"/>
              <a:ea typeface="微软雅黑" panose="020B0503020204020204" pitchFamily="34" charset="-122"/>
            </a:endParaRPr>
          </a:p>
        </p:txBody>
      </p:sp>
      <p:sp>
        <p:nvSpPr>
          <p:cNvPr id="80" name="Freeform 182"/>
          <p:cNvSpPr>
            <a:spLocks noEditPoints="1"/>
          </p:cNvSpPr>
          <p:nvPr/>
        </p:nvSpPr>
        <p:spPr bwMode="auto">
          <a:xfrm>
            <a:off x="1953252" y="3939903"/>
            <a:ext cx="640911" cy="626006"/>
          </a:xfrm>
          <a:custGeom>
            <a:avLst/>
            <a:gdLst>
              <a:gd name="T0" fmla="*/ 37 w 517"/>
              <a:gd name="T1" fmla="*/ 313 h 505"/>
              <a:gd name="T2" fmla="*/ 176 w 517"/>
              <a:gd name="T3" fmla="*/ 319 h 505"/>
              <a:gd name="T4" fmla="*/ 71 w 517"/>
              <a:gd name="T5" fmla="*/ 154 h 505"/>
              <a:gd name="T6" fmla="*/ 125 w 517"/>
              <a:gd name="T7" fmla="*/ 170 h 505"/>
              <a:gd name="T8" fmla="*/ 175 w 517"/>
              <a:gd name="T9" fmla="*/ 231 h 505"/>
              <a:gd name="T10" fmla="*/ 101 w 517"/>
              <a:gd name="T11" fmla="*/ 244 h 505"/>
              <a:gd name="T12" fmla="*/ 216 w 517"/>
              <a:gd name="T13" fmla="*/ 235 h 505"/>
              <a:gd name="T14" fmla="*/ 181 w 517"/>
              <a:gd name="T15" fmla="*/ 385 h 505"/>
              <a:gd name="T16" fmla="*/ 216 w 517"/>
              <a:gd name="T17" fmla="*/ 372 h 505"/>
              <a:gd name="T18" fmla="*/ 452 w 517"/>
              <a:gd name="T19" fmla="*/ 414 h 505"/>
              <a:gd name="T20" fmla="*/ 378 w 517"/>
              <a:gd name="T21" fmla="*/ 427 h 505"/>
              <a:gd name="T22" fmla="*/ 381 w 517"/>
              <a:gd name="T23" fmla="*/ 414 h 505"/>
              <a:gd name="T24" fmla="*/ 487 w 517"/>
              <a:gd name="T25" fmla="*/ 339 h 505"/>
              <a:gd name="T26" fmla="*/ 347 w 517"/>
              <a:gd name="T27" fmla="*/ 345 h 505"/>
              <a:gd name="T28" fmla="*/ 410 w 517"/>
              <a:gd name="T29" fmla="*/ 336 h 505"/>
              <a:gd name="T30" fmla="*/ 460 w 517"/>
              <a:gd name="T31" fmla="*/ 266 h 505"/>
              <a:gd name="T32" fmla="*/ 320 w 517"/>
              <a:gd name="T33" fmla="*/ 259 h 505"/>
              <a:gd name="T34" fmla="*/ 437 w 517"/>
              <a:gd name="T35" fmla="*/ 255 h 505"/>
              <a:gd name="T36" fmla="*/ 442 w 517"/>
              <a:gd name="T37" fmla="*/ 189 h 505"/>
              <a:gd name="T38" fmla="*/ 327 w 517"/>
              <a:gd name="T39" fmla="*/ 178 h 505"/>
              <a:gd name="T40" fmla="*/ 470 w 517"/>
              <a:gd name="T41" fmla="*/ 22 h 505"/>
              <a:gd name="T42" fmla="*/ 329 w 517"/>
              <a:gd name="T43" fmla="*/ 28 h 505"/>
              <a:gd name="T44" fmla="*/ 444 w 517"/>
              <a:gd name="T45" fmla="*/ 18 h 505"/>
              <a:gd name="T46" fmla="*/ 396 w 517"/>
              <a:gd name="T47" fmla="*/ 110 h 505"/>
              <a:gd name="T48" fmla="*/ 304 w 517"/>
              <a:gd name="T49" fmla="*/ 97 h 505"/>
              <a:gd name="T50" fmla="*/ 394 w 517"/>
              <a:gd name="T51" fmla="*/ 0 h 505"/>
              <a:gd name="T52" fmla="*/ 287 w 517"/>
              <a:gd name="T53" fmla="*/ 38 h 505"/>
              <a:gd name="T54" fmla="*/ 291 w 517"/>
              <a:gd name="T55" fmla="*/ 84 h 505"/>
              <a:gd name="T56" fmla="*/ 254 w 517"/>
              <a:gd name="T57" fmla="*/ 154 h 505"/>
              <a:gd name="T58" fmla="*/ 289 w 517"/>
              <a:gd name="T59" fmla="*/ 176 h 505"/>
              <a:gd name="T60" fmla="*/ 297 w 517"/>
              <a:gd name="T61" fmla="*/ 244 h 505"/>
              <a:gd name="T62" fmla="*/ 291 w 517"/>
              <a:gd name="T63" fmla="*/ 315 h 505"/>
              <a:gd name="T64" fmla="*/ 304 w 517"/>
              <a:gd name="T65" fmla="*/ 354 h 505"/>
              <a:gd name="T66" fmla="*/ 303 w 517"/>
              <a:gd name="T67" fmla="*/ 407 h 505"/>
              <a:gd name="T68" fmla="*/ 293 w 517"/>
              <a:gd name="T69" fmla="*/ 474 h 505"/>
              <a:gd name="T70" fmla="*/ 435 w 517"/>
              <a:gd name="T71" fmla="*/ 492 h 505"/>
              <a:gd name="T72" fmla="*/ 503 w 517"/>
              <a:gd name="T73" fmla="*/ 433 h 505"/>
              <a:gd name="T74" fmla="*/ 517 w 517"/>
              <a:gd name="T75" fmla="*/ 390 h 505"/>
              <a:gd name="T76" fmla="*/ 497 w 517"/>
              <a:gd name="T77" fmla="*/ 326 h 505"/>
              <a:gd name="T78" fmla="*/ 502 w 517"/>
              <a:gd name="T79" fmla="*/ 259 h 505"/>
              <a:gd name="T80" fmla="*/ 497 w 517"/>
              <a:gd name="T81" fmla="*/ 196 h 505"/>
              <a:gd name="T82" fmla="*/ 457 w 517"/>
              <a:gd name="T83" fmla="*/ 163 h 505"/>
              <a:gd name="T84" fmla="*/ 464 w 517"/>
              <a:gd name="T85" fmla="*/ 99 h 505"/>
              <a:gd name="T86" fmla="*/ 499 w 517"/>
              <a:gd name="T87" fmla="*/ 72 h 505"/>
              <a:gd name="T88" fmla="*/ 473 w 517"/>
              <a:gd name="T89" fmla="*/ 7 h 505"/>
              <a:gd name="T90" fmla="*/ 219 w 517"/>
              <a:gd name="T91" fmla="*/ 316 h 505"/>
              <a:gd name="T92" fmla="*/ 261 w 517"/>
              <a:gd name="T93" fmla="*/ 378 h 505"/>
              <a:gd name="T94" fmla="*/ 234 w 517"/>
              <a:gd name="T95" fmla="*/ 485 h 505"/>
              <a:gd name="T96" fmla="*/ 92 w 517"/>
              <a:gd name="T97" fmla="*/ 504 h 505"/>
              <a:gd name="T98" fmla="*/ 24 w 517"/>
              <a:gd name="T99" fmla="*/ 467 h 505"/>
              <a:gd name="T100" fmla="*/ 46 w 517"/>
              <a:gd name="T101" fmla="*/ 385 h 505"/>
              <a:gd name="T102" fmla="*/ 6 w 517"/>
              <a:gd name="T103" fmla="*/ 340 h 505"/>
              <a:gd name="T104" fmla="*/ 48 w 517"/>
              <a:gd name="T105" fmla="*/ 293 h 505"/>
              <a:gd name="T106" fmla="*/ 38 w 517"/>
              <a:gd name="T107" fmla="*/ 231 h 505"/>
              <a:gd name="T108" fmla="*/ 0 w 517"/>
              <a:gd name="T109" fmla="*/ 176 h 505"/>
              <a:gd name="T110" fmla="*/ 106 w 517"/>
              <a:gd name="T111" fmla="*/ 138 h 505"/>
              <a:gd name="T112" fmla="*/ 213 w 517"/>
              <a:gd name="T113" fmla="*/ 162 h 505"/>
              <a:gd name="T114" fmla="*/ 241 w 517"/>
              <a:gd name="T115" fmla="*/ 225 h 505"/>
              <a:gd name="T116" fmla="*/ 256 w 517"/>
              <a:gd name="T117" fmla="*/ 292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17" h="505">
                <a:moveTo>
                  <a:pt x="182" y="312"/>
                </a:moveTo>
                <a:lnTo>
                  <a:pt x="167" y="312"/>
                </a:lnTo>
                <a:lnTo>
                  <a:pt x="152" y="312"/>
                </a:lnTo>
                <a:lnTo>
                  <a:pt x="132" y="312"/>
                </a:lnTo>
                <a:lnTo>
                  <a:pt x="114" y="311"/>
                </a:lnTo>
                <a:lnTo>
                  <a:pt x="98" y="310"/>
                </a:lnTo>
                <a:lnTo>
                  <a:pt x="83" y="307"/>
                </a:lnTo>
                <a:lnTo>
                  <a:pt x="81" y="307"/>
                </a:lnTo>
                <a:lnTo>
                  <a:pt x="64" y="309"/>
                </a:lnTo>
                <a:lnTo>
                  <a:pt x="48" y="311"/>
                </a:lnTo>
                <a:lnTo>
                  <a:pt x="37" y="313"/>
                </a:lnTo>
                <a:lnTo>
                  <a:pt x="32" y="316"/>
                </a:lnTo>
                <a:lnTo>
                  <a:pt x="37" y="317"/>
                </a:lnTo>
                <a:lnTo>
                  <a:pt x="48" y="319"/>
                </a:lnTo>
                <a:lnTo>
                  <a:pt x="61" y="322"/>
                </a:lnTo>
                <a:lnTo>
                  <a:pt x="77" y="323"/>
                </a:lnTo>
                <a:lnTo>
                  <a:pt x="94" y="324"/>
                </a:lnTo>
                <a:lnTo>
                  <a:pt x="113" y="324"/>
                </a:lnTo>
                <a:lnTo>
                  <a:pt x="132" y="324"/>
                </a:lnTo>
                <a:lnTo>
                  <a:pt x="148" y="323"/>
                </a:lnTo>
                <a:lnTo>
                  <a:pt x="164" y="322"/>
                </a:lnTo>
                <a:lnTo>
                  <a:pt x="176" y="319"/>
                </a:lnTo>
                <a:lnTo>
                  <a:pt x="189" y="317"/>
                </a:lnTo>
                <a:lnTo>
                  <a:pt x="193" y="316"/>
                </a:lnTo>
                <a:lnTo>
                  <a:pt x="191" y="313"/>
                </a:lnTo>
                <a:lnTo>
                  <a:pt x="182" y="312"/>
                </a:lnTo>
                <a:close/>
                <a:moveTo>
                  <a:pt x="171" y="157"/>
                </a:moveTo>
                <a:lnTo>
                  <a:pt x="158" y="156"/>
                </a:lnTo>
                <a:lnTo>
                  <a:pt x="142" y="154"/>
                </a:lnTo>
                <a:lnTo>
                  <a:pt x="125" y="154"/>
                </a:lnTo>
                <a:lnTo>
                  <a:pt x="106" y="153"/>
                </a:lnTo>
                <a:lnTo>
                  <a:pt x="88" y="154"/>
                </a:lnTo>
                <a:lnTo>
                  <a:pt x="71" y="154"/>
                </a:lnTo>
                <a:lnTo>
                  <a:pt x="56" y="156"/>
                </a:lnTo>
                <a:lnTo>
                  <a:pt x="43" y="157"/>
                </a:lnTo>
                <a:lnTo>
                  <a:pt x="30" y="160"/>
                </a:lnTo>
                <a:lnTo>
                  <a:pt x="26" y="162"/>
                </a:lnTo>
                <a:lnTo>
                  <a:pt x="30" y="163"/>
                </a:lnTo>
                <a:lnTo>
                  <a:pt x="43" y="165"/>
                </a:lnTo>
                <a:lnTo>
                  <a:pt x="56" y="168"/>
                </a:lnTo>
                <a:lnTo>
                  <a:pt x="71" y="169"/>
                </a:lnTo>
                <a:lnTo>
                  <a:pt x="88" y="170"/>
                </a:lnTo>
                <a:lnTo>
                  <a:pt x="106" y="170"/>
                </a:lnTo>
                <a:lnTo>
                  <a:pt x="125" y="170"/>
                </a:lnTo>
                <a:lnTo>
                  <a:pt x="142" y="169"/>
                </a:lnTo>
                <a:lnTo>
                  <a:pt x="158" y="168"/>
                </a:lnTo>
                <a:lnTo>
                  <a:pt x="171" y="165"/>
                </a:lnTo>
                <a:lnTo>
                  <a:pt x="183" y="163"/>
                </a:lnTo>
                <a:lnTo>
                  <a:pt x="187" y="162"/>
                </a:lnTo>
                <a:lnTo>
                  <a:pt x="183" y="160"/>
                </a:lnTo>
                <a:lnTo>
                  <a:pt x="171" y="157"/>
                </a:lnTo>
                <a:lnTo>
                  <a:pt x="171" y="157"/>
                </a:lnTo>
                <a:close/>
                <a:moveTo>
                  <a:pt x="179" y="230"/>
                </a:moveTo>
                <a:lnTo>
                  <a:pt x="178" y="231"/>
                </a:lnTo>
                <a:lnTo>
                  <a:pt x="175" y="231"/>
                </a:lnTo>
                <a:lnTo>
                  <a:pt x="161" y="234"/>
                </a:lnTo>
                <a:lnTo>
                  <a:pt x="145" y="235"/>
                </a:lnTo>
                <a:lnTo>
                  <a:pt x="126" y="236"/>
                </a:lnTo>
                <a:lnTo>
                  <a:pt x="106" y="236"/>
                </a:lnTo>
                <a:lnTo>
                  <a:pt x="93" y="236"/>
                </a:lnTo>
                <a:lnTo>
                  <a:pt x="81" y="236"/>
                </a:lnTo>
                <a:lnTo>
                  <a:pt x="73" y="237"/>
                </a:lnTo>
                <a:lnTo>
                  <a:pt x="71" y="238"/>
                </a:lnTo>
                <a:lnTo>
                  <a:pt x="75" y="241"/>
                </a:lnTo>
                <a:lnTo>
                  <a:pt x="87" y="243"/>
                </a:lnTo>
                <a:lnTo>
                  <a:pt x="101" y="244"/>
                </a:lnTo>
                <a:lnTo>
                  <a:pt x="117" y="245"/>
                </a:lnTo>
                <a:lnTo>
                  <a:pt x="133" y="246"/>
                </a:lnTo>
                <a:lnTo>
                  <a:pt x="152" y="248"/>
                </a:lnTo>
                <a:lnTo>
                  <a:pt x="171" y="246"/>
                </a:lnTo>
                <a:lnTo>
                  <a:pt x="187" y="245"/>
                </a:lnTo>
                <a:lnTo>
                  <a:pt x="202" y="244"/>
                </a:lnTo>
                <a:lnTo>
                  <a:pt x="216" y="243"/>
                </a:lnTo>
                <a:lnTo>
                  <a:pt x="228" y="241"/>
                </a:lnTo>
                <a:lnTo>
                  <a:pt x="233" y="238"/>
                </a:lnTo>
                <a:lnTo>
                  <a:pt x="228" y="237"/>
                </a:lnTo>
                <a:lnTo>
                  <a:pt x="216" y="235"/>
                </a:lnTo>
                <a:lnTo>
                  <a:pt x="208" y="234"/>
                </a:lnTo>
                <a:lnTo>
                  <a:pt x="199" y="232"/>
                </a:lnTo>
                <a:lnTo>
                  <a:pt x="189" y="231"/>
                </a:lnTo>
                <a:lnTo>
                  <a:pt x="179" y="230"/>
                </a:lnTo>
                <a:lnTo>
                  <a:pt x="179" y="230"/>
                </a:lnTo>
                <a:close/>
                <a:moveTo>
                  <a:pt x="214" y="372"/>
                </a:moveTo>
                <a:lnTo>
                  <a:pt x="214" y="373"/>
                </a:lnTo>
                <a:lnTo>
                  <a:pt x="208" y="377"/>
                </a:lnTo>
                <a:lnTo>
                  <a:pt x="201" y="379"/>
                </a:lnTo>
                <a:lnTo>
                  <a:pt x="192" y="383"/>
                </a:lnTo>
                <a:lnTo>
                  <a:pt x="181" y="385"/>
                </a:lnTo>
                <a:lnTo>
                  <a:pt x="179" y="385"/>
                </a:lnTo>
                <a:lnTo>
                  <a:pt x="176" y="385"/>
                </a:lnTo>
                <a:lnTo>
                  <a:pt x="188" y="385"/>
                </a:lnTo>
                <a:lnTo>
                  <a:pt x="200" y="384"/>
                </a:lnTo>
                <a:lnTo>
                  <a:pt x="210" y="383"/>
                </a:lnTo>
                <a:lnTo>
                  <a:pt x="219" y="381"/>
                </a:lnTo>
                <a:lnTo>
                  <a:pt x="232" y="379"/>
                </a:lnTo>
                <a:lnTo>
                  <a:pt x="235" y="377"/>
                </a:lnTo>
                <a:lnTo>
                  <a:pt x="232" y="376"/>
                </a:lnTo>
                <a:lnTo>
                  <a:pt x="219" y="373"/>
                </a:lnTo>
                <a:lnTo>
                  <a:pt x="216" y="372"/>
                </a:lnTo>
                <a:lnTo>
                  <a:pt x="214" y="372"/>
                </a:lnTo>
                <a:lnTo>
                  <a:pt x="214" y="372"/>
                </a:lnTo>
                <a:close/>
                <a:moveTo>
                  <a:pt x="51" y="432"/>
                </a:moveTo>
                <a:lnTo>
                  <a:pt x="51" y="431"/>
                </a:lnTo>
                <a:lnTo>
                  <a:pt x="50" y="430"/>
                </a:lnTo>
                <a:lnTo>
                  <a:pt x="50" y="431"/>
                </a:lnTo>
                <a:lnTo>
                  <a:pt x="48" y="431"/>
                </a:lnTo>
                <a:lnTo>
                  <a:pt x="50" y="432"/>
                </a:lnTo>
                <a:lnTo>
                  <a:pt x="51" y="432"/>
                </a:lnTo>
                <a:lnTo>
                  <a:pt x="51" y="432"/>
                </a:lnTo>
                <a:close/>
                <a:moveTo>
                  <a:pt x="452" y="414"/>
                </a:moveTo>
                <a:lnTo>
                  <a:pt x="457" y="414"/>
                </a:lnTo>
                <a:lnTo>
                  <a:pt x="460" y="415"/>
                </a:lnTo>
                <a:lnTo>
                  <a:pt x="473" y="418"/>
                </a:lnTo>
                <a:lnTo>
                  <a:pt x="477" y="419"/>
                </a:lnTo>
                <a:lnTo>
                  <a:pt x="473" y="421"/>
                </a:lnTo>
                <a:lnTo>
                  <a:pt x="460" y="424"/>
                </a:lnTo>
                <a:lnTo>
                  <a:pt x="448" y="425"/>
                </a:lnTo>
                <a:lnTo>
                  <a:pt x="432" y="427"/>
                </a:lnTo>
                <a:lnTo>
                  <a:pt x="415" y="427"/>
                </a:lnTo>
                <a:lnTo>
                  <a:pt x="397" y="428"/>
                </a:lnTo>
                <a:lnTo>
                  <a:pt x="378" y="427"/>
                </a:lnTo>
                <a:lnTo>
                  <a:pt x="361" y="427"/>
                </a:lnTo>
                <a:lnTo>
                  <a:pt x="345" y="425"/>
                </a:lnTo>
                <a:lnTo>
                  <a:pt x="333" y="424"/>
                </a:lnTo>
                <a:lnTo>
                  <a:pt x="320" y="421"/>
                </a:lnTo>
                <a:lnTo>
                  <a:pt x="316" y="419"/>
                </a:lnTo>
                <a:lnTo>
                  <a:pt x="320" y="418"/>
                </a:lnTo>
                <a:lnTo>
                  <a:pt x="333" y="415"/>
                </a:lnTo>
                <a:lnTo>
                  <a:pt x="343" y="413"/>
                </a:lnTo>
                <a:lnTo>
                  <a:pt x="355" y="412"/>
                </a:lnTo>
                <a:lnTo>
                  <a:pt x="367" y="413"/>
                </a:lnTo>
                <a:lnTo>
                  <a:pt x="381" y="414"/>
                </a:lnTo>
                <a:lnTo>
                  <a:pt x="395" y="415"/>
                </a:lnTo>
                <a:lnTo>
                  <a:pt x="410" y="415"/>
                </a:lnTo>
                <a:lnTo>
                  <a:pt x="422" y="415"/>
                </a:lnTo>
                <a:lnTo>
                  <a:pt x="432" y="415"/>
                </a:lnTo>
                <a:lnTo>
                  <a:pt x="443" y="414"/>
                </a:lnTo>
                <a:lnTo>
                  <a:pt x="452" y="414"/>
                </a:lnTo>
                <a:lnTo>
                  <a:pt x="452" y="414"/>
                </a:lnTo>
                <a:close/>
                <a:moveTo>
                  <a:pt x="446" y="333"/>
                </a:moveTo>
                <a:lnTo>
                  <a:pt x="462" y="334"/>
                </a:lnTo>
                <a:lnTo>
                  <a:pt x="475" y="337"/>
                </a:lnTo>
                <a:lnTo>
                  <a:pt x="487" y="339"/>
                </a:lnTo>
                <a:lnTo>
                  <a:pt x="491" y="342"/>
                </a:lnTo>
                <a:lnTo>
                  <a:pt x="487" y="343"/>
                </a:lnTo>
                <a:lnTo>
                  <a:pt x="475" y="345"/>
                </a:lnTo>
                <a:lnTo>
                  <a:pt x="462" y="347"/>
                </a:lnTo>
                <a:lnTo>
                  <a:pt x="446" y="349"/>
                </a:lnTo>
                <a:lnTo>
                  <a:pt x="429" y="350"/>
                </a:lnTo>
                <a:lnTo>
                  <a:pt x="410" y="350"/>
                </a:lnTo>
                <a:lnTo>
                  <a:pt x="392" y="350"/>
                </a:lnTo>
                <a:lnTo>
                  <a:pt x="375" y="349"/>
                </a:lnTo>
                <a:lnTo>
                  <a:pt x="360" y="347"/>
                </a:lnTo>
                <a:lnTo>
                  <a:pt x="347" y="345"/>
                </a:lnTo>
                <a:lnTo>
                  <a:pt x="334" y="343"/>
                </a:lnTo>
                <a:lnTo>
                  <a:pt x="330" y="342"/>
                </a:lnTo>
                <a:lnTo>
                  <a:pt x="334" y="339"/>
                </a:lnTo>
                <a:lnTo>
                  <a:pt x="347" y="337"/>
                </a:lnTo>
                <a:lnTo>
                  <a:pt x="354" y="336"/>
                </a:lnTo>
                <a:lnTo>
                  <a:pt x="361" y="334"/>
                </a:lnTo>
                <a:lnTo>
                  <a:pt x="369" y="336"/>
                </a:lnTo>
                <a:lnTo>
                  <a:pt x="378" y="336"/>
                </a:lnTo>
                <a:lnTo>
                  <a:pt x="388" y="336"/>
                </a:lnTo>
                <a:lnTo>
                  <a:pt x="397" y="336"/>
                </a:lnTo>
                <a:lnTo>
                  <a:pt x="410" y="336"/>
                </a:lnTo>
                <a:lnTo>
                  <a:pt x="423" y="336"/>
                </a:lnTo>
                <a:lnTo>
                  <a:pt x="435" y="334"/>
                </a:lnTo>
                <a:lnTo>
                  <a:pt x="446" y="333"/>
                </a:lnTo>
                <a:lnTo>
                  <a:pt x="446" y="333"/>
                </a:lnTo>
                <a:close/>
                <a:moveTo>
                  <a:pt x="437" y="255"/>
                </a:moveTo>
                <a:lnTo>
                  <a:pt x="450" y="256"/>
                </a:lnTo>
                <a:lnTo>
                  <a:pt x="460" y="257"/>
                </a:lnTo>
                <a:lnTo>
                  <a:pt x="473" y="259"/>
                </a:lnTo>
                <a:lnTo>
                  <a:pt x="477" y="262"/>
                </a:lnTo>
                <a:lnTo>
                  <a:pt x="473" y="263"/>
                </a:lnTo>
                <a:lnTo>
                  <a:pt x="460" y="266"/>
                </a:lnTo>
                <a:lnTo>
                  <a:pt x="448" y="268"/>
                </a:lnTo>
                <a:lnTo>
                  <a:pt x="432" y="269"/>
                </a:lnTo>
                <a:lnTo>
                  <a:pt x="415" y="270"/>
                </a:lnTo>
                <a:lnTo>
                  <a:pt x="397" y="270"/>
                </a:lnTo>
                <a:lnTo>
                  <a:pt x="378" y="270"/>
                </a:lnTo>
                <a:lnTo>
                  <a:pt x="361" y="269"/>
                </a:lnTo>
                <a:lnTo>
                  <a:pt x="345" y="268"/>
                </a:lnTo>
                <a:lnTo>
                  <a:pt x="333" y="266"/>
                </a:lnTo>
                <a:lnTo>
                  <a:pt x="320" y="263"/>
                </a:lnTo>
                <a:lnTo>
                  <a:pt x="316" y="262"/>
                </a:lnTo>
                <a:lnTo>
                  <a:pt x="320" y="259"/>
                </a:lnTo>
                <a:lnTo>
                  <a:pt x="333" y="257"/>
                </a:lnTo>
                <a:lnTo>
                  <a:pt x="341" y="256"/>
                </a:lnTo>
                <a:lnTo>
                  <a:pt x="350" y="255"/>
                </a:lnTo>
                <a:lnTo>
                  <a:pt x="360" y="256"/>
                </a:lnTo>
                <a:lnTo>
                  <a:pt x="370" y="256"/>
                </a:lnTo>
                <a:lnTo>
                  <a:pt x="381" y="257"/>
                </a:lnTo>
                <a:lnTo>
                  <a:pt x="391" y="257"/>
                </a:lnTo>
                <a:lnTo>
                  <a:pt x="403" y="257"/>
                </a:lnTo>
                <a:lnTo>
                  <a:pt x="415" y="256"/>
                </a:lnTo>
                <a:lnTo>
                  <a:pt x="426" y="256"/>
                </a:lnTo>
                <a:lnTo>
                  <a:pt x="437" y="255"/>
                </a:lnTo>
                <a:lnTo>
                  <a:pt x="437" y="255"/>
                </a:lnTo>
                <a:close/>
                <a:moveTo>
                  <a:pt x="416" y="175"/>
                </a:moveTo>
                <a:lnTo>
                  <a:pt x="426" y="175"/>
                </a:lnTo>
                <a:lnTo>
                  <a:pt x="437" y="176"/>
                </a:lnTo>
                <a:lnTo>
                  <a:pt x="446" y="177"/>
                </a:lnTo>
                <a:lnTo>
                  <a:pt x="455" y="178"/>
                </a:lnTo>
                <a:lnTo>
                  <a:pt x="468" y="181"/>
                </a:lnTo>
                <a:lnTo>
                  <a:pt x="471" y="182"/>
                </a:lnTo>
                <a:lnTo>
                  <a:pt x="468" y="184"/>
                </a:lnTo>
                <a:lnTo>
                  <a:pt x="455" y="187"/>
                </a:lnTo>
                <a:lnTo>
                  <a:pt x="442" y="189"/>
                </a:lnTo>
                <a:lnTo>
                  <a:pt x="426" y="190"/>
                </a:lnTo>
                <a:lnTo>
                  <a:pt x="409" y="190"/>
                </a:lnTo>
                <a:lnTo>
                  <a:pt x="391" y="191"/>
                </a:lnTo>
                <a:lnTo>
                  <a:pt x="372" y="190"/>
                </a:lnTo>
                <a:lnTo>
                  <a:pt x="355" y="190"/>
                </a:lnTo>
                <a:lnTo>
                  <a:pt x="340" y="189"/>
                </a:lnTo>
                <a:lnTo>
                  <a:pt x="327" y="187"/>
                </a:lnTo>
                <a:lnTo>
                  <a:pt x="314" y="184"/>
                </a:lnTo>
                <a:lnTo>
                  <a:pt x="310" y="182"/>
                </a:lnTo>
                <a:lnTo>
                  <a:pt x="314" y="181"/>
                </a:lnTo>
                <a:lnTo>
                  <a:pt x="327" y="178"/>
                </a:lnTo>
                <a:lnTo>
                  <a:pt x="331" y="177"/>
                </a:lnTo>
                <a:lnTo>
                  <a:pt x="336" y="177"/>
                </a:lnTo>
                <a:lnTo>
                  <a:pt x="348" y="177"/>
                </a:lnTo>
                <a:lnTo>
                  <a:pt x="360" y="177"/>
                </a:lnTo>
                <a:lnTo>
                  <a:pt x="375" y="177"/>
                </a:lnTo>
                <a:lnTo>
                  <a:pt x="390" y="176"/>
                </a:lnTo>
                <a:lnTo>
                  <a:pt x="403" y="176"/>
                </a:lnTo>
                <a:lnTo>
                  <a:pt x="416" y="175"/>
                </a:lnTo>
                <a:lnTo>
                  <a:pt x="416" y="175"/>
                </a:lnTo>
                <a:close/>
                <a:moveTo>
                  <a:pt x="457" y="20"/>
                </a:moveTo>
                <a:lnTo>
                  <a:pt x="470" y="22"/>
                </a:lnTo>
                <a:lnTo>
                  <a:pt x="473" y="23"/>
                </a:lnTo>
                <a:lnTo>
                  <a:pt x="470" y="26"/>
                </a:lnTo>
                <a:lnTo>
                  <a:pt x="457" y="28"/>
                </a:lnTo>
                <a:lnTo>
                  <a:pt x="444" y="29"/>
                </a:lnTo>
                <a:lnTo>
                  <a:pt x="429" y="32"/>
                </a:lnTo>
                <a:lnTo>
                  <a:pt x="411" y="32"/>
                </a:lnTo>
                <a:lnTo>
                  <a:pt x="394" y="33"/>
                </a:lnTo>
                <a:lnTo>
                  <a:pt x="375" y="32"/>
                </a:lnTo>
                <a:lnTo>
                  <a:pt x="357" y="32"/>
                </a:lnTo>
                <a:lnTo>
                  <a:pt x="342" y="29"/>
                </a:lnTo>
                <a:lnTo>
                  <a:pt x="329" y="28"/>
                </a:lnTo>
                <a:lnTo>
                  <a:pt x="316" y="26"/>
                </a:lnTo>
                <a:lnTo>
                  <a:pt x="313" y="23"/>
                </a:lnTo>
                <a:lnTo>
                  <a:pt x="316" y="22"/>
                </a:lnTo>
                <a:lnTo>
                  <a:pt x="329" y="20"/>
                </a:lnTo>
                <a:lnTo>
                  <a:pt x="342" y="18"/>
                </a:lnTo>
                <a:lnTo>
                  <a:pt x="357" y="16"/>
                </a:lnTo>
                <a:lnTo>
                  <a:pt x="375" y="15"/>
                </a:lnTo>
                <a:lnTo>
                  <a:pt x="394" y="15"/>
                </a:lnTo>
                <a:lnTo>
                  <a:pt x="411" y="15"/>
                </a:lnTo>
                <a:lnTo>
                  <a:pt x="429" y="16"/>
                </a:lnTo>
                <a:lnTo>
                  <a:pt x="444" y="18"/>
                </a:lnTo>
                <a:lnTo>
                  <a:pt x="457" y="20"/>
                </a:lnTo>
                <a:lnTo>
                  <a:pt x="457" y="20"/>
                </a:lnTo>
                <a:close/>
                <a:moveTo>
                  <a:pt x="416" y="97"/>
                </a:moveTo>
                <a:lnTo>
                  <a:pt x="419" y="99"/>
                </a:lnTo>
                <a:lnTo>
                  <a:pt x="424" y="99"/>
                </a:lnTo>
                <a:lnTo>
                  <a:pt x="436" y="101"/>
                </a:lnTo>
                <a:lnTo>
                  <a:pt x="441" y="103"/>
                </a:lnTo>
                <a:lnTo>
                  <a:pt x="436" y="104"/>
                </a:lnTo>
                <a:lnTo>
                  <a:pt x="424" y="107"/>
                </a:lnTo>
                <a:lnTo>
                  <a:pt x="411" y="109"/>
                </a:lnTo>
                <a:lnTo>
                  <a:pt x="396" y="110"/>
                </a:lnTo>
                <a:lnTo>
                  <a:pt x="378" y="111"/>
                </a:lnTo>
                <a:lnTo>
                  <a:pt x="360" y="111"/>
                </a:lnTo>
                <a:lnTo>
                  <a:pt x="342" y="111"/>
                </a:lnTo>
                <a:lnTo>
                  <a:pt x="324" y="110"/>
                </a:lnTo>
                <a:lnTo>
                  <a:pt x="309" y="109"/>
                </a:lnTo>
                <a:lnTo>
                  <a:pt x="296" y="107"/>
                </a:lnTo>
                <a:lnTo>
                  <a:pt x="283" y="104"/>
                </a:lnTo>
                <a:lnTo>
                  <a:pt x="280" y="103"/>
                </a:lnTo>
                <a:lnTo>
                  <a:pt x="283" y="101"/>
                </a:lnTo>
                <a:lnTo>
                  <a:pt x="296" y="99"/>
                </a:lnTo>
                <a:lnTo>
                  <a:pt x="304" y="97"/>
                </a:lnTo>
                <a:lnTo>
                  <a:pt x="314" y="96"/>
                </a:lnTo>
                <a:lnTo>
                  <a:pt x="325" y="95"/>
                </a:lnTo>
                <a:lnTo>
                  <a:pt x="337" y="95"/>
                </a:lnTo>
                <a:lnTo>
                  <a:pt x="349" y="96"/>
                </a:lnTo>
                <a:lnTo>
                  <a:pt x="363" y="97"/>
                </a:lnTo>
                <a:lnTo>
                  <a:pt x="378" y="97"/>
                </a:lnTo>
                <a:lnTo>
                  <a:pt x="394" y="99"/>
                </a:lnTo>
                <a:lnTo>
                  <a:pt x="404" y="97"/>
                </a:lnTo>
                <a:lnTo>
                  <a:pt x="416" y="97"/>
                </a:lnTo>
                <a:lnTo>
                  <a:pt x="416" y="97"/>
                </a:lnTo>
                <a:close/>
                <a:moveTo>
                  <a:pt x="394" y="0"/>
                </a:moveTo>
                <a:lnTo>
                  <a:pt x="374" y="0"/>
                </a:lnTo>
                <a:lnTo>
                  <a:pt x="356" y="1"/>
                </a:lnTo>
                <a:lnTo>
                  <a:pt x="338" y="3"/>
                </a:lnTo>
                <a:lnTo>
                  <a:pt x="324" y="5"/>
                </a:lnTo>
                <a:lnTo>
                  <a:pt x="314" y="7"/>
                </a:lnTo>
                <a:lnTo>
                  <a:pt x="304" y="11"/>
                </a:lnTo>
                <a:lnTo>
                  <a:pt x="296" y="14"/>
                </a:lnTo>
                <a:lnTo>
                  <a:pt x="291" y="18"/>
                </a:lnTo>
                <a:lnTo>
                  <a:pt x="288" y="22"/>
                </a:lnTo>
                <a:lnTo>
                  <a:pt x="287" y="26"/>
                </a:lnTo>
                <a:lnTo>
                  <a:pt x="287" y="38"/>
                </a:lnTo>
                <a:lnTo>
                  <a:pt x="287" y="49"/>
                </a:lnTo>
                <a:lnTo>
                  <a:pt x="287" y="61"/>
                </a:lnTo>
                <a:lnTo>
                  <a:pt x="287" y="72"/>
                </a:lnTo>
                <a:lnTo>
                  <a:pt x="288" y="75"/>
                </a:lnTo>
                <a:lnTo>
                  <a:pt x="288" y="77"/>
                </a:lnTo>
                <a:lnTo>
                  <a:pt x="290" y="79"/>
                </a:lnTo>
                <a:lnTo>
                  <a:pt x="291" y="81"/>
                </a:lnTo>
                <a:lnTo>
                  <a:pt x="294" y="82"/>
                </a:lnTo>
                <a:lnTo>
                  <a:pt x="295" y="83"/>
                </a:lnTo>
                <a:lnTo>
                  <a:pt x="294" y="84"/>
                </a:lnTo>
                <a:lnTo>
                  <a:pt x="291" y="84"/>
                </a:lnTo>
                <a:lnTo>
                  <a:pt x="280" y="87"/>
                </a:lnTo>
                <a:lnTo>
                  <a:pt x="270" y="89"/>
                </a:lnTo>
                <a:lnTo>
                  <a:pt x="263" y="93"/>
                </a:lnTo>
                <a:lnTo>
                  <a:pt x="257" y="97"/>
                </a:lnTo>
                <a:lnTo>
                  <a:pt x="255" y="101"/>
                </a:lnTo>
                <a:lnTo>
                  <a:pt x="254" y="106"/>
                </a:lnTo>
                <a:lnTo>
                  <a:pt x="254" y="117"/>
                </a:lnTo>
                <a:lnTo>
                  <a:pt x="254" y="128"/>
                </a:lnTo>
                <a:lnTo>
                  <a:pt x="254" y="140"/>
                </a:lnTo>
                <a:lnTo>
                  <a:pt x="254" y="151"/>
                </a:lnTo>
                <a:lnTo>
                  <a:pt x="254" y="154"/>
                </a:lnTo>
                <a:lnTo>
                  <a:pt x="255" y="156"/>
                </a:lnTo>
                <a:lnTo>
                  <a:pt x="256" y="158"/>
                </a:lnTo>
                <a:lnTo>
                  <a:pt x="259" y="161"/>
                </a:lnTo>
                <a:lnTo>
                  <a:pt x="264" y="164"/>
                </a:lnTo>
                <a:lnTo>
                  <a:pt x="272" y="168"/>
                </a:lnTo>
                <a:lnTo>
                  <a:pt x="281" y="170"/>
                </a:lnTo>
                <a:lnTo>
                  <a:pt x="291" y="173"/>
                </a:lnTo>
                <a:lnTo>
                  <a:pt x="293" y="173"/>
                </a:lnTo>
                <a:lnTo>
                  <a:pt x="294" y="173"/>
                </a:lnTo>
                <a:lnTo>
                  <a:pt x="291" y="175"/>
                </a:lnTo>
                <a:lnTo>
                  <a:pt x="289" y="176"/>
                </a:lnTo>
                <a:lnTo>
                  <a:pt x="286" y="181"/>
                </a:lnTo>
                <a:lnTo>
                  <a:pt x="284" y="185"/>
                </a:lnTo>
                <a:lnTo>
                  <a:pt x="284" y="196"/>
                </a:lnTo>
                <a:lnTo>
                  <a:pt x="284" y="208"/>
                </a:lnTo>
                <a:lnTo>
                  <a:pt x="284" y="219"/>
                </a:lnTo>
                <a:lnTo>
                  <a:pt x="284" y="230"/>
                </a:lnTo>
                <a:lnTo>
                  <a:pt x="286" y="234"/>
                </a:lnTo>
                <a:lnTo>
                  <a:pt x="286" y="236"/>
                </a:lnTo>
                <a:lnTo>
                  <a:pt x="288" y="237"/>
                </a:lnTo>
                <a:lnTo>
                  <a:pt x="289" y="239"/>
                </a:lnTo>
                <a:lnTo>
                  <a:pt x="297" y="244"/>
                </a:lnTo>
                <a:lnTo>
                  <a:pt x="308" y="249"/>
                </a:lnTo>
                <a:lnTo>
                  <a:pt x="300" y="252"/>
                </a:lnTo>
                <a:lnTo>
                  <a:pt x="295" y="256"/>
                </a:lnTo>
                <a:lnTo>
                  <a:pt x="291" y="259"/>
                </a:lnTo>
                <a:lnTo>
                  <a:pt x="290" y="264"/>
                </a:lnTo>
                <a:lnTo>
                  <a:pt x="290" y="276"/>
                </a:lnTo>
                <a:lnTo>
                  <a:pt x="290" y="288"/>
                </a:lnTo>
                <a:lnTo>
                  <a:pt x="290" y="298"/>
                </a:lnTo>
                <a:lnTo>
                  <a:pt x="290" y="310"/>
                </a:lnTo>
                <a:lnTo>
                  <a:pt x="291" y="312"/>
                </a:lnTo>
                <a:lnTo>
                  <a:pt x="291" y="315"/>
                </a:lnTo>
                <a:lnTo>
                  <a:pt x="293" y="317"/>
                </a:lnTo>
                <a:lnTo>
                  <a:pt x="295" y="319"/>
                </a:lnTo>
                <a:lnTo>
                  <a:pt x="300" y="322"/>
                </a:lnTo>
                <a:lnTo>
                  <a:pt x="304" y="325"/>
                </a:lnTo>
                <a:lnTo>
                  <a:pt x="310" y="327"/>
                </a:lnTo>
                <a:lnTo>
                  <a:pt x="318" y="329"/>
                </a:lnTo>
                <a:lnTo>
                  <a:pt x="313" y="332"/>
                </a:lnTo>
                <a:lnTo>
                  <a:pt x="309" y="336"/>
                </a:lnTo>
                <a:lnTo>
                  <a:pt x="306" y="339"/>
                </a:lnTo>
                <a:lnTo>
                  <a:pt x="304" y="344"/>
                </a:lnTo>
                <a:lnTo>
                  <a:pt x="304" y="354"/>
                </a:lnTo>
                <a:lnTo>
                  <a:pt x="304" y="366"/>
                </a:lnTo>
                <a:lnTo>
                  <a:pt x="304" y="378"/>
                </a:lnTo>
                <a:lnTo>
                  <a:pt x="304" y="390"/>
                </a:lnTo>
                <a:lnTo>
                  <a:pt x="304" y="392"/>
                </a:lnTo>
                <a:lnTo>
                  <a:pt x="306" y="394"/>
                </a:lnTo>
                <a:lnTo>
                  <a:pt x="307" y="397"/>
                </a:lnTo>
                <a:lnTo>
                  <a:pt x="309" y="398"/>
                </a:lnTo>
                <a:lnTo>
                  <a:pt x="313" y="401"/>
                </a:lnTo>
                <a:lnTo>
                  <a:pt x="316" y="403"/>
                </a:lnTo>
                <a:lnTo>
                  <a:pt x="309" y="405"/>
                </a:lnTo>
                <a:lnTo>
                  <a:pt x="303" y="407"/>
                </a:lnTo>
                <a:lnTo>
                  <a:pt x="298" y="411"/>
                </a:lnTo>
                <a:lnTo>
                  <a:pt x="295" y="413"/>
                </a:lnTo>
                <a:lnTo>
                  <a:pt x="291" y="418"/>
                </a:lnTo>
                <a:lnTo>
                  <a:pt x="290" y="421"/>
                </a:lnTo>
                <a:lnTo>
                  <a:pt x="290" y="433"/>
                </a:lnTo>
                <a:lnTo>
                  <a:pt x="290" y="445"/>
                </a:lnTo>
                <a:lnTo>
                  <a:pt x="290" y="457"/>
                </a:lnTo>
                <a:lnTo>
                  <a:pt x="290" y="467"/>
                </a:lnTo>
                <a:lnTo>
                  <a:pt x="291" y="471"/>
                </a:lnTo>
                <a:lnTo>
                  <a:pt x="291" y="473"/>
                </a:lnTo>
                <a:lnTo>
                  <a:pt x="293" y="474"/>
                </a:lnTo>
                <a:lnTo>
                  <a:pt x="295" y="477"/>
                </a:lnTo>
                <a:lnTo>
                  <a:pt x="301" y="480"/>
                </a:lnTo>
                <a:lnTo>
                  <a:pt x="308" y="484"/>
                </a:lnTo>
                <a:lnTo>
                  <a:pt x="317" y="486"/>
                </a:lnTo>
                <a:lnTo>
                  <a:pt x="328" y="488"/>
                </a:lnTo>
                <a:lnTo>
                  <a:pt x="342" y="491"/>
                </a:lnTo>
                <a:lnTo>
                  <a:pt x="358" y="492"/>
                </a:lnTo>
                <a:lnTo>
                  <a:pt x="377" y="493"/>
                </a:lnTo>
                <a:lnTo>
                  <a:pt x="397" y="494"/>
                </a:lnTo>
                <a:lnTo>
                  <a:pt x="416" y="493"/>
                </a:lnTo>
                <a:lnTo>
                  <a:pt x="435" y="492"/>
                </a:lnTo>
                <a:lnTo>
                  <a:pt x="451" y="491"/>
                </a:lnTo>
                <a:lnTo>
                  <a:pt x="465" y="488"/>
                </a:lnTo>
                <a:lnTo>
                  <a:pt x="476" y="486"/>
                </a:lnTo>
                <a:lnTo>
                  <a:pt x="485" y="484"/>
                </a:lnTo>
                <a:lnTo>
                  <a:pt x="492" y="480"/>
                </a:lnTo>
                <a:lnTo>
                  <a:pt x="498" y="477"/>
                </a:lnTo>
                <a:lnTo>
                  <a:pt x="500" y="473"/>
                </a:lnTo>
                <a:lnTo>
                  <a:pt x="503" y="467"/>
                </a:lnTo>
                <a:lnTo>
                  <a:pt x="503" y="457"/>
                </a:lnTo>
                <a:lnTo>
                  <a:pt x="503" y="445"/>
                </a:lnTo>
                <a:lnTo>
                  <a:pt x="503" y="433"/>
                </a:lnTo>
                <a:lnTo>
                  <a:pt x="503" y="421"/>
                </a:lnTo>
                <a:lnTo>
                  <a:pt x="503" y="419"/>
                </a:lnTo>
                <a:lnTo>
                  <a:pt x="502" y="418"/>
                </a:lnTo>
                <a:lnTo>
                  <a:pt x="500" y="415"/>
                </a:lnTo>
                <a:lnTo>
                  <a:pt x="498" y="413"/>
                </a:lnTo>
                <a:lnTo>
                  <a:pt x="495" y="411"/>
                </a:lnTo>
                <a:lnTo>
                  <a:pt x="491" y="408"/>
                </a:lnTo>
                <a:lnTo>
                  <a:pt x="503" y="404"/>
                </a:lnTo>
                <a:lnTo>
                  <a:pt x="512" y="399"/>
                </a:lnTo>
                <a:lnTo>
                  <a:pt x="514" y="396"/>
                </a:lnTo>
                <a:lnTo>
                  <a:pt x="517" y="390"/>
                </a:lnTo>
                <a:lnTo>
                  <a:pt x="517" y="378"/>
                </a:lnTo>
                <a:lnTo>
                  <a:pt x="517" y="366"/>
                </a:lnTo>
                <a:lnTo>
                  <a:pt x="517" y="354"/>
                </a:lnTo>
                <a:lnTo>
                  <a:pt x="517" y="344"/>
                </a:lnTo>
                <a:lnTo>
                  <a:pt x="517" y="342"/>
                </a:lnTo>
                <a:lnTo>
                  <a:pt x="516" y="339"/>
                </a:lnTo>
                <a:lnTo>
                  <a:pt x="514" y="337"/>
                </a:lnTo>
                <a:lnTo>
                  <a:pt x="512" y="334"/>
                </a:lnTo>
                <a:lnTo>
                  <a:pt x="507" y="332"/>
                </a:lnTo>
                <a:lnTo>
                  <a:pt x="503" y="329"/>
                </a:lnTo>
                <a:lnTo>
                  <a:pt x="497" y="326"/>
                </a:lnTo>
                <a:lnTo>
                  <a:pt x="489" y="324"/>
                </a:lnTo>
                <a:lnTo>
                  <a:pt x="493" y="322"/>
                </a:lnTo>
                <a:lnTo>
                  <a:pt x="498" y="319"/>
                </a:lnTo>
                <a:lnTo>
                  <a:pt x="500" y="316"/>
                </a:lnTo>
                <a:lnTo>
                  <a:pt x="503" y="310"/>
                </a:lnTo>
                <a:lnTo>
                  <a:pt x="503" y="298"/>
                </a:lnTo>
                <a:lnTo>
                  <a:pt x="503" y="288"/>
                </a:lnTo>
                <a:lnTo>
                  <a:pt x="503" y="276"/>
                </a:lnTo>
                <a:lnTo>
                  <a:pt x="503" y="264"/>
                </a:lnTo>
                <a:lnTo>
                  <a:pt x="503" y="262"/>
                </a:lnTo>
                <a:lnTo>
                  <a:pt x="502" y="259"/>
                </a:lnTo>
                <a:lnTo>
                  <a:pt x="500" y="258"/>
                </a:lnTo>
                <a:lnTo>
                  <a:pt x="498" y="256"/>
                </a:lnTo>
                <a:lnTo>
                  <a:pt x="491" y="250"/>
                </a:lnTo>
                <a:lnTo>
                  <a:pt x="480" y="246"/>
                </a:lnTo>
                <a:lnTo>
                  <a:pt x="486" y="243"/>
                </a:lnTo>
                <a:lnTo>
                  <a:pt x="492" y="239"/>
                </a:lnTo>
                <a:lnTo>
                  <a:pt x="496" y="236"/>
                </a:lnTo>
                <a:lnTo>
                  <a:pt x="497" y="230"/>
                </a:lnTo>
                <a:lnTo>
                  <a:pt x="497" y="219"/>
                </a:lnTo>
                <a:lnTo>
                  <a:pt x="497" y="208"/>
                </a:lnTo>
                <a:lnTo>
                  <a:pt x="497" y="196"/>
                </a:lnTo>
                <a:lnTo>
                  <a:pt x="497" y="185"/>
                </a:lnTo>
                <a:lnTo>
                  <a:pt x="497" y="183"/>
                </a:lnTo>
                <a:lnTo>
                  <a:pt x="496" y="181"/>
                </a:lnTo>
                <a:lnTo>
                  <a:pt x="495" y="178"/>
                </a:lnTo>
                <a:lnTo>
                  <a:pt x="492" y="176"/>
                </a:lnTo>
                <a:lnTo>
                  <a:pt x="487" y="173"/>
                </a:lnTo>
                <a:lnTo>
                  <a:pt x="479" y="169"/>
                </a:lnTo>
                <a:lnTo>
                  <a:pt x="471" y="167"/>
                </a:lnTo>
                <a:lnTo>
                  <a:pt x="459" y="164"/>
                </a:lnTo>
                <a:lnTo>
                  <a:pt x="458" y="163"/>
                </a:lnTo>
                <a:lnTo>
                  <a:pt x="457" y="163"/>
                </a:lnTo>
                <a:lnTo>
                  <a:pt x="459" y="162"/>
                </a:lnTo>
                <a:lnTo>
                  <a:pt x="460" y="161"/>
                </a:lnTo>
                <a:lnTo>
                  <a:pt x="464" y="157"/>
                </a:lnTo>
                <a:lnTo>
                  <a:pt x="466" y="151"/>
                </a:lnTo>
                <a:lnTo>
                  <a:pt x="466" y="140"/>
                </a:lnTo>
                <a:lnTo>
                  <a:pt x="466" y="128"/>
                </a:lnTo>
                <a:lnTo>
                  <a:pt x="466" y="117"/>
                </a:lnTo>
                <a:lnTo>
                  <a:pt x="466" y="106"/>
                </a:lnTo>
                <a:lnTo>
                  <a:pt x="465" y="103"/>
                </a:lnTo>
                <a:lnTo>
                  <a:pt x="465" y="101"/>
                </a:lnTo>
                <a:lnTo>
                  <a:pt x="464" y="99"/>
                </a:lnTo>
                <a:lnTo>
                  <a:pt x="462" y="96"/>
                </a:lnTo>
                <a:lnTo>
                  <a:pt x="459" y="95"/>
                </a:lnTo>
                <a:lnTo>
                  <a:pt x="457" y="94"/>
                </a:lnTo>
                <a:lnTo>
                  <a:pt x="459" y="94"/>
                </a:lnTo>
                <a:lnTo>
                  <a:pt x="462" y="93"/>
                </a:lnTo>
                <a:lnTo>
                  <a:pt x="472" y="90"/>
                </a:lnTo>
                <a:lnTo>
                  <a:pt x="482" y="88"/>
                </a:lnTo>
                <a:lnTo>
                  <a:pt x="489" y="84"/>
                </a:lnTo>
                <a:lnTo>
                  <a:pt x="495" y="81"/>
                </a:lnTo>
                <a:lnTo>
                  <a:pt x="498" y="77"/>
                </a:lnTo>
                <a:lnTo>
                  <a:pt x="499" y="72"/>
                </a:lnTo>
                <a:lnTo>
                  <a:pt x="499" y="61"/>
                </a:lnTo>
                <a:lnTo>
                  <a:pt x="499" y="49"/>
                </a:lnTo>
                <a:lnTo>
                  <a:pt x="499" y="38"/>
                </a:lnTo>
                <a:lnTo>
                  <a:pt x="499" y="26"/>
                </a:lnTo>
                <a:lnTo>
                  <a:pt x="499" y="23"/>
                </a:lnTo>
                <a:lnTo>
                  <a:pt x="498" y="22"/>
                </a:lnTo>
                <a:lnTo>
                  <a:pt x="497" y="20"/>
                </a:lnTo>
                <a:lnTo>
                  <a:pt x="495" y="18"/>
                </a:lnTo>
                <a:lnTo>
                  <a:pt x="490" y="14"/>
                </a:lnTo>
                <a:lnTo>
                  <a:pt x="482" y="11"/>
                </a:lnTo>
                <a:lnTo>
                  <a:pt x="473" y="7"/>
                </a:lnTo>
                <a:lnTo>
                  <a:pt x="462" y="5"/>
                </a:lnTo>
                <a:lnTo>
                  <a:pt x="448" y="3"/>
                </a:lnTo>
                <a:lnTo>
                  <a:pt x="431" y="1"/>
                </a:lnTo>
                <a:lnTo>
                  <a:pt x="412" y="0"/>
                </a:lnTo>
                <a:lnTo>
                  <a:pt x="394" y="0"/>
                </a:lnTo>
                <a:lnTo>
                  <a:pt x="394" y="0"/>
                </a:lnTo>
                <a:close/>
                <a:moveTo>
                  <a:pt x="214" y="309"/>
                </a:moveTo>
                <a:lnTo>
                  <a:pt x="214" y="309"/>
                </a:lnTo>
                <a:lnTo>
                  <a:pt x="216" y="311"/>
                </a:lnTo>
                <a:lnTo>
                  <a:pt x="218" y="313"/>
                </a:lnTo>
                <a:lnTo>
                  <a:pt x="219" y="316"/>
                </a:lnTo>
                <a:lnTo>
                  <a:pt x="219" y="318"/>
                </a:lnTo>
                <a:lnTo>
                  <a:pt x="219" y="358"/>
                </a:lnTo>
                <a:lnTo>
                  <a:pt x="221" y="358"/>
                </a:lnTo>
                <a:lnTo>
                  <a:pt x="223" y="359"/>
                </a:lnTo>
                <a:lnTo>
                  <a:pt x="234" y="360"/>
                </a:lnTo>
                <a:lnTo>
                  <a:pt x="243" y="364"/>
                </a:lnTo>
                <a:lnTo>
                  <a:pt x="252" y="367"/>
                </a:lnTo>
                <a:lnTo>
                  <a:pt x="256" y="371"/>
                </a:lnTo>
                <a:lnTo>
                  <a:pt x="259" y="373"/>
                </a:lnTo>
                <a:lnTo>
                  <a:pt x="260" y="376"/>
                </a:lnTo>
                <a:lnTo>
                  <a:pt x="261" y="378"/>
                </a:lnTo>
                <a:lnTo>
                  <a:pt x="261" y="380"/>
                </a:lnTo>
                <a:lnTo>
                  <a:pt x="261" y="391"/>
                </a:lnTo>
                <a:lnTo>
                  <a:pt x="261" y="403"/>
                </a:lnTo>
                <a:lnTo>
                  <a:pt x="261" y="414"/>
                </a:lnTo>
                <a:lnTo>
                  <a:pt x="261" y="425"/>
                </a:lnTo>
                <a:lnTo>
                  <a:pt x="259" y="431"/>
                </a:lnTo>
                <a:lnTo>
                  <a:pt x="256" y="434"/>
                </a:lnTo>
                <a:lnTo>
                  <a:pt x="248" y="440"/>
                </a:lnTo>
                <a:lnTo>
                  <a:pt x="235" y="444"/>
                </a:lnTo>
                <a:lnTo>
                  <a:pt x="235" y="479"/>
                </a:lnTo>
                <a:lnTo>
                  <a:pt x="234" y="485"/>
                </a:lnTo>
                <a:lnTo>
                  <a:pt x="230" y="488"/>
                </a:lnTo>
                <a:lnTo>
                  <a:pt x="226" y="492"/>
                </a:lnTo>
                <a:lnTo>
                  <a:pt x="218" y="495"/>
                </a:lnTo>
                <a:lnTo>
                  <a:pt x="209" y="498"/>
                </a:lnTo>
                <a:lnTo>
                  <a:pt x="199" y="500"/>
                </a:lnTo>
                <a:lnTo>
                  <a:pt x="183" y="502"/>
                </a:lnTo>
                <a:lnTo>
                  <a:pt x="167" y="504"/>
                </a:lnTo>
                <a:lnTo>
                  <a:pt x="149" y="505"/>
                </a:lnTo>
                <a:lnTo>
                  <a:pt x="129" y="505"/>
                </a:lnTo>
                <a:lnTo>
                  <a:pt x="111" y="505"/>
                </a:lnTo>
                <a:lnTo>
                  <a:pt x="92" y="504"/>
                </a:lnTo>
                <a:lnTo>
                  <a:pt x="75" y="502"/>
                </a:lnTo>
                <a:lnTo>
                  <a:pt x="60" y="500"/>
                </a:lnTo>
                <a:lnTo>
                  <a:pt x="50" y="498"/>
                </a:lnTo>
                <a:lnTo>
                  <a:pt x="41" y="495"/>
                </a:lnTo>
                <a:lnTo>
                  <a:pt x="33" y="492"/>
                </a:lnTo>
                <a:lnTo>
                  <a:pt x="29" y="488"/>
                </a:lnTo>
                <a:lnTo>
                  <a:pt x="26" y="486"/>
                </a:lnTo>
                <a:lnTo>
                  <a:pt x="25" y="484"/>
                </a:lnTo>
                <a:lnTo>
                  <a:pt x="24" y="482"/>
                </a:lnTo>
                <a:lnTo>
                  <a:pt x="24" y="479"/>
                </a:lnTo>
                <a:lnTo>
                  <a:pt x="24" y="467"/>
                </a:lnTo>
                <a:lnTo>
                  <a:pt x="24" y="457"/>
                </a:lnTo>
                <a:lnTo>
                  <a:pt x="24" y="445"/>
                </a:lnTo>
                <a:lnTo>
                  <a:pt x="24" y="433"/>
                </a:lnTo>
                <a:lnTo>
                  <a:pt x="25" y="428"/>
                </a:lnTo>
                <a:lnTo>
                  <a:pt x="27" y="425"/>
                </a:lnTo>
                <a:lnTo>
                  <a:pt x="31" y="423"/>
                </a:lnTo>
                <a:lnTo>
                  <a:pt x="37" y="419"/>
                </a:lnTo>
                <a:lnTo>
                  <a:pt x="41" y="417"/>
                </a:lnTo>
                <a:lnTo>
                  <a:pt x="48" y="414"/>
                </a:lnTo>
                <a:lnTo>
                  <a:pt x="48" y="385"/>
                </a:lnTo>
                <a:lnTo>
                  <a:pt x="46" y="385"/>
                </a:lnTo>
                <a:lnTo>
                  <a:pt x="44" y="385"/>
                </a:lnTo>
                <a:lnTo>
                  <a:pt x="33" y="383"/>
                </a:lnTo>
                <a:lnTo>
                  <a:pt x="24" y="379"/>
                </a:lnTo>
                <a:lnTo>
                  <a:pt x="17" y="377"/>
                </a:lnTo>
                <a:lnTo>
                  <a:pt x="11" y="372"/>
                </a:lnTo>
                <a:lnTo>
                  <a:pt x="10" y="371"/>
                </a:lnTo>
                <a:lnTo>
                  <a:pt x="7" y="369"/>
                </a:lnTo>
                <a:lnTo>
                  <a:pt x="7" y="366"/>
                </a:lnTo>
                <a:lnTo>
                  <a:pt x="6" y="364"/>
                </a:lnTo>
                <a:lnTo>
                  <a:pt x="6" y="352"/>
                </a:lnTo>
                <a:lnTo>
                  <a:pt x="6" y="340"/>
                </a:lnTo>
                <a:lnTo>
                  <a:pt x="6" y="329"/>
                </a:lnTo>
                <a:lnTo>
                  <a:pt x="6" y="318"/>
                </a:lnTo>
                <a:lnTo>
                  <a:pt x="7" y="313"/>
                </a:lnTo>
                <a:lnTo>
                  <a:pt x="11" y="309"/>
                </a:lnTo>
                <a:lnTo>
                  <a:pt x="17" y="305"/>
                </a:lnTo>
                <a:lnTo>
                  <a:pt x="24" y="302"/>
                </a:lnTo>
                <a:lnTo>
                  <a:pt x="33" y="299"/>
                </a:lnTo>
                <a:lnTo>
                  <a:pt x="44" y="297"/>
                </a:lnTo>
                <a:lnTo>
                  <a:pt x="47" y="296"/>
                </a:lnTo>
                <a:lnTo>
                  <a:pt x="50" y="296"/>
                </a:lnTo>
                <a:lnTo>
                  <a:pt x="48" y="293"/>
                </a:lnTo>
                <a:lnTo>
                  <a:pt x="47" y="291"/>
                </a:lnTo>
                <a:lnTo>
                  <a:pt x="46" y="290"/>
                </a:lnTo>
                <a:lnTo>
                  <a:pt x="46" y="286"/>
                </a:lnTo>
                <a:lnTo>
                  <a:pt x="46" y="276"/>
                </a:lnTo>
                <a:lnTo>
                  <a:pt x="46" y="264"/>
                </a:lnTo>
                <a:lnTo>
                  <a:pt x="46" y="252"/>
                </a:lnTo>
                <a:lnTo>
                  <a:pt x="46" y="241"/>
                </a:lnTo>
                <a:lnTo>
                  <a:pt x="46" y="237"/>
                </a:lnTo>
                <a:lnTo>
                  <a:pt x="50" y="232"/>
                </a:lnTo>
                <a:lnTo>
                  <a:pt x="44" y="232"/>
                </a:lnTo>
                <a:lnTo>
                  <a:pt x="38" y="231"/>
                </a:lnTo>
                <a:lnTo>
                  <a:pt x="27" y="229"/>
                </a:lnTo>
                <a:lnTo>
                  <a:pt x="18" y="227"/>
                </a:lnTo>
                <a:lnTo>
                  <a:pt x="11" y="223"/>
                </a:lnTo>
                <a:lnTo>
                  <a:pt x="5" y="219"/>
                </a:lnTo>
                <a:lnTo>
                  <a:pt x="3" y="217"/>
                </a:lnTo>
                <a:lnTo>
                  <a:pt x="2" y="215"/>
                </a:lnTo>
                <a:lnTo>
                  <a:pt x="0" y="212"/>
                </a:lnTo>
                <a:lnTo>
                  <a:pt x="0" y="210"/>
                </a:lnTo>
                <a:lnTo>
                  <a:pt x="0" y="198"/>
                </a:lnTo>
                <a:lnTo>
                  <a:pt x="0" y="187"/>
                </a:lnTo>
                <a:lnTo>
                  <a:pt x="0" y="176"/>
                </a:lnTo>
                <a:lnTo>
                  <a:pt x="0" y="164"/>
                </a:lnTo>
                <a:lnTo>
                  <a:pt x="2" y="160"/>
                </a:lnTo>
                <a:lnTo>
                  <a:pt x="5" y="156"/>
                </a:lnTo>
                <a:lnTo>
                  <a:pt x="10" y="151"/>
                </a:lnTo>
                <a:lnTo>
                  <a:pt x="17" y="148"/>
                </a:lnTo>
                <a:lnTo>
                  <a:pt x="26" y="146"/>
                </a:lnTo>
                <a:lnTo>
                  <a:pt x="38" y="143"/>
                </a:lnTo>
                <a:lnTo>
                  <a:pt x="52" y="141"/>
                </a:lnTo>
                <a:lnTo>
                  <a:pt x="68" y="140"/>
                </a:lnTo>
                <a:lnTo>
                  <a:pt x="87" y="138"/>
                </a:lnTo>
                <a:lnTo>
                  <a:pt x="106" y="138"/>
                </a:lnTo>
                <a:lnTo>
                  <a:pt x="126" y="138"/>
                </a:lnTo>
                <a:lnTo>
                  <a:pt x="145" y="140"/>
                </a:lnTo>
                <a:lnTo>
                  <a:pt x="161" y="141"/>
                </a:lnTo>
                <a:lnTo>
                  <a:pt x="175" y="143"/>
                </a:lnTo>
                <a:lnTo>
                  <a:pt x="186" y="146"/>
                </a:lnTo>
                <a:lnTo>
                  <a:pt x="195" y="148"/>
                </a:lnTo>
                <a:lnTo>
                  <a:pt x="202" y="151"/>
                </a:lnTo>
                <a:lnTo>
                  <a:pt x="208" y="155"/>
                </a:lnTo>
                <a:lnTo>
                  <a:pt x="210" y="157"/>
                </a:lnTo>
                <a:lnTo>
                  <a:pt x="212" y="160"/>
                </a:lnTo>
                <a:lnTo>
                  <a:pt x="213" y="162"/>
                </a:lnTo>
                <a:lnTo>
                  <a:pt x="213" y="164"/>
                </a:lnTo>
                <a:lnTo>
                  <a:pt x="213" y="176"/>
                </a:lnTo>
                <a:lnTo>
                  <a:pt x="213" y="187"/>
                </a:lnTo>
                <a:lnTo>
                  <a:pt x="213" y="198"/>
                </a:lnTo>
                <a:lnTo>
                  <a:pt x="213" y="210"/>
                </a:lnTo>
                <a:lnTo>
                  <a:pt x="212" y="215"/>
                </a:lnTo>
                <a:lnTo>
                  <a:pt x="209" y="218"/>
                </a:lnTo>
                <a:lnTo>
                  <a:pt x="215" y="219"/>
                </a:lnTo>
                <a:lnTo>
                  <a:pt x="221" y="219"/>
                </a:lnTo>
                <a:lnTo>
                  <a:pt x="232" y="222"/>
                </a:lnTo>
                <a:lnTo>
                  <a:pt x="241" y="225"/>
                </a:lnTo>
                <a:lnTo>
                  <a:pt x="248" y="229"/>
                </a:lnTo>
                <a:lnTo>
                  <a:pt x="253" y="232"/>
                </a:lnTo>
                <a:lnTo>
                  <a:pt x="255" y="235"/>
                </a:lnTo>
                <a:lnTo>
                  <a:pt x="256" y="237"/>
                </a:lnTo>
                <a:lnTo>
                  <a:pt x="257" y="238"/>
                </a:lnTo>
                <a:lnTo>
                  <a:pt x="257" y="241"/>
                </a:lnTo>
                <a:lnTo>
                  <a:pt x="257" y="252"/>
                </a:lnTo>
                <a:lnTo>
                  <a:pt x="257" y="264"/>
                </a:lnTo>
                <a:lnTo>
                  <a:pt x="257" y="276"/>
                </a:lnTo>
                <a:lnTo>
                  <a:pt x="257" y="286"/>
                </a:lnTo>
                <a:lnTo>
                  <a:pt x="256" y="292"/>
                </a:lnTo>
                <a:lnTo>
                  <a:pt x="253" y="296"/>
                </a:lnTo>
                <a:lnTo>
                  <a:pt x="247" y="299"/>
                </a:lnTo>
                <a:lnTo>
                  <a:pt x="240" y="303"/>
                </a:lnTo>
                <a:lnTo>
                  <a:pt x="232" y="305"/>
                </a:lnTo>
                <a:lnTo>
                  <a:pt x="221" y="307"/>
                </a:lnTo>
                <a:lnTo>
                  <a:pt x="218" y="309"/>
                </a:lnTo>
                <a:lnTo>
                  <a:pt x="214" y="309"/>
                </a:lnTo>
                <a:lnTo>
                  <a:pt x="214" y="30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2" name="椭圆 1"/>
          <p:cNvSpPr/>
          <p:nvPr/>
        </p:nvSpPr>
        <p:spPr>
          <a:xfrm>
            <a:off x="1431554" y="1296803"/>
            <a:ext cx="2402109" cy="240210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TextBox 71"/>
          <p:cNvSpPr txBox="1"/>
          <p:nvPr/>
        </p:nvSpPr>
        <p:spPr>
          <a:xfrm>
            <a:off x="1961455" y="1628173"/>
            <a:ext cx="1296144" cy="400110"/>
          </a:xfrm>
          <a:prstGeom prst="rect">
            <a:avLst/>
          </a:prstGeom>
          <a:noFill/>
        </p:spPr>
        <p:txBody>
          <a:bodyPr wrap="square" rtlCol="0">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2016</a:t>
            </a:r>
            <a:r>
              <a:rPr lang="zh-CN" altLang="en-US" sz="2000" dirty="0">
                <a:solidFill>
                  <a:schemeClr val="bg1"/>
                </a:solidFill>
                <a:latin typeface="微软雅黑" panose="020B0503020204020204" pitchFamily="34" charset="-122"/>
                <a:ea typeface="微软雅黑" panose="020B0503020204020204" pitchFamily="34" charset="-122"/>
              </a:rPr>
              <a:t>年</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1817439" y="2004762"/>
            <a:ext cx="1656184" cy="1246495"/>
          </a:xfrm>
          <a:prstGeom prst="rect">
            <a:avLst/>
          </a:prstGeom>
          <a:noFill/>
        </p:spPr>
        <p:txBody>
          <a:bodyPr wrap="square" rtlCol="0">
            <a:spAutoFit/>
          </a:bodyPr>
          <a:lstStyle/>
          <a:p>
            <a:pPr algn="ctr"/>
            <a:r>
              <a:rPr lang="zh-CN" altLang="en-US" sz="2500" b="1" dirty="0">
                <a:solidFill>
                  <a:schemeClr val="bg1"/>
                </a:solidFill>
                <a:latin typeface="微软雅黑" panose="020B0503020204020204" pitchFamily="34" charset="-122"/>
                <a:ea typeface="微软雅黑" panose="020B0503020204020204" pitchFamily="34" charset="-122"/>
              </a:rPr>
              <a:t>先后共申报科技项目</a:t>
            </a:r>
            <a:r>
              <a:rPr lang="en-US" altLang="zh-CN" sz="2500" b="1" dirty="0">
                <a:solidFill>
                  <a:schemeClr val="bg1"/>
                </a:solidFill>
                <a:latin typeface="微软雅黑" panose="020B0503020204020204" pitchFamily="34" charset="-122"/>
                <a:ea typeface="微软雅黑" panose="020B0503020204020204" pitchFamily="34" charset="-122"/>
              </a:rPr>
              <a:t>24</a:t>
            </a:r>
            <a:r>
              <a:rPr lang="zh-CN" altLang="en-US" sz="2500" b="1" dirty="0">
                <a:solidFill>
                  <a:schemeClr val="bg1"/>
                </a:solidFill>
                <a:latin typeface="微软雅黑" panose="020B0503020204020204" pitchFamily="34" charset="-122"/>
                <a:ea typeface="微软雅黑" panose="020B0503020204020204" pitchFamily="34" charset="-122"/>
              </a:rPr>
              <a:t>个</a:t>
            </a:r>
            <a:endParaRPr lang="zh-CN" altLang="en-US" sz="25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180"/>
                            </p:stCondLst>
                            <p:childTnLst>
                              <p:par>
                                <p:cTn id="20" presetID="21" presetClass="entr" presetSubtype="1"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heel(1)">
                                      <p:cBhvr>
                                        <p:cTn id="22" dur="2000"/>
                                        <p:tgtEl>
                                          <p:spTgt spid="2"/>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72"/>
                                        </p:tgtEl>
                                        <p:attrNameLst>
                                          <p:attrName>style.visibility</p:attrName>
                                        </p:attrNameLst>
                                      </p:cBhvr>
                                      <p:to>
                                        <p:strVal val="visible"/>
                                      </p:to>
                                    </p:set>
                                    <p:animEffect transition="in" filter="wheel(1)">
                                      <p:cBhvr>
                                        <p:cTn id="25" dur="2000"/>
                                        <p:tgtEl>
                                          <p:spTgt spid="72"/>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73"/>
                                        </p:tgtEl>
                                        <p:attrNameLst>
                                          <p:attrName>style.visibility</p:attrName>
                                        </p:attrNameLst>
                                      </p:cBhvr>
                                      <p:to>
                                        <p:strVal val="visible"/>
                                      </p:to>
                                    </p:set>
                                    <p:animEffect transition="in" filter="wheel(1)">
                                      <p:cBhvr>
                                        <p:cTn id="28" dur="2000"/>
                                        <p:tgtEl>
                                          <p:spTgt spid="73"/>
                                        </p:tgtEl>
                                      </p:cBhvr>
                                    </p:animEffect>
                                  </p:childTnLst>
                                </p:cTn>
                              </p:par>
                            </p:childTnLst>
                          </p:cTn>
                        </p:par>
                        <p:par>
                          <p:cTn id="29" fill="hold">
                            <p:stCondLst>
                              <p:cond delay="3180"/>
                            </p:stCondLst>
                            <p:childTnLst>
                              <p:par>
                                <p:cTn id="30" presetID="12" presetClass="entr" presetSubtype="8"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800"/>
                                        <p:tgtEl>
                                          <p:spTgt spid="6"/>
                                        </p:tgtEl>
                                        <p:attrNameLst>
                                          <p:attrName>ppt_x</p:attrName>
                                        </p:attrNameLst>
                                      </p:cBhvr>
                                      <p:tavLst>
                                        <p:tav tm="0">
                                          <p:val>
                                            <p:strVal val="#ppt_x-#ppt_w*1.125000"/>
                                          </p:val>
                                        </p:tav>
                                        <p:tav tm="100000">
                                          <p:val>
                                            <p:strVal val="#ppt_x"/>
                                          </p:val>
                                        </p:tav>
                                      </p:tavLst>
                                    </p:anim>
                                    <p:animEffect transition="in" filter="wipe(right)">
                                      <p:cBhvr>
                                        <p:cTn id="33" dur="800"/>
                                        <p:tgtEl>
                                          <p:spTgt spid="6"/>
                                        </p:tgtEl>
                                      </p:cBhvr>
                                    </p:animEffect>
                                  </p:childTnLst>
                                </p:cTn>
                              </p:par>
                            </p:childTnLst>
                          </p:cTn>
                        </p:par>
                        <p:par>
                          <p:cTn id="34" fill="hold">
                            <p:stCondLst>
                              <p:cond delay="4180"/>
                            </p:stCondLst>
                            <p:childTnLst>
                              <p:par>
                                <p:cTn id="35" presetID="12" presetClass="entr" presetSubtype="8"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800"/>
                                        <p:tgtEl>
                                          <p:spTgt spid="7"/>
                                        </p:tgtEl>
                                        <p:attrNameLst>
                                          <p:attrName>ppt_x</p:attrName>
                                        </p:attrNameLst>
                                      </p:cBhvr>
                                      <p:tavLst>
                                        <p:tav tm="0">
                                          <p:val>
                                            <p:strVal val="#ppt_x-#ppt_w*1.125000"/>
                                          </p:val>
                                        </p:tav>
                                        <p:tav tm="100000">
                                          <p:val>
                                            <p:strVal val="#ppt_x"/>
                                          </p:val>
                                        </p:tav>
                                      </p:tavLst>
                                    </p:anim>
                                    <p:animEffect transition="in" filter="wipe(right)">
                                      <p:cBhvr>
                                        <p:cTn id="38" dur="800"/>
                                        <p:tgtEl>
                                          <p:spTgt spid="7"/>
                                        </p:tgtEl>
                                      </p:cBhvr>
                                    </p:animEffect>
                                  </p:childTnLst>
                                </p:cTn>
                              </p:par>
                            </p:childTnLst>
                          </p:cTn>
                        </p:par>
                        <p:par>
                          <p:cTn id="39" fill="hold">
                            <p:stCondLst>
                              <p:cond delay="5180"/>
                            </p:stCondLst>
                            <p:childTnLst>
                              <p:par>
                                <p:cTn id="40" presetID="12" presetClass="entr" presetSubtype="8"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800"/>
                                        <p:tgtEl>
                                          <p:spTgt spid="8"/>
                                        </p:tgtEl>
                                        <p:attrNameLst>
                                          <p:attrName>ppt_x</p:attrName>
                                        </p:attrNameLst>
                                      </p:cBhvr>
                                      <p:tavLst>
                                        <p:tav tm="0">
                                          <p:val>
                                            <p:strVal val="#ppt_x-#ppt_w*1.125000"/>
                                          </p:val>
                                        </p:tav>
                                        <p:tav tm="100000">
                                          <p:val>
                                            <p:strVal val="#ppt_x"/>
                                          </p:val>
                                        </p:tav>
                                      </p:tavLst>
                                    </p:anim>
                                    <p:animEffect transition="in" filter="wipe(right)">
                                      <p:cBhvr>
                                        <p:cTn id="43" dur="800"/>
                                        <p:tgtEl>
                                          <p:spTgt spid="8"/>
                                        </p:tgtEl>
                                      </p:cBhvr>
                                    </p:animEffect>
                                  </p:childTnLst>
                                </p:cTn>
                              </p:par>
                            </p:childTnLst>
                          </p:cTn>
                        </p:par>
                        <p:par>
                          <p:cTn id="44" fill="hold">
                            <p:stCondLst>
                              <p:cond delay="6180"/>
                            </p:stCondLst>
                            <p:childTnLst>
                              <p:par>
                                <p:cTn id="45" presetID="42" presetClass="entr" presetSubtype="0" fill="hold" grpId="0" nodeType="after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1000"/>
                                        <p:tgtEl>
                                          <p:spTgt spid="80"/>
                                        </p:tgtEl>
                                      </p:cBhvr>
                                    </p:animEffect>
                                    <p:anim calcmode="lin" valueType="num">
                                      <p:cBhvr>
                                        <p:cTn id="48" dur="1000" fill="hold"/>
                                        <p:tgtEl>
                                          <p:spTgt spid="80"/>
                                        </p:tgtEl>
                                        <p:attrNameLst>
                                          <p:attrName>ppt_x</p:attrName>
                                        </p:attrNameLst>
                                      </p:cBhvr>
                                      <p:tavLst>
                                        <p:tav tm="0">
                                          <p:val>
                                            <p:strVal val="#ppt_x"/>
                                          </p:val>
                                        </p:tav>
                                        <p:tav tm="100000">
                                          <p:val>
                                            <p:strVal val="#ppt_x"/>
                                          </p:val>
                                        </p:tav>
                                      </p:tavLst>
                                    </p:anim>
                                    <p:anim calcmode="lin" valueType="num">
                                      <p:cBhvr>
                                        <p:cTn id="49" dur="1000" fill="hold"/>
                                        <p:tgtEl>
                                          <p:spTgt spid="80"/>
                                        </p:tgtEl>
                                        <p:attrNameLst>
                                          <p:attrName>ppt_y</p:attrName>
                                        </p:attrNameLst>
                                      </p:cBhvr>
                                      <p:tavLst>
                                        <p:tav tm="0">
                                          <p:val>
                                            <p:strVal val="#ppt_y+.1"/>
                                          </p:val>
                                        </p:tav>
                                        <p:tav tm="100000">
                                          <p:val>
                                            <p:strVal val="#ppt_y"/>
                                          </p:val>
                                        </p:tav>
                                      </p:tavLst>
                                    </p:anim>
                                  </p:childTnLst>
                                </p:cTn>
                              </p:par>
                            </p:childTnLst>
                          </p:cTn>
                        </p:par>
                        <p:par>
                          <p:cTn id="50" fill="hold">
                            <p:stCondLst>
                              <p:cond delay="7180"/>
                            </p:stCondLst>
                            <p:childTnLst>
                              <p:par>
                                <p:cTn id="51" presetID="22" presetClass="entr" presetSubtype="8" fill="hold" grpId="0" nodeType="afterEffect">
                                  <p:stCondLst>
                                    <p:cond delay="0"/>
                                  </p:stCondLst>
                                  <p:childTnLst>
                                    <p:set>
                                      <p:cBhvr>
                                        <p:cTn id="52" dur="1" fill="hold">
                                          <p:stCondLst>
                                            <p:cond delay="0"/>
                                          </p:stCondLst>
                                        </p:cTn>
                                        <p:tgtEl>
                                          <p:spTgt spid="79"/>
                                        </p:tgtEl>
                                        <p:attrNameLst>
                                          <p:attrName>style.visibility</p:attrName>
                                        </p:attrNameLst>
                                      </p:cBhvr>
                                      <p:to>
                                        <p:strVal val="visible"/>
                                      </p:to>
                                    </p:set>
                                    <p:animEffect transition="in" filter="wipe(left)">
                                      <p:cBhvr>
                                        <p:cTn id="53"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79" grpId="0"/>
      <p:bldP spid="80" grpId="0" animBg="1"/>
      <p:bldP spid="2" grpId="0" animBg="1"/>
      <p:bldP spid="72" grpId="0"/>
      <p:bldP spid="7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65373" y="428693"/>
            <a:ext cx="3047759" cy="430887"/>
          </a:xfrm>
          <a:prstGeom prst="rect">
            <a:avLst/>
          </a:prstGeom>
          <a:noFill/>
        </p:spPr>
        <p:txBody>
          <a:bodyPr wrap="square" rtlCol="0">
            <a:spAutoFit/>
          </a:bodyPr>
          <a:lstStyle>
            <a:defPPr>
              <a:defRPr lang="zh-CN"/>
            </a:defPPr>
            <a:lvl1pPr>
              <a:defRPr sz="2200" b="1">
                <a:solidFill>
                  <a:schemeClr val="accent1"/>
                </a:solidFill>
                <a:latin typeface="微软雅黑" panose="020B0503020204020204" pitchFamily="34" charset="-122"/>
                <a:ea typeface="微软雅黑" panose="020B0503020204020204" pitchFamily="34" charset="-122"/>
              </a:defRPr>
            </a:lvl1pPr>
          </a:lstStyle>
          <a:p>
            <a:r>
              <a:rPr lang="zh-CN" altLang="en-US" dirty="0"/>
              <a:t>其它管理工作</a:t>
            </a:r>
            <a:endParaRPr lang="zh-CN" altLang="en-US" dirty="0"/>
          </a:p>
        </p:txBody>
      </p:sp>
      <p:cxnSp>
        <p:nvCxnSpPr>
          <p:cNvPr id="3" name="直接连接符 2"/>
          <p:cNvCxnSpPr/>
          <p:nvPr/>
        </p:nvCxnSpPr>
        <p:spPr>
          <a:xfrm>
            <a:off x="1132953" y="897658"/>
            <a:ext cx="7543503" cy="0"/>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582730" y="347438"/>
            <a:ext cx="507041" cy="593401"/>
            <a:chOff x="582730" y="347438"/>
            <a:chExt cx="507041" cy="593401"/>
          </a:xfrm>
        </p:grpSpPr>
        <p:sp>
          <p:nvSpPr>
            <p:cNvPr id="19" name="六边形 18"/>
            <p:cNvSpPr/>
            <p:nvPr/>
          </p:nvSpPr>
          <p:spPr>
            <a:xfrm rot="5400000">
              <a:off x="539550" y="390618"/>
              <a:ext cx="593401" cy="507041"/>
            </a:xfrm>
            <a:prstGeom prst="hexagon">
              <a:avLst/>
            </a:prstGeom>
            <a:solidFill>
              <a:schemeClr val="accent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15" name="Freeform 95"/>
            <p:cNvSpPr>
              <a:spLocks noEditPoints="1"/>
            </p:cNvSpPr>
            <p:nvPr/>
          </p:nvSpPr>
          <p:spPr bwMode="auto">
            <a:xfrm>
              <a:off x="671521" y="507411"/>
              <a:ext cx="329457" cy="273450"/>
            </a:xfrm>
            <a:custGeom>
              <a:avLst/>
              <a:gdLst>
                <a:gd name="T0" fmla="*/ 581 w 602"/>
                <a:gd name="T1" fmla="*/ 221 h 499"/>
                <a:gd name="T2" fmla="*/ 602 w 602"/>
                <a:gd name="T3" fmla="*/ 304 h 499"/>
                <a:gd name="T4" fmla="*/ 580 w 602"/>
                <a:gd name="T5" fmla="*/ 330 h 499"/>
                <a:gd name="T6" fmla="*/ 472 w 602"/>
                <a:gd name="T7" fmla="*/ 343 h 499"/>
                <a:gd name="T8" fmla="*/ 425 w 602"/>
                <a:gd name="T9" fmla="*/ 295 h 499"/>
                <a:gd name="T10" fmla="*/ 380 w 602"/>
                <a:gd name="T11" fmla="*/ 245 h 499"/>
                <a:gd name="T12" fmla="*/ 320 w 602"/>
                <a:gd name="T13" fmla="*/ 245 h 499"/>
                <a:gd name="T14" fmla="*/ 345 w 602"/>
                <a:gd name="T15" fmla="*/ 205 h 499"/>
                <a:gd name="T16" fmla="*/ 383 w 602"/>
                <a:gd name="T17" fmla="*/ 191 h 499"/>
                <a:gd name="T18" fmla="*/ 404 w 602"/>
                <a:gd name="T19" fmla="*/ 176 h 499"/>
                <a:gd name="T20" fmla="*/ 394 w 602"/>
                <a:gd name="T21" fmla="*/ 139 h 499"/>
                <a:gd name="T22" fmla="*/ 381 w 602"/>
                <a:gd name="T23" fmla="*/ 117 h 499"/>
                <a:gd name="T24" fmla="*/ 383 w 602"/>
                <a:gd name="T25" fmla="*/ 89 h 499"/>
                <a:gd name="T26" fmla="*/ 385 w 602"/>
                <a:gd name="T27" fmla="*/ 42 h 499"/>
                <a:gd name="T28" fmla="*/ 410 w 602"/>
                <a:gd name="T29" fmla="*/ 11 h 499"/>
                <a:gd name="T30" fmla="*/ 457 w 602"/>
                <a:gd name="T31" fmla="*/ 0 h 499"/>
                <a:gd name="T32" fmla="*/ 503 w 602"/>
                <a:gd name="T33" fmla="*/ 13 h 499"/>
                <a:gd name="T34" fmla="*/ 526 w 602"/>
                <a:gd name="T35" fmla="*/ 44 h 499"/>
                <a:gd name="T36" fmla="*/ 526 w 602"/>
                <a:gd name="T37" fmla="*/ 89 h 499"/>
                <a:gd name="T38" fmla="*/ 529 w 602"/>
                <a:gd name="T39" fmla="*/ 108 h 499"/>
                <a:gd name="T40" fmla="*/ 519 w 602"/>
                <a:gd name="T41" fmla="*/ 128 h 499"/>
                <a:gd name="T42" fmla="*/ 498 w 602"/>
                <a:gd name="T43" fmla="*/ 162 h 499"/>
                <a:gd name="T44" fmla="*/ 511 w 602"/>
                <a:gd name="T45" fmla="*/ 189 h 499"/>
                <a:gd name="T46" fmla="*/ 560 w 602"/>
                <a:gd name="T47" fmla="*/ 193 h 499"/>
                <a:gd name="T48" fmla="*/ 320 w 602"/>
                <a:gd name="T49" fmla="*/ 284 h 499"/>
                <a:gd name="T50" fmla="*/ 284 w 602"/>
                <a:gd name="T51" fmla="*/ 267 h 499"/>
                <a:gd name="T52" fmla="*/ 291 w 602"/>
                <a:gd name="T53" fmla="*/ 218 h 499"/>
                <a:gd name="T54" fmla="*/ 315 w 602"/>
                <a:gd name="T55" fmla="*/ 182 h 499"/>
                <a:gd name="T56" fmla="*/ 322 w 602"/>
                <a:gd name="T57" fmla="*/ 142 h 499"/>
                <a:gd name="T58" fmla="*/ 319 w 602"/>
                <a:gd name="T59" fmla="*/ 114 h 499"/>
                <a:gd name="T60" fmla="*/ 309 w 602"/>
                <a:gd name="T61" fmla="*/ 47 h 499"/>
                <a:gd name="T62" fmla="*/ 268 w 602"/>
                <a:gd name="T63" fmla="*/ 15 h 499"/>
                <a:gd name="T64" fmla="*/ 217 w 602"/>
                <a:gd name="T65" fmla="*/ 6 h 499"/>
                <a:gd name="T66" fmla="*/ 167 w 602"/>
                <a:gd name="T67" fmla="*/ 14 h 499"/>
                <a:gd name="T68" fmla="*/ 124 w 602"/>
                <a:gd name="T69" fmla="*/ 45 h 499"/>
                <a:gd name="T70" fmla="*/ 110 w 602"/>
                <a:gd name="T71" fmla="*/ 114 h 499"/>
                <a:gd name="T72" fmla="*/ 104 w 602"/>
                <a:gd name="T73" fmla="*/ 142 h 499"/>
                <a:gd name="T74" fmla="*/ 113 w 602"/>
                <a:gd name="T75" fmla="*/ 181 h 499"/>
                <a:gd name="T76" fmla="*/ 134 w 602"/>
                <a:gd name="T77" fmla="*/ 216 h 499"/>
                <a:gd name="T78" fmla="*/ 136 w 602"/>
                <a:gd name="T79" fmla="*/ 270 h 499"/>
                <a:gd name="T80" fmla="*/ 102 w 602"/>
                <a:gd name="T81" fmla="*/ 282 h 499"/>
                <a:gd name="T82" fmla="*/ 52 w 602"/>
                <a:gd name="T83" fmla="*/ 289 h 499"/>
                <a:gd name="T84" fmla="*/ 21 w 602"/>
                <a:gd name="T85" fmla="*/ 340 h 499"/>
                <a:gd name="T86" fmla="*/ 0 w 602"/>
                <a:gd name="T87" fmla="*/ 430 h 499"/>
                <a:gd name="T88" fmla="*/ 15 w 602"/>
                <a:gd name="T89" fmla="*/ 472 h 499"/>
                <a:gd name="T90" fmla="*/ 119 w 602"/>
                <a:gd name="T91" fmla="*/ 494 h 499"/>
                <a:gd name="T92" fmla="*/ 288 w 602"/>
                <a:gd name="T93" fmla="*/ 498 h 499"/>
                <a:gd name="T94" fmla="*/ 406 w 602"/>
                <a:gd name="T95" fmla="*/ 477 h 499"/>
                <a:gd name="T96" fmla="*/ 424 w 602"/>
                <a:gd name="T97" fmla="*/ 421 h 499"/>
                <a:gd name="T98" fmla="*/ 403 w 602"/>
                <a:gd name="T99" fmla="*/ 335 h 499"/>
                <a:gd name="T100" fmla="*/ 366 w 602"/>
                <a:gd name="T101" fmla="*/ 284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02" h="499">
                  <a:moveTo>
                    <a:pt x="560" y="193"/>
                  </a:moveTo>
                  <a:lnTo>
                    <a:pt x="567" y="200"/>
                  </a:lnTo>
                  <a:lnTo>
                    <a:pt x="572" y="205"/>
                  </a:lnTo>
                  <a:lnTo>
                    <a:pt x="577" y="213"/>
                  </a:lnTo>
                  <a:lnTo>
                    <a:pt x="581" y="221"/>
                  </a:lnTo>
                  <a:lnTo>
                    <a:pt x="589" y="237"/>
                  </a:lnTo>
                  <a:lnTo>
                    <a:pt x="594" y="254"/>
                  </a:lnTo>
                  <a:lnTo>
                    <a:pt x="597" y="271"/>
                  </a:lnTo>
                  <a:lnTo>
                    <a:pt x="601" y="289"/>
                  </a:lnTo>
                  <a:lnTo>
                    <a:pt x="602" y="304"/>
                  </a:lnTo>
                  <a:lnTo>
                    <a:pt x="602" y="318"/>
                  </a:lnTo>
                  <a:lnTo>
                    <a:pt x="599" y="322"/>
                  </a:lnTo>
                  <a:lnTo>
                    <a:pt x="593" y="325"/>
                  </a:lnTo>
                  <a:lnTo>
                    <a:pt x="587" y="328"/>
                  </a:lnTo>
                  <a:lnTo>
                    <a:pt x="580" y="330"/>
                  </a:lnTo>
                  <a:lnTo>
                    <a:pt x="563" y="335"/>
                  </a:lnTo>
                  <a:lnTo>
                    <a:pt x="543" y="338"/>
                  </a:lnTo>
                  <a:lnTo>
                    <a:pt x="521" y="340"/>
                  </a:lnTo>
                  <a:lnTo>
                    <a:pt x="496" y="342"/>
                  </a:lnTo>
                  <a:lnTo>
                    <a:pt x="472" y="343"/>
                  </a:lnTo>
                  <a:lnTo>
                    <a:pt x="446" y="343"/>
                  </a:lnTo>
                  <a:lnTo>
                    <a:pt x="441" y="330"/>
                  </a:lnTo>
                  <a:lnTo>
                    <a:pt x="437" y="318"/>
                  </a:lnTo>
                  <a:lnTo>
                    <a:pt x="431" y="306"/>
                  </a:lnTo>
                  <a:lnTo>
                    <a:pt x="425" y="295"/>
                  </a:lnTo>
                  <a:lnTo>
                    <a:pt x="418" y="284"/>
                  </a:lnTo>
                  <a:lnTo>
                    <a:pt x="410" y="274"/>
                  </a:lnTo>
                  <a:lnTo>
                    <a:pt x="401" y="264"/>
                  </a:lnTo>
                  <a:lnTo>
                    <a:pt x="392" y="255"/>
                  </a:lnTo>
                  <a:lnTo>
                    <a:pt x="380" y="245"/>
                  </a:lnTo>
                  <a:lnTo>
                    <a:pt x="366" y="245"/>
                  </a:lnTo>
                  <a:lnTo>
                    <a:pt x="354" y="245"/>
                  </a:lnTo>
                  <a:lnTo>
                    <a:pt x="343" y="245"/>
                  </a:lnTo>
                  <a:lnTo>
                    <a:pt x="332" y="245"/>
                  </a:lnTo>
                  <a:lnTo>
                    <a:pt x="320" y="245"/>
                  </a:lnTo>
                  <a:lnTo>
                    <a:pt x="319" y="245"/>
                  </a:lnTo>
                  <a:lnTo>
                    <a:pt x="327" y="231"/>
                  </a:lnTo>
                  <a:lnTo>
                    <a:pt x="334" y="217"/>
                  </a:lnTo>
                  <a:lnTo>
                    <a:pt x="340" y="211"/>
                  </a:lnTo>
                  <a:lnTo>
                    <a:pt x="345" y="205"/>
                  </a:lnTo>
                  <a:lnTo>
                    <a:pt x="349" y="198"/>
                  </a:lnTo>
                  <a:lnTo>
                    <a:pt x="352" y="191"/>
                  </a:lnTo>
                  <a:lnTo>
                    <a:pt x="365" y="191"/>
                  </a:lnTo>
                  <a:lnTo>
                    <a:pt x="377" y="191"/>
                  </a:lnTo>
                  <a:lnTo>
                    <a:pt x="383" y="191"/>
                  </a:lnTo>
                  <a:lnTo>
                    <a:pt x="387" y="191"/>
                  </a:lnTo>
                  <a:lnTo>
                    <a:pt x="392" y="190"/>
                  </a:lnTo>
                  <a:lnTo>
                    <a:pt x="397" y="189"/>
                  </a:lnTo>
                  <a:lnTo>
                    <a:pt x="400" y="183"/>
                  </a:lnTo>
                  <a:lnTo>
                    <a:pt x="404" y="176"/>
                  </a:lnTo>
                  <a:lnTo>
                    <a:pt x="406" y="169"/>
                  </a:lnTo>
                  <a:lnTo>
                    <a:pt x="408" y="160"/>
                  </a:lnTo>
                  <a:lnTo>
                    <a:pt x="404" y="153"/>
                  </a:lnTo>
                  <a:lnTo>
                    <a:pt x="399" y="146"/>
                  </a:lnTo>
                  <a:lnTo>
                    <a:pt x="394" y="139"/>
                  </a:lnTo>
                  <a:lnTo>
                    <a:pt x="392" y="129"/>
                  </a:lnTo>
                  <a:lnTo>
                    <a:pt x="388" y="128"/>
                  </a:lnTo>
                  <a:lnTo>
                    <a:pt x="386" y="124"/>
                  </a:lnTo>
                  <a:lnTo>
                    <a:pt x="384" y="121"/>
                  </a:lnTo>
                  <a:lnTo>
                    <a:pt x="381" y="117"/>
                  </a:lnTo>
                  <a:lnTo>
                    <a:pt x="379" y="107"/>
                  </a:lnTo>
                  <a:lnTo>
                    <a:pt x="378" y="94"/>
                  </a:lnTo>
                  <a:lnTo>
                    <a:pt x="378" y="92"/>
                  </a:lnTo>
                  <a:lnTo>
                    <a:pt x="380" y="90"/>
                  </a:lnTo>
                  <a:lnTo>
                    <a:pt x="383" y="89"/>
                  </a:lnTo>
                  <a:lnTo>
                    <a:pt x="384" y="88"/>
                  </a:lnTo>
                  <a:lnTo>
                    <a:pt x="383" y="75"/>
                  </a:lnTo>
                  <a:lnTo>
                    <a:pt x="383" y="63"/>
                  </a:lnTo>
                  <a:lnTo>
                    <a:pt x="383" y="53"/>
                  </a:lnTo>
                  <a:lnTo>
                    <a:pt x="385" y="42"/>
                  </a:lnTo>
                  <a:lnTo>
                    <a:pt x="388" y="34"/>
                  </a:lnTo>
                  <a:lnTo>
                    <a:pt x="392" y="27"/>
                  </a:lnTo>
                  <a:lnTo>
                    <a:pt x="398" y="20"/>
                  </a:lnTo>
                  <a:lnTo>
                    <a:pt x="404" y="14"/>
                  </a:lnTo>
                  <a:lnTo>
                    <a:pt x="410" y="11"/>
                  </a:lnTo>
                  <a:lnTo>
                    <a:pt x="415" y="8"/>
                  </a:lnTo>
                  <a:lnTo>
                    <a:pt x="421" y="5"/>
                  </a:lnTo>
                  <a:lnTo>
                    <a:pt x="428" y="4"/>
                  </a:lnTo>
                  <a:lnTo>
                    <a:pt x="442" y="0"/>
                  </a:lnTo>
                  <a:lnTo>
                    <a:pt x="457" y="0"/>
                  </a:lnTo>
                  <a:lnTo>
                    <a:pt x="471" y="1"/>
                  </a:lnTo>
                  <a:lnTo>
                    <a:pt x="485" y="4"/>
                  </a:lnTo>
                  <a:lnTo>
                    <a:pt x="492" y="6"/>
                  </a:lnTo>
                  <a:lnTo>
                    <a:pt x="498" y="9"/>
                  </a:lnTo>
                  <a:lnTo>
                    <a:pt x="503" y="13"/>
                  </a:lnTo>
                  <a:lnTo>
                    <a:pt x="509" y="17"/>
                  </a:lnTo>
                  <a:lnTo>
                    <a:pt x="515" y="22"/>
                  </a:lnTo>
                  <a:lnTo>
                    <a:pt x="520" y="28"/>
                  </a:lnTo>
                  <a:lnTo>
                    <a:pt x="523" y="35"/>
                  </a:lnTo>
                  <a:lnTo>
                    <a:pt x="526" y="44"/>
                  </a:lnTo>
                  <a:lnTo>
                    <a:pt x="527" y="53"/>
                  </a:lnTo>
                  <a:lnTo>
                    <a:pt x="528" y="63"/>
                  </a:lnTo>
                  <a:lnTo>
                    <a:pt x="527" y="75"/>
                  </a:lnTo>
                  <a:lnTo>
                    <a:pt x="526" y="89"/>
                  </a:lnTo>
                  <a:lnTo>
                    <a:pt x="526" y="89"/>
                  </a:lnTo>
                  <a:lnTo>
                    <a:pt x="527" y="90"/>
                  </a:lnTo>
                  <a:lnTo>
                    <a:pt x="529" y="92"/>
                  </a:lnTo>
                  <a:lnTo>
                    <a:pt x="529" y="94"/>
                  </a:lnTo>
                  <a:lnTo>
                    <a:pt x="529" y="101"/>
                  </a:lnTo>
                  <a:lnTo>
                    <a:pt x="529" y="108"/>
                  </a:lnTo>
                  <a:lnTo>
                    <a:pt x="528" y="113"/>
                  </a:lnTo>
                  <a:lnTo>
                    <a:pt x="526" y="117"/>
                  </a:lnTo>
                  <a:lnTo>
                    <a:pt x="525" y="122"/>
                  </a:lnTo>
                  <a:lnTo>
                    <a:pt x="521" y="126"/>
                  </a:lnTo>
                  <a:lnTo>
                    <a:pt x="519" y="128"/>
                  </a:lnTo>
                  <a:lnTo>
                    <a:pt x="515" y="130"/>
                  </a:lnTo>
                  <a:lnTo>
                    <a:pt x="512" y="139"/>
                  </a:lnTo>
                  <a:lnTo>
                    <a:pt x="508" y="147"/>
                  </a:lnTo>
                  <a:lnTo>
                    <a:pt x="503" y="155"/>
                  </a:lnTo>
                  <a:lnTo>
                    <a:pt x="498" y="162"/>
                  </a:lnTo>
                  <a:lnTo>
                    <a:pt x="499" y="169"/>
                  </a:lnTo>
                  <a:lnTo>
                    <a:pt x="501" y="175"/>
                  </a:lnTo>
                  <a:lnTo>
                    <a:pt x="503" y="181"/>
                  </a:lnTo>
                  <a:lnTo>
                    <a:pt x="506" y="186"/>
                  </a:lnTo>
                  <a:lnTo>
                    <a:pt x="511" y="189"/>
                  </a:lnTo>
                  <a:lnTo>
                    <a:pt x="515" y="191"/>
                  </a:lnTo>
                  <a:lnTo>
                    <a:pt x="521" y="193"/>
                  </a:lnTo>
                  <a:lnTo>
                    <a:pt x="528" y="193"/>
                  </a:lnTo>
                  <a:lnTo>
                    <a:pt x="543" y="193"/>
                  </a:lnTo>
                  <a:lnTo>
                    <a:pt x="560" y="193"/>
                  </a:lnTo>
                  <a:close/>
                  <a:moveTo>
                    <a:pt x="366" y="284"/>
                  </a:moveTo>
                  <a:lnTo>
                    <a:pt x="354" y="284"/>
                  </a:lnTo>
                  <a:lnTo>
                    <a:pt x="343" y="284"/>
                  </a:lnTo>
                  <a:lnTo>
                    <a:pt x="331" y="284"/>
                  </a:lnTo>
                  <a:lnTo>
                    <a:pt x="320" y="284"/>
                  </a:lnTo>
                  <a:lnTo>
                    <a:pt x="310" y="284"/>
                  </a:lnTo>
                  <a:lnTo>
                    <a:pt x="302" y="282"/>
                  </a:lnTo>
                  <a:lnTo>
                    <a:pt x="295" y="278"/>
                  </a:lnTo>
                  <a:lnTo>
                    <a:pt x="289" y="274"/>
                  </a:lnTo>
                  <a:lnTo>
                    <a:pt x="284" y="267"/>
                  </a:lnTo>
                  <a:lnTo>
                    <a:pt x="280" y="258"/>
                  </a:lnTo>
                  <a:lnTo>
                    <a:pt x="278" y="249"/>
                  </a:lnTo>
                  <a:lnTo>
                    <a:pt x="276" y="238"/>
                  </a:lnTo>
                  <a:lnTo>
                    <a:pt x="284" y="229"/>
                  </a:lnTo>
                  <a:lnTo>
                    <a:pt x="291" y="218"/>
                  </a:lnTo>
                  <a:lnTo>
                    <a:pt x="297" y="205"/>
                  </a:lnTo>
                  <a:lnTo>
                    <a:pt x="302" y="193"/>
                  </a:lnTo>
                  <a:lnTo>
                    <a:pt x="306" y="190"/>
                  </a:lnTo>
                  <a:lnTo>
                    <a:pt x="311" y="187"/>
                  </a:lnTo>
                  <a:lnTo>
                    <a:pt x="315" y="182"/>
                  </a:lnTo>
                  <a:lnTo>
                    <a:pt x="317" y="176"/>
                  </a:lnTo>
                  <a:lnTo>
                    <a:pt x="319" y="169"/>
                  </a:lnTo>
                  <a:lnTo>
                    <a:pt x="322" y="161"/>
                  </a:lnTo>
                  <a:lnTo>
                    <a:pt x="322" y="151"/>
                  </a:lnTo>
                  <a:lnTo>
                    <a:pt x="322" y="142"/>
                  </a:lnTo>
                  <a:lnTo>
                    <a:pt x="322" y="139"/>
                  </a:lnTo>
                  <a:lnTo>
                    <a:pt x="318" y="135"/>
                  </a:lnTo>
                  <a:lnTo>
                    <a:pt x="318" y="135"/>
                  </a:lnTo>
                  <a:lnTo>
                    <a:pt x="317" y="134"/>
                  </a:lnTo>
                  <a:lnTo>
                    <a:pt x="319" y="114"/>
                  </a:lnTo>
                  <a:lnTo>
                    <a:pt x="319" y="96"/>
                  </a:lnTo>
                  <a:lnTo>
                    <a:pt x="319" y="81"/>
                  </a:lnTo>
                  <a:lnTo>
                    <a:pt x="317" y="68"/>
                  </a:lnTo>
                  <a:lnTo>
                    <a:pt x="313" y="58"/>
                  </a:lnTo>
                  <a:lnTo>
                    <a:pt x="309" y="47"/>
                  </a:lnTo>
                  <a:lnTo>
                    <a:pt x="302" y="38"/>
                  </a:lnTo>
                  <a:lnTo>
                    <a:pt x="292" y="31"/>
                  </a:lnTo>
                  <a:lnTo>
                    <a:pt x="285" y="25"/>
                  </a:lnTo>
                  <a:lnTo>
                    <a:pt x="277" y="20"/>
                  </a:lnTo>
                  <a:lnTo>
                    <a:pt x="268" y="15"/>
                  </a:lnTo>
                  <a:lnTo>
                    <a:pt x="258" y="12"/>
                  </a:lnTo>
                  <a:lnTo>
                    <a:pt x="249" y="9"/>
                  </a:lnTo>
                  <a:lnTo>
                    <a:pt x="238" y="7"/>
                  </a:lnTo>
                  <a:lnTo>
                    <a:pt x="228" y="6"/>
                  </a:lnTo>
                  <a:lnTo>
                    <a:pt x="217" y="6"/>
                  </a:lnTo>
                  <a:lnTo>
                    <a:pt x="207" y="6"/>
                  </a:lnTo>
                  <a:lnTo>
                    <a:pt x="196" y="7"/>
                  </a:lnTo>
                  <a:lnTo>
                    <a:pt x="187" y="8"/>
                  </a:lnTo>
                  <a:lnTo>
                    <a:pt x="176" y="11"/>
                  </a:lnTo>
                  <a:lnTo>
                    <a:pt x="167" y="14"/>
                  </a:lnTo>
                  <a:lnTo>
                    <a:pt x="157" y="18"/>
                  </a:lnTo>
                  <a:lnTo>
                    <a:pt x="149" y="22"/>
                  </a:lnTo>
                  <a:lnTo>
                    <a:pt x="141" y="27"/>
                  </a:lnTo>
                  <a:lnTo>
                    <a:pt x="133" y="35"/>
                  </a:lnTo>
                  <a:lnTo>
                    <a:pt x="124" y="45"/>
                  </a:lnTo>
                  <a:lnTo>
                    <a:pt x="119" y="55"/>
                  </a:lnTo>
                  <a:lnTo>
                    <a:pt x="114" y="68"/>
                  </a:lnTo>
                  <a:lnTo>
                    <a:pt x="111" y="82"/>
                  </a:lnTo>
                  <a:lnTo>
                    <a:pt x="110" y="97"/>
                  </a:lnTo>
                  <a:lnTo>
                    <a:pt x="110" y="114"/>
                  </a:lnTo>
                  <a:lnTo>
                    <a:pt x="113" y="133"/>
                  </a:lnTo>
                  <a:lnTo>
                    <a:pt x="110" y="134"/>
                  </a:lnTo>
                  <a:lnTo>
                    <a:pt x="108" y="135"/>
                  </a:lnTo>
                  <a:lnTo>
                    <a:pt x="104" y="139"/>
                  </a:lnTo>
                  <a:lnTo>
                    <a:pt x="104" y="142"/>
                  </a:lnTo>
                  <a:lnTo>
                    <a:pt x="104" y="151"/>
                  </a:lnTo>
                  <a:lnTo>
                    <a:pt x="106" y="161"/>
                  </a:lnTo>
                  <a:lnTo>
                    <a:pt x="107" y="168"/>
                  </a:lnTo>
                  <a:lnTo>
                    <a:pt x="109" y="175"/>
                  </a:lnTo>
                  <a:lnTo>
                    <a:pt x="113" y="181"/>
                  </a:lnTo>
                  <a:lnTo>
                    <a:pt x="115" y="186"/>
                  </a:lnTo>
                  <a:lnTo>
                    <a:pt x="120" y="190"/>
                  </a:lnTo>
                  <a:lnTo>
                    <a:pt x="123" y="193"/>
                  </a:lnTo>
                  <a:lnTo>
                    <a:pt x="128" y="204"/>
                  </a:lnTo>
                  <a:lnTo>
                    <a:pt x="134" y="216"/>
                  </a:lnTo>
                  <a:lnTo>
                    <a:pt x="141" y="227"/>
                  </a:lnTo>
                  <a:lnTo>
                    <a:pt x="148" y="236"/>
                  </a:lnTo>
                  <a:lnTo>
                    <a:pt x="146" y="249"/>
                  </a:lnTo>
                  <a:lnTo>
                    <a:pt x="141" y="261"/>
                  </a:lnTo>
                  <a:lnTo>
                    <a:pt x="136" y="270"/>
                  </a:lnTo>
                  <a:lnTo>
                    <a:pt x="130" y="278"/>
                  </a:lnTo>
                  <a:lnTo>
                    <a:pt x="124" y="281"/>
                  </a:lnTo>
                  <a:lnTo>
                    <a:pt x="117" y="282"/>
                  </a:lnTo>
                  <a:lnTo>
                    <a:pt x="110" y="282"/>
                  </a:lnTo>
                  <a:lnTo>
                    <a:pt x="102" y="282"/>
                  </a:lnTo>
                  <a:lnTo>
                    <a:pt x="92" y="282"/>
                  </a:lnTo>
                  <a:lnTo>
                    <a:pt x="81" y="282"/>
                  </a:lnTo>
                  <a:lnTo>
                    <a:pt x="70" y="282"/>
                  </a:lnTo>
                  <a:lnTo>
                    <a:pt x="59" y="282"/>
                  </a:lnTo>
                  <a:lnTo>
                    <a:pt x="52" y="289"/>
                  </a:lnTo>
                  <a:lnTo>
                    <a:pt x="45" y="298"/>
                  </a:lnTo>
                  <a:lnTo>
                    <a:pt x="39" y="308"/>
                  </a:lnTo>
                  <a:lnTo>
                    <a:pt x="33" y="318"/>
                  </a:lnTo>
                  <a:lnTo>
                    <a:pt x="27" y="329"/>
                  </a:lnTo>
                  <a:lnTo>
                    <a:pt x="21" y="340"/>
                  </a:lnTo>
                  <a:lnTo>
                    <a:pt x="16" y="353"/>
                  </a:lnTo>
                  <a:lnTo>
                    <a:pt x="13" y="365"/>
                  </a:lnTo>
                  <a:lnTo>
                    <a:pt x="6" y="391"/>
                  </a:lnTo>
                  <a:lnTo>
                    <a:pt x="1" y="417"/>
                  </a:lnTo>
                  <a:lnTo>
                    <a:pt x="0" y="430"/>
                  </a:lnTo>
                  <a:lnTo>
                    <a:pt x="0" y="441"/>
                  </a:lnTo>
                  <a:lnTo>
                    <a:pt x="0" y="453"/>
                  </a:lnTo>
                  <a:lnTo>
                    <a:pt x="0" y="465"/>
                  </a:lnTo>
                  <a:lnTo>
                    <a:pt x="7" y="468"/>
                  </a:lnTo>
                  <a:lnTo>
                    <a:pt x="15" y="472"/>
                  </a:lnTo>
                  <a:lnTo>
                    <a:pt x="25" y="475"/>
                  </a:lnTo>
                  <a:lnTo>
                    <a:pt x="35" y="479"/>
                  </a:lnTo>
                  <a:lnTo>
                    <a:pt x="60" y="485"/>
                  </a:lnTo>
                  <a:lnTo>
                    <a:pt x="88" y="490"/>
                  </a:lnTo>
                  <a:lnTo>
                    <a:pt x="119" y="494"/>
                  </a:lnTo>
                  <a:lnTo>
                    <a:pt x="151" y="497"/>
                  </a:lnTo>
                  <a:lnTo>
                    <a:pt x="185" y="499"/>
                  </a:lnTo>
                  <a:lnTo>
                    <a:pt x="219" y="499"/>
                  </a:lnTo>
                  <a:lnTo>
                    <a:pt x="253" y="499"/>
                  </a:lnTo>
                  <a:lnTo>
                    <a:pt x="288" y="498"/>
                  </a:lnTo>
                  <a:lnTo>
                    <a:pt x="319" y="494"/>
                  </a:lnTo>
                  <a:lnTo>
                    <a:pt x="349" y="491"/>
                  </a:lnTo>
                  <a:lnTo>
                    <a:pt x="374" y="486"/>
                  </a:lnTo>
                  <a:lnTo>
                    <a:pt x="397" y="480"/>
                  </a:lnTo>
                  <a:lnTo>
                    <a:pt x="406" y="477"/>
                  </a:lnTo>
                  <a:lnTo>
                    <a:pt x="414" y="473"/>
                  </a:lnTo>
                  <a:lnTo>
                    <a:pt x="421" y="468"/>
                  </a:lnTo>
                  <a:lnTo>
                    <a:pt x="427" y="465"/>
                  </a:lnTo>
                  <a:lnTo>
                    <a:pt x="426" y="444"/>
                  </a:lnTo>
                  <a:lnTo>
                    <a:pt x="424" y="421"/>
                  </a:lnTo>
                  <a:lnTo>
                    <a:pt x="420" y="397"/>
                  </a:lnTo>
                  <a:lnTo>
                    <a:pt x="415" y="372"/>
                  </a:lnTo>
                  <a:lnTo>
                    <a:pt x="412" y="359"/>
                  </a:lnTo>
                  <a:lnTo>
                    <a:pt x="407" y="348"/>
                  </a:lnTo>
                  <a:lnTo>
                    <a:pt x="403" y="335"/>
                  </a:lnTo>
                  <a:lnTo>
                    <a:pt x="397" y="324"/>
                  </a:lnTo>
                  <a:lnTo>
                    <a:pt x="391" y="312"/>
                  </a:lnTo>
                  <a:lnTo>
                    <a:pt x="384" y="302"/>
                  </a:lnTo>
                  <a:lnTo>
                    <a:pt x="376" y="292"/>
                  </a:lnTo>
                  <a:lnTo>
                    <a:pt x="366" y="284"/>
                  </a:lnTo>
                  <a:lnTo>
                    <a:pt x="366" y="28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18" name="Oval 46"/>
          <p:cNvSpPr/>
          <p:nvPr/>
        </p:nvSpPr>
        <p:spPr>
          <a:xfrm>
            <a:off x="976044" y="1477087"/>
            <a:ext cx="1167534" cy="1167534"/>
          </a:xfrm>
          <a:prstGeom prst="ellipse">
            <a:avLst/>
          </a:prstGeom>
          <a:blipFill>
            <a:blip r:embed="rId1"/>
            <a:stretch>
              <a:fillRect/>
            </a:stretch>
          </a:blipFill>
          <a:ln w="1905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47"/>
          <p:cNvSpPr/>
          <p:nvPr/>
        </p:nvSpPr>
        <p:spPr>
          <a:xfrm>
            <a:off x="2274389" y="1989416"/>
            <a:ext cx="2131327" cy="553998"/>
          </a:xfrm>
          <a:prstGeom prst="rect">
            <a:avLst/>
          </a:prstGeom>
        </p:spPr>
        <p:txBody>
          <a:bodyPr wrap="square">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这里可以添加其它工作的主要内容。这里可以添加其它工作的主要内容。这里可以添加其它工作的主要内容。</a:t>
            </a:r>
            <a:endParaRPr lang="ms-MY" sz="10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1" name="Rectangle 48"/>
          <p:cNvSpPr/>
          <p:nvPr/>
        </p:nvSpPr>
        <p:spPr>
          <a:xfrm>
            <a:off x="2274389" y="1203598"/>
            <a:ext cx="674242" cy="1569660"/>
          </a:xfrm>
          <a:prstGeom prst="rect">
            <a:avLst/>
          </a:prstGeom>
        </p:spPr>
        <p:txBody>
          <a:bodyPr wrap="square">
            <a:spAutoFit/>
          </a:bodyPr>
          <a:lstStyle/>
          <a:p>
            <a:r>
              <a:rPr lang="en-US" sz="9600" dirty="0">
                <a:solidFill>
                  <a:schemeClr val="accent1"/>
                </a:solidFill>
                <a:latin typeface="Impact" panose="020B0806030902050204" pitchFamily="34" charset="0"/>
                <a:ea typeface="Open Sans" panose="020B0606030504020204" pitchFamily="34" charset="0"/>
                <a:cs typeface="Open Sans" panose="020B0606030504020204" pitchFamily="34" charset="0"/>
              </a:rPr>
              <a:t>“</a:t>
            </a:r>
            <a:endParaRPr lang="en-US" sz="9600" dirty="0">
              <a:solidFill>
                <a:schemeClr val="accent1"/>
              </a:solidFill>
              <a:latin typeface="Impact" panose="020B0806030902050204" pitchFamily="34" charset="0"/>
              <a:ea typeface="Open Sans Light" panose="020B0306030504020204" pitchFamily="34" charset="0"/>
              <a:cs typeface="Open Sans Light" panose="020B0306030504020204" pitchFamily="34" charset="0"/>
            </a:endParaRPr>
          </a:p>
        </p:txBody>
      </p:sp>
      <p:sp>
        <p:nvSpPr>
          <p:cNvPr id="22" name="Rectangle 37"/>
          <p:cNvSpPr/>
          <p:nvPr/>
        </p:nvSpPr>
        <p:spPr>
          <a:xfrm>
            <a:off x="4570481" y="1208833"/>
            <a:ext cx="3734229" cy="1714512"/>
          </a:xfrm>
          <a:prstGeom prst="rect">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50"/>
          <p:cNvSpPr/>
          <p:nvPr/>
        </p:nvSpPr>
        <p:spPr>
          <a:xfrm>
            <a:off x="4716016" y="1477087"/>
            <a:ext cx="1167534" cy="1167534"/>
          </a:xfrm>
          <a:prstGeom prst="ellipse">
            <a:avLst/>
          </a:prstGeom>
          <a:blipFill>
            <a:blip r:embed="rId2"/>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3"/>
          <p:cNvSpPr/>
          <p:nvPr/>
        </p:nvSpPr>
        <p:spPr>
          <a:xfrm>
            <a:off x="836251" y="2918110"/>
            <a:ext cx="3743641" cy="1714512"/>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55"/>
          <p:cNvSpPr/>
          <p:nvPr/>
        </p:nvSpPr>
        <p:spPr>
          <a:xfrm>
            <a:off x="989864" y="3191599"/>
            <a:ext cx="1167534" cy="1167534"/>
          </a:xfrm>
          <a:prstGeom prst="ellipse">
            <a:avLst/>
          </a:prstGeom>
          <a:blipFill>
            <a:blip r:embed="rId3"/>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57"/>
          <p:cNvSpPr/>
          <p:nvPr/>
        </p:nvSpPr>
        <p:spPr>
          <a:xfrm>
            <a:off x="3777520" y="2918110"/>
            <a:ext cx="792961" cy="1569660"/>
          </a:xfrm>
          <a:prstGeom prst="rect">
            <a:avLst/>
          </a:prstGeom>
        </p:spPr>
        <p:txBody>
          <a:bodyPr wrap="square">
            <a:spAutoFit/>
          </a:bodyPr>
          <a:lstStyle/>
          <a:p>
            <a:r>
              <a:rPr lang="en-US" sz="9600" dirty="0">
                <a:solidFill>
                  <a:schemeClr val="bg1"/>
                </a:solidFill>
                <a:latin typeface="Impact" panose="020B0806030902050204" pitchFamily="34" charset="0"/>
                <a:ea typeface="Open Sans" panose="020B0606030504020204" pitchFamily="34" charset="0"/>
                <a:cs typeface="Open Sans" panose="020B0606030504020204" pitchFamily="34" charset="0"/>
              </a:rPr>
              <a:t>”</a:t>
            </a:r>
            <a:endParaRPr lang="en-US" sz="9600" dirty="0">
              <a:solidFill>
                <a:schemeClr val="bg1"/>
              </a:solidFill>
              <a:latin typeface="Impact" panose="020B0806030902050204" pitchFamily="34" charset="0"/>
              <a:ea typeface="Open Sans Light" panose="020B0306030504020204" pitchFamily="34" charset="0"/>
              <a:cs typeface="Open Sans Light" panose="020B0306030504020204" pitchFamily="34" charset="0"/>
            </a:endParaRPr>
          </a:p>
        </p:txBody>
      </p:sp>
      <p:sp>
        <p:nvSpPr>
          <p:cNvPr id="27" name="Oval 59"/>
          <p:cNvSpPr/>
          <p:nvPr/>
        </p:nvSpPr>
        <p:spPr>
          <a:xfrm>
            <a:off x="4937083" y="3263037"/>
            <a:ext cx="1167534" cy="1167534"/>
          </a:xfrm>
          <a:prstGeom prst="ellipse">
            <a:avLst/>
          </a:prstGeom>
          <a:blipFill>
            <a:blip r:embed="rId4"/>
            <a:stretch>
              <a:fillRect/>
            </a:stretch>
          </a:blipFill>
          <a:ln w="190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1"/>
          <p:cNvSpPr/>
          <p:nvPr/>
        </p:nvSpPr>
        <p:spPr>
          <a:xfrm>
            <a:off x="6191667" y="2989548"/>
            <a:ext cx="674242" cy="1569660"/>
          </a:xfrm>
          <a:prstGeom prst="rect">
            <a:avLst/>
          </a:prstGeom>
        </p:spPr>
        <p:txBody>
          <a:bodyPr wrap="square">
            <a:spAutoFit/>
          </a:bodyPr>
          <a:lstStyle/>
          <a:p>
            <a:r>
              <a:rPr lang="en-US" sz="9600" dirty="0">
                <a:solidFill>
                  <a:schemeClr val="accent1"/>
                </a:solidFill>
                <a:latin typeface="Impact" panose="020B0806030902050204" pitchFamily="34" charset="0"/>
                <a:ea typeface="Open Sans" panose="020B0606030504020204" pitchFamily="34" charset="0"/>
                <a:cs typeface="Open Sans" panose="020B0606030504020204" pitchFamily="34" charset="0"/>
              </a:rPr>
              <a:t>“</a:t>
            </a:r>
            <a:endParaRPr lang="en-US" sz="9600" dirty="0">
              <a:solidFill>
                <a:schemeClr val="accent1"/>
              </a:solidFill>
              <a:latin typeface="Impact" panose="020B0806030902050204" pitchFamily="34" charset="0"/>
              <a:ea typeface="Open Sans Light" panose="020B0306030504020204" pitchFamily="34" charset="0"/>
              <a:cs typeface="Open Sans Light" panose="020B0306030504020204" pitchFamily="34" charset="0"/>
            </a:endParaRPr>
          </a:p>
        </p:txBody>
      </p:sp>
      <p:sp>
        <p:nvSpPr>
          <p:cNvPr id="29" name="Rectangle 47"/>
          <p:cNvSpPr/>
          <p:nvPr/>
        </p:nvSpPr>
        <p:spPr>
          <a:xfrm>
            <a:off x="5980516" y="1989416"/>
            <a:ext cx="2191884" cy="553998"/>
          </a:xfrm>
          <a:prstGeom prst="rect">
            <a:avLst/>
          </a:prstGeom>
        </p:spPr>
        <p:txBody>
          <a:bodyPr wrap="square">
            <a:spAutoFit/>
          </a:bodyPr>
          <a:lstStyle/>
          <a:p>
            <a:pPr algn="just"/>
            <a:r>
              <a:rPr lang="zh-CN" altLang="en-US" sz="10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这里可以添加其它工作的主要内容。这里可以添加其它工作的主要内容。这里可以添加其它工作的主要内容。</a:t>
            </a:r>
            <a:endParaRPr lang="ms-MY" sz="10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0" name="Rectangle 47"/>
          <p:cNvSpPr/>
          <p:nvPr/>
        </p:nvSpPr>
        <p:spPr>
          <a:xfrm>
            <a:off x="2274389" y="3712802"/>
            <a:ext cx="2131327" cy="553998"/>
          </a:xfrm>
          <a:prstGeom prst="rect">
            <a:avLst/>
          </a:prstGeom>
        </p:spPr>
        <p:txBody>
          <a:bodyPr wrap="square">
            <a:spAutoFit/>
          </a:bodyPr>
          <a:lstStyle/>
          <a:p>
            <a:pPr algn="just"/>
            <a:r>
              <a:rPr lang="zh-CN" altLang="en-US" sz="10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这里可以添加其它工作的主要内容。这里可以添加其它工作的主要内容。这里可以添加其它工作的主要内容。</a:t>
            </a:r>
            <a:endParaRPr lang="ms-MY" sz="1000"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1" name="Rectangle 47"/>
          <p:cNvSpPr/>
          <p:nvPr/>
        </p:nvSpPr>
        <p:spPr>
          <a:xfrm>
            <a:off x="6191667" y="3712802"/>
            <a:ext cx="1980733" cy="707886"/>
          </a:xfrm>
          <a:prstGeom prst="rect">
            <a:avLst/>
          </a:prstGeom>
        </p:spPr>
        <p:txBody>
          <a:bodyPr wrap="square">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这里可以添加其它工作的主要内容。这里可以添加其它工作的主要内容。这里可以添加其它工作的主要内容。</a:t>
            </a:r>
            <a:endParaRPr lang="ms-MY" sz="10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2" name="Rectangle 57"/>
          <p:cNvSpPr/>
          <p:nvPr/>
        </p:nvSpPr>
        <p:spPr>
          <a:xfrm>
            <a:off x="7506127" y="1208833"/>
            <a:ext cx="792961" cy="1569660"/>
          </a:xfrm>
          <a:prstGeom prst="rect">
            <a:avLst/>
          </a:prstGeom>
        </p:spPr>
        <p:txBody>
          <a:bodyPr wrap="square">
            <a:spAutoFit/>
          </a:bodyPr>
          <a:lstStyle/>
          <a:p>
            <a:r>
              <a:rPr lang="en-US" sz="9600" dirty="0">
                <a:solidFill>
                  <a:schemeClr val="bg1"/>
                </a:solidFill>
                <a:latin typeface="Impact" panose="020B0806030902050204" pitchFamily="34" charset="0"/>
                <a:ea typeface="Open Sans" panose="020B0606030504020204" pitchFamily="34" charset="0"/>
                <a:cs typeface="Open Sans" panose="020B0606030504020204" pitchFamily="34" charset="0"/>
              </a:rPr>
              <a:t>”</a:t>
            </a:r>
            <a:endParaRPr lang="en-US" sz="9600" dirty="0">
              <a:solidFill>
                <a:schemeClr val="bg1"/>
              </a:solidFill>
              <a:latin typeface="Impact" panose="020B0806030902050204" pitchFamily="34" charset="0"/>
              <a:ea typeface="Open Sans Light" panose="020B0306030504020204" pitchFamily="34" charset="0"/>
              <a:cs typeface="Open Sans Light" panose="020B0306030504020204" pitchFamily="34" charset="0"/>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100"/>
                            </p:stCondLst>
                            <p:childTnLst>
                              <p:par>
                                <p:cTn id="20" presetID="53" presetClass="entr" presetSubtype="16"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childTnLst>
                          </p:cTn>
                        </p:par>
                        <p:par>
                          <p:cTn id="25" fill="hold">
                            <p:stCondLst>
                              <p:cond delay="1600"/>
                            </p:stCondLst>
                            <p:childTnLst>
                              <p:par>
                                <p:cTn id="26" presetID="14" presetClass="entr" presetSubtype="10"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randombar(horizontal)">
                                      <p:cBhvr>
                                        <p:cTn id="28" dur="500"/>
                                        <p:tgtEl>
                                          <p:spTgt spid="21"/>
                                        </p:tgtEl>
                                      </p:cBhvr>
                                    </p:animEffect>
                                  </p:childTnLst>
                                </p:cTn>
                              </p:par>
                            </p:childTnLst>
                          </p:cTn>
                        </p:par>
                        <p:par>
                          <p:cTn id="29" fill="hold">
                            <p:stCondLst>
                              <p:cond delay="2100"/>
                            </p:stCondLst>
                            <p:childTnLst>
                              <p:par>
                                <p:cTn id="30" presetID="22" presetClass="entr" presetSubtype="1"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up)">
                                      <p:cBhvr>
                                        <p:cTn id="32" dur="500"/>
                                        <p:tgtEl>
                                          <p:spTgt spid="20"/>
                                        </p:tgtEl>
                                      </p:cBhvr>
                                    </p:animEffect>
                                  </p:childTnLst>
                                </p:cTn>
                              </p:par>
                            </p:childTnLst>
                          </p:cTn>
                        </p:par>
                        <p:par>
                          <p:cTn id="33" fill="hold">
                            <p:stCondLst>
                              <p:cond delay="2600"/>
                            </p:stCondLst>
                            <p:childTnLst>
                              <p:par>
                                <p:cTn id="34" presetID="12" presetClass="entr" presetSubtype="8"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p:tgtEl>
                                          <p:spTgt spid="22"/>
                                        </p:tgtEl>
                                        <p:attrNameLst>
                                          <p:attrName>ppt_x</p:attrName>
                                        </p:attrNameLst>
                                      </p:cBhvr>
                                      <p:tavLst>
                                        <p:tav tm="0">
                                          <p:val>
                                            <p:strVal val="#ppt_x-#ppt_w*1.125000"/>
                                          </p:val>
                                        </p:tav>
                                        <p:tav tm="100000">
                                          <p:val>
                                            <p:strVal val="#ppt_x"/>
                                          </p:val>
                                        </p:tav>
                                      </p:tavLst>
                                    </p:anim>
                                    <p:animEffect transition="in" filter="wipe(right)">
                                      <p:cBhvr>
                                        <p:cTn id="37" dur="500"/>
                                        <p:tgtEl>
                                          <p:spTgt spid="22"/>
                                        </p:tgtEl>
                                      </p:cBhvr>
                                    </p:animEffect>
                                  </p:childTnLst>
                                </p:cTn>
                              </p:par>
                            </p:childTnLst>
                          </p:cTn>
                        </p:par>
                        <p:par>
                          <p:cTn id="38" fill="hold">
                            <p:stCondLst>
                              <p:cond delay="3100"/>
                            </p:stCondLst>
                            <p:childTnLst>
                              <p:par>
                                <p:cTn id="39" presetID="53" presetClass="entr" presetSubtype="16"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childTnLst>
                          </p:cTn>
                        </p:par>
                        <p:par>
                          <p:cTn id="44" fill="hold">
                            <p:stCondLst>
                              <p:cond delay="3600"/>
                            </p:stCondLst>
                            <p:childTnLst>
                              <p:par>
                                <p:cTn id="45" presetID="14" presetClass="entr" presetSubtype="10"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randombar(horizontal)">
                                      <p:cBhvr>
                                        <p:cTn id="47" dur="500"/>
                                        <p:tgtEl>
                                          <p:spTgt spid="32"/>
                                        </p:tgtEl>
                                      </p:cBhvr>
                                    </p:animEffect>
                                  </p:childTnLst>
                                </p:cTn>
                              </p:par>
                            </p:childTnLst>
                          </p:cTn>
                        </p:par>
                        <p:par>
                          <p:cTn id="48" fill="hold">
                            <p:stCondLst>
                              <p:cond delay="4100"/>
                            </p:stCondLst>
                            <p:childTnLst>
                              <p:par>
                                <p:cTn id="49" presetID="22" presetClass="entr" presetSubtype="1"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up)">
                                      <p:cBhvr>
                                        <p:cTn id="51" dur="500"/>
                                        <p:tgtEl>
                                          <p:spTgt spid="29"/>
                                        </p:tgtEl>
                                      </p:cBhvr>
                                    </p:animEffect>
                                  </p:childTnLst>
                                </p:cTn>
                              </p:par>
                            </p:childTnLst>
                          </p:cTn>
                        </p:par>
                        <p:par>
                          <p:cTn id="52" fill="hold">
                            <p:stCondLst>
                              <p:cond delay="4600"/>
                            </p:stCondLst>
                            <p:childTnLst>
                              <p:par>
                                <p:cTn id="53" presetID="12" presetClass="entr" presetSubtype="2"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p:tgtEl>
                                          <p:spTgt spid="24"/>
                                        </p:tgtEl>
                                        <p:attrNameLst>
                                          <p:attrName>ppt_x</p:attrName>
                                        </p:attrNameLst>
                                      </p:cBhvr>
                                      <p:tavLst>
                                        <p:tav tm="0">
                                          <p:val>
                                            <p:strVal val="#ppt_x+#ppt_w*1.125000"/>
                                          </p:val>
                                        </p:tav>
                                        <p:tav tm="100000">
                                          <p:val>
                                            <p:strVal val="#ppt_x"/>
                                          </p:val>
                                        </p:tav>
                                      </p:tavLst>
                                    </p:anim>
                                    <p:animEffect transition="in" filter="wipe(left)">
                                      <p:cBhvr>
                                        <p:cTn id="56" dur="500"/>
                                        <p:tgtEl>
                                          <p:spTgt spid="24"/>
                                        </p:tgtEl>
                                      </p:cBhvr>
                                    </p:animEffect>
                                  </p:childTnLst>
                                </p:cTn>
                              </p:par>
                            </p:childTnLst>
                          </p:cTn>
                        </p:par>
                        <p:par>
                          <p:cTn id="57" fill="hold">
                            <p:stCondLst>
                              <p:cond delay="5100"/>
                            </p:stCondLst>
                            <p:childTnLst>
                              <p:par>
                                <p:cTn id="58" presetID="53" presetClass="entr" presetSubtype="16"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 calcmode="lin" valueType="num">
                                      <p:cBhvr>
                                        <p:cTn id="60" dur="500" fill="hold"/>
                                        <p:tgtEl>
                                          <p:spTgt spid="25"/>
                                        </p:tgtEl>
                                        <p:attrNameLst>
                                          <p:attrName>ppt_w</p:attrName>
                                        </p:attrNameLst>
                                      </p:cBhvr>
                                      <p:tavLst>
                                        <p:tav tm="0">
                                          <p:val>
                                            <p:fltVal val="0"/>
                                          </p:val>
                                        </p:tav>
                                        <p:tav tm="100000">
                                          <p:val>
                                            <p:strVal val="#ppt_w"/>
                                          </p:val>
                                        </p:tav>
                                      </p:tavLst>
                                    </p:anim>
                                    <p:anim calcmode="lin" valueType="num">
                                      <p:cBhvr>
                                        <p:cTn id="61" dur="500" fill="hold"/>
                                        <p:tgtEl>
                                          <p:spTgt spid="25"/>
                                        </p:tgtEl>
                                        <p:attrNameLst>
                                          <p:attrName>ppt_h</p:attrName>
                                        </p:attrNameLst>
                                      </p:cBhvr>
                                      <p:tavLst>
                                        <p:tav tm="0">
                                          <p:val>
                                            <p:fltVal val="0"/>
                                          </p:val>
                                        </p:tav>
                                        <p:tav tm="100000">
                                          <p:val>
                                            <p:strVal val="#ppt_h"/>
                                          </p:val>
                                        </p:tav>
                                      </p:tavLst>
                                    </p:anim>
                                    <p:animEffect transition="in" filter="fade">
                                      <p:cBhvr>
                                        <p:cTn id="62" dur="500"/>
                                        <p:tgtEl>
                                          <p:spTgt spid="25"/>
                                        </p:tgtEl>
                                      </p:cBhvr>
                                    </p:animEffect>
                                  </p:childTnLst>
                                </p:cTn>
                              </p:par>
                            </p:childTnLst>
                          </p:cTn>
                        </p:par>
                        <p:par>
                          <p:cTn id="63" fill="hold">
                            <p:stCondLst>
                              <p:cond delay="5600"/>
                            </p:stCondLst>
                            <p:childTnLst>
                              <p:par>
                                <p:cTn id="64" presetID="14" presetClass="entr" presetSubtype="10"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randombar(horizontal)">
                                      <p:cBhvr>
                                        <p:cTn id="66" dur="500"/>
                                        <p:tgtEl>
                                          <p:spTgt spid="26"/>
                                        </p:tgtEl>
                                      </p:cBhvr>
                                    </p:animEffect>
                                  </p:childTnLst>
                                </p:cTn>
                              </p:par>
                            </p:childTnLst>
                          </p:cTn>
                        </p:par>
                        <p:par>
                          <p:cTn id="67" fill="hold">
                            <p:stCondLst>
                              <p:cond delay="6100"/>
                            </p:stCondLst>
                            <p:childTnLst>
                              <p:par>
                                <p:cTn id="68" presetID="22" presetClass="entr" presetSubtype="1" fill="hold" grpId="0" nodeType="after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wipe(up)">
                                      <p:cBhvr>
                                        <p:cTn id="70" dur="500"/>
                                        <p:tgtEl>
                                          <p:spTgt spid="30"/>
                                        </p:tgtEl>
                                      </p:cBhvr>
                                    </p:animEffect>
                                  </p:childTnLst>
                                </p:cTn>
                              </p:par>
                            </p:childTnLst>
                          </p:cTn>
                        </p:par>
                        <p:par>
                          <p:cTn id="71" fill="hold">
                            <p:stCondLst>
                              <p:cond delay="6600"/>
                            </p:stCondLst>
                            <p:childTnLst>
                              <p:par>
                                <p:cTn id="72" presetID="53" presetClass="entr" presetSubtype="16" fill="hold" grpId="0" nodeType="afterEffect">
                                  <p:stCondLst>
                                    <p:cond delay="0"/>
                                  </p:stCondLst>
                                  <p:childTnLst>
                                    <p:set>
                                      <p:cBhvr>
                                        <p:cTn id="73" dur="1" fill="hold">
                                          <p:stCondLst>
                                            <p:cond delay="0"/>
                                          </p:stCondLst>
                                        </p:cTn>
                                        <p:tgtEl>
                                          <p:spTgt spid="27"/>
                                        </p:tgtEl>
                                        <p:attrNameLst>
                                          <p:attrName>style.visibility</p:attrName>
                                        </p:attrNameLst>
                                      </p:cBhvr>
                                      <p:to>
                                        <p:strVal val="visible"/>
                                      </p:to>
                                    </p:set>
                                    <p:anim calcmode="lin" valueType="num">
                                      <p:cBhvr>
                                        <p:cTn id="74" dur="500" fill="hold"/>
                                        <p:tgtEl>
                                          <p:spTgt spid="27"/>
                                        </p:tgtEl>
                                        <p:attrNameLst>
                                          <p:attrName>ppt_w</p:attrName>
                                        </p:attrNameLst>
                                      </p:cBhvr>
                                      <p:tavLst>
                                        <p:tav tm="0">
                                          <p:val>
                                            <p:fltVal val="0"/>
                                          </p:val>
                                        </p:tav>
                                        <p:tav tm="100000">
                                          <p:val>
                                            <p:strVal val="#ppt_w"/>
                                          </p:val>
                                        </p:tav>
                                      </p:tavLst>
                                    </p:anim>
                                    <p:anim calcmode="lin" valueType="num">
                                      <p:cBhvr>
                                        <p:cTn id="75" dur="500" fill="hold"/>
                                        <p:tgtEl>
                                          <p:spTgt spid="27"/>
                                        </p:tgtEl>
                                        <p:attrNameLst>
                                          <p:attrName>ppt_h</p:attrName>
                                        </p:attrNameLst>
                                      </p:cBhvr>
                                      <p:tavLst>
                                        <p:tav tm="0">
                                          <p:val>
                                            <p:fltVal val="0"/>
                                          </p:val>
                                        </p:tav>
                                        <p:tav tm="100000">
                                          <p:val>
                                            <p:strVal val="#ppt_h"/>
                                          </p:val>
                                        </p:tav>
                                      </p:tavLst>
                                    </p:anim>
                                    <p:animEffect transition="in" filter="fade">
                                      <p:cBhvr>
                                        <p:cTn id="76" dur="500"/>
                                        <p:tgtEl>
                                          <p:spTgt spid="27"/>
                                        </p:tgtEl>
                                      </p:cBhvr>
                                    </p:animEffect>
                                  </p:childTnLst>
                                </p:cTn>
                              </p:par>
                            </p:childTnLst>
                          </p:cTn>
                        </p:par>
                        <p:par>
                          <p:cTn id="77" fill="hold">
                            <p:stCondLst>
                              <p:cond delay="7100"/>
                            </p:stCondLst>
                            <p:childTnLst>
                              <p:par>
                                <p:cTn id="78" presetID="14" presetClass="entr" presetSubtype="10" fill="hold" grpId="0" nodeType="after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randombar(horizontal)">
                                      <p:cBhvr>
                                        <p:cTn id="80" dur="500"/>
                                        <p:tgtEl>
                                          <p:spTgt spid="28"/>
                                        </p:tgtEl>
                                      </p:cBhvr>
                                    </p:animEffect>
                                  </p:childTnLst>
                                </p:cTn>
                              </p:par>
                            </p:childTnLst>
                          </p:cTn>
                        </p:par>
                        <p:par>
                          <p:cTn id="81" fill="hold">
                            <p:stCondLst>
                              <p:cond delay="7600"/>
                            </p:stCondLst>
                            <p:childTnLst>
                              <p:par>
                                <p:cTn id="82" presetID="22" presetClass="entr" presetSubtype="1" fill="hold" grpId="0" nodeType="after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wipe(up)">
                                      <p:cBhvr>
                                        <p:cTn id="8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20" grpId="0"/>
      <p:bldP spid="21" grpId="0"/>
      <p:bldP spid="22" grpId="0" animBg="1"/>
      <p:bldP spid="23" grpId="0" animBg="1"/>
      <p:bldP spid="24" grpId="0" animBg="1"/>
      <p:bldP spid="25" grpId="0" animBg="1"/>
      <p:bldP spid="26" grpId="0"/>
      <p:bldP spid="27" grpId="0" animBg="1"/>
      <p:bldP spid="28" grpId="0"/>
      <p:bldP spid="29" grpId="0"/>
      <p:bldP spid="30" grpId="0"/>
      <p:bldP spid="31" grpId="0"/>
      <p:bldP spid="3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13"/>
          <p:cNvSpPr/>
          <p:nvPr/>
        </p:nvSpPr>
        <p:spPr bwMode="auto">
          <a:xfrm>
            <a:off x="4713288" y="3416300"/>
            <a:ext cx="5473700" cy="957263"/>
          </a:xfrm>
          <a:custGeom>
            <a:avLst/>
            <a:gdLst>
              <a:gd name="T0" fmla="*/ 12569 w 15234"/>
              <a:gd name="T1" fmla="*/ 2664 h 2664"/>
              <a:gd name="T2" fmla="*/ 15234 w 15234"/>
              <a:gd name="T3" fmla="*/ 0 h 2664"/>
              <a:gd name="T4" fmla="*/ 2664 w 15234"/>
              <a:gd name="T5" fmla="*/ 0 h 2664"/>
              <a:gd name="T6" fmla="*/ 0 w 15234"/>
              <a:gd name="T7" fmla="*/ 2664 h 2664"/>
              <a:gd name="T8" fmla="*/ 12569 w 15234"/>
              <a:gd name="T9" fmla="*/ 2664 h 2664"/>
            </a:gdLst>
            <a:ahLst/>
            <a:cxnLst>
              <a:cxn ang="0">
                <a:pos x="T0" y="T1"/>
              </a:cxn>
              <a:cxn ang="0">
                <a:pos x="T2" y="T3"/>
              </a:cxn>
              <a:cxn ang="0">
                <a:pos x="T4" y="T5"/>
              </a:cxn>
              <a:cxn ang="0">
                <a:pos x="T6" y="T7"/>
              </a:cxn>
              <a:cxn ang="0">
                <a:pos x="T8" y="T9"/>
              </a:cxn>
            </a:cxnLst>
            <a:rect l="0" t="0" r="r" b="b"/>
            <a:pathLst>
              <a:path w="15234" h="2664">
                <a:moveTo>
                  <a:pt x="12569" y="2664"/>
                </a:moveTo>
                <a:lnTo>
                  <a:pt x="15234" y="0"/>
                </a:lnTo>
                <a:lnTo>
                  <a:pt x="2664" y="0"/>
                </a:lnTo>
                <a:lnTo>
                  <a:pt x="0" y="2664"/>
                </a:lnTo>
                <a:lnTo>
                  <a:pt x="12569" y="2664"/>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38" name="Freeform 14"/>
          <p:cNvSpPr/>
          <p:nvPr/>
        </p:nvSpPr>
        <p:spPr bwMode="auto">
          <a:xfrm>
            <a:off x="-1041400" y="769938"/>
            <a:ext cx="4706938" cy="942975"/>
          </a:xfrm>
          <a:custGeom>
            <a:avLst/>
            <a:gdLst>
              <a:gd name="T0" fmla="*/ 2625 w 13103"/>
              <a:gd name="T1" fmla="*/ 2625 h 2625"/>
              <a:gd name="T2" fmla="*/ 0 w 13103"/>
              <a:gd name="T3" fmla="*/ 0 h 2625"/>
              <a:gd name="T4" fmla="*/ 10477 w 13103"/>
              <a:gd name="T5" fmla="*/ 0 h 2625"/>
              <a:gd name="T6" fmla="*/ 13103 w 13103"/>
              <a:gd name="T7" fmla="*/ 2625 h 2625"/>
              <a:gd name="T8" fmla="*/ 2625 w 13103"/>
              <a:gd name="T9" fmla="*/ 2625 h 2625"/>
            </a:gdLst>
            <a:ahLst/>
            <a:cxnLst>
              <a:cxn ang="0">
                <a:pos x="T0" y="T1"/>
              </a:cxn>
              <a:cxn ang="0">
                <a:pos x="T2" y="T3"/>
              </a:cxn>
              <a:cxn ang="0">
                <a:pos x="T4" y="T5"/>
              </a:cxn>
              <a:cxn ang="0">
                <a:pos x="T6" y="T7"/>
              </a:cxn>
              <a:cxn ang="0">
                <a:pos x="T8" y="T9"/>
              </a:cxn>
            </a:cxnLst>
            <a:rect l="0" t="0" r="r" b="b"/>
            <a:pathLst>
              <a:path w="13103" h="2625">
                <a:moveTo>
                  <a:pt x="2625" y="2625"/>
                </a:moveTo>
                <a:lnTo>
                  <a:pt x="0" y="0"/>
                </a:lnTo>
                <a:lnTo>
                  <a:pt x="10477" y="0"/>
                </a:lnTo>
                <a:lnTo>
                  <a:pt x="13103" y="2625"/>
                </a:lnTo>
                <a:lnTo>
                  <a:pt x="2625" y="2625"/>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9" name="Rectangle 15"/>
          <p:cNvSpPr>
            <a:spLocks noChangeArrowheads="1"/>
          </p:cNvSpPr>
          <p:nvPr/>
        </p:nvSpPr>
        <p:spPr bwMode="auto">
          <a:xfrm>
            <a:off x="0" y="1674813"/>
            <a:ext cx="9144000" cy="1865313"/>
          </a:xfrm>
          <a:prstGeom prst="rect">
            <a:avLst/>
          </a:prstGeom>
          <a:solidFill>
            <a:schemeClr val="accent1"/>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50" name="Rectangle 3"/>
          <p:cNvSpPr txBox="1">
            <a:spLocks noChangeArrowheads="1"/>
          </p:cNvSpPr>
          <p:nvPr/>
        </p:nvSpPr>
        <p:spPr bwMode="auto">
          <a:xfrm>
            <a:off x="2877083" y="2454990"/>
            <a:ext cx="2847045" cy="745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defPPr>
              <a:defRPr lang="zh-CN"/>
            </a:defPPr>
            <a:lvl1pPr fontAlgn="base">
              <a:spcBef>
                <a:spcPct val="0"/>
              </a:spcBef>
              <a:spcAft>
                <a:spcPct val="0"/>
              </a:spcAft>
              <a:defRPr sz="5000" b="1">
                <a:solidFill>
                  <a:schemeClr val="bg2"/>
                </a:solidFill>
                <a:latin typeface="微软雅黑" panose="020B0503020204020204" pitchFamily="34" charset="-122"/>
                <a:ea typeface="微软雅黑" panose="020B0503020204020204" pitchFamily="34" charset="-122"/>
                <a:cs typeface="+mj-cs"/>
              </a:defRPr>
            </a:lvl1pPr>
            <a:lvl2pPr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dirty="0"/>
              <a:t>存在问题</a:t>
            </a:r>
            <a:endParaRPr lang="en-US" altLang="zh-CN" dirty="0"/>
          </a:p>
        </p:txBody>
      </p:sp>
      <p:sp>
        <p:nvSpPr>
          <p:cNvPr id="51" name="Rectangle 3"/>
          <p:cNvSpPr txBox="1">
            <a:spLocks noChangeArrowheads="1"/>
          </p:cNvSpPr>
          <p:nvPr/>
        </p:nvSpPr>
        <p:spPr bwMode="auto">
          <a:xfrm>
            <a:off x="2877084" y="1923678"/>
            <a:ext cx="1512169" cy="745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en-US" altLang="zh-CN" sz="3500" dirty="0">
                <a:solidFill>
                  <a:schemeClr val="bg2"/>
                </a:solidFill>
                <a:latin typeface="Impact" panose="020B0806030902050204" pitchFamily="34" charset="0"/>
                <a:ea typeface="微软雅黑" panose="020B0503020204020204" pitchFamily="34" charset="-122"/>
              </a:rPr>
              <a:t>PART 4</a:t>
            </a:r>
            <a:endParaRPr lang="zh-CN" altLang="en-US" sz="3500" dirty="0">
              <a:solidFill>
                <a:schemeClr val="bg2"/>
              </a:solidFill>
              <a:latin typeface="Impact" panose="020B0806030902050204" pitchFamily="34" charset="0"/>
              <a:ea typeface="微软雅黑" panose="020B0503020204020204" pitchFamily="34" charset="-122"/>
            </a:endParaRPr>
          </a:p>
        </p:txBody>
      </p:sp>
      <p:sp>
        <p:nvSpPr>
          <p:cNvPr id="54" name="椭圆 53"/>
          <p:cNvSpPr/>
          <p:nvPr/>
        </p:nvSpPr>
        <p:spPr>
          <a:xfrm>
            <a:off x="1424581" y="1923680"/>
            <a:ext cx="1324879" cy="1324879"/>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9" name="Freeform 133"/>
          <p:cNvSpPr>
            <a:spLocks noEditPoints="1"/>
          </p:cNvSpPr>
          <p:nvPr/>
        </p:nvSpPr>
        <p:spPr bwMode="auto">
          <a:xfrm>
            <a:off x="1688091" y="2222261"/>
            <a:ext cx="797858" cy="727716"/>
          </a:xfrm>
          <a:custGeom>
            <a:avLst/>
            <a:gdLst>
              <a:gd name="T0" fmla="*/ 244 w 547"/>
              <a:gd name="T1" fmla="*/ 120 h 498"/>
              <a:gd name="T2" fmla="*/ 218 w 547"/>
              <a:gd name="T3" fmla="*/ 146 h 498"/>
              <a:gd name="T4" fmla="*/ 232 w 547"/>
              <a:gd name="T5" fmla="*/ 180 h 498"/>
              <a:gd name="T6" fmla="*/ 270 w 547"/>
              <a:gd name="T7" fmla="*/ 180 h 498"/>
              <a:gd name="T8" fmla="*/ 283 w 547"/>
              <a:gd name="T9" fmla="*/ 146 h 498"/>
              <a:gd name="T10" fmla="*/ 236 w 547"/>
              <a:gd name="T11" fmla="*/ 79 h 498"/>
              <a:gd name="T12" fmla="*/ 197 w 547"/>
              <a:gd name="T13" fmla="*/ 99 h 498"/>
              <a:gd name="T14" fmla="*/ 177 w 547"/>
              <a:gd name="T15" fmla="*/ 138 h 498"/>
              <a:gd name="T16" fmla="*/ 182 w 547"/>
              <a:gd name="T17" fmla="*/ 183 h 498"/>
              <a:gd name="T18" fmla="*/ 209 w 547"/>
              <a:gd name="T19" fmla="*/ 216 h 498"/>
              <a:gd name="T20" fmla="*/ 251 w 547"/>
              <a:gd name="T21" fmla="*/ 228 h 498"/>
              <a:gd name="T22" fmla="*/ 293 w 547"/>
              <a:gd name="T23" fmla="*/ 216 h 498"/>
              <a:gd name="T24" fmla="*/ 320 w 547"/>
              <a:gd name="T25" fmla="*/ 183 h 498"/>
              <a:gd name="T26" fmla="*/ 325 w 547"/>
              <a:gd name="T27" fmla="*/ 138 h 498"/>
              <a:gd name="T28" fmla="*/ 304 w 547"/>
              <a:gd name="T29" fmla="*/ 99 h 498"/>
              <a:gd name="T30" fmla="*/ 266 w 547"/>
              <a:gd name="T31" fmla="*/ 79 h 498"/>
              <a:gd name="T32" fmla="*/ 305 w 547"/>
              <a:gd name="T33" fmla="*/ 367 h 498"/>
              <a:gd name="T34" fmla="*/ 249 w 547"/>
              <a:gd name="T35" fmla="*/ 379 h 498"/>
              <a:gd name="T36" fmla="*/ 273 w 547"/>
              <a:gd name="T37" fmla="*/ 428 h 498"/>
              <a:gd name="T38" fmla="*/ 262 w 547"/>
              <a:gd name="T39" fmla="*/ 487 h 498"/>
              <a:gd name="T40" fmla="*/ 337 w 547"/>
              <a:gd name="T41" fmla="*/ 481 h 498"/>
              <a:gd name="T42" fmla="*/ 322 w 547"/>
              <a:gd name="T43" fmla="*/ 419 h 498"/>
              <a:gd name="T44" fmla="*/ 494 w 547"/>
              <a:gd name="T45" fmla="*/ 352 h 498"/>
              <a:gd name="T46" fmla="*/ 458 w 547"/>
              <a:gd name="T47" fmla="*/ 345 h 498"/>
              <a:gd name="T48" fmla="*/ 438 w 547"/>
              <a:gd name="T49" fmla="*/ 375 h 498"/>
              <a:gd name="T50" fmla="*/ 458 w 547"/>
              <a:gd name="T51" fmla="*/ 406 h 498"/>
              <a:gd name="T52" fmla="*/ 494 w 547"/>
              <a:gd name="T53" fmla="*/ 399 h 498"/>
              <a:gd name="T54" fmla="*/ 501 w 547"/>
              <a:gd name="T55" fmla="*/ 362 h 498"/>
              <a:gd name="T56" fmla="*/ 455 w 547"/>
              <a:gd name="T57" fmla="*/ 301 h 498"/>
              <a:gd name="T58" fmla="*/ 418 w 547"/>
              <a:gd name="T59" fmla="*/ 322 h 498"/>
              <a:gd name="T60" fmla="*/ 397 w 547"/>
              <a:gd name="T61" fmla="*/ 360 h 498"/>
              <a:gd name="T62" fmla="*/ 401 w 547"/>
              <a:gd name="T63" fmla="*/ 405 h 498"/>
              <a:gd name="T64" fmla="*/ 428 w 547"/>
              <a:gd name="T65" fmla="*/ 437 h 498"/>
              <a:gd name="T66" fmla="*/ 471 w 547"/>
              <a:gd name="T67" fmla="*/ 450 h 498"/>
              <a:gd name="T68" fmla="*/ 513 w 547"/>
              <a:gd name="T69" fmla="*/ 437 h 498"/>
              <a:gd name="T70" fmla="*/ 541 w 547"/>
              <a:gd name="T71" fmla="*/ 405 h 498"/>
              <a:gd name="T72" fmla="*/ 545 w 547"/>
              <a:gd name="T73" fmla="*/ 360 h 498"/>
              <a:gd name="T74" fmla="*/ 525 w 547"/>
              <a:gd name="T75" fmla="*/ 322 h 498"/>
              <a:gd name="T76" fmla="*/ 486 w 547"/>
              <a:gd name="T77" fmla="*/ 301 h 498"/>
              <a:gd name="T78" fmla="*/ 12 w 547"/>
              <a:gd name="T79" fmla="*/ 200 h 498"/>
              <a:gd name="T80" fmla="*/ 15 w 547"/>
              <a:gd name="T81" fmla="*/ 258 h 498"/>
              <a:gd name="T82" fmla="*/ 67 w 547"/>
              <a:gd name="T83" fmla="*/ 240 h 498"/>
              <a:gd name="T84" fmla="*/ 123 w 547"/>
              <a:gd name="T85" fmla="*/ 261 h 498"/>
              <a:gd name="T86" fmla="*/ 129 w 547"/>
              <a:gd name="T87" fmla="*/ 185 h 498"/>
              <a:gd name="T88" fmla="*/ 65 w 547"/>
              <a:gd name="T89" fmla="*/ 192 h 498"/>
              <a:gd name="T90" fmla="*/ 103 w 547"/>
              <a:gd name="T91" fmla="*/ 494 h 498"/>
              <a:gd name="T92" fmla="*/ 89 w 547"/>
              <a:gd name="T93" fmla="*/ 375 h 498"/>
              <a:gd name="T94" fmla="*/ 133 w 547"/>
              <a:gd name="T95" fmla="*/ 308 h 498"/>
              <a:gd name="T96" fmla="*/ 225 w 547"/>
              <a:gd name="T97" fmla="*/ 273 h 498"/>
              <a:gd name="T98" fmla="*/ 340 w 547"/>
              <a:gd name="T99" fmla="*/ 253 h 498"/>
              <a:gd name="T100" fmla="*/ 390 w 547"/>
              <a:gd name="T101" fmla="*/ 220 h 498"/>
              <a:gd name="T102" fmla="*/ 399 w 547"/>
              <a:gd name="T103" fmla="*/ 167 h 498"/>
              <a:gd name="T104" fmla="*/ 447 w 547"/>
              <a:gd name="T105" fmla="*/ 58 h 498"/>
              <a:gd name="T106" fmla="*/ 468 w 547"/>
              <a:gd name="T107" fmla="*/ 206 h 498"/>
              <a:gd name="T108" fmla="*/ 433 w 547"/>
              <a:gd name="T109" fmla="*/ 280 h 498"/>
              <a:gd name="T110" fmla="*/ 359 w 547"/>
              <a:gd name="T111" fmla="*/ 318 h 498"/>
              <a:gd name="T112" fmla="*/ 239 w 547"/>
              <a:gd name="T113" fmla="*/ 340 h 498"/>
              <a:gd name="T114" fmla="*/ 178 w 547"/>
              <a:gd name="T115" fmla="*/ 362 h 498"/>
              <a:gd name="T116" fmla="*/ 157 w 547"/>
              <a:gd name="T117" fmla="*/ 401 h 498"/>
              <a:gd name="T118" fmla="*/ 168 w 547"/>
              <a:gd name="T119" fmla="*/ 474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47" h="498">
                <a:moveTo>
                  <a:pt x="275" y="130"/>
                </a:moveTo>
                <a:lnTo>
                  <a:pt x="270" y="125"/>
                </a:lnTo>
                <a:lnTo>
                  <a:pt x="264" y="123"/>
                </a:lnTo>
                <a:lnTo>
                  <a:pt x="258" y="120"/>
                </a:lnTo>
                <a:lnTo>
                  <a:pt x="251" y="119"/>
                </a:lnTo>
                <a:lnTo>
                  <a:pt x="244" y="120"/>
                </a:lnTo>
                <a:lnTo>
                  <a:pt x="238" y="123"/>
                </a:lnTo>
                <a:lnTo>
                  <a:pt x="232" y="125"/>
                </a:lnTo>
                <a:lnTo>
                  <a:pt x="228" y="130"/>
                </a:lnTo>
                <a:lnTo>
                  <a:pt x="224" y="135"/>
                </a:lnTo>
                <a:lnTo>
                  <a:pt x="221" y="140"/>
                </a:lnTo>
                <a:lnTo>
                  <a:pt x="218" y="146"/>
                </a:lnTo>
                <a:lnTo>
                  <a:pt x="218" y="153"/>
                </a:lnTo>
                <a:lnTo>
                  <a:pt x="218" y="159"/>
                </a:lnTo>
                <a:lnTo>
                  <a:pt x="221" y="166"/>
                </a:lnTo>
                <a:lnTo>
                  <a:pt x="224" y="171"/>
                </a:lnTo>
                <a:lnTo>
                  <a:pt x="228" y="177"/>
                </a:lnTo>
                <a:lnTo>
                  <a:pt x="232" y="180"/>
                </a:lnTo>
                <a:lnTo>
                  <a:pt x="238" y="184"/>
                </a:lnTo>
                <a:lnTo>
                  <a:pt x="244" y="185"/>
                </a:lnTo>
                <a:lnTo>
                  <a:pt x="251" y="186"/>
                </a:lnTo>
                <a:lnTo>
                  <a:pt x="258" y="185"/>
                </a:lnTo>
                <a:lnTo>
                  <a:pt x="264" y="184"/>
                </a:lnTo>
                <a:lnTo>
                  <a:pt x="270" y="180"/>
                </a:lnTo>
                <a:lnTo>
                  <a:pt x="275" y="177"/>
                </a:lnTo>
                <a:lnTo>
                  <a:pt x="278" y="171"/>
                </a:lnTo>
                <a:lnTo>
                  <a:pt x="282" y="166"/>
                </a:lnTo>
                <a:lnTo>
                  <a:pt x="283" y="159"/>
                </a:lnTo>
                <a:lnTo>
                  <a:pt x="284" y="153"/>
                </a:lnTo>
                <a:lnTo>
                  <a:pt x="283" y="146"/>
                </a:lnTo>
                <a:lnTo>
                  <a:pt x="282" y="140"/>
                </a:lnTo>
                <a:lnTo>
                  <a:pt x="278" y="135"/>
                </a:lnTo>
                <a:lnTo>
                  <a:pt x="275" y="130"/>
                </a:lnTo>
                <a:close/>
                <a:moveTo>
                  <a:pt x="251" y="77"/>
                </a:moveTo>
                <a:lnTo>
                  <a:pt x="243" y="78"/>
                </a:lnTo>
                <a:lnTo>
                  <a:pt x="236" y="79"/>
                </a:lnTo>
                <a:lnTo>
                  <a:pt x="229" y="81"/>
                </a:lnTo>
                <a:lnTo>
                  <a:pt x="222" y="83"/>
                </a:lnTo>
                <a:lnTo>
                  <a:pt x="215" y="86"/>
                </a:lnTo>
                <a:lnTo>
                  <a:pt x="209" y="90"/>
                </a:lnTo>
                <a:lnTo>
                  <a:pt x="203" y="95"/>
                </a:lnTo>
                <a:lnTo>
                  <a:pt x="197" y="99"/>
                </a:lnTo>
                <a:lnTo>
                  <a:pt x="192" y="105"/>
                </a:lnTo>
                <a:lnTo>
                  <a:pt x="189" y="111"/>
                </a:lnTo>
                <a:lnTo>
                  <a:pt x="184" y="117"/>
                </a:lnTo>
                <a:lnTo>
                  <a:pt x="182" y="124"/>
                </a:lnTo>
                <a:lnTo>
                  <a:pt x="178" y="131"/>
                </a:lnTo>
                <a:lnTo>
                  <a:pt x="177" y="138"/>
                </a:lnTo>
                <a:lnTo>
                  <a:pt x="176" y="145"/>
                </a:lnTo>
                <a:lnTo>
                  <a:pt x="176" y="153"/>
                </a:lnTo>
                <a:lnTo>
                  <a:pt x="176" y="160"/>
                </a:lnTo>
                <a:lnTo>
                  <a:pt x="177" y="169"/>
                </a:lnTo>
                <a:lnTo>
                  <a:pt x="178" y="176"/>
                </a:lnTo>
                <a:lnTo>
                  <a:pt x="182" y="183"/>
                </a:lnTo>
                <a:lnTo>
                  <a:pt x="184" y="189"/>
                </a:lnTo>
                <a:lnTo>
                  <a:pt x="189" y="196"/>
                </a:lnTo>
                <a:lnTo>
                  <a:pt x="192" y="201"/>
                </a:lnTo>
                <a:lnTo>
                  <a:pt x="197" y="206"/>
                </a:lnTo>
                <a:lnTo>
                  <a:pt x="203" y="211"/>
                </a:lnTo>
                <a:lnTo>
                  <a:pt x="209" y="216"/>
                </a:lnTo>
                <a:lnTo>
                  <a:pt x="215" y="219"/>
                </a:lnTo>
                <a:lnTo>
                  <a:pt x="222" y="223"/>
                </a:lnTo>
                <a:lnTo>
                  <a:pt x="229" y="225"/>
                </a:lnTo>
                <a:lnTo>
                  <a:pt x="236" y="227"/>
                </a:lnTo>
                <a:lnTo>
                  <a:pt x="243" y="228"/>
                </a:lnTo>
                <a:lnTo>
                  <a:pt x="251" y="228"/>
                </a:lnTo>
                <a:lnTo>
                  <a:pt x="258" y="228"/>
                </a:lnTo>
                <a:lnTo>
                  <a:pt x="266" y="227"/>
                </a:lnTo>
                <a:lnTo>
                  <a:pt x="273" y="225"/>
                </a:lnTo>
                <a:lnTo>
                  <a:pt x="281" y="223"/>
                </a:lnTo>
                <a:lnTo>
                  <a:pt x="288" y="219"/>
                </a:lnTo>
                <a:lnTo>
                  <a:pt x="293" y="216"/>
                </a:lnTo>
                <a:lnTo>
                  <a:pt x="299" y="211"/>
                </a:lnTo>
                <a:lnTo>
                  <a:pt x="304" y="206"/>
                </a:lnTo>
                <a:lnTo>
                  <a:pt x="309" y="201"/>
                </a:lnTo>
                <a:lnTo>
                  <a:pt x="313" y="196"/>
                </a:lnTo>
                <a:lnTo>
                  <a:pt x="317" y="189"/>
                </a:lnTo>
                <a:lnTo>
                  <a:pt x="320" y="183"/>
                </a:lnTo>
                <a:lnTo>
                  <a:pt x="323" y="176"/>
                </a:lnTo>
                <a:lnTo>
                  <a:pt x="325" y="169"/>
                </a:lnTo>
                <a:lnTo>
                  <a:pt x="326" y="160"/>
                </a:lnTo>
                <a:lnTo>
                  <a:pt x="326" y="153"/>
                </a:lnTo>
                <a:lnTo>
                  <a:pt x="326" y="145"/>
                </a:lnTo>
                <a:lnTo>
                  <a:pt x="325" y="138"/>
                </a:lnTo>
                <a:lnTo>
                  <a:pt x="323" y="131"/>
                </a:lnTo>
                <a:lnTo>
                  <a:pt x="320" y="124"/>
                </a:lnTo>
                <a:lnTo>
                  <a:pt x="317" y="117"/>
                </a:lnTo>
                <a:lnTo>
                  <a:pt x="313" y="111"/>
                </a:lnTo>
                <a:lnTo>
                  <a:pt x="309" y="105"/>
                </a:lnTo>
                <a:lnTo>
                  <a:pt x="304" y="99"/>
                </a:lnTo>
                <a:lnTo>
                  <a:pt x="299" y="95"/>
                </a:lnTo>
                <a:lnTo>
                  <a:pt x="293" y="90"/>
                </a:lnTo>
                <a:lnTo>
                  <a:pt x="288" y="86"/>
                </a:lnTo>
                <a:lnTo>
                  <a:pt x="281" y="83"/>
                </a:lnTo>
                <a:lnTo>
                  <a:pt x="273" y="81"/>
                </a:lnTo>
                <a:lnTo>
                  <a:pt x="266" y="79"/>
                </a:lnTo>
                <a:lnTo>
                  <a:pt x="258" y="78"/>
                </a:lnTo>
                <a:lnTo>
                  <a:pt x="251" y="77"/>
                </a:lnTo>
                <a:lnTo>
                  <a:pt x="251" y="77"/>
                </a:lnTo>
                <a:close/>
                <a:moveTo>
                  <a:pt x="342" y="361"/>
                </a:moveTo>
                <a:lnTo>
                  <a:pt x="308" y="355"/>
                </a:lnTo>
                <a:lnTo>
                  <a:pt x="305" y="367"/>
                </a:lnTo>
                <a:lnTo>
                  <a:pt x="302" y="379"/>
                </a:lnTo>
                <a:lnTo>
                  <a:pt x="298" y="389"/>
                </a:lnTo>
                <a:lnTo>
                  <a:pt x="292" y="400"/>
                </a:lnTo>
                <a:lnTo>
                  <a:pt x="278" y="392"/>
                </a:lnTo>
                <a:lnTo>
                  <a:pt x="264" y="385"/>
                </a:lnTo>
                <a:lnTo>
                  <a:pt x="249" y="379"/>
                </a:lnTo>
                <a:lnTo>
                  <a:pt x="235" y="373"/>
                </a:lnTo>
                <a:lnTo>
                  <a:pt x="223" y="405"/>
                </a:lnTo>
                <a:lnTo>
                  <a:pt x="236" y="410"/>
                </a:lnTo>
                <a:lnTo>
                  <a:pt x="249" y="415"/>
                </a:lnTo>
                <a:lnTo>
                  <a:pt x="262" y="421"/>
                </a:lnTo>
                <a:lnTo>
                  <a:pt x="273" y="428"/>
                </a:lnTo>
                <a:lnTo>
                  <a:pt x="263" y="440"/>
                </a:lnTo>
                <a:lnTo>
                  <a:pt x="252" y="450"/>
                </a:lnTo>
                <a:lnTo>
                  <a:pt x="239" y="461"/>
                </a:lnTo>
                <a:lnTo>
                  <a:pt x="227" y="470"/>
                </a:lnTo>
                <a:lnTo>
                  <a:pt x="246" y="498"/>
                </a:lnTo>
                <a:lnTo>
                  <a:pt x="262" y="487"/>
                </a:lnTo>
                <a:lnTo>
                  <a:pt x="276" y="474"/>
                </a:lnTo>
                <a:lnTo>
                  <a:pt x="290" y="461"/>
                </a:lnTo>
                <a:lnTo>
                  <a:pt x="302" y="447"/>
                </a:lnTo>
                <a:lnTo>
                  <a:pt x="315" y="457"/>
                </a:lnTo>
                <a:lnTo>
                  <a:pt x="326" y="468"/>
                </a:lnTo>
                <a:lnTo>
                  <a:pt x="337" y="481"/>
                </a:lnTo>
                <a:lnTo>
                  <a:pt x="347" y="495"/>
                </a:lnTo>
                <a:lnTo>
                  <a:pt x="376" y="477"/>
                </a:lnTo>
                <a:lnTo>
                  <a:pt x="364" y="460"/>
                </a:lnTo>
                <a:lnTo>
                  <a:pt x="350" y="444"/>
                </a:lnTo>
                <a:lnTo>
                  <a:pt x="336" y="430"/>
                </a:lnTo>
                <a:lnTo>
                  <a:pt x="322" y="419"/>
                </a:lnTo>
                <a:lnTo>
                  <a:pt x="327" y="406"/>
                </a:lnTo>
                <a:lnTo>
                  <a:pt x="333" y="392"/>
                </a:lnTo>
                <a:lnTo>
                  <a:pt x="338" y="376"/>
                </a:lnTo>
                <a:lnTo>
                  <a:pt x="342" y="361"/>
                </a:lnTo>
                <a:lnTo>
                  <a:pt x="342" y="361"/>
                </a:lnTo>
                <a:close/>
                <a:moveTo>
                  <a:pt x="494" y="352"/>
                </a:moveTo>
                <a:lnTo>
                  <a:pt x="489" y="348"/>
                </a:lnTo>
                <a:lnTo>
                  <a:pt x="484" y="345"/>
                </a:lnTo>
                <a:lnTo>
                  <a:pt x="478" y="342"/>
                </a:lnTo>
                <a:lnTo>
                  <a:pt x="471" y="342"/>
                </a:lnTo>
                <a:lnTo>
                  <a:pt x="465" y="342"/>
                </a:lnTo>
                <a:lnTo>
                  <a:pt x="458" y="345"/>
                </a:lnTo>
                <a:lnTo>
                  <a:pt x="453" y="348"/>
                </a:lnTo>
                <a:lnTo>
                  <a:pt x="447" y="352"/>
                </a:lnTo>
                <a:lnTo>
                  <a:pt x="444" y="356"/>
                </a:lnTo>
                <a:lnTo>
                  <a:pt x="440" y="362"/>
                </a:lnTo>
                <a:lnTo>
                  <a:pt x="439" y="368"/>
                </a:lnTo>
                <a:lnTo>
                  <a:pt x="438" y="375"/>
                </a:lnTo>
                <a:lnTo>
                  <a:pt x="439" y="382"/>
                </a:lnTo>
                <a:lnTo>
                  <a:pt x="440" y="388"/>
                </a:lnTo>
                <a:lnTo>
                  <a:pt x="444" y="394"/>
                </a:lnTo>
                <a:lnTo>
                  <a:pt x="447" y="399"/>
                </a:lnTo>
                <a:lnTo>
                  <a:pt x="453" y="402"/>
                </a:lnTo>
                <a:lnTo>
                  <a:pt x="458" y="406"/>
                </a:lnTo>
                <a:lnTo>
                  <a:pt x="465" y="408"/>
                </a:lnTo>
                <a:lnTo>
                  <a:pt x="471" y="408"/>
                </a:lnTo>
                <a:lnTo>
                  <a:pt x="478" y="408"/>
                </a:lnTo>
                <a:lnTo>
                  <a:pt x="484" y="406"/>
                </a:lnTo>
                <a:lnTo>
                  <a:pt x="489" y="402"/>
                </a:lnTo>
                <a:lnTo>
                  <a:pt x="494" y="399"/>
                </a:lnTo>
                <a:lnTo>
                  <a:pt x="499" y="394"/>
                </a:lnTo>
                <a:lnTo>
                  <a:pt x="501" y="388"/>
                </a:lnTo>
                <a:lnTo>
                  <a:pt x="504" y="382"/>
                </a:lnTo>
                <a:lnTo>
                  <a:pt x="504" y="375"/>
                </a:lnTo>
                <a:lnTo>
                  <a:pt x="504" y="368"/>
                </a:lnTo>
                <a:lnTo>
                  <a:pt x="501" y="362"/>
                </a:lnTo>
                <a:lnTo>
                  <a:pt x="499" y="356"/>
                </a:lnTo>
                <a:lnTo>
                  <a:pt x="494" y="352"/>
                </a:lnTo>
                <a:lnTo>
                  <a:pt x="494" y="352"/>
                </a:lnTo>
                <a:close/>
                <a:moveTo>
                  <a:pt x="471" y="300"/>
                </a:moveTo>
                <a:lnTo>
                  <a:pt x="464" y="300"/>
                </a:lnTo>
                <a:lnTo>
                  <a:pt x="455" y="301"/>
                </a:lnTo>
                <a:lnTo>
                  <a:pt x="448" y="304"/>
                </a:lnTo>
                <a:lnTo>
                  <a:pt x="441" y="306"/>
                </a:lnTo>
                <a:lnTo>
                  <a:pt x="435" y="308"/>
                </a:lnTo>
                <a:lnTo>
                  <a:pt x="428" y="313"/>
                </a:lnTo>
                <a:lnTo>
                  <a:pt x="423" y="317"/>
                </a:lnTo>
                <a:lnTo>
                  <a:pt x="418" y="322"/>
                </a:lnTo>
                <a:lnTo>
                  <a:pt x="413" y="327"/>
                </a:lnTo>
                <a:lnTo>
                  <a:pt x="408" y="333"/>
                </a:lnTo>
                <a:lnTo>
                  <a:pt x="405" y="339"/>
                </a:lnTo>
                <a:lnTo>
                  <a:pt x="401" y="346"/>
                </a:lnTo>
                <a:lnTo>
                  <a:pt x="399" y="353"/>
                </a:lnTo>
                <a:lnTo>
                  <a:pt x="397" y="360"/>
                </a:lnTo>
                <a:lnTo>
                  <a:pt x="396" y="367"/>
                </a:lnTo>
                <a:lnTo>
                  <a:pt x="396" y="375"/>
                </a:lnTo>
                <a:lnTo>
                  <a:pt x="396" y="383"/>
                </a:lnTo>
                <a:lnTo>
                  <a:pt x="397" y="390"/>
                </a:lnTo>
                <a:lnTo>
                  <a:pt x="399" y="398"/>
                </a:lnTo>
                <a:lnTo>
                  <a:pt x="401" y="405"/>
                </a:lnTo>
                <a:lnTo>
                  <a:pt x="405" y="412"/>
                </a:lnTo>
                <a:lnTo>
                  <a:pt x="408" y="417"/>
                </a:lnTo>
                <a:lnTo>
                  <a:pt x="413" y="423"/>
                </a:lnTo>
                <a:lnTo>
                  <a:pt x="418" y="428"/>
                </a:lnTo>
                <a:lnTo>
                  <a:pt x="423" y="434"/>
                </a:lnTo>
                <a:lnTo>
                  <a:pt x="428" y="437"/>
                </a:lnTo>
                <a:lnTo>
                  <a:pt x="435" y="442"/>
                </a:lnTo>
                <a:lnTo>
                  <a:pt x="441" y="444"/>
                </a:lnTo>
                <a:lnTo>
                  <a:pt x="448" y="447"/>
                </a:lnTo>
                <a:lnTo>
                  <a:pt x="455" y="449"/>
                </a:lnTo>
                <a:lnTo>
                  <a:pt x="464" y="450"/>
                </a:lnTo>
                <a:lnTo>
                  <a:pt x="471" y="450"/>
                </a:lnTo>
                <a:lnTo>
                  <a:pt x="479" y="450"/>
                </a:lnTo>
                <a:lnTo>
                  <a:pt x="486" y="449"/>
                </a:lnTo>
                <a:lnTo>
                  <a:pt x="493" y="447"/>
                </a:lnTo>
                <a:lnTo>
                  <a:pt x="500" y="444"/>
                </a:lnTo>
                <a:lnTo>
                  <a:pt x="507" y="442"/>
                </a:lnTo>
                <a:lnTo>
                  <a:pt x="513" y="437"/>
                </a:lnTo>
                <a:lnTo>
                  <a:pt x="519" y="434"/>
                </a:lnTo>
                <a:lnTo>
                  <a:pt x="525" y="428"/>
                </a:lnTo>
                <a:lnTo>
                  <a:pt x="529" y="423"/>
                </a:lnTo>
                <a:lnTo>
                  <a:pt x="534" y="417"/>
                </a:lnTo>
                <a:lnTo>
                  <a:pt x="538" y="412"/>
                </a:lnTo>
                <a:lnTo>
                  <a:pt x="541" y="405"/>
                </a:lnTo>
                <a:lnTo>
                  <a:pt x="543" y="398"/>
                </a:lnTo>
                <a:lnTo>
                  <a:pt x="545" y="390"/>
                </a:lnTo>
                <a:lnTo>
                  <a:pt x="546" y="383"/>
                </a:lnTo>
                <a:lnTo>
                  <a:pt x="547" y="375"/>
                </a:lnTo>
                <a:lnTo>
                  <a:pt x="546" y="367"/>
                </a:lnTo>
                <a:lnTo>
                  <a:pt x="545" y="360"/>
                </a:lnTo>
                <a:lnTo>
                  <a:pt x="543" y="353"/>
                </a:lnTo>
                <a:lnTo>
                  <a:pt x="541" y="346"/>
                </a:lnTo>
                <a:lnTo>
                  <a:pt x="538" y="339"/>
                </a:lnTo>
                <a:lnTo>
                  <a:pt x="534" y="333"/>
                </a:lnTo>
                <a:lnTo>
                  <a:pt x="529" y="327"/>
                </a:lnTo>
                <a:lnTo>
                  <a:pt x="525" y="322"/>
                </a:lnTo>
                <a:lnTo>
                  <a:pt x="519" y="317"/>
                </a:lnTo>
                <a:lnTo>
                  <a:pt x="513" y="313"/>
                </a:lnTo>
                <a:lnTo>
                  <a:pt x="507" y="308"/>
                </a:lnTo>
                <a:lnTo>
                  <a:pt x="500" y="306"/>
                </a:lnTo>
                <a:lnTo>
                  <a:pt x="493" y="304"/>
                </a:lnTo>
                <a:lnTo>
                  <a:pt x="486" y="301"/>
                </a:lnTo>
                <a:lnTo>
                  <a:pt x="479" y="300"/>
                </a:lnTo>
                <a:lnTo>
                  <a:pt x="471" y="300"/>
                </a:lnTo>
                <a:lnTo>
                  <a:pt x="471" y="300"/>
                </a:lnTo>
                <a:close/>
                <a:moveTo>
                  <a:pt x="11" y="164"/>
                </a:moveTo>
                <a:lnTo>
                  <a:pt x="0" y="196"/>
                </a:lnTo>
                <a:lnTo>
                  <a:pt x="12" y="200"/>
                </a:lnTo>
                <a:lnTo>
                  <a:pt x="22" y="205"/>
                </a:lnTo>
                <a:lnTo>
                  <a:pt x="33" y="211"/>
                </a:lnTo>
                <a:lnTo>
                  <a:pt x="42" y="218"/>
                </a:lnTo>
                <a:lnTo>
                  <a:pt x="33" y="231"/>
                </a:lnTo>
                <a:lnTo>
                  <a:pt x="23" y="244"/>
                </a:lnTo>
                <a:lnTo>
                  <a:pt x="15" y="258"/>
                </a:lnTo>
                <a:lnTo>
                  <a:pt x="7" y="272"/>
                </a:lnTo>
                <a:lnTo>
                  <a:pt x="36" y="287"/>
                </a:lnTo>
                <a:lnTo>
                  <a:pt x="43" y="275"/>
                </a:lnTo>
                <a:lnTo>
                  <a:pt x="52" y="263"/>
                </a:lnTo>
                <a:lnTo>
                  <a:pt x="59" y="252"/>
                </a:lnTo>
                <a:lnTo>
                  <a:pt x="67" y="240"/>
                </a:lnTo>
                <a:lnTo>
                  <a:pt x="77" y="252"/>
                </a:lnTo>
                <a:lnTo>
                  <a:pt x="86" y="266"/>
                </a:lnTo>
                <a:lnTo>
                  <a:pt x="95" y="279"/>
                </a:lnTo>
                <a:lnTo>
                  <a:pt x="102" y="294"/>
                </a:lnTo>
                <a:lnTo>
                  <a:pt x="133" y="278"/>
                </a:lnTo>
                <a:lnTo>
                  <a:pt x="123" y="261"/>
                </a:lnTo>
                <a:lnTo>
                  <a:pt x="113" y="245"/>
                </a:lnTo>
                <a:lnTo>
                  <a:pt x="102" y="230"/>
                </a:lnTo>
                <a:lnTo>
                  <a:pt x="89" y="216"/>
                </a:lnTo>
                <a:lnTo>
                  <a:pt x="102" y="204"/>
                </a:lnTo>
                <a:lnTo>
                  <a:pt x="115" y="194"/>
                </a:lnTo>
                <a:lnTo>
                  <a:pt x="129" y="185"/>
                </a:lnTo>
                <a:lnTo>
                  <a:pt x="144" y="177"/>
                </a:lnTo>
                <a:lnTo>
                  <a:pt x="130" y="146"/>
                </a:lnTo>
                <a:lnTo>
                  <a:pt x="112" y="157"/>
                </a:lnTo>
                <a:lnTo>
                  <a:pt x="95" y="167"/>
                </a:lnTo>
                <a:lnTo>
                  <a:pt x="79" y="179"/>
                </a:lnTo>
                <a:lnTo>
                  <a:pt x="65" y="192"/>
                </a:lnTo>
                <a:lnTo>
                  <a:pt x="53" y="184"/>
                </a:lnTo>
                <a:lnTo>
                  <a:pt x="40" y="176"/>
                </a:lnTo>
                <a:lnTo>
                  <a:pt x="26" y="170"/>
                </a:lnTo>
                <a:lnTo>
                  <a:pt x="11" y="164"/>
                </a:lnTo>
                <a:lnTo>
                  <a:pt x="11" y="164"/>
                </a:lnTo>
                <a:close/>
                <a:moveTo>
                  <a:pt x="103" y="494"/>
                </a:moveTo>
                <a:lnTo>
                  <a:pt x="96" y="470"/>
                </a:lnTo>
                <a:lnTo>
                  <a:pt x="92" y="448"/>
                </a:lnTo>
                <a:lnTo>
                  <a:pt x="88" y="427"/>
                </a:lnTo>
                <a:lnTo>
                  <a:pt x="87" y="408"/>
                </a:lnTo>
                <a:lnTo>
                  <a:pt x="87" y="390"/>
                </a:lnTo>
                <a:lnTo>
                  <a:pt x="89" y="375"/>
                </a:lnTo>
                <a:lnTo>
                  <a:pt x="93" y="361"/>
                </a:lnTo>
                <a:lnTo>
                  <a:pt x="99" y="348"/>
                </a:lnTo>
                <a:lnTo>
                  <a:pt x="104" y="336"/>
                </a:lnTo>
                <a:lnTo>
                  <a:pt x="113" y="326"/>
                </a:lnTo>
                <a:lnTo>
                  <a:pt x="122" y="317"/>
                </a:lnTo>
                <a:lnTo>
                  <a:pt x="133" y="308"/>
                </a:lnTo>
                <a:lnTo>
                  <a:pt x="143" y="301"/>
                </a:lnTo>
                <a:lnTo>
                  <a:pt x="156" y="295"/>
                </a:lnTo>
                <a:lnTo>
                  <a:pt x="169" y="290"/>
                </a:lnTo>
                <a:lnTo>
                  <a:pt x="183" y="284"/>
                </a:lnTo>
                <a:lnTo>
                  <a:pt x="204" y="278"/>
                </a:lnTo>
                <a:lnTo>
                  <a:pt x="225" y="273"/>
                </a:lnTo>
                <a:lnTo>
                  <a:pt x="248" y="270"/>
                </a:lnTo>
                <a:lnTo>
                  <a:pt x="270" y="266"/>
                </a:lnTo>
                <a:lnTo>
                  <a:pt x="289" y="264"/>
                </a:lnTo>
                <a:lnTo>
                  <a:pt x="308" y="260"/>
                </a:lnTo>
                <a:lnTo>
                  <a:pt x="325" y="257"/>
                </a:lnTo>
                <a:lnTo>
                  <a:pt x="340" y="253"/>
                </a:lnTo>
                <a:lnTo>
                  <a:pt x="356" y="247"/>
                </a:lnTo>
                <a:lnTo>
                  <a:pt x="369" y="240"/>
                </a:lnTo>
                <a:lnTo>
                  <a:pt x="374" y="237"/>
                </a:lnTo>
                <a:lnTo>
                  <a:pt x="380" y="232"/>
                </a:lnTo>
                <a:lnTo>
                  <a:pt x="385" y="226"/>
                </a:lnTo>
                <a:lnTo>
                  <a:pt x="390" y="220"/>
                </a:lnTo>
                <a:lnTo>
                  <a:pt x="393" y="214"/>
                </a:lnTo>
                <a:lnTo>
                  <a:pt x="396" y="206"/>
                </a:lnTo>
                <a:lnTo>
                  <a:pt x="398" y="198"/>
                </a:lnTo>
                <a:lnTo>
                  <a:pt x="399" y="189"/>
                </a:lnTo>
                <a:lnTo>
                  <a:pt x="399" y="179"/>
                </a:lnTo>
                <a:lnTo>
                  <a:pt x="399" y="167"/>
                </a:lnTo>
                <a:lnTo>
                  <a:pt x="398" y="156"/>
                </a:lnTo>
                <a:lnTo>
                  <a:pt x="394" y="143"/>
                </a:lnTo>
                <a:lnTo>
                  <a:pt x="345" y="155"/>
                </a:lnTo>
                <a:lnTo>
                  <a:pt x="369" y="77"/>
                </a:lnTo>
                <a:lnTo>
                  <a:pt x="391" y="0"/>
                </a:lnTo>
                <a:lnTo>
                  <a:pt x="447" y="58"/>
                </a:lnTo>
                <a:lnTo>
                  <a:pt x="502" y="117"/>
                </a:lnTo>
                <a:lnTo>
                  <a:pt x="460" y="126"/>
                </a:lnTo>
                <a:lnTo>
                  <a:pt x="465" y="149"/>
                </a:lnTo>
                <a:lnTo>
                  <a:pt x="468" y="170"/>
                </a:lnTo>
                <a:lnTo>
                  <a:pt x="468" y="189"/>
                </a:lnTo>
                <a:lnTo>
                  <a:pt x="468" y="206"/>
                </a:lnTo>
                <a:lnTo>
                  <a:pt x="466" y="221"/>
                </a:lnTo>
                <a:lnTo>
                  <a:pt x="461" y="236"/>
                </a:lnTo>
                <a:lnTo>
                  <a:pt x="457" y="248"/>
                </a:lnTo>
                <a:lnTo>
                  <a:pt x="450" y="260"/>
                </a:lnTo>
                <a:lnTo>
                  <a:pt x="441" y="271"/>
                </a:lnTo>
                <a:lnTo>
                  <a:pt x="433" y="280"/>
                </a:lnTo>
                <a:lnTo>
                  <a:pt x="423" y="288"/>
                </a:lnTo>
                <a:lnTo>
                  <a:pt x="412" y="295"/>
                </a:lnTo>
                <a:lnTo>
                  <a:pt x="399" y="302"/>
                </a:lnTo>
                <a:lnTo>
                  <a:pt x="387" y="308"/>
                </a:lnTo>
                <a:lnTo>
                  <a:pt x="373" y="313"/>
                </a:lnTo>
                <a:lnTo>
                  <a:pt x="359" y="318"/>
                </a:lnTo>
                <a:lnTo>
                  <a:pt x="339" y="322"/>
                </a:lnTo>
                <a:lnTo>
                  <a:pt x="319" y="327"/>
                </a:lnTo>
                <a:lnTo>
                  <a:pt x="300" y="331"/>
                </a:lnTo>
                <a:lnTo>
                  <a:pt x="281" y="333"/>
                </a:lnTo>
                <a:lnTo>
                  <a:pt x="259" y="336"/>
                </a:lnTo>
                <a:lnTo>
                  <a:pt x="239" y="340"/>
                </a:lnTo>
                <a:lnTo>
                  <a:pt x="221" y="344"/>
                </a:lnTo>
                <a:lnTo>
                  <a:pt x="204" y="348"/>
                </a:lnTo>
                <a:lnTo>
                  <a:pt x="197" y="352"/>
                </a:lnTo>
                <a:lnTo>
                  <a:pt x="190" y="354"/>
                </a:lnTo>
                <a:lnTo>
                  <a:pt x="183" y="358"/>
                </a:lnTo>
                <a:lnTo>
                  <a:pt x="178" y="362"/>
                </a:lnTo>
                <a:lnTo>
                  <a:pt x="173" y="367"/>
                </a:lnTo>
                <a:lnTo>
                  <a:pt x="168" y="372"/>
                </a:lnTo>
                <a:lnTo>
                  <a:pt x="164" y="378"/>
                </a:lnTo>
                <a:lnTo>
                  <a:pt x="161" y="385"/>
                </a:lnTo>
                <a:lnTo>
                  <a:pt x="158" y="393"/>
                </a:lnTo>
                <a:lnTo>
                  <a:pt x="157" y="401"/>
                </a:lnTo>
                <a:lnTo>
                  <a:pt x="156" y="410"/>
                </a:lnTo>
                <a:lnTo>
                  <a:pt x="156" y="421"/>
                </a:lnTo>
                <a:lnTo>
                  <a:pt x="157" y="432"/>
                </a:lnTo>
                <a:lnTo>
                  <a:pt x="160" y="444"/>
                </a:lnTo>
                <a:lnTo>
                  <a:pt x="163" y="459"/>
                </a:lnTo>
                <a:lnTo>
                  <a:pt x="168" y="474"/>
                </a:lnTo>
                <a:lnTo>
                  <a:pt x="103" y="49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0" name="TextBox 9"/>
          <p:cNvSpPr txBox="1"/>
          <p:nvPr/>
        </p:nvSpPr>
        <p:spPr>
          <a:xfrm>
            <a:off x="6156176" y="2101499"/>
            <a:ext cx="2016224" cy="969240"/>
          </a:xfrm>
          <a:prstGeom prst="rect">
            <a:avLst/>
          </a:prstGeom>
          <a:noFill/>
        </p:spPr>
        <p:txBody>
          <a:bodyPr wrap="square" rtlCol="0">
            <a:spAutoFit/>
          </a:bodyPr>
          <a:lstStyle/>
          <a:p>
            <a:pPr marL="171450" indent="-171450">
              <a:lnSpc>
                <a:spcPct val="200000"/>
              </a:lnSpc>
              <a:buFont typeface="Wingdings" panose="05000000000000000000" pitchFamily="2" charset="2"/>
              <a:buChar char="u"/>
            </a:pPr>
            <a:r>
              <a:rPr lang="zh-CN" altLang="en-US" sz="1000" dirty="0">
                <a:solidFill>
                  <a:schemeClr val="bg1"/>
                </a:solidFill>
                <a:latin typeface="微软雅黑" panose="020B0503020204020204" pitchFamily="34" charset="-122"/>
                <a:ea typeface="微软雅黑" panose="020B0503020204020204" pitchFamily="34" charset="-122"/>
              </a:rPr>
              <a:t>安全和环保方面</a:t>
            </a:r>
            <a:endParaRPr lang="zh-CN" altLang="en-US" sz="1000" dirty="0">
              <a:solidFill>
                <a:schemeClr val="bg1"/>
              </a:solidFill>
              <a:latin typeface="微软雅黑" panose="020B0503020204020204" pitchFamily="34" charset="-122"/>
              <a:ea typeface="微软雅黑" panose="020B0503020204020204" pitchFamily="34" charset="-122"/>
            </a:endParaRPr>
          </a:p>
          <a:p>
            <a:pPr marL="171450" indent="-171450">
              <a:lnSpc>
                <a:spcPct val="200000"/>
              </a:lnSpc>
              <a:buFont typeface="Wingdings" panose="05000000000000000000" pitchFamily="2" charset="2"/>
              <a:buChar char="u"/>
            </a:pPr>
            <a:r>
              <a:rPr lang="zh-CN" altLang="en-US" sz="1000" dirty="0">
                <a:solidFill>
                  <a:schemeClr val="bg1"/>
                </a:solidFill>
                <a:latin typeface="微软雅黑" panose="020B0503020204020204" pitchFamily="34" charset="-122"/>
                <a:ea typeface="微软雅黑" panose="020B0503020204020204" pitchFamily="34" charset="-122"/>
              </a:rPr>
              <a:t>员工关系方面</a:t>
            </a:r>
            <a:endParaRPr lang="zh-CN" altLang="en-US" sz="1000" dirty="0">
              <a:solidFill>
                <a:schemeClr val="bg1"/>
              </a:solidFill>
              <a:latin typeface="微软雅黑" panose="020B0503020204020204" pitchFamily="34" charset="-122"/>
              <a:ea typeface="微软雅黑" panose="020B0503020204020204" pitchFamily="34" charset="-122"/>
            </a:endParaRPr>
          </a:p>
          <a:p>
            <a:pPr marL="171450" indent="-171450">
              <a:lnSpc>
                <a:spcPct val="200000"/>
              </a:lnSpc>
              <a:buFont typeface="Wingdings" panose="05000000000000000000" pitchFamily="2" charset="2"/>
              <a:buChar char="u"/>
            </a:pPr>
            <a:r>
              <a:rPr lang="zh-CN" altLang="en-US" sz="1000" dirty="0">
                <a:solidFill>
                  <a:schemeClr val="bg1"/>
                </a:solidFill>
                <a:latin typeface="微软雅黑" panose="020B0503020204020204" pitchFamily="34" charset="-122"/>
                <a:ea typeface="微软雅黑" panose="020B0503020204020204" pitchFamily="34" charset="-122"/>
              </a:rPr>
              <a:t>质量体系管理还需更加深化</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outVertical)">
                                          <p:cBhvr>
                                            <p:cTn id="7" dur="500"/>
                                            <p:tgtEl>
                                              <p:spTgt spid="3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1000" fill="hold"/>
                                            <p:tgtEl>
                                              <p:spTgt spid="38"/>
                                            </p:tgtEl>
                                            <p:attrNameLst>
                                              <p:attrName>ppt_x</p:attrName>
                                            </p:attrNameLst>
                                          </p:cBhvr>
                                          <p:tavLst>
                                            <p:tav tm="0">
                                              <p:val>
                                                <p:strVal val="0-#ppt_w/2"/>
                                              </p:val>
                                            </p:tav>
                                            <p:tav tm="100000">
                                              <p:val>
                                                <p:strVal val="#ppt_x"/>
                                              </p:val>
                                            </p:tav>
                                          </p:tavLst>
                                        </p:anim>
                                        <p:anim calcmode="lin" valueType="num">
                                          <p:cBhvr additive="base">
                                            <p:cTn id="12" dur="1000" fill="hold"/>
                                            <p:tgtEl>
                                              <p:spTgt spid="3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1000" fill="hold"/>
                                            <p:tgtEl>
                                              <p:spTgt spid="37"/>
                                            </p:tgtEl>
                                            <p:attrNameLst>
                                              <p:attrName>ppt_x</p:attrName>
                                            </p:attrNameLst>
                                          </p:cBhvr>
                                          <p:tavLst>
                                            <p:tav tm="0">
                                              <p:val>
                                                <p:strVal val="1+#ppt_w/2"/>
                                              </p:val>
                                            </p:tav>
                                            <p:tav tm="100000">
                                              <p:val>
                                                <p:strVal val="#ppt_x"/>
                                              </p:val>
                                            </p:tav>
                                          </p:tavLst>
                                        </p:anim>
                                        <p:anim calcmode="lin" valueType="num">
                                          <p:cBhvr additive="base">
                                            <p:cTn id="16" dur="1000" fill="hold"/>
                                            <p:tgtEl>
                                              <p:spTgt spid="3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p:cTn id="20" dur="500" fill="hold"/>
                                            <p:tgtEl>
                                              <p:spTgt spid="54"/>
                                            </p:tgtEl>
                                            <p:attrNameLst>
                                              <p:attrName>ppt_w</p:attrName>
                                            </p:attrNameLst>
                                          </p:cBhvr>
                                          <p:tavLst>
                                            <p:tav tm="0">
                                              <p:val>
                                                <p:fltVal val="0"/>
                                              </p:val>
                                            </p:tav>
                                            <p:tav tm="100000">
                                              <p:val>
                                                <p:strVal val="#ppt_w"/>
                                              </p:val>
                                            </p:tav>
                                          </p:tavLst>
                                        </p:anim>
                                        <p:anim calcmode="lin" valueType="num">
                                          <p:cBhvr>
                                            <p:cTn id="21" dur="500" fill="hold"/>
                                            <p:tgtEl>
                                              <p:spTgt spid="54"/>
                                            </p:tgtEl>
                                            <p:attrNameLst>
                                              <p:attrName>ppt_h</p:attrName>
                                            </p:attrNameLst>
                                          </p:cBhvr>
                                          <p:tavLst>
                                            <p:tav tm="0">
                                              <p:val>
                                                <p:fltVal val="0"/>
                                              </p:val>
                                            </p:tav>
                                            <p:tav tm="100000">
                                              <p:val>
                                                <p:strVal val="#ppt_h"/>
                                              </p:val>
                                            </p:tav>
                                          </p:tavLst>
                                        </p:anim>
                                        <p:animEffect transition="in" filter="fade">
                                          <p:cBhvr>
                                            <p:cTn id="22" dur="500"/>
                                            <p:tgtEl>
                                              <p:spTgt spid="5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left)">
                                          <p:cBhvr>
                                            <p:cTn id="31" dur="500"/>
                                            <p:tgtEl>
                                              <p:spTgt spid="51"/>
                                            </p:tgtEl>
                                          </p:cBhvr>
                                        </p:animEffect>
                                      </p:childTnLst>
                                    </p:cTn>
                                  </p:par>
                                </p:childTnLst>
                              </p:cTn>
                            </p:par>
                            <p:par>
                              <p:cTn id="32" fill="hold">
                                <p:stCondLst>
                                  <p:cond delay="2500"/>
                                </p:stCondLst>
                                <p:childTnLst>
                                  <p:par>
                                    <p:cTn id="33" presetID="2" presetClass="entr" presetSubtype="2" fill="hold" grpId="0" nodeType="afterEffect" p14:presetBounceEnd="40000">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14:bounceEnd="40000">
                                          <p:cBhvr additive="base">
                                            <p:cTn id="35" dur="500" fill="hold"/>
                                            <p:tgtEl>
                                              <p:spTgt spid="50"/>
                                            </p:tgtEl>
                                            <p:attrNameLst>
                                              <p:attrName>ppt_x</p:attrName>
                                            </p:attrNameLst>
                                          </p:cBhvr>
                                          <p:tavLst>
                                            <p:tav tm="0">
                                              <p:val>
                                                <p:strVal val="1+#ppt_w/2"/>
                                              </p:val>
                                            </p:tav>
                                            <p:tav tm="100000">
                                              <p:val>
                                                <p:strVal val="#ppt_x"/>
                                              </p:val>
                                            </p:tav>
                                          </p:tavLst>
                                        </p:anim>
                                        <p:anim calcmode="lin" valueType="num" p14:bounceEnd="40000">
                                          <p:cBhvr additive="base">
                                            <p:cTn id="36" dur="500" fill="hold"/>
                                            <p:tgtEl>
                                              <p:spTgt spid="50"/>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 presetClass="entr" presetSubtype="4"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50" grpId="0"/>
          <p:bldP spid="51" grpId="0"/>
          <p:bldP spid="54" grpId="0" animBg="1"/>
          <p:bldP spid="9" grpId="0" animBg="1"/>
          <p:bldP spid="1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outVertical)">
                                          <p:cBhvr>
                                            <p:cTn id="7" dur="500"/>
                                            <p:tgtEl>
                                              <p:spTgt spid="3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1000" fill="hold"/>
                                            <p:tgtEl>
                                              <p:spTgt spid="38"/>
                                            </p:tgtEl>
                                            <p:attrNameLst>
                                              <p:attrName>ppt_x</p:attrName>
                                            </p:attrNameLst>
                                          </p:cBhvr>
                                          <p:tavLst>
                                            <p:tav tm="0">
                                              <p:val>
                                                <p:strVal val="0-#ppt_w/2"/>
                                              </p:val>
                                            </p:tav>
                                            <p:tav tm="100000">
                                              <p:val>
                                                <p:strVal val="#ppt_x"/>
                                              </p:val>
                                            </p:tav>
                                          </p:tavLst>
                                        </p:anim>
                                        <p:anim calcmode="lin" valueType="num">
                                          <p:cBhvr additive="base">
                                            <p:cTn id="12" dur="1000" fill="hold"/>
                                            <p:tgtEl>
                                              <p:spTgt spid="3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1000" fill="hold"/>
                                            <p:tgtEl>
                                              <p:spTgt spid="37"/>
                                            </p:tgtEl>
                                            <p:attrNameLst>
                                              <p:attrName>ppt_x</p:attrName>
                                            </p:attrNameLst>
                                          </p:cBhvr>
                                          <p:tavLst>
                                            <p:tav tm="0">
                                              <p:val>
                                                <p:strVal val="1+#ppt_w/2"/>
                                              </p:val>
                                            </p:tav>
                                            <p:tav tm="100000">
                                              <p:val>
                                                <p:strVal val="#ppt_x"/>
                                              </p:val>
                                            </p:tav>
                                          </p:tavLst>
                                        </p:anim>
                                        <p:anim calcmode="lin" valueType="num">
                                          <p:cBhvr additive="base">
                                            <p:cTn id="16" dur="1000" fill="hold"/>
                                            <p:tgtEl>
                                              <p:spTgt spid="3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p:cTn id="20" dur="500" fill="hold"/>
                                            <p:tgtEl>
                                              <p:spTgt spid="54"/>
                                            </p:tgtEl>
                                            <p:attrNameLst>
                                              <p:attrName>ppt_w</p:attrName>
                                            </p:attrNameLst>
                                          </p:cBhvr>
                                          <p:tavLst>
                                            <p:tav tm="0">
                                              <p:val>
                                                <p:fltVal val="0"/>
                                              </p:val>
                                            </p:tav>
                                            <p:tav tm="100000">
                                              <p:val>
                                                <p:strVal val="#ppt_w"/>
                                              </p:val>
                                            </p:tav>
                                          </p:tavLst>
                                        </p:anim>
                                        <p:anim calcmode="lin" valueType="num">
                                          <p:cBhvr>
                                            <p:cTn id="21" dur="500" fill="hold"/>
                                            <p:tgtEl>
                                              <p:spTgt spid="54"/>
                                            </p:tgtEl>
                                            <p:attrNameLst>
                                              <p:attrName>ppt_h</p:attrName>
                                            </p:attrNameLst>
                                          </p:cBhvr>
                                          <p:tavLst>
                                            <p:tav tm="0">
                                              <p:val>
                                                <p:fltVal val="0"/>
                                              </p:val>
                                            </p:tav>
                                            <p:tav tm="100000">
                                              <p:val>
                                                <p:strVal val="#ppt_h"/>
                                              </p:val>
                                            </p:tav>
                                          </p:tavLst>
                                        </p:anim>
                                        <p:animEffect transition="in" filter="fade">
                                          <p:cBhvr>
                                            <p:cTn id="22" dur="500"/>
                                            <p:tgtEl>
                                              <p:spTgt spid="5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left)">
                                          <p:cBhvr>
                                            <p:cTn id="31" dur="500"/>
                                            <p:tgtEl>
                                              <p:spTgt spid="51"/>
                                            </p:tgtEl>
                                          </p:cBhvr>
                                        </p:animEffect>
                                      </p:childTnLst>
                                    </p:cTn>
                                  </p:par>
                                </p:childTnLst>
                              </p:cTn>
                            </p:par>
                            <p:par>
                              <p:cTn id="32" fill="hold">
                                <p:stCondLst>
                                  <p:cond delay="2500"/>
                                </p:stCondLst>
                                <p:childTnLst>
                                  <p:par>
                                    <p:cTn id="33" presetID="2" presetClass="entr" presetSubtype="2"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500" fill="hold"/>
                                            <p:tgtEl>
                                              <p:spTgt spid="50"/>
                                            </p:tgtEl>
                                            <p:attrNameLst>
                                              <p:attrName>ppt_x</p:attrName>
                                            </p:attrNameLst>
                                          </p:cBhvr>
                                          <p:tavLst>
                                            <p:tav tm="0">
                                              <p:val>
                                                <p:strVal val="1+#ppt_w/2"/>
                                              </p:val>
                                            </p:tav>
                                            <p:tav tm="100000">
                                              <p:val>
                                                <p:strVal val="#ppt_x"/>
                                              </p:val>
                                            </p:tav>
                                          </p:tavLst>
                                        </p:anim>
                                        <p:anim calcmode="lin" valueType="num">
                                          <p:cBhvr additive="base">
                                            <p:cTn id="36" dur="500" fill="hold"/>
                                            <p:tgtEl>
                                              <p:spTgt spid="50"/>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 presetClass="entr" presetSubtype="4"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50" grpId="0"/>
          <p:bldP spid="51" grpId="0"/>
          <p:bldP spid="54" grpId="0" animBg="1"/>
          <p:bldP spid="9" grpId="0" animBg="1"/>
          <p:bldP spid="10"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65373" y="428693"/>
            <a:ext cx="3047759" cy="430887"/>
          </a:xfrm>
          <a:prstGeom prst="rect">
            <a:avLst/>
          </a:prstGeom>
          <a:noFill/>
        </p:spPr>
        <p:txBody>
          <a:bodyPr wrap="square" rtlCol="0">
            <a:spAutoFit/>
          </a:bodyPr>
          <a:lstStyle>
            <a:defPPr>
              <a:defRPr lang="zh-CN"/>
            </a:defPPr>
            <a:lvl1pPr>
              <a:defRPr sz="2200" b="1">
                <a:solidFill>
                  <a:schemeClr val="accent1"/>
                </a:solidFill>
                <a:latin typeface="微软雅黑" panose="020B0503020204020204" pitchFamily="34" charset="-122"/>
                <a:ea typeface="微软雅黑" panose="020B0503020204020204" pitchFamily="34" charset="-122"/>
              </a:defRPr>
            </a:lvl1pPr>
          </a:lstStyle>
          <a:p>
            <a:r>
              <a:rPr lang="zh-CN" altLang="en-US" dirty="0"/>
              <a:t>安全和环保方面</a:t>
            </a:r>
            <a:endParaRPr lang="zh-CN" altLang="en-US" dirty="0"/>
          </a:p>
        </p:txBody>
      </p:sp>
      <p:cxnSp>
        <p:nvCxnSpPr>
          <p:cNvPr id="3" name="直接连接符 2"/>
          <p:cNvCxnSpPr/>
          <p:nvPr/>
        </p:nvCxnSpPr>
        <p:spPr>
          <a:xfrm>
            <a:off x="1132953" y="897658"/>
            <a:ext cx="7543503" cy="0"/>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582730" y="347438"/>
            <a:ext cx="507041" cy="593401"/>
            <a:chOff x="582730" y="347438"/>
            <a:chExt cx="507041" cy="593401"/>
          </a:xfrm>
        </p:grpSpPr>
        <p:sp>
          <p:nvSpPr>
            <p:cNvPr id="19" name="六边形 18"/>
            <p:cNvSpPr/>
            <p:nvPr/>
          </p:nvSpPr>
          <p:spPr>
            <a:xfrm rot="5400000">
              <a:off x="539550" y="390618"/>
              <a:ext cx="593401" cy="507041"/>
            </a:xfrm>
            <a:prstGeom prst="hexagon">
              <a:avLst/>
            </a:prstGeom>
            <a:solidFill>
              <a:schemeClr val="accent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33" name="Freeform 133"/>
            <p:cNvSpPr>
              <a:spLocks noEditPoints="1"/>
            </p:cNvSpPr>
            <p:nvPr/>
          </p:nvSpPr>
          <p:spPr bwMode="auto">
            <a:xfrm>
              <a:off x="666622" y="489419"/>
              <a:ext cx="339258" cy="309433"/>
            </a:xfrm>
            <a:custGeom>
              <a:avLst/>
              <a:gdLst>
                <a:gd name="T0" fmla="*/ 244 w 547"/>
                <a:gd name="T1" fmla="*/ 120 h 498"/>
                <a:gd name="T2" fmla="*/ 218 w 547"/>
                <a:gd name="T3" fmla="*/ 146 h 498"/>
                <a:gd name="T4" fmla="*/ 232 w 547"/>
                <a:gd name="T5" fmla="*/ 180 h 498"/>
                <a:gd name="T6" fmla="*/ 270 w 547"/>
                <a:gd name="T7" fmla="*/ 180 h 498"/>
                <a:gd name="T8" fmla="*/ 283 w 547"/>
                <a:gd name="T9" fmla="*/ 146 h 498"/>
                <a:gd name="T10" fmla="*/ 236 w 547"/>
                <a:gd name="T11" fmla="*/ 79 h 498"/>
                <a:gd name="T12" fmla="*/ 197 w 547"/>
                <a:gd name="T13" fmla="*/ 99 h 498"/>
                <a:gd name="T14" fmla="*/ 177 w 547"/>
                <a:gd name="T15" fmla="*/ 138 h 498"/>
                <a:gd name="T16" fmla="*/ 182 w 547"/>
                <a:gd name="T17" fmla="*/ 183 h 498"/>
                <a:gd name="T18" fmla="*/ 209 w 547"/>
                <a:gd name="T19" fmla="*/ 216 h 498"/>
                <a:gd name="T20" fmla="*/ 251 w 547"/>
                <a:gd name="T21" fmla="*/ 228 h 498"/>
                <a:gd name="T22" fmla="*/ 293 w 547"/>
                <a:gd name="T23" fmla="*/ 216 h 498"/>
                <a:gd name="T24" fmla="*/ 320 w 547"/>
                <a:gd name="T25" fmla="*/ 183 h 498"/>
                <a:gd name="T26" fmla="*/ 325 w 547"/>
                <a:gd name="T27" fmla="*/ 138 h 498"/>
                <a:gd name="T28" fmla="*/ 304 w 547"/>
                <a:gd name="T29" fmla="*/ 99 h 498"/>
                <a:gd name="T30" fmla="*/ 266 w 547"/>
                <a:gd name="T31" fmla="*/ 79 h 498"/>
                <a:gd name="T32" fmla="*/ 305 w 547"/>
                <a:gd name="T33" fmla="*/ 367 h 498"/>
                <a:gd name="T34" fmla="*/ 249 w 547"/>
                <a:gd name="T35" fmla="*/ 379 h 498"/>
                <a:gd name="T36" fmla="*/ 273 w 547"/>
                <a:gd name="T37" fmla="*/ 428 h 498"/>
                <a:gd name="T38" fmla="*/ 262 w 547"/>
                <a:gd name="T39" fmla="*/ 487 h 498"/>
                <a:gd name="T40" fmla="*/ 337 w 547"/>
                <a:gd name="T41" fmla="*/ 481 h 498"/>
                <a:gd name="T42" fmla="*/ 322 w 547"/>
                <a:gd name="T43" fmla="*/ 419 h 498"/>
                <a:gd name="T44" fmla="*/ 494 w 547"/>
                <a:gd name="T45" fmla="*/ 352 h 498"/>
                <a:gd name="T46" fmla="*/ 458 w 547"/>
                <a:gd name="T47" fmla="*/ 345 h 498"/>
                <a:gd name="T48" fmla="*/ 438 w 547"/>
                <a:gd name="T49" fmla="*/ 375 h 498"/>
                <a:gd name="T50" fmla="*/ 458 w 547"/>
                <a:gd name="T51" fmla="*/ 406 h 498"/>
                <a:gd name="T52" fmla="*/ 494 w 547"/>
                <a:gd name="T53" fmla="*/ 399 h 498"/>
                <a:gd name="T54" fmla="*/ 501 w 547"/>
                <a:gd name="T55" fmla="*/ 362 h 498"/>
                <a:gd name="T56" fmla="*/ 455 w 547"/>
                <a:gd name="T57" fmla="*/ 301 h 498"/>
                <a:gd name="T58" fmla="*/ 418 w 547"/>
                <a:gd name="T59" fmla="*/ 322 h 498"/>
                <a:gd name="T60" fmla="*/ 397 w 547"/>
                <a:gd name="T61" fmla="*/ 360 h 498"/>
                <a:gd name="T62" fmla="*/ 401 w 547"/>
                <a:gd name="T63" fmla="*/ 405 h 498"/>
                <a:gd name="T64" fmla="*/ 428 w 547"/>
                <a:gd name="T65" fmla="*/ 437 h 498"/>
                <a:gd name="T66" fmla="*/ 471 w 547"/>
                <a:gd name="T67" fmla="*/ 450 h 498"/>
                <a:gd name="T68" fmla="*/ 513 w 547"/>
                <a:gd name="T69" fmla="*/ 437 h 498"/>
                <a:gd name="T70" fmla="*/ 541 w 547"/>
                <a:gd name="T71" fmla="*/ 405 h 498"/>
                <a:gd name="T72" fmla="*/ 545 w 547"/>
                <a:gd name="T73" fmla="*/ 360 h 498"/>
                <a:gd name="T74" fmla="*/ 525 w 547"/>
                <a:gd name="T75" fmla="*/ 322 h 498"/>
                <a:gd name="T76" fmla="*/ 486 w 547"/>
                <a:gd name="T77" fmla="*/ 301 h 498"/>
                <a:gd name="T78" fmla="*/ 12 w 547"/>
                <a:gd name="T79" fmla="*/ 200 h 498"/>
                <a:gd name="T80" fmla="*/ 15 w 547"/>
                <a:gd name="T81" fmla="*/ 258 h 498"/>
                <a:gd name="T82" fmla="*/ 67 w 547"/>
                <a:gd name="T83" fmla="*/ 240 h 498"/>
                <a:gd name="T84" fmla="*/ 123 w 547"/>
                <a:gd name="T85" fmla="*/ 261 h 498"/>
                <a:gd name="T86" fmla="*/ 129 w 547"/>
                <a:gd name="T87" fmla="*/ 185 h 498"/>
                <a:gd name="T88" fmla="*/ 65 w 547"/>
                <a:gd name="T89" fmla="*/ 192 h 498"/>
                <a:gd name="T90" fmla="*/ 103 w 547"/>
                <a:gd name="T91" fmla="*/ 494 h 498"/>
                <a:gd name="T92" fmla="*/ 89 w 547"/>
                <a:gd name="T93" fmla="*/ 375 h 498"/>
                <a:gd name="T94" fmla="*/ 133 w 547"/>
                <a:gd name="T95" fmla="*/ 308 h 498"/>
                <a:gd name="T96" fmla="*/ 225 w 547"/>
                <a:gd name="T97" fmla="*/ 273 h 498"/>
                <a:gd name="T98" fmla="*/ 340 w 547"/>
                <a:gd name="T99" fmla="*/ 253 h 498"/>
                <a:gd name="T100" fmla="*/ 390 w 547"/>
                <a:gd name="T101" fmla="*/ 220 h 498"/>
                <a:gd name="T102" fmla="*/ 399 w 547"/>
                <a:gd name="T103" fmla="*/ 167 h 498"/>
                <a:gd name="T104" fmla="*/ 447 w 547"/>
                <a:gd name="T105" fmla="*/ 58 h 498"/>
                <a:gd name="T106" fmla="*/ 468 w 547"/>
                <a:gd name="T107" fmla="*/ 206 h 498"/>
                <a:gd name="T108" fmla="*/ 433 w 547"/>
                <a:gd name="T109" fmla="*/ 280 h 498"/>
                <a:gd name="T110" fmla="*/ 359 w 547"/>
                <a:gd name="T111" fmla="*/ 318 h 498"/>
                <a:gd name="T112" fmla="*/ 239 w 547"/>
                <a:gd name="T113" fmla="*/ 340 h 498"/>
                <a:gd name="T114" fmla="*/ 178 w 547"/>
                <a:gd name="T115" fmla="*/ 362 h 498"/>
                <a:gd name="T116" fmla="*/ 157 w 547"/>
                <a:gd name="T117" fmla="*/ 401 h 498"/>
                <a:gd name="T118" fmla="*/ 168 w 547"/>
                <a:gd name="T119" fmla="*/ 474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47" h="498">
                  <a:moveTo>
                    <a:pt x="275" y="130"/>
                  </a:moveTo>
                  <a:lnTo>
                    <a:pt x="270" y="125"/>
                  </a:lnTo>
                  <a:lnTo>
                    <a:pt x="264" y="123"/>
                  </a:lnTo>
                  <a:lnTo>
                    <a:pt x="258" y="120"/>
                  </a:lnTo>
                  <a:lnTo>
                    <a:pt x="251" y="119"/>
                  </a:lnTo>
                  <a:lnTo>
                    <a:pt x="244" y="120"/>
                  </a:lnTo>
                  <a:lnTo>
                    <a:pt x="238" y="123"/>
                  </a:lnTo>
                  <a:lnTo>
                    <a:pt x="232" y="125"/>
                  </a:lnTo>
                  <a:lnTo>
                    <a:pt x="228" y="130"/>
                  </a:lnTo>
                  <a:lnTo>
                    <a:pt x="224" y="135"/>
                  </a:lnTo>
                  <a:lnTo>
                    <a:pt x="221" y="140"/>
                  </a:lnTo>
                  <a:lnTo>
                    <a:pt x="218" y="146"/>
                  </a:lnTo>
                  <a:lnTo>
                    <a:pt x="218" y="153"/>
                  </a:lnTo>
                  <a:lnTo>
                    <a:pt x="218" y="159"/>
                  </a:lnTo>
                  <a:lnTo>
                    <a:pt x="221" y="166"/>
                  </a:lnTo>
                  <a:lnTo>
                    <a:pt x="224" y="171"/>
                  </a:lnTo>
                  <a:lnTo>
                    <a:pt x="228" y="177"/>
                  </a:lnTo>
                  <a:lnTo>
                    <a:pt x="232" y="180"/>
                  </a:lnTo>
                  <a:lnTo>
                    <a:pt x="238" y="184"/>
                  </a:lnTo>
                  <a:lnTo>
                    <a:pt x="244" y="185"/>
                  </a:lnTo>
                  <a:lnTo>
                    <a:pt x="251" y="186"/>
                  </a:lnTo>
                  <a:lnTo>
                    <a:pt x="258" y="185"/>
                  </a:lnTo>
                  <a:lnTo>
                    <a:pt x="264" y="184"/>
                  </a:lnTo>
                  <a:lnTo>
                    <a:pt x="270" y="180"/>
                  </a:lnTo>
                  <a:lnTo>
                    <a:pt x="275" y="177"/>
                  </a:lnTo>
                  <a:lnTo>
                    <a:pt x="278" y="171"/>
                  </a:lnTo>
                  <a:lnTo>
                    <a:pt x="282" y="166"/>
                  </a:lnTo>
                  <a:lnTo>
                    <a:pt x="283" y="159"/>
                  </a:lnTo>
                  <a:lnTo>
                    <a:pt x="284" y="153"/>
                  </a:lnTo>
                  <a:lnTo>
                    <a:pt x="283" y="146"/>
                  </a:lnTo>
                  <a:lnTo>
                    <a:pt x="282" y="140"/>
                  </a:lnTo>
                  <a:lnTo>
                    <a:pt x="278" y="135"/>
                  </a:lnTo>
                  <a:lnTo>
                    <a:pt x="275" y="130"/>
                  </a:lnTo>
                  <a:close/>
                  <a:moveTo>
                    <a:pt x="251" y="77"/>
                  </a:moveTo>
                  <a:lnTo>
                    <a:pt x="243" y="78"/>
                  </a:lnTo>
                  <a:lnTo>
                    <a:pt x="236" y="79"/>
                  </a:lnTo>
                  <a:lnTo>
                    <a:pt x="229" y="81"/>
                  </a:lnTo>
                  <a:lnTo>
                    <a:pt x="222" y="83"/>
                  </a:lnTo>
                  <a:lnTo>
                    <a:pt x="215" y="86"/>
                  </a:lnTo>
                  <a:lnTo>
                    <a:pt x="209" y="90"/>
                  </a:lnTo>
                  <a:lnTo>
                    <a:pt x="203" y="95"/>
                  </a:lnTo>
                  <a:lnTo>
                    <a:pt x="197" y="99"/>
                  </a:lnTo>
                  <a:lnTo>
                    <a:pt x="192" y="105"/>
                  </a:lnTo>
                  <a:lnTo>
                    <a:pt x="189" y="111"/>
                  </a:lnTo>
                  <a:lnTo>
                    <a:pt x="184" y="117"/>
                  </a:lnTo>
                  <a:lnTo>
                    <a:pt x="182" y="124"/>
                  </a:lnTo>
                  <a:lnTo>
                    <a:pt x="178" y="131"/>
                  </a:lnTo>
                  <a:lnTo>
                    <a:pt x="177" y="138"/>
                  </a:lnTo>
                  <a:lnTo>
                    <a:pt x="176" y="145"/>
                  </a:lnTo>
                  <a:lnTo>
                    <a:pt x="176" y="153"/>
                  </a:lnTo>
                  <a:lnTo>
                    <a:pt x="176" y="160"/>
                  </a:lnTo>
                  <a:lnTo>
                    <a:pt x="177" y="169"/>
                  </a:lnTo>
                  <a:lnTo>
                    <a:pt x="178" y="176"/>
                  </a:lnTo>
                  <a:lnTo>
                    <a:pt x="182" y="183"/>
                  </a:lnTo>
                  <a:lnTo>
                    <a:pt x="184" y="189"/>
                  </a:lnTo>
                  <a:lnTo>
                    <a:pt x="189" y="196"/>
                  </a:lnTo>
                  <a:lnTo>
                    <a:pt x="192" y="201"/>
                  </a:lnTo>
                  <a:lnTo>
                    <a:pt x="197" y="206"/>
                  </a:lnTo>
                  <a:lnTo>
                    <a:pt x="203" y="211"/>
                  </a:lnTo>
                  <a:lnTo>
                    <a:pt x="209" y="216"/>
                  </a:lnTo>
                  <a:lnTo>
                    <a:pt x="215" y="219"/>
                  </a:lnTo>
                  <a:lnTo>
                    <a:pt x="222" y="223"/>
                  </a:lnTo>
                  <a:lnTo>
                    <a:pt x="229" y="225"/>
                  </a:lnTo>
                  <a:lnTo>
                    <a:pt x="236" y="227"/>
                  </a:lnTo>
                  <a:lnTo>
                    <a:pt x="243" y="228"/>
                  </a:lnTo>
                  <a:lnTo>
                    <a:pt x="251" y="228"/>
                  </a:lnTo>
                  <a:lnTo>
                    <a:pt x="258" y="228"/>
                  </a:lnTo>
                  <a:lnTo>
                    <a:pt x="266" y="227"/>
                  </a:lnTo>
                  <a:lnTo>
                    <a:pt x="273" y="225"/>
                  </a:lnTo>
                  <a:lnTo>
                    <a:pt x="281" y="223"/>
                  </a:lnTo>
                  <a:lnTo>
                    <a:pt x="288" y="219"/>
                  </a:lnTo>
                  <a:lnTo>
                    <a:pt x="293" y="216"/>
                  </a:lnTo>
                  <a:lnTo>
                    <a:pt x="299" y="211"/>
                  </a:lnTo>
                  <a:lnTo>
                    <a:pt x="304" y="206"/>
                  </a:lnTo>
                  <a:lnTo>
                    <a:pt x="309" y="201"/>
                  </a:lnTo>
                  <a:lnTo>
                    <a:pt x="313" y="196"/>
                  </a:lnTo>
                  <a:lnTo>
                    <a:pt x="317" y="189"/>
                  </a:lnTo>
                  <a:lnTo>
                    <a:pt x="320" y="183"/>
                  </a:lnTo>
                  <a:lnTo>
                    <a:pt x="323" y="176"/>
                  </a:lnTo>
                  <a:lnTo>
                    <a:pt x="325" y="169"/>
                  </a:lnTo>
                  <a:lnTo>
                    <a:pt x="326" y="160"/>
                  </a:lnTo>
                  <a:lnTo>
                    <a:pt x="326" y="153"/>
                  </a:lnTo>
                  <a:lnTo>
                    <a:pt x="326" y="145"/>
                  </a:lnTo>
                  <a:lnTo>
                    <a:pt x="325" y="138"/>
                  </a:lnTo>
                  <a:lnTo>
                    <a:pt x="323" y="131"/>
                  </a:lnTo>
                  <a:lnTo>
                    <a:pt x="320" y="124"/>
                  </a:lnTo>
                  <a:lnTo>
                    <a:pt x="317" y="117"/>
                  </a:lnTo>
                  <a:lnTo>
                    <a:pt x="313" y="111"/>
                  </a:lnTo>
                  <a:lnTo>
                    <a:pt x="309" y="105"/>
                  </a:lnTo>
                  <a:lnTo>
                    <a:pt x="304" y="99"/>
                  </a:lnTo>
                  <a:lnTo>
                    <a:pt x="299" y="95"/>
                  </a:lnTo>
                  <a:lnTo>
                    <a:pt x="293" y="90"/>
                  </a:lnTo>
                  <a:lnTo>
                    <a:pt x="288" y="86"/>
                  </a:lnTo>
                  <a:lnTo>
                    <a:pt x="281" y="83"/>
                  </a:lnTo>
                  <a:lnTo>
                    <a:pt x="273" y="81"/>
                  </a:lnTo>
                  <a:lnTo>
                    <a:pt x="266" y="79"/>
                  </a:lnTo>
                  <a:lnTo>
                    <a:pt x="258" y="78"/>
                  </a:lnTo>
                  <a:lnTo>
                    <a:pt x="251" y="77"/>
                  </a:lnTo>
                  <a:lnTo>
                    <a:pt x="251" y="77"/>
                  </a:lnTo>
                  <a:close/>
                  <a:moveTo>
                    <a:pt x="342" y="361"/>
                  </a:moveTo>
                  <a:lnTo>
                    <a:pt x="308" y="355"/>
                  </a:lnTo>
                  <a:lnTo>
                    <a:pt x="305" y="367"/>
                  </a:lnTo>
                  <a:lnTo>
                    <a:pt x="302" y="379"/>
                  </a:lnTo>
                  <a:lnTo>
                    <a:pt x="298" y="389"/>
                  </a:lnTo>
                  <a:lnTo>
                    <a:pt x="292" y="400"/>
                  </a:lnTo>
                  <a:lnTo>
                    <a:pt x="278" y="392"/>
                  </a:lnTo>
                  <a:lnTo>
                    <a:pt x="264" y="385"/>
                  </a:lnTo>
                  <a:lnTo>
                    <a:pt x="249" y="379"/>
                  </a:lnTo>
                  <a:lnTo>
                    <a:pt x="235" y="373"/>
                  </a:lnTo>
                  <a:lnTo>
                    <a:pt x="223" y="405"/>
                  </a:lnTo>
                  <a:lnTo>
                    <a:pt x="236" y="410"/>
                  </a:lnTo>
                  <a:lnTo>
                    <a:pt x="249" y="415"/>
                  </a:lnTo>
                  <a:lnTo>
                    <a:pt x="262" y="421"/>
                  </a:lnTo>
                  <a:lnTo>
                    <a:pt x="273" y="428"/>
                  </a:lnTo>
                  <a:lnTo>
                    <a:pt x="263" y="440"/>
                  </a:lnTo>
                  <a:lnTo>
                    <a:pt x="252" y="450"/>
                  </a:lnTo>
                  <a:lnTo>
                    <a:pt x="239" y="461"/>
                  </a:lnTo>
                  <a:lnTo>
                    <a:pt x="227" y="470"/>
                  </a:lnTo>
                  <a:lnTo>
                    <a:pt x="246" y="498"/>
                  </a:lnTo>
                  <a:lnTo>
                    <a:pt x="262" y="487"/>
                  </a:lnTo>
                  <a:lnTo>
                    <a:pt x="276" y="474"/>
                  </a:lnTo>
                  <a:lnTo>
                    <a:pt x="290" y="461"/>
                  </a:lnTo>
                  <a:lnTo>
                    <a:pt x="302" y="447"/>
                  </a:lnTo>
                  <a:lnTo>
                    <a:pt x="315" y="457"/>
                  </a:lnTo>
                  <a:lnTo>
                    <a:pt x="326" y="468"/>
                  </a:lnTo>
                  <a:lnTo>
                    <a:pt x="337" y="481"/>
                  </a:lnTo>
                  <a:lnTo>
                    <a:pt x="347" y="495"/>
                  </a:lnTo>
                  <a:lnTo>
                    <a:pt x="376" y="477"/>
                  </a:lnTo>
                  <a:lnTo>
                    <a:pt x="364" y="460"/>
                  </a:lnTo>
                  <a:lnTo>
                    <a:pt x="350" y="444"/>
                  </a:lnTo>
                  <a:lnTo>
                    <a:pt x="336" y="430"/>
                  </a:lnTo>
                  <a:lnTo>
                    <a:pt x="322" y="419"/>
                  </a:lnTo>
                  <a:lnTo>
                    <a:pt x="327" y="406"/>
                  </a:lnTo>
                  <a:lnTo>
                    <a:pt x="333" y="392"/>
                  </a:lnTo>
                  <a:lnTo>
                    <a:pt x="338" y="376"/>
                  </a:lnTo>
                  <a:lnTo>
                    <a:pt x="342" y="361"/>
                  </a:lnTo>
                  <a:lnTo>
                    <a:pt x="342" y="361"/>
                  </a:lnTo>
                  <a:close/>
                  <a:moveTo>
                    <a:pt x="494" y="352"/>
                  </a:moveTo>
                  <a:lnTo>
                    <a:pt x="489" y="348"/>
                  </a:lnTo>
                  <a:lnTo>
                    <a:pt x="484" y="345"/>
                  </a:lnTo>
                  <a:lnTo>
                    <a:pt x="478" y="342"/>
                  </a:lnTo>
                  <a:lnTo>
                    <a:pt x="471" y="342"/>
                  </a:lnTo>
                  <a:lnTo>
                    <a:pt x="465" y="342"/>
                  </a:lnTo>
                  <a:lnTo>
                    <a:pt x="458" y="345"/>
                  </a:lnTo>
                  <a:lnTo>
                    <a:pt x="453" y="348"/>
                  </a:lnTo>
                  <a:lnTo>
                    <a:pt x="447" y="352"/>
                  </a:lnTo>
                  <a:lnTo>
                    <a:pt x="444" y="356"/>
                  </a:lnTo>
                  <a:lnTo>
                    <a:pt x="440" y="362"/>
                  </a:lnTo>
                  <a:lnTo>
                    <a:pt x="439" y="368"/>
                  </a:lnTo>
                  <a:lnTo>
                    <a:pt x="438" y="375"/>
                  </a:lnTo>
                  <a:lnTo>
                    <a:pt x="439" y="382"/>
                  </a:lnTo>
                  <a:lnTo>
                    <a:pt x="440" y="388"/>
                  </a:lnTo>
                  <a:lnTo>
                    <a:pt x="444" y="394"/>
                  </a:lnTo>
                  <a:lnTo>
                    <a:pt x="447" y="399"/>
                  </a:lnTo>
                  <a:lnTo>
                    <a:pt x="453" y="402"/>
                  </a:lnTo>
                  <a:lnTo>
                    <a:pt x="458" y="406"/>
                  </a:lnTo>
                  <a:lnTo>
                    <a:pt x="465" y="408"/>
                  </a:lnTo>
                  <a:lnTo>
                    <a:pt x="471" y="408"/>
                  </a:lnTo>
                  <a:lnTo>
                    <a:pt x="478" y="408"/>
                  </a:lnTo>
                  <a:lnTo>
                    <a:pt x="484" y="406"/>
                  </a:lnTo>
                  <a:lnTo>
                    <a:pt x="489" y="402"/>
                  </a:lnTo>
                  <a:lnTo>
                    <a:pt x="494" y="399"/>
                  </a:lnTo>
                  <a:lnTo>
                    <a:pt x="499" y="394"/>
                  </a:lnTo>
                  <a:lnTo>
                    <a:pt x="501" y="388"/>
                  </a:lnTo>
                  <a:lnTo>
                    <a:pt x="504" y="382"/>
                  </a:lnTo>
                  <a:lnTo>
                    <a:pt x="504" y="375"/>
                  </a:lnTo>
                  <a:lnTo>
                    <a:pt x="504" y="368"/>
                  </a:lnTo>
                  <a:lnTo>
                    <a:pt x="501" y="362"/>
                  </a:lnTo>
                  <a:lnTo>
                    <a:pt x="499" y="356"/>
                  </a:lnTo>
                  <a:lnTo>
                    <a:pt x="494" y="352"/>
                  </a:lnTo>
                  <a:lnTo>
                    <a:pt x="494" y="352"/>
                  </a:lnTo>
                  <a:close/>
                  <a:moveTo>
                    <a:pt x="471" y="300"/>
                  </a:moveTo>
                  <a:lnTo>
                    <a:pt x="464" y="300"/>
                  </a:lnTo>
                  <a:lnTo>
                    <a:pt x="455" y="301"/>
                  </a:lnTo>
                  <a:lnTo>
                    <a:pt x="448" y="304"/>
                  </a:lnTo>
                  <a:lnTo>
                    <a:pt x="441" y="306"/>
                  </a:lnTo>
                  <a:lnTo>
                    <a:pt x="435" y="308"/>
                  </a:lnTo>
                  <a:lnTo>
                    <a:pt x="428" y="313"/>
                  </a:lnTo>
                  <a:lnTo>
                    <a:pt x="423" y="317"/>
                  </a:lnTo>
                  <a:lnTo>
                    <a:pt x="418" y="322"/>
                  </a:lnTo>
                  <a:lnTo>
                    <a:pt x="413" y="327"/>
                  </a:lnTo>
                  <a:lnTo>
                    <a:pt x="408" y="333"/>
                  </a:lnTo>
                  <a:lnTo>
                    <a:pt x="405" y="339"/>
                  </a:lnTo>
                  <a:lnTo>
                    <a:pt x="401" y="346"/>
                  </a:lnTo>
                  <a:lnTo>
                    <a:pt x="399" y="353"/>
                  </a:lnTo>
                  <a:lnTo>
                    <a:pt x="397" y="360"/>
                  </a:lnTo>
                  <a:lnTo>
                    <a:pt x="396" y="367"/>
                  </a:lnTo>
                  <a:lnTo>
                    <a:pt x="396" y="375"/>
                  </a:lnTo>
                  <a:lnTo>
                    <a:pt x="396" y="383"/>
                  </a:lnTo>
                  <a:lnTo>
                    <a:pt x="397" y="390"/>
                  </a:lnTo>
                  <a:lnTo>
                    <a:pt x="399" y="398"/>
                  </a:lnTo>
                  <a:lnTo>
                    <a:pt x="401" y="405"/>
                  </a:lnTo>
                  <a:lnTo>
                    <a:pt x="405" y="412"/>
                  </a:lnTo>
                  <a:lnTo>
                    <a:pt x="408" y="417"/>
                  </a:lnTo>
                  <a:lnTo>
                    <a:pt x="413" y="423"/>
                  </a:lnTo>
                  <a:lnTo>
                    <a:pt x="418" y="428"/>
                  </a:lnTo>
                  <a:lnTo>
                    <a:pt x="423" y="434"/>
                  </a:lnTo>
                  <a:lnTo>
                    <a:pt x="428" y="437"/>
                  </a:lnTo>
                  <a:lnTo>
                    <a:pt x="435" y="442"/>
                  </a:lnTo>
                  <a:lnTo>
                    <a:pt x="441" y="444"/>
                  </a:lnTo>
                  <a:lnTo>
                    <a:pt x="448" y="447"/>
                  </a:lnTo>
                  <a:lnTo>
                    <a:pt x="455" y="449"/>
                  </a:lnTo>
                  <a:lnTo>
                    <a:pt x="464" y="450"/>
                  </a:lnTo>
                  <a:lnTo>
                    <a:pt x="471" y="450"/>
                  </a:lnTo>
                  <a:lnTo>
                    <a:pt x="479" y="450"/>
                  </a:lnTo>
                  <a:lnTo>
                    <a:pt x="486" y="449"/>
                  </a:lnTo>
                  <a:lnTo>
                    <a:pt x="493" y="447"/>
                  </a:lnTo>
                  <a:lnTo>
                    <a:pt x="500" y="444"/>
                  </a:lnTo>
                  <a:lnTo>
                    <a:pt x="507" y="442"/>
                  </a:lnTo>
                  <a:lnTo>
                    <a:pt x="513" y="437"/>
                  </a:lnTo>
                  <a:lnTo>
                    <a:pt x="519" y="434"/>
                  </a:lnTo>
                  <a:lnTo>
                    <a:pt x="525" y="428"/>
                  </a:lnTo>
                  <a:lnTo>
                    <a:pt x="529" y="423"/>
                  </a:lnTo>
                  <a:lnTo>
                    <a:pt x="534" y="417"/>
                  </a:lnTo>
                  <a:lnTo>
                    <a:pt x="538" y="412"/>
                  </a:lnTo>
                  <a:lnTo>
                    <a:pt x="541" y="405"/>
                  </a:lnTo>
                  <a:lnTo>
                    <a:pt x="543" y="398"/>
                  </a:lnTo>
                  <a:lnTo>
                    <a:pt x="545" y="390"/>
                  </a:lnTo>
                  <a:lnTo>
                    <a:pt x="546" y="383"/>
                  </a:lnTo>
                  <a:lnTo>
                    <a:pt x="547" y="375"/>
                  </a:lnTo>
                  <a:lnTo>
                    <a:pt x="546" y="367"/>
                  </a:lnTo>
                  <a:lnTo>
                    <a:pt x="545" y="360"/>
                  </a:lnTo>
                  <a:lnTo>
                    <a:pt x="543" y="353"/>
                  </a:lnTo>
                  <a:lnTo>
                    <a:pt x="541" y="346"/>
                  </a:lnTo>
                  <a:lnTo>
                    <a:pt x="538" y="339"/>
                  </a:lnTo>
                  <a:lnTo>
                    <a:pt x="534" y="333"/>
                  </a:lnTo>
                  <a:lnTo>
                    <a:pt x="529" y="327"/>
                  </a:lnTo>
                  <a:lnTo>
                    <a:pt x="525" y="322"/>
                  </a:lnTo>
                  <a:lnTo>
                    <a:pt x="519" y="317"/>
                  </a:lnTo>
                  <a:lnTo>
                    <a:pt x="513" y="313"/>
                  </a:lnTo>
                  <a:lnTo>
                    <a:pt x="507" y="308"/>
                  </a:lnTo>
                  <a:lnTo>
                    <a:pt x="500" y="306"/>
                  </a:lnTo>
                  <a:lnTo>
                    <a:pt x="493" y="304"/>
                  </a:lnTo>
                  <a:lnTo>
                    <a:pt x="486" y="301"/>
                  </a:lnTo>
                  <a:lnTo>
                    <a:pt x="479" y="300"/>
                  </a:lnTo>
                  <a:lnTo>
                    <a:pt x="471" y="300"/>
                  </a:lnTo>
                  <a:lnTo>
                    <a:pt x="471" y="300"/>
                  </a:lnTo>
                  <a:close/>
                  <a:moveTo>
                    <a:pt x="11" y="164"/>
                  </a:moveTo>
                  <a:lnTo>
                    <a:pt x="0" y="196"/>
                  </a:lnTo>
                  <a:lnTo>
                    <a:pt x="12" y="200"/>
                  </a:lnTo>
                  <a:lnTo>
                    <a:pt x="22" y="205"/>
                  </a:lnTo>
                  <a:lnTo>
                    <a:pt x="33" y="211"/>
                  </a:lnTo>
                  <a:lnTo>
                    <a:pt x="42" y="218"/>
                  </a:lnTo>
                  <a:lnTo>
                    <a:pt x="33" y="231"/>
                  </a:lnTo>
                  <a:lnTo>
                    <a:pt x="23" y="244"/>
                  </a:lnTo>
                  <a:lnTo>
                    <a:pt x="15" y="258"/>
                  </a:lnTo>
                  <a:lnTo>
                    <a:pt x="7" y="272"/>
                  </a:lnTo>
                  <a:lnTo>
                    <a:pt x="36" y="287"/>
                  </a:lnTo>
                  <a:lnTo>
                    <a:pt x="43" y="275"/>
                  </a:lnTo>
                  <a:lnTo>
                    <a:pt x="52" y="263"/>
                  </a:lnTo>
                  <a:lnTo>
                    <a:pt x="59" y="252"/>
                  </a:lnTo>
                  <a:lnTo>
                    <a:pt x="67" y="240"/>
                  </a:lnTo>
                  <a:lnTo>
                    <a:pt x="77" y="252"/>
                  </a:lnTo>
                  <a:lnTo>
                    <a:pt x="86" y="266"/>
                  </a:lnTo>
                  <a:lnTo>
                    <a:pt x="95" y="279"/>
                  </a:lnTo>
                  <a:lnTo>
                    <a:pt x="102" y="294"/>
                  </a:lnTo>
                  <a:lnTo>
                    <a:pt x="133" y="278"/>
                  </a:lnTo>
                  <a:lnTo>
                    <a:pt x="123" y="261"/>
                  </a:lnTo>
                  <a:lnTo>
                    <a:pt x="113" y="245"/>
                  </a:lnTo>
                  <a:lnTo>
                    <a:pt x="102" y="230"/>
                  </a:lnTo>
                  <a:lnTo>
                    <a:pt x="89" y="216"/>
                  </a:lnTo>
                  <a:lnTo>
                    <a:pt x="102" y="204"/>
                  </a:lnTo>
                  <a:lnTo>
                    <a:pt x="115" y="194"/>
                  </a:lnTo>
                  <a:lnTo>
                    <a:pt x="129" y="185"/>
                  </a:lnTo>
                  <a:lnTo>
                    <a:pt x="144" y="177"/>
                  </a:lnTo>
                  <a:lnTo>
                    <a:pt x="130" y="146"/>
                  </a:lnTo>
                  <a:lnTo>
                    <a:pt x="112" y="157"/>
                  </a:lnTo>
                  <a:lnTo>
                    <a:pt x="95" y="167"/>
                  </a:lnTo>
                  <a:lnTo>
                    <a:pt x="79" y="179"/>
                  </a:lnTo>
                  <a:lnTo>
                    <a:pt x="65" y="192"/>
                  </a:lnTo>
                  <a:lnTo>
                    <a:pt x="53" y="184"/>
                  </a:lnTo>
                  <a:lnTo>
                    <a:pt x="40" y="176"/>
                  </a:lnTo>
                  <a:lnTo>
                    <a:pt x="26" y="170"/>
                  </a:lnTo>
                  <a:lnTo>
                    <a:pt x="11" y="164"/>
                  </a:lnTo>
                  <a:lnTo>
                    <a:pt x="11" y="164"/>
                  </a:lnTo>
                  <a:close/>
                  <a:moveTo>
                    <a:pt x="103" y="494"/>
                  </a:moveTo>
                  <a:lnTo>
                    <a:pt x="96" y="470"/>
                  </a:lnTo>
                  <a:lnTo>
                    <a:pt x="92" y="448"/>
                  </a:lnTo>
                  <a:lnTo>
                    <a:pt x="88" y="427"/>
                  </a:lnTo>
                  <a:lnTo>
                    <a:pt x="87" y="408"/>
                  </a:lnTo>
                  <a:lnTo>
                    <a:pt x="87" y="390"/>
                  </a:lnTo>
                  <a:lnTo>
                    <a:pt x="89" y="375"/>
                  </a:lnTo>
                  <a:lnTo>
                    <a:pt x="93" y="361"/>
                  </a:lnTo>
                  <a:lnTo>
                    <a:pt x="99" y="348"/>
                  </a:lnTo>
                  <a:lnTo>
                    <a:pt x="104" y="336"/>
                  </a:lnTo>
                  <a:lnTo>
                    <a:pt x="113" y="326"/>
                  </a:lnTo>
                  <a:lnTo>
                    <a:pt x="122" y="317"/>
                  </a:lnTo>
                  <a:lnTo>
                    <a:pt x="133" y="308"/>
                  </a:lnTo>
                  <a:lnTo>
                    <a:pt x="143" y="301"/>
                  </a:lnTo>
                  <a:lnTo>
                    <a:pt x="156" y="295"/>
                  </a:lnTo>
                  <a:lnTo>
                    <a:pt x="169" y="290"/>
                  </a:lnTo>
                  <a:lnTo>
                    <a:pt x="183" y="284"/>
                  </a:lnTo>
                  <a:lnTo>
                    <a:pt x="204" y="278"/>
                  </a:lnTo>
                  <a:lnTo>
                    <a:pt x="225" y="273"/>
                  </a:lnTo>
                  <a:lnTo>
                    <a:pt x="248" y="270"/>
                  </a:lnTo>
                  <a:lnTo>
                    <a:pt x="270" y="266"/>
                  </a:lnTo>
                  <a:lnTo>
                    <a:pt x="289" y="264"/>
                  </a:lnTo>
                  <a:lnTo>
                    <a:pt x="308" y="260"/>
                  </a:lnTo>
                  <a:lnTo>
                    <a:pt x="325" y="257"/>
                  </a:lnTo>
                  <a:lnTo>
                    <a:pt x="340" y="253"/>
                  </a:lnTo>
                  <a:lnTo>
                    <a:pt x="356" y="247"/>
                  </a:lnTo>
                  <a:lnTo>
                    <a:pt x="369" y="240"/>
                  </a:lnTo>
                  <a:lnTo>
                    <a:pt x="374" y="237"/>
                  </a:lnTo>
                  <a:lnTo>
                    <a:pt x="380" y="232"/>
                  </a:lnTo>
                  <a:lnTo>
                    <a:pt x="385" y="226"/>
                  </a:lnTo>
                  <a:lnTo>
                    <a:pt x="390" y="220"/>
                  </a:lnTo>
                  <a:lnTo>
                    <a:pt x="393" y="214"/>
                  </a:lnTo>
                  <a:lnTo>
                    <a:pt x="396" y="206"/>
                  </a:lnTo>
                  <a:lnTo>
                    <a:pt x="398" y="198"/>
                  </a:lnTo>
                  <a:lnTo>
                    <a:pt x="399" y="189"/>
                  </a:lnTo>
                  <a:lnTo>
                    <a:pt x="399" y="179"/>
                  </a:lnTo>
                  <a:lnTo>
                    <a:pt x="399" y="167"/>
                  </a:lnTo>
                  <a:lnTo>
                    <a:pt x="398" y="156"/>
                  </a:lnTo>
                  <a:lnTo>
                    <a:pt x="394" y="143"/>
                  </a:lnTo>
                  <a:lnTo>
                    <a:pt x="345" y="155"/>
                  </a:lnTo>
                  <a:lnTo>
                    <a:pt x="369" y="77"/>
                  </a:lnTo>
                  <a:lnTo>
                    <a:pt x="391" y="0"/>
                  </a:lnTo>
                  <a:lnTo>
                    <a:pt x="447" y="58"/>
                  </a:lnTo>
                  <a:lnTo>
                    <a:pt x="502" y="117"/>
                  </a:lnTo>
                  <a:lnTo>
                    <a:pt x="460" y="126"/>
                  </a:lnTo>
                  <a:lnTo>
                    <a:pt x="465" y="149"/>
                  </a:lnTo>
                  <a:lnTo>
                    <a:pt x="468" y="170"/>
                  </a:lnTo>
                  <a:lnTo>
                    <a:pt x="468" y="189"/>
                  </a:lnTo>
                  <a:lnTo>
                    <a:pt x="468" y="206"/>
                  </a:lnTo>
                  <a:lnTo>
                    <a:pt x="466" y="221"/>
                  </a:lnTo>
                  <a:lnTo>
                    <a:pt x="461" y="236"/>
                  </a:lnTo>
                  <a:lnTo>
                    <a:pt x="457" y="248"/>
                  </a:lnTo>
                  <a:lnTo>
                    <a:pt x="450" y="260"/>
                  </a:lnTo>
                  <a:lnTo>
                    <a:pt x="441" y="271"/>
                  </a:lnTo>
                  <a:lnTo>
                    <a:pt x="433" y="280"/>
                  </a:lnTo>
                  <a:lnTo>
                    <a:pt x="423" y="288"/>
                  </a:lnTo>
                  <a:lnTo>
                    <a:pt x="412" y="295"/>
                  </a:lnTo>
                  <a:lnTo>
                    <a:pt x="399" y="302"/>
                  </a:lnTo>
                  <a:lnTo>
                    <a:pt x="387" y="308"/>
                  </a:lnTo>
                  <a:lnTo>
                    <a:pt x="373" y="313"/>
                  </a:lnTo>
                  <a:lnTo>
                    <a:pt x="359" y="318"/>
                  </a:lnTo>
                  <a:lnTo>
                    <a:pt x="339" y="322"/>
                  </a:lnTo>
                  <a:lnTo>
                    <a:pt x="319" y="327"/>
                  </a:lnTo>
                  <a:lnTo>
                    <a:pt x="300" y="331"/>
                  </a:lnTo>
                  <a:lnTo>
                    <a:pt x="281" y="333"/>
                  </a:lnTo>
                  <a:lnTo>
                    <a:pt x="259" y="336"/>
                  </a:lnTo>
                  <a:lnTo>
                    <a:pt x="239" y="340"/>
                  </a:lnTo>
                  <a:lnTo>
                    <a:pt x="221" y="344"/>
                  </a:lnTo>
                  <a:lnTo>
                    <a:pt x="204" y="348"/>
                  </a:lnTo>
                  <a:lnTo>
                    <a:pt x="197" y="352"/>
                  </a:lnTo>
                  <a:lnTo>
                    <a:pt x="190" y="354"/>
                  </a:lnTo>
                  <a:lnTo>
                    <a:pt x="183" y="358"/>
                  </a:lnTo>
                  <a:lnTo>
                    <a:pt x="178" y="362"/>
                  </a:lnTo>
                  <a:lnTo>
                    <a:pt x="173" y="367"/>
                  </a:lnTo>
                  <a:lnTo>
                    <a:pt x="168" y="372"/>
                  </a:lnTo>
                  <a:lnTo>
                    <a:pt x="164" y="378"/>
                  </a:lnTo>
                  <a:lnTo>
                    <a:pt x="161" y="385"/>
                  </a:lnTo>
                  <a:lnTo>
                    <a:pt x="158" y="393"/>
                  </a:lnTo>
                  <a:lnTo>
                    <a:pt x="157" y="401"/>
                  </a:lnTo>
                  <a:lnTo>
                    <a:pt x="156" y="410"/>
                  </a:lnTo>
                  <a:lnTo>
                    <a:pt x="156" y="421"/>
                  </a:lnTo>
                  <a:lnTo>
                    <a:pt x="157" y="432"/>
                  </a:lnTo>
                  <a:lnTo>
                    <a:pt x="160" y="444"/>
                  </a:lnTo>
                  <a:lnTo>
                    <a:pt x="163" y="459"/>
                  </a:lnTo>
                  <a:lnTo>
                    <a:pt x="168" y="474"/>
                  </a:lnTo>
                  <a:lnTo>
                    <a:pt x="103" y="49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34" name="矩形 7"/>
          <p:cNvSpPr>
            <a:spLocks noChangeArrowheads="1"/>
          </p:cNvSpPr>
          <p:nvPr/>
        </p:nvSpPr>
        <p:spPr bwMode="auto">
          <a:xfrm>
            <a:off x="4771452" y="1384717"/>
            <a:ext cx="2844652" cy="443198"/>
          </a:xfrm>
          <a:prstGeom prst="rect">
            <a:avLst/>
          </a:prstGeom>
        </p:spPr>
        <p:txBody>
          <a:bodyPr wrap="square" lIns="0" tIns="0" rIns="0" bIns="0" anchor="ctr" anchorCtr="0">
            <a:spAutoFit/>
          </a:bodyPr>
          <a:lstStyle/>
          <a:p>
            <a:pPr algn="just">
              <a:lnSpc>
                <a:spcPct val="120000"/>
              </a:lnSpc>
              <a:spcBef>
                <a:spcPct val="20000"/>
              </a:spcBef>
            </a:pPr>
            <a:r>
              <a:rPr lang="zh-CN" altLang="en-US" sz="1200" b="1" dirty="0">
                <a:solidFill>
                  <a:schemeClr val="accent1"/>
                </a:solidFill>
                <a:latin typeface="微软雅黑" panose="020B0503020204020204" pitchFamily="34" charset="-122"/>
                <a:ea typeface="微软雅黑" panose="020B0503020204020204" pitchFamily="34" charset="-122"/>
                <a:sym typeface="+mn-lt"/>
              </a:rPr>
              <a:t>年发生多起安全事故，超过了公司年度制订的计划和目标。</a:t>
            </a:r>
            <a:endParaRPr lang="zh-CN" altLang="en-US" sz="1200" b="1" dirty="0">
              <a:solidFill>
                <a:schemeClr val="accent1"/>
              </a:solidFill>
              <a:latin typeface="微软雅黑" panose="020B0503020204020204" pitchFamily="34" charset="-122"/>
              <a:ea typeface="微软雅黑" panose="020B0503020204020204" pitchFamily="34" charset="-122"/>
              <a:sym typeface="+mn-lt"/>
            </a:endParaRPr>
          </a:p>
        </p:txBody>
      </p:sp>
      <p:sp>
        <p:nvSpPr>
          <p:cNvPr id="36" name="矩形 7"/>
          <p:cNvSpPr>
            <a:spLocks noChangeArrowheads="1"/>
          </p:cNvSpPr>
          <p:nvPr/>
        </p:nvSpPr>
        <p:spPr bwMode="auto">
          <a:xfrm>
            <a:off x="4680461" y="4011834"/>
            <a:ext cx="2935643" cy="443198"/>
          </a:xfrm>
          <a:prstGeom prst="rect">
            <a:avLst/>
          </a:prstGeom>
        </p:spPr>
        <p:txBody>
          <a:bodyPr wrap="square" lIns="0" tIns="0" rIns="0" bIns="0" anchor="ctr" anchorCtr="0">
            <a:spAutoFit/>
          </a:bodyPr>
          <a:lstStyle/>
          <a:p>
            <a:pPr algn="just">
              <a:lnSpc>
                <a:spcPct val="120000"/>
              </a:lnSpc>
              <a:spcBef>
                <a:spcPct val="20000"/>
              </a:spcBef>
            </a:pPr>
            <a:r>
              <a:rPr lang="zh-CN" altLang="en-US" sz="1200" b="1" dirty="0">
                <a:solidFill>
                  <a:schemeClr val="accent1"/>
                </a:solidFill>
                <a:latin typeface="微软雅黑" panose="020B0503020204020204" pitchFamily="34" charset="-122"/>
                <a:ea typeface="微软雅黑" panose="020B0503020204020204" pitchFamily="34" charset="-122"/>
                <a:sym typeface="+mn-lt"/>
              </a:rPr>
              <a:t>化工段隔油池、气浮池一直未投入使用，目前已严重老化、破损。 </a:t>
            </a:r>
            <a:endParaRPr lang="zh-CN" altLang="en-US" sz="1200" b="1" dirty="0">
              <a:solidFill>
                <a:schemeClr val="accent1"/>
              </a:solidFill>
              <a:latin typeface="微软雅黑" panose="020B0503020204020204" pitchFamily="34" charset="-122"/>
              <a:ea typeface="微软雅黑" panose="020B0503020204020204" pitchFamily="34" charset="-122"/>
              <a:sym typeface="+mn-lt"/>
            </a:endParaRPr>
          </a:p>
        </p:txBody>
      </p:sp>
      <p:sp>
        <p:nvSpPr>
          <p:cNvPr id="49" name="任意多边形 48"/>
          <p:cNvSpPr/>
          <p:nvPr/>
        </p:nvSpPr>
        <p:spPr>
          <a:xfrm rot="19335404">
            <a:off x="1739094" y="1210349"/>
            <a:ext cx="3585149" cy="3536614"/>
          </a:xfrm>
          <a:custGeom>
            <a:avLst/>
            <a:gdLst>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58543 w 4779369"/>
              <a:gd name="connsiteY4" fmla="*/ 1805072 h 4714030"/>
              <a:gd name="connsiteX5" fmla="*/ 3658543 w 4779369"/>
              <a:gd name="connsiteY5" fmla="*/ 1811336 h 4714030"/>
              <a:gd name="connsiteX6" fmla="*/ 3606598 w 4779369"/>
              <a:gd name="connsiteY6" fmla="*/ 1770199 h 4714030"/>
              <a:gd name="connsiteX7" fmla="*/ 3336570 w 4779369"/>
              <a:gd name="connsiteY7" fmla="*/ 1691032 h 4714030"/>
              <a:gd name="connsiteX8" fmla="*/ 3192952 w 4779369"/>
              <a:gd name="connsiteY8" fmla="*/ 1711872 h 4714030"/>
              <a:gd name="connsiteX9" fmla="*/ 3137695 w 4779369"/>
              <a:gd name="connsiteY9" fmla="*/ 1732769 h 4714030"/>
              <a:gd name="connsiteX10" fmla="*/ 3126960 w 4779369"/>
              <a:gd name="connsiteY10" fmla="*/ 1827523 h 4714030"/>
              <a:gd name="connsiteX11" fmla="*/ 3048503 w 4779369"/>
              <a:gd name="connsiteY11" fmla="*/ 2123573 h 4714030"/>
              <a:gd name="connsiteX12" fmla="*/ 2992344 w 4779369"/>
              <a:gd name="connsiteY12" fmla="*/ 2253828 h 4714030"/>
              <a:gd name="connsiteX13" fmla="*/ 2997806 w 4779369"/>
              <a:gd name="connsiteY13" fmla="*/ 2275931 h 4714030"/>
              <a:gd name="connsiteX14" fmla="*/ 3162873 w 4779369"/>
              <a:gd name="connsiteY14" fmla="*/ 2503824 h 4714030"/>
              <a:gd name="connsiteX15" fmla="*/ 3356427 w 4779369"/>
              <a:gd name="connsiteY15" fmla="*/ 2595846 h 4714030"/>
              <a:gd name="connsiteX16" fmla="*/ 3414277 w 4779369"/>
              <a:gd name="connsiteY16" fmla="*/ 2604863 h 4714030"/>
              <a:gd name="connsiteX17" fmla="*/ 3454240 w 4779369"/>
              <a:gd name="connsiteY17" fmla="*/ 2587267 h 4714030"/>
              <a:gd name="connsiteX18" fmla="*/ 4029121 w 4779369"/>
              <a:gd name="connsiteY18" fmla="*/ 2685987 h 4714030"/>
              <a:gd name="connsiteX19" fmla="*/ 4140072 w 4779369"/>
              <a:gd name="connsiteY19" fmla="*/ 3557314 h 4714030"/>
              <a:gd name="connsiteX20" fmla="*/ 3268745 w 4779369"/>
              <a:gd name="connsiteY20" fmla="*/ 3668264 h 4714030"/>
              <a:gd name="connsiteX21" fmla="*/ 3029106 w 4779369"/>
              <a:gd name="connsiteY21" fmla="*/ 3136468 h 4714030"/>
              <a:gd name="connsiteX22" fmla="*/ 3040867 w 4779369"/>
              <a:gd name="connsiteY22" fmla="*/ 3064259 h 4714030"/>
              <a:gd name="connsiteX23" fmla="*/ 3024015 w 4779369"/>
              <a:gd name="connsiteY23" fmla="*/ 3025265 h 4714030"/>
              <a:gd name="connsiteX24" fmla="*/ 2886424 w 4779369"/>
              <a:gd name="connsiteY24" fmla="*/ 2860950 h 4714030"/>
              <a:gd name="connsiteX25" fmla="*/ 2624436 w 4779369"/>
              <a:gd name="connsiteY25" fmla="*/ 2758262 h 4714030"/>
              <a:gd name="connsiteX26" fmla="*/ 2608775 w 4779369"/>
              <a:gd name="connsiteY26" fmla="*/ 2758435 h 4714030"/>
              <a:gd name="connsiteX27" fmla="*/ 2598603 w 4779369"/>
              <a:gd name="connsiteY27" fmla="*/ 2768115 h 4714030"/>
              <a:gd name="connsiteX28" fmla="*/ 2138389 w 4779369"/>
              <a:gd name="connsiteY28" fmla="*/ 3042691 h 4714030"/>
              <a:gd name="connsiteX29" fmla="*/ 2080005 w 4779369"/>
              <a:gd name="connsiteY29" fmla="*/ 3062295 h 4714030"/>
              <a:gd name="connsiteX30" fmla="*/ 2075740 w 4779369"/>
              <a:gd name="connsiteY30" fmla="*/ 3101544 h 4714030"/>
              <a:gd name="connsiteX31" fmla="*/ 2091557 w 4779369"/>
              <a:gd name="connsiteY31" fmla="*/ 3245802 h 4714030"/>
              <a:gd name="connsiteX32" fmla="*/ 2235869 w 4779369"/>
              <a:gd name="connsiteY32" fmla="*/ 3487372 h 4714030"/>
              <a:gd name="connsiteX33" fmla="*/ 2246040 w 4779369"/>
              <a:gd name="connsiteY33" fmla="*/ 3495068 h 4714030"/>
              <a:gd name="connsiteX34" fmla="*/ 2353186 w 4779369"/>
              <a:gd name="connsiteY34" fmla="*/ 3535124 h 4714030"/>
              <a:gd name="connsiteX35" fmla="*/ 2459892 w 4779369"/>
              <a:gd name="connsiteY35" fmla="*/ 3601767 h 4714030"/>
              <a:gd name="connsiteX36" fmla="*/ 2570842 w 4779369"/>
              <a:gd name="connsiteY36" fmla="*/ 4473093 h 4714030"/>
              <a:gd name="connsiteX37" fmla="*/ 1699516 w 4779369"/>
              <a:gd name="connsiteY37" fmla="*/ 4584044 h 4714030"/>
              <a:gd name="connsiteX38" fmla="*/ 1588565 w 4779369"/>
              <a:gd name="connsiteY38" fmla="*/ 3712718 h 4714030"/>
              <a:gd name="connsiteX39" fmla="*/ 1634920 w 4779369"/>
              <a:gd name="connsiteY39" fmla="*/ 3663870 h 4714030"/>
              <a:gd name="connsiteX40" fmla="*/ 1645376 w 4779369"/>
              <a:gd name="connsiteY40" fmla="*/ 3640232 h 4714030"/>
              <a:gd name="connsiteX41" fmla="*/ 1654346 w 4779369"/>
              <a:gd name="connsiteY41" fmla="*/ 3358982 h 4714030"/>
              <a:gd name="connsiteX42" fmla="*/ 1557620 w 4779369"/>
              <a:gd name="connsiteY42" fmla="*/ 3167736 h 4714030"/>
              <a:gd name="connsiteX43" fmla="*/ 1536748 w 4779369"/>
              <a:gd name="connsiteY43" fmla="*/ 3145662 h 4714030"/>
              <a:gd name="connsiteX44" fmla="*/ 1489568 w 4779369"/>
              <a:gd name="connsiteY44" fmla="*/ 3145159 h 4714030"/>
              <a:gd name="connsiteX45" fmla="*/ 610434 w 4779369"/>
              <a:gd name="connsiteY45" fmla="*/ 2818009 h 4714030"/>
              <a:gd name="connsiteX46" fmla="*/ 329331 w 4779369"/>
              <a:gd name="connsiteY46" fmla="*/ 610434 h 4714030"/>
              <a:gd name="connsiteX47" fmla="*/ 2536907 w 4779369"/>
              <a:gd name="connsiteY47" fmla="*/ 329331 h 4714030"/>
              <a:gd name="connsiteX48" fmla="*/ 3068123 w 4779369"/>
              <a:gd name="connsiteY48" fmla="*/ 1080399 h 4714030"/>
              <a:gd name="connsiteX49" fmla="*/ 3094483 w 4779369"/>
              <a:gd name="connsiteY49" fmla="*/ 1175656 h 4714030"/>
              <a:gd name="connsiteX50" fmla="*/ 3127186 w 4779369"/>
              <a:gd name="connsiteY50" fmla="*/ 1193698 h 4714030"/>
              <a:gd name="connsiteX51" fmla="*/ 3336570 w 4779369"/>
              <a:gd name="connsiteY51" fmla="*/ 1239409 h 4714030"/>
              <a:gd name="connsiteX52" fmla="*/ 3545953 w 4779369"/>
              <a:gd name="connsiteY52" fmla="*/ 1193698 h 4714030"/>
              <a:gd name="connsiteX53" fmla="*/ 3604045 w 4779369"/>
              <a:gd name="connsiteY53" fmla="*/ 1161650 h 4714030"/>
              <a:gd name="connsiteX54" fmla="*/ 3667106 w 4779369"/>
              <a:gd name="connsiteY54" fmla="*/ 1060681 h 4714030"/>
              <a:gd name="connsiteX55" fmla="*/ 4538432 w 4779369"/>
              <a:gd name="connsiteY55" fmla="*/ 949730 h 4714030"/>
              <a:gd name="connsiteX0-1" fmla="*/ 4538432 w 4779369"/>
              <a:gd name="connsiteY0-2" fmla="*/ 949730 h 4714030"/>
              <a:gd name="connsiteX1-3" fmla="*/ 4649383 w 4779369"/>
              <a:gd name="connsiteY1-4" fmla="*/ 1821057 h 4714030"/>
              <a:gd name="connsiteX2-5" fmla="*/ 3778057 w 4779369"/>
              <a:gd name="connsiteY2-6" fmla="*/ 1932008 h 4714030"/>
              <a:gd name="connsiteX3-7" fmla="*/ 3686799 w 4779369"/>
              <a:gd name="connsiteY3-8" fmla="*/ 1845408 h 4714030"/>
              <a:gd name="connsiteX4-9" fmla="*/ 3658543 w 4779369"/>
              <a:gd name="connsiteY4-10" fmla="*/ 1805072 h 4714030"/>
              <a:gd name="connsiteX5-11" fmla="*/ 3658543 w 4779369"/>
              <a:gd name="connsiteY5-12" fmla="*/ 1811336 h 4714030"/>
              <a:gd name="connsiteX6-13" fmla="*/ 3606598 w 4779369"/>
              <a:gd name="connsiteY6-14" fmla="*/ 1770199 h 4714030"/>
              <a:gd name="connsiteX7-15" fmla="*/ 3336570 w 4779369"/>
              <a:gd name="connsiteY7-16" fmla="*/ 1691032 h 4714030"/>
              <a:gd name="connsiteX8-17" fmla="*/ 3192952 w 4779369"/>
              <a:gd name="connsiteY8-18" fmla="*/ 1711872 h 4714030"/>
              <a:gd name="connsiteX9-19" fmla="*/ 3137695 w 4779369"/>
              <a:gd name="connsiteY9-20" fmla="*/ 1732769 h 4714030"/>
              <a:gd name="connsiteX10-21" fmla="*/ 3126960 w 4779369"/>
              <a:gd name="connsiteY10-22" fmla="*/ 1827523 h 4714030"/>
              <a:gd name="connsiteX11-23" fmla="*/ 3048503 w 4779369"/>
              <a:gd name="connsiteY11-24" fmla="*/ 2123573 h 4714030"/>
              <a:gd name="connsiteX12-25" fmla="*/ 2992344 w 4779369"/>
              <a:gd name="connsiteY12-26" fmla="*/ 2253828 h 4714030"/>
              <a:gd name="connsiteX13-27" fmla="*/ 2997806 w 4779369"/>
              <a:gd name="connsiteY13-28" fmla="*/ 2275931 h 4714030"/>
              <a:gd name="connsiteX14-29" fmla="*/ 3162873 w 4779369"/>
              <a:gd name="connsiteY14-30" fmla="*/ 2503824 h 4714030"/>
              <a:gd name="connsiteX15-31" fmla="*/ 3356427 w 4779369"/>
              <a:gd name="connsiteY15-32" fmla="*/ 2595846 h 4714030"/>
              <a:gd name="connsiteX16-33" fmla="*/ 3414277 w 4779369"/>
              <a:gd name="connsiteY16-34" fmla="*/ 2604863 h 4714030"/>
              <a:gd name="connsiteX17-35" fmla="*/ 3454240 w 4779369"/>
              <a:gd name="connsiteY17-36" fmla="*/ 2587267 h 4714030"/>
              <a:gd name="connsiteX18-37" fmla="*/ 4029121 w 4779369"/>
              <a:gd name="connsiteY18-38" fmla="*/ 2685987 h 4714030"/>
              <a:gd name="connsiteX19-39" fmla="*/ 4140072 w 4779369"/>
              <a:gd name="connsiteY19-40" fmla="*/ 3557314 h 4714030"/>
              <a:gd name="connsiteX20-41" fmla="*/ 3268745 w 4779369"/>
              <a:gd name="connsiteY20-42" fmla="*/ 3668264 h 4714030"/>
              <a:gd name="connsiteX21-43" fmla="*/ 3029106 w 4779369"/>
              <a:gd name="connsiteY21-44" fmla="*/ 3136468 h 4714030"/>
              <a:gd name="connsiteX22-45" fmla="*/ 3040867 w 4779369"/>
              <a:gd name="connsiteY22-46" fmla="*/ 3064259 h 4714030"/>
              <a:gd name="connsiteX23-47" fmla="*/ 3024015 w 4779369"/>
              <a:gd name="connsiteY23-48" fmla="*/ 3025265 h 4714030"/>
              <a:gd name="connsiteX24-49" fmla="*/ 2886424 w 4779369"/>
              <a:gd name="connsiteY24-50" fmla="*/ 2860950 h 4714030"/>
              <a:gd name="connsiteX25-51" fmla="*/ 2624436 w 4779369"/>
              <a:gd name="connsiteY25-52" fmla="*/ 2758262 h 4714030"/>
              <a:gd name="connsiteX26-53" fmla="*/ 2608775 w 4779369"/>
              <a:gd name="connsiteY26-54" fmla="*/ 2758435 h 4714030"/>
              <a:gd name="connsiteX27-55" fmla="*/ 2598603 w 4779369"/>
              <a:gd name="connsiteY27-56" fmla="*/ 2768115 h 4714030"/>
              <a:gd name="connsiteX28-57" fmla="*/ 2138389 w 4779369"/>
              <a:gd name="connsiteY28-58" fmla="*/ 3042691 h 4714030"/>
              <a:gd name="connsiteX29-59" fmla="*/ 2080005 w 4779369"/>
              <a:gd name="connsiteY29-60" fmla="*/ 3062295 h 4714030"/>
              <a:gd name="connsiteX30-61" fmla="*/ 2075740 w 4779369"/>
              <a:gd name="connsiteY30-62" fmla="*/ 3101544 h 4714030"/>
              <a:gd name="connsiteX31-63" fmla="*/ 2091557 w 4779369"/>
              <a:gd name="connsiteY31-64" fmla="*/ 3245802 h 4714030"/>
              <a:gd name="connsiteX32-65" fmla="*/ 2235869 w 4779369"/>
              <a:gd name="connsiteY32-66" fmla="*/ 3487372 h 4714030"/>
              <a:gd name="connsiteX33-67" fmla="*/ 2246040 w 4779369"/>
              <a:gd name="connsiteY33-68" fmla="*/ 3495068 h 4714030"/>
              <a:gd name="connsiteX34-69" fmla="*/ 2353186 w 4779369"/>
              <a:gd name="connsiteY34-70" fmla="*/ 3535124 h 4714030"/>
              <a:gd name="connsiteX35-71" fmla="*/ 2459892 w 4779369"/>
              <a:gd name="connsiteY35-72" fmla="*/ 3601767 h 4714030"/>
              <a:gd name="connsiteX36-73" fmla="*/ 2570842 w 4779369"/>
              <a:gd name="connsiteY36-74" fmla="*/ 4473093 h 4714030"/>
              <a:gd name="connsiteX37-75" fmla="*/ 1699516 w 4779369"/>
              <a:gd name="connsiteY37-76" fmla="*/ 4584044 h 4714030"/>
              <a:gd name="connsiteX38-77" fmla="*/ 1588565 w 4779369"/>
              <a:gd name="connsiteY38-78" fmla="*/ 3712718 h 4714030"/>
              <a:gd name="connsiteX39-79" fmla="*/ 1634920 w 4779369"/>
              <a:gd name="connsiteY39-80" fmla="*/ 3663870 h 4714030"/>
              <a:gd name="connsiteX40-81" fmla="*/ 1645376 w 4779369"/>
              <a:gd name="connsiteY40-82" fmla="*/ 3640232 h 4714030"/>
              <a:gd name="connsiteX41-83" fmla="*/ 1654346 w 4779369"/>
              <a:gd name="connsiteY41-84" fmla="*/ 3358982 h 4714030"/>
              <a:gd name="connsiteX42-85" fmla="*/ 1557620 w 4779369"/>
              <a:gd name="connsiteY42-86" fmla="*/ 3167736 h 4714030"/>
              <a:gd name="connsiteX43-87" fmla="*/ 1536748 w 4779369"/>
              <a:gd name="connsiteY43-88" fmla="*/ 3145662 h 4714030"/>
              <a:gd name="connsiteX44-89" fmla="*/ 1489568 w 4779369"/>
              <a:gd name="connsiteY44-90" fmla="*/ 3145159 h 4714030"/>
              <a:gd name="connsiteX45-91" fmla="*/ 610434 w 4779369"/>
              <a:gd name="connsiteY45-92" fmla="*/ 2818009 h 4714030"/>
              <a:gd name="connsiteX46-93" fmla="*/ 329331 w 4779369"/>
              <a:gd name="connsiteY46-94" fmla="*/ 610434 h 4714030"/>
              <a:gd name="connsiteX47-95" fmla="*/ 2536907 w 4779369"/>
              <a:gd name="connsiteY47-96" fmla="*/ 329331 h 4714030"/>
              <a:gd name="connsiteX48-97" fmla="*/ 3068123 w 4779369"/>
              <a:gd name="connsiteY48-98" fmla="*/ 1080399 h 4714030"/>
              <a:gd name="connsiteX49-99" fmla="*/ 3127186 w 4779369"/>
              <a:gd name="connsiteY49-100" fmla="*/ 1193698 h 4714030"/>
              <a:gd name="connsiteX50-101" fmla="*/ 3336570 w 4779369"/>
              <a:gd name="connsiteY50-102" fmla="*/ 1239409 h 4714030"/>
              <a:gd name="connsiteX51-103" fmla="*/ 3545953 w 4779369"/>
              <a:gd name="connsiteY51-104" fmla="*/ 1193698 h 4714030"/>
              <a:gd name="connsiteX52-105" fmla="*/ 3604045 w 4779369"/>
              <a:gd name="connsiteY52-106" fmla="*/ 1161650 h 4714030"/>
              <a:gd name="connsiteX53-107" fmla="*/ 3667106 w 4779369"/>
              <a:gd name="connsiteY53-108" fmla="*/ 1060681 h 4714030"/>
              <a:gd name="connsiteX54-109" fmla="*/ 4538432 w 4779369"/>
              <a:gd name="connsiteY54-110" fmla="*/ 949730 h 4714030"/>
              <a:gd name="connsiteX0-111" fmla="*/ 4538432 w 4779369"/>
              <a:gd name="connsiteY0-112" fmla="*/ 949730 h 4714030"/>
              <a:gd name="connsiteX1-113" fmla="*/ 4649383 w 4779369"/>
              <a:gd name="connsiteY1-114" fmla="*/ 1821057 h 4714030"/>
              <a:gd name="connsiteX2-115" fmla="*/ 3778057 w 4779369"/>
              <a:gd name="connsiteY2-116" fmla="*/ 1932008 h 4714030"/>
              <a:gd name="connsiteX3-117" fmla="*/ 3686799 w 4779369"/>
              <a:gd name="connsiteY3-118" fmla="*/ 1845408 h 4714030"/>
              <a:gd name="connsiteX4-119" fmla="*/ 3658543 w 4779369"/>
              <a:gd name="connsiteY4-120" fmla="*/ 1805072 h 4714030"/>
              <a:gd name="connsiteX5-121" fmla="*/ 3658543 w 4779369"/>
              <a:gd name="connsiteY5-122" fmla="*/ 1811336 h 4714030"/>
              <a:gd name="connsiteX6-123" fmla="*/ 3606598 w 4779369"/>
              <a:gd name="connsiteY6-124" fmla="*/ 1770199 h 4714030"/>
              <a:gd name="connsiteX7-125" fmla="*/ 3336570 w 4779369"/>
              <a:gd name="connsiteY7-126" fmla="*/ 1691032 h 4714030"/>
              <a:gd name="connsiteX8-127" fmla="*/ 3192952 w 4779369"/>
              <a:gd name="connsiteY8-128" fmla="*/ 1711872 h 4714030"/>
              <a:gd name="connsiteX9-129" fmla="*/ 3126960 w 4779369"/>
              <a:gd name="connsiteY9-130" fmla="*/ 1827523 h 4714030"/>
              <a:gd name="connsiteX10-131" fmla="*/ 3048503 w 4779369"/>
              <a:gd name="connsiteY10-132" fmla="*/ 2123573 h 4714030"/>
              <a:gd name="connsiteX11-133" fmla="*/ 2992344 w 4779369"/>
              <a:gd name="connsiteY11-134" fmla="*/ 2253828 h 4714030"/>
              <a:gd name="connsiteX12-135" fmla="*/ 2997806 w 4779369"/>
              <a:gd name="connsiteY12-136" fmla="*/ 2275931 h 4714030"/>
              <a:gd name="connsiteX13-137" fmla="*/ 3162873 w 4779369"/>
              <a:gd name="connsiteY13-138" fmla="*/ 2503824 h 4714030"/>
              <a:gd name="connsiteX14-139" fmla="*/ 3356427 w 4779369"/>
              <a:gd name="connsiteY14-140" fmla="*/ 2595846 h 4714030"/>
              <a:gd name="connsiteX15-141" fmla="*/ 3414277 w 4779369"/>
              <a:gd name="connsiteY15-142" fmla="*/ 2604863 h 4714030"/>
              <a:gd name="connsiteX16-143" fmla="*/ 3454240 w 4779369"/>
              <a:gd name="connsiteY16-144" fmla="*/ 2587267 h 4714030"/>
              <a:gd name="connsiteX17-145" fmla="*/ 4029121 w 4779369"/>
              <a:gd name="connsiteY17-146" fmla="*/ 2685987 h 4714030"/>
              <a:gd name="connsiteX18-147" fmla="*/ 4140072 w 4779369"/>
              <a:gd name="connsiteY18-148" fmla="*/ 3557314 h 4714030"/>
              <a:gd name="connsiteX19-149" fmla="*/ 3268745 w 4779369"/>
              <a:gd name="connsiteY19-150" fmla="*/ 3668264 h 4714030"/>
              <a:gd name="connsiteX20-151" fmla="*/ 3029106 w 4779369"/>
              <a:gd name="connsiteY20-152" fmla="*/ 3136468 h 4714030"/>
              <a:gd name="connsiteX21-153" fmla="*/ 3040867 w 4779369"/>
              <a:gd name="connsiteY21-154" fmla="*/ 3064259 h 4714030"/>
              <a:gd name="connsiteX22-155" fmla="*/ 3024015 w 4779369"/>
              <a:gd name="connsiteY22-156" fmla="*/ 3025265 h 4714030"/>
              <a:gd name="connsiteX23-157" fmla="*/ 2886424 w 4779369"/>
              <a:gd name="connsiteY23-158" fmla="*/ 2860950 h 4714030"/>
              <a:gd name="connsiteX24-159" fmla="*/ 2624436 w 4779369"/>
              <a:gd name="connsiteY24-160" fmla="*/ 2758262 h 4714030"/>
              <a:gd name="connsiteX25-161" fmla="*/ 2608775 w 4779369"/>
              <a:gd name="connsiteY25-162" fmla="*/ 2758435 h 4714030"/>
              <a:gd name="connsiteX26-163" fmla="*/ 2598603 w 4779369"/>
              <a:gd name="connsiteY26-164" fmla="*/ 2768115 h 4714030"/>
              <a:gd name="connsiteX27-165" fmla="*/ 2138389 w 4779369"/>
              <a:gd name="connsiteY27-166" fmla="*/ 3042691 h 4714030"/>
              <a:gd name="connsiteX28-167" fmla="*/ 2080005 w 4779369"/>
              <a:gd name="connsiteY28-168" fmla="*/ 3062295 h 4714030"/>
              <a:gd name="connsiteX29-169" fmla="*/ 2075740 w 4779369"/>
              <a:gd name="connsiteY29-170" fmla="*/ 3101544 h 4714030"/>
              <a:gd name="connsiteX30-171" fmla="*/ 2091557 w 4779369"/>
              <a:gd name="connsiteY30-172" fmla="*/ 3245802 h 4714030"/>
              <a:gd name="connsiteX31-173" fmla="*/ 2235869 w 4779369"/>
              <a:gd name="connsiteY31-174" fmla="*/ 3487372 h 4714030"/>
              <a:gd name="connsiteX32-175" fmla="*/ 2246040 w 4779369"/>
              <a:gd name="connsiteY32-176" fmla="*/ 3495068 h 4714030"/>
              <a:gd name="connsiteX33-177" fmla="*/ 2353186 w 4779369"/>
              <a:gd name="connsiteY33-178" fmla="*/ 3535124 h 4714030"/>
              <a:gd name="connsiteX34-179" fmla="*/ 2459892 w 4779369"/>
              <a:gd name="connsiteY34-180" fmla="*/ 3601767 h 4714030"/>
              <a:gd name="connsiteX35-181" fmla="*/ 2570842 w 4779369"/>
              <a:gd name="connsiteY35-182" fmla="*/ 4473093 h 4714030"/>
              <a:gd name="connsiteX36-183" fmla="*/ 1699516 w 4779369"/>
              <a:gd name="connsiteY36-184" fmla="*/ 4584044 h 4714030"/>
              <a:gd name="connsiteX37-185" fmla="*/ 1588565 w 4779369"/>
              <a:gd name="connsiteY37-186" fmla="*/ 3712718 h 4714030"/>
              <a:gd name="connsiteX38-187" fmla="*/ 1634920 w 4779369"/>
              <a:gd name="connsiteY38-188" fmla="*/ 3663870 h 4714030"/>
              <a:gd name="connsiteX39-189" fmla="*/ 1645376 w 4779369"/>
              <a:gd name="connsiteY39-190" fmla="*/ 3640232 h 4714030"/>
              <a:gd name="connsiteX40-191" fmla="*/ 1654346 w 4779369"/>
              <a:gd name="connsiteY40-192" fmla="*/ 3358982 h 4714030"/>
              <a:gd name="connsiteX41-193" fmla="*/ 1557620 w 4779369"/>
              <a:gd name="connsiteY41-194" fmla="*/ 3167736 h 4714030"/>
              <a:gd name="connsiteX42-195" fmla="*/ 1536748 w 4779369"/>
              <a:gd name="connsiteY42-196" fmla="*/ 3145662 h 4714030"/>
              <a:gd name="connsiteX43-197" fmla="*/ 1489568 w 4779369"/>
              <a:gd name="connsiteY43-198" fmla="*/ 3145159 h 4714030"/>
              <a:gd name="connsiteX44-199" fmla="*/ 610434 w 4779369"/>
              <a:gd name="connsiteY44-200" fmla="*/ 2818009 h 4714030"/>
              <a:gd name="connsiteX45-201" fmla="*/ 329331 w 4779369"/>
              <a:gd name="connsiteY45-202" fmla="*/ 610434 h 4714030"/>
              <a:gd name="connsiteX46-203" fmla="*/ 2536907 w 4779369"/>
              <a:gd name="connsiteY46-204" fmla="*/ 329331 h 4714030"/>
              <a:gd name="connsiteX47-205" fmla="*/ 3068123 w 4779369"/>
              <a:gd name="connsiteY47-206" fmla="*/ 1080399 h 4714030"/>
              <a:gd name="connsiteX48-207" fmla="*/ 3127186 w 4779369"/>
              <a:gd name="connsiteY48-208" fmla="*/ 1193698 h 4714030"/>
              <a:gd name="connsiteX49-209" fmla="*/ 3336570 w 4779369"/>
              <a:gd name="connsiteY49-210" fmla="*/ 1239409 h 4714030"/>
              <a:gd name="connsiteX50-211" fmla="*/ 3545953 w 4779369"/>
              <a:gd name="connsiteY50-212" fmla="*/ 1193698 h 4714030"/>
              <a:gd name="connsiteX51-213" fmla="*/ 3604045 w 4779369"/>
              <a:gd name="connsiteY51-214" fmla="*/ 1161650 h 4714030"/>
              <a:gd name="connsiteX52-215" fmla="*/ 3667106 w 4779369"/>
              <a:gd name="connsiteY52-216" fmla="*/ 1060681 h 4714030"/>
              <a:gd name="connsiteX53-217" fmla="*/ 4538432 w 4779369"/>
              <a:gd name="connsiteY53-218" fmla="*/ 949730 h 4714030"/>
              <a:gd name="connsiteX0-219" fmla="*/ 4538432 w 4779369"/>
              <a:gd name="connsiteY0-220" fmla="*/ 949730 h 4714030"/>
              <a:gd name="connsiteX1-221" fmla="*/ 4649383 w 4779369"/>
              <a:gd name="connsiteY1-222" fmla="*/ 1821057 h 4714030"/>
              <a:gd name="connsiteX2-223" fmla="*/ 3778057 w 4779369"/>
              <a:gd name="connsiteY2-224" fmla="*/ 1932008 h 4714030"/>
              <a:gd name="connsiteX3-225" fmla="*/ 3686799 w 4779369"/>
              <a:gd name="connsiteY3-226" fmla="*/ 1845408 h 4714030"/>
              <a:gd name="connsiteX4-227" fmla="*/ 3658543 w 4779369"/>
              <a:gd name="connsiteY4-228" fmla="*/ 1805072 h 4714030"/>
              <a:gd name="connsiteX5-229" fmla="*/ 3606598 w 4779369"/>
              <a:gd name="connsiteY5-230" fmla="*/ 1770199 h 4714030"/>
              <a:gd name="connsiteX6-231" fmla="*/ 3336570 w 4779369"/>
              <a:gd name="connsiteY6-232" fmla="*/ 1691032 h 4714030"/>
              <a:gd name="connsiteX7-233" fmla="*/ 3192952 w 4779369"/>
              <a:gd name="connsiteY7-234" fmla="*/ 1711872 h 4714030"/>
              <a:gd name="connsiteX8-235" fmla="*/ 3126960 w 4779369"/>
              <a:gd name="connsiteY8-236" fmla="*/ 1827523 h 4714030"/>
              <a:gd name="connsiteX9-237" fmla="*/ 3048503 w 4779369"/>
              <a:gd name="connsiteY9-238" fmla="*/ 2123573 h 4714030"/>
              <a:gd name="connsiteX10-239" fmla="*/ 2992344 w 4779369"/>
              <a:gd name="connsiteY10-240" fmla="*/ 2253828 h 4714030"/>
              <a:gd name="connsiteX11-241" fmla="*/ 2997806 w 4779369"/>
              <a:gd name="connsiteY11-242" fmla="*/ 2275931 h 4714030"/>
              <a:gd name="connsiteX12-243" fmla="*/ 3162873 w 4779369"/>
              <a:gd name="connsiteY12-244" fmla="*/ 2503824 h 4714030"/>
              <a:gd name="connsiteX13-245" fmla="*/ 3356427 w 4779369"/>
              <a:gd name="connsiteY13-246" fmla="*/ 2595846 h 4714030"/>
              <a:gd name="connsiteX14-247" fmla="*/ 3414277 w 4779369"/>
              <a:gd name="connsiteY14-248" fmla="*/ 2604863 h 4714030"/>
              <a:gd name="connsiteX15-249" fmla="*/ 3454240 w 4779369"/>
              <a:gd name="connsiteY15-250" fmla="*/ 2587267 h 4714030"/>
              <a:gd name="connsiteX16-251" fmla="*/ 4029121 w 4779369"/>
              <a:gd name="connsiteY16-252" fmla="*/ 2685987 h 4714030"/>
              <a:gd name="connsiteX17-253" fmla="*/ 4140072 w 4779369"/>
              <a:gd name="connsiteY17-254" fmla="*/ 3557314 h 4714030"/>
              <a:gd name="connsiteX18-255" fmla="*/ 3268745 w 4779369"/>
              <a:gd name="connsiteY18-256" fmla="*/ 3668264 h 4714030"/>
              <a:gd name="connsiteX19-257" fmla="*/ 3029106 w 4779369"/>
              <a:gd name="connsiteY19-258" fmla="*/ 3136468 h 4714030"/>
              <a:gd name="connsiteX20-259" fmla="*/ 3040867 w 4779369"/>
              <a:gd name="connsiteY20-260" fmla="*/ 3064259 h 4714030"/>
              <a:gd name="connsiteX21-261" fmla="*/ 3024015 w 4779369"/>
              <a:gd name="connsiteY21-262" fmla="*/ 3025265 h 4714030"/>
              <a:gd name="connsiteX22-263" fmla="*/ 2886424 w 4779369"/>
              <a:gd name="connsiteY22-264" fmla="*/ 2860950 h 4714030"/>
              <a:gd name="connsiteX23-265" fmla="*/ 2624436 w 4779369"/>
              <a:gd name="connsiteY23-266" fmla="*/ 2758262 h 4714030"/>
              <a:gd name="connsiteX24-267" fmla="*/ 2608775 w 4779369"/>
              <a:gd name="connsiteY24-268" fmla="*/ 2758435 h 4714030"/>
              <a:gd name="connsiteX25-269" fmla="*/ 2598603 w 4779369"/>
              <a:gd name="connsiteY25-270" fmla="*/ 2768115 h 4714030"/>
              <a:gd name="connsiteX26-271" fmla="*/ 2138389 w 4779369"/>
              <a:gd name="connsiteY26-272" fmla="*/ 3042691 h 4714030"/>
              <a:gd name="connsiteX27-273" fmla="*/ 2080005 w 4779369"/>
              <a:gd name="connsiteY27-274" fmla="*/ 3062295 h 4714030"/>
              <a:gd name="connsiteX28-275" fmla="*/ 2075740 w 4779369"/>
              <a:gd name="connsiteY28-276" fmla="*/ 3101544 h 4714030"/>
              <a:gd name="connsiteX29-277" fmla="*/ 2091557 w 4779369"/>
              <a:gd name="connsiteY29-278" fmla="*/ 3245802 h 4714030"/>
              <a:gd name="connsiteX30-279" fmla="*/ 2235869 w 4779369"/>
              <a:gd name="connsiteY30-280" fmla="*/ 3487372 h 4714030"/>
              <a:gd name="connsiteX31-281" fmla="*/ 2246040 w 4779369"/>
              <a:gd name="connsiteY31-282" fmla="*/ 3495068 h 4714030"/>
              <a:gd name="connsiteX32-283" fmla="*/ 2353186 w 4779369"/>
              <a:gd name="connsiteY32-284" fmla="*/ 3535124 h 4714030"/>
              <a:gd name="connsiteX33-285" fmla="*/ 2459892 w 4779369"/>
              <a:gd name="connsiteY33-286" fmla="*/ 3601767 h 4714030"/>
              <a:gd name="connsiteX34-287" fmla="*/ 2570842 w 4779369"/>
              <a:gd name="connsiteY34-288" fmla="*/ 4473093 h 4714030"/>
              <a:gd name="connsiteX35-289" fmla="*/ 1699516 w 4779369"/>
              <a:gd name="connsiteY35-290" fmla="*/ 4584044 h 4714030"/>
              <a:gd name="connsiteX36-291" fmla="*/ 1588565 w 4779369"/>
              <a:gd name="connsiteY36-292" fmla="*/ 3712718 h 4714030"/>
              <a:gd name="connsiteX37-293" fmla="*/ 1634920 w 4779369"/>
              <a:gd name="connsiteY37-294" fmla="*/ 3663870 h 4714030"/>
              <a:gd name="connsiteX38-295" fmla="*/ 1645376 w 4779369"/>
              <a:gd name="connsiteY38-296" fmla="*/ 3640232 h 4714030"/>
              <a:gd name="connsiteX39-297" fmla="*/ 1654346 w 4779369"/>
              <a:gd name="connsiteY39-298" fmla="*/ 3358982 h 4714030"/>
              <a:gd name="connsiteX40-299" fmla="*/ 1557620 w 4779369"/>
              <a:gd name="connsiteY40-300" fmla="*/ 3167736 h 4714030"/>
              <a:gd name="connsiteX41-301" fmla="*/ 1536748 w 4779369"/>
              <a:gd name="connsiteY41-302" fmla="*/ 3145662 h 4714030"/>
              <a:gd name="connsiteX42-303" fmla="*/ 1489568 w 4779369"/>
              <a:gd name="connsiteY42-304" fmla="*/ 3145159 h 4714030"/>
              <a:gd name="connsiteX43-305" fmla="*/ 610434 w 4779369"/>
              <a:gd name="connsiteY43-306" fmla="*/ 2818009 h 4714030"/>
              <a:gd name="connsiteX44-307" fmla="*/ 329331 w 4779369"/>
              <a:gd name="connsiteY44-308" fmla="*/ 610434 h 4714030"/>
              <a:gd name="connsiteX45-309" fmla="*/ 2536907 w 4779369"/>
              <a:gd name="connsiteY45-310" fmla="*/ 329331 h 4714030"/>
              <a:gd name="connsiteX46-311" fmla="*/ 3068123 w 4779369"/>
              <a:gd name="connsiteY46-312" fmla="*/ 1080399 h 4714030"/>
              <a:gd name="connsiteX47-313" fmla="*/ 3127186 w 4779369"/>
              <a:gd name="connsiteY47-314" fmla="*/ 1193698 h 4714030"/>
              <a:gd name="connsiteX48-315" fmla="*/ 3336570 w 4779369"/>
              <a:gd name="connsiteY48-316" fmla="*/ 1239409 h 4714030"/>
              <a:gd name="connsiteX49-317" fmla="*/ 3545953 w 4779369"/>
              <a:gd name="connsiteY49-318" fmla="*/ 1193698 h 4714030"/>
              <a:gd name="connsiteX50-319" fmla="*/ 3604045 w 4779369"/>
              <a:gd name="connsiteY50-320" fmla="*/ 1161650 h 4714030"/>
              <a:gd name="connsiteX51-321" fmla="*/ 3667106 w 4779369"/>
              <a:gd name="connsiteY51-322" fmla="*/ 1060681 h 4714030"/>
              <a:gd name="connsiteX52-323" fmla="*/ 4538432 w 4779369"/>
              <a:gd name="connsiteY52-324" fmla="*/ 949730 h 4714030"/>
              <a:gd name="connsiteX0-325" fmla="*/ 4538432 w 4779369"/>
              <a:gd name="connsiteY0-326" fmla="*/ 949730 h 4714030"/>
              <a:gd name="connsiteX1-327" fmla="*/ 4649383 w 4779369"/>
              <a:gd name="connsiteY1-328" fmla="*/ 1821057 h 4714030"/>
              <a:gd name="connsiteX2-329" fmla="*/ 3778057 w 4779369"/>
              <a:gd name="connsiteY2-330" fmla="*/ 1932008 h 4714030"/>
              <a:gd name="connsiteX3-331" fmla="*/ 3686799 w 4779369"/>
              <a:gd name="connsiteY3-332" fmla="*/ 1845408 h 4714030"/>
              <a:gd name="connsiteX4-333" fmla="*/ 3606598 w 4779369"/>
              <a:gd name="connsiteY4-334" fmla="*/ 1770199 h 4714030"/>
              <a:gd name="connsiteX5-335" fmla="*/ 3336570 w 4779369"/>
              <a:gd name="connsiteY5-336" fmla="*/ 1691032 h 4714030"/>
              <a:gd name="connsiteX6-337" fmla="*/ 3192952 w 4779369"/>
              <a:gd name="connsiteY6-338" fmla="*/ 1711872 h 4714030"/>
              <a:gd name="connsiteX7-339" fmla="*/ 3126960 w 4779369"/>
              <a:gd name="connsiteY7-340" fmla="*/ 1827523 h 4714030"/>
              <a:gd name="connsiteX8-341" fmla="*/ 3048503 w 4779369"/>
              <a:gd name="connsiteY8-342" fmla="*/ 2123573 h 4714030"/>
              <a:gd name="connsiteX9-343" fmla="*/ 2992344 w 4779369"/>
              <a:gd name="connsiteY9-344" fmla="*/ 2253828 h 4714030"/>
              <a:gd name="connsiteX10-345" fmla="*/ 2997806 w 4779369"/>
              <a:gd name="connsiteY10-346" fmla="*/ 2275931 h 4714030"/>
              <a:gd name="connsiteX11-347" fmla="*/ 3162873 w 4779369"/>
              <a:gd name="connsiteY11-348" fmla="*/ 2503824 h 4714030"/>
              <a:gd name="connsiteX12-349" fmla="*/ 3356427 w 4779369"/>
              <a:gd name="connsiteY12-350" fmla="*/ 2595846 h 4714030"/>
              <a:gd name="connsiteX13-351" fmla="*/ 3414277 w 4779369"/>
              <a:gd name="connsiteY13-352" fmla="*/ 2604863 h 4714030"/>
              <a:gd name="connsiteX14-353" fmla="*/ 3454240 w 4779369"/>
              <a:gd name="connsiteY14-354" fmla="*/ 2587267 h 4714030"/>
              <a:gd name="connsiteX15-355" fmla="*/ 4029121 w 4779369"/>
              <a:gd name="connsiteY15-356" fmla="*/ 2685987 h 4714030"/>
              <a:gd name="connsiteX16-357" fmla="*/ 4140072 w 4779369"/>
              <a:gd name="connsiteY16-358" fmla="*/ 3557314 h 4714030"/>
              <a:gd name="connsiteX17-359" fmla="*/ 3268745 w 4779369"/>
              <a:gd name="connsiteY17-360" fmla="*/ 3668264 h 4714030"/>
              <a:gd name="connsiteX18-361" fmla="*/ 3029106 w 4779369"/>
              <a:gd name="connsiteY18-362" fmla="*/ 3136468 h 4714030"/>
              <a:gd name="connsiteX19-363" fmla="*/ 3040867 w 4779369"/>
              <a:gd name="connsiteY19-364" fmla="*/ 3064259 h 4714030"/>
              <a:gd name="connsiteX20-365" fmla="*/ 3024015 w 4779369"/>
              <a:gd name="connsiteY20-366" fmla="*/ 3025265 h 4714030"/>
              <a:gd name="connsiteX21-367" fmla="*/ 2886424 w 4779369"/>
              <a:gd name="connsiteY21-368" fmla="*/ 2860950 h 4714030"/>
              <a:gd name="connsiteX22-369" fmla="*/ 2624436 w 4779369"/>
              <a:gd name="connsiteY22-370" fmla="*/ 2758262 h 4714030"/>
              <a:gd name="connsiteX23-371" fmla="*/ 2608775 w 4779369"/>
              <a:gd name="connsiteY23-372" fmla="*/ 2758435 h 4714030"/>
              <a:gd name="connsiteX24-373" fmla="*/ 2598603 w 4779369"/>
              <a:gd name="connsiteY24-374" fmla="*/ 2768115 h 4714030"/>
              <a:gd name="connsiteX25-375" fmla="*/ 2138389 w 4779369"/>
              <a:gd name="connsiteY25-376" fmla="*/ 3042691 h 4714030"/>
              <a:gd name="connsiteX26-377" fmla="*/ 2080005 w 4779369"/>
              <a:gd name="connsiteY26-378" fmla="*/ 3062295 h 4714030"/>
              <a:gd name="connsiteX27-379" fmla="*/ 2075740 w 4779369"/>
              <a:gd name="connsiteY27-380" fmla="*/ 3101544 h 4714030"/>
              <a:gd name="connsiteX28-381" fmla="*/ 2091557 w 4779369"/>
              <a:gd name="connsiteY28-382" fmla="*/ 3245802 h 4714030"/>
              <a:gd name="connsiteX29-383" fmla="*/ 2235869 w 4779369"/>
              <a:gd name="connsiteY29-384" fmla="*/ 3487372 h 4714030"/>
              <a:gd name="connsiteX30-385" fmla="*/ 2246040 w 4779369"/>
              <a:gd name="connsiteY30-386" fmla="*/ 3495068 h 4714030"/>
              <a:gd name="connsiteX31-387" fmla="*/ 2353186 w 4779369"/>
              <a:gd name="connsiteY31-388" fmla="*/ 3535124 h 4714030"/>
              <a:gd name="connsiteX32-389" fmla="*/ 2459892 w 4779369"/>
              <a:gd name="connsiteY32-390" fmla="*/ 3601767 h 4714030"/>
              <a:gd name="connsiteX33-391" fmla="*/ 2570842 w 4779369"/>
              <a:gd name="connsiteY33-392" fmla="*/ 4473093 h 4714030"/>
              <a:gd name="connsiteX34-393" fmla="*/ 1699516 w 4779369"/>
              <a:gd name="connsiteY34-394" fmla="*/ 4584044 h 4714030"/>
              <a:gd name="connsiteX35-395" fmla="*/ 1588565 w 4779369"/>
              <a:gd name="connsiteY35-396" fmla="*/ 3712718 h 4714030"/>
              <a:gd name="connsiteX36-397" fmla="*/ 1634920 w 4779369"/>
              <a:gd name="connsiteY36-398" fmla="*/ 3663870 h 4714030"/>
              <a:gd name="connsiteX37-399" fmla="*/ 1645376 w 4779369"/>
              <a:gd name="connsiteY37-400" fmla="*/ 3640232 h 4714030"/>
              <a:gd name="connsiteX38-401" fmla="*/ 1654346 w 4779369"/>
              <a:gd name="connsiteY38-402" fmla="*/ 3358982 h 4714030"/>
              <a:gd name="connsiteX39-403" fmla="*/ 1557620 w 4779369"/>
              <a:gd name="connsiteY39-404" fmla="*/ 3167736 h 4714030"/>
              <a:gd name="connsiteX40-405" fmla="*/ 1536748 w 4779369"/>
              <a:gd name="connsiteY40-406" fmla="*/ 3145662 h 4714030"/>
              <a:gd name="connsiteX41-407" fmla="*/ 1489568 w 4779369"/>
              <a:gd name="connsiteY41-408" fmla="*/ 3145159 h 4714030"/>
              <a:gd name="connsiteX42-409" fmla="*/ 610434 w 4779369"/>
              <a:gd name="connsiteY42-410" fmla="*/ 2818009 h 4714030"/>
              <a:gd name="connsiteX43-411" fmla="*/ 329331 w 4779369"/>
              <a:gd name="connsiteY43-412" fmla="*/ 610434 h 4714030"/>
              <a:gd name="connsiteX44-413" fmla="*/ 2536907 w 4779369"/>
              <a:gd name="connsiteY44-414" fmla="*/ 329331 h 4714030"/>
              <a:gd name="connsiteX45-415" fmla="*/ 3068123 w 4779369"/>
              <a:gd name="connsiteY45-416" fmla="*/ 1080399 h 4714030"/>
              <a:gd name="connsiteX46-417" fmla="*/ 3127186 w 4779369"/>
              <a:gd name="connsiteY46-418" fmla="*/ 1193698 h 4714030"/>
              <a:gd name="connsiteX47-419" fmla="*/ 3336570 w 4779369"/>
              <a:gd name="connsiteY47-420" fmla="*/ 1239409 h 4714030"/>
              <a:gd name="connsiteX48-421" fmla="*/ 3545953 w 4779369"/>
              <a:gd name="connsiteY48-422" fmla="*/ 1193698 h 4714030"/>
              <a:gd name="connsiteX49-423" fmla="*/ 3604045 w 4779369"/>
              <a:gd name="connsiteY49-424" fmla="*/ 1161650 h 4714030"/>
              <a:gd name="connsiteX50-425" fmla="*/ 3667106 w 4779369"/>
              <a:gd name="connsiteY50-426" fmla="*/ 1060681 h 4714030"/>
              <a:gd name="connsiteX51-427" fmla="*/ 4538432 w 4779369"/>
              <a:gd name="connsiteY51-428" fmla="*/ 949730 h 4714030"/>
              <a:gd name="connsiteX0-429" fmla="*/ 4538432 w 4779369"/>
              <a:gd name="connsiteY0-430" fmla="*/ 949730 h 4714030"/>
              <a:gd name="connsiteX1-431" fmla="*/ 4649383 w 4779369"/>
              <a:gd name="connsiteY1-432" fmla="*/ 1821057 h 4714030"/>
              <a:gd name="connsiteX2-433" fmla="*/ 3778057 w 4779369"/>
              <a:gd name="connsiteY2-434" fmla="*/ 1932008 h 4714030"/>
              <a:gd name="connsiteX3-435" fmla="*/ 3686799 w 4779369"/>
              <a:gd name="connsiteY3-436" fmla="*/ 1845408 h 4714030"/>
              <a:gd name="connsiteX4-437" fmla="*/ 3606598 w 4779369"/>
              <a:gd name="connsiteY4-438" fmla="*/ 1770199 h 4714030"/>
              <a:gd name="connsiteX5-439" fmla="*/ 3336570 w 4779369"/>
              <a:gd name="connsiteY5-440" fmla="*/ 1691032 h 4714030"/>
              <a:gd name="connsiteX6-441" fmla="*/ 3192952 w 4779369"/>
              <a:gd name="connsiteY6-442" fmla="*/ 1711872 h 4714030"/>
              <a:gd name="connsiteX7-443" fmla="*/ 3126960 w 4779369"/>
              <a:gd name="connsiteY7-444" fmla="*/ 1827523 h 4714030"/>
              <a:gd name="connsiteX8-445" fmla="*/ 3048503 w 4779369"/>
              <a:gd name="connsiteY8-446" fmla="*/ 2123573 h 4714030"/>
              <a:gd name="connsiteX9-447" fmla="*/ 2992344 w 4779369"/>
              <a:gd name="connsiteY9-448" fmla="*/ 2253828 h 4714030"/>
              <a:gd name="connsiteX10-449" fmla="*/ 2997806 w 4779369"/>
              <a:gd name="connsiteY10-450" fmla="*/ 2275931 h 4714030"/>
              <a:gd name="connsiteX11-451" fmla="*/ 3162873 w 4779369"/>
              <a:gd name="connsiteY11-452" fmla="*/ 2503824 h 4714030"/>
              <a:gd name="connsiteX12-453" fmla="*/ 3356427 w 4779369"/>
              <a:gd name="connsiteY12-454" fmla="*/ 2595846 h 4714030"/>
              <a:gd name="connsiteX13-455" fmla="*/ 3414277 w 4779369"/>
              <a:gd name="connsiteY13-456" fmla="*/ 2604863 h 4714030"/>
              <a:gd name="connsiteX14-457" fmla="*/ 3454240 w 4779369"/>
              <a:gd name="connsiteY14-458" fmla="*/ 2587267 h 4714030"/>
              <a:gd name="connsiteX15-459" fmla="*/ 4029121 w 4779369"/>
              <a:gd name="connsiteY15-460" fmla="*/ 2685987 h 4714030"/>
              <a:gd name="connsiteX16-461" fmla="*/ 4140072 w 4779369"/>
              <a:gd name="connsiteY16-462" fmla="*/ 3557314 h 4714030"/>
              <a:gd name="connsiteX17-463" fmla="*/ 3268745 w 4779369"/>
              <a:gd name="connsiteY17-464" fmla="*/ 3668264 h 4714030"/>
              <a:gd name="connsiteX18-465" fmla="*/ 3029106 w 4779369"/>
              <a:gd name="connsiteY18-466" fmla="*/ 3136468 h 4714030"/>
              <a:gd name="connsiteX19-467" fmla="*/ 3040867 w 4779369"/>
              <a:gd name="connsiteY19-468" fmla="*/ 3064259 h 4714030"/>
              <a:gd name="connsiteX20-469" fmla="*/ 3024015 w 4779369"/>
              <a:gd name="connsiteY20-470" fmla="*/ 3025265 h 4714030"/>
              <a:gd name="connsiteX21-471" fmla="*/ 2886424 w 4779369"/>
              <a:gd name="connsiteY21-472" fmla="*/ 2860950 h 4714030"/>
              <a:gd name="connsiteX22-473" fmla="*/ 2624436 w 4779369"/>
              <a:gd name="connsiteY22-474" fmla="*/ 2758262 h 4714030"/>
              <a:gd name="connsiteX23-475" fmla="*/ 2608775 w 4779369"/>
              <a:gd name="connsiteY23-476" fmla="*/ 2758435 h 4714030"/>
              <a:gd name="connsiteX24-477" fmla="*/ 2598603 w 4779369"/>
              <a:gd name="connsiteY24-478" fmla="*/ 2768115 h 4714030"/>
              <a:gd name="connsiteX25-479" fmla="*/ 2138389 w 4779369"/>
              <a:gd name="connsiteY25-480" fmla="*/ 3042691 h 4714030"/>
              <a:gd name="connsiteX26-481" fmla="*/ 2080005 w 4779369"/>
              <a:gd name="connsiteY26-482" fmla="*/ 3062295 h 4714030"/>
              <a:gd name="connsiteX27-483" fmla="*/ 2075740 w 4779369"/>
              <a:gd name="connsiteY27-484" fmla="*/ 3101544 h 4714030"/>
              <a:gd name="connsiteX28-485" fmla="*/ 2091557 w 4779369"/>
              <a:gd name="connsiteY28-486" fmla="*/ 3245802 h 4714030"/>
              <a:gd name="connsiteX29-487" fmla="*/ 2235869 w 4779369"/>
              <a:gd name="connsiteY29-488" fmla="*/ 3487372 h 4714030"/>
              <a:gd name="connsiteX30-489" fmla="*/ 2246040 w 4779369"/>
              <a:gd name="connsiteY30-490" fmla="*/ 3495068 h 4714030"/>
              <a:gd name="connsiteX31-491" fmla="*/ 2353186 w 4779369"/>
              <a:gd name="connsiteY31-492" fmla="*/ 3535124 h 4714030"/>
              <a:gd name="connsiteX32-493" fmla="*/ 2459892 w 4779369"/>
              <a:gd name="connsiteY32-494" fmla="*/ 3601767 h 4714030"/>
              <a:gd name="connsiteX33-495" fmla="*/ 2570842 w 4779369"/>
              <a:gd name="connsiteY33-496" fmla="*/ 4473093 h 4714030"/>
              <a:gd name="connsiteX34-497" fmla="*/ 1699516 w 4779369"/>
              <a:gd name="connsiteY34-498" fmla="*/ 4584044 h 4714030"/>
              <a:gd name="connsiteX35-499" fmla="*/ 1588565 w 4779369"/>
              <a:gd name="connsiteY35-500" fmla="*/ 3712718 h 4714030"/>
              <a:gd name="connsiteX36-501" fmla="*/ 1634920 w 4779369"/>
              <a:gd name="connsiteY36-502" fmla="*/ 3663870 h 4714030"/>
              <a:gd name="connsiteX37-503" fmla="*/ 1645376 w 4779369"/>
              <a:gd name="connsiteY37-504" fmla="*/ 3640232 h 4714030"/>
              <a:gd name="connsiteX38-505" fmla="*/ 1654346 w 4779369"/>
              <a:gd name="connsiteY38-506" fmla="*/ 3358982 h 4714030"/>
              <a:gd name="connsiteX39-507" fmla="*/ 1557620 w 4779369"/>
              <a:gd name="connsiteY39-508" fmla="*/ 3167736 h 4714030"/>
              <a:gd name="connsiteX40-509" fmla="*/ 1536748 w 4779369"/>
              <a:gd name="connsiteY40-510" fmla="*/ 3145662 h 4714030"/>
              <a:gd name="connsiteX41-511" fmla="*/ 1489568 w 4779369"/>
              <a:gd name="connsiteY41-512" fmla="*/ 3145159 h 4714030"/>
              <a:gd name="connsiteX42-513" fmla="*/ 610434 w 4779369"/>
              <a:gd name="connsiteY42-514" fmla="*/ 2818009 h 4714030"/>
              <a:gd name="connsiteX43-515" fmla="*/ 329331 w 4779369"/>
              <a:gd name="connsiteY43-516" fmla="*/ 610434 h 4714030"/>
              <a:gd name="connsiteX44-517" fmla="*/ 2536907 w 4779369"/>
              <a:gd name="connsiteY44-518" fmla="*/ 329331 h 4714030"/>
              <a:gd name="connsiteX45-519" fmla="*/ 3068123 w 4779369"/>
              <a:gd name="connsiteY45-520" fmla="*/ 1080399 h 4714030"/>
              <a:gd name="connsiteX46-521" fmla="*/ 3127186 w 4779369"/>
              <a:gd name="connsiteY46-522" fmla="*/ 1193698 h 4714030"/>
              <a:gd name="connsiteX47-523" fmla="*/ 3336570 w 4779369"/>
              <a:gd name="connsiteY47-524" fmla="*/ 1239409 h 4714030"/>
              <a:gd name="connsiteX48-525" fmla="*/ 3545953 w 4779369"/>
              <a:gd name="connsiteY48-526" fmla="*/ 1193698 h 4714030"/>
              <a:gd name="connsiteX49-527" fmla="*/ 3667106 w 4779369"/>
              <a:gd name="connsiteY49-528" fmla="*/ 1060681 h 4714030"/>
              <a:gd name="connsiteX50-529" fmla="*/ 4538432 w 4779369"/>
              <a:gd name="connsiteY50-530" fmla="*/ 949730 h 4714030"/>
              <a:gd name="connsiteX0-531" fmla="*/ 4538432 w 4779369"/>
              <a:gd name="connsiteY0-532" fmla="*/ 949730 h 4714030"/>
              <a:gd name="connsiteX1-533" fmla="*/ 4649383 w 4779369"/>
              <a:gd name="connsiteY1-534" fmla="*/ 1821057 h 4714030"/>
              <a:gd name="connsiteX2-535" fmla="*/ 3778057 w 4779369"/>
              <a:gd name="connsiteY2-536" fmla="*/ 1932008 h 4714030"/>
              <a:gd name="connsiteX3-537" fmla="*/ 3686799 w 4779369"/>
              <a:gd name="connsiteY3-538" fmla="*/ 1845408 h 4714030"/>
              <a:gd name="connsiteX4-539" fmla="*/ 3606598 w 4779369"/>
              <a:gd name="connsiteY4-540" fmla="*/ 1770199 h 4714030"/>
              <a:gd name="connsiteX5-541" fmla="*/ 3336570 w 4779369"/>
              <a:gd name="connsiteY5-542" fmla="*/ 1691032 h 4714030"/>
              <a:gd name="connsiteX6-543" fmla="*/ 3192952 w 4779369"/>
              <a:gd name="connsiteY6-544" fmla="*/ 1711872 h 4714030"/>
              <a:gd name="connsiteX7-545" fmla="*/ 3126960 w 4779369"/>
              <a:gd name="connsiteY7-546" fmla="*/ 1827523 h 4714030"/>
              <a:gd name="connsiteX8-547" fmla="*/ 3048503 w 4779369"/>
              <a:gd name="connsiteY8-548" fmla="*/ 2123573 h 4714030"/>
              <a:gd name="connsiteX9-549" fmla="*/ 2992344 w 4779369"/>
              <a:gd name="connsiteY9-550" fmla="*/ 2253828 h 4714030"/>
              <a:gd name="connsiteX10-551" fmla="*/ 2997806 w 4779369"/>
              <a:gd name="connsiteY10-552" fmla="*/ 2275931 h 4714030"/>
              <a:gd name="connsiteX11-553" fmla="*/ 3162873 w 4779369"/>
              <a:gd name="connsiteY11-554" fmla="*/ 2503824 h 4714030"/>
              <a:gd name="connsiteX12-555" fmla="*/ 3356427 w 4779369"/>
              <a:gd name="connsiteY12-556" fmla="*/ 2595846 h 4714030"/>
              <a:gd name="connsiteX13-557" fmla="*/ 3414277 w 4779369"/>
              <a:gd name="connsiteY13-558" fmla="*/ 2604863 h 4714030"/>
              <a:gd name="connsiteX14-559" fmla="*/ 3454240 w 4779369"/>
              <a:gd name="connsiteY14-560" fmla="*/ 2587267 h 4714030"/>
              <a:gd name="connsiteX15-561" fmla="*/ 4029121 w 4779369"/>
              <a:gd name="connsiteY15-562" fmla="*/ 2685987 h 4714030"/>
              <a:gd name="connsiteX16-563" fmla="*/ 4140072 w 4779369"/>
              <a:gd name="connsiteY16-564" fmla="*/ 3557314 h 4714030"/>
              <a:gd name="connsiteX17-565" fmla="*/ 3268745 w 4779369"/>
              <a:gd name="connsiteY17-566" fmla="*/ 3668264 h 4714030"/>
              <a:gd name="connsiteX18-567" fmla="*/ 3029106 w 4779369"/>
              <a:gd name="connsiteY18-568" fmla="*/ 3136468 h 4714030"/>
              <a:gd name="connsiteX19-569" fmla="*/ 3024015 w 4779369"/>
              <a:gd name="connsiteY19-570" fmla="*/ 3025265 h 4714030"/>
              <a:gd name="connsiteX20-571" fmla="*/ 2886424 w 4779369"/>
              <a:gd name="connsiteY20-572" fmla="*/ 2860950 h 4714030"/>
              <a:gd name="connsiteX21-573" fmla="*/ 2624436 w 4779369"/>
              <a:gd name="connsiteY21-574" fmla="*/ 2758262 h 4714030"/>
              <a:gd name="connsiteX22-575" fmla="*/ 2608775 w 4779369"/>
              <a:gd name="connsiteY22-576" fmla="*/ 2758435 h 4714030"/>
              <a:gd name="connsiteX23-577" fmla="*/ 2598603 w 4779369"/>
              <a:gd name="connsiteY23-578" fmla="*/ 2768115 h 4714030"/>
              <a:gd name="connsiteX24-579" fmla="*/ 2138389 w 4779369"/>
              <a:gd name="connsiteY24-580" fmla="*/ 3042691 h 4714030"/>
              <a:gd name="connsiteX25-581" fmla="*/ 2080005 w 4779369"/>
              <a:gd name="connsiteY25-582" fmla="*/ 3062295 h 4714030"/>
              <a:gd name="connsiteX26-583" fmla="*/ 2075740 w 4779369"/>
              <a:gd name="connsiteY26-584" fmla="*/ 3101544 h 4714030"/>
              <a:gd name="connsiteX27-585" fmla="*/ 2091557 w 4779369"/>
              <a:gd name="connsiteY27-586" fmla="*/ 3245802 h 4714030"/>
              <a:gd name="connsiteX28-587" fmla="*/ 2235869 w 4779369"/>
              <a:gd name="connsiteY28-588" fmla="*/ 3487372 h 4714030"/>
              <a:gd name="connsiteX29-589" fmla="*/ 2246040 w 4779369"/>
              <a:gd name="connsiteY29-590" fmla="*/ 3495068 h 4714030"/>
              <a:gd name="connsiteX30-591" fmla="*/ 2353186 w 4779369"/>
              <a:gd name="connsiteY30-592" fmla="*/ 3535124 h 4714030"/>
              <a:gd name="connsiteX31-593" fmla="*/ 2459892 w 4779369"/>
              <a:gd name="connsiteY31-594" fmla="*/ 3601767 h 4714030"/>
              <a:gd name="connsiteX32-595" fmla="*/ 2570842 w 4779369"/>
              <a:gd name="connsiteY32-596" fmla="*/ 4473093 h 4714030"/>
              <a:gd name="connsiteX33-597" fmla="*/ 1699516 w 4779369"/>
              <a:gd name="connsiteY33-598" fmla="*/ 4584044 h 4714030"/>
              <a:gd name="connsiteX34-599" fmla="*/ 1588565 w 4779369"/>
              <a:gd name="connsiteY34-600" fmla="*/ 3712718 h 4714030"/>
              <a:gd name="connsiteX35-601" fmla="*/ 1634920 w 4779369"/>
              <a:gd name="connsiteY35-602" fmla="*/ 3663870 h 4714030"/>
              <a:gd name="connsiteX36-603" fmla="*/ 1645376 w 4779369"/>
              <a:gd name="connsiteY36-604" fmla="*/ 3640232 h 4714030"/>
              <a:gd name="connsiteX37-605" fmla="*/ 1654346 w 4779369"/>
              <a:gd name="connsiteY37-606" fmla="*/ 3358982 h 4714030"/>
              <a:gd name="connsiteX38-607" fmla="*/ 1557620 w 4779369"/>
              <a:gd name="connsiteY38-608" fmla="*/ 3167736 h 4714030"/>
              <a:gd name="connsiteX39-609" fmla="*/ 1536748 w 4779369"/>
              <a:gd name="connsiteY39-610" fmla="*/ 3145662 h 4714030"/>
              <a:gd name="connsiteX40-611" fmla="*/ 1489568 w 4779369"/>
              <a:gd name="connsiteY40-612" fmla="*/ 3145159 h 4714030"/>
              <a:gd name="connsiteX41-613" fmla="*/ 610434 w 4779369"/>
              <a:gd name="connsiteY41-614" fmla="*/ 2818009 h 4714030"/>
              <a:gd name="connsiteX42-615" fmla="*/ 329331 w 4779369"/>
              <a:gd name="connsiteY42-616" fmla="*/ 610434 h 4714030"/>
              <a:gd name="connsiteX43-617" fmla="*/ 2536907 w 4779369"/>
              <a:gd name="connsiteY43-618" fmla="*/ 329331 h 4714030"/>
              <a:gd name="connsiteX44-619" fmla="*/ 3068123 w 4779369"/>
              <a:gd name="connsiteY44-620" fmla="*/ 1080399 h 4714030"/>
              <a:gd name="connsiteX45-621" fmla="*/ 3127186 w 4779369"/>
              <a:gd name="connsiteY45-622" fmla="*/ 1193698 h 4714030"/>
              <a:gd name="connsiteX46-623" fmla="*/ 3336570 w 4779369"/>
              <a:gd name="connsiteY46-624" fmla="*/ 1239409 h 4714030"/>
              <a:gd name="connsiteX47-625" fmla="*/ 3545953 w 4779369"/>
              <a:gd name="connsiteY47-626" fmla="*/ 1193698 h 4714030"/>
              <a:gd name="connsiteX48-627" fmla="*/ 3667106 w 4779369"/>
              <a:gd name="connsiteY48-628" fmla="*/ 1060681 h 4714030"/>
              <a:gd name="connsiteX49-629" fmla="*/ 4538432 w 4779369"/>
              <a:gd name="connsiteY49-630" fmla="*/ 949730 h 4714030"/>
              <a:gd name="connsiteX0-631" fmla="*/ 4538432 w 4779369"/>
              <a:gd name="connsiteY0-632" fmla="*/ 949730 h 4714030"/>
              <a:gd name="connsiteX1-633" fmla="*/ 4649383 w 4779369"/>
              <a:gd name="connsiteY1-634" fmla="*/ 1821057 h 4714030"/>
              <a:gd name="connsiteX2-635" fmla="*/ 3778057 w 4779369"/>
              <a:gd name="connsiteY2-636" fmla="*/ 1932008 h 4714030"/>
              <a:gd name="connsiteX3-637" fmla="*/ 3686799 w 4779369"/>
              <a:gd name="connsiteY3-638" fmla="*/ 1845408 h 4714030"/>
              <a:gd name="connsiteX4-639" fmla="*/ 3606598 w 4779369"/>
              <a:gd name="connsiteY4-640" fmla="*/ 1770199 h 4714030"/>
              <a:gd name="connsiteX5-641" fmla="*/ 3336570 w 4779369"/>
              <a:gd name="connsiteY5-642" fmla="*/ 1691032 h 4714030"/>
              <a:gd name="connsiteX6-643" fmla="*/ 3192952 w 4779369"/>
              <a:gd name="connsiteY6-644" fmla="*/ 1711872 h 4714030"/>
              <a:gd name="connsiteX7-645" fmla="*/ 3126960 w 4779369"/>
              <a:gd name="connsiteY7-646" fmla="*/ 1827523 h 4714030"/>
              <a:gd name="connsiteX8-647" fmla="*/ 3048503 w 4779369"/>
              <a:gd name="connsiteY8-648" fmla="*/ 2123573 h 4714030"/>
              <a:gd name="connsiteX9-649" fmla="*/ 2992344 w 4779369"/>
              <a:gd name="connsiteY9-650" fmla="*/ 2253828 h 4714030"/>
              <a:gd name="connsiteX10-651" fmla="*/ 2997806 w 4779369"/>
              <a:gd name="connsiteY10-652" fmla="*/ 2275931 h 4714030"/>
              <a:gd name="connsiteX11-653" fmla="*/ 3162873 w 4779369"/>
              <a:gd name="connsiteY11-654" fmla="*/ 2503824 h 4714030"/>
              <a:gd name="connsiteX12-655" fmla="*/ 3356427 w 4779369"/>
              <a:gd name="connsiteY12-656" fmla="*/ 2595846 h 4714030"/>
              <a:gd name="connsiteX13-657" fmla="*/ 3454240 w 4779369"/>
              <a:gd name="connsiteY13-658" fmla="*/ 2587267 h 4714030"/>
              <a:gd name="connsiteX14-659" fmla="*/ 4029121 w 4779369"/>
              <a:gd name="connsiteY14-660" fmla="*/ 2685987 h 4714030"/>
              <a:gd name="connsiteX15-661" fmla="*/ 4140072 w 4779369"/>
              <a:gd name="connsiteY15-662" fmla="*/ 3557314 h 4714030"/>
              <a:gd name="connsiteX16-663" fmla="*/ 3268745 w 4779369"/>
              <a:gd name="connsiteY16-664" fmla="*/ 3668264 h 4714030"/>
              <a:gd name="connsiteX17-665" fmla="*/ 3029106 w 4779369"/>
              <a:gd name="connsiteY17-666" fmla="*/ 3136468 h 4714030"/>
              <a:gd name="connsiteX18-667" fmla="*/ 3024015 w 4779369"/>
              <a:gd name="connsiteY18-668" fmla="*/ 3025265 h 4714030"/>
              <a:gd name="connsiteX19-669" fmla="*/ 2886424 w 4779369"/>
              <a:gd name="connsiteY19-670" fmla="*/ 2860950 h 4714030"/>
              <a:gd name="connsiteX20-671" fmla="*/ 2624436 w 4779369"/>
              <a:gd name="connsiteY20-672" fmla="*/ 2758262 h 4714030"/>
              <a:gd name="connsiteX21-673" fmla="*/ 2608775 w 4779369"/>
              <a:gd name="connsiteY21-674" fmla="*/ 2758435 h 4714030"/>
              <a:gd name="connsiteX22-675" fmla="*/ 2598603 w 4779369"/>
              <a:gd name="connsiteY22-676" fmla="*/ 2768115 h 4714030"/>
              <a:gd name="connsiteX23-677" fmla="*/ 2138389 w 4779369"/>
              <a:gd name="connsiteY23-678" fmla="*/ 3042691 h 4714030"/>
              <a:gd name="connsiteX24-679" fmla="*/ 2080005 w 4779369"/>
              <a:gd name="connsiteY24-680" fmla="*/ 3062295 h 4714030"/>
              <a:gd name="connsiteX25-681" fmla="*/ 2075740 w 4779369"/>
              <a:gd name="connsiteY25-682" fmla="*/ 3101544 h 4714030"/>
              <a:gd name="connsiteX26-683" fmla="*/ 2091557 w 4779369"/>
              <a:gd name="connsiteY26-684" fmla="*/ 3245802 h 4714030"/>
              <a:gd name="connsiteX27-685" fmla="*/ 2235869 w 4779369"/>
              <a:gd name="connsiteY27-686" fmla="*/ 3487372 h 4714030"/>
              <a:gd name="connsiteX28-687" fmla="*/ 2246040 w 4779369"/>
              <a:gd name="connsiteY28-688" fmla="*/ 3495068 h 4714030"/>
              <a:gd name="connsiteX29-689" fmla="*/ 2353186 w 4779369"/>
              <a:gd name="connsiteY29-690" fmla="*/ 3535124 h 4714030"/>
              <a:gd name="connsiteX30-691" fmla="*/ 2459892 w 4779369"/>
              <a:gd name="connsiteY30-692" fmla="*/ 3601767 h 4714030"/>
              <a:gd name="connsiteX31-693" fmla="*/ 2570842 w 4779369"/>
              <a:gd name="connsiteY31-694" fmla="*/ 4473093 h 4714030"/>
              <a:gd name="connsiteX32-695" fmla="*/ 1699516 w 4779369"/>
              <a:gd name="connsiteY32-696" fmla="*/ 4584044 h 4714030"/>
              <a:gd name="connsiteX33-697" fmla="*/ 1588565 w 4779369"/>
              <a:gd name="connsiteY33-698" fmla="*/ 3712718 h 4714030"/>
              <a:gd name="connsiteX34-699" fmla="*/ 1634920 w 4779369"/>
              <a:gd name="connsiteY34-700" fmla="*/ 3663870 h 4714030"/>
              <a:gd name="connsiteX35-701" fmla="*/ 1645376 w 4779369"/>
              <a:gd name="connsiteY35-702" fmla="*/ 3640232 h 4714030"/>
              <a:gd name="connsiteX36-703" fmla="*/ 1654346 w 4779369"/>
              <a:gd name="connsiteY36-704" fmla="*/ 3358982 h 4714030"/>
              <a:gd name="connsiteX37-705" fmla="*/ 1557620 w 4779369"/>
              <a:gd name="connsiteY37-706" fmla="*/ 3167736 h 4714030"/>
              <a:gd name="connsiteX38-707" fmla="*/ 1536748 w 4779369"/>
              <a:gd name="connsiteY38-708" fmla="*/ 3145662 h 4714030"/>
              <a:gd name="connsiteX39-709" fmla="*/ 1489568 w 4779369"/>
              <a:gd name="connsiteY39-710" fmla="*/ 3145159 h 4714030"/>
              <a:gd name="connsiteX40-711" fmla="*/ 610434 w 4779369"/>
              <a:gd name="connsiteY40-712" fmla="*/ 2818009 h 4714030"/>
              <a:gd name="connsiteX41-713" fmla="*/ 329331 w 4779369"/>
              <a:gd name="connsiteY41-714" fmla="*/ 610434 h 4714030"/>
              <a:gd name="connsiteX42-715" fmla="*/ 2536907 w 4779369"/>
              <a:gd name="connsiteY42-716" fmla="*/ 329331 h 4714030"/>
              <a:gd name="connsiteX43-717" fmla="*/ 3068123 w 4779369"/>
              <a:gd name="connsiteY43-718" fmla="*/ 1080399 h 4714030"/>
              <a:gd name="connsiteX44-719" fmla="*/ 3127186 w 4779369"/>
              <a:gd name="connsiteY44-720" fmla="*/ 1193698 h 4714030"/>
              <a:gd name="connsiteX45-721" fmla="*/ 3336570 w 4779369"/>
              <a:gd name="connsiteY45-722" fmla="*/ 1239409 h 4714030"/>
              <a:gd name="connsiteX46-723" fmla="*/ 3545953 w 4779369"/>
              <a:gd name="connsiteY46-724" fmla="*/ 1193698 h 4714030"/>
              <a:gd name="connsiteX47-725" fmla="*/ 3667106 w 4779369"/>
              <a:gd name="connsiteY47-726" fmla="*/ 1060681 h 4714030"/>
              <a:gd name="connsiteX48-727" fmla="*/ 4538432 w 4779369"/>
              <a:gd name="connsiteY48-728" fmla="*/ 949730 h 4714030"/>
              <a:gd name="connsiteX0-729" fmla="*/ 4538432 w 4779369"/>
              <a:gd name="connsiteY0-730" fmla="*/ 949730 h 4714030"/>
              <a:gd name="connsiteX1-731" fmla="*/ 4649383 w 4779369"/>
              <a:gd name="connsiteY1-732" fmla="*/ 1821057 h 4714030"/>
              <a:gd name="connsiteX2-733" fmla="*/ 3778057 w 4779369"/>
              <a:gd name="connsiteY2-734" fmla="*/ 1932008 h 4714030"/>
              <a:gd name="connsiteX3-735" fmla="*/ 3686799 w 4779369"/>
              <a:gd name="connsiteY3-736" fmla="*/ 1845408 h 4714030"/>
              <a:gd name="connsiteX4-737" fmla="*/ 3606598 w 4779369"/>
              <a:gd name="connsiteY4-738" fmla="*/ 1770199 h 4714030"/>
              <a:gd name="connsiteX5-739" fmla="*/ 3336570 w 4779369"/>
              <a:gd name="connsiteY5-740" fmla="*/ 1691032 h 4714030"/>
              <a:gd name="connsiteX6-741" fmla="*/ 3192952 w 4779369"/>
              <a:gd name="connsiteY6-742" fmla="*/ 1711872 h 4714030"/>
              <a:gd name="connsiteX7-743" fmla="*/ 3126960 w 4779369"/>
              <a:gd name="connsiteY7-744" fmla="*/ 1827523 h 4714030"/>
              <a:gd name="connsiteX8-745" fmla="*/ 3048503 w 4779369"/>
              <a:gd name="connsiteY8-746" fmla="*/ 2123573 h 4714030"/>
              <a:gd name="connsiteX9-747" fmla="*/ 2997806 w 4779369"/>
              <a:gd name="connsiteY9-748" fmla="*/ 2275931 h 4714030"/>
              <a:gd name="connsiteX10-749" fmla="*/ 3162873 w 4779369"/>
              <a:gd name="connsiteY10-750" fmla="*/ 2503824 h 4714030"/>
              <a:gd name="connsiteX11-751" fmla="*/ 3356427 w 4779369"/>
              <a:gd name="connsiteY11-752" fmla="*/ 2595846 h 4714030"/>
              <a:gd name="connsiteX12-753" fmla="*/ 3454240 w 4779369"/>
              <a:gd name="connsiteY12-754" fmla="*/ 2587267 h 4714030"/>
              <a:gd name="connsiteX13-755" fmla="*/ 4029121 w 4779369"/>
              <a:gd name="connsiteY13-756" fmla="*/ 2685987 h 4714030"/>
              <a:gd name="connsiteX14-757" fmla="*/ 4140072 w 4779369"/>
              <a:gd name="connsiteY14-758" fmla="*/ 3557314 h 4714030"/>
              <a:gd name="connsiteX15-759" fmla="*/ 3268745 w 4779369"/>
              <a:gd name="connsiteY15-760" fmla="*/ 3668264 h 4714030"/>
              <a:gd name="connsiteX16-761" fmla="*/ 3029106 w 4779369"/>
              <a:gd name="connsiteY16-762" fmla="*/ 3136468 h 4714030"/>
              <a:gd name="connsiteX17-763" fmla="*/ 3024015 w 4779369"/>
              <a:gd name="connsiteY17-764" fmla="*/ 3025265 h 4714030"/>
              <a:gd name="connsiteX18-765" fmla="*/ 2886424 w 4779369"/>
              <a:gd name="connsiteY18-766" fmla="*/ 2860950 h 4714030"/>
              <a:gd name="connsiteX19-767" fmla="*/ 2624436 w 4779369"/>
              <a:gd name="connsiteY19-768" fmla="*/ 2758262 h 4714030"/>
              <a:gd name="connsiteX20-769" fmla="*/ 2608775 w 4779369"/>
              <a:gd name="connsiteY20-770" fmla="*/ 2758435 h 4714030"/>
              <a:gd name="connsiteX21-771" fmla="*/ 2598603 w 4779369"/>
              <a:gd name="connsiteY21-772" fmla="*/ 2768115 h 4714030"/>
              <a:gd name="connsiteX22-773" fmla="*/ 2138389 w 4779369"/>
              <a:gd name="connsiteY22-774" fmla="*/ 3042691 h 4714030"/>
              <a:gd name="connsiteX23-775" fmla="*/ 2080005 w 4779369"/>
              <a:gd name="connsiteY23-776" fmla="*/ 3062295 h 4714030"/>
              <a:gd name="connsiteX24-777" fmla="*/ 2075740 w 4779369"/>
              <a:gd name="connsiteY24-778" fmla="*/ 3101544 h 4714030"/>
              <a:gd name="connsiteX25-779" fmla="*/ 2091557 w 4779369"/>
              <a:gd name="connsiteY25-780" fmla="*/ 3245802 h 4714030"/>
              <a:gd name="connsiteX26-781" fmla="*/ 2235869 w 4779369"/>
              <a:gd name="connsiteY26-782" fmla="*/ 3487372 h 4714030"/>
              <a:gd name="connsiteX27-783" fmla="*/ 2246040 w 4779369"/>
              <a:gd name="connsiteY27-784" fmla="*/ 3495068 h 4714030"/>
              <a:gd name="connsiteX28-785" fmla="*/ 2353186 w 4779369"/>
              <a:gd name="connsiteY28-786" fmla="*/ 3535124 h 4714030"/>
              <a:gd name="connsiteX29-787" fmla="*/ 2459892 w 4779369"/>
              <a:gd name="connsiteY29-788" fmla="*/ 3601767 h 4714030"/>
              <a:gd name="connsiteX30-789" fmla="*/ 2570842 w 4779369"/>
              <a:gd name="connsiteY30-790" fmla="*/ 4473093 h 4714030"/>
              <a:gd name="connsiteX31-791" fmla="*/ 1699516 w 4779369"/>
              <a:gd name="connsiteY31-792" fmla="*/ 4584044 h 4714030"/>
              <a:gd name="connsiteX32-793" fmla="*/ 1588565 w 4779369"/>
              <a:gd name="connsiteY32-794" fmla="*/ 3712718 h 4714030"/>
              <a:gd name="connsiteX33-795" fmla="*/ 1634920 w 4779369"/>
              <a:gd name="connsiteY33-796" fmla="*/ 3663870 h 4714030"/>
              <a:gd name="connsiteX34-797" fmla="*/ 1645376 w 4779369"/>
              <a:gd name="connsiteY34-798" fmla="*/ 3640232 h 4714030"/>
              <a:gd name="connsiteX35-799" fmla="*/ 1654346 w 4779369"/>
              <a:gd name="connsiteY35-800" fmla="*/ 3358982 h 4714030"/>
              <a:gd name="connsiteX36-801" fmla="*/ 1557620 w 4779369"/>
              <a:gd name="connsiteY36-802" fmla="*/ 3167736 h 4714030"/>
              <a:gd name="connsiteX37-803" fmla="*/ 1536748 w 4779369"/>
              <a:gd name="connsiteY37-804" fmla="*/ 3145662 h 4714030"/>
              <a:gd name="connsiteX38-805" fmla="*/ 1489568 w 4779369"/>
              <a:gd name="connsiteY38-806" fmla="*/ 3145159 h 4714030"/>
              <a:gd name="connsiteX39-807" fmla="*/ 610434 w 4779369"/>
              <a:gd name="connsiteY39-808" fmla="*/ 2818009 h 4714030"/>
              <a:gd name="connsiteX40-809" fmla="*/ 329331 w 4779369"/>
              <a:gd name="connsiteY40-810" fmla="*/ 610434 h 4714030"/>
              <a:gd name="connsiteX41-811" fmla="*/ 2536907 w 4779369"/>
              <a:gd name="connsiteY41-812" fmla="*/ 329331 h 4714030"/>
              <a:gd name="connsiteX42-813" fmla="*/ 3068123 w 4779369"/>
              <a:gd name="connsiteY42-814" fmla="*/ 1080399 h 4714030"/>
              <a:gd name="connsiteX43-815" fmla="*/ 3127186 w 4779369"/>
              <a:gd name="connsiteY43-816" fmla="*/ 1193698 h 4714030"/>
              <a:gd name="connsiteX44-817" fmla="*/ 3336570 w 4779369"/>
              <a:gd name="connsiteY44-818" fmla="*/ 1239409 h 4714030"/>
              <a:gd name="connsiteX45-819" fmla="*/ 3545953 w 4779369"/>
              <a:gd name="connsiteY45-820" fmla="*/ 1193698 h 4714030"/>
              <a:gd name="connsiteX46-821" fmla="*/ 3667106 w 4779369"/>
              <a:gd name="connsiteY46-822" fmla="*/ 1060681 h 4714030"/>
              <a:gd name="connsiteX47-823" fmla="*/ 4538432 w 4779369"/>
              <a:gd name="connsiteY47-824" fmla="*/ 949730 h 4714030"/>
              <a:gd name="connsiteX0-825" fmla="*/ 4538432 w 4779369"/>
              <a:gd name="connsiteY0-826" fmla="*/ 949730 h 4714030"/>
              <a:gd name="connsiteX1-827" fmla="*/ 4649383 w 4779369"/>
              <a:gd name="connsiteY1-828" fmla="*/ 1821057 h 4714030"/>
              <a:gd name="connsiteX2-829" fmla="*/ 3778057 w 4779369"/>
              <a:gd name="connsiteY2-830" fmla="*/ 1932008 h 4714030"/>
              <a:gd name="connsiteX3-831" fmla="*/ 3686799 w 4779369"/>
              <a:gd name="connsiteY3-832" fmla="*/ 1845408 h 4714030"/>
              <a:gd name="connsiteX4-833" fmla="*/ 3606598 w 4779369"/>
              <a:gd name="connsiteY4-834" fmla="*/ 1770199 h 4714030"/>
              <a:gd name="connsiteX5-835" fmla="*/ 3336570 w 4779369"/>
              <a:gd name="connsiteY5-836" fmla="*/ 1691032 h 4714030"/>
              <a:gd name="connsiteX6-837" fmla="*/ 3192952 w 4779369"/>
              <a:gd name="connsiteY6-838" fmla="*/ 1711872 h 4714030"/>
              <a:gd name="connsiteX7-839" fmla="*/ 3126960 w 4779369"/>
              <a:gd name="connsiteY7-840" fmla="*/ 1827523 h 4714030"/>
              <a:gd name="connsiteX8-841" fmla="*/ 3048503 w 4779369"/>
              <a:gd name="connsiteY8-842" fmla="*/ 2123573 h 4714030"/>
              <a:gd name="connsiteX9-843" fmla="*/ 2997806 w 4779369"/>
              <a:gd name="connsiteY9-844" fmla="*/ 2275931 h 4714030"/>
              <a:gd name="connsiteX10-845" fmla="*/ 3162873 w 4779369"/>
              <a:gd name="connsiteY10-846" fmla="*/ 2503824 h 4714030"/>
              <a:gd name="connsiteX11-847" fmla="*/ 3356427 w 4779369"/>
              <a:gd name="connsiteY11-848" fmla="*/ 2595846 h 4714030"/>
              <a:gd name="connsiteX12-849" fmla="*/ 3454240 w 4779369"/>
              <a:gd name="connsiteY12-850" fmla="*/ 2587267 h 4714030"/>
              <a:gd name="connsiteX13-851" fmla="*/ 4029121 w 4779369"/>
              <a:gd name="connsiteY13-852" fmla="*/ 2685987 h 4714030"/>
              <a:gd name="connsiteX14-853" fmla="*/ 4140072 w 4779369"/>
              <a:gd name="connsiteY14-854" fmla="*/ 3557314 h 4714030"/>
              <a:gd name="connsiteX15-855" fmla="*/ 3268745 w 4779369"/>
              <a:gd name="connsiteY15-856" fmla="*/ 3668264 h 4714030"/>
              <a:gd name="connsiteX16-857" fmla="*/ 3029106 w 4779369"/>
              <a:gd name="connsiteY16-858" fmla="*/ 3136468 h 4714030"/>
              <a:gd name="connsiteX17-859" fmla="*/ 3024015 w 4779369"/>
              <a:gd name="connsiteY17-860" fmla="*/ 3025265 h 4714030"/>
              <a:gd name="connsiteX18-861" fmla="*/ 2886424 w 4779369"/>
              <a:gd name="connsiteY18-862" fmla="*/ 2860950 h 4714030"/>
              <a:gd name="connsiteX19-863" fmla="*/ 2624436 w 4779369"/>
              <a:gd name="connsiteY19-864" fmla="*/ 2758262 h 4714030"/>
              <a:gd name="connsiteX20-865" fmla="*/ 2598603 w 4779369"/>
              <a:gd name="connsiteY20-866" fmla="*/ 2768115 h 4714030"/>
              <a:gd name="connsiteX21-867" fmla="*/ 2138389 w 4779369"/>
              <a:gd name="connsiteY21-868" fmla="*/ 3042691 h 4714030"/>
              <a:gd name="connsiteX22-869" fmla="*/ 2080005 w 4779369"/>
              <a:gd name="connsiteY22-870" fmla="*/ 3062295 h 4714030"/>
              <a:gd name="connsiteX23-871" fmla="*/ 2075740 w 4779369"/>
              <a:gd name="connsiteY23-872" fmla="*/ 3101544 h 4714030"/>
              <a:gd name="connsiteX24-873" fmla="*/ 2091557 w 4779369"/>
              <a:gd name="connsiteY24-874" fmla="*/ 3245802 h 4714030"/>
              <a:gd name="connsiteX25-875" fmla="*/ 2235869 w 4779369"/>
              <a:gd name="connsiteY25-876" fmla="*/ 3487372 h 4714030"/>
              <a:gd name="connsiteX26-877" fmla="*/ 2246040 w 4779369"/>
              <a:gd name="connsiteY26-878" fmla="*/ 3495068 h 4714030"/>
              <a:gd name="connsiteX27-879" fmla="*/ 2353186 w 4779369"/>
              <a:gd name="connsiteY27-880" fmla="*/ 3535124 h 4714030"/>
              <a:gd name="connsiteX28-881" fmla="*/ 2459892 w 4779369"/>
              <a:gd name="connsiteY28-882" fmla="*/ 3601767 h 4714030"/>
              <a:gd name="connsiteX29-883" fmla="*/ 2570842 w 4779369"/>
              <a:gd name="connsiteY29-884" fmla="*/ 4473093 h 4714030"/>
              <a:gd name="connsiteX30-885" fmla="*/ 1699516 w 4779369"/>
              <a:gd name="connsiteY30-886" fmla="*/ 4584044 h 4714030"/>
              <a:gd name="connsiteX31-887" fmla="*/ 1588565 w 4779369"/>
              <a:gd name="connsiteY31-888" fmla="*/ 3712718 h 4714030"/>
              <a:gd name="connsiteX32-889" fmla="*/ 1634920 w 4779369"/>
              <a:gd name="connsiteY32-890" fmla="*/ 3663870 h 4714030"/>
              <a:gd name="connsiteX33-891" fmla="*/ 1645376 w 4779369"/>
              <a:gd name="connsiteY33-892" fmla="*/ 3640232 h 4714030"/>
              <a:gd name="connsiteX34-893" fmla="*/ 1654346 w 4779369"/>
              <a:gd name="connsiteY34-894" fmla="*/ 3358982 h 4714030"/>
              <a:gd name="connsiteX35-895" fmla="*/ 1557620 w 4779369"/>
              <a:gd name="connsiteY35-896" fmla="*/ 3167736 h 4714030"/>
              <a:gd name="connsiteX36-897" fmla="*/ 1536748 w 4779369"/>
              <a:gd name="connsiteY36-898" fmla="*/ 3145662 h 4714030"/>
              <a:gd name="connsiteX37-899" fmla="*/ 1489568 w 4779369"/>
              <a:gd name="connsiteY37-900" fmla="*/ 3145159 h 4714030"/>
              <a:gd name="connsiteX38-901" fmla="*/ 610434 w 4779369"/>
              <a:gd name="connsiteY38-902" fmla="*/ 2818009 h 4714030"/>
              <a:gd name="connsiteX39-903" fmla="*/ 329331 w 4779369"/>
              <a:gd name="connsiteY39-904" fmla="*/ 610434 h 4714030"/>
              <a:gd name="connsiteX40-905" fmla="*/ 2536907 w 4779369"/>
              <a:gd name="connsiteY40-906" fmla="*/ 329331 h 4714030"/>
              <a:gd name="connsiteX41-907" fmla="*/ 3068123 w 4779369"/>
              <a:gd name="connsiteY41-908" fmla="*/ 1080399 h 4714030"/>
              <a:gd name="connsiteX42-909" fmla="*/ 3127186 w 4779369"/>
              <a:gd name="connsiteY42-910" fmla="*/ 1193698 h 4714030"/>
              <a:gd name="connsiteX43-911" fmla="*/ 3336570 w 4779369"/>
              <a:gd name="connsiteY43-912" fmla="*/ 1239409 h 4714030"/>
              <a:gd name="connsiteX44-913" fmla="*/ 3545953 w 4779369"/>
              <a:gd name="connsiteY44-914" fmla="*/ 1193698 h 4714030"/>
              <a:gd name="connsiteX45-915" fmla="*/ 3667106 w 4779369"/>
              <a:gd name="connsiteY45-916" fmla="*/ 1060681 h 4714030"/>
              <a:gd name="connsiteX46-917" fmla="*/ 4538432 w 4779369"/>
              <a:gd name="connsiteY46-918" fmla="*/ 949730 h 4714030"/>
              <a:gd name="connsiteX0-919" fmla="*/ 4538432 w 4779369"/>
              <a:gd name="connsiteY0-920" fmla="*/ 949730 h 4714030"/>
              <a:gd name="connsiteX1-921" fmla="*/ 4649383 w 4779369"/>
              <a:gd name="connsiteY1-922" fmla="*/ 1821057 h 4714030"/>
              <a:gd name="connsiteX2-923" fmla="*/ 3778057 w 4779369"/>
              <a:gd name="connsiteY2-924" fmla="*/ 1932008 h 4714030"/>
              <a:gd name="connsiteX3-925" fmla="*/ 3686799 w 4779369"/>
              <a:gd name="connsiteY3-926" fmla="*/ 1845408 h 4714030"/>
              <a:gd name="connsiteX4-927" fmla="*/ 3606598 w 4779369"/>
              <a:gd name="connsiteY4-928" fmla="*/ 1770199 h 4714030"/>
              <a:gd name="connsiteX5-929" fmla="*/ 3336570 w 4779369"/>
              <a:gd name="connsiteY5-930" fmla="*/ 1691032 h 4714030"/>
              <a:gd name="connsiteX6-931" fmla="*/ 3192952 w 4779369"/>
              <a:gd name="connsiteY6-932" fmla="*/ 1711872 h 4714030"/>
              <a:gd name="connsiteX7-933" fmla="*/ 3126960 w 4779369"/>
              <a:gd name="connsiteY7-934" fmla="*/ 1827523 h 4714030"/>
              <a:gd name="connsiteX8-935" fmla="*/ 3048503 w 4779369"/>
              <a:gd name="connsiteY8-936" fmla="*/ 2123573 h 4714030"/>
              <a:gd name="connsiteX9-937" fmla="*/ 2997806 w 4779369"/>
              <a:gd name="connsiteY9-938" fmla="*/ 2275931 h 4714030"/>
              <a:gd name="connsiteX10-939" fmla="*/ 3162873 w 4779369"/>
              <a:gd name="connsiteY10-940" fmla="*/ 2503824 h 4714030"/>
              <a:gd name="connsiteX11-941" fmla="*/ 3356427 w 4779369"/>
              <a:gd name="connsiteY11-942" fmla="*/ 2595846 h 4714030"/>
              <a:gd name="connsiteX12-943" fmla="*/ 3454240 w 4779369"/>
              <a:gd name="connsiteY12-944" fmla="*/ 2587267 h 4714030"/>
              <a:gd name="connsiteX13-945" fmla="*/ 4029121 w 4779369"/>
              <a:gd name="connsiteY13-946" fmla="*/ 2685987 h 4714030"/>
              <a:gd name="connsiteX14-947" fmla="*/ 4140072 w 4779369"/>
              <a:gd name="connsiteY14-948" fmla="*/ 3557314 h 4714030"/>
              <a:gd name="connsiteX15-949" fmla="*/ 3268745 w 4779369"/>
              <a:gd name="connsiteY15-950" fmla="*/ 3668264 h 4714030"/>
              <a:gd name="connsiteX16-951" fmla="*/ 3029106 w 4779369"/>
              <a:gd name="connsiteY16-952" fmla="*/ 3136468 h 4714030"/>
              <a:gd name="connsiteX17-953" fmla="*/ 3024015 w 4779369"/>
              <a:gd name="connsiteY17-954" fmla="*/ 3025265 h 4714030"/>
              <a:gd name="connsiteX18-955" fmla="*/ 2886424 w 4779369"/>
              <a:gd name="connsiteY18-956" fmla="*/ 2860950 h 4714030"/>
              <a:gd name="connsiteX19-957" fmla="*/ 2598603 w 4779369"/>
              <a:gd name="connsiteY19-958" fmla="*/ 2768115 h 4714030"/>
              <a:gd name="connsiteX20-959" fmla="*/ 2138389 w 4779369"/>
              <a:gd name="connsiteY20-960" fmla="*/ 3042691 h 4714030"/>
              <a:gd name="connsiteX21-961" fmla="*/ 2080005 w 4779369"/>
              <a:gd name="connsiteY21-962" fmla="*/ 3062295 h 4714030"/>
              <a:gd name="connsiteX22-963" fmla="*/ 2075740 w 4779369"/>
              <a:gd name="connsiteY22-964" fmla="*/ 3101544 h 4714030"/>
              <a:gd name="connsiteX23-965" fmla="*/ 2091557 w 4779369"/>
              <a:gd name="connsiteY23-966" fmla="*/ 3245802 h 4714030"/>
              <a:gd name="connsiteX24-967" fmla="*/ 2235869 w 4779369"/>
              <a:gd name="connsiteY24-968" fmla="*/ 3487372 h 4714030"/>
              <a:gd name="connsiteX25-969" fmla="*/ 2246040 w 4779369"/>
              <a:gd name="connsiteY25-970" fmla="*/ 3495068 h 4714030"/>
              <a:gd name="connsiteX26-971" fmla="*/ 2353186 w 4779369"/>
              <a:gd name="connsiteY26-972" fmla="*/ 3535124 h 4714030"/>
              <a:gd name="connsiteX27-973" fmla="*/ 2459892 w 4779369"/>
              <a:gd name="connsiteY27-974" fmla="*/ 3601767 h 4714030"/>
              <a:gd name="connsiteX28-975" fmla="*/ 2570842 w 4779369"/>
              <a:gd name="connsiteY28-976" fmla="*/ 4473093 h 4714030"/>
              <a:gd name="connsiteX29-977" fmla="*/ 1699516 w 4779369"/>
              <a:gd name="connsiteY29-978" fmla="*/ 4584044 h 4714030"/>
              <a:gd name="connsiteX30-979" fmla="*/ 1588565 w 4779369"/>
              <a:gd name="connsiteY30-980" fmla="*/ 3712718 h 4714030"/>
              <a:gd name="connsiteX31-981" fmla="*/ 1634920 w 4779369"/>
              <a:gd name="connsiteY31-982" fmla="*/ 3663870 h 4714030"/>
              <a:gd name="connsiteX32-983" fmla="*/ 1645376 w 4779369"/>
              <a:gd name="connsiteY32-984" fmla="*/ 3640232 h 4714030"/>
              <a:gd name="connsiteX33-985" fmla="*/ 1654346 w 4779369"/>
              <a:gd name="connsiteY33-986" fmla="*/ 3358982 h 4714030"/>
              <a:gd name="connsiteX34-987" fmla="*/ 1557620 w 4779369"/>
              <a:gd name="connsiteY34-988" fmla="*/ 3167736 h 4714030"/>
              <a:gd name="connsiteX35-989" fmla="*/ 1536748 w 4779369"/>
              <a:gd name="connsiteY35-990" fmla="*/ 3145662 h 4714030"/>
              <a:gd name="connsiteX36-991" fmla="*/ 1489568 w 4779369"/>
              <a:gd name="connsiteY36-992" fmla="*/ 3145159 h 4714030"/>
              <a:gd name="connsiteX37-993" fmla="*/ 610434 w 4779369"/>
              <a:gd name="connsiteY37-994" fmla="*/ 2818009 h 4714030"/>
              <a:gd name="connsiteX38-995" fmla="*/ 329331 w 4779369"/>
              <a:gd name="connsiteY38-996" fmla="*/ 610434 h 4714030"/>
              <a:gd name="connsiteX39-997" fmla="*/ 2536907 w 4779369"/>
              <a:gd name="connsiteY39-998" fmla="*/ 329331 h 4714030"/>
              <a:gd name="connsiteX40-999" fmla="*/ 3068123 w 4779369"/>
              <a:gd name="connsiteY40-1000" fmla="*/ 1080399 h 4714030"/>
              <a:gd name="connsiteX41-1001" fmla="*/ 3127186 w 4779369"/>
              <a:gd name="connsiteY41-1002" fmla="*/ 1193698 h 4714030"/>
              <a:gd name="connsiteX42-1003" fmla="*/ 3336570 w 4779369"/>
              <a:gd name="connsiteY42-1004" fmla="*/ 1239409 h 4714030"/>
              <a:gd name="connsiteX43-1005" fmla="*/ 3545953 w 4779369"/>
              <a:gd name="connsiteY43-1006" fmla="*/ 1193698 h 4714030"/>
              <a:gd name="connsiteX44-1007" fmla="*/ 3667106 w 4779369"/>
              <a:gd name="connsiteY44-1008" fmla="*/ 1060681 h 4714030"/>
              <a:gd name="connsiteX45-1009" fmla="*/ 4538432 w 4779369"/>
              <a:gd name="connsiteY45-1010" fmla="*/ 949730 h 4714030"/>
              <a:gd name="connsiteX0-1011" fmla="*/ 4538432 w 4779369"/>
              <a:gd name="connsiteY0-1012" fmla="*/ 949730 h 4714030"/>
              <a:gd name="connsiteX1-1013" fmla="*/ 4649383 w 4779369"/>
              <a:gd name="connsiteY1-1014" fmla="*/ 1821057 h 4714030"/>
              <a:gd name="connsiteX2-1015" fmla="*/ 3778057 w 4779369"/>
              <a:gd name="connsiteY2-1016" fmla="*/ 1932008 h 4714030"/>
              <a:gd name="connsiteX3-1017" fmla="*/ 3686799 w 4779369"/>
              <a:gd name="connsiteY3-1018" fmla="*/ 1845408 h 4714030"/>
              <a:gd name="connsiteX4-1019" fmla="*/ 3606598 w 4779369"/>
              <a:gd name="connsiteY4-1020" fmla="*/ 1770199 h 4714030"/>
              <a:gd name="connsiteX5-1021" fmla="*/ 3336570 w 4779369"/>
              <a:gd name="connsiteY5-1022" fmla="*/ 1691032 h 4714030"/>
              <a:gd name="connsiteX6-1023" fmla="*/ 3192952 w 4779369"/>
              <a:gd name="connsiteY6-1024" fmla="*/ 1711872 h 4714030"/>
              <a:gd name="connsiteX7-1025" fmla="*/ 3126960 w 4779369"/>
              <a:gd name="connsiteY7-1026" fmla="*/ 1827523 h 4714030"/>
              <a:gd name="connsiteX8-1027" fmla="*/ 3048503 w 4779369"/>
              <a:gd name="connsiteY8-1028" fmla="*/ 2123573 h 4714030"/>
              <a:gd name="connsiteX9-1029" fmla="*/ 2997806 w 4779369"/>
              <a:gd name="connsiteY9-1030" fmla="*/ 2275931 h 4714030"/>
              <a:gd name="connsiteX10-1031" fmla="*/ 3162873 w 4779369"/>
              <a:gd name="connsiteY10-1032" fmla="*/ 2503824 h 4714030"/>
              <a:gd name="connsiteX11-1033" fmla="*/ 3356427 w 4779369"/>
              <a:gd name="connsiteY11-1034" fmla="*/ 2595846 h 4714030"/>
              <a:gd name="connsiteX12-1035" fmla="*/ 3454240 w 4779369"/>
              <a:gd name="connsiteY12-1036" fmla="*/ 2587267 h 4714030"/>
              <a:gd name="connsiteX13-1037" fmla="*/ 4029121 w 4779369"/>
              <a:gd name="connsiteY13-1038" fmla="*/ 2685987 h 4714030"/>
              <a:gd name="connsiteX14-1039" fmla="*/ 4140072 w 4779369"/>
              <a:gd name="connsiteY14-1040" fmla="*/ 3557314 h 4714030"/>
              <a:gd name="connsiteX15-1041" fmla="*/ 3268745 w 4779369"/>
              <a:gd name="connsiteY15-1042" fmla="*/ 3668264 h 4714030"/>
              <a:gd name="connsiteX16-1043" fmla="*/ 3029106 w 4779369"/>
              <a:gd name="connsiteY16-1044" fmla="*/ 3136468 h 4714030"/>
              <a:gd name="connsiteX17-1045" fmla="*/ 3024015 w 4779369"/>
              <a:gd name="connsiteY17-1046" fmla="*/ 3025265 h 4714030"/>
              <a:gd name="connsiteX18-1047" fmla="*/ 2886424 w 4779369"/>
              <a:gd name="connsiteY18-1048" fmla="*/ 2860950 h 4714030"/>
              <a:gd name="connsiteX19-1049" fmla="*/ 2598603 w 4779369"/>
              <a:gd name="connsiteY19-1050" fmla="*/ 2768115 h 4714030"/>
              <a:gd name="connsiteX20-1051" fmla="*/ 2138389 w 4779369"/>
              <a:gd name="connsiteY20-1052" fmla="*/ 3042691 h 4714030"/>
              <a:gd name="connsiteX21-1053" fmla="*/ 2075740 w 4779369"/>
              <a:gd name="connsiteY21-1054" fmla="*/ 3101544 h 4714030"/>
              <a:gd name="connsiteX22-1055" fmla="*/ 2091557 w 4779369"/>
              <a:gd name="connsiteY22-1056" fmla="*/ 3245802 h 4714030"/>
              <a:gd name="connsiteX23-1057" fmla="*/ 2235869 w 4779369"/>
              <a:gd name="connsiteY23-1058" fmla="*/ 3487372 h 4714030"/>
              <a:gd name="connsiteX24-1059" fmla="*/ 2246040 w 4779369"/>
              <a:gd name="connsiteY24-1060" fmla="*/ 3495068 h 4714030"/>
              <a:gd name="connsiteX25-1061" fmla="*/ 2353186 w 4779369"/>
              <a:gd name="connsiteY25-1062" fmla="*/ 3535124 h 4714030"/>
              <a:gd name="connsiteX26-1063" fmla="*/ 2459892 w 4779369"/>
              <a:gd name="connsiteY26-1064" fmla="*/ 3601767 h 4714030"/>
              <a:gd name="connsiteX27-1065" fmla="*/ 2570842 w 4779369"/>
              <a:gd name="connsiteY27-1066" fmla="*/ 4473093 h 4714030"/>
              <a:gd name="connsiteX28-1067" fmla="*/ 1699516 w 4779369"/>
              <a:gd name="connsiteY28-1068" fmla="*/ 4584044 h 4714030"/>
              <a:gd name="connsiteX29-1069" fmla="*/ 1588565 w 4779369"/>
              <a:gd name="connsiteY29-1070" fmla="*/ 3712718 h 4714030"/>
              <a:gd name="connsiteX30-1071" fmla="*/ 1634920 w 4779369"/>
              <a:gd name="connsiteY30-1072" fmla="*/ 3663870 h 4714030"/>
              <a:gd name="connsiteX31-1073" fmla="*/ 1645376 w 4779369"/>
              <a:gd name="connsiteY31-1074" fmla="*/ 3640232 h 4714030"/>
              <a:gd name="connsiteX32-1075" fmla="*/ 1654346 w 4779369"/>
              <a:gd name="connsiteY32-1076" fmla="*/ 3358982 h 4714030"/>
              <a:gd name="connsiteX33-1077" fmla="*/ 1557620 w 4779369"/>
              <a:gd name="connsiteY33-1078" fmla="*/ 3167736 h 4714030"/>
              <a:gd name="connsiteX34-1079" fmla="*/ 1536748 w 4779369"/>
              <a:gd name="connsiteY34-1080" fmla="*/ 3145662 h 4714030"/>
              <a:gd name="connsiteX35-1081" fmla="*/ 1489568 w 4779369"/>
              <a:gd name="connsiteY35-1082" fmla="*/ 3145159 h 4714030"/>
              <a:gd name="connsiteX36-1083" fmla="*/ 610434 w 4779369"/>
              <a:gd name="connsiteY36-1084" fmla="*/ 2818009 h 4714030"/>
              <a:gd name="connsiteX37-1085" fmla="*/ 329331 w 4779369"/>
              <a:gd name="connsiteY37-1086" fmla="*/ 610434 h 4714030"/>
              <a:gd name="connsiteX38-1087" fmla="*/ 2536907 w 4779369"/>
              <a:gd name="connsiteY38-1088" fmla="*/ 329331 h 4714030"/>
              <a:gd name="connsiteX39-1089" fmla="*/ 3068123 w 4779369"/>
              <a:gd name="connsiteY39-1090" fmla="*/ 1080399 h 4714030"/>
              <a:gd name="connsiteX40-1091" fmla="*/ 3127186 w 4779369"/>
              <a:gd name="connsiteY40-1092" fmla="*/ 1193698 h 4714030"/>
              <a:gd name="connsiteX41-1093" fmla="*/ 3336570 w 4779369"/>
              <a:gd name="connsiteY41-1094" fmla="*/ 1239409 h 4714030"/>
              <a:gd name="connsiteX42-1095" fmla="*/ 3545953 w 4779369"/>
              <a:gd name="connsiteY42-1096" fmla="*/ 1193698 h 4714030"/>
              <a:gd name="connsiteX43-1097" fmla="*/ 3667106 w 4779369"/>
              <a:gd name="connsiteY43-1098" fmla="*/ 1060681 h 4714030"/>
              <a:gd name="connsiteX44-1099" fmla="*/ 4538432 w 4779369"/>
              <a:gd name="connsiteY44-1100" fmla="*/ 949730 h 4714030"/>
              <a:gd name="connsiteX0-1101" fmla="*/ 4538432 w 4779369"/>
              <a:gd name="connsiteY0-1102" fmla="*/ 949730 h 4714030"/>
              <a:gd name="connsiteX1-1103" fmla="*/ 4649383 w 4779369"/>
              <a:gd name="connsiteY1-1104" fmla="*/ 1821057 h 4714030"/>
              <a:gd name="connsiteX2-1105" fmla="*/ 3778057 w 4779369"/>
              <a:gd name="connsiteY2-1106" fmla="*/ 1932008 h 4714030"/>
              <a:gd name="connsiteX3-1107" fmla="*/ 3686799 w 4779369"/>
              <a:gd name="connsiteY3-1108" fmla="*/ 1845408 h 4714030"/>
              <a:gd name="connsiteX4-1109" fmla="*/ 3606598 w 4779369"/>
              <a:gd name="connsiteY4-1110" fmla="*/ 1770199 h 4714030"/>
              <a:gd name="connsiteX5-1111" fmla="*/ 3336570 w 4779369"/>
              <a:gd name="connsiteY5-1112" fmla="*/ 1691032 h 4714030"/>
              <a:gd name="connsiteX6-1113" fmla="*/ 3192952 w 4779369"/>
              <a:gd name="connsiteY6-1114" fmla="*/ 1711872 h 4714030"/>
              <a:gd name="connsiteX7-1115" fmla="*/ 3126960 w 4779369"/>
              <a:gd name="connsiteY7-1116" fmla="*/ 1827523 h 4714030"/>
              <a:gd name="connsiteX8-1117" fmla="*/ 3048503 w 4779369"/>
              <a:gd name="connsiteY8-1118" fmla="*/ 2123573 h 4714030"/>
              <a:gd name="connsiteX9-1119" fmla="*/ 2997806 w 4779369"/>
              <a:gd name="connsiteY9-1120" fmla="*/ 2275931 h 4714030"/>
              <a:gd name="connsiteX10-1121" fmla="*/ 3162873 w 4779369"/>
              <a:gd name="connsiteY10-1122" fmla="*/ 2503824 h 4714030"/>
              <a:gd name="connsiteX11-1123" fmla="*/ 3356427 w 4779369"/>
              <a:gd name="connsiteY11-1124" fmla="*/ 2595846 h 4714030"/>
              <a:gd name="connsiteX12-1125" fmla="*/ 3454240 w 4779369"/>
              <a:gd name="connsiteY12-1126" fmla="*/ 2587267 h 4714030"/>
              <a:gd name="connsiteX13-1127" fmla="*/ 4029121 w 4779369"/>
              <a:gd name="connsiteY13-1128" fmla="*/ 2685987 h 4714030"/>
              <a:gd name="connsiteX14-1129" fmla="*/ 4140072 w 4779369"/>
              <a:gd name="connsiteY14-1130" fmla="*/ 3557314 h 4714030"/>
              <a:gd name="connsiteX15-1131" fmla="*/ 3268745 w 4779369"/>
              <a:gd name="connsiteY15-1132" fmla="*/ 3668264 h 4714030"/>
              <a:gd name="connsiteX16-1133" fmla="*/ 3029106 w 4779369"/>
              <a:gd name="connsiteY16-1134" fmla="*/ 3136468 h 4714030"/>
              <a:gd name="connsiteX17-1135" fmla="*/ 3024015 w 4779369"/>
              <a:gd name="connsiteY17-1136" fmla="*/ 3025265 h 4714030"/>
              <a:gd name="connsiteX18-1137" fmla="*/ 2886424 w 4779369"/>
              <a:gd name="connsiteY18-1138" fmla="*/ 2860950 h 4714030"/>
              <a:gd name="connsiteX19-1139" fmla="*/ 2598603 w 4779369"/>
              <a:gd name="connsiteY19-1140" fmla="*/ 2768115 h 4714030"/>
              <a:gd name="connsiteX20-1141" fmla="*/ 2138389 w 4779369"/>
              <a:gd name="connsiteY20-1142" fmla="*/ 3042691 h 4714030"/>
              <a:gd name="connsiteX21-1143" fmla="*/ 2075740 w 4779369"/>
              <a:gd name="connsiteY21-1144" fmla="*/ 3101544 h 4714030"/>
              <a:gd name="connsiteX22-1145" fmla="*/ 2091557 w 4779369"/>
              <a:gd name="connsiteY22-1146" fmla="*/ 3245802 h 4714030"/>
              <a:gd name="connsiteX23-1147" fmla="*/ 2235869 w 4779369"/>
              <a:gd name="connsiteY23-1148" fmla="*/ 3487372 h 4714030"/>
              <a:gd name="connsiteX24-1149" fmla="*/ 2246040 w 4779369"/>
              <a:gd name="connsiteY24-1150" fmla="*/ 3495068 h 4714030"/>
              <a:gd name="connsiteX25-1151" fmla="*/ 2353186 w 4779369"/>
              <a:gd name="connsiteY25-1152" fmla="*/ 3535124 h 4714030"/>
              <a:gd name="connsiteX26-1153" fmla="*/ 2459892 w 4779369"/>
              <a:gd name="connsiteY26-1154" fmla="*/ 3601767 h 4714030"/>
              <a:gd name="connsiteX27-1155" fmla="*/ 2570842 w 4779369"/>
              <a:gd name="connsiteY27-1156" fmla="*/ 4473093 h 4714030"/>
              <a:gd name="connsiteX28-1157" fmla="*/ 1699516 w 4779369"/>
              <a:gd name="connsiteY28-1158" fmla="*/ 4584044 h 4714030"/>
              <a:gd name="connsiteX29-1159" fmla="*/ 1588565 w 4779369"/>
              <a:gd name="connsiteY29-1160" fmla="*/ 3712718 h 4714030"/>
              <a:gd name="connsiteX30-1161" fmla="*/ 1634920 w 4779369"/>
              <a:gd name="connsiteY30-1162" fmla="*/ 3663870 h 4714030"/>
              <a:gd name="connsiteX31-1163" fmla="*/ 1645376 w 4779369"/>
              <a:gd name="connsiteY31-1164" fmla="*/ 3640232 h 4714030"/>
              <a:gd name="connsiteX32-1165" fmla="*/ 1654346 w 4779369"/>
              <a:gd name="connsiteY32-1166" fmla="*/ 3358982 h 4714030"/>
              <a:gd name="connsiteX33-1167" fmla="*/ 1557620 w 4779369"/>
              <a:gd name="connsiteY33-1168" fmla="*/ 3167736 h 4714030"/>
              <a:gd name="connsiteX34-1169" fmla="*/ 1489568 w 4779369"/>
              <a:gd name="connsiteY34-1170" fmla="*/ 3145159 h 4714030"/>
              <a:gd name="connsiteX35-1171" fmla="*/ 610434 w 4779369"/>
              <a:gd name="connsiteY35-1172" fmla="*/ 2818009 h 4714030"/>
              <a:gd name="connsiteX36-1173" fmla="*/ 329331 w 4779369"/>
              <a:gd name="connsiteY36-1174" fmla="*/ 610434 h 4714030"/>
              <a:gd name="connsiteX37-1175" fmla="*/ 2536907 w 4779369"/>
              <a:gd name="connsiteY37-1176" fmla="*/ 329331 h 4714030"/>
              <a:gd name="connsiteX38-1177" fmla="*/ 3068123 w 4779369"/>
              <a:gd name="connsiteY38-1178" fmla="*/ 1080399 h 4714030"/>
              <a:gd name="connsiteX39-1179" fmla="*/ 3127186 w 4779369"/>
              <a:gd name="connsiteY39-1180" fmla="*/ 1193698 h 4714030"/>
              <a:gd name="connsiteX40-1181" fmla="*/ 3336570 w 4779369"/>
              <a:gd name="connsiteY40-1182" fmla="*/ 1239409 h 4714030"/>
              <a:gd name="connsiteX41-1183" fmla="*/ 3545953 w 4779369"/>
              <a:gd name="connsiteY41-1184" fmla="*/ 1193698 h 4714030"/>
              <a:gd name="connsiteX42-1185" fmla="*/ 3667106 w 4779369"/>
              <a:gd name="connsiteY42-1186" fmla="*/ 1060681 h 4714030"/>
              <a:gd name="connsiteX43-1187" fmla="*/ 4538432 w 4779369"/>
              <a:gd name="connsiteY43-1188" fmla="*/ 949730 h 4714030"/>
              <a:gd name="connsiteX0-1189" fmla="*/ 4538432 w 4779369"/>
              <a:gd name="connsiteY0-1190" fmla="*/ 949730 h 4714030"/>
              <a:gd name="connsiteX1-1191" fmla="*/ 4649383 w 4779369"/>
              <a:gd name="connsiteY1-1192" fmla="*/ 1821057 h 4714030"/>
              <a:gd name="connsiteX2-1193" fmla="*/ 3778057 w 4779369"/>
              <a:gd name="connsiteY2-1194" fmla="*/ 1932008 h 4714030"/>
              <a:gd name="connsiteX3-1195" fmla="*/ 3686799 w 4779369"/>
              <a:gd name="connsiteY3-1196" fmla="*/ 1845408 h 4714030"/>
              <a:gd name="connsiteX4-1197" fmla="*/ 3606598 w 4779369"/>
              <a:gd name="connsiteY4-1198" fmla="*/ 1770199 h 4714030"/>
              <a:gd name="connsiteX5-1199" fmla="*/ 3336570 w 4779369"/>
              <a:gd name="connsiteY5-1200" fmla="*/ 1691032 h 4714030"/>
              <a:gd name="connsiteX6-1201" fmla="*/ 3192952 w 4779369"/>
              <a:gd name="connsiteY6-1202" fmla="*/ 1711872 h 4714030"/>
              <a:gd name="connsiteX7-1203" fmla="*/ 3126960 w 4779369"/>
              <a:gd name="connsiteY7-1204" fmla="*/ 1827523 h 4714030"/>
              <a:gd name="connsiteX8-1205" fmla="*/ 3048503 w 4779369"/>
              <a:gd name="connsiteY8-1206" fmla="*/ 2123573 h 4714030"/>
              <a:gd name="connsiteX9-1207" fmla="*/ 2997806 w 4779369"/>
              <a:gd name="connsiteY9-1208" fmla="*/ 2275931 h 4714030"/>
              <a:gd name="connsiteX10-1209" fmla="*/ 3162873 w 4779369"/>
              <a:gd name="connsiteY10-1210" fmla="*/ 2503824 h 4714030"/>
              <a:gd name="connsiteX11-1211" fmla="*/ 3356427 w 4779369"/>
              <a:gd name="connsiteY11-1212" fmla="*/ 2595846 h 4714030"/>
              <a:gd name="connsiteX12-1213" fmla="*/ 3454240 w 4779369"/>
              <a:gd name="connsiteY12-1214" fmla="*/ 2587267 h 4714030"/>
              <a:gd name="connsiteX13-1215" fmla="*/ 4029121 w 4779369"/>
              <a:gd name="connsiteY13-1216" fmla="*/ 2685987 h 4714030"/>
              <a:gd name="connsiteX14-1217" fmla="*/ 4140072 w 4779369"/>
              <a:gd name="connsiteY14-1218" fmla="*/ 3557314 h 4714030"/>
              <a:gd name="connsiteX15-1219" fmla="*/ 3268745 w 4779369"/>
              <a:gd name="connsiteY15-1220" fmla="*/ 3668264 h 4714030"/>
              <a:gd name="connsiteX16-1221" fmla="*/ 3029106 w 4779369"/>
              <a:gd name="connsiteY16-1222" fmla="*/ 3136468 h 4714030"/>
              <a:gd name="connsiteX17-1223" fmla="*/ 3024015 w 4779369"/>
              <a:gd name="connsiteY17-1224" fmla="*/ 3025265 h 4714030"/>
              <a:gd name="connsiteX18-1225" fmla="*/ 2886424 w 4779369"/>
              <a:gd name="connsiteY18-1226" fmla="*/ 2860950 h 4714030"/>
              <a:gd name="connsiteX19-1227" fmla="*/ 2598603 w 4779369"/>
              <a:gd name="connsiteY19-1228" fmla="*/ 2768115 h 4714030"/>
              <a:gd name="connsiteX20-1229" fmla="*/ 2138389 w 4779369"/>
              <a:gd name="connsiteY20-1230" fmla="*/ 3042691 h 4714030"/>
              <a:gd name="connsiteX21-1231" fmla="*/ 2075740 w 4779369"/>
              <a:gd name="connsiteY21-1232" fmla="*/ 3101544 h 4714030"/>
              <a:gd name="connsiteX22-1233" fmla="*/ 2091557 w 4779369"/>
              <a:gd name="connsiteY22-1234" fmla="*/ 3245802 h 4714030"/>
              <a:gd name="connsiteX23-1235" fmla="*/ 2235869 w 4779369"/>
              <a:gd name="connsiteY23-1236" fmla="*/ 3487372 h 4714030"/>
              <a:gd name="connsiteX24-1237" fmla="*/ 2246040 w 4779369"/>
              <a:gd name="connsiteY24-1238" fmla="*/ 3495068 h 4714030"/>
              <a:gd name="connsiteX25-1239" fmla="*/ 2353186 w 4779369"/>
              <a:gd name="connsiteY25-1240" fmla="*/ 3535124 h 4714030"/>
              <a:gd name="connsiteX26-1241" fmla="*/ 2459892 w 4779369"/>
              <a:gd name="connsiteY26-1242" fmla="*/ 3601767 h 4714030"/>
              <a:gd name="connsiteX27-1243" fmla="*/ 2570842 w 4779369"/>
              <a:gd name="connsiteY27-1244" fmla="*/ 4473093 h 4714030"/>
              <a:gd name="connsiteX28-1245" fmla="*/ 1699516 w 4779369"/>
              <a:gd name="connsiteY28-1246" fmla="*/ 4584044 h 4714030"/>
              <a:gd name="connsiteX29-1247" fmla="*/ 1588565 w 4779369"/>
              <a:gd name="connsiteY29-1248" fmla="*/ 3712718 h 4714030"/>
              <a:gd name="connsiteX30-1249" fmla="*/ 1645376 w 4779369"/>
              <a:gd name="connsiteY30-1250" fmla="*/ 3640232 h 4714030"/>
              <a:gd name="connsiteX31-1251" fmla="*/ 1654346 w 4779369"/>
              <a:gd name="connsiteY31-1252" fmla="*/ 3358982 h 4714030"/>
              <a:gd name="connsiteX32-1253" fmla="*/ 1557620 w 4779369"/>
              <a:gd name="connsiteY32-1254" fmla="*/ 3167736 h 4714030"/>
              <a:gd name="connsiteX33-1255" fmla="*/ 1489568 w 4779369"/>
              <a:gd name="connsiteY33-1256" fmla="*/ 3145159 h 4714030"/>
              <a:gd name="connsiteX34-1257" fmla="*/ 610434 w 4779369"/>
              <a:gd name="connsiteY34-1258" fmla="*/ 2818009 h 4714030"/>
              <a:gd name="connsiteX35-1259" fmla="*/ 329331 w 4779369"/>
              <a:gd name="connsiteY35-1260" fmla="*/ 610434 h 4714030"/>
              <a:gd name="connsiteX36-1261" fmla="*/ 2536907 w 4779369"/>
              <a:gd name="connsiteY36-1262" fmla="*/ 329331 h 4714030"/>
              <a:gd name="connsiteX37-1263" fmla="*/ 3068123 w 4779369"/>
              <a:gd name="connsiteY37-1264" fmla="*/ 1080399 h 4714030"/>
              <a:gd name="connsiteX38-1265" fmla="*/ 3127186 w 4779369"/>
              <a:gd name="connsiteY38-1266" fmla="*/ 1193698 h 4714030"/>
              <a:gd name="connsiteX39-1267" fmla="*/ 3336570 w 4779369"/>
              <a:gd name="connsiteY39-1268" fmla="*/ 1239409 h 4714030"/>
              <a:gd name="connsiteX40-1269" fmla="*/ 3545953 w 4779369"/>
              <a:gd name="connsiteY40-1270" fmla="*/ 1193698 h 4714030"/>
              <a:gd name="connsiteX41-1271" fmla="*/ 3667106 w 4779369"/>
              <a:gd name="connsiteY41-1272" fmla="*/ 1060681 h 4714030"/>
              <a:gd name="connsiteX42-1273" fmla="*/ 4538432 w 4779369"/>
              <a:gd name="connsiteY42-1274" fmla="*/ 949730 h 4714030"/>
              <a:gd name="connsiteX0-1275" fmla="*/ 4538432 w 4779369"/>
              <a:gd name="connsiteY0-1276" fmla="*/ 949730 h 4714030"/>
              <a:gd name="connsiteX1-1277" fmla="*/ 4649383 w 4779369"/>
              <a:gd name="connsiteY1-1278" fmla="*/ 1821057 h 4714030"/>
              <a:gd name="connsiteX2-1279" fmla="*/ 3778057 w 4779369"/>
              <a:gd name="connsiteY2-1280" fmla="*/ 1932008 h 4714030"/>
              <a:gd name="connsiteX3-1281" fmla="*/ 3686799 w 4779369"/>
              <a:gd name="connsiteY3-1282" fmla="*/ 1845408 h 4714030"/>
              <a:gd name="connsiteX4-1283" fmla="*/ 3606598 w 4779369"/>
              <a:gd name="connsiteY4-1284" fmla="*/ 1770199 h 4714030"/>
              <a:gd name="connsiteX5-1285" fmla="*/ 3336570 w 4779369"/>
              <a:gd name="connsiteY5-1286" fmla="*/ 1691032 h 4714030"/>
              <a:gd name="connsiteX6-1287" fmla="*/ 3192952 w 4779369"/>
              <a:gd name="connsiteY6-1288" fmla="*/ 1711872 h 4714030"/>
              <a:gd name="connsiteX7-1289" fmla="*/ 3126960 w 4779369"/>
              <a:gd name="connsiteY7-1290" fmla="*/ 1827523 h 4714030"/>
              <a:gd name="connsiteX8-1291" fmla="*/ 3048503 w 4779369"/>
              <a:gd name="connsiteY8-1292" fmla="*/ 2123573 h 4714030"/>
              <a:gd name="connsiteX9-1293" fmla="*/ 2997806 w 4779369"/>
              <a:gd name="connsiteY9-1294" fmla="*/ 2275931 h 4714030"/>
              <a:gd name="connsiteX10-1295" fmla="*/ 3162873 w 4779369"/>
              <a:gd name="connsiteY10-1296" fmla="*/ 2503824 h 4714030"/>
              <a:gd name="connsiteX11-1297" fmla="*/ 3356427 w 4779369"/>
              <a:gd name="connsiteY11-1298" fmla="*/ 2595846 h 4714030"/>
              <a:gd name="connsiteX12-1299" fmla="*/ 3454240 w 4779369"/>
              <a:gd name="connsiteY12-1300" fmla="*/ 2587267 h 4714030"/>
              <a:gd name="connsiteX13-1301" fmla="*/ 4029121 w 4779369"/>
              <a:gd name="connsiteY13-1302" fmla="*/ 2685987 h 4714030"/>
              <a:gd name="connsiteX14-1303" fmla="*/ 4140072 w 4779369"/>
              <a:gd name="connsiteY14-1304" fmla="*/ 3557314 h 4714030"/>
              <a:gd name="connsiteX15-1305" fmla="*/ 3268745 w 4779369"/>
              <a:gd name="connsiteY15-1306" fmla="*/ 3668264 h 4714030"/>
              <a:gd name="connsiteX16-1307" fmla="*/ 3029106 w 4779369"/>
              <a:gd name="connsiteY16-1308" fmla="*/ 3136468 h 4714030"/>
              <a:gd name="connsiteX17-1309" fmla="*/ 3024015 w 4779369"/>
              <a:gd name="connsiteY17-1310" fmla="*/ 3025265 h 4714030"/>
              <a:gd name="connsiteX18-1311" fmla="*/ 2886424 w 4779369"/>
              <a:gd name="connsiteY18-1312" fmla="*/ 2860950 h 4714030"/>
              <a:gd name="connsiteX19-1313" fmla="*/ 2598603 w 4779369"/>
              <a:gd name="connsiteY19-1314" fmla="*/ 2768115 h 4714030"/>
              <a:gd name="connsiteX20-1315" fmla="*/ 2138389 w 4779369"/>
              <a:gd name="connsiteY20-1316" fmla="*/ 3042691 h 4714030"/>
              <a:gd name="connsiteX21-1317" fmla="*/ 2075740 w 4779369"/>
              <a:gd name="connsiteY21-1318" fmla="*/ 3101544 h 4714030"/>
              <a:gd name="connsiteX22-1319" fmla="*/ 2091557 w 4779369"/>
              <a:gd name="connsiteY22-1320" fmla="*/ 3245802 h 4714030"/>
              <a:gd name="connsiteX23-1321" fmla="*/ 2235869 w 4779369"/>
              <a:gd name="connsiteY23-1322" fmla="*/ 3487372 h 4714030"/>
              <a:gd name="connsiteX24-1323" fmla="*/ 2353186 w 4779369"/>
              <a:gd name="connsiteY24-1324" fmla="*/ 3535124 h 4714030"/>
              <a:gd name="connsiteX25-1325" fmla="*/ 2459892 w 4779369"/>
              <a:gd name="connsiteY25-1326" fmla="*/ 3601767 h 4714030"/>
              <a:gd name="connsiteX26-1327" fmla="*/ 2570842 w 4779369"/>
              <a:gd name="connsiteY26-1328" fmla="*/ 4473093 h 4714030"/>
              <a:gd name="connsiteX27-1329" fmla="*/ 1699516 w 4779369"/>
              <a:gd name="connsiteY27-1330" fmla="*/ 4584044 h 4714030"/>
              <a:gd name="connsiteX28-1331" fmla="*/ 1588565 w 4779369"/>
              <a:gd name="connsiteY28-1332" fmla="*/ 3712718 h 4714030"/>
              <a:gd name="connsiteX29-1333" fmla="*/ 1645376 w 4779369"/>
              <a:gd name="connsiteY29-1334" fmla="*/ 3640232 h 4714030"/>
              <a:gd name="connsiteX30-1335" fmla="*/ 1654346 w 4779369"/>
              <a:gd name="connsiteY30-1336" fmla="*/ 3358982 h 4714030"/>
              <a:gd name="connsiteX31-1337" fmla="*/ 1557620 w 4779369"/>
              <a:gd name="connsiteY31-1338" fmla="*/ 3167736 h 4714030"/>
              <a:gd name="connsiteX32-1339" fmla="*/ 1489568 w 4779369"/>
              <a:gd name="connsiteY32-1340" fmla="*/ 3145159 h 4714030"/>
              <a:gd name="connsiteX33-1341" fmla="*/ 610434 w 4779369"/>
              <a:gd name="connsiteY33-1342" fmla="*/ 2818009 h 4714030"/>
              <a:gd name="connsiteX34-1343" fmla="*/ 329331 w 4779369"/>
              <a:gd name="connsiteY34-1344" fmla="*/ 610434 h 4714030"/>
              <a:gd name="connsiteX35-1345" fmla="*/ 2536907 w 4779369"/>
              <a:gd name="connsiteY35-1346" fmla="*/ 329331 h 4714030"/>
              <a:gd name="connsiteX36-1347" fmla="*/ 3068123 w 4779369"/>
              <a:gd name="connsiteY36-1348" fmla="*/ 1080399 h 4714030"/>
              <a:gd name="connsiteX37-1349" fmla="*/ 3127186 w 4779369"/>
              <a:gd name="connsiteY37-1350" fmla="*/ 1193698 h 4714030"/>
              <a:gd name="connsiteX38-1351" fmla="*/ 3336570 w 4779369"/>
              <a:gd name="connsiteY38-1352" fmla="*/ 1239409 h 4714030"/>
              <a:gd name="connsiteX39-1353" fmla="*/ 3545953 w 4779369"/>
              <a:gd name="connsiteY39-1354" fmla="*/ 1193698 h 4714030"/>
              <a:gd name="connsiteX40-1355" fmla="*/ 3667106 w 4779369"/>
              <a:gd name="connsiteY40-1356" fmla="*/ 1060681 h 4714030"/>
              <a:gd name="connsiteX41-1357" fmla="*/ 4538432 w 4779369"/>
              <a:gd name="connsiteY41-1358" fmla="*/ 949730 h 4714030"/>
              <a:gd name="connsiteX0-1359" fmla="*/ 4538432 w 4779369"/>
              <a:gd name="connsiteY0-1360" fmla="*/ 949730 h 4714030"/>
              <a:gd name="connsiteX1-1361" fmla="*/ 4649383 w 4779369"/>
              <a:gd name="connsiteY1-1362" fmla="*/ 1821057 h 4714030"/>
              <a:gd name="connsiteX2-1363" fmla="*/ 3778057 w 4779369"/>
              <a:gd name="connsiteY2-1364" fmla="*/ 1932008 h 4714030"/>
              <a:gd name="connsiteX3-1365" fmla="*/ 3686799 w 4779369"/>
              <a:gd name="connsiteY3-1366" fmla="*/ 1845408 h 4714030"/>
              <a:gd name="connsiteX4-1367" fmla="*/ 3606598 w 4779369"/>
              <a:gd name="connsiteY4-1368" fmla="*/ 1770199 h 4714030"/>
              <a:gd name="connsiteX5-1369" fmla="*/ 3336570 w 4779369"/>
              <a:gd name="connsiteY5-1370" fmla="*/ 1691032 h 4714030"/>
              <a:gd name="connsiteX6-1371" fmla="*/ 3192952 w 4779369"/>
              <a:gd name="connsiteY6-1372" fmla="*/ 1711872 h 4714030"/>
              <a:gd name="connsiteX7-1373" fmla="*/ 3126960 w 4779369"/>
              <a:gd name="connsiteY7-1374" fmla="*/ 1827523 h 4714030"/>
              <a:gd name="connsiteX8-1375" fmla="*/ 3048503 w 4779369"/>
              <a:gd name="connsiteY8-1376" fmla="*/ 2123573 h 4714030"/>
              <a:gd name="connsiteX9-1377" fmla="*/ 2997806 w 4779369"/>
              <a:gd name="connsiteY9-1378" fmla="*/ 2275931 h 4714030"/>
              <a:gd name="connsiteX10-1379" fmla="*/ 3162873 w 4779369"/>
              <a:gd name="connsiteY10-1380" fmla="*/ 2503824 h 4714030"/>
              <a:gd name="connsiteX11-1381" fmla="*/ 3356427 w 4779369"/>
              <a:gd name="connsiteY11-1382" fmla="*/ 2595846 h 4714030"/>
              <a:gd name="connsiteX12-1383" fmla="*/ 3454240 w 4779369"/>
              <a:gd name="connsiteY12-1384" fmla="*/ 2587267 h 4714030"/>
              <a:gd name="connsiteX13-1385" fmla="*/ 4029121 w 4779369"/>
              <a:gd name="connsiteY13-1386" fmla="*/ 2685987 h 4714030"/>
              <a:gd name="connsiteX14-1387" fmla="*/ 4140072 w 4779369"/>
              <a:gd name="connsiteY14-1388" fmla="*/ 3557314 h 4714030"/>
              <a:gd name="connsiteX15-1389" fmla="*/ 3268745 w 4779369"/>
              <a:gd name="connsiteY15-1390" fmla="*/ 3668264 h 4714030"/>
              <a:gd name="connsiteX16-1391" fmla="*/ 3029106 w 4779369"/>
              <a:gd name="connsiteY16-1392" fmla="*/ 3136468 h 4714030"/>
              <a:gd name="connsiteX17-1393" fmla="*/ 3024015 w 4779369"/>
              <a:gd name="connsiteY17-1394" fmla="*/ 3025265 h 4714030"/>
              <a:gd name="connsiteX18-1395" fmla="*/ 2886424 w 4779369"/>
              <a:gd name="connsiteY18-1396" fmla="*/ 2860950 h 4714030"/>
              <a:gd name="connsiteX19-1397" fmla="*/ 2598603 w 4779369"/>
              <a:gd name="connsiteY19-1398" fmla="*/ 2768115 h 4714030"/>
              <a:gd name="connsiteX20-1399" fmla="*/ 2138389 w 4779369"/>
              <a:gd name="connsiteY20-1400" fmla="*/ 3042691 h 4714030"/>
              <a:gd name="connsiteX21-1401" fmla="*/ 2091557 w 4779369"/>
              <a:gd name="connsiteY21-1402" fmla="*/ 3245802 h 4714030"/>
              <a:gd name="connsiteX22-1403" fmla="*/ 2235869 w 4779369"/>
              <a:gd name="connsiteY22-1404" fmla="*/ 3487372 h 4714030"/>
              <a:gd name="connsiteX23-1405" fmla="*/ 2353186 w 4779369"/>
              <a:gd name="connsiteY23-1406" fmla="*/ 3535124 h 4714030"/>
              <a:gd name="connsiteX24-1407" fmla="*/ 2459892 w 4779369"/>
              <a:gd name="connsiteY24-1408" fmla="*/ 3601767 h 4714030"/>
              <a:gd name="connsiteX25-1409" fmla="*/ 2570842 w 4779369"/>
              <a:gd name="connsiteY25-1410" fmla="*/ 4473093 h 4714030"/>
              <a:gd name="connsiteX26-1411" fmla="*/ 1699516 w 4779369"/>
              <a:gd name="connsiteY26-1412" fmla="*/ 4584044 h 4714030"/>
              <a:gd name="connsiteX27-1413" fmla="*/ 1588565 w 4779369"/>
              <a:gd name="connsiteY27-1414" fmla="*/ 3712718 h 4714030"/>
              <a:gd name="connsiteX28-1415" fmla="*/ 1645376 w 4779369"/>
              <a:gd name="connsiteY28-1416" fmla="*/ 3640232 h 4714030"/>
              <a:gd name="connsiteX29-1417" fmla="*/ 1654346 w 4779369"/>
              <a:gd name="connsiteY29-1418" fmla="*/ 3358982 h 4714030"/>
              <a:gd name="connsiteX30-1419" fmla="*/ 1557620 w 4779369"/>
              <a:gd name="connsiteY30-1420" fmla="*/ 3167736 h 4714030"/>
              <a:gd name="connsiteX31-1421" fmla="*/ 1489568 w 4779369"/>
              <a:gd name="connsiteY31-1422" fmla="*/ 3145159 h 4714030"/>
              <a:gd name="connsiteX32-1423" fmla="*/ 610434 w 4779369"/>
              <a:gd name="connsiteY32-1424" fmla="*/ 2818009 h 4714030"/>
              <a:gd name="connsiteX33-1425" fmla="*/ 329331 w 4779369"/>
              <a:gd name="connsiteY33-1426" fmla="*/ 610434 h 4714030"/>
              <a:gd name="connsiteX34-1427" fmla="*/ 2536907 w 4779369"/>
              <a:gd name="connsiteY34-1428" fmla="*/ 329331 h 4714030"/>
              <a:gd name="connsiteX35-1429" fmla="*/ 3068123 w 4779369"/>
              <a:gd name="connsiteY35-1430" fmla="*/ 1080399 h 4714030"/>
              <a:gd name="connsiteX36-1431" fmla="*/ 3127186 w 4779369"/>
              <a:gd name="connsiteY36-1432" fmla="*/ 1193698 h 4714030"/>
              <a:gd name="connsiteX37-1433" fmla="*/ 3336570 w 4779369"/>
              <a:gd name="connsiteY37-1434" fmla="*/ 1239409 h 4714030"/>
              <a:gd name="connsiteX38-1435" fmla="*/ 3545953 w 4779369"/>
              <a:gd name="connsiteY38-1436" fmla="*/ 1193698 h 4714030"/>
              <a:gd name="connsiteX39-1437" fmla="*/ 3667106 w 4779369"/>
              <a:gd name="connsiteY39-1438" fmla="*/ 1060681 h 4714030"/>
              <a:gd name="connsiteX40-1439" fmla="*/ 4538432 w 4779369"/>
              <a:gd name="connsiteY40-1440" fmla="*/ 949730 h 4714030"/>
              <a:gd name="connsiteX0-1441" fmla="*/ 4538432 w 4779369"/>
              <a:gd name="connsiteY0-1442" fmla="*/ 949730 h 4714030"/>
              <a:gd name="connsiteX1-1443" fmla="*/ 4649383 w 4779369"/>
              <a:gd name="connsiteY1-1444" fmla="*/ 1821057 h 4714030"/>
              <a:gd name="connsiteX2-1445" fmla="*/ 3778057 w 4779369"/>
              <a:gd name="connsiteY2-1446" fmla="*/ 1932008 h 4714030"/>
              <a:gd name="connsiteX3-1447" fmla="*/ 3686799 w 4779369"/>
              <a:gd name="connsiteY3-1448" fmla="*/ 1845408 h 4714030"/>
              <a:gd name="connsiteX4-1449" fmla="*/ 3606598 w 4779369"/>
              <a:gd name="connsiteY4-1450" fmla="*/ 1770199 h 4714030"/>
              <a:gd name="connsiteX5-1451" fmla="*/ 3336570 w 4779369"/>
              <a:gd name="connsiteY5-1452" fmla="*/ 1691032 h 4714030"/>
              <a:gd name="connsiteX6-1453" fmla="*/ 3192952 w 4779369"/>
              <a:gd name="connsiteY6-1454" fmla="*/ 1711872 h 4714030"/>
              <a:gd name="connsiteX7-1455" fmla="*/ 3126960 w 4779369"/>
              <a:gd name="connsiteY7-1456" fmla="*/ 1827523 h 4714030"/>
              <a:gd name="connsiteX8-1457" fmla="*/ 3048503 w 4779369"/>
              <a:gd name="connsiteY8-1458" fmla="*/ 2123573 h 4714030"/>
              <a:gd name="connsiteX9-1459" fmla="*/ 2997806 w 4779369"/>
              <a:gd name="connsiteY9-1460" fmla="*/ 2275931 h 4714030"/>
              <a:gd name="connsiteX10-1461" fmla="*/ 3162873 w 4779369"/>
              <a:gd name="connsiteY10-1462" fmla="*/ 2503824 h 4714030"/>
              <a:gd name="connsiteX11-1463" fmla="*/ 3356427 w 4779369"/>
              <a:gd name="connsiteY11-1464" fmla="*/ 2595846 h 4714030"/>
              <a:gd name="connsiteX12-1465" fmla="*/ 3454240 w 4779369"/>
              <a:gd name="connsiteY12-1466" fmla="*/ 2587267 h 4714030"/>
              <a:gd name="connsiteX13-1467" fmla="*/ 4029121 w 4779369"/>
              <a:gd name="connsiteY13-1468" fmla="*/ 2685987 h 4714030"/>
              <a:gd name="connsiteX14-1469" fmla="*/ 4140072 w 4779369"/>
              <a:gd name="connsiteY14-1470" fmla="*/ 3557314 h 4714030"/>
              <a:gd name="connsiteX15-1471" fmla="*/ 3268745 w 4779369"/>
              <a:gd name="connsiteY15-1472" fmla="*/ 3668264 h 4714030"/>
              <a:gd name="connsiteX16-1473" fmla="*/ 3029106 w 4779369"/>
              <a:gd name="connsiteY16-1474" fmla="*/ 3136468 h 4714030"/>
              <a:gd name="connsiteX17-1475" fmla="*/ 3024015 w 4779369"/>
              <a:gd name="connsiteY17-1476" fmla="*/ 3025265 h 4714030"/>
              <a:gd name="connsiteX18-1477" fmla="*/ 2886424 w 4779369"/>
              <a:gd name="connsiteY18-1478" fmla="*/ 2860950 h 4714030"/>
              <a:gd name="connsiteX19-1479" fmla="*/ 2598603 w 4779369"/>
              <a:gd name="connsiteY19-1480" fmla="*/ 2768115 h 4714030"/>
              <a:gd name="connsiteX20-1481" fmla="*/ 2138389 w 4779369"/>
              <a:gd name="connsiteY20-1482" fmla="*/ 3042691 h 4714030"/>
              <a:gd name="connsiteX21-1483" fmla="*/ 2091557 w 4779369"/>
              <a:gd name="connsiteY21-1484" fmla="*/ 3245802 h 4714030"/>
              <a:gd name="connsiteX22-1485" fmla="*/ 2235869 w 4779369"/>
              <a:gd name="connsiteY22-1486" fmla="*/ 3487372 h 4714030"/>
              <a:gd name="connsiteX23-1487" fmla="*/ 2353186 w 4779369"/>
              <a:gd name="connsiteY23-1488" fmla="*/ 3535124 h 4714030"/>
              <a:gd name="connsiteX24-1489" fmla="*/ 2459892 w 4779369"/>
              <a:gd name="connsiteY24-1490" fmla="*/ 3601767 h 4714030"/>
              <a:gd name="connsiteX25-1491" fmla="*/ 2570842 w 4779369"/>
              <a:gd name="connsiteY25-1492" fmla="*/ 4473093 h 4714030"/>
              <a:gd name="connsiteX26-1493" fmla="*/ 1699516 w 4779369"/>
              <a:gd name="connsiteY26-1494" fmla="*/ 4584044 h 4714030"/>
              <a:gd name="connsiteX27-1495" fmla="*/ 1588565 w 4779369"/>
              <a:gd name="connsiteY27-1496" fmla="*/ 3712718 h 4714030"/>
              <a:gd name="connsiteX28-1497" fmla="*/ 1645376 w 4779369"/>
              <a:gd name="connsiteY28-1498" fmla="*/ 3640232 h 4714030"/>
              <a:gd name="connsiteX29-1499" fmla="*/ 1654346 w 4779369"/>
              <a:gd name="connsiteY29-1500" fmla="*/ 3358982 h 4714030"/>
              <a:gd name="connsiteX30-1501" fmla="*/ 1557620 w 4779369"/>
              <a:gd name="connsiteY30-1502" fmla="*/ 3167736 h 4714030"/>
              <a:gd name="connsiteX31-1503" fmla="*/ 1489568 w 4779369"/>
              <a:gd name="connsiteY31-1504" fmla="*/ 3145159 h 4714030"/>
              <a:gd name="connsiteX32-1505" fmla="*/ 610434 w 4779369"/>
              <a:gd name="connsiteY32-1506" fmla="*/ 2818009 h 4714030"/>
              <a:gd name="connsiteX33-1507" fmla="*/ 329331 w 4779369"/>
              <a:gd name="connsiteY33-1508" fmla="*/ 610434 h 4714030"/>
              <a:gd name="connsiteX34-1509" fmla="*/ 2536907 w 4779369"/>
              <a:gd name="connsiteY34-1510" fmla="*/ 329331 h 4714030"/>
              <a:gd name="connsiteX35-1511" fmla="*/ 3068123 w 4779369"/>
              <a:gd name="connsiteY35-1512" fmla="*/ 1080399 h 4714030"/>
              <a:gd name="connsiteX36-1513" fmla="*/ 3127186 w 4779369"/>
              <a:gd name="connsiteY36-1514" fmla="*/ 1193698 h 4714030"/>
              <a:gd name="connsiteX37-1515" fmla="*/ 3336570 w 4779369"/>
              <a:gd name="connsiteY37-1516" fmla="*/ 1239409 h 4714030"/>
              <a:gd name="connsiteX38-1517" fmla="*/ 3545953 w 4779369"/>
              <a:gd name="connsiteY38-1518" fmla="*/ 1193698 h 4714030"/>
              <a:gd name="connsiteX39-1519" fmla="*/ 3667106 w 4779369"/>
              <a:gd name="connsiteY39-1520" fmla="*/ 1060681 h 4714030"/>
              <a:gd name="connsiteX40-1521" fmla="*/ 4538432 w 4779369"/>
              <a:gd name="connsiteY40-1522" fmla="*/ 949730 h 4714030"/>
              <a:gd name="connsiteX0-1523" fmla="*/ 4538432 w 4779369"/>
              <a:gd name="connsiteY0-1524" fmla="*/ 949730 h 4714030"/>
              <a:gd name="connsiteX1-1525" fmla="*/ 4649383 w 4779369"/>
              <a:gd name="connsiteY1-1526" fmla="*/ 1821057 h 4714030"/>
              <a:gd name="connsiteX2-1527" fmla="*/ 3778057 w 4779369"/>
              <a:gd name="connsiteY2-1528" fmla="*/ 1932008 h 4714030"/>
              <a:gd name="connsiteX3-1529" fmla="*/ 3686799 w 4779369"/>
              <a:gd name="connsiteY3-1530" fmla="*/ 1845408 h 4714030"/>
              <a:gd name="connsiteX4-1531" fmla="*/ 3606598 w 4779369"/>
              <a:gd name="connsiteY4-1532" fmla="*/ 1770199 h 4714030"/>
              <a:gd name="connsiteX5-1533" fmla="*/ 3336570 w 4779369"/>
              <a:gd name="connsiteY5-1534" fmla="*/ 1691032 h 4714030"/>
              <a:gd name="connsiteX6-1535" fmla="*/ 3192952 w 4779369"/>
              <a:gd name="connsiteY6-1536" fmla="*/ 1711872 h 4714030"/>
              <a:gd name="connsiteX7-1537" fmla="*/ 3126960 w 4779369"/>
              <a:gd name="connsiteY7-1538" fmla="*/ 1827523 h 4714030"/>
              <a:gd name="connsiteX8-1539" fmla="*/ 3048503 w 4779369"/>
              <a:gd name="connsiteY8-1540" fmla="*/ 2123573 h 4714030"/>
              <a:gd name="connsiteX9-1541" fmla="*/ 2997806 w 4779369"/>
              <a:gd name="connsiteY9-1542" fmla="*/ 2275931 h 4714030"/>
              <a:gd name="connsiteX10-1543" fmla="*/ 3162873 w 4779369"/>
              <a:gd name="connsiteY10-1544" fmla="*/ 2503824 h 4714030"/>
              <a:gd name="connsiteX11-1545" fmla="*/ 3356427 w 4779369"/>
              <a:gd name="connsiteY11-1546" fmla="*/ 2595846 h 4714030"/>
              <a:gd name="connsiteX12-1547" fmla="*/ 3454240 w 4779369"/>
              <a:gd name="connsiteY12-1548" fmla="*/ 2587267 h 4714030"/>
              <a:gd name="connsiteX13-1549" fmla="*/ 4029121 w 4779369"/>
              <a:gd name="connsiteY13-1550" fmla="*/ 2685987 h 4714030"/>
              <a:gd name="connsiteX14-1551" fmla="*/ 4140072 w 4779369"/>
              <a:gd name="connsiteY14-1552" fmla="*/ 3557314 h 4714030"/>
              <a:gd name="connsiteX15-1553" fmla="*/ 3268745 w 4779369"/>
              <a:gd name="connsiteY15-1554" fmla="*/ 3668264 h 4714030"/>
              <a:gd name="connsiteX16-1555" fmla="*/ 3029106 w 4779369"/>
              <a:gd name="connsiteY16-1556" fmla="*/ 3136468 h 4714030"/>
              <a:gd name="connsiteX17-1557" fmla="*/ 3024015 w 4779369"/>
              <a:gd name="connsiteY17-1558" fmla="*/ 3025265 h 4714030"/>
              <a:gd name="connsiteX18-1559" fmla="*/ 2886424 w 4779369"/>
              <a:gd name="connsiteY18-1560" fmla="*/ 2860950 h 4714030"/>
              <a:gd name="connsiteX19-1561" fmla="*/ 2598603 w 4779369"/>
              <a:gd name="connsiteY19-1562" fmla="*/ 2768115 h 4714030"/>
              <a:gd name="connsiteX20-1563" fmla="*/ 2138389 w 4779369"/>
              <a:gd name="connsiteY20-1564" fmla="*/ 3042691 h 4714030"/>
              <a:gd name="connsiteX21-1565" fmla="*/ 2091557 w 4779369"/>
              <a:gd name="connsiteY21-1566" fmla="*/ 3245802 h 4714030"/>
              <a:gd name="connsiteX22-1567" fmla="*/ 2235869 w 4779369"/>
              <a:gd name="connsiteY22-1568" fmla="*/ 3487372 h 4714030"/>
              <a:gd name="connsiteX23-1569" fmla="*/ 2353186 w 4779369"/>
              <a:gd name="connsiteY23-1570" fmla="*/ 3535124 h 4714030"/>
              <a:gd name="connsiteX24-1571" fmla="*/ 2459892 w 4779369"/>
              <a:gd name="connsiteY24-1572" fmla="*/ 3601767 h 4714030"/>
              <a:gd name="connsiteX25-1573" fmla="*/ 2570842 w 4779369"/>
              <a:gd name="connsiteY25-1574" fmla="*/ 4473093 h 4714030"/>
              <a:gd name="connsiteX26-1575" fmla="*/ 1699516 w 4779369"/>
              <a:gd name="connsiteY26-1576" fmla="*/ 4584044 h 4714030"/>
              <a:gd name="connsiteX27-1577" fmla="*/ 1588565 w 4779369"/>
              <a:gd name="connsiteY27-1578" fmla="*/ 3712718 h 4714030"/>
              <a:gd name="connsiteX28-1579" fmla="*/ 1645376 w 4779369"/>
              <a:gd name="connsiteY28-1580" fmla="*/ 3640232 h 4714030"/>
              <a:gd name="connsiteX29-1581" fmla="*/ 1654346 w 4779369"/>
              <a:gd name="connsiteY29-1582" fmla="*/ 3358982 h 4714030"/>
              <a:gd name="connsiteX30-1583" fmla="*/ 1557620 w 4779369"/>
              <a:gd name="connsiteY30-1584" fmla="*/ 3167736 h 4714030"/>
              <a:gd name="connsiteX31-1585" fmla="*/ 1489568 w 4779369"/>
              <a:gd name="connsiteY31-1586" fmla="*/ 3145159 h 4714030"/>
              <a:gd name="connsiteX32-1587" fmla="*/ 610434 w 4779369"/>
              <a:gd name="connsiteY32-1588" fmla="*/ 2818009 h 4714030"/>
              <a:gd name="connsiteX33-1589" fmla="*/ 329331 w 4779369"/>
              <a:gd name="connsiteY33-1590" fmla="*/ 610434 h 4714030"/>
              <a:gd name="connsiteX34-1591" fmla="*/ 2536907 w 4779369"/>
              <a:gd name="connsiteY34-1592" fmla="*/ 329331 h 4714030"/>
              <a:gd name="connsiteX35-1593" fmla="*/ 3068123 w 4779369"/>
              <a:gd name="connsiteY35-1594" fmla="*/ 1080399 h 4714030"/>
              <a:gd name="connsiteX36-1595" fmla="*/ 3127186 w 4779369"/>
              <a:gd name="connsiteY36-1596" fmla="*/ 1193698 h 4714030"/>
              <a:gd name="connsiteX37-1597" fmla="*/ 3336570 w 4779369"/>
              <a:gd name="connsiteY37-1598" fmla="*/ 1239409 h 4714030"/>
              <a:gd name="connsiteX38-1599" fmla="*/ 3545953 w 4779369"/>
              <a:gd name="connsiteY38-1600" fmla="*/ 1193698 h 4714030"/>
              <a:gd name="connsiteX39-1601" fmla="*/ 3667106 w 4779369"/>
              <a:gd name="connsiteY39-1602" fmla="*/ 1060681 h 4714030"/>
              <a:gd name="connsiteX40-1603" fmla="*/ 4538432 w 4779369"/>
              <a:gd name="connsiteY40-1604" fmla="*/ 949730 h 471403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Lst>
            <a:rect l="l" t="t" r="r" b="b"/>
            <a:pathLst>
              <a:path w="4779369" h="4714030">
                <a:moveTo>
                  <a:pt x="4538432" y="949730"/>
                </a:moveTo>
                <a:cubicBezTo>
                  <a:pt x="4809681" y="1159702"/>
                  <a:pt x="4859355" y="1549808"/>
                  <a:pt x="4649383" y="1821057"/>
                </a:cubicBezTo>
                <a:cubicBezTo>
                  <a:pt x="4439411" y="2092305"/>
                  <a:pt x="4049305" y="2141980"/>
                  <a:pt x="3778057" y="1932008"/>
                </a:cubicBezTo>
                <a:cubicBezTo>
                  <a:pt x="3744150" y="1905761"/>
                  <a:pt x="3713707" y="1876700"/>
                  <a:pt x="3686799" y="1845408"/>
                </a:cubicBezTo>
                <a:lnTo>
                  <a:pt x="3606598" y="1770199"/>
                </a:lnTo>
                <a:cubicBezTo>
                  <a:pt x="3529516" y="1720217"/>
                  <a:pt x="3436594" y="1691032"/>
                  <a:pt x="3336570" y="1691032"/>
                </a:cubicBezTo>
                <a:cubicBezTo>
                  <a:pt x="3286557" y="1691032"/>
                  <a:pt x="3238321" y="1698329"/>
                  <a:pt x="3192952" y="1711872"/>
                </a:cubicBezTo>
                <a:lnTo>
                  <a:pt x="3126960" y="1827523"/>
                </a:lnTo>
                <a:cubicBezTo>
                  <a:pt x="3110678" y="1927706"/>
                  <a:pt x="3084589" y="2026882"/>
                  <a:pt x="3048503" y="2123573"/>
                </a:cubicBezTo>
                <a:lnTo>
                  <a:pt x="2997806" y="2275931"/>
                </a:lnTo>
                <a:cubicBezTo>
                  <a:pt x="3028163" y="2362638"/>
                  <a:pt x="3083778" y="2442597"/>
                  <a:pt x="3162873" y="2503824"/>
                </a:cubicBezTo>
                <a:cubicBezTo>
                  <a:pt x="3222195" y="2549745"/>
                  <a:pt x="3288407" y="2580238"/>
                  <a:pt x="3356427" y="2595846"/>
                </a:cubicBezTo>
                <a:lnTo>
                  <a:pt x="3454240" y="2587267"/>
                </a:lnTo>
                <a:cubicBezTo>
                  <a:pt x="3643632" y="2524946"/>
                  <a:pt x="3859590" y="2554754"/>
                  <a:pt x="4029121" y="2685987"/>
                </a:cubicBezTo>
                <a:cubicBezTo>
                  <a:pt x="4300370" y="2895959"/>
                  <a:pt x="4350044" y="3286065"/>
                  <a:pt x="4140072" y="3557314"/>
                </a:cubicBezTo>
                <a:cubicBezTo>
                  <a:pt x="3930100" y="3828562"/>
                  <a:pt x="3539994" y="3878237"/>
                  <a:pt x="3268745" y="3668264"/>
                </a:cubicBezTo>
                <a:cubicBezTo>
                  <a:pt x="3099214" y="3537032"/>
                  <a:pt x="3016237" y="3335435"/>
                  <a:pt x="3029106" y="3136468"/>
                </a:cubicBezTo>
                <a:lnTo>
                  <a:pt x="3024015" y="3025265"/>
                </a:lnTo>
                <a:cubicBezTo>
                  <a:pt x="2991859" y="2963328"/>
                  <a:pt x="2957326" y="2903808"/>
                  <a:pt x="2886424" y="2860950"/>
                </a:cubicBezTo>
                <a:cubicBezTo>
                  <a:pt x="2815522" y="2818092"/>
                  <a:pt x="2723276" y="2737825"/>
                  <a:pt x="2598603" y="2768115"/>
                </a:cubicBezTo>
                <a:cubicBezTo>
                  <a:pt x="2459863" y="2887416"/>
                  <a:pt x="2303815" y="2979278"/>
                  <a:pt x="2138389" y="3042691"/>
                </a:cubicBezTo>
                <a:cubicBezTo>
                  <a:pt x="2028027" y="3139434"/>
                  <a:pt x="2074124" y="3158542"/>
                  <a:pt x="2091557" y="3245802"/>
                </a:cubicBezTo>
                <a:cubicBezTo>
                  <a:pt x="2111153" y="3343888"/>
                  <a:pt x="2168165" y="3425277"/>
                  <a:pt x="2235869" y="3487372"/>
                </a:cubicBezTo>
                <a:lnTo>
                  <a:pt x="2353186" y="3535124"/>
                </a:lnTo>
                <a:cubicBezTo>
                  <a:pt x="2390222" y="3553331"/>
                  <a:pt x="2425986" y="3575521"/>
                  <a:pt x="2459892" y="3601767"/>
                </a:cubicBezTo>
                <a:cubicBezTo>
                  <a:pt x="2731140" y="3811739"/>
                  <a:pt x="2780815" y="4201845"/>
                  <a:pt x="2570842" y="4473093"/>
                </a:cubicBezTo>
                <a:cubicBezTo>
                  <a:pt x="2360870" y="4744342"/>
                  <a:pt x="1970764" y="4794016"/>
                  <a:pt x="1699516" y="4584044"/>
                </a:cubicBezTo>
                <a:cubicBezTo>
                  <a:pt x="1428267" y="4374072"/>
                  <a:pt x="1378593" y="3983966"/>
                  <a:pt x="1588565" y="3712718"/>
                </a:cubicBezTo>
                <a:lnTo>
                  <a:pt x="1645376" y="3640232"/>
                </a:lnTo>
                <a:cubicBezTo>
                  <a:pt x="1674446" y="3553085"/>
                  <a:pt x="1679412" y="3455814"/>
                  <a:pt x="1654346" y="3358982"/>
                </a:cubicBezTo>
                <a:cubicBezTo>
                  <a:pt x="1635545" y="3286357"/>
                  <a:pt x="1601854" y="3221714"/>
                  <a:pt x="1557620" y="3167736"/>
                </a:cubicBezTo>
                <a:lnTo>
                  <a:pt x="1489568" y="3145159"/>
                </a:lnTo>
                <a:cubicBezTo>
                  <a:pt x="1180724" y="3128904"/>
                  <a:pt x="873514" y="3021658"/>
                  <a:pt x="610434" y="2818009"/>
                </a:cubicBezTo>
                <a:cubicBezTo>
                  <a:pt x="-76796" y="2286029"/>
                  <a:pt x="-202649" y="1297663"/>
                  <a:pt x="329331" y="610434"/>
                </a:cubicBezTo>
                <a:cubicBezTo>
                  <a:pt x="861312" y="-76796"/>
                  <a:pt x="1849677" y="-202650"/>
                  <a:pt x="2536907" y="329331"/>
                </a:cubicBezTo>
                <a:cubicBezTo>
                  <a:pt x="2794618" y="528824"/>
                  <a:pt x="2973385" y="792496"/>
                  <a:pt x="3068123" y="1080399"/>
                </a:cubicBezTo>
                <a:lnTo>
                  <a:pt x="3127186" y="1193698"/>
                </a:lnTo>
                <a:cubicBezTo>
                  <a:pt x="3190528" y="1222992"/>
                  <a:pt x="3261551" y="1239409"/>
                  <a:pt x="3336570" y="1239409"/>
                </a:cubicBezTo>
                <a:cubicBezTo>
                  <a:pt x="3411588" y="1239409"/>
                  <a:pt x="3482611" y="1222992"/>
                  <a:pt x="3545953" y="1193698"/>
                </a:cubicBezTo>
                <a:lnTo>
                  <a:pt x="3667106" y="1060681"/>
                </a:lnTo>
                <a:cubicBezTo>
                  <a:pt x="3877078" y="789432"/>
                  <a:pt x="4267184" y="739758"/>
                  <a:pt x="4538432" y="94973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68578" tIns="34290" rIns="68578" bIns="34290" rtlCol="0" anchor="ctr">
            <a:noAutofit/>
          </a:bodyPr>
          <a:lstStyle/>
          <a:p>
            <a:pPr algn="ctr"/>
            <a:endParaRPr lang="zh-CN" altLang="en-US"/>
          </a:p>
        </p:txBody>
      </p:sp>
      <p:sp>
        <p:nvSpPr>
          <p:cNvPr id="51" name="椭圆 50"/>
          <p:cNvSpPr/>
          <p:nvPr/>
        </p:nvSpPr>
        <p:spPr>
          <a:xfrm>
            <a:off x="1648965" y="1846382"/>
            <a:ext cx="2071471" cy="2071751"/>
          </a:xfrm>
          <a:prstGeom prst="ellipse">
            <a:avLst/>
          </a:prstGeom>
          <a:solidFill>
            <a:schemeClr val="bg2"/>
          </a:solidFill>
          <a:ln w="44450">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pic>
        <p:nvPicPr>
          <p:cNvPr id="52" name="图片 51"/>
          <p:cNvPicPr>
            <a:picLocks noChangeAspect="1"/>
          </p:cNvPicPr>
          <p:nvPr/>
        </p:nvPicPr>
        <p:blipFill>
          <a:blip r:embed="rId1" cstate="print"/>
          <a:stretch>
            <a:fillRect/>
          </a:stretch>
        </p:blipFill>
        <p:spPr>
          <a:xfrm>
            <a:off x="1809057" y="2021634"/>
            <a:ext cx="1755228" cy="1756838"/>
          </a:xfrm>
          <a:prstGeom prst="ellipse">
            <a:avLst/>
          </a:prstGeom>
          <a:effectLst/>
        </p:spPr>
      </p:pic>
      <p:grpSp>
        <p:nvGrpSpPr>
          <p:cNvPr id="4" name="组合 3"/>
          <p:cNvGrpSpPr/>
          <p:nvPr/>
        </p:nvGrpSpPr>
        <p:grpSpPr>
          <a:xfrm>
            <a:off x="3740156" y="1272041"/>
            <a:ext cx="837243" cy="724406"/>
            <a:chOff x="3740156" y="1272041"/>
            <a:chExt cx="837243" cy="724406"/>
          </a:xfrm>
        </p:grpSpPr>
        <p:sp>
          <p:nvSpPr>
            <p:cNvPr id="54" name="椭圆 53"/>
            <p:cNvSpPr/>
            <p:nvPr/>
          </p:nvSpPr>
          <p:spPr>
            <a:xfrm>
              <a:off x="3796624" y="1272041"/>
              <a:ext cx="724308" cy="724406"/>
            </a:xfrm>
            <a:prstGeom prst="ellipse">
              <a:avLst/>
            </a:prstGeom>
            <a:solidFill>
              <a:schemeClr val="tx2"/>
            </a:solidFill>
            <a:ln w="28575" cap="flat">
              <a:noFill/>
              <a:prstDash val="solid"/>
              <a:miter lim="800000"/>
            </a:ln>
            <a:effec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62" name="TextBox 61"/>
            <p:cNvSpPr txBox="1"/>
            <p:nvPr/>
          </p:nvSpPr>
          <p:spPr>
            <a:xfrm flipH="1">
              <a:off x="3740156" y="1330323"/>
              <a:ext cx="837243" cy="607841"/>
            </a:xfrm>
            <a:prstGeom prst="rect">
              <a:avLst/>
            </a:prstGeom>
            <a:noFill/>
          </p:spPr>
          <p:txBody>
            <a:bodyPr wrap="square" lIns="68562" tIns="34281" rIns="68562" bIns="34281" rtlCol="0">
              <a:spAutoFit/>
            </a:bodyPr>
            <a:lstStyle/>
            <a:p>
              <a:pPr algn="ctr"/>
              <a:r>
                <a:rPr lang="en-US" altLang="zh-CN" sz="3500" dirty="0">
                  <a:solidFill>
                    <a:schemeClr val="bg1"/>
                  </a:solidFill>
                  <a:latin typeface="Impact" panose="020B0806030902050204" pitchFamily="34" charset="0"/>
                </a:rPr>
                <a:t>01</a:t>
              </a:r>
              <a:endParaRPr lang="en-US" altLang="zh-CN" sz="3500" dirty="0">
                <a:solidFill>
                  <a:schemeClr val="bg1"/>
                </a:solidFill>
                <a:latin typeface="Impact" panose="020B0806030902050204" pitchFamily="34" charset="0"/>
              </a:endParaRPr>
            </a:p>
          </p:txBody>
        </p:sp>
      </p:grpSp>
      <p:grpSp>
        <p:nvGrpSpPr>
          <p:cNvPr id="5" name="组合 4"/>
          <p:cNvGrpSpPr/>
          <p:nvPr/>
        </p:nvGrpSpPr>
        <p:grpSpPr>
          <a:xfrm>
            <a:off x="4235542" y="2548638"/>
            <a:ext cx="837243" cy="724406"/>
            <a:chOff x="4235542" y="2548638"/>
            <a:chExt cx="837243" cy="724406"/>
          </a:xfrm>
        </p:grpSpPr>
        <p:sp>
          <p:nvSpPr>
            <p:cNvPr id="57" name="椭圆 56"/>
            <p:cNvSpPr/>
            <p:nvPr/>
          </p:nvSpPr>
          <p:spPr>
            <a:xfrm>
              <a:off x="4292010" y="2548638"/>
              <a:ext cx="724308" cy="724406"/>
            </a:xfrm>
            <a:prstGeom prst="ellipse">
              <a:avLst/>
            </a:prstGeom>
            <a:solidFill>
              <a:schemeClr val="tx2"/>
            </a:solidFill>
            <a:ln w="28575" cap="flat">
              <a:noFill/>
              <a:prstDash val="solid"/>
              <a:miter lim="800000"/>
            </a:ln>
            <a:effec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63" name="TextBox 62"/>
            <p:cNvSpPr txBox="1"/>
            <p:nvPr/>
          </p:nvSpPr>
          <p:spPr>
            <a:xfrm flipH="1">
              <a:off x="4235542" y="2606920"/>
              <a:ext cx="837243" cy="607841"/>
            </a:xfrm>
            <a:prstGeom prst="rect">
              <a:avLst/>
            </a:prstGeom>
            <a:noFill/>
          </p:spPr>
          <p:txBody>
            <a:bodyPr wrap="square" lIns="68562" tIns="34281" rIns="68562" bIns="34281" rtlCol="0">
              <a:spAutoFit/>
            </a:bodyPr>
            <a:lstStyle/>
            <a:p>
              <a:pPr algn="ctr"/>
              <a:r>
                <a:rPr lang="en-US" altLang="zh-CN" sz="3500" dirty="0">
                  <a:solidFill>
                    <a:schemeClr val="bg1"/>
                  </a:solidFill>
                  <a:latin typeface="Impact" panose="020B0806030902050204" pitchFamily="34" charset="0"/>
                </a:rPr>
                <a:t>02</a:t>
              </a:r>
              <a:endParaRPr lang="en-US" altLang="zh-CN" sz="3500" dirty="0">
                <a:solidFill>
                  <a:schemeClr val="bg1"/>
                </a:solidFill>
                <a:latin typeface="Impact" panose="020B0806030902050204" pitchFamily="34" charset="0"/>
              </a:endParaRPr>
            </a:p>
          </p:txBody>
        </p:sp>
      </p:grpSp>
      <p:grpSp>
        <p:nvGrpSpPr>
          <p:cNvPr id="6" name="组合 5"/>
          <p:cNvGrpSpPr/>
          <p:nvPr/>
        </p:nvGrpSpPr>
        <p:grpSpPr>
          <a:xfrm>
            <a:off x="3740155" y="3803796"/>
            <a:ext cx="837243" cy="724406"/>
            <a:chOff x="3740155" y="3803796"/>
            <a:chExt cx="837243" cy="724406"/>
          </a:xfrm>
        </p:grpSpPr>
        <p:sp>
          <p:nvSpPr>
            <p:cNvPr id="60" name="椭圆 59"/>
            <p:cNvSpPr/>
            <p:nvPr/>
          </p:nvSpPr>
          <p:spPr>
            <a:xfrm>
              <a:off x="3782334" y="3803796"/>
              <a:ext cx="724308" cy="724406"/>
            </a:xfrm>
            <a:prstGeom prst="ellipse">
              <a:avLst/>
            </a:prstGeom>
            <a:solidFill>
              <a:schemeClr val="tx2"/>
            </a:solidFill>
            <a:ln w="28575" cap="flat">
              <a:noFill/>
              <a:prstDash val="solid"/>
              <a:miter lim="800000"/>
            </a:ln>
            <a:effec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64" name="TextBox 63"/>
            <p:cNvSpPr txBox="1"/>
            <p:nvPr/>
          </p:nvSpPr>
          <p:spPr>
            <a:xfrm flipH="1">
              <a:off x="3740155" y="3864182"/>
              <a:ext cx="837243" cy="607841"/>
            </a:xfrm>
            <a:prstGeom prst="rect">
              <a:avLst/>
            </a:prstGeom>
            <a:noFill/>
          </p:spPr>
          <p:txBody>
            <a:bodyPr wrap="square" lIns="68562" tIns="34281" rIns="68562" bIns="34281" rtlCol="0">
              <a:spAutoFit/>
            </a:bodyPr>
            <a:lstStyle/>
            <a:p>
              <a:pPr algn="ctr"/>
              <a:r>
                <a:rPr lang="en-US" altLang="zh-CN" sz="3500" dirty="0">
                  <a:solidFill>
                    <a:schemeClr val="bg1"/>
                  </a:solidFill>
                  <a:latin typeface="Impact" panose="020B0806030902050204" pitchFamily="34" charset="0"/>
                </a:rPr>
                <a:t>03</a:t>
              </a:r>
              <a:endParaRPr lang="en-US" altLang="zh-CN" sz="3500" dirty="0">
                <a:solidFill>
                  <a:schemeClr val="bg1"/>
                </a:solidFill>
                <a:latin typeface="Impact" panose="020B0806030902050204" pitchFamily="34" charset="0"/>
              </a:endParaRPr>
            </a:p>
          </p:txBody>
        </p:sp>
      </p:grpSp>
      <p:sp>
        <p:nvSpPr>
          <p:cNvPr id="67" name="矩形 7"/>
          <p:cNvSpPr>
            <a:spLocks noChangeArrowheads="1"/>
          </p:cNvSpPr>
          <p:nvPr/>
        </p:nvSpPr>
        <p:spPr bwMode="auto">
          <a:xfrm>
            <a:off x="5231065" y="2678455"/>
            <a:ext cx="2385039" cy="443198"/>
          </a:xfrm>
          <a:prstGeom prst="rect">
            <a:avLst/>
          </a:prstGeom>
        </p:spPr>
        <p:txBody>
          <a:bodyPr wrap="square" lIns="0" tIns="0" rIns="0" bIns="0" anchor="ctr" anchorCtr="0">
            <a:spAutoFit/>
          </a:bodyPr>
          <a:lstStyle/>
          <a:p>
            <a:pPr algn="just">
              <a:lnSpc>
                <a:spcPct val="120000"/>
              </a:lnSpc>
              <a:spcBef>
                <a:spcPct val="20000"/>
              </a:spcBef>
            </a:pPr>
            <a:r>
              <a:rPr lang="zh-CN" altLang="en-US" sz="1200" b="1" dirty="0">
                <a:solidFill>
                  <a:schemeClr val="accent1"/>
                </a:solidFill>
                <a:latin typeface="微软雅黑" panose="020B0503020204020204" pitchFamily="34" charset="-122"/>
                <a:ea typeface="微软雅黑" panose="020B0503020204020204" pitchFamily="34" charset="-122"/>
                <a:sym typeface="+mn-lt"/>
              </a:rPr>
              <a:t>污水处理和生产设备仍然未达到国家级标准。 </a:t>
            </a:r>
            <a:endParaRPr lang="zh-CN" altLang="en-US" sz="1200" b="1" dirty="0">
              <a:solidFill>
                <a:schemeClr val="accent1"/>
              </a:solidFill>
              <a:latin typeface="微软雅黑" panose="020B0503020204020204" pitchFamily="34" charset="-122"/>
              <a:ea typeface="微软雅黑" panose="020B0503020204020204" pitchFamily="34" charset="-122"/>
              <a:sym typeface="+mn-lt"/>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139"/>
                            </p:stCondLst>
                            <p:childTnLst>
                              <p:par>
                                <p:cTn id="20" presetID="10" presetClass="entr" presetSubtype="0"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500"/>
                                        <p:tgtEl>
                                          <p:spTgt spid="49"/>
                                        </p:tgtEl>
                                      </p:cBhvr>
                                    </p:animEffect>
                                  </p:childTnLst>
                                </p:cTn>
                              </p:par>
                            </p:childTnLst>
                          </p:cTn>
                        </p:par>
                        <p:par>
                          <p:cTn id="23" fill="hold">
                            <p:stCondLst>
                              <p:cond delay="1639"/>
                            </p:stCondLst>
                            <p:childTnLst>
                              <p:par>
                                <p:cTn id="24" presetID="31" presetClass="entr" presetSubtype="0" fill="hold" grpId="0" nodeType="after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p:cTn id="26" dur="1000" fill="hold"/>
                                        <p:tgtEl>
                                          <p:spTgt spid="51"/>
                                        </p:tgtEl>
                                        <p:attrNameLst>
                                          <p:attrName>ppt_w</p:attrName>
                                        </p:attrNameLst>
                                      </p:cBhvr>
                                      <p:tavLst>
                                        <p:tav tm="0">
                                          <p:val>
                                            <p:fltVal val="0"/>
                                          </p:val>
                                        </p:tav>
                                        <p:tav tm="100000">
                                          <p:val>
                                            <p:strVal val="#ppt_w"/>
                                          </p:val>
                                        </p:tav>
                                      </p:tavLst>
                                    </p:anim>
                                    <p:anim calcmode="lin" valueType="num">
                                      <p:cBhvr>
                                        <p:cTn id="27" dur="1000" fill="hold"/>
                                        <p:tgtEl>
                                          <p:spTgt spid="51"/>
                                        </p:tgtEl>
                                        <p:attrNameLst>
                                          <p:attrName>ppt_h</p:attrName>
                                        </p:attrNameLst>
                                      </p:cBhvr>
                                      <p:tavLst>
                                        <p:tav tm="0">
                                          <p:val>
                                            <p:fltVal val="0"/>
                                          </p:val>
                                        </p:tav>
                                        <p:tav tm="100000">
                                          <p:val>
                                            <p:strVal val="#ppt_h"/>
                                          </p:val>
                                        </p:tav>
                                      </p:tavLst>
                                    </p:anim>
                                    <p:anim calcmode="lin" valueType="num">
                                      <p:cBhvr>
                                        <p:cTn id="28" dur="1000" fill="hold"/>
                                        <p:tgtEl>
                                          <p:spTgt spid="51"/>
                                        </p:tgtEl>
                                        <p:attrNameLst>
                                          <p:attrName>style.rotation</p:attrName>
                                        </p:attrNameLst>
                                      </p:cBhvr>
                                      <p:tavLst>
                                        <p:tav tm="0">
                                          <p:val>
                                            <p:fltVal val="90"/>
                                          </p:val>
                                        </p:tav>
                                        <p:tav tm="100000">
                                          <p:val>
                                            <p:fltVal val="0"/>
                                          </p:val>
                                        </p:tav>
                                      </p:tavLst>
                                    </p:anim>
                                    <p:animEffect transition="in" filter="fade">
                                      <p:cBhvr>
                                        <p:cTn id="29" dur="1000"/>
                                        <p:tgtEl>
                                          <p:spTgt spid="51"/>
                                        </p:tgtEl>
                                      </p:cBhvr>
                                    </p:animEffect>
                                  </p:childTnLst>
                                </p:cTn>
                              </p:par>
                              <p:par>
                                <p:cTn id="30" presetID="31" presetClass="entr" presetSubtype="0" fill="hold" nodeType="withEffect">
                                  <p:stCondLst>
                                    <p:cond delay="0"/>
                                  </p:stCondLst>
                                  <p:childTnLst>
                                    <p:set>
                                      <p:cBhvr>
                                        <p:cTn id="31" dur="1" fill="hold">
                                          <p:stCondLst>
                                            <p:cond delay="0"/>
                                          </p:stCondLst>
                                        </p:cTn>
                                        <p:tgtEl>
                                          <p:spTgt spid="52"/>
                                        </p:tgtEl>
                                        <p:attrNameLst>
                                          <p:attrName>style.visibility</p:attrName>
                                        </p:attrNameLst>
                                      </p:cBhvr>
                                      <p:to>
                                        <p:strVal val="visible"/>
                                      </p:to>
                                    </p:set>
                                    <p:anim calcmode="lin" valueType="num">
                                      <p:cBhvr>
                                        <p:cTn id="32" dur="1000" fill="hold"/>
                                        <p:tgtEl>
                                          <p:spTgt spid="52"/>
                                        </p:tgtEl>
                                        <p:attrNameLst>
                                          <p:attrName>ppt_w</p:attrName>
                                        </p:attrNameLst>
                                      </p:cBhvr>
                                      <p:tavLst>
                                        <p:tav tm="0">
                                          <p:val>
                                            <p:fltVal val="0"/>
                                          </p:val>
                                        </p:tav>
                                        <p:tav tm="100000">
                                          <p:val>
                                            <p:strVal val="#ppt_w"/>
                                          </p:val>
                                        </p:tav>
                                      </p:tavLst>
                                    </p:anim>
                                    <p:anim calcmode="lin" valueType="num">
                                      <p:cBhvr>
                                        <p:cTn id="33" dur="1000" fill="hold"/>
                                        <p:tgtEl>
                                          <p:spTgt spid="52"/>
                                        </p:tgtEl>
                                        <p:attrNameLst>
                                          <p:attrName>ppt_h</p:attrName>
                                        </p:attrNameLst>
                                      </p:cBhvr>
                                      <p:tavLst>
                                        <p:tav tm="0">
                                          <p:val>
                                            <p:fltVal val="0"/>
                                          </p:val>
                                        </p:tav>
                                        <p:tav tm="100000">
                                          <p:val>
                                            <p:strVal val="#ppt_h"/>
                                          </p:val>
                                        </p:tav>
                                      </p:tavLst>
                                    </p:anim>
                                    <p:anim calcmode="lin" valueType="num">
                                      <p:cBhvr>
                                        <p:cTn id="34" dur="1000" fill="hold"/>
                                        <p:tgtEl>
                                          <p:spTgt spid="52"/>
                                        </p:tgtEl>
                                        <p:attrNameLst>
                                          <p:attrName>style.rotation</p:attrName>
                                        </p:attrNameLst>
                                      </p:cBhvr>
                                      <p:tavLst>
                                        <p:tav tm="0">
                                          <p:val>
                                            <p:fltVal val="90"/>
                                          </p:val>
                                        </p:tav>
                                        <p:tav tm="100000">
                                          <p:val>
                                            <p:fltVal val="0"/>
                                          </p:val>
                                        </p:tav>
                                      </p:tavLst>
                                    </p:anim>
                                    <p:animEffect transition="in" filter="fade">
                                      <p:cBhvr>
                                        <p:cTn id="35" dur="1000"/>
                                        <p:tgtEl>
                                          <p:spTgt spid="52"/>
                                        </p:tgtEl>
                                      </p:cBhvr>
                                    </p:animEffect>
                                  </p:childTnLst>
                                </p:cTn>
                              </p:par>
                            </p:childTnLst>
                          </p:cTn>
                        </p:par>
                        <p:par>
                          <p:cTn id="36" fill="hold">
                            <p:stCondLst>
                              <p:cond delay="2639"/>
                            </p:stCondLst>
                            <p:childTnLst>
                              <p:par>
                                <p:cTn id="37" presetID="53" presetClass="entr" presetSubtype="16"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ppt_w</p:attrName>
                                        </p:attrNameLst>
                                      </p:cBhvr>
                                      <p:tavLst>
                                        <p:tav tm="0">
                                          <p:val>
                                            <p:fltVal val="0"/>
                                          </p:val>
                                        </p:tav>
                                        <p:tav tm="100000">
                                          <p:val>
                                            <p:strVal val="#ppt_w"/>
                                          </p:val>
                                        </p:tav>
                                      </p:tavLst>
                                    </p:anim>
                                    <p:anim calcmode="lin" valueType="num">
                                      <p:cBhvr>
                                        <p:cTn id="40" dur="500" fill="hold"/>
                                        <p:tgtEl>
                                          <p:spTgt spid="4"/>
                                        </p:tgtEl>
                                        <p:attrNameLst>
                                          <p:attrName>ppt_h</p:attrName>
                                        </p:attrNameLst>
                                      </p:cBhvr>
                                      <p:tavLst>
                                        <p:tav tm="0">
                                          <p:val>
                                            <p:fltVal val="0"/>
                                          </p:val>
                                        </p:tav>
                                        <p:tav tm="100000">
                                          <p:val>
                                            <p:strVal val="#ppt_h"/>
                                          </p:val>
                                        </p:tav>
                                      </p:tavLst>
                                    </p:anim>
                                    <p:animEffect transition="in" filter="fade">
                                      <p:cBhvr>
                                        <p:cTn id="41" dur="500"/>
                                        <p:tgtEl>
                                          <p:spTgt spid="4"/>
                                        </p:tgtEl>
                                      </p:cBhvr>
                                    </p:animEffect>
                                  </p:childTnLst>
                                </p:cTn>
                              </p:par>
                            </p:childTnLst>
                          </p:cTn>
                        </p:par>
                        <p:par>
                          <p:cTn id="42" fill="hold">
                            <p:stCondLst>
                              <p:cond delay="3139"/>
                            </p:stCondLst>
                            <p:childTnLst>
                              <p:par>
                                <p:cTn id="43" presetID="42" presetClass="entr" presetSubtype="0"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fade">
                                      <p:cBhvr>
                                        <p:cTn id="45" dur="1000"/>
                                        <p:tgtEl>
                                          <p:spTgt spid="34"/>
                                        </p:tgtEl>
                                      </p:cBhvr>
                                    </p:animEffect>
                                    <p:anim calcmode="lin" valueType="num">
                                      <p:cBhvr>
                                        <p:cTn id="46" dur="1000" fill="hold"/>
                                        <p:tgtEl>
                                          <p:spTgt spid="34"/>
                                        </p:tgtEl>
                                        <p:attrNameLst>
                                          <p:attrName>ppt_x</p:attrName>
                                        </p:attrNameLst>
                                      </p:cBhvr>
                                      <p:tavLst>
                                        <p:tav tm="0">
                                          <p:val>
                                            <p:strVal val="#ppt_x"/>
                                          </p:val>
                                        </p:tav>
                                        <p:tav tm="100000">
                                          <p:val>
                                            <p:strVal val="#ppt_x"/>
                                          </p:val>
                                        </p:tav>
                                      </p:tavLst>
                                    </p:anim>
                                    <p:anim calcmode="lin" valueType="num">
                                      <p:cBhvr>
                                        <p:cTn id="47" dur="1000" fill="hold"/>
                                        <p:tgtEl>
                                          <p:spTgt spid="34"/>
                                        </p:tgtEl>
                                        <p:attrNameLst>
                                          <p:attrName>ppt_y</p:attrName>
                                        </p:attrNameLst>
                                      </p:cBhvr>
                                      <p:tavLst>
                                        <p:tav tm="0">
                                          <p:val>
                                            <p:strVal val="#ppt_y+.1"/>
                                          </p:val>
                                        </p:tav>
                                        <p:tav tm="100000">
                                          <p:val>
                                            <p:strVal val="#ppt_y"/>
                                          </p:val>
                                        </p:tav>
                                      </p:tavLst>
                                    </p:anim>
                                  </p:childTnLst>
                                </p:cTn>
                              </p:par>
                            </p:childTnLst>
                          </p:cTn>
                        </p:par>
                        <p:par>
                          <p:cTn id="48" fill="hold">
                            <p:stCondLst>
                              <p:cond delay="4139"/>
                            </p:stCondLst>
                            <p:childTnLst>
                              <p:par>
                                <p:cTn id="49" presetID="53" presetClass="entr" presetSubtype="16"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500" fill="hold"/>
                                        <p:tgtEl>
                                          <p:spTgt spid="5"/>
                                        </p:tgtEl>
                                        <p:attrNameLst>
                                          <p:attrName>ppt_w</p:attrName>
                                        </p:attrNameLst>
                                      </p:cBhvr>
                                      <p:tavLst>
                                        <p:tav tm="0">
                                          <p:val>
                                            <p:fltVal val="0"/>
                                          </p:val>
                                        </p:tav>
                                        <p:tav tm="100000">
                                          <p:val>
                                            <p:strVal val="#ppt_w"/>
                                          </p:val>
                                        </p:tav>
                                      </p:tavLst>
                                    </p:anim>
                                    <p:anim calcmode="lin" valueType="num">
                                      <p:cBhvr>
                                        <p:cTn id="52" dur="500" fill="hold"/>
                                        <p:tgtEl>
                                          <p:spTgt spid="5"/>
                                        </p:tgtEl>
                                        <p:attrNameLst>
                                          <p:attrName>ppt_h</p:attrName>
                                        </p:attrNameLst>
                                      </p:cBhvr>
                                      <p:tavLst>
                                        <p:tav tm="0">
                                          <p:val>
                                            <p:fltVal val="0"/>
                                          </p:val>
                                        </p:tav>
                                        <p:tav tm="100000">
                                          <p:val>
                                            <p:strVal val="#ppt_h"/>
                                          </p:val>
                                        </p:tav>
                                      </p:tavLst>
                                    </p:anim>
                                    <p:animEffect transition="in" filter="fade">
                                      <p:cBhvr>
                                        <p:cTn id="53" dur="500"/>
                                        <p:tgtEl>
                                          <p:spTgt spid="5"/>
                                        </p:tgtEl>
                                      </p:cBhvr>
                                    </p:animEffect>
                                  </p:childTnLst>
                                </p:cTn>
                              </p:par>
                            </p:childTnLst>
                          </p:cTn>
                        </p:par>
                        <p:par>
                          <p:cTn id="54" fill="hold">
                            <p:stCondLst>
                              <p:cond delay="4639"/>
                            </p:stCondLst>
                            <p:childTnLst>
                              <p:par>
                                <p:cTn id="55" presetID="42" presetClass="entr" presetSubtype="0" fill="hold" grpId="0" nodeType="after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fade">
                                      <p:cBhvr>
                                        <p:cTn id="57" dur="1000"/>
                                        <p:tgtEl>
                                          <p:spTgt spid="67"/>
                                        </p:tgtEl>
                                      </p:cBhvr>
                                    </p:animEffect>
                                    <p:anim calcmode="lin" valueType="num">
                                      <p:cBhvr>
                                        <p:cTn id="58" dur="1000" fill="hold"/>
                                        <p:tgtEl>
                                          <p:spTgt spid="67"/>
                                        </p:tgtEl>
                                        <p:attrNameLst>
                                          <p:attrName>ppt_x</p:attrName>
                                        </p:attrNameLst>
                                      </p:cBhvr>
                                      <p:tavLst>
                                        <p:tav tm="0">
                                          <p:val>
                                            <p:strVal val="#ppt_x"/>
                                          </p:val>
                                        </p:tav>
                                        <p:tav tm="100000">
                                          <p:val>
                                            <p:strVal val="#ppt_x"/>
                                          </p:val>
                                        </p:tav>
                                      </p:tavLst>
                                    </p:anim>
                                    <p:anim calcmode="lin" valueType="num">
                                      <p:cBhvr>
                                        <p:cTn id="59" dur="1000" fill="hold"/>
                                        <p:tgtEl>
                                          <p:spTgt spid="67"/>
                                        </p:tgtEl>
                                        <p:attrNameLst>
                                          <p:attrName>ppt_y</p:attrName>
                                        </p:attrNameLst>
                                      </p:cBhvr>
                                      <p:tavLst>
                                        <p:tav tm="0">
                                          <p:val>
                                            <p:strVal val="#ppt_y+.1"/>
                                          </p:val>
                                        </p:tav>
                                        <p:tav tm="100000">
                                          <p:val>
                                            <p:strVal val="#ppt_y"/>
                                          </p:val>
                                        </p:tav>
                                      </p:tavLst>
                                    </p:anim>
                                  </p:childTnLst>
                                </p:cTn>
                              </p:par>
                            </p:childTnLst>
                          </p:cTn>
                        </p:par>
                        <p:par>
                          <p:cTn id="60" fill="hold">
                            <p:stCondLst>
                              <p:cond delay="5639"/>
                            </p:stCondLst>
                            <p:childTnLst>
                              <p:par>
                                <p:cTn id="61" presetID="53" presetClass="entr" presetSubtype="16" fill="hold" nodeType="afterEffect">
                                  <p:stCondLst>
                                    <p:cond delay="0"/>
                                  </p:stCondLst>
                                  <p:childTnLst>
                                    <p:set>
                                      <p:cBhvr>
                                        <p:cTn id="62" dur="1" fill="hold">
                                          <p:stCondLst>
                                            <p:cond delay="0"/>
                                          </p:stCondLst>
                                        </p:cTn>
                                        <p:tgtEl>
                                          <p:spTgt spid="6"/>
                                        </p:tgtEl>
                                        <p:attrNameLst>
                                          <p:attrName>style.visibility</p:attrName>
                                        </p:attrNameLst>
                                      </p:cBhvr>
                                      <p:to>
                                        <p:strVal val="visible"/>
                                      </p:to>
                                    </p:set>
                                    <p:anim calcmode="lin" valueType="num">
                                      <p:cBhvr>
                                        <p:cTn id="63" dur="500" fill="hold"/>
                                        <p:tgtEl>
                                          <p:spTgt spid="6"/>
                                        </p:tgtEl>
                                        <p:attrNameLst>
                                          <p:attrName>ppt_w</p:attrName>
                                        </p:attrNameLst>
                                      </p:cBhvr>
                                      <p:tavLst>
                                        <p:tav tm="0">
                                          <p:val>
                                            <p:fltVal val="0"/>
                                          </p:val>
                                        </p:tav>
                                        <p:tav tm="100000">
                                          <p:val>
                                            <p:strVal val="#ppt_w"/>
                                          </p:val>
                                        </p:tav>
                                      </p:tavLst>
                                    </p:anim>
                                    <p:anim calcmode="lin" valueType="num">
                                      <p:cBhvr>
                                        <p:cTn id="64" dur="500" fill="hold"/>
                                        <p:tgtEl>
                                          <p:spTgt spid="6"/>
                                        </p:tgtEl>
                                        <p:attrNameLst>
                                          <p:attrName>ppt_h</p:attrName>
                                        </p:attrNameLst>
                                      </p:cBhvr>
                                      <p:tavLst>
                                        <p:tav tm="0">
                                          <p:val>
                                            <p:fltVal val="0"/>
                                          </p:val>
                                        </p:tav>
                                        <p:tav tm="100000">
                                          <p:val>
                                            <p:strVal val="#ppt_h"/>
                                          </p:val>
                                        </p:tav>
                                      </p:tavLst>
                                    </p:anim>
                                    <p:animEffect transition="in" filter="fade">
                                      <p:cBhvr>
                                        <p:cTn id="65" dur="500"/>
                                        <p:tgtEl>
                                          <p:spTgt spid="6"/>
                                        </p:tgtEl>
                                      </p:cBhvr>
                                    </p:animEffect>
                                  </p:childTnLst>
                                </p:cTn>
                              </p:par>
                            </p:childTnLst>
                          </p:cTn>
                        </p:par>
                        <p:par>
                          <p:cTn id="66" fill="hold">
                            <p:stCondLst>
                              <p:cond delay="6139"/>
                            </p:stCondLst>
                            <p:childTnLst>
                              <p:par>
                                <p:cTn id="67" presetID="42" presetClass="entr" presetSubtype="0" fill="hold" grpId="0" nodeType="after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fade">
                                      <p:cBhvr>
                                        <p:cTn id="69" dur="1000"/>
                                        <p:tgtEl>
                                          <p:spTgt spid="36"/>
                                        </p:tgtEl>
                                      </p:cBhvr>
                                    </p:animEffect>
                                    <p:anim calcmode="lin" valueType="num">
                                      <p:cBhvr>
                                        <p:cTn id="70" dur="1000" fill="hold"/>
                                        <p:tgtEl>
                                          <p:spTgt spid="36"/>
                                        </p:tgtEl>
                                        <p:attrNameLst>
                                          <p:attrName>ppt_x</p:attrName>
                                        </p:attrNameLst>
                                      </p:cBhvr>
                                      <p:tavLst>
                                        <p:tav tm="0">
                                          <p:val>
                                            <p:strVal val="#ppt_x"/>
                                          </p:val>
                                        </p:tav>
                                        <p:tav tm="100000">
                                          <p:val>
                                            <p:strVal val="#ppt_x"/>
                                          </p:val>
                                        </p:tav>
                                      </p:tavLst>
                                    </p:anim>
                                    <p:anim calcmode="lin" valueType="num">
                                      <p:cBhvr>
                                        <p:cTn id="71"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4" grpId="0"/>
      <p:bldP spid="36" grpId="0"/>
      <p:bldP spid="49" grpId="0" animBg="1"/>
      <p:bldP spid="51" grpId="0" animBg="1"/>
      <p:bldP spid="6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65373" y="428693"/>
            <a:ext cx="3047759" cy="430887"/>
          </a:xfrm>
          <a:prstGeom prst="rect">
            <a:avLst/>
          </a:prstGeom>
          <a:noFill/>
        </p:spPr>
        <p:txBody>
          <a:bodyPr wrap="square" rtlCol="0">
            <a:spAutoFit/>
          </a:bodyPr>
          <a:lstStyle>
            <a:defPPr>
              <a:defRPr lang="zh-CN"/>
            </a:defPPr>
            <a:lvl1pPr>
              <a:defRPr sz="2200" b="1">
                <a:solidFill>
                  <a:schemeClr val="accent1"/>
                </a:solidFill>
                <a:latin typeface="微软雅黑" panose="020B0503020204020204" pitchFamily="34" charset="-122"/>
                <a:ea typeface="微软雅黑" panose="020B0503020204020204" pitchFamily="34" charset="-122"/>
              </a:defRPr>
            </a:lvl1pPr>
          </a:lstStyle>
          <a:p>
            <a:r>
              <a:rPr lang="zh-CN" altLang="en-US" dirty="0"/>
              <a:t>员工关系方面</a:t>
            </a:r>
            <a:endParaRPr lang="zh-CN" altLang="en-US" dirty="0"/>
          </a:p>
        </p:txBody>
      </p:sp>
      <p:cxnSp>
        <p:nvCxnSpPr>
          <p:cNvPr id="3" name="直接连接符 2"/>
          <p:cNvCxnSpPr/>
          <p:nvPr/>
        </p:nvCxnSpPr>
        <p:spPr>
          <a:xfrm>
            <a:off x="1132953" y="897658"/>
            <a:ext cx="7543503" cy="0"/>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582730" y="347438"/>
            <a:ext cx="507041" cy="593401"/>
            <a:chOff x="582730" y="347438"/>
            <a:chExt cx="507041" cy="593401"/>
          </a:xfrm>
        </p:grpSpPr>
        <p:sp>
          <p:nvSpPr>
            <p:cNvPr id="19" name="六边形 18"/>
            <p:cNvSpPr/>
            <p:nvPr/>
          </p:nvSpPr>
          <p:spPr>
            <a:xfrm rot="5400000">
              <a:off x="539550" y="390618"/>
              <a:ext cx="593401" cy="507041"/>
            </a:xfrm>
            <a:prstGeom prst="hexagon">
              <a:avLst/>
            </a:prstGeom>
            <a:solidFill>
              <a:schemeClr val="accent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33" name="Freeform 133"/>
            <p:cNvSpPr>
              <a:spLocks noEditPoints="1"/>
            </p:cNvSpPr>
            <p:nvPr/>
          </p:nvSpPr>
          <p:spPr bwMode="auto">
            <a:xfrm>
              <a:off x="666622" y="489419"/>
              <a:ext cx="339258" cy="309433"/>
            </a:xfrm>
            <a:custGeom>
              <a:avLst/>
              <a:gdLst>
                <a:gd name="T0" fmla="*/ 244 w 547"/>
                <a:gd name="T1" fmla="*/ 120 h 498"/>
                <a:gd name="T2" fmla="*/ 218 w 547"/>
                <a:gd name="T3" fmla="*/ 146 h 498"/>
                <a:gd name="T4" fmla="*/ 232 w 547"/>
                <a:gd name="T5" fmla="*/ 180 h 498"/>
                <a:gd name="T6" fmla="*/ 270 w 547"/>
                <a:gd name="T7" fmla="*/ 180 h 498"/>
                <a:gd name="T8" fmla="*/ 283 w 547"/>
                <a:gd name="T9" fmla="*/ 146 h 498"/>
                <a:gd name="T10" fmla="*/ 236 w 547"/>
                <a:gd name="T11" fmla="*/ 79 h 498"/>
                <a:gd name="T12" fmla="*/ 197 w 547"/>
                <a:gd name="T13" fmla="*/ 99 h 498"/>
                <a:gd name="T14" fmla="*/ 177 w 547"/>
                <a:gd name="T15" fmla="*/ 138 h 498"/>
                <a:gd name="T16" fmla="*/ 182 w 547"/>
                <a:gd name="T17" fmla="*/ 183 h 498"/>
                <a:gd name="T18" fmla="*/ 209 w 547"/>
                <a:gd name="T19" fmla="*/ 216 h 498"/>
                <a:gd name="T20" fmla="*/ 251 w 547"/>
                <a:gd name="T21" fmla="*/ 228 h 498"/>
                <a:gd name="T22" fmla="*/ 293 w 547"/>
                <a:gd name="T23" fmla="*/ 216 h 498"/>
                <a:gd name="T24" fmla="*/ 320 w 547"/>
                <a:gd name="T25" fmla="*/ 183 h 498"/>
                <a:gd name="T26" fmla="*/ 325 w 547"/>
                <a:gd name="T27" fmla="*/ 138 h 498"/>
                <a:gd name="T28" fmla="*/ 304 w 547"/>
                <a:gd name="T29" fmla="*/ 99 h 498"/>
                <a:gd name="T30" fmla="*/ 266 w 547"/>
                <a:gd name="T31" fmla="*/ 79 h 498"/>
                <a:gd name="T32" fmla="*/ 305 w 547"/>
                <a:gd name="T33" fmla="*/ 367 h 498"/>
                <a:gd name="T34" fmla="*/ 249 w 547"/>
                <a:gd name="T35" fmla="*/ 379 h 498"/>
                <a:gd name="T36" fmla="*/ 273 w 547"/>
                <a:gd name="T37" fmla="*/ 428 h 498"/>
                <a:gd name="T38" fmla="*/ 262 w 547"/>
                <a:gd name="T39" fmla="*/ 487 h 498"/>
                <a:gd name="T40" fmla="*/ 337 w 547"/>
                <a:gd name="T41" fmla="*/ 481 h 498"/>
                <a:gd name="T42" fmla="*/ 322 w 547"/>
                <a:gd name="T43" fmla="*/ 419 h 498"/>
                <a:gd name="T44" fmla="*/ 494 w 547"/>
                <a:gd name="T45" fmla="*/ 352 h 498"/>
                <a:gd name="T46" fmla="*/ 458 w 547"/>
                <a:gd name="T47" fmla="*/ 345 h 498"/>
                <a:gd name="T48" fmla="*/ 438 w 547"/>
                <a:gd name="T49" fmla="*/ 375 h 498"/>
                <a:gd name="T50" fmla="*/ 458 w 547"/>
                <a:gd name="T51" fmla="*/ 406 h 498"/>
                <a:gd name="T52" fmla="*/ 494 w 547"/>
                <a:gd name="T53" fmla="*/ 399 h 498"/>
                <a:gd name="T54" fmla="*/ 501 w 547"/>
                <a:gd name="T55" fmla="*/ 362 h 498"/>
                <a:gd name="T56" fmla="*/ 455 w 547"/>
                <a:gd name="T57" fmla="*/ 301 h 498"/>
                <a:gd name="T58" fmla="*/ 418 w 547"/>
                <a:gd name="T59" fmla="*/ 322 h 498"/>
                <a:gd name="T60" fmla="*/ 397 w 547"/>
                <a:gd name="T61" fmla="*/ 360 h 498"/>
                <a:gd name="T62" fmla="*/ 401 w 547"/>
                <a:gd name="T63" fmla="*/ 405 h 498"/>
                <a:gd name="T64" fmla="*/ 428 w 547"/>
                <a:gd name="T65" fmla="*/ 437 h 498"/>
                <a:gd name="T66" fmla="*/ 471 w 547"/>
                <a:gd name="T67" fmla="*/ 450 h 498"/>
                <a:gd name="T68" fmla="*/ 513 w 547"/>
                <a:gd name="T69" fmla="*/ 437 h 498"/>
                <a:gd name="T70" fmla="*/ 541 w 547"/>
                <a:gd name="T71" fmla="*/ 405 h 498"/>
                <a:gd name="T72" fmla="*/ 545 w 547"/>
                <a:gd name="T73" fmla="*/ 360 h 498"/>
                <a:gd name="T74" fmla="*/ 525 w 547"/>
                <a:gd name="T75" fmla="*/ 322 h 498"/>
                <a:gd name="T76" fmla="*/ 486 w 547"/>
                <a:gd name="T77" fmla="*/ 301 h 498"/>
                <a:gd name="T78" fmla="*/ 12 w 547"/>
                <a:gd name="T79" fmla="*/ 200 h 498"/>
                <a:gd name="T80" fmla="*/ 15 w 547"/>
                <a:gd name="T81" fmla="*/ 258 h 498"/>
                <a:gd name="T82" fmla="*/ 67 w 547"/>
                <a:gd name="T83" fmla="*/ 240 h 498"/>
                <a:gd name="T84" fmla="*/ 123 w 547"/>
                <a:gd name="T85" fmla="*/ 261 h 498"/>
                <a:gd name="T86" fmla="*/ 129 w 547"/>
                <a:gd name="T87" fmla="*/ 185 h 498"/>
                <a:gd name="T88" fmla="*/ 65 w 547"/>
                <a:gd name="T89" fmla="*/ 192 h 498"/>
                <a:gd name="T90" fmla="*/ 103 w 547"/>
                <a:gd name="T91" fmla="*/ 494 h 498"/>
                <a:gd name="T92" fmla="*/ 89 w 547"/>
                <a:gd name="T93" fmla="*/ 375 h 498"/>
                <a:gd name="T94" fmla="*/ 133 w 547"/>
                <a:gd name="T95" fmla="*/ 308 h 498"/>
                <a:gd name="T96" fmla="*/ 225 w 547"/>
                <a:gd name="T97" fmla="*/ 273 h 498"/>
                <a:gd name="T98" fmla="*/ 340 w 547"/>
                <a:gd name="T99" fmla="*/ 253 h 498"/>
                <a:gd name="T100" fmla="*/ 390 w 547"/>
                <a:gd name="T101" fmla="*/ 220 h 498"/>
                <a:gd name="T102" fmla="*/ 399 w 547"/>
                <a:gd name="T103" fmla="*/ 167 h 498"/>
                <a:gd name="T104" fmla="*/ 447 w 547"/>
                <a:gd name="T105" fmla="*/ 58 h 498"/>
                <a:gd name="T106" fmla="*/ 468 w 547"/>
                <a:gd name="T107" fmla="*/ 206 h 498"/>
                <a:gd name="T108" fmla="*/ 433 w 547"/>
                <a:gd name="T109" fmla="*/ 280 h 498"/>
                <a:gd name="T110" fmla="*/ 359 w 547"/>
                <a:gd name="T111" fmla="*/ 318 h 498"/>
                <a:gd name="T112" fmla="*/ 239 w 547"/>
                <a:gd name="T113" fmla="*/ 340 h 498"/>
                <a:gd name="T114" fmla="*/ 178 w 547"/>
                <a:gd name="T115" fmla="*/ 362 h 498"/>
                <a:gd name="T116" fmla="*/ 157 w 547"/>
                <a:gd name="T117" fmla="*/ 401 h 498"/>
                <a:gd name="T118" fmla="*/ 168 w 547"/>
                <a:gd name="T119" fmla="*/ 474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47" h="498">
                  <a:moveTo>
                    <a:pt x="275" y="130"/>
                  </a:moveTo>
                  <a:lnTo>
                    <a:pt x="270" y="125"/>
                  </a:lnTo>
                  <a:lnTo>
                    <a:pt x="264" y="123"/>
                  </a:lnTo>
                  <a:lnTo>
                    <a:pt x="258" y="120"/>
                  </a:lnTo>
                  <a:lnTo>
                    <a:pt x="251" y="119"/>
                  </a:lnTo>
                  <a:lnTo>
                    <a:pt x="244" y="120"/>
                  </a:lnTo>
                  <a:lnTo>
                    <a:pt x="238" y="123"/>
                  </a:lnTo>
                  <a:lnTo>
                    <a:pt x="232" y="125"/>
                  </a:lnTo>
                  <a:lnTo>
                    <a:pt x="228" y="130"/>
                  </a:lnTo>
                  <a:lnTo>
                    <a:pt x="224" y="135"/>
                  </a:lnTo>
                  <a:lnTo>
                    <a:pt x="221" y="140"/>
                  </a:lnTo>
                  <a:lnTo>
                    <a:pt x="218" y="146"/>
                  </a:lnTo>
                  <a:lnTo>
                    <a:pt x="218" y="153"/>
                  </a:lnTo>
                  <a:lnTo>
                    <a:pt x="218" y="159"/>
                  </a:lnTo>
                  <a:lnTo>
                    <a:pt x="221" y="166"/>
                  </a:lnTo>
                  <a:lnTo>
                    <a:pt x="224" y="171"/>
                  </a:lnTo>
                  <a:lnTo>
                    <a:pt x="228" y="177"/>
                  </a:lnTo>
                  <a:lnTo>
                    <a:pt x="232" y="180"/>
                  </a:lnTo>
                  <a:lnTo>
                    <a:pt x="238" y="184"/>
                  </a:lnTo>
                  <a:lnTo>
                    <a:pt x="244" y="185"/>
                  </a:lnTo>
                  <a:lnTo>
                    <a:pt x="251" y="186"/>
                  </a:lnTo>
                  <a:lnTo>
                    <a:pt x="258" y="185"/>
                  </a:lnTo>
                  <a:lnTo>
                    <a:pt x="264" y="184"/>
                  </a:lnTo>
                  <a:lnTo>
                    <a:pt x="270" y="180"/>
                  </a:lnTo>
                  <a:lnTo>
                    <a:pt x="275" y="177"/>
                  </a:lnTo>
                  <a:lnTo>
                    <a:pt x="278" y="171"/>
                  </a:lnTo>
                  <a:lnTo>
                    <a:pt x="282" y="166"/>
                  </a:lnTo>
                  <a:lnTo>
                    <a:pt x="283" y="159"/>
                  </a:lnTo>
                  <a:lnTo>
                    <a:pt x="284" y="153"/>
                  </a:lnTo>
                  <a:lnTo>
                    <a:pt x="283" y="146"/>
                  </a:lnTo>
                  <a:lnTo>
                    <a:pt x="282" y="140"/>
                  </a:lnTo>
                  <a:lnTo>
                    <a:pt x="278" y="135"/>
                  </a:lnTo>
                  <a:lnTo>
                    <a:pt x="275" y="130"/>
                  </a:lnTo>
                  <a:close/>
                  <a:moveTo>
                    <a:pt x="251" y="77"/>
                  </a:moveTo>
                  <a:lnTo>
                    <a:pt x="243" y="78"/>
                  </a:lnTo>
                  <a:lnTo>
                    <a:pt x="236" y="79"/>
                  </a:lnTo>
                  <a:lnTo>
                    <a:pt x="229" y="81"/>
                  </a:lnTo>
                  <a:lnTo>
                    <a:pt x="222" y="83"/>
                  </a:lnTo>
                  <a:lnTo>
                    <a:pt x="215" y="86"/>
                  </a:lnTo>
                  <a:lnTo>
                    <a:pt x="209" y="90"/>
                  </a:lnTo>
                  <a:lnTo>
                    <a:pt x="203" y="95"/>
                  </a:lnTo>
                  <a:lnTo>
                    <a:pt x="197" y="99"/>
                  </a:lnTo>
                  <a:lnTo>
                    <a:pt x="192" y="105"/>
                  </a:lnTo>
                  <a:lnTo>
                    <a:pt x="189" y="111"/>
                  </a:lnTo>
                  <a:lnTo>
                    <a:pt x="184" y="117"/>
                  </a:lnTo>
                  <a:lnTo>
                    <a:pt x="182" y="124"/>
                  </a:lnTo>
                  <a:lnTo>
                    <a:pt x="178" y="131"/>
                  </a:lnTo>
                  <a:lnTo>
                    <a:pt x="177" y="138"/>
                  </a:lnTo>
                  <a:lnTo>
                    <a:pt x="176" y="145"/>
                  </a:lnTo>
                  <a:lnTo>
                    <a:pt x="176" y="153"/>
                  </a:lnTo>
                  <a:lnTo>
                    <a:pt x="176" y="160"/>
                  </a:lnTo>
                  <a:lnTo>
                    <a:pt x="177" y="169"/>
                  </a:lnTo>
                  <a:lnTo>
                    <a:pt x="178" y="176"/>
                  </a:lnTo>
                  <a:lnTo>
                    <a:pt x="182" y="183"/>
                  </a:lnTo>
                  <a:lnTo>
                    <a:pt x="184" y="189"/>
                  </a:lnTo>
                  <a:lnTo>
                    <a:pt x="189" y="196"/>
                  </a:lnTo>
                  <a:lnTo>
                    <a:pt x="192" y="201"/>
                  </a:lnTo>
                  <a:lnTo>
                    <a:pt x="197" y="206"/>
                  </a:lnTo>
                  <a:lnTo>
                    <a:pt x="203" y="211"/>
                  </a:lnTo>
                  <a:lnTo>
                    <a:pt x="209" y="216"/>
                  </a:lnTo>
                  <a:lnTo>
                    <a:pt x="215" y="219"/>
                  </a:lnTo>
                  <a:lnTo>
                    <a:pt x="222" y="223"/>
                  </a:lnTo>
                  <a:lnTo>
                    <a:pt x="229" y="225"/>
                  </a:lnTo>
                  <a:lnTo>
                    <a:pt x="236" y="227"/>
                  </a:lnTo>
                  <a:lnTo>
                    <a:pt x="243" y="228"/>
                  </a:lnTo>
                  <a:lnTo>
                    <a:pt x="251" y="228"/>
                  </a:lnTo>
                  <a:lnTo>
                    <a:pt x="258" y="228"/>
                  </a:lnTo>
                  <a:lnTo>
                    <a:pt x="266" y="227"/>
                  </a:lnTo>
                  <a:lnTo>
                    <a:pt x="273" y="225"/>
                  </a:lnTo>
                  <a:lnTo>
                    <a:pt x="281" y="223"/>
                  </a:lnTo>
                  <a:lnTo>
                    <a:pt x="288" y="219"/>
                  </a:lnTo>
                  <a:lnTo>
                    <a:pt x="293" y="216"/>
                  </a:lnTo>
                  <a:lnTo>
                    <a:pt x="299" y="211"/>
                  </a:lnTo>
                  <a:lnTo>
                    <a:pt x="304" y="206"/>
                  </a:lnTo>
                  <a:lnTo>
                    <a:pt x="309" y="201"/>
                  </a:lnTo>
                  <a:lnTo>
                    <a:pt x="313" y="196"/>
                  </a:lnTo>
                  <a:lnTo>
                    <a:pt x="317" y="189"/>
                  </a:lnTo>
                  <a:lnTo>
                    <a:pt x="320" y="183"/>
                  </a:lnTo>
                  <a:lnTo>
                    <a:pt x="323" y="176"/>
                  </a:lnTo>
                  <a:lnTo>
                    <a:pt x="325" y="169"/>
                  </a:lnTo>
                  <a:lnTo>
                    <a:pt x="326" y="160"/>
                  </a:lnTo>
                  <a:lnTo>
                    <a:pt x="326" y="153"/>
                  </a:lnTo>
                  <a:lnTo>
                    <a:pt x="326" y="145"/>
                  </a:lnTo>
                  <a:lnTo>
                    <a:pt x="325" y="138"/>
                  </a:lnTo>
                  <a:lnTo>
                    <a:pt x="323" y="131"/>
                  </a:lnTo>
                  <a:lnTo>
                    <a:pt x="320" y="124"/>
                  </a:lnTo>
                  <a:lnTo>
                    <a:pt x="317" y="117"/>
                  </a:lnTo>
                  <a:lnTo>
                    <a:pt x="313" y="111"/>
                  </a:lnTo>
                  <a:lnTo>
                    <a:pt x="309" y="105"/>
                  </a:lnTo>
                  <a:lnTo>
                    <a:pt x="304" y="99"/>
                  </a:lnTo>
                  <a:lnTo>
                    <a:pt x="299" y="95"/>
                  </a:lnTo>
                  <a:lnTo>
                    <a:pt x="293" y="90"/>
                  </a:lnTo>
                  <a:lnTo>
                    <a:pt x="288" y="86"/>
                  </a:lnTo>
                  <a:lnTo>
                    <a:pt x="281" y="83"/>
                  </a:lnTo>
                  <a:lnTo>
                    <a:pt x="273" y="81"/>
                  </a:lnTo>
                  <a:lnTo>
                    <a:pt x="266" y="79"/>
                  </a:lnTo>
                  <a:lnTo>
                    <a:pt x="258" y="78"/>
                  </a:lnTo>
                  <a:lnTo>
                    <a:pt x="251" y="77"/>
                  </a:lnTo>
                  <a:lnTo>
                    <a:pt x="251" y="77"/>
                  </a:lnTo>
                  <a:close/>
                  <a:moveTo>
                    <a:pt x="342" y="361"/>
                  </a:moveTo>
                  <a:lnTo>
                    <a:pt x="308" y="355"/>
                  </a:lnTo>
                  <a:lnTo>
                    <a:pt x="305" y="367"/>
                  </a:lnTo>
                  <a:lnTo>
                    <a:pt x="302" y="379"/>
                  </a:lnTo>
                  <a:lnTo>
                    <a:pt x="298" y="389"/>
                  </a:lnTo>
                  <a:lnTo>
                    <a:pt x="292" y="400"/>
                  </a:lnTo>
                  <a:lnTo>
                    <a:pt x="278" y="392"/>
                  </a:lnTo>
                  <a:lnTo>
                    <a:pt x="264" y="385"/>
                  </a:lnTo>
                  <a:lnTo>
                    <a:pt x="249" y="379"/>
                  </a:lnTo>
                  <a:lnTo>
                    <a:pt x="235" y="373"/>
                  </a:lnTo>
                  <a:lnTo>
                    <a:pt x="223" y="405"/>
                  </a:lnTo>
                  <a:lnTo>
                    <a:pt x="236" y="410"/>
                  </a:lnTo>
                  <a:lnTo>
                    <a:pt x="249" y="415"/>
                  </a:lnTo>
                  <a:lnTo>
                    <a:pt x="262" y="421"/>
                  </a:lnTo>
                  <a:lnTo>
                    <a:pt x="273" y="428"/>
                  </a:lnTo>
                  <a:lnTo>
                    <a:pt x="263" y="440"/>
                  </a:lnTo>
                  <a:lnTo>
                    <a:pt x="252" y="450"/>
                  </a:lnTo>
                  <a:lnTo>
                    <a:pt x="239" y="461"/>
                  </a:lnTo>
                  <a:lnTo>
                    <a:pt x="227" y="470"/>
                  </a:lnTo>
                  <a:lnTo>
                    <a:pt x="246" y="498"/>
                  </a:lnTo>
                  <a:lnTo>
                    <a:pt x="262" y="487"/>
                  </a:lnTo>
                  <a:lnTo>
                    <a:pt x="276" y="474"/>
                  </a:lnTo>
                  <a:lnTo>
                    <a:pt x="290" y="461"/>
                  </a:lnTo>
                  <a:lnTo>
                    <a:pt x="302" y="447"/>
                  </a:lnTo>
                  <a:lnTo>
                    <a:pt x="315" y="457"/>
                  </a:lnTo>
                  <a:lnTo>
                    <a:pt x="326" y="468"/>
                  </a:lnTo>
                  <a:lnTo>
                    <a:pt x="337" y="481"/>
                  </a:lnTo>
                  <a:lnTo>
                    <a:pt x="347" y="495"/>
                  </a:lnTo>
                  <a:lnTo>
                    <a:pt x="376" y="477"/>
                  </a:lnTo>
                  <a:lnTo>
                    <a:pt x="364" y="460"/>
                  </a:lnTo>
                  <a:lnTo>
                    <a:pt x="350" y="444"/>
                  </a:lnTo>
                  <a:lnTo>
                    <a:pt x="336" y="430"/>
                  </a:lnTo>
                  <a:lnTo>
                    <a:pt x="322" y="419"/>
                  </a:lnTo>
                  <a:lnTo>
                    <a:pt x="327" y="406"/>
                  </a:lnTo>
                  <a:lnTo>
                    <a:pt x="333" y="392"/>
                  </a:lnTo>
                  <a:lnTo>
                    <a:pt x="338" y="376"/>
                  </a:lnTo>
                  <a:lnTo>
                    <a:pt x="342" y="361"/>
                  </a:lnTo>
                  <a:lnTo>
                    <a:pt x="342" y="361"/>
                  </a:lnTo>
                  <a:close/>
                  <a:moveTo>
                    <a:pt x="494" y="352"/>
                  </a:moveTo>
                  <a:lnTo>
                    <a:pt x="489" y="348"/>
                  </a:lnTo>
                  <a:lnTo>
                    <a:pt x="484" y="345"/>
                  </a:lnTo>
                  <a:lnTo>
                    <a:pt x="478" y="342"/>
                  </a:lnTo>
                  <a:lnTo>
                    <a:pt x="471" y="342"/>
                  </a:lnTo>
                  <a:lnTo>
                    <a:pt x="465" y="342"/>
                  </a:lnTo>
                  <a:lnTo>
                    <a:pt x="458" y="345"/>
                  </a:lnTo>
                  <a:lnTo>
                    <a:pt x="453" y="348"/>
                  </a:lnTo>
                  <a:lnTo>
                    <a:pt x="447" y="352"/>
                  </a:lnTo>
                  <a:lnTo>
                    <a:pt x="444" y="356"/>
                  </a:lnTo>
                  <a:lnTo>
                    <a:pt x="440" y="362"/>
                  </a:lnTo>
                  <a:lnTo>
                    <a:pt x="439" y="368"/>
                  </a:lnTo>
                  <a:lnTo>
                    <a:pt x="438" y="375"/>
                  </a:lnTo>
                  <a:lnTo>
                    <a:pt x="439" y="382"/>
                  </a:lnTo>
                  <a:lnTo>
                    <a:pt x="440" y="388"/>
                  </a:lnTo>
                  <a:lnTo>
                    <a:pt x="444" y="394"/>
                  </a:lnTo>
                  <a:lnTo>
                    <a:pt x="447" y="399"/>
                  </a:lnTo>
                  <a:lnTo>
                    <a:pt x="453" y="402"/>
                  </a:lnTo>
                  <a:lnTo>
                    <a:pt x="458" y="406"/>
                  </a:lnTo>
                  <a:lnTo>
                    <a:pt x="465" y="408"/>
                  </a:lnTo>
                  <a:lnTo>
                    <a:pt x="471" y="408"/>
                  </a:lnTo>
                  <a:lnTo>
                    <a:pt x="478" y="408"/>
                  </a:lnTo>
                  <a:lnTo>
                    <a:pt x="484" y="406"/>
                  </a:lnTo>
                  <a:lnTo>
                    <a:pt x="489" y="402"/>
                  </a:lnTo>
                  <a:lnTo>
                    <a:pt x="494" y="399"/>
                  </a:lnTo>
                  <a:lnTo>
                    <a:pt x="499" y="394"/>
                  </a:lnTo>
                  <a:lnTo>
                    <a:pt x="501" y="388"/>
                  </a:lnTo>
                  <a:lnTo>
                    <a:pt x="504" y="382"/>
                  </a:lnTo>
                  <a:lnTo>
                    <a:pt x="504" y="375"/>
                  </a:lnTo>
                  <a:lnTo>
                    <a:pt x="504" y="368"/>
                  </a:lnTo>
                  <a:lnTo>
                    <a:pt x="501" y="362"/>
                  </a:lnTo>
                  <a:lnTo>
                    <a:pt x="499" y="356"/>
                  </a:lnTo>
                  <a:lnTo>
                    <a:pt x="494" y="352"/>
                  </a:lnTo>
                  <a:lnTo>
                    <a:pt x="494" y="352"/>
                  </a:lnTo>
                  <a:close/>
                  <a:moveTo>
                    <a:pt x="471" y="300"/>
                  </a:moveTo>
                  <a:lnTo>
                    <a:pt x="464" y="300"/>
                  </a:lnTo>
                  <a:lnTo>
                    <a:pt x="455" y="301"/>
                  </a:lnTo>
                  <a:lnTo>
                    <a:pt x="448" y="304"/>
                  </a:lnTo>
                  <a:lnTo>
                    <a:pt x="441" y="306"/>
                  </a:lnTo>
                  <a:lnTo>
                    <a:pt x="435" y="308"/>
                  </a:lnTo>
                  <a:lnTo>
                    <a:pt x="428" y="313"/>
                  </a:lnTo>
                  <a:lnTo>
                    <a:pt x="423" y="317"/>
                  </a:lnTo>
                  <a:lnTo>
                    <a:pt x="418" y="322"/>
                  </a:lnTo>
                  <a:lnTo>
                    <a:pt x="413" y="327"/>
                  </a:lnTo>
                  <a:lnTo>
                    <a:pt x="408" y="333"/>
                  </a:lnTo>
                  <a:lnTo>
                    <a:pt x="405" y="339"/>
                  </a:lnTo>
                  <a:lnTo>
                    <a:pt x="401" y="346"/>
                  </a:lnTo>
                  <a:lnTo>
                    <a:pt x="399" y="353"/>
                  </a:lnTo>
                  <a:lnTo>
                    <a:pt x="397" y="360"/>
                  </a:lnTo>
                  <a:lnTo>
                    <a:pt x="396" y="367"/>
                  </a:lnTo>
                  <a:lnTo>
                    <a:pt x="396" y="375"/>
                  </a:lnTo>
                  <a:lnTo>
                    <a:pt x="396" y="383"/>
                  </a:lnTo>
                  <a:lnTo>
                    <a:pt x="397" y="390"/>
                  </a:lnTo>
                  <a:lnTo>
                    <a:pt x="399" y="398"/>
                  </a:lnTo>
                  <a:lnTo>
                    <a:pt x="401" y="405"/>
                  </a:lnTo>
                  <a:lnTo>
                    <a:pt x="405" y="412"/>
                  </a:lnTo>
                  <a:lnTo>
                    <a:pt x="408" y="417"/>
                  </a:lnTo>
                  <a:lnTo>
                    <a:pt x="413" y="423"/>
                  </a:lnTo>
                  <a:lnTo>
                    <a:pt x="418" y="428"/>
                  </a:lnTo>
                  <a:lnTo>
                    <a:pt x="423" y="434"/>
                  </a:lnTo>
                  <a:lnTo>
                    <a:pt x="428" y="437"/>
                  </a:lnTo>
                  <a:lnTo>
                    <a:pt x="435" y="442"/>
                  </a:lnTo>
                  <a:lnTo>
                    <a:pt x="441" y="444"/>
                  </a:lnTo>
                  <a:lnTo>
                    <a:pt x="448" y="447"/>
                  </a:lnTo>
                  <a:lnTo>
                    <a:pt x="455" y="449"/>
                  </a:lnTo>
                  <a:lnTo>
                    <a:pt x="464" y="450"/>
                  </a:lnTo>
                  <a:lnTo>
                    <a:pt x="471" y="450"/>
                  </a:lnTo>
                  <a:lnTo>
                    <a:pt x="479" y="450"/>
                  </a:lnTo>
                  <a:lnTo>
                    <a:pt x="486" y="449"/>
                  </a:lnTo>
                  <a:lnTo>
                    <a:pt x="493" y="447"/>
                  </a:lnTo>
                  <a:lnTo>
                    <a:pt x="500" y="444"/>
                  </a:lnTo>
                  <a:lnTo>
                    <a:pt x="507" y="442"/>
                  </a:lnTo>
                  <a:lnTo>
                    <a:pt x="513" y="437"/>
                  </a:lnTo>
                  <a:lnTo>
                    <a:pt x="519" y="434"/>
                  </a:lnTo>
                  <a:lnTo>
                    <a:pt x="525" y="428"/>
                  </a:lnTo>
                  <a:lnTo>
                    <a:pt x="529" y="423"/>
                  </a:lnTo>
                  <a:lnTo>
                    <a:pt x="534" y="417"/>
                  </a:lnTo>
                  <a:lnTo>
                    <a:pt x="538" y="412"/>
                  </a:lnTo>
                  <a:lnTo>
                    <a:pt x="541" y="405"/>
                  </a:lnTo>
                  <a:lnTo>
                    <a:pt x="543" y="398"/>
                  </a:lnTo>
                  <a:lnTo>
                    <a:pt x="545" y="390"/>
                  </a:lnTo>
                  <a:lnTo>
                    <a:pt x="546" y="383"/>
                  </a:lnTo>
                  <a:lnTo>
                    <a:pt x="547" y="375"/>
                  </a:lnTo>
                  <a:lnTo>
                    <a:pt x="546" y="367"/>
                  </a:lnTo>
                  <a:lnTo>
                    <a:pt x="545" y="360"/>
                  </a:lnTo>
                  <a:lnTo>
                    <a:pt x="543" y="353"/>
                  </a:lnTo>
                  <a:lnTo>
                    <a:pt x="541" y="346"/>
                  </a:lnTo>
                  <a:lnTo>
                    <a:pt x="538" y="339"/>
                  </a:lnTo>
                  <a:lnTo>
                    <a:pt x="534" y="333"/>
                  </a:lnTo>
                  <a:lnTo>
                    <a:pt x="529" y="327"/>
                  </a:lnTo>
                  <a:lnTo>
                    <a:pt x="525" y="322"/>
                  </a:lnTo>
                  <a:lnTo>
                    <a:pt x="519" y="317"/>
                  </a:lnTo>
                  <a:lnTo>
                    <a:pt x="513" y="313"/>
                  </a:lnTo>
                  <a:lnTo>
                    <a:pt x="507" y="308"/>
                  </a:lnTo>
                  <a:lnTo>
                    <a:pt x="500" y="306"/>
                  </a:lnTo>
                  <a:lnTo>
                    <a:pt x="493" y="304"/>
                  </a:lnTo>
                  <a:lnTo>
                    <a:pt x="486" y="301"/>
                  </a:lnTo>
                  <a:lnTo>
                    <a:pt x="479" y="300"/>
                  </a:lnTo>
                  <a:lnTo>
                    <a:pt x="471" y="300"/>
                  </a:lnTo>
                  <a:lnTo>
                    <a:pt x="471" y="300"/>
                  </a:lnTo>
                  <a:close/>
                  <a:moveTo>
                    <a:pt x="11" y="164"/>
                  </a:moveTo>
                  <a:lnTo>
                    <a:pt x="0" y="196"/>
                  </a:lnTo>
                  <a:lnTo>
                    <a:pt x="12" y="200"/>
                  </a:lnTo>
                  <a:lnTo>
                    <a:pt x="22" y="205"/>
                  </a:lnTo>
                  <a:lnTo>
                    <a:pt x="33" y="211"/>
                  </a:lnTo>
                  <a:lnTo>
                    <a:pt x="42" y="218"/>
                  </a:lnTo>
                  <a:lnTo>
                    <a:pt x="33" y="231"/>
                  </a:lnTo>
                  <a:lnTo>
                    <a:pt x="23" y="244"/>
                  </a:lnTo>
                  <a:lnTo>
                    <a:pt x="15" y="258"/>
                  </a:lnTo>
                  <a:lnTo>
                    <a:pt x="7" y="272"/>
                  </a:lnTo>
                  <a:lnTo>
                    <a:pt x="36" y="287"/>
                  </a:lnTo>
                  <a:lnTo>
                    <a:pt x="43" y="275"/>
                  </a:lnTo>
                  <a:lnTo>
                    <a:pt x="52" y="263"/>
                  </a:lnTo>
                  <a:lnTo>
                    <a:pt x="59" y="252"/>
                  </a:lnTo>
                  <a:lnTo>
                    <a:pt x="67" y="240"/>
                  </a:lnTo>
                  <a:lnTo>
                    <a:pt x="77" y="252"/>
                  </a:lnTo>
                  <a:lnTo>
                    <a:pt x="86" y="266"/>
                  </a:lnTo>
                  <a:lnTo>
                    <a:pt x="95" y="279"/>
                  </a:lnTo>
                  <a:lnTo>
                    <a:pt x="102" y="294"/>
                  </a:lnTo>
                  <a:lnTo>
                    <a:pt x="133" y="278"/>
                  </a:lnTo>
                  <a:lnTo>
                    <a:pt x="123" y="261"/>
                  </a:lnTo>
                  <a:lnTo>
                    <a:pt x="113" y="245"/>
                  </a:lnTo>
                  <a:lnTo>
                    <a:pt x="102" y="230"/>
                  </a:lnTo>
                  <a:lnTo>
                    <a:pt x="89" y="216"/>
                  </a:lnTo>
                  <a:lnTo>
                    <a:pt x="102" y="204"/>
                  </a:lnTo>
                  <a:lnTo>
                    <a:pt x="115" y="194"/>
                  </a:lnTo>
                  <a:lnTo>
                    <a:pt x="129" y="185"/>
                  </a:lnTo>
                  <a:lnTo>
                    <a:pt x="144" y="177"/>
                  </a:lnTo>
                  <a:lnTo>
                    <a:pt x="130" y="146"/>
                  </a:lnTo>
                  <a:lnTo>
                    <a:pt x="112" y="157"/>
                  </a:lnTo>
                  <a:lnTo>
                    <a:pt x="95" y="167"/>
                  </a:lnTo>
                  <a:lnTo>
                    <a:pt x="79" y="179"/>
                  </a:lnTo>
                  <a:lnTo>
                    <a:pt x="65" y="192"/>
                  </a:lnTo>
                  <a:lnTo>
                    <a:pt x="53" y="184"/>
                  </a:lnTo>
                  <a:lnTo>
                    <a:pt x="40" y="176"/>
                  </a:lnTo>
                  <a:lnTo>
                    <a:pt x="26" y="170"/>
                  </a:lnTo>
                  <a:lnTo>
                    <a:pt x="11" y="164"/>
                  </a:lnTo>
                  <a:lnTo>
                    <a:pt x="11" y="164"/>
                  </a:lnTo>
                  <a:close/>
                  <a:moveTo>
                    <a:pt x="103" y="494"/>
                  </a:moveTo>
                  <a:lnTo>
                    <a:pt x="96" y="470"/>
                  </a:lnTo>
                  <a:lnTo>
                    <a:pt x="92" y="448"/>
                  </a:lnTo>
                  <a:lnTo>
                    <a:pt x="88" y="427"/>
                  </a:lnTo>
                  <a:lnTo>
                    <a:pt x="87" y="408"/>
                  </a:lnTo>
                  <a:lnTo>
                    <a:pt x="87" y="390"/>
                  </a:lnTo>
                  <a:lnTo>
                    <a:pt x="89" y="375"/>
                  </a:lnTo>
                  <a:lnTo>
                    <a:pt x="93" y="361"/>
                  </a:lnTo>
                  <a:lnTo>
                    <a:pt x="99" y="348"/>
                  </a:lnTo>
                  <a:lnTo>
                    <a:pt x="104" y="336"/>
                  </a:lnTo>
                  <a:lnTo>
                    <a:pt x="113" y="326"/>
                  </a:lnTo>
                  <a:lnTo>
                    <a:pt x="122" y="317"/>
                  </a:lnTo>
                  <a:lnTo>
                    <a:pt x="133" y="308"/>
                  </a:lnTo>
                  <a:lnTo>
                    <a:pt x="143" y="301"/>
                  </a:lnTo>
                  <a:lnTo>
                    <a:pt x="156" y="295"/>
                  </a:lnTo>
                  <a:lnTo>
                    <a:pt x="169" y="290"/>
                  </a:lnTo>
                  <a:lnTo>
                    <a:pt x="183" y="284"/>
                  </a:lnTo>
                  <a:lnTo>
                    <a:pt x="204" y="278"/>
                  </a:lnTo>
                  <a:lnTo>
                    <a:pt x="225" y="273"/>
                  </a:lnTo>
                  <a:lnTo>
                    <a:pt x="248" y="270"/>
                  </a:lnTo>
                  <a:lnTo>
                    <a:pt x="270" y="266"/>
                  </a:lnTo>
                  <a:lnTo>
                    <a:pt x="289" y="264"/>
                  </a:lnTo>
                  <a:lnTo>
                    <a:pt x="308" y="260"/>
                  </a:lnTo>
                  <a:lnTo>
                    <a:pt x="325" y="257"/>
                  </a:lnTo>
                  <a:lnTo>
                    <a:pt x="340" y="253"/>
                  </a:lnTo>
                  <a:lnTo>
                    <a:pt x="356" y="247"/>
                  </a:lnTo>
                  <a:lnTo>
                    <a:pt x="369" y="240"/>
                  </a:lnTo>
                  <a:lnTo>
                    <a:pt x="374" y="237"/>
                  </a:lnTo>
                  <a:lnTo>
                    <a:pt x="380" y="232"/>
                  </a:lnTo>
                  <a:lnTo>
                    <a:pt x="385" y="226"/>
                  </a:lnTo>
                  <a:lnTo>
                    <a:pt x="390" y="220"/>
                  </a:lnTo>
                  <a:lnTo>
                    <a:pt x="393" y="214"/>
                  </a:lnTo>
                  <a:lnTo>
                    <a:pt x="396" y="206"/>
                  </a:lnTo>
                  <a:lnTo>
                    <a:pt x="398" y="198"/>
                  </a:lnTo>
                  <a:lnTo>
                    <a:pt x="399" y="189"/>
                  </a:lnTo>
                  <a:lnTo>
                    <a:pt x="399" y="179"/>
                  </a:lnTo>
                  <a:lnTo>
                    <a:pt x="399" y="167"/>
                  </a:lnTo>
                  <a:lnTo>
                    <a:pt x="398" y="156"/>
                  </a:lnTo>
                  <a:lnTo>
                    <a:pt x="394" y="143"/>
                  </a:lnTo>
                  <a:lnTo>
                    <a:pt x="345" y="155"/>
                  </a:lnTo>
                  <a:lnTo>
                    <a:pt x="369" y="77"/>
                  </a:lnTo>
                  <a:lnTo>
                    <a:pt x="391" y="0"/>
                  </a:lnTo>
                  <a:lnTo>
                    <a:pt x="447" y="58"/>
                  </a:lnTo>
                  <a:lnTo>
                    <a:pt x="502" y="117"/>
                  </a:lnTo>
                  <a:lnTo>
                    <a:pt x="460" y="126"/>
                  </a:lnTo>
                  <a:lnTo>
                    <a:pt x="465" y="149"/>
                  </a:lnTo>
                  <a:lnTo>
                    <a:pt x="468" y="170"/>
                  </a:lnTo>
                  <a:lnTo>
                    <a:pt x="468" y="189"/>
                  </a:lnTo>
                  <a:lnTo>
                    <a:pt x="468" y="206"/>
                  </a:lnTo>
                  <a:lnTo>
                    <a:pt x="466" y="221"/>
                  </a:lnTo>
                  <a:lnTo>
                    <a:pt x="461" y="236"/>
                  </a:lnTo>
                  <a:lnTo>
                    <a:pt x="457" y="248"/>
                  </a:lnTo>
                  <a:lnTo>
                    <a:pt x="450" y="260"/>
                  </a:lnTo>
                  <a:lnTo>
                    <a:pt x="441" y="271"/>
                  </a:lnTo>
                  <a:lnTo>
                    <a:pt x="433" y="280"/>
                  </a:lnTo>
                  <a:lnTo>
                    <a:pt x="423" y="288"/>
                  </a:lnTo>
                  <a:lnTo>
                    <a:pt x="412" y="295"/>
                  </a:lnTo>
                  <a:lnTo>
                    <a:pt x="399" y="302"/>
                  </a:lnTo>
                  <a:lnTo>
                    <a:pt x="387" y="308"/>
                  </a:lnTo>
                  <a:lnTo>
                    <a:pt x="373" y="313"/>
                  </a:lnTo>
                  <a:lnTo>
                    <a:pt x="359" y="318"/>
                  </a:lnTo>
                  <a:lnTo>
                    <a:pt x="339" y="322"/>
                  </a:lnTo>
                  <a:lnTo>
                    <a:pt x="319" y="327"/>
                  </a:lnTo>
                  <a:lnTo>
                    <a:pt x="300" y="331"/>
                  </a:lnTo>
                  <a:lnTo>
                    <a:pt x="281" y="333"/>
                  </a:lnTo>
                  <a:lnTo>
                    <a:pt x="259" y="336"/>
                  </a:lnTo>
                  <a:lnTo>
                    <a:pt x="239" y="340"/>
                  </a:lnTo>
                  <a:lnTo>
                    <a:pt x="221" y="344"/>
                  </a:lnTo>
                  <a:lnTo>
                    <a:pt x="204" y="348"/>
                  </a:lnTo>
                  <a:lnTo>
                    <a:pt x="197" y="352"/>
                  </a:lnTo>
                  <a:lnTo>
                    <a:pt x="190" y="354"/>
                  </a:lnTo>
                  <a:lnTo>
                    <a:pt x="183" y="358"/>
                  </a:lnTo>
                  <a:lnTo>
                    <a:pt x="178" y="362"/>
                  </a:lnTo>
                  <a:lnTo>
                    <a:pt x="173" y="367"/>
                  </a:lnTo>
                  <a:lnTo>
                    <a:pt x="168" y="372"/>
                  </a:lnTo>
                  <a:lnTo>
                    <a:pt x="164" y="378"/>
                  </a:lnTo>
                  <a:lnTo>
                    <a:pt x="161" y="385"/>
                  </a:lnTo>
                  <a:lnTo>
                    <a:pt x="158" y="393"/>
                  </a:lnTo>
                  <a:lnTo>
                    <a:pt x="157" y="401"/>
                  </a:lnTo>
                  <a:lnTo>
                    <a:pt x="156" y="410"/>
                  </a:lnTo>
                  <a:lnTo>
                    <a:pt x="156" y="421"/>
                  </a:lnTo>
                  <a:lnTo>
                    <a:pt x="157" y="432"/>
                  </a:lnTo>
                  <a:lnTo>
                    <a:pt x="160" y="444"/>
                  </a:lnTo>
                  <a:lnTo>
                    <a:pt x="163" y="459"/>
                  </a:lnTo>
                  <a:lnTo>
                    <a:pt x="168" y="474"/>
                  </a:lnTo>
                  <a:lnTo>
                    <a:pt x="103" y="49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4" name="组合 3"/>
          <p:cNvGrpSpPr/>
          <p:nvPr/>
        </p:nvGrpSpPr>
        <p:grpSpPr>
          <a:xfrm>
            <a:off x="1103095" y="1938548"/>
            <a:ext cx="6961374" cy="1799366"/>
            <a:chOff x="1103095" y="1938548"/>
            <a:chExt cx="6961374" cy="1799366"/>
          </a:xfrm>
        </p:grpSpPr>
        <p:sp>
          <p:nvSpPr>
            <p:cNvPr id="8" name="Arc 54"/>
            <p:cNvSpPr/>
            <p:nvPr/>
          </p:nvSpPr>
          <p:spPr bwMode="auto">
            <a:xfrm>
              <a:off x="4583781" y="1947390"/>
              <a:ext cx="1740344" cy="1790524"/>
            </a:xfrm>
            <a:prstGeom prst="arc">
              <a:avLst>
                <a:gd name="adj1" fmla="val 21449734"/>
                <a:gd name="adj2" fmla="val 10900343"/>
              </a:avLst>
            </a:prstGeom>
            <a:noFill/>
            <a:ln w="127000" cap="rnd">
              <a:solidFill>
                <a:schemeClr val="accent1"/>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9" name="Arc 42"/>
            <p:cNvSpPr/>
            <p:nvPr/>
          </p:nvSpPr>
          <p:spPr bwMode="auto">
            <a:xfrm>
              <a:off x="1103095" y="1947390"/>
              <a:ext cx="1740344" cy="1790524"/>
            </a:xfrm>
            <a:prstGeom prst="arc">
              <a:avLst>
                <a:gd name="adj1" fmla="val 21449734"/>
                <a:gd name="adj2" fmla="val 10900343"/>
              </a:avLst>
            </a:prstGeom>
            <a:noFill/>
            <a:ln w="127000" cap="rnd">
              <a:solidFill>
                <a:schemeClr val="accent1"/>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10" name="Arc 40"/>
            <p:cNvSpPr/>
            <p:nvPr/>
          </p:nvSpPr>
          <p:spPr bwMode="auto">
            <a:xfrm rot="10800000">
              <a:off x="2843439" y="1938548"/>
              <a:ext cx="1740343" cy="1790524"/>
            </a:xfrm>
            <a:prstGeom prst="arc">
              <a:avLst>
                <a:gd name="adj1" fmla="val 21449734"/>
                <a:gd name="adj2" fmla="val 10900343"/>
              </a:avLst>
            </a:prstGeom>
            <a:noFill/>
            <a:ln w="127000" cap="rnd">
              <a:solidFill>
                <a:schemeClr val="accent1"/>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11" name="Arc 52"/>
            <p:cNvSpPr/>
            <p:nvPr/>
          </p:nvSpPr>
          <p:spPr bwMode="auto">
            <a:xfrm rot="10800000">
              <a:off x="6324126" y="1938548"/>
              <a:ext cx="1740343" cy="1790524"/>
            </a:xfrm>
            <a:prstGeom prst="arc">
              <a:avLst>
                <a:gd name="adj1" fmla="val 21449734"/>
                <a:gd name="adj2" fmla="val 10900343"/>
              </a:avLst>
            </a:prstGeom>
            <a:noFill/>
            <a:ln w="127000" cap="rnd">
              <a:solidFill>
                <a:schemeClr val="accent1"/>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grpSp>
      <p:sp>
        <p:nvSpPr>
          <p:cNvPr id="13" name="TextBox 12"/>
          <p:cNvSpPr txBox="1"/>
          <p:nvPr/>
        </p:nvSpPr>
        <p:spPr>
          <a:xfrm>
            <a:off x="1151241" y="1203598"/>
            <a:ext cx="1669828" cy="472940"/>
          </a:xfrm>
          <a:prstGeom prst="rect">
            <a:avLst/>
          </a:prstGeom>
          <a:noFill/>
        </p:spPr>
        <p:txBody>
          <a:bodyPr wrap="square" lIns="91431" tIns="45715" rIns="91431" bIns="45715" rtlCol="0">
            <a:spAutoFit/>
          </a:bodyPr>
          <a:lstStyle/>
          <a:p>
            <a:pPr algn="ctr">
              <a:lnSpc>
                <a:spcPct val="130000"/>
              </a:lnSpc>
            </a:pPr>
            <a:r>
              <a:rPr lang="zh-CN" altLang="en-US" sz="1000" b="1" dirty="0">
                <a:solidFill>
                  <a:schemeClr val="accent1"/>
                </a:solidFill>
                <a:latin typeface="微软雅黑" panose="020B0503020204020204" pitchFamily="34" charset="-122"/>
                <a:ea typeface="微软雅黑" panose="020B0503020204020204" pitchFamily="34" charset="-122"/>
              </a:rPr>
              <a:t>在中下层员工中普遍存在的不公平问题</a:t>
            </a:r>
            <a:endParaRPr lang="zh-CN" altLang="en-US" sz="1000" b="1" dirty="0">
              <a:solidFill>
                <a:schemeClr val="accent1"/>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2843439" y="3970980"/>
            <a:ext cx="1788017" cy="590921"/>
          </a:xfrm>
          <a:prstGeom prst="rect">
            <a:avLst/>
          </a:prstGeom>
          <a:noFill/>
        </p:spPr>
        <p:txBody>
          <a:bodyPr wrap="square" lIns="91431" tIns="45715" rIns="91431" bIns="45715" rtlCol="0">
            <a:spAutoFit/>
          </a:bodyPr>
          <a:lstStyle/>
          <a:p>
            <a:pPr>
              <a:lnSpc>
                <a:spcPct val="12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4583780" y="1652321"/>
            <a:ext cx="1813708" cy="590921"/>
          </a:xfrm>
          <a:prstGeom prst="rect">
            <a:avLst/>
          </a:prstGeom>
          <a:noFill/>
        </p:spPr>
        <p:txBody>
          <a:bodyPr wrap="square" lIns="91431" tIns="45715" rIns="91431" bIns="45715" rtlCol="0">
            <a:spAutoFit/>
          </a:bodyPr>
          <a:lstStyle/>
          <a:p>
            <a:pPr>
              <a:lnSpc>
                <a:spcPct val="12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397488" y="3807707"/>
            <a:ext cx="1669828" cy="590921"/>
          </a:xfrm>
          <a:prstGeom prst="rect">
            <a:avLst/>
          </a:prstGeom>
          <a:noFill/>
        </p:spPr>
        <p:txBody>
          <a:bodyPr wrap="square" lIns="91431" tIns="45715" rIns="91431" bIns="45715" rtlCol="0">
            <a:spAutoFit/>
          </a:bodyPr>
          <a:lstStyle/>
          <a:p>
            <a:pPr>
              <a:lnSpc>
                <a:spcPct val="12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417283" y="2255653"/>
            <a:ext cx="1174191" cy="1174003"/>
            <a:chOff x="1417283" y="2255653"/>
            <a:chExt cx="1174191" cy="1174003"/>
          </a:xfrm>
        </p:grpSpPr>
        <p:sp>
          <p:nvSpPr>
            <p:cNvPr id="32" name="椭圆 31"/>
            <p:cNvSpPr/>
            <p:nvPr/>
          </p:nvSpPr>
          <p:spPr>
            <a:xfrm>
              <a:off x="1417283" y="2255653"/>
              <a:ext cx="1174191" cy="117400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55" name="TextBox 54"/>
            <p:cNvSpPr txBox="1"/>
            <p:nvPr/>
          </p:nvSpPr>
          <p:spPr>
            <a:xfrm flipH="1">
              <a:off x="1554645" y="2538732"/>
              <a:ext cx="837243" cy="607841"/>
            </a:xfrm>
            <a:prstGeom prst="rect">
              <a:avLst/>
            </a:prstGeom>
            <a:noFill/>
          </p:spPr>
          <p:txBody>
            <a:bodyPr wrap="square" lIns="68562" tIns="34281" rIns="68562" bIns="34281" rtlCol="0">
              <a:spAutoFit/>
            </a:bodyPr>
            <a:lstStyle/>
            <a:p>
              <a:pPr algn="ctr"/>
              <a:r>
                <a:rPr lang="en-US" altLang="zh-CN" sz="3500" dirty="0">
                  <a:solidFill>
                    <a:schemeClr val="bg1"/>
                  </a:solidFill>
                  <a:latin typeface="Impact" panose="020B0806030902050204" pitchFamily="34" charset="0"/>
                </a:rPr>
                <a:t>01</a:t>
              </a:r>
              <a:endParaRPr lang="en-US" altLang="zh-CN" sz="3500" dirty="0">
                <a:solidFill>
                  <a:schemeClr val="bg1"/>
                </a:solidFill>
                <a:latin typeface="Impact" panose="020B0806030902050204" pitchFamily="34" charset="0"/>
              </a:endParaRPr>
            </a:p>
          </p:txBody>
        </p:sp>
      </p:grpSp>
      <p:grpSp>
        <p:nvGrpSpPr>
          <p:cNvPr id="6" name="组合 5"/>
          <p:cNvGrpSpPr/>
          <p:nvPr/>
        </p:nvGrpSpPr>
        <p:grpSpPr>
          <a:xfrm>
            <a:off x="3162042" y="2255652"/>
            <a:ext cx="1174191" cy="1174002"/>
            <a:chOff x="3162042" y="2255652"/>
            <a:chExt cx="1174191" cy="1174002"/>
          </a:xfrm>
        </p:grpSpPr>
        <p:sp>
          <p:nvSpPr>
            <p:cNvPr id="47" name="椭圆 46"/>
            <p:cNvSpPr/>
            <p:nvPr/>
          </p:nvSpPr>
          <p:spPr>
            <a:xfrm>
              <a:off x="3162042" y="2255652"/>
              <a:ext cx="1174191" cy="117400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56" name="TextBox 55"/>
            <p:cNvSpPr txBox="1"/>
            <p:nvPr/>
          </p:nvSpPr>
          <p:spPr>
            <a:xfrm flipH="1">
              <a:off x="3315916" y="2538732"/>
              <a:ext cx="837243" cy="607841"/>
            </a:xfrm>
            <a:prstGeom prst="rect">
              <a:avLst/>
            </a:prstGeom>
            <a:noFill/>
          </p:spPr>
          <p:txBody>
            <a:bodyPr wrap="square" lIns="68562" tIns="34281" rIns="68562" bIns="34281" rtlCol="0">
              <a:spAutoFit/>
            </a:bodyPr>
            <a:lstStyle/>
            <a:p>
              <a:pPr algn="ctr"/>
              <a:r>
                <a:rPr lang="en-US" altLang="zh-CN" sz="3500" dirty="0">
                  <a:solidFill>
                    <a:schemeClr val="bg1"/>
                  </a:solidFill>
                  <a:latin typeface="Impact" panose="020B0806030902050204" pitchFamily="34" charset="0"/>
                </a:rPr>
                <a:t>02</a:t>
              </a:r>
              <a:endParaRPr lang="en-US" altLang="zh-CN" sz="3500" dirty="0">
                <a:solidFill>
                  <a:schemeClr val="bg1"/>
                </a:solidFill>
                <a:latin typeface="Impact" panose="020B0806030902050204" pitchFamily="34" charset="0"/>
              </a:endParaRPr>
            </a:p>
          </p:txBody>
        </p:sp>
      </p:grpSp>
      <p:grpSp>
        <p:nvGrpSpPr>
          <p:cNvPr id="63" name="组合 62"/>
          <p:cNvGrpSpPr/>
          <p:nvPr/>
        </p:nvGrpSpPr>
        <p:grpSpPr>
          <a:xfrm>
            <a:off x="4880830" y="2255652"/>
            <a:ext cx="1174191" cy="1174002"/>
            <a:chOff x="4880830" y="2255652"/>
            <a:chExt cx="1174191" cy="1174002"/>
          </a:xfrm>
        </p:grpSpPr>
        <p:sp>
          <p:nvSpPr>
            <p:cNvPr id="40" name="椭圆 39"/>
            <p:cNvSpPr/>
            <p:nvPr/>
          </p:nvSpPr>
          <p:spPr>
            <a:xfrm>
              <a:off x="4880830" y="2255652"/>
              <a:ext cx="1174191" cy="1174002"/>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57" name="TextBox 56"/>
            <p:cNvSpPr txBox="1"/>
            <p:nvPr/>
          </p:nvSpPr>
          <p:spPr>
            <a:xfrm flipH="1">
              <a:off x="5049302" y="2538732"/>
              <a:ext cx="837243" cy="607841"/>
            </a:xfrm>
            <a:prstGeom prst="rect">
              <a:avLst/>
            </a:prstGeom>
            <a:noFill/>
          </p:spPr>
          <p:txBody>
            <a:bodyPr wrap="square" lIns="68562" tIns="34281" rIns="68562" bIns="34281" rtlCol="0">
              <a:spAutoFit/>
            </a:bodyPr>
            <a:lstStyle/>
            <a:p>
              <a:pPr algn="ctr"/>
              <a:r>
                <a:rPr lang="en-US" altLang="zh-CN" sz="3500" dirty="0">
                  <a:solidFill>
                    <a:schemeClr val="bg1"/>
                  </a:solidFill>
                  <a:latin typeface="Impact" panose="020B0806030902050204" pitchFamily="34" charset="0"/>
                </a:rPr>
                <a:t>03</a:t>
              </a:r>
              <a:endParaRPr lang="en-US" altLang="zh-CN" sz="3500" dirty="0">
                <a:solidFill>
                  <a:schemeClr val="bg1"/>
                </a:solidFill>
                <a:latin typeface="Impact" panose="020B0806030902050204" pitchFamily="34" charset="0"/>
              </a:endParaRPr>
            </a:p>
          </p:txBody>
        </p:sp>
      </p:grpSp>
      <p:grpSp>
        <p:nvGrpSpPr>
          <p:cNvPr id="64" name="组合 63"/>
          <p:cNvGrpSpPr/>
          <p:nvPr/>
        </p:nvGrpSpPr>
        <p:grpSpPr>
          <a:xfrm>
            <a:off x="6607203" y="2255652"/>
            <a:ext cx="1174191" cy="1174002"/>
            <a:chOff x="6607203" y="2255652"/>
            <a:chExt cx="1174191" cy="1174002"/>
          </a:xfrm>
        </p:grpSpPr>
        <p:sp>
          <p:nvSpPr>
            <p:cNvPr id="54" name="椭圆 53"/>
            <p:cNvSpPr/>
            <p:nvPr/>
          </p:nvSpPr>
          <p:spPr>
            <a:xfrm>
              <a:off x="6607203" y="2255652"/>
              <a:ext cx="1174191" cy="117400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58" name="TextBox 57"/>
            <p:cNvSpPr txBox="1"/>
            <p:nvPr/>
          </p:nvSpPr>
          <p:spPr>
            <a:xfrm flipH="1">
              <a:off x="6775675" y="2538732"/>
              <a:ext cx="837243" cy="607841"/>
            </a:xfrm>
            <a:prstGeom prst="rect">
              <a:avLst/>
            </a:prstGeom>
            <a:noFill/>
          </p:spPr>
          <p:txBody>
            <a:bodyPr wrap="square" lIns="68562" tIns="34281" rIns="68562" bIns="34281" rtlCol="0">
              <a:spAutoFit/>
            </a:bodyPr>
            <a:lstStyle/>
            <a:p>
              <a:pPr algn="ctr"/>
              <a:r>
                <a:rPr lang="en-US" altLang="zh-CN" sz="3500" dirty="0">
                  <a:solidFill>
                    <a:schemeClr val="bg1"/>
                  </a:solidFill>
                  <a:latin typeface="Impact" panose="020B0806030902050204" pitchFamily="34" charset="0"/>
                </a:rPr>
                <a:t>04</a:t>
              </a:r>
              <a:endParaRPr lang="en-US" altLang="zh-CN" sz="3500" dirty="0">
                <a:solidFill>
                  <a:schemeClr val="bg1"/>
                </a:solidFill>
                <a:latin typeface="Impact" panose="020B0806030902050204" pitchFamily="34" charset="0"/>
              </a:endParaRPr>
            </a:p>
          </p:txBody>
        </p:sp>
      </p:grpSp>
      <p:sp>
        <p:nvSpPr>
          <p:cNvPr id="59" name="TextBox 58"/>
          <p:cNvSpPr txBox="1"/>
          <p:nvPr/>
        </p:nvSpPr>
        <p:spPr>
          <a:xfrm>
            <a:off x="2913952" y="3490253"/>
            <a:ext cx="1669828" cy="472940"/>
          </a:xfrm>
          <a:prstGeom prst="rect">
            <a:avLst/>
          </a:prstGeom>
          <a:noFill/>
        </p:spPr>
        <p:txBody>
          <a:bodyPr wrap="square" lIns="91431" tIns="45715" rIns="91431" bIns="45715" rtlCol="0">
            <a:spAutoFit/>
          </a:bodyPr>
          <a:lstStyle/>
          <a:p>
            <a:pPr algn="ctr">
              <a:lnSpc>
                <a:spcPct val="130000"/>
              </a:lnSpc>
            </a:pPr>
            <a:r>
              <a:rPr lang="zh-CN" altLang="en-US" sz="1000" b="1" dirty="0">
                <a:solidFill>
                  <a:schemeClr val="accent1"/>
                </a:solidFill>
                <a:latin typeface="微软雅黑" panose="020B0503020204020204" pitchFamily="34" charset="-122"/>
                <a:ea typeface="微软雅黑" panose="020B0503020204020204" pitchFamily="34" charset="-122"/>
              </a:rPr>
              <a:t>中下层员工的工作技能和工作经验问题</a:t>
            </a:r>
            <a:endParaRPr lang="zh-CN" altLang="en-US" sz="1000" b="1" dirty="0">
              <a:solidFill>
                <a:schemeClr val="accent1"/>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4631456" y="1384160"/>
            <a:ext cx="1766032" cy="292378"/>
          </a:xfrm>
          <a:prstGeom prst="rect">
            <a:avLst/>
          </a:prstGeom>
          <a:noFill/>
        </p:spPr>
        <p:txBody>
          <a:bodyPr wrap="square" lIns="91431" tIns="45715" rIns="91431" bIns="45715" rtlCol="0">
            <a:spAutoFit/>
          </a:bodyPr>
          <a:lstStyle>
            <a:defPPr>
              <a:defRPr lang="zh-CN"/>
            </a:defPPr>
            <a:lvl1pPr algn="ctr">
              <a:lnSpc>
                <a:spcPct val="130000"/>
              </a:lnSpc>
              <a:defRPr sz="1000" b="1">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accent1"/>
                </a:solidFill>
              </a:rPr>
              <a:t>中层新老员工内部矛盾问题</a:t>
            </a:r>
            <a:endParaRPr lang="zh-CN" altLang="en-US" dirty="0">
              <a:solidFill>
                <a:schemeClr val="accent1"/>
              </a:solidFill>
            </a:endParaRPr>
          </a:p>
        </p:txBody>
      </p:sp>
      <p:sp>
        <p:nvSpPr>
          <p:cNvPr id="61" name="TextBox 60"/>
          <p:cNvSpPr txBox="1"/>
          <p:nvPr/>
        </p:nvSpPr>
        <p:spPr>
          <a:xfrm>
            <a:off x="6349386" y="3506721"/>
            <a:ext cx="1766032" cy="292378"/>
          </a:xfrm>
          <a:prstGeom prst="rect">
            <a:avLst/>
          </a:prstGeom>
          <a:noFill/>
        </p:spPr>
        <p:txBody>
          <a:bodyPr wrap="square" lIns="91431" tIns="45715" rIns="91431" bIns="45715" rtlCol="0">
            <a:spAutoFit/>
          </a:bodyPr>
          <a:lstStyle>
            <a:defPPr>
              <a:defRPr lang="zh-CN"/>
            </a:defPPr>
            <a:lvl1pPr algn="ctr">
              <a:lnSpc>
                <a:spcPct val="130000"/>
              </a:lnSpc>
              <a:defRPr sz="1000" b="1">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accent1"/>
                </a:solidFill>
              </a:rPr>
              <a:t>信息沟通不畅的问题</a:t>
            </a:r>
            <a:endParaRPr lang="zh-CN" altLang="en-US" dirty="0">
              <a:solidFill>
                <a:schemeClr val="accent1"/>
              </a:solidFill>
            </a:endParaRPr>
          </a:p>
        </p:txBody>
      </p:sp>
      <p:sp>
        <p:nvSpPr>
          <p:cNvPr id="62" name="TextBox 61"/>
          <p:cNvSpPr txBox="1"/>
          <p:nvPr/>
        </p:nvSpPr>
        <p:spPr>
          <a:xfrm>
            <a:off x="1151241" y="1652321"/>
            <a:ext cx="1669828" cy="576814"/>
          </a:xfrm>
          <a:prstGeom prst="rect">
            <a:avLst/>
          </a:prstGeom>
          <a:noFill/>
        </p:spPr>
        <p:txBody>
          <a:bodyPr wrap="square" lIns="91431" tIns="45715" rIns="91431" bIns="45715" rtlCol="0">
            <a:spAutoFit/>
          </a:bodyPr>
          <a:lstStyle/>
          <a:p>
            <a:pPr>
              <a:lnSpc>
                <a:spcPct val="12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0">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100"/>
                                </p:stCondLst>
                                <p:childTnLst>
                                  <p:par>
                                    <p:cTn id="20" presetID="16" presetClass="entr" presetSubtype="21"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par>
                              <p:cTn id="23" fill="hold">
                                <p:stCondLst>
                                  <p:cond delay="1600"/>
                                </p:stCondLst>
                                <p:childTnLst>
                                  <p:par>
                                    <p:cTn id="24" presetID="2" presetClass="entr" presetSubtype="1" fill="hold" nodeType="afterEffect" p14:presetBounceEnd="60000">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14:bounceEnd="60000">
                                          <p:cBhvr additive="base">
                                            <p:cTn id="26" dur="500" fill="hold"/>
                                            <p:tgtEl>
                                              <p:spTgt spid="5"/>
                                            </p:tgtEl>
                                            <p:attrNameLst>
                                              <p:attrName>ppt_x</p:attrName>
                                            </p:attrNameLst>
                                          </p:cBhvr>
                                          <p:tavLst>
                                            <p:tav tm="0">
                                              <p:val>
                                                <p:strVal val="#ppt_x"/>
                                              </p:val>
                                            </p:tav>
                                            <p:tav tm="100000">
                                              <p:val>
                                                <p:strVal val="#ppt_x"/>
                                              </p:val>
                                            </p:tav>
                                          </p:tavLst>
                                        </p:anim>
                                        <p:anim calcmode="lin" valueType="num" p14:bounceEnd="60000">
                                          <p:cBhvr additive="base">
                                            <p:cTn id="27" dur="500" fill="hold"/>
                                            <p:tgtEl>
                                              <p:spTgt spid="5"/>
                                            </p:tgtEl>
                                            <p:attrNameLst>
                                              <p:attrName>ppt_y</p:attrName>
                                            </p:attrNameLst>
                                          </p:cBhvr>
                                          <p:tavLst>
                                            <p:tav tm="0">
                                              <p:val>
                                                <p:strVal val="0-#ppt_h/2"/>
                                              </p:val>
                                            </p:tav>
                                            <p:tav tm="100000">
                                              <p:val>
                                                <p:strVal val="#ppt_y"/>
                                              </p:val>
                                            </p:tav>
                                          </p:tavLst>
                                        </p:anim>
                                      </p:childTnLst>
                                    </p:cTn>
                                  </p:par>
                                  <p:par>
                                    <p:cTn id="28" presetID="2" presetClass="entr" presetSubtype="4" fill="hold" nodeType="withEffect" p14:presetBounceEnd="60000">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14:bounceEnd="60000">
                                          <p:cBhvr additive="base">
                                            <p:cTn id="30" dur="500" fill="hold"/>
                                            <p:tgtEl>
                                              <p:spTgt spid="6"/>
                                            </p:tgtEl>
                                            <p:attrNameLst>
                                              <p:attrName>ppt_x</p:attrName>
                                            </p:attrNameLst>
                                          </p:cBhvr>
                                          <p:tavLst>
                                            <p:tav tm="0">
                                              <p:val>
                                                <p:strVal val="#ppt_x"/>
                                              </p:val>
                                            </p:tav>
                                            <p:tav tm="100000">
                                              <p:val>
                                                <p:strVal val="#ppt_x"/>
                                              </p:val>
                                            </p:tav>
                                          </p:tavLst>
                                        </p:anim>
                                        <p:anim calcmode="lin" valueType="num" p14:bounceEnd="60000">
                                          <p:cBhvr additive="base">
                                            <p:cTn id="31" dur="500" fill="hold"/>
                                            <p:tgtEl>
                                              <p:spTgt spid="6"/>
                                            </p:tgtEl>
                                            <p:attrNameLst>
                                              <p:attrName>ppt_y</p:attrName>
                                            </p:attrNameLst>
                                          </p:cBhvr>
                                          <p:tavLst>
                                            <p:tav tm="0">
                                              <p:val>
                                                <p:strVal val="1+#ppt_h/2"/>
                                              </p:val>
                                            </p:tav>
                                            <p:tav tm="100000">
                                              <p:val>
                                                <p:strVal val="#ppt_y"/>
                                              </p:val>
                                            </p:tav>
                                          </p:tavLst>
                                        </p:anim>
                                      </p:childTnLst>
                                    </p:cTn>
                                  </p:par>
                                  <p:par>
                                    <p:cTn id="32" presetID="2" presetClass="entr" presetSubtype="1" fill="hold" nodeType="withEffect" p14:presetBounceEnd="60000">
                                      <p:stCondLst>
                                        <p:cond delay="0"/>
                                      </p:stCondLst>
                                      <p:childTnLst>
                                        <p:set>
                                          <p:cBhvr>
                                            <p:cTn id="33" dur="1" fill="hold">
                                              <p:stCondLst>
                                                <p:cond delay="0"/>
                                              </p:stCondLst>
                                            </p:cTn>
                                            <p:tgtEl>
                                              <p:spTgt spid="63"/>
                                            </p:tgtEl>
                                            <p:attrNameLst>
                                              <p:attrName>style.visibility</p:attrName>
                                            </p:attrNameLst>
                                          </p:cBhvr>
                                          <p:to>
                                            <p:strVal val="visible"/>
                                          </p:to>
                                        </p:set>
                                        <p:anim calcmode="lin" valueType="num" p14:bounceEnd="60000">
                                          <p:cBhvr additive="base">
                                            <p:cTn id="34" dur="500" fill="hold"/>
                                            <p:tgtEl>
                                              <p:spTgt spid="63"/>
                                            </p:tgtEl>
                                            <p:attrNameLst>
                                              <p:attrName>ppt_x</p:attrName>
                                            </p:attrNameLst>
                                          </p:cBhvr>
                                          <p:tavLst>
                                            <p:tav tm="0">
                                              <p:val>
                                                <p:strVal val="#ppt_x"/>
                                              </p:val>
                                            </p:tav>
                                            <p:tav tm="100000">
                                              <p:val>
                                                <p:strVal val="#ppt_x"/>
                                              </p:val>
                                            </p:tav>
                                          </p:tavLst>
                                        </p:anim>
                                        <p:anim calcmode="lin" valueType="num" p14:bounceEnd="60000">
                                          <p:cBhvr additive="base">
                                            <p:cTn id="35" dur="500" fill="hold"/>
                                            <p:tgtEl>
                                              <p:spTgt spid="63"/>
                                            </p:tgtEl>
                                            <p:attrNameLst>
                                              <p:attrName>ppt_y</p:attrName>
                                            </p:attrNameLst>
                                          </p:cBhvr>
                                          <p:tavLst>
                                            <p:tav tm="0">
                                              <p:val>
                                                <p:strVal val="0-#ppt_h/2"/>
                                              </p:val>
                                            </p:tav>
                                            <p:tav tm="100000">
                                              <p:val>
                                                <p:strVal val="#ppt_y"/>
                                              </p:val>
                                            </p:tav>
                                          </p:tavLst>
                                        </p:anim>
                                      </p:childTnLst>
                                    </p:cTn>
                                  </p:par>
                                  <p:par>
                                    <p:cTn id="36" presetID="2" presetClass="entr" presetSubtype="4" fill="hold" nodeType="withEffect" p14:presetBounceEnd="60000">
                                      <p:stCondLst>
                                        <p:cond delay="0"/>
                                      </p:stCondLst>
                                      <p:childTnLst>
                                        <p:set>
                                          <p:cBhvr>
                                            <p:cTn id="37" dur="1" fill="hold">
                                              <p:stCondLst>
                                                <p:cond delay="0"/>
                                              </p:stCondLst>
                                            </p:cTn>
                                            <p:tgtEl>
                                              <p:spTgt spid="64"/>
                                            </p:tgtEl>
                                            <p:attrNameLst>
                                              <p:attrName>style.visibility</p:attrName>
                                            </p:attrNameLst>
                                          </p:cBhvr>
                                          <p:to>
                                            <p:strVal val="visible"/>
                                          </p:to>
                                        </p:set>
                                        <p:anim calcmode="lin" valueType="num" p14:bounceEnd="60000">
                                          <p:cBhvr additive="base">
                                            <p:cTn id="38" dur="500" fill="hold"/>
                                            <p:tgtEl>
                                              <p:spTgt spid="64"/>
                                            </p:tgtEl>
                                            <p:attrNameLst>
                                              <p:attrName>ppt_x</p:attrName>
                                            </p:attrNameLst>
                                          </p:cBhvr>
                                          <p:tavLst>
                                            <p:tav tm="0">
                                              <p:val>
                                                <p:strVal val="#ppt_x"/>
                                              </p:val>
                                            </p:tav>
                                            <p:tav tm="100000">
                                              <p:val>
                                                <p:strVal val="#ppt_x"/>
                                              </p:val>
                                            </p:tav>
                                          </p:tavLst>
                                        </p:anim>
                                        <p:anim calcmode="lin" valueType="num" p14:bounceEnd="60000">
                                          <p:cBhvr additive="base">
                                            <p:cTn id="39" dur="500" fill="hold"/>
                                            <p:tgtEl>
                                              <p:spTgt spid="64"/>
                                            </p:tgtEl>
                                            <p:attrNameLst>
                                              <p:attrName>ppt_y</p:attrName>
                                            </p:attrNameLst>
                                          </p:cBhvr>
                                          <p:tavLst>
                                            <p:tav tm="0">
                                              <p:val>
                                                <p:strVal val="1+#ppt_h/2"/>
                                              </p:val>
                                            </p:tav>
                                            <p:tav tm="100000">
                                              <p:val>
                                                <p:strVal val="#ppt_y"/>
                                              </p:val>
                                            </p:tav>
                                          </p:tavLst>
                                        </p:anim>
                                      </p:childTnLst>
                                    </p:cTn>
                                  </p:par>
                                </p:childTnLst>
                              </p:cTn>
                            </p:par>
                            <p:par>
                              <p:cTn id="40" fill="hold">
                                <p:stCondLst>
                                  <p:cond delay="2100"/>
                                </p:stCondLst>
                                <p:childTnLst>
                                  <p:par>
                                    <p:cTn id="41" presetID="16" presetClass="entr" presetSubtype="21"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arn(inVertical)">
                                          <p:cBhvr>
                                            <p:cTn id="43" dur="500"/>
                                            <p:tgtEl>
                                              <p:spTgt spid="13"/>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62"/>
                                            </p:tgtEl>
                                            <p:attrNameLst>
                                              <p:attrName>style.visibility</p:attrName>
                                            </p:attrNameLst>
                                          </p:cBhvr>
                                          <p:to>
                                            <p:strVal val="visible"/>
                                          </p:to>
                                        </p:set>
                                        <p:animEffect transition="in" filter="barn(inVertical)">
                                          <p:cBhvr>
                                            <p:cTn id="46" dur="500"/>
                                            <p:tgtEl>
                                              <p:spTgt spid="62"/>
                                            </p:tgtEl>
                                          </p:cBhvr>
                                        </p:animEffect>
                                      </p:childTnLst>
                                    </p:cTn>
                                  </p:par>
                                </p:childTnLst>
                              </p:cTn>
                            </p:par>
                            <p:par>
                              <p:cTn id="47" fill="hold">
                                <p:stCondLst>
                                  <p:cond delay="2600"/>
                                </p:stCondLst>
                                <p:childTnLst>
                                  <p:par>
                                    <p:cTn id="48" presetID="16" presetClass="entr" presetSubtype="21" fill="hold" grpId="0" nodeType="afterEffect">
                                      <p:stCondLst>
                                        <p:cond delay="0"/>
                                      </p:stCondLst>
                                      <p:childTnLst>
                                        <p:set>
                                          <p:cBhvr>
                                            <p:cTn id="49" dur="1" fill="hold">
                                              <p:stCondLst>
                                                <p:cond delay="0"/>
                                              </p:stCondLst>
                                            </p:cTn>
                                            <p:tgtEl>
                                              <p:spTgt spid="59"/>
                                            </p:tgtEl>
                                            <p:attrNameLst>
                                              <p:attrName>style.visibility</p:attrName>
                                            </p:attrNameLst>
                                          </p:cBhvr>
                                          <p:to>
                                            <p:strVal val="visible"/>
                                          </p:to>
                                        </p:set>
                                        <p:animEffect transition="in" filter="barn(inVertical)">
                                          <p:cBhvr>
                                            <p:cTn id="50" dur="500"/>
                                            <p:tgtEl>
                                              <p:spTgt spid="59"/>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arn(inVertical)">
                                          <p:cBhvr>
                                            <p:cTn id="53" dur="500"/>
                                            <p:tgtEl>
                                              <p:spTgt spid="16"/>
                                            </p:tgtEl>
                                          </p:cBhvr>
                                        </p:animEffect>
                                      </p:childTnLst>
                                    </p:cTn>
                                  </p:par>
                                </p:childTnLst>
                              </p:cTn>
                            </p:par>
                            <p:par>
                              <p:cTn id="54" fill="hold">
                                <p:stCondLst>
                                  <p:cond delay="3100"/>
                                </p:stCondLst>
                                <p:childTnLst>
                                  <p:par>
                                    <p:cTn id="55" presetID="16" presetClass="entr" presetSubtype="21" fill="hold" grpId="0" nodeType="afterEffect">
                                      <p:stCondLst>
                                        <p:cond delay="0"/>
                                      </p:stCondLst>
                                      <p:childTnLst>
                                        <p:set>
                                          <p:cBhvr>
                                            <p:cTn id="56" dur="1" fill="hold">
                                              <p:stCondLst>
                                                <p:cond delay="0"/>
                                              </p:stCondLst>
                                            </p:cTn>
                                            <p:tgtEl>
                                              <p:spTgt spid="60"/>
                                            </p:tgtEl>
                                            <p:attrNameLst>
                                              <p:attrName>style.visibility</p:attrName>
                                            </p:attrNameLst>
                                          </p:cBhvr>
                                          <p:to>
                                            <p:strVal val="visible"/>
                                          </p:to>
                                        </p:set>
                                        <p:animEffect transition="in" filter="barn(inVertical)">
                                          <p:cBhvr>
                                            <p:cTn id="57" dur="500"/>
                                            <p:tgtEl>
                                              <p:spTgt spid="60"/>
                                            </p:tgtEl>
                                          </p:cBhvr>
                                        </p:animEffect>
                                      </p:childTnLst>
                                    </p:cTn>
                                  </p:par>
                                  <p:par>
                                    <p:cTn id="58" presetID="16" presetClass="entr" presetSubtype="21"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barn(inVertical)">
                                          <p:cBhvr>
                                            <p:cTn id="60" dur="500"/>
                                            <p:tgtEl>
                                              <p:spTgt spid="21"/>
                                            </p:tgtEl>
                                          </p:cBhvr>
                                        </p:animEffect>
                                      </p:childTnLst>
                                    </p:cTn>
                                  </p:par>
                                </p:childTnLst>
                              </p:cTn>
                            </p:par>
                            <p:par>
                              <p:cTn id="61" fill="hold">
                                <p:stCondLst>
                                  <p:cond delay="3600"/>
                                </p:stCondLst>
                                <p:childTnLst>
                                  <p:par>
                                    <p:cTn id="62" presetID="16" presetClass="entr" presetSubtype="21" fill="hold" grpId="0" nodeType="afterEffect">
                                      <p:stCondLst>
                                        <p:cond delay="0"/>
                                      </p:stCondLst>
                                      <p:childTnLst>
                                        <p:set>
                                          <p:cBhvr>
                                            <p:cTn id="63" dur="1" fill="hold">
                                              <p:stCondLst>
                                                <p:cond delay="0"/>
                                              </p:stCondLst>
                                            </p:cTn>
                                            <p:tgtEl>
                                              <p:spTgt spid="61"/>
                                            </p:tgtEl>
                                            <p:attrNameLst>
                                              <p:attrName>style.visibility</p:attrName>
                                            </p:attrNameLst>
                                          </p:cBhvr>
                                          <p:to>
                                            <p:strVal val="visible"/>
                                          </p:to>
                                        </p:set>
                                        <p:animEffect transition="in" filter="barn(inVertical)">
                                          <p:cBhvr>
                                            <p:cTn id="64" dur="500"/>
                                            <p:tgtEl>
                                              <p:spTgt spid="61"/>
                                            </p:tgtEl>
                                          </p:cBhvr>
                                        </p:animEffect>
                                      </p:childTnLst>
                                    </p:cTn>
                                  </p:par>
                                  <p:par>
                                    <p:cTn id="65" presetID="16" presetClass="entr" presetSubtype="21"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barn(inVertical)">
                                          <p:cBhvr>
                                            <p:cTn id="6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3" grpId="0"/>
          <p:bldP spid="16" grpId="0"/>
          <p:bldP spid="21" grpId="0"/>
          <p:bldP spid="24" grpId="0"/>
          <p:bldP spid="59" grpId="0"/>
          <p:bldP spid="60" grpId="0"/>
          <p:bldP spid="61" grpId="0"/>
          <p:bldP spid="6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100"/>
                                </p:stCondLst>
                                <p:childTnLst>
                                  <p:par>
                                    <p:cTn id="20" presetID="16" presetClass="entr" presetSubtype="21"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par>
                              <p:cTn id="23" fill="hold">
                                <p:stCondLst>
                                  <p:cond delay="1600"/>
                                </p:stCondLst>
                                <p:childTnLst>
                                  <p:par>
                                    <p:cTn id="24" presetID="2" presetClass="entr" presetSubtype="1"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0-#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par>
                                    <p:cTn id="32" presetID="2" presetClass="entr" presetSubtype="1" fill="hold" nodeType="withEffect">
                                      <p:stCondLst>
                                        <p:cond delay="0"/>
                                      </p:stCondLst>
                                      <p:childTnLst>
                                        <p:set>
                                          <p:cBhvr>
                                            <p:cTn id="33" dur="1" fill="hold">
                                              <p:stCondLst>
                                                <p:cond delay="0"/>
                                              </p:stCondLst>
                                            </p:cTn>
                                            <p:tgtEl>
                                              <p:spTgt spid="63"/>
                                            </p:tgtEl>
                                            <p:attrNameLst>
                                              <p:attrName>style.visibility</p:attrName>
                                            </p:attrNameLst>
                                          </p:cBhvr>
                                          <p:to>
                                            <p:strVal val="visible"/>
                                          </p:to>
                                        </p:set>
                                        <p:anim calcmode="lin" valueType="num">
                                          <p:cBhvr additive="base">
                                            <p:cTn id="34" dur="500" fill="hold"/>
                                            <p:tgtEl>
                                              <p:spTgt spid="63"/>
                                            </p:tgtEl>
                                            <p:attrNameLst>
                                              <p:attrName>ppt_x</p:attrName>
                                            </p:attrNameLst>
                                          </p:cBhvr>
                                          <p:tavLst>
                                            <p:tav tm="0">
                                              <p:val>
                                                <p:strVal val="#ppt_x"/>
                                              </p:val>
                                            </p:tav>
                                            <p:tav tm="100000">
                                              <p:val>
                                                <p:strVal val="#ppt_x"/>
                                              </p:val>
                                            </p:tav>
                                          </p:tavLst>
                                        </p:anim>
                                        <p:anim calcmode="lin" valueType="num">
                                          <p:cBhvr additive="base">
                                            <p:cTn id="35" dur="500" fill="hold"/>
                                            <p:tgtEl>
                                              <p:spTgt spid="63"/>
                                            </p:tgtEl>
                                            <p:attrNameLst>
                                              <p:attrName>ppt_y</p:attrName>
                                            </p:attrNameLst>
                                          </p:cBhvr>
                                          <p:tavLst>
                                            <p:tav tm="0">
                                              <p:val>
                                                <p:strVal val="0-#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64"/>
                                            </p:tgtEl>
                                            <p:attrNameLst>
                                              <p:attrName>style.visibility</p:attrName>
                                            </p:attrNameLst>
                                          </p:cBhvr>
                                          <p:to>
                                            <p:strVal val="visible"/>
                                          </p:to>
                                        </p:set>
                                        <p:anim calcmode="lin" valueType="num">
                                          <p:cBhvr additive="base">
                                            <p:cTn id="38" dur="500" fill="hold"/>
                                            <p:tgtEl>
                                              <p:spTgt spid="64"/>
                                            </p:tgtEl>
                                            <p:attrNameLst>
                                              <p:attrName>ppt_x</p:attrName>
                                            </p:attrNameLst>
                                          </p:cBhvr>
                                          <p:tavLst>
                                            <p:tav tm="0">
                                              <p:val>
                                                <p:strVal val="#ppt_x"/>
                                              </p:val>
                                            </p:tav>
                                            <p:tav tm="100000">
                                              <p:val>
                                                <p:strVal val="#ppt_x"/>
                                              </p:val>
                                            </p:tav>
                                          </p:tavLst>
                                        </p:anim>
                                        <p:anim calcmode="lin" valueType="num">
                                          <p:cBhvr additive="base">
                                            <p:cTn id="39" dur="500" fill="hold"/>
                                            <p:tgtEl>
                                              <p:spTgt spid="64"/>
                                            </p:tgtEl>
                                            <p:attrNameLst>
                                              <p:attrName>ppt_y</p:attrName>
                                            </p:attrNameLst>
                                          </p:cBhvr>
                                          <p:tavLst>
                                            <p:tav tm="0">
                                              <p:val>
                                                <p:strVal val="1+#ppt_h/2"/>
                                              </p:val>
                                            </p:tav>
                                            <p:tav tm="100000">
                                              <p:val>
                                                <p:strVal val="#ppt_y"/>
                                              </p:val>
                                            </p:tav>
                                          </p:tavLst>
                                        </p:anim>
                                      </p:childTnLst>
                                    </p:cTn>
                                  </p:par>
                                </p:childTnLst>
                              </p:cTn>
                            </p:par>
                            <p:par>
                              <p:cTn id="40" fill="hold">
                                <p:stCondLst>
                                  <p:cond delay="2100"/>
                                </p:stCondLst>
                                <p:childTnLst>
                                  <p:par>
                                    <p:cTn id="41" presetID="16" presetClass="entr" presetSubtype="21"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arn(inVertical)">
                                          <p:cBhvr>
                                            <p:cTn id="43" dur="500"/>
                                            <p:tgtEl>
                                              <p:spTgt spid="13"/>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62"/>
                                            </p:tgtEl>
                                            <p:attrNameLst>
                                              <p:attrName>style.visibility</p:attrName>
                                            </p:attrNameLst>
                                          </p:cBhvr>
                                          <p:to>
                                            <p:strVal val="visible"/>
                                          </p:to>
                                        </p:set>
                                        <p:animEffect transition="in" filter="barn(inVertical)">
                                          <p:cBhvr>
                                            <p:cTn id="46" dur="500"/>
                                            <p:tgtEl>
                                              <p:spTgt spid="62"/>
                                            </p:tgtEl>
                                          </p:cBhvr>
                                        </p:animEffect>
                                      </p:childTnLst>
                                    </p:cTn>
                                  </p:par>
                                </p:childTnLst>
                              </p:cTn>
                            </p:par>
                            <p:par>
                              <p:cTn id="47" fill="hold">
                                <p:stCondLst>
                                  <p:cond delay="2600"/>
                                </p:stCondLst>
                                <p:childTnLst>
                                  <p:par>
                                    <p:cTn id="48" presetID="16" presetClass="entr" presetSubtype="21" fill="hold" grpId="0" nodeType="afterEffect">
                                      <p:stCondLst>
                                        <p:cond delay="0"/>
                                      </p:stCondLst>
                                      <p:childTnLst>
                                        <p:set>
                                          <p:cBhvr>
                                            <p:cTn id="49" dur="1" fill="hold">
                                              <p:stCondLst>
                                                <p:cond delay="0"/>
                                              </p:stCondLst>
                                            </p:cTn>
                                            <p:tgtEl>
                                              <p:spTgt spid="59"/>
                                            </p:tgtEl>
                                            <p:attrNameLst>
                                              <p:attrName>style.visibility</p:attrName>
                                            </p:attrNameLst>
                                          </p:cBhvr>
                                          <p:to>
                                            <p:strVal val="visible"/>
                                          </p:to>
                                        </p:set>
                                        <p:animEffect transition="in" filter="barn(inVertical)">
                                          <p:cBhvr>
                                            <p:cTn id="50" dur="500"/>
                                            <p:tgtEl>
                                              <p:spTgt spid="59"/>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arn(inVertical)">
                                          <p:cBhvr>
                                            <p:cTn id="53" dur="500"/>
                                            <p:tgtEl>
                                              <p:spTgt spid="16"/>
                                            </p:tgtEl>
                                          </p:cBhvr>
                                        </p:animEffect>
                                      </p:childTnLst>
                                    </p:cTn>
                                  </p:par>
                                </p:childTnLst>
                              </p:cTn>
                            </p:par>
                            <p:par>
                              <p:cTn id="54" fill="hold">
                                <p:stCondLst>
                                  <p:cond delay="3100"/>
                                </p:stCondLst>
                                <p:childTnLst>
                                  <p:par>
                                    <p:cTn id="55" presetID="16" presetClass="entr" presetSubtype="21" fill="hold" grpId="0" nodeType="afterEffect">
                                      <p:stCondLst>
                                        <p:cond delay="0"/>
                                      </p:stCondLst>
                                      <p:childTnLst>
                                        <p:set>
                                          <p:cBhvr>
                                            <p:cTn id="56" dur="1" fill="hold">
                                              <p:stCondLst>
                                                <p:cond delay="0"/>
                                              </p:stCondLst>
                                            </p:cTn>
                                            <p:tgtEl>
                                              <p:spTgt spid="60"/>
                                            </p:tgtEl>
                                            <p:attrNameLst>
                                              <p:attrName>style.visibility</p:attrName>
                                            </p:attrNameLst>
                                          </p:cBhvr>
                                          <p:to>
                                            <p:strVal val="visible"/>
                                          </p:to>
                                        </p:set>
                                        <p:animEffect transition="in" filter="barn(inVertical)">
                                          <p:cBhvr>
                                            <p:cTn id="57" dur="500"/>
                                            <p:tgtEl>
                                              <p:spTgt spid="60"/>
                                            </p:tgtEl>
                                          </p:cBhvr>
                                        </p:animEffect>
                                      </p:childTnLst>
                                    </p:cTn>
                                  </p:par>
                                  <p:par>
                                    <p:cTn id="58" presetID="16" presetClass="entr" presetSubtype="21"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barn(inVertical)">
                                          <p:cBhvr>
                                            <p:cTn id="60" dur="500"/>
                                            <p:tgtEl>
                                              <p:spTgt spid="21"/>
                                            </p:tgtEl>
                                          </p:cBhvr>
                                        </p:animEffect>
                                      </p:childTnLst>
                                    </p:cTn>
                                  </p:par>
                                </p:childTnLst>
                              </p:cTn>
                            </p:par>
                            <p:par>
                              <p:cTn id="61" fill="hold">
                                <p:stCondLst>
                                  <p:cond delay="3600"/>
                                </p:stCondLst>
                                <p:childTnLst>
                                  <p:par>
                                    <p:cTn id="62" presetID="16" presetClass="entr" presetSubtype="21" fill="hold" grpId="0" nodeType="afterEffect">
                                      <p:stCondLst>
                                        <p:cond delay="0"/>
                                      </p:stCondLst>
                                      <p:childTnLst>
                                        <p:set>
                                          <p:cBhvr>
                                            <p:cTn id="63" dur="1" fill="hold">
                                              <p:stCondLst>
                                                <p:cond delay="0"/>
                                              </p:stCondLst>
                                            </p:cTn>
                                            <p:tgtEl>
                                              <p:spTgt spid="61"/>
                                            </p:tgtEl>
                                            <p:attrNameLst>
                                              <p:attrName>style.visibility</p:attrName>
                                            </p:attrNameLst>
                                          </p:cBhvr>
                                          <p:to>
                                            <p:strVal val="visible"/>
                                          </p:to>
                                        </p:set>
                                        <p:animEffect transition="in" filter="barn(inVertical)">
                                          <p:cBhvr>
                                            <p:cTn id="64" dur="500"/>
                                            <p:tgtEl>
                                              <p:spTgt spid="61"/>
                                            </p:tgtEl>
                                          </p:cBhvr>
                                        </p:animEffect>
                                      </p:childTnLst>
                                    </p:cTn>
                                  </p:par>
                                  <p:par>
                                    <p:cTn id="65" presetID="16" presetClass="entr" presetSubtype="21"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barn(inVertical)">
                                          <p:cBhvr>
                                            <p:cTn id="6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3" grpId="0"/>
          <p:bldP spid="16" grpId="0"/>
          <p:bldP spid="21" grpId="0"/>
          <p:bldP spid="24" grpId="0"/>
          <p:bldP spid="59" grpId="0"/>
          <p:bldP spid="60" grpId="0"/>
          <p:bldP spid="61" grpId="0"/>
          <p:bldP spid="62"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65373" y="428693"/>
            <a:ext cx="4198715" cy="430887"/>
          </a:xfrm>
          <a:prstGeom prst="rect">
            <a:avLst/>
          </a:prstGeom>
          <a:noFill/>
        </p:spPr>
        <p:txBody>
          <a:bodyPr wrap="square" rtlCol="0">
            <a:spAutoFit/>
          </a:bodyPr>
          <a:lstStyle>
            <a:defPPr>
              <a:defRPr lang="zh-CN"/>
            </a:defPPr>
            <a:lvl1pPr>
              <a:defRPr sz="2200" b="1">
                <a:solidFill>
                  <a:schemeClr val="accent1"/>
                </a:solidFill>
                <a:latin typeface="微软雅黑" panose="020B0503020204020204" pitchFamily="34" charset="-122"/>
                <a:ea typeface="微软雅黑" panose="020B0503020204020204" pitchFamily="34" charset="-122"/>
              </a:defRPr>
            </a:lvl1pPr>
          </a:lstStyle>
          <a:p>
            <a:r>
              <a:rPr lang="zh-CN" altLang="en-US" dirty="0"/>
              <a:t>质量体系管理还需更加深化</a:t>
            </a:r>
            <a:endParaRPr lang="zh-CN" altLang="en-US" dirty="0"/>
          </a:p>
        </p:txBody>
      </p:sp>
      <p:cxnSp>
        <p:nvCxnSpPr>
          <p:cNvPr id="3" name="直接连接符 2"/>
          <p:cNvCxnSpPr/>
          <p:nvPr/>
        </p:nvCxnSpPr>
        <p:spPr>
          <a:xfrm>
            <a:off x="1132953" y="897658"/>
            <a:ext cx="7543503" cy="0"/>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582730" y="347438"/>
            <a:ext cx="507041" cy="593401"/>
            <a:chOff x="582730" y="347438"/>
            <a:chExt cx="507041" cy="593401"/>
          </a:xfrm>
        </p:grpSpPr>
        <p:sp>
          <p:nvSpPr>
            <p:cNvPr id="19" name="六边形 18"/>
            <p:cNvSpPr/>
            <p:nvPr/>
          </p:nvSpPr>
          <p:spPr>
            <a:xfrm rot="5400000">
              <a:off x="539550" y="390618"/>
              <a:ext cx="593401" cy="507041"/>
            </a:xfrm>
            <a:prstGeom prst="hexagon">
              <a:avLst/>
            </a:prstGeom>
            <a:solidFill>
              <a:schemeClr val="accent1"/>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33" name="Freeform 133"/>
            <p:cNvSpPr>
              <a:spLocks noEditPoints="1"/>
            </p:cNvSpPr>
            <p:nvPr/>
          </p:nvSpPr>
          <p:spPr bwMode="auto">
            <a:xfrm>
              <a:off x="666622" y="489419"/>
              <a:ext cx="339258" cy="309433"/>
            </a:xfrm>
            <a:custGeom>
              <a:avLst/>
              <a:gdLst>
                <a:gd name="T0" fmla="*/ 244 w 547"/>
                <a:gd name="T1" fmla="*/ 120 h 498"/>
                <a:gd name="T2" fmla="*/ 218 w 547"/>
                <a:gd name="T3" fmla="*/ 146 h 498"/>
                <a:gd name="T4" fmla="*/ 232 w 547"/>
                <a:gd name="T5" fmla="*/ 180 h 498"/>
                <a:gd name="T6" fmla="*/ 270 w 547"/>
                <a:gd name="T7" fmla="*/ 180 h 498"/>
                <a:gd name="T8" fmla="*/ 283 w 547"/>
                <a:gd name="T9" fmla="*/ 146 h 498"/>
                <a:gd name="T10" fmla="*/ 236 w 547"/>
                <a:gd name="T11" fmla="*/ 79 h 498"/>
                <a:gd name="T12" fmla="*/ 197 w 547"/>
                <a:gd name="T13" fmla="*/ 99 h 498"/>
                <a:gd name="T14" fmla="*/ 177 w 547"/>
                <a:gd name="T15" fmla="*/ 138 h 498"/>
                <a:gd name="T16" fmla="*/ 182 w 547"/>
                <a:gd name="T17" fmla="*/ 183 h 498"/>
                <a:gd name="T18" fmla="*/ 209 w 547"/>
                <a:gd name="T19" fmla="*/ 216 h 498"/>
                <a:gd name="T20" fmla="*/ 251 w 547"/>
                <a:gd name="T21" fmla="*/ 228 h 498"/>
                <a:gd name="T22" fmla="*/ 293 w 547"/>
                <a:gd name="T23" fmla="*/ 216 h 498"/>
                <a:gd name="T24" fmla="*/ 320 w 547"/>
                <a:gd name="T25" fmla="*/ 183 h 498"/>
                <a:gd name="T26" fmla="*/ 325 w 547"/>
                <a:gd name="T27" fmla="*/ 138 h 498"/>
                <a:gd name="T28" fmla="*/ 304 w 547"/>
                <a:gd name="T29" fmla="*/ 99 h 498"/>
                <a:gd name="T30" fmla="*/ 266 w 547"/>
                <a:gd name="T31" fmla="*/ 79 h 498"/>
                <a:gd name="T32" fmla="*/ 305 w 547"/>
                <a:gd name="T33" fmla="*/ 367 h 498"/>
                <a:gd name="T34" fmla="*/ 249 w 547"/>
                <a:gd name="T35" fmla="*/ 379 h 498"/>
                <a:gd name="T36" fmla="*/ 273 w 547"/>
                <a:gd name="T37" fmla="*/ 428 h 498"/>
                <a:gd name="T38" fmla="*/ 262 w 547"/>
                <a:gd name="T39" fmla="*/ 487 h 498"/>
                <a:gd name="T40" fmla="*/ 337 w 547"/>
                <a:gd name="T41" fmla="*/ 481 h 498"/>
                <a:gd name="T42" fmla="*/ 322 w 547"/>
                <a:gd name="T43" fmla="*/ 419 h 498"/>
                <a:gd name="T44" fmla="*/ 494 w 547"/>
                <a:gd name="T45" fmla="*/ 352 h 498"/>
                <a:gd name="T46" fmla="*/ 458 w 547"/>
                <a:gd name="T47" fmla="*/ 345 h 498"/>
                <a:gd name="T48" fmla="*/ 438 w 547"/>
                <a:gd name="T49" fmla="*/ 375 h 498"/>
                <a:gd name="T50" fmla="*/ 458 w 547"/>
                <a:gd name="T51" fmla="*/ 406 h 498"/>
                <a:gd name="T52" fmla="*/ 494 w 547"/>
                <a:gd name="T53" fmla="*/ 399 h 498"/>
                <a:gd name="T54" fmla="*/ 501 w 547"/>
                <a:gd name="T55" fmla="*/ 362 h 498"/>
                <a:gd name="T56" fmla="*/ 455 w 547"/>
                <a:gd name="T57" fmla="*/ 301 h 498"/>
                <a:gd name="T58" fmla="*/ 418 w 547"/>
                <a:gd name="T59" fmla="*/ 322 h 498"/>
                <a:gd name="T60" fmla="*/ 397 w 547"/>
                <a:gd name="T61" fmla="*/ 360 h 498"/>
                <a:gd name="T62" fmla="*/ 401 w 547"/>
                <a:gd name="T63" fmla="*/ 405 h 498"/>
                <a:gd name="T64" fmla="*/ 428 w 547"/>
                <a:gd name="T65" fmla="*/ 437 h 498"/>
                <a:gd name="T66" fmla="*/ 471 w 547"/>
                <a:gd name="T67" fmla="*/ 450 h 498"/>
                <a:gd name="T68" fmla="*/ 513 w 547"/>
                <a:gd name="T69" fmla="*/ 437 h 498"/>
                <a:gd name="T70" fmla="*/ 541 w 547"/>
                <a:gd name="T71" fmla="*/ 405 h 498"/>
                <a:gd name="T72" fmla="*/ 545 w 547"/>
                <a:gd name="T73" fmla="*/ 360 h 498"/>
                <a:gd name="T74" fmla="*/ 525 w 547"/>
                <a:gd name="T75" fmla="*/ 322 h 498"/>
                <a:gd name="T76" fmla="*/ 486 w 547"/>
                <a:gd name="T77" fmla="*/ 301 h 498"/>
                <a:gd name="T78" fmla="*/ 12 w 547"/>
                <a:gd name="T79" fmla="*/ 200 h 498"/>
                <a:gd name="T80" fmla="*/ 15 w 547"/>
                <a:gd name="T81" fmla="*/ 258 h 498"/>
                <a:gd name="T82" fmla="*/ 67 w 547"/>
                <a:gd name="T83" fmla="*/ 240 h 498"/>
                <a:gd name="T84" fmla="*/ 123 w 547"/>
                <a:gd name="T85" fmla="*/ 261 h 498"/>
                <a:gd name="T86" fmla="*/ 129 w 547"/>
                <a:gd name="T87" fmla="*/ 185 h 498"/>
                <a:gd name="T88" fmla="*/ 65 w 547"/>
                <a:gd name="T89" fmla="*/ 192 h 498"/>
                <a:gd name="T90" fmla="*/ 103 w 547"/>
                <a:gd name="T91" fmla="*/ 494 h 498"/>
                <a:gd name="T92" fmla="*/ 89 w 547"/>
                <a:gd name="T93" fmla="*/ 375 h 498"/>
                <a:gd name="T94" fmla="*/ 133 w 547"/>
                <a:gd name="T95" fmla="*/ 308 h 498"/>
                <a:gd name="T96" fmla="*/ 225 w 547"/>
                <a:gd name="T97" fmla="*/ 273 h 498"/>
                <a:gd name="T98" fmla="*/ 340 w 547"/>
                <a:gd name="T99" fmla="*/ 253 h 498"/>
                <a:gd name="T100" fmla="*/ 390 w 547"/>
                <a:gd name="T101" fmla="*/ 220 h 498"/>
                <a:gd name="T102" fmla="*/ 399 w 547"/>
                <a:gd name="T103" fmla="*/ 167 h 498"/>
                <a:gd name="T104" fmla="*/ 447 w 547"/>
                <a:gd name="T105" fmla="*/ 58 h 498"/>
                <a:gd name="T106" fmla="*/ 468 w 547"/>
                <a:gd name="T107" fmla="*/ 206 h 498"/>
                <a:gd name="T108" fmla="*/ 433 w 547"/>
                <a:gd name="T109" fmla="*/ 280 h 498"/>
                <a:gd name="T110" fmla="*/ 359 w 547"/>
                <a:gd name="T111" fmla="*/ 318 h 498"/>
                <a:gd name="T112" fmla="*/ 239 w 547"/>
                <a:gd name="T113" fmla="*/ 340 h 498"/>
                <a:gd name="T114" fmla="*/ 178 w 547"/>
                <a:gd name="T115" fmla="*/ 362 h 498"/>
                <a:gd name="T116" fmla="*/ 157 w 547"/>
                <a:gd name="T117" fmla="*/ 401 h 498"/>
                <a:gd name="T118" fmla="*/ 168 w 547"/>
                <a:gd name="T119" fmla="*/ 474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47" h="498">
                  <a:moveTo>
                    <a:pt x="275" y="130"/>
                  </a:moveTo>
                  <a:lnTo>
                    <a:pt x="270" y="125"/>
                  </a:lnTo>
                  <a:lnTo>
                    <a:pt x="264" y="123"/>
                  </a:lnTo>
                  <a:lnTo>
                    <a:pt x="258" y="120"/>
                  </a:lnTo>
                  <a:lnTo>
                    <a:pt x="251" y="119"/>
                  </a:lnTo>
                  <a:lnTo>
                    <a:pt x="244" y="120"/>
                  </a:lnTo>
                  <a:lnTo>
                    <a:pt x="238" y="123"/>
                  </a:lnTo>
                  <a:lnTo>
                    <a:pt x="232" y="125"/>
                  </a:lnTo>
                  <a:lnTo>
                    <a:pt x="228" y="130"/>
                  </a:lnTo>
                  <a:lnTo>
                    <a:pt x="224" y="135"/>
                  </a:lnTo>
                  <a:lnTo>
                    <a:pt x="221" y="140"/>
                  </a:lnTo>
                  <a:lnTo>
                    <a:pt x="218" y="146"/>
                  </a:lnTo>
                  <a:lnTo>
                    <a:pt x="218" y="153"/>
                  </a:lnTo>
                  <a:lnTo>
                    <a:pt x="218" y="159"/>
                  </a:lnTo>
                  <a:lnTo>
                    <a:pt x="221" y="166"/>
                  </a:lnTo>
                  <a:lnTo>
                    <a:pt x="224" y="171"/>
                  </a:lnTo>
                  <a:lnTo>
                    <a:pt x="228" y="177"/>
                  </a:lnTo>
                  <a:lnTo>
                    <a:pt x="232" y="180"/>
                  </a:lnTo>
                  <a:lnTo>
                    <a:pt x="238" y="184"/>
                  </a:lnTo>
                  <a:lnTo>
                    <a:pt x="244" y="185"/>
                  </a:lnTo>
                  <a:lnTo>
                    <a:pt x="251" y="186"/>
                  </a:lnTo>
                  <a:lnTo>
                    <a:pt x="258" y="185"/>
                  </a:lnTo>
                  <a:lnTo>
                    <a:pt x="264" y="184"/>
                  </a:lnTo>
                  <a:lnTo>
                    <a:pt x="270" y="180"/>
                  </a:lnTo>
                  <a:lnTo>
                    <a:pt x="275" y="177"/>
                  </a:lnTo>
                  <a:lnTo>
                    <a:pt x="278" y="171"/>
                  </a:lnTo>
                  <a:lnTo>
                    <a:pt x="282" y="166"/>
                  </a:lnTo>
                  <a:lnTo>
                    <a:pt x="283" y="159"/>
                  </a:lnTo>
                  <a:lnTo>
                    <a:pt x="284" y="153"/>
                  </a:lnTo>
                  <a:lnTo>
                    <a:pt x="283" y="146"/>
                  </a:lnTo>
                  <a:lnTo>
                    <a:pt x="282" y="140"/>
                  </a:lnTo>
                  <a:lnTo>
                    <a:pt x="278" y="135"/>
                  </a:lnTo>
                  <a:lnTo>
                    <a:pt x="275" y="130"/>
                  </a:lnTo>
                  <a:close/>
                  <a:moveTo>
                    <a:pt x="251" y="77"/>
                  </a:moveTo>
                  <a:lnTo>
                    <a:pt x="243" y="78"/>
                  </a:lnTo>
                  <a:lnTo>
                    <a:pt x="236" y="79"/>
                  </a:lnTo>
                  <a:lnTo>
                    <a:pt x="229" y="81"/>
                  </a:lnTo>
                  <a:lnTo>
                    <a:pt x="222" y="83"/>
                  </a:lnTo>
                  <a:lnTo>
                    <a:pt x="215" y="86"/>
                  </a:lnTo>
                  <a:lnTo>
                    <a:pt x="209" y="90"/>
                  </a:lnTo>
                  <a:lnTo>
                    <a:pt x="203" y="95"/>
                  </a:lnTo>
                  <a:lnTo>
                    <a:pt x="197" y="99"/>
                  </a:lnTo>
                  <a:lnTo>
                    <a:pt x="192" y="105"/>
                  </a:lnTo>
                  <a:lnTo>
                    <a:pt x="189" y="111"/>
                  </a:lnTo>
                  <a:lnTo>
                    <a:pt x="184" y="117"/>
                  </a:lnTo>
                  <a:lnTo>
                    <a:pt x="182" y="124"/>
                  </a:lnTo>
                  <a:lnTo>
                    <a:pt x="178" y="131"/>
                  </a:lnTo>
                  <a:lnTo>
                    <a:pt x="177" y="138"/>
                  </a:lnTo>
                  <a:lnTo>
                    <a:pt x="176" y="145"/>
                  </a:lnTo>
                  <a:lnTo>
                    <a:pt x="176" y="153"/>
                  </a:lnTo>
                  <a:lnTo>
                    <a:pt x="176" y="160"/>
                  </a:lnTo>
                  <a:lnTo>
                    <a:pt x="177" y="169"/>
                  </a:lnTo>
                  <a:lnTo>
                    <a:pt x="178" y="176"/>
                  </a:lnTo>
                  <a:lnTo>
                    <a:pt x="182" y="183"/>
                  </a:lnTo>
                  <a:lnTo>
                    <a:pt x="184" y="189"/>
                  </a:lnTo>
                  <a:lnTo>
                    <a:pt x="189" y="196"/>
                  </a:lnTo>
                  <a:lnTo>
                    <a:pt x="192" y="201"/>
                  </a:lnTo>
                  <a:lnTo>
                    <a:pt x="197" y="206"/>
                  </a:lnTo>
                  <a:lnTo>
                    <a:pt x="203" y="211"/>
                  </a:lnTo>
                  <a:lnTo>
                    <a:pt x="209" y="216"/>
                  </a:lnTo>
                  <a:lnTo>
                    <a:pt x="215" y="219"/>
                  </a:lnTo>
                  <a:lnTo>
                    <a:pt x="222" y="223"/>
                  </a:lnTo>
                  <a:lnTo>
                    <a:pt x="229" y="225"/>
                  </a:lnTo>
                  <a:lnTo>
                    <a:pt x="236" y="227"/>
                  </a:lnTo>
                  <a:lnTo>
                    <a:pt x="243" y="228"/>
                  </a:lnTo>
                  <a:lnTo>
                    <a:pt x="251" y="228"/>
                  </a:lnTo>
                  <a:lnTo>
                    <a:pt x="258" y="228"/>
                  </a:lnTo>
                  <a:lnTo>
                    <a:pt x="266" y="227"/>
                  </a:lnTo>
                  <a:lnTo>
                    <a:pt x="273" y="225"/>
                  </a:lnTo>
                  <a:lnTo>
                    <a:pt x="281" y="223"/>
                  </a:lnTo>
                  <a:lnTo>
                    <a:pt x="288" y="219"/>
                  </a:lnTo>
                  <a:lnTo>
                    <a:pt x="293" y="216"/>
                  </a:lnTo>
                  <a:lnTo>
                    <a:pt x="299" y="211"/>
                  </a:lnTo>
                  <a:lnTo>
                    <a:pt x="304" y="206"/>
                  </a:lnTo>
                  <a:lnTo>
                    <a:pt x="309" y="201"/>
                  </a:lnTo>
                  <a:lnTo>
                    <a:pt x="313" y="196"/>
                  </a:lnTo>
                  <a:lnTo>
                    <a:pt x="317" y="189"/>
                  </a:lnTo>
                  <a:lnTo>
                    <a:pt x="320" y="183"/>
                  </a:lnTo>
                  <a:lnTo>
                    <a:pt x="323" y="176"/>
                  </a:lnTo>
                  <a:lnTo>
                    <a:pt x="325" y="169"/>
                  </a:lnTo>
                  <a:lnTo>
                    <a:pt x="326" y="160"/>
                  </a:lnTo>
                  <a:lnTo>
                    <a:pt x="326" y="153"/>
                  </a:lnTo>
                  <a:lnTo>
                    <a:pt x="326" y="145"/>
                  </a:lnTo>
                  <a:lnTo>
                    <a:pt x="325" y="138"/>
                  </a:lnTo>
                  <a:lnTo>
                    <a:pt x="323" y="131"/>
                  </a:lnTo>
                  <a:lnTo>
                    <a:pt x="320" y="124"/>
                  </a:lnTo>
                  <a:lnTo>
                    <a:pt x="317" y="117"/>
                  </a:lnTo>
                  <a:lnTo>
                    <a:pt x="313" y="111"/>
                  </a:lnTo>
                  <a:lnTo>
                    <a:pt x="309" y="105"/>
                  </a:lnTo>
                  <a:lnTo>
                    <a:pt x="304" y="99"/>
                  </a:lnTo>
                  <a:lnTo>
                    <a:pt x="299" y="95"/>
                  </a:lnTo>
                  <a:lnTo>
                    <a:pt x="293" y="90"/>
                  </a:lnTo>
                  <a:lnTo>
                    <a:pt x="288" y="86"/>
                  </a:lnTo>
                  <a:lnTo>
                    <a:pt x="281" y="83"/>
                  </a:lnTo>
                  <a:lnTo>
                    <a:pt x="273" y="81"/>
                  </a:lnTo>
                  <a:lnTo>
                    <a:pt x="266" y="79"/>
                  </a:lnTo>
                  <a:lnTo>
                    <a:pt x="258" y="78"/>
                  </a:lnTo>
                  <a:lnTo>
                    <a:pt x="251" y="77"/>
                  </a:lnTo>
                  <a:lnTo>
                    <a:pt x="251" y="77"/>
                  </a:lnTo>
                  <a:close/>
                  <a:moveTo>
                    <a:pt x="342" y="361"/>
                  </a:moveTo>
                  <a:lnTo>
                    <a:pt x="308" y="355"/>
                  </a:lnTo>
                  <a:lnTo>
                    <a:pt x="305" y="367"/>
                  </a:lnTo>
                  <a:lnTo>
                    <a:pt x="302" y="379"/>
                  </a:lnTo>
                  <a:lnTo>
                    <a:pt x="298" y="389"/>
                  </a:lnTo>
                  <a:lnTo>
                    <a:pt x="292" y="400"/>
                  </a:lnTo>
                  <a:lnTo>
                    <a:pt x="278" y="392"/>
                  </a:lnTo>
                  <a:lnTo>
                    <a:pt x="264" y="385"/>
                  </a:lnTo>
                  <a:lnTo>
                    <a:pt x="249" y="379"/>
                  </a:lnTo>
                  <a:lnTo>
                    <a:pt x="235" y="373"/>
                  </a:lnTo>
                  <a:lnTo>
                    <a:pt x="223" y="405"/>
                  </a:lnTo>
                  <a:lnTo>
                    <a:pt x="236" y="410"/>
                  </a:lnTo>
                  <a:lnTo>
                    <a:pt x="249" y="415"/>
                  </a:lnTo>
                  <a:lnTo>
                    <a:pt x="262" y="421"/>
                  </a:lnTo>
                  <a:lnTo>
                    <a:pt x="273" y="428"/>
                  </a:lnTo>
                  <a:lnTo>
                    <a:pt x="263" y="440"/>
                  </a:lnTo>
                  <a:lnTo>
                    <a:pt x="252" y="450"/>
                  </a:lnTo>
                  <a:lnTo>
                    <a:pt x="239" y="461"/>
                  </a:lnTo>
                  <a:lnTo>
                    <a:pt x="227" y="470"/>
                  </a:lnTo>
                  <a:lnTo>
                    <a:pt x="246" y="498"/>
                  </a:lnTo>
                  <a:lnTo>
                    <a:pt x="262" y="487"/>
                  </a:lnTo>
                  <a:lnTo>
                    <a:pt x="276" y="474"/>
                  </a:lnTo>
                  <a:lnTo>
                    <a:pt x="290" y="461"/>
                  </a:lnTo>
                  <a:lnTo>
                    <a:pt x="302" y="447"/>
                  </a:lnTo>
                  <a:lnTo>
                    <a:pt x="315" y="457"/>
                  </a:lnTo>
                  <a:lnTo>
                    <a:pt x="326" y="468"/>
                  </a:lnTo>
                  <a:lnTo>
                    <a:pt x="337" y="481"/>
                  </a:lnTo>
                  <a:lnTo>
                    <a:pt x="347" y="495"/>
                  </a:lnTo>
                  <a:lnTo>
                    <a:pt x="376" y="477"/>
                  </a:lnTo>
                  <a:lnTo>
                    <a:pt x="364" y="460"/>
                  </a:lnTo>
                  <a:lnTo>
                    <a:pt x="350" y="444"/>
                  </a:lnTo>
                  <a:lnTo>
                    <a:pt x="336" y="430"/>
                  </a:lnTo>
                  <a:lnTo>
                    <a:pt x="322" y="419"/>
                  </a:lnTo>
                  <a:lnTo>
                    <a:pt x="327" y="406"/>
                  </a:lnTo>
                  <a:lnTo>
                    <a:pt x="333" y="392"/>
                  </a:lnTo>
                  <a:lnTo>
                    <a:pt x="338" y="376"/>
                  </a:lnTo>
                  <a:lnTo>
                    <a:pt x="342" y="361"/>
                  </a:lnTo>
                  <a:lnTo>
                    <a:pt x="342" y="361"/>
                  </a:lnTo>
                  <a:close/>
                  <a:moveTo>
                    <a:pt x="494" y="352"/>
                  </a:moveTo>
                  <a:lnTo>
                    <a:pt x="489" y="348"/>
                  </a:lnTo>
                  <a:lnTo>
                    <a:pt x="484" y="345"/>
                  </a:lnTo>
                  <a:lnTo>
                    <a:pt x="478" y="342"/>
                  </a:lnTo>
                  <a:lnTo>
                    <a:pt x="471" y="342"/>
                  </a:lnTo>
                  <a:lnTo>
                    <a:pt x="465" y="342"/>
                  </a:lnTo>
                  <a:lnTo>
                    <a:pt x="458" y="345"/>
                  </a:lnTo>
                  <a:lnTo>
                    <a:pt x="453" y="348"/>
                  </a:lnTo>
                  <a:lnTo>
                    <a:pt x="447" y="352"/>
                  </a:lnTo>
                  <a:lnTo>
                    <a:pt x="444" y="356"/>
                  </a:lnTo>
                  <a:lnTo>
                    <a:pt x="440" y="362"/>
                  </a:lnTo>
                  <a:lnTo>
                    <a:pt x="439" y="368"/>
                  </a:lnTo>
                  <a:lnTo>
                    <a:pt x="438" y="375"/>
                  </a:lnTo>
                  <a:lnTo>
                    <a:pt x="439" y="382"/>
                  </a:lnTo>
                  <a:lnTo>
                    <a:pt x="440" y="388"/>
                  </a:lnTo>
                  <a:lnTo>
                    <a:pt x="444" y="394"/>
                  </a:lnTo>
                  <a:lnTo>
                    <a:pt x="447" y="399"/>
                  </a:lnTo>
                  <a:lnTo>
                    <a:pt x="453" y="402"/>
                  </a:lnTo>
                  <a:lnTo>
                    <a:pt x="458" y="406"/>
                  </a:lnTo>
                  <a:lnTo>
                    <a:pt x="465" y="408"/>
                  </a:lnTo>
                  <a:lnTo>
                    <a:pt x="471" y="408"/>
                  </a:lnTo>
                  <a:lnTo>
                    <a:pt x="478" y="408"/>
                  </a:lnTo>
                  <a:lnTo>
                    <a:pt x="484" y="406"/>
                  </a:lnTo>
                  <a:lnTo>
                    <a:pt x="489" y="402"/>
                  </a:lnTo>
                  <a:lnTo>
                    <a:pt x="494" y="399"/>
                  </a:lnTo>
                  <a:lnTo>
                    <a:pt x="499" y="394"/>
                  </a:lnTo>
                  <a:lnTo>
                    <a:pt x="501" y="388"/>
                  </a:lnTo>
                  <a:lnTo>
                    <a:pt x="504" y="382"/>
                  </a:lnTo>
                  <a:lnTo>
                    <a:pt x="504" y="375"/>
                  </a:lnTo>
                  <a:lnTo>
                    <a:pt x="504" y="368"/>
                  </a:lnTo>
                  <a:lnTo>
                    <a:pt x="501" y="362"/>
                  </a:lnTo>
                  <a:lnTo>
                    <a:pt x="499" y="356"/>
                  </a:lnTo>
                  <a:lnTo>
                    <a:pt x="494" y="352"/>
                  </a:lnTo>
                  <a:lnTo>
                    <a:pt x="494" y="352"/>
                  </a:lnTo>
                  <a:close/>
                  <a:moveTo>
                    <a:pt x="471" y="300"/>
                  </a:moveTo>
                  <a:lnTo>
                    <a:pt x="464" y="300"/>
                  </a:lnTo>
                  <a:lnTo>
                    <a:pt x="455" y="301"/>
                  </a:lnTo>
                  <a:lnTo>
                    <a:pt x="448" y="304"/>
                  </a:lnTo>
                  <a:lnTo>
                    <a:pt x="441" y="306"/>
                  </a:lnTo>
                  <a:lnTo>
                    <a:pt x="435" y="308"/>
                  </a:lnTo>
                  <a:lnTo>
                    <a:pt x="428" y="313"/>
                  </a:lnTo>
                  <a:lnTo>
                    <a:pt x="423" y="317"/>
                  </a:lnTo>
                  <a:lnTo>
                    <a:pt x="418" y="322"/>
                  </a:lnTo>
                  <a:lnTo>
                    <a:pt x="413" y="327"/>
                  </a:lnTo>
                  <a:lnTo>
                    <a:pt x="408" y="333"/>
                  </a:lnTo>
                  <a:lnTo>
                    <a:pt x="405" y="339"/>
                  </a:lnTo>
                  <a:lnTo>
                    <a:pt x="401" y="346"/>
                  </a:lnTo>
                  <a:lnTo>
                    <a:pt x="399" y="353"/>
                  </a:lnTo>
                  <a:lnTo>
                    <a:pt x="397" y="360"/>
                  </a:lnTo>
                  <a:lnTo>
                    <a:pt x="396" y="367"/>
                  </a:lnTo>
                  <a:lnTo>
                    <a:pt x="396" y="375"/>
                  </a:lnTo>
                  <a:lnTo>
                    <a:pt x="396" y="383"/>
                  </a:lnTo>
                  <a:lnTo>
                    <a:pt x="397" y="390"/>
                  </a:lnTo>
                  <a:lnTo>
                    <a:pt x="399" y="398"/>
                  </a:lnTo>
                  <a:lnTo>
                    <a:pt x="401" y="405"/>
                  </a:lnTo>
                  <a:lnTo>
                    <a:pt x="405" y="412"/>
                  </a:lnTo>
                  <a:lnTo>
                    <a:pt x="408" y="417"/>
                  </a:lnTo>
                  <a:lnTo>
                    <a:pt x="413" y="423"/>
                  </a:lnTo>
                  <a:lnTo>
                    <a:pt x="418" y="428"/>
                  </a:lnTo>
                  <a:lnTo>
                    <a:pt x="423" y="434"/>
                  </a:lnTo>
                  <a:lnTo>
                    <a:pt x="428" y="437"/>
                  </a:lnTo>
                  <a:lnTo>
                    <a:pt x="435" y="442"/>
                  </a:lnTo>
                  <a:lnTo>
                    <a:pt x="441" y="444"/>
                  </a:lnTo>
                  <a:lnTo>
                    <a:pt x="448" y="447"/>
                  </a:lnTo>
                  <a:lnTo>
                    <a:pt x="455" y="449"/>
                  </a:lnTo>
                  <a:lnTo>
                    <a:pt x="464" y="450"/>
                  </a:lnTo>
                  <a:lnTo>
                    <a:pt x="471" y="450"/>
                  </a:lnTo>
                  <a:lnTo>
                    <a:pt x="479" y="450"/>
                  </a:lnTo>
                  <a:lnTo>
                    <a:pt x="486" y="449"/>
                  </a:lnTo>
                  <a:lnTo>
                    <a:pt x="493" y="447"/>
                  </a:lnTo>
                  <a:lnTo>
                    <a:pt x="500" y="444"/>
                  </a:lnTo>
                  <a:lnTo>
                    <a:pt x="507" y="442"/>
                  </a:lnTo>
                  <a:lnTo>
                    <a:pt x="513" y="437"/>
                  </a:lnTo>
                  <a:lnTo>
                    <a:pt x="519" y="434"/>
                  </a:lnTo>
                  <a:lnTo>
                    <a:pt x="525" y="428"/>
                  </a:lnTo>
                  <a:lnTo>
                    <a:pt x="529" y="423"/>
                  </a:lnTo>
                  <a:lnTo>
                    <a:pt x="534" y="417"/>
                  </a:lnTo>
                  <a:lnTo>
                    <a:pt x="538" y="412"/>
                  </a:lnTo>
                  <a:lnTo>
                    <a:pt x="541" y="405"/>
                  </a:lnTo>
                  <a:lnTo>
                    <a:pt x="543" y="398"/>
                  </a:lnTo>
                  <a:lnTo>
                    <a:pt x="545" y="390"/>
                  </a:lnTo>
                  <a:lnTo>
                    <a:pt x="546" y="383"/>
                  </a:lnTo>
                  <a:lnTo>
                    <a:pt x="547" y="375"/>
                  </a:lnTo>
                  <a:lnTo>
                    <a:pt x="546" y="367"/>
                  </a:lnTo>
                  <a:lnTo>
                    <a:pt x="545" y="360"/>
                  </a:lnTo>
                  <a:lnTo>
                    <a:pt x="543" y="353"/>
                  </a:lnTo>
                  <a:lnTo>
                    <a:pt x="541" y="346"/>
                  </a:lnTo>
                  <a:lnTo>
                    <a:pt x="538" y="339"/>
                  </a:lnTo>
                  <a:lnTo>
                    <a:pt x="534" y="333"/>
                  </a:lnTo>
                  <a:lnTo>
                    <a:pt x="529" y="327"/>
                  </a:lnTo>
                  <a:lnTo>
                    <a:pt x="525" y="322"/>
                  </a:lnTo>
                  <a:lnTo>
                    <a:pt x="519" y="317"/>
                  </a:lnTo>
                  <a:lnTo>
                    <a:pt x="513" y="313"/>
                  </a:lnTo>
                  <a:lnTo>
                    <a:pt x="507" y="308"/>
                  </a:lnTo>
                  <a:lnTo>
                    <a:pt x="500" y="306"/>
                  </a:lnTo>
                  <a:lnTo>
                    <a:pt x="493" y="304"/>
                  </a:lnTo>
                  <a:lnTo>
                    <a:pt x="486" y="301"/>
                  </a:lnTo>
                  <a:lnTo>
                    <a:pt x="479" y="300"/>
                  </a:lnTo>
                  <a:lnTo>
                    <a:pt x="471" y="300"/>
                  </a:lnTo>
                  <a:lnTo>
                    <a:pt x="471" y="300"/>
                  </a:lnTo>
                  <a:close/>
                  <a:moveTo>
                    <a:pt x="11" y="164"/>
                  </a:moveTo>
                  <a:lnTo>
                    <a:pt x="0" y="196"/>
                  </a:lnTo>
                  <a:lnTo>
                    <a:pt x="12" y="200"/>
                  </a:lnTo>
                  <a:lnTo>
                    <a:pt x="22" y="205"/>
                  </a:lnTo>
                  <a:lnTo>
                    <a:pt x="33" y="211"/>
                  </a:lnTo>
                  <a:lnTo>
                    <a:pt x="42" y="218"/>
                  </a:lnTo>
                  <a:lnTo>
                    <a:pt x="33" y="231"/>
                  </a:lnTo>
                  <a:lnTo>
                    <a:pt x="23" y="244"/>
                  </a:lnTo>
                  <a:lnTo>
                    <a:pt x="15" y="258"/>
                  </a:lnTo>
                  <a:lnTo>
                    <a:pt x="7" y="272"/>
                  </a:lnTo>
                  <a:lnTo>
                    <a:pt x="36" y="287"/>
                  </a:lnTo>
                  <a:lnTo>
                    <a:pt x="43" y="275"/>
                  </a:lnTo>
                  <a:lnTo>
                    <a:pt x="52" y="263"/>
                  </a:lnTo>
                  <a:lnTo>
                    <a:pt x="59" y="252"/>
                  </a:lnTo>
                  <a:lnTo>
                    <a:pt x="67" y="240"/>
                  </a:lnTo>
                  <a:lnTo>
                    <a:pt x="77" y="252"/>
                  </a:lnTo>
                  <a:lnTo>
                    <a:pt x="86" y="266"/>
                  </a:lnTo>
                  <a:lnTo>
                    <a:pt x="95" y="279"/>
                  </a:lnTo>
                  <a:lnTo>
                    <a:pt x="102" y="294"/>
                  </a:lnTo>
                  <a:lnTo>
                    <a:pt x="133" y="278"/>
                  </a:lnTo>
                  <a:lnTo>
                    <a:pt x="123" y="261"/>
                  </a:lnTo>
                  <a:lnTo>
                    <a:pt x="113" y="245"/>
                  </a:lnTo>
                  <a:lnTo>
                    <a:pt x="102" y="230"/>
                  </a:lnTo>
                  <a:lnTo>
                    <a:pt x="89" y="216"/>
                  </a:lnTo>
                  <a:lnTo>
                    <a:pt x="102" y="204"/>
                  </a:lnTo>
                  <a:lnTo>
                    <a:pt x="115" y="194"/>
                  </a:lnTo>
                  <a:lnTo>
                    <a:pt x="129" y="185"/>
                  </a:lnTo>
                  <a:lnTo>
                    <a:pt x="144" y="177"/>
                  </a:lnTo>
                  <a:lnTo>
                    <a:pt x="130" y="146"/>
                  </a:lnTo>
                  <a:lnTo>
                    <a:pt x="112" y="157"/>
                  </a:lnTo>
                  <a:lnTo>
                    <a:pt x="95" y="167"/>
                  </a:lnTo>
                  <a:lnTo>
                    <a:pt x="79" y="179"/>
                  </a:lnTo>
                  <a:lnTo>
                    <a:pt x="65" y="192"/>
                  </a:lnTo>
                  <a:lnTo>
                    <a:pt x="53" y="184"/>
                  </a:lnTo>
                  <a:lnTo>
                    <a:pt x="40" y="176"/>
                  </a:lnTo>
                  <a:lnTo>
                    <a:pt x="26" y="170"/>
                  </a:lnTo>
                  <a:lnTo>
                    <a:pt x="11" y="164"/>
                  </a:lnTo>
                  <a:lnTo>
                    <a:pt x="11" y="164"/>
                  </a:lnTo>
                  <a:close/>
                  <a:moveTo>
                    <a:pt x="103" y="494"/>
                  </a:moveTo>
                  <a:lnTo>
                    <a:pt x="96" y="470"/>
                  </a:lnTo>
                  <a:lnTo>
                    <a:pt x="92" y="448"/>
                  </a:lnTo>
                  <a:lnTo>
                    <a:pt x="88" y="427"/>
                  </a:lnTo>
                  <a:lnTo>
                    <a:pt x="87" y="408"/>
                  </a:lnTo>
                  <a:lnTo>
                    <a:pt x="87" y="390"/>
                  </a:lnTo>
                  <a:lnTo>
                    <a:pt x="89" y="375"/>
                  </a:lnTo>
                  <a:lnTo>
                    <a:pt x="93" y="361"/>
                  </a:lnTo>
                  <a:lnTo>
                    <a:pt x="99" y="348"/>
                  </a:lnTo>
                  <a:lnTo>
                    <a:pt x="104" y="336"/>
                  </a:lnTo>
                  <a:lnTo>
                    <a:pt x="113" y="326"/>
                  </a:lnTo>
                  <a:lnTo>
                    <a:pt x="122" y="317"/>
                  </a:lnTo>
                  <a:lnTo>
                    <a:pt x="133" y="308"/>
                  </a:lnTo>
                  <a:lnTo>
                    <a:pt x="143" y="301"/>
                  </a:lnTo>
                  <a:lnTo>
                    <a:pt x="156" y="295"/>
                  </a:lnTo>
                  <a:lnTo>
                    <a:pt x="169" y="290"/>
                  </a:lnTo>
                  <a:lnTo>
                    <a:pt x="183" y="284"/>
                  </a:lnTo>
                  <a:lnTo>
                    <a:pt x="204" y="278"/>
                  </a:lnTo>
                  <a:lnTo>
                    <a:pt x="225" y="273"/>
                  </a:lnTo>
                  <a:lnTo>
                    <a:pt x="248" y="270"/>
                  </a:lnTo>
                  <a:lnTo>
                    <a:pt x="270" y="266"/>
                  </a:lnTo>
                  <a:lnTo>
                    <a:pt x="289" y="264"/>
                  </a:lnTo>
                  <a:lnTo>
                    <a:pt x="308" y="260"/>
                  </a:lnTo>
                  <a:lnTo>
                    <a:pt x="325" y="257"/>
                  </a:lnTo>
                  <a:lnTo>
                    <a:pt x="340" y="253"/>
                  </a:lnTo>
                  <a:lnTo>
                    <a:pt x="356" y="247"/>
                  </a:lnTo>
                  <a:lnTo>
                    <a:pt x="369" y="240"/>
                  </a:lnTo>
                  <a:lnTo>
                    <a:pt x="374" y="237"/>
                  </a:lnTo>
                  <a:lnTo>
                    <a:pt x="380" y="232"/>
                  </a:lnTo>
                  <a:lnTo>
                    <a:pt x="385" y="226"/>
                  </a:lnTo>
                  <a:lnTo>
                    <a:pt x="390" y="220"/>
                  </a:lnTo>
                  <a:lnTo>
                    <a:pt x="393" y="214"/>
                  </a:lnTo>
                  <a:lnTo>
                    <a:pt x="396" y="206"/>
                  </a:lnTo>
                  <a:lnTo>
                    <a:pt x="398" y="198"/>
                  </a:lnTo>
                  <a:lnTo>
                    <a:pt x="399" y="189"/>
                  </a:lnTo>
                  <a:lnTo>
                    <a:pt x="399" y="179"/>
                  </a:lnTo>
                  <a:lnTo>
                    <a:pt x="399" y="167"/>
                  </a:lnTo>
                  <a:lnTo>
                    <a:pt x="398" y="156"/>
                  </a:lnTo>
                  <a:lnTo>
                    <a:pt x="394" y="143"/>
                  </a:lnTo>
                  <a:lnTo>
                    <a:pt x="345" y="155"/>
                  </a:lnTo>
                  <a:lnTo>
                    <a:pt x="369" y="77"/>
                  </a:lnTo>
                  <a:lnTo>
                    <a:pt x="391" y="0"/>
                  </a:lnTo>
                  <a:lnTo>
                    <a:pt x="447" y="58"/>
                  </a:lnTo>
                  <a:lnTo>
                    <a:pt x="502" y="117"/>
                  </a:lnTo>
                  <a:lnTo>
                    <a:pt x="460" y="126"/>
                  </a:lnTo>
                  <a:lnTo>
                    <a:pt x="465" y="149"/>
                  </a:lnTo>
                  <a:lnTo>
                    <a:pt x="468" y="170"/>
                  </a:lnTo>
                  <a:lnTo>
                    <a:pt x="468" y="189"/>
                  </a:lnTo>
                  <a:lnTo>
                    <a:pt x="468" y="206"/>
                  </a:lnTo>
                  <a:lnTo>
                    <a:pt x="466" y="221"/>
                  </a:lnTo>
                  <a:lnTo>
                    <a:pt x="461" y="236"/>
                  </a:lnTo>
                  <a:lnTo>
                    <a:pt x="457" y="248"/>
                  </a:lnTo>
                  <a:lnTo>
                    <a:pt x="450" y="260"/>
                  </a:lnTo>
                  <a:lnTo>
                    <a:pt x="441" y="271"/>
                  </a:lnTo>
                  <a:lnTo>
                    <a:pt x="433" y="280"/>
                  </a:lnTo>
                  <a:lnTo>
                    <a:pt x="423" y="288"/>
                  </a:lnTo>
                  <a:lnTo>
                    <a:pt x="412" y="295"/>
                  </a:lnTo>
                  <a:lnTo>
                    <a:pt x="399" y="302"/>
                  </a:lnTo>
                  <a:lnTo>
                    <a:pt x="387" y="308"/>
                  </a:lnTo>
                  <a:lnTo>
                    <a:pt x="373" y="313"/>
                  </a:lnTo>
                  <a:lnTo>
                    <a:pt x="359" y="318"/>
                  </a:lnTo>
                  <a:lnTo>
                    <a:pt x="339" y="322"/>
                  </a:lnTo>
                  <a:lnTo>
                    <a:pt x="319" y="327"/>
                  </a:lnTo>
                  <a:lnTo>
                    <a:pt x="300" y="331"/>
                  </a:lnTo>
                  <a:lnTo>
                    <a:pt x="281" y="333"/>
                  </a:lnTo>
                  <a:lnTo>
                    <a:pt x="259" y="336"/>
                  </a:lnTo>
                  <a:lnTo>
                    <a:pt x="239" y="340"/>
                  </a:lnTo>
                  <a:lnTo>
                    <a:pt x="221" y="344"/>
                  </a:lnTo>
                  <a:lnTo>
                    <a:pt x="204" y="348"/>
                  </a:lnTo>
                  <a:lnTo>
                    <a:pt x="197" y="352"/>
                  </a:lnTo>
                  <a:lnTo>
                    <a:pt x="190" y="354"/>
                  </a:lnTo>
                  <a:lnTo>
                    <a:pt x="183" y="358"/>
                  </a:lnTo>
                  <a:lnTo>
                    <a:pt x="178" y="362"/>
                  </a:lnTo>
                  <a:lnTo>
                    <a:pt x="173" y="367"/>
                  </a:lnTo>
                  <a:lnTo>
                    <a:pt x="168" y="372"/>
                  </a:lnTo>
                  <a:lnTo>
                    <a:pt x="164" y="378"/>
                  </a:lnTo>
                  <a:lnTo>
                    <a:pt x="161" y="385"/>
                  </a:lnTo>
                  <a:lnTo>
                    <a:pt x="158" y="393"/>
                  </a:lnTo>
                  <a:lnTo>
                    <a:pt x="157" y="401"/>
                  </a:lnTo>
                  <a:lnTo>
                    <a:pt x="156" y="410"/>
                  </a:lnTo>
                  <a:lnTo>
                    <a:pt x="156" y="421"/>
                  </a:lnTo>
                  <a:lnTo>
                    <a:pt x="157" y="432"/>
                  </a:lnTo>
                  <a:lnTo>
                    <a:pt x="160" y="444"/>
                  </a:lnTo>
                  <a:lnTo>
                    <a:pt x="163" y="459"/>
                  </a:lnTo>
                  <a:lnTo>
                    <a:pt x="168" y="474"/>
                  </a:lnTo>
                  <a:lnTo>
                    <a:pt x="103" y="49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cxnSp>
        <p:nvCxnSpPr>
          <p:cNvPr id="7" name="直接连接符 72"/>
          <p:cNvCxnSpPr>
            <a:cxnSpLocks noChangeShapeType="1"/>
          </p:cNvCxnSpPr>
          <p:nvPr/>
        </p:nvCxnSpPr>
        <p:spPr bwMode="auto">
          <a:xfrm>
            <a:off x="7142580" y="1876237"/>
            <a:ext cx="559718" cy="184693"/>
          </a:xfrm>
          <a:prstGeom prst="line">
            <a:avLst/>
          </a:prstGeom>
          <a:noFill/>
          <a:ln w="12700">
            <a:solidFill>
              <a:schemeClr val="accent1"/>
            </a:solidFill>
            <a:prstDash val="sysDash"/>
            <a:miter lim="800000"/>
          </a:ln>
          <a:extLst>
            <a:ext uri="{909E8E84-426E-40DD-AFC4-6F175D3DCCD1}">
              <a14:hiddenFill xmlns:a14="http://schemas.microsoft.com/office/drawing/2010/main">
                <a:noFill/>
              </a14:hiddenFill>
            </a:ext>
          </a:extLst>
        </p:spPr>
      </p:cxnSp>
      <p:cxnSp>
        <p:nvCxnSpPr>
          <p:cNvPr id="8" name="直接连接符 20"/>
          <p:cNvCxnSpPr>
            <a:cxnSpLocks noChangeShapeType="1"/>
          </p:cNvCxnSpPr>
          <p:nvPr/>
        </p:nvCxnSpPr>
        <p:spPr bwMode="auto">
          <a:xfrm flipV="1">
            <a:off x="5149118" y="2165495"/>
            <a:ext cx="750940" cy="670278"/>
          </a:xfrm>
          <a:prstGeom prst="line">
            <a:avLst/>
          </a:prstGeom>
          <a:noFill/>
          <a:ln w="12700">
            <a:solidFill>
              <a:schemeClr val="accent1"/>
            </a:solidFill>
            <a:prstDash val="sysDash"/>
            <a:miter lim="800000"/>
          </a:ln>
          <a:extLst>
            <a:ext uri="{909E8E84-426E-40DD-AFC4-6F175D3DCCD1}">
              <a14:hiddenFill xmlns:a14="http://schemas.microsoft.com/office/drawing/2010/main">
                <a:noFill/>
              </a14:hiddenFill>
            </a:ext>
          </a:extLst>
        </p:spPr>
      </p:cxnSp>
      <p:sp>
        <p:nvSpPr>
          <p:cNvPr id="11" name="椭圆 10"/>
          <p:cNvSpPr/>
          <p:nvPr/>
        </p:nvSpPr>
        <p:spPr>
          <a:xfrm>
            <a:off x="5785244" y="1131590"/>
            <a:ext cx="1324248" cy="1324248"/>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4" name="椭圆 13"/>
          <p:cNvSpPr/>
          <p:nvPr/>
        </p:nvSpPr>
        <p:spPr>
          <a:xfrm>
            <a:off x="3611277" y="3867504"/>
            <a:ext cx="490196" cy="49019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6" name="椭圆 15"/>
          <p:cNvSpPr/>
          <p:nvPr/>
        </p:nvSpPr>
        <p:spPr>
          <a:xfrm>
            <a:off x="2486161" y="1398261"/>
            <a:ext cx="1244798" cy="1244798"/>
          </a:xfrm>
          <a:prstGeom prst="ellipse">
            <a:avLst/>
          </a:prstGeom>
          <a:solidFill>
            <a:schemeClr val="bg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cxnSp>
        <p:nvCxnSpPr>
          <p:cNvPr id="20" name="直接连接符 19"/>
          <p:cNvCxnSpPr>
            <a:cxnSpLocks noChangeShapeType="1"/>
          </p:cNvCxnSpPr>
          <p:nvPr/>
        </p:nvCxnSpPr>
        <p:spPr bwMode="auto">
          <a:xfrm flipV="1">
            <a:off x="2251519" y="2481067"/>
            <a:ext cx="413953" cy="322088"/>
          </a:xfrm>
          <a:prstGeom prst="line">
            <a:avLst/>
          </a:prstGeom>
          <a:noFill/>
          <a:ln w="12700">
            <a:solidFill>
              <a:schemeClr val="accent1"/>
            </a:solidFill>
            <a:prstDash val="sysDash"/>
            <a:miter lim="800000"/>
          </a:ln>
          <a:extLst>
            <a:ext uri="{909E8E84-426E-40DD-AFC4-6F175D3DCCD1}">
              <a14:hiddenFill xmlns:a14="http://schemas.microsoft.com/office/drawing/2010/main">
                <a:noFill/>
              </a14:hiddenFill>
            </a:ext>
          </a:extLst>
        </p:spPr>
      </p:cxnSp>
      <p:cxnSp>
        <p:nvCxnSpPr>
          <p:cNvPr id="21" name="直接连接符 17"/>
          <p:cNvCxnSpPr>
            <a:cxnSpLocks noChangeShapeType="1"/>
          </p:cNvCxnSpPr>
          <p:nvPr/>
        </p:nvCxnSpPr>
        <p:spPr bwMode="auto">
          <a:xfrm>
            <a:off x="3640944" y="2343801"/>
            <a:ext cx="681323" cy="491172"/>
          </a:xfrm>
          <a:prstGeom prst="line">
            <a:avLst/>
          </a:prstGeom>
          <a:noFill/>
          <a:ln w="12700">
            <a:solidFill>
              <a:schemeClr val="accent1"/>
            </a:solidFill>
            <a:prstDash val="sysDash"/>
            <a:miter lim="800000"/>
          </a:ln>
          <a:extLst>
            <a:ext uri="{909E8E84-426E-40DD-AFC4-6F175D3DCCD1}">
              <a14:hiddenFill xmlns:a14="http://schemas.microsoft.com/office/drawing/2010/main">
                <a:noFill/>
              </a14:hiddenFill>
            </a:ext>
          </a:extLst>
        </p:spPr>
      </p:cxnSp>
      <p:cxnSp>
        <p:nvCxnSpPr>
          <p:cNvPr id="22" name="直接连接符 23"/>
          <p:cNvCxnSpPr>
            <a:cxnSpLocks noChangeShapeType="1"/>
            <a:endCxn id="32" idx="1"/>
          </p:cNvCxnSpPr>
          <p:nvPr/>
        </p:nvCxnSpPr>
        <p:spPr bwMode="auto">
          <a:xfrm>
            <a:off x="1278745" y="2589374"/>
            <a:ext cx="363984" cy="242094"/>
          </a:xfrm>
          <a:prstGeom prst="line">
            <a:avLst/>
          </a:prstGeom>
          <a:noFill/>
          <a:ln w="12700">
            <a:solidFill>
              <a:schemeClr val="accent1"/>
            </a:solidFill>
            <a:prstDash val="sysDash"/>
            <a:miter lim="800000"/>
          </a:ln>
          <a:extLst>
            <a:ext uri="{909E8E84-426E-40DD-AFC4-6F175D3DCCD1}">
              <a14:hiddenFill xmlns:a14="http://schemas.microsoft.com/office/drawing/2010/main">
                <a:noFill/>
              </a14:hiddenFill>
            </a:ext>
          </a:extLst>
        </p:spPr>
      </p:cxnSp>
      <p:cxnSp>
        <p:nvCxnSpPr>
          <p:cNvPr id="23" name="直接连接符 43"/>
          <p:cNvCxnSpPr>
            <a:cxnSpLocks noChangeShapeType="1"/>
          </p:cNvCxnSpPr>
          <p:nvPr/>
        </p:nvCxnSpPr>
        <p:spPr bwMode="auto">
          <a:xfrm flipV="1">
            <a:off x="4020745" y="3663531"/>
            <a:ext cx="301521" cy="278300"/>
          </a:xfrm>
          <a:prstGeom prst="line">
            <a:avLst/>
          </a:prstGeom>
          <a:noFill/>
          <a:ln w="12700">
            <a:solidFill>
              <a:schemeClr val="accent1"/>
            </a:solidFill>
            <a:prstDash val="sysDash"/>
            <a:miter lim="800000"/>
          </a:ln>
          <a:extLst>
            <a:ext uri="{909E8E84-426E-40DD-AFC4-6F175D3DCCD1}">
              <a14:hiddenFill xmlns:a14="http://schemas.microsoft.com/office/drawing/2010/main">
                <a:noFill/>
              </a14:hiddenFill>
            </a:ext>
          </a:extLst>
        </p:spPr>
      </p:cxnSp>
      <p:sp>
        <p:nvSpPr>
          <p:cNvPr id="26" name="椭圆 25"/>
          <p:cNvSpPr/>
          <p:nvPr/>
        </p:nvSpPr>
        <p:spPr>
          <a:xfrm>
            <a:off x="7575115" y="1856214"/>
            <a:ext cx="602720" cy="6027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mj-ea"/>
              <a:ea typeface="+mj-ea"/>
            </a:endParaRPr>
          </a:p>
        </p:txBody>
      </p:sp>
      <p:sp>
        <p:nvSpPr>
          <p:cNvPr id="29" name="椭圆 28"/>
          <p:cNvSpPr/>
          <p:nvPr/>
        </p:nvSpPr>
        <p:spPr>
          <a:xfrm>
            <a:off x="4149584" y="2650435"/>
            <a:ext cx="1173018" cy="117301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2" name="椭圆 31"/>
          <p:cNvSpPr/>
          <p:nvPr/>
        </p:nvSpPr>
        <p:spPr>
          <a:xfrm>
            <a:off x="1521282" y="2710021"/>
            <a:ext cx="829287" cy="82928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7" name="文本框 37"/>
          <p:cNvSpPr>
            <a:spLocks noChangeArrowheads="1"/>
          </p:cNvSpPr>
          <p:nvPr/>
        </p:nvSpPr>
        <p:spPr bwMode="auto">
          <a:xfrm>
            <a:off x="1651233" y="2876686"/>
            <a:ext cx="56938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1500" b="1" dirty="0">
                <a:solidFill>
                  <a:schemeClr val="bg1"/>
                </a:solidFill>
                <a:sym typeface="微软雅黑" panose="020B0503020204020204" pitchFamily="34" charset="-122"/>
              </a:rPr>
              <a:t>基层</a:t>
            </a:r>
            <a:endParaRPr lang="en-US" altLang="zh-CN" sz="1500" b="1" dirty="0">
              <a:solidFill>
                <a:schemeClr val="bg1"/>
              </a:solidFill>
              <a:sym typeface="微软雅黑" panose="020B0503020204020204" pitchFamily="34" charset="-122"/>
            </a:endParaRPr>
          </a:p>
          <a:p>
            <a:pPr algn="ctr" eaLnBrk="1" hangingPunct="1">
              <a:spcBef>
                <a:spcPct val="0"/>
              </a:spcBef>
              <a:buFont typeface="Arial" panose="020B0604020202020204" pitchFamily="34" charset="0"/>
              <a:buNone/>
            </a:pPr>
            <a:r>
              <a:rPr lang="zh-CN" altLang="en-US" sz="1500" b="1" dirty="0">
                <a:solidFill>
                  <a:schemeClr val="bg1"/>
                </a:solidFill>
                <a:sym typeface="微软雅黑" panose="020B0503020204020204" pitchFamily="34" charset="-122"/>
              </a:rPr>
              <a:t>领导</a:t>
            </a:r>
            <a:endParaRPr lang="zh-CN" altLang="en-US" sz="1500" b="1" dirty="0">
              <a:solidFill>
                <a:schemeClr val="bg1"/>
              </a:solidFill>
              <a:sym typeface="微软雅黑" panose="020B0503020204020204" pitchFamily="34" charset="-122"/>
            </a:endParaRPr>
          </a:p>
        </p:txBody>
      </p:sp>
      <p:sp>
        <p:nvSpPr>
          <p:cNvPr id="38" name="矩形 76"/>
          <p:cNvSpPr>
            <a:spLocks noChangeArrowheads="1"/>
          </p:cNvSpPr>
          <p:nvPr/>
        </p:nvSpPr>
        <p:spPr bwMode="auto">
          <a:xfrm>
            <a:off x="1193046" y="3646279"/>
            <a:ext cx="1366485" cy="446009"/>
          </a:xfrm>
          <a:prstGeom prst="rect">
            <a:avLst/>
          </a:prstGeom>
          <a:noFill/>
        </p:spPr>
        <p:txBody>
          <a:bodyPr wrap="square" lIns="91431" tIns="45715" rIns="91431" bIns="45715" rtlCol="0">
            <a:spAutoFit/>
          </a:bodyPr>
          <a:lstStyle/>
          <a:p>
            <a:pPr algn="ct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基层领导的作用没有得到充分发挥</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矩形 80"/>
          <p:cNvSpPr>
            <a:spLocks noChangeArrowheads="1"/>
          </p:cNvSpPr>
          <p:nvPr/>
        </p:nvSpPr>
        <p:spPr bwMode="auto">
          <a:xfrm>
            <a:off x="2431782" y="2679179"/>
            <a:ext cx="1426271" cy="830987"/>
          </a:xfrm>
          <a:prstGeom prst="rect">
            <a:avLst/>
          </a:prstGeom>
          <a:noFill/>
        </p:spPr>
        <p:txBody>
          <a:bodyPr wrap="square" lIns="91431" tIns="45715" rIns="91431" bIns="45715" rtlCol="0">
            <a:spAutoFit/>
          </a:bodyPr>
          <a:lstStyle/>
          <a:p>
            <a:pPr algn="ct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内审员通常是贯标和建标的第一批人员，对管理体系的保持和攻进起参谋作用</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椭圆 44"/>
          <p:cNvSpPr/>
          <p:nvPr/>
        </p:nvSpPr>
        <p:spPr>
          <a:xfrm>
            <a:off x="899592" y="2258221"/>
            <a:ext cx="420958" cy="420958"/>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sp>
        <p:nvSpPr>
          <p:cNvPr id="47" name="矩形 80"/>
          <p:cNvSpPr>
            <a:spLocks noChangeArrowheads="1"/>
          </p:cNvSpPr>
          <p:nvPr/>
        </p:nvSpPr>
        <p:spPr bwMode="auto">
          <a:xfrm>
            <a:off x="2529714" y="1656174"/>
            <a:ext cx="1157689" cy="728972"/>
          </a:xfrm>
          <a:prstGeom prst="rect">
            <a:avLst/>
          </a:prstGeom>
          <a:noFill/>
        </p:spPr>
        <p:txBody>
          <a:bodyPr wrap="square" lIns="91431" tIns="45715" rIns="91431" bIns="45715" rtlCol="0">
            <a:spAutoFit/>
          </a:bodyPr>
          <a:lstStyle/>
          <a:p>
            <a:pPr algn="ctr">
              <a:lnSpc>
                <a:spcPct val="120000"/>
              </a:lnSpc>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夸大内审</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20000"/>
              </a:lnSpc>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员的作用</a:t>
            </a:r>
            <a:endPar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矩形 80"/>
          <p:cNvSpPr>
            <a:spLocks noChangeArrowheads="1"/>
          </p:cNvSpPr>
          <p:nvPr/>
        </p:nvSpPr>
        <p:spPr bwMode="auto">
          <a:xfrm>
            <a:off x="4216876" y="2858384"/>
            <a:ext cx="1038433" cy="757120"/>
          </a:xfrm>
          <a:prstGeom prst="rect">
            <a:avLst/>
          </a:prstGeom>
          <a:noFill/>
        </p:spPr>
        <p:txBody>
          <a:bodyPr wrap="square" lIns="91431" tIns="45715" rIns="91431" bIns="45715" rtlCol="0">
            <a:spAutoFit/>
          </a:bodyPr>
          <a:lstStyle/>
          <a:p>
            <a:pPr algn="ctr">
              <a:lnSpc>
                <a:spcPct val="120000"/>
              </a:lnSpc>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信息沟通不畅</a:t>
            </a:r>
            <a:endPar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矩形 80"/>
          <p:cNvSpPr>
            <a:spLocks noChangeArrowheads="1"/>
          </p:cNvSpPr>
          <p:nvPr/>
        </p:nvSpPr>
        <p:spPr bwMode="auto">
          <a:xfrm>
            <a:off x="4473787" y="3858821"/>
            <a:ext cx="3704048" cy="646321"/>
          </a:xfrm>
          <a:prstGeom prst="rect">
            <a:avLst/>
          </a:prstGeom>
          <a:noFill/>
        </p:spPr>
        <p:txBody>
          <a:bodyPr wrap="square" lIns="91431" tIns="45715" rIns="91431" bIns="45715" rtlCol="0">
            <a:spAutoFit/>
          </a:bodyPr>
          <a:lstStyle/>
          <a:p>
            <a:pP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互相推诿、不负责任、不遵守质量体系文件中规定的各项要求，致使能办的事情拖着办、易办的事情变得难办、难办的事情不能办、基层能办的推到中层、中层能办的推到上层领导。</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矩形 80"/>
          <p:cNvSpPr>
            <a:spLocks noChangeArrowheads="1"/>
          </p:cNvSpPr>
          <p:nvPr/>
        </p:nvSpPr>
        <p:spPr bwMode="auto">
          <a:xfrm>
            <a:off x="5928151" y="1415154"/>
            <a:ext cx="1038433" cy="757120"/>
          </a:xfrm>
          <a:prstGeom prst="rect">
            <a:avLst/>
          </a:prstGeom>
          <a:noFill/>
        </p:spPr>
        <p:txBody>
          <a:bodyPr wrap="square" lIns="91431" tIns="45715" rIns="91431" bIns="45715" rtlCol="0">
            <a:spAutoFit/>
          </a:bodyPr>
          <a:lstStyle/>
          <a:p>
            <a:pPr algn="ctr">
              <a:lnSpc>
                <a:spcPct val="120000"/>
              </a:lnSpc>
            </a:pP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培训不到位</a:t>
            </a:r>
            <a:endPar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矩形 80"/>
          <p:cNvSpPr>
            <a:spLocks noChangeArrowheads="1"/>
          </p:cNvSpPr>
          <p:nvPr/>
        </p:nvSpPr>
        <p:spPr bwMode="auto">
          <a:xfrm>
            <a:off x="5635394" y="2523051"/>
            <a:ext cx="2792623" cy="1000007"/>
          </a:xfrm>
          <a:prstGeom prst="rect">
            <a:avLst/>
          </a:prstGeom>
          <a:noFill/>
        </p:spPr>
        <p:txBody>
          <a:bodyPr wrap="square" lIns="91431" tIns="45715" rIns="91431" bIns="45715" rtlCol="0">
            <a:spAutoFit/>
          </a:bodyPr>
          <a:lstStyle/>
          <a:p>
            <a:pP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只重视开始，不重视过程和结果，只重视决策层、管理层和内审员的培训，不重视一线职工的培训；只重视标准的学习，不重视企业体系具体文件的培训；只重视管理体系形式的内部审核，不重视管理体系的绩效和持续改进。</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5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by="(-#ppt_w*2)" calcmode="lin" valueType="num">
                                      <p:cBhvr rctx="PPT">
                                        <p:cTn id="15" dur="200" autoRev="1" fill="hold">
                                          <p:stCondLst>
                                            <p:cond delay="0"/>
                                          </p:stCondLst>
                                        </p:cTn>
                                        <p:tgtEl>
                                          <p:spTgt spid="17"/>
                                        </p:tgtEl>
                                        <p:attrNameLst>
                                          <p:attrName>ppt_w</p:attrName>
                                        </p:attrNameLst>
                                      </p:cBhvr>
                                    </p:anim>
                                    <p:anim by="(#ppt_w*0.50)" calcmode="lin" valueType="num">
                                      <p:cBhvr>
                                        <p:cTn id="16" dur="200" decel="50000" autoRev="1" fill="hold">
                                          <p:stCondLst>
                                            <p:cond delay="0"/>
                                          </p:stCondLst>
                                        </p:cTn>
                                        <p:tgtEl>
                                          <p:spTgt spid="17"/>
                                        </p:tgtEl>
                                        <p:attrNameLst>
                                          <p:attrName>ppt_x</p:attrName>
                                        </p:attrNameLst>
                                      </p:cBhvr>
                                    </p:anim>
                                    <p:anim from="(-#ppt_h/2)" to="(#ppt_y)" calcmode="lin" valueType="num">
                                      <p:cBhvr>
                                        <p:cTn id="17" dur="400" fill="hold">
                                          <p:stCondLst>
                                            <p:cond delay="0"/>
                                          </p:stCondLst>
                                        </p:cTn>
                                        <p:tgtEl>
                                          <p:spTgt spid="17"/>
                                        </p:tgtEl>
                                        <p:attrNameLst>
                                          <p:attrName>ppt_y</p:attrName>
                                        </p:attrNameLst>
                                      </p:cBhvr>
                                    </p:anim>
                                    <p:animRot by="21600000">
                                      <p:cBhvr>
                                        <p:cTn id="18" dur="400" fill="hold">
                                          <p:stCondLst>
                                            <p:cond delay="0"/>
                                          </p:stCondLst>
                                        </p:cTn>
                                        <p:tgtEl>
                                          <p:spTgt spid="17"/>
                                        </p:tgtEl>
                                        <p:attrNameLst>
                                          <p:attrName>r</p:attrName>
                                        </p:attrNameLst>
                                      </p:cBhvr>
                                    </p:animRot>
                                  </p:childTnLst>
                                </p:cTn>
                              </p:par>
                            </p:childTnLst>
                          </p:cTn>
                        </p:par>
                        <p:par>
                          <p:cTn id="19" fill="hold">
                            <p:stCondLst>
                              <p:cond delay="1340"/>
                            </p:stCondLst>
                            <p:childTnLst>
                              <p:par>
                                <p:cTn id="20" presetID="53" presetClass="entr" presetSubtype="16" fill="hold" grpId="0" nodeType="after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childTnLst>
                          </p:cTn>
                        </p:par>
                        <p:par>
                          <p:cTn id="25" fill="hold">
                            <p:stCondLst>
                              <p:cond delay="1840"/>
                            </p:stCondLst>
                            <p:childTnLst>
                              <p:par>
                                <p:cTn id="26" presetID="22" presetClass="entr" presetSubtype="8"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childTnLst>
                          </p:cTn>
                        </p:par>
                        <p:par>
                          <p:cTn id="29" fill="hold">
                            <p:stCondLst>
                              <p:cond delay="2340"/>
                            </p:stCondLst>
                            <p:childTnLst>
                              <p:par>
                                <p:cTn id="30" presetID="53" presetClass="entr" presetSubtype="16"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animEffect transition="in" filter="fade">
                                      <p:cBhvr>
                                        <p:cTn id="34" dur="500"/>
                                        <p:tgtEl>
                                          <p:spTgt spid="3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childTnLst>
                          </p:cTn>
                        </p:par>
                        <p:par>
                          <p:cTn id="40" fill="hold">
                            <p:stCondLst>
                              <p:cond delay="2840"/>
                            </p:stCondLst>
                            <p:childTnLst>
                              <p:par>
                                <p:cTn id="41" presetID="10" presetClass="entr" presetSubtype="0"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400"/>
                                        <p:tgtEl>
                                          <p:spTgt spid="38"/>
                                        </p:tgtEl>
                                      </p:cBhvr>
                                    </p:animEffect>
                                  </p:childTnLst>
                                </p:cTn>
                              </p:par>
                            </p:childTnLst>
                          </p:cTn>
                        </p:par>
                        <p:par>
                          <p:cTn id="44" fill="hold">
                            <p:stCondLst>
                              <p:cond delay="3340"/>
                            </p:stCondLst>
                            <p:childTnLst>
                              <p:par>
                                <p:cTn id="45" presetID="22" presetClass="entr" presetSubtype="8"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childTnLst>
                          </p:cTn>
                        </p:par>
                        <p:par>
                          <p:cTn id="48" fill="hold">
                            <p:stCondLst>
                              <p:cond delay="3840"/>
                            </p:stCondLst>
                            <p:childTnLst>
                              <p:par>
                                <p:cTn id="49" presetID="53" presetClass="entr" presetSubtype="16"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fade">
                                      <p:cBhvr>
                                        <p:cTn id="56" dur="500"/>
                                        <p:tgtEl>
                                          <p:spTgt spid="47"/>
                                        </p:tgtEl>
                                      </p:cBhvr>
                                    </p:animEffect>
                                  </p:childTnLst>
                                </p:cTn>
                              </p:par>
                            </p:childTnLst>
                          </p:cTn>
                        </p:par>
                        <p:par>
                          <p:cTn id="57" fill="hold">
                            <p:stCondLst>
                              <p:cond delay="4340"/>
                            </p:stCondLst>
                            <p:childTnLst>
                              <p:par>
                                <p:cTn id="58" presetID="10" presetClass="entr" presetSubtype="0" fill="hold" grpId="0" nodeType="after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500"/>
                                        <p:tgtEl>
                                          <p:spTgt spid="39"/>
                                        </p:tgtEl>
                                      </p:cBhvr>
                                    </p:animEffect>
                                  </p:childTnLst>
                                </p:cTn>
                              </p:par>
                            </p:childTnLst>
                          </p:cTn>
                        </p:par>
                        <p:par>
                          <p:cTn id="61" fill="hold">
                            <p:stCondLst>
                              <p:cond delay="4840"/>
                            </p:stCondLst>
                            <p:childTnLst>
                              <p:par>
                                <p:cTn id="62" presetID="22" presetClass="entr" presetSubtype="8"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left)">
                                      <p:cBhvr>
                                        <p:cTn id="64" dur="500"/>
                                        <p:tgtEl>
                                          <p:spTgt spid="21"/>
                                        </p:tgtEl>
                                      </p:cBhvr>
                                    </p:animEffect>
                                  </p:childTnLst>
                                </p:cTn>
                              </p:par>
                            </p:childTnLst>
                          </p:cTn>
                        </p:par>
                        <p:par>
                          <p:cTn id="65" fill="hold">
                            <p:stCondLst>
                              <p:cond delay="5340"/>
                            </p:stCondLst>
                            <p:childTnLst>
                              <p:par>
                                <p:cTn id="66" presetID="53" presetClass="entr" presetSubtype="16"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p:cTn id="68" dur="500" fill="hold"/>
                                        <p:tgtEl>
                                          <p:spTgt spid="29"/>
                                        </p:tgtEl>
                                        <p:attrNameLst>
                                          <p:attrName>ppt_w</p:attrName>
                                        </p:attrNameLst>
                                      </p:cBhvr>
                                      <p:tavLst>
                                        <p:tav tm="0">
                                          <p:val>
                                            <p:fltVal val="0"/>
                                          </p:val>
                                        </p:tav>
                                        <p:tav tm="100000">
                                          <p:val>
                                            <p:strVal val="#ppt_w"/>
                                          </p:val>
                                        </p:tav>
                                      </p:tavLst>
                                    </p:anim>
                                    <p:anim calcmode="lin" valueType="num">
                                      <p:cBhvr>
                                        <p:cTn id="69" dur="500" fill="hold"/>
                                        <p:tgtEl>
                                          <p:spTgt spid="29"/>
                                        </p:tgtEl>
                                        <p:attrNameLst>
                                          <p:attrName>ppt_h</p:attrName>
                                        </p:attrNameLst>
                                      </p:cBhvr>
                                      <p:tavLst>
                                        <p:tav tm="0">
                                          <p:val>
                                            <p:fltVal val="0"/>
                                          </p:val>
                                        </p:tav>
                                        <p:tav tm="100000">
                                          <p:val>
                                            <p:strVal val="#ppt_h"/>
                                          </p:val>
                                        </p:tav>
                                      </p:tavLst>
                                    </p:anim>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9"/>
                                        </p:tgtEl>
                                        <p:attrNameLst>
                                          <p:attrName>style.visibility</p:attrName>
                                        </p:attrNameLst>
                                      </p:cBhvr>
                                      <p:to>
                                        <p:strVal val="visible"/>
                                      </p:to>
                                    </p:set>
                                    <p:animEffect transition="in" filter="fade">
                                      <p:cBhvr>
                                        <p:cTn id="73" dur="500"/>
                                        <p:tgtEl>
                                          <p:spTgt spid="49"/>
                                        </p:tgtEl>
                                      </p:cBhvr>
                                    </p:animEffect>
                                  </p:childTnLst>
                                </p:cTn>
                              </p:par>
                            </p:childTnLst>
                          </p:cTn>
                        </p:par>
                        <p:par>
                          <p:cTn id="74" fill="hold">
                            <p:stCondLst>
                              <p:cond delay="5840"/>
                            </p:stCondLst>
                            <p:childTnLst>
                              <p:par>
                                <p:cTn id="75" presetID="10" presetClass="entr" presetSubtype="0" fill="hold" grpId="0" nodeType="after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fade">
                                      <p:cBhvr>
                                        <p:cTn id="77" dur="500"/>
                                        <p:tgtEl>
                                          <p:spTgt spid="50"/>
                                        </p:tgtEl>
                                      </p:cBhvr>
                                    </p:animEffect>
                                  </p:childTnLst>
                                </p:cTn>
                              </p:par>
                            </p:childTnLst>
                          </p:cTn>
                        </p:par>
                        <p:par>
                          <p:cTn id="78" fill="hold">
                            <p:stCondLst>
                              <p:cond delay="6340"/>
                            </p:stCondLst>
                            <p:childTnLst>
                              <p:par>
                                <p:cTn id="79" presetID="22" presetClass="entr" presetSubtype="2" fill="hold" nodeType="after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wipe(right)">
                                      <p:cBhvr>
                                        <p:cTn id="81" dur="500"/>
                                        <p:tgtEl>
                                          <p:spTgt spid="23"/>
                                        </p:tgtEl>
                                      </p:cBhvr>
                                    </p:animEffect>
                                  </p:childTnLst>
                                </p:cTn>
                              </p:par>
                              <p:par>
                                <p:cTn id="82" presetID="22" presetClass="entr" presetSubtype="8" fill="hold" nodeType="withEffect">
                                  <p:stCondLst>
                                    <p:cond delay="0"/>
                                  </p:stCondLst>
                                  <p:childTnLst>
                                    <p:set>
                                      <p:cBhvr>
                                        <p:cTn id="83" dur="1" fill="hold">
                                          <p:stCondLst>
                                            <p:cond delay="0"/>
                                          </p:stCondLst>
                                        </p:cTn>
                                        <p:tgtEl>
                                          <p:spTgt spid="8"/>
                                        </p:tgtEl>
                                        <p:attrNameLst>
                                          <p:attrName>style.visibility</p:attrName>
                                        </p:attrNameLst>
                                      </p:cBhvr>
                                      <p:to>
                                        <p:strVal val="visible"/>
                                      </p:to>
                                    </p:set>
                                    <p:animEffect transition="in" filter="wipe(left)">
                                      <p:cBhvr>
                                        <p:cTn id="84" dur="500"/>
                                        <p:tgtEl>
                                          <p:spTgt spid="8"/>
                                        </p:tgtEl>
                                      </p:cBhvr>
                                    </p:animEffect>
                                  </p:childTnLst>
                                </p:cTn>
                              </p:par>
                            </p:childTnLst>
                          </p:cTn>
                        </p:par>
                        <p:par>
                          <p:cTn id="85" fill="hold">
                            <p:stCondLst>
                              <p:cond delay="6840"/>
                            </p:stCondLst>
                            <p:childTnLst>
                              <p:par>
                                <p:cTn id="86" presetID="53" presetClass="entr" presetSubtype="16" fill="hold" grpId="0" nodeType="afterEffect">
                                  <p:stCondLst>
                                    <p:cond delay="0"/>
                                  </p:stCondLst>
                                  <p:childTnLst>
                                    <p:set>
                                      <p:cBhvr>
                                        <p:cTn id="87" dur="1" fill="hold">
                                          <p:stCondLst>
                                            <p:cond delay="0"/>
                                          </p:stCondLst>
                                        </p:cTn>
                                        <p:tgtEl>
                                          <p:spTgt spid="14"/>
                                        </p:tgtEl>
                                        <p:attrNameLst>
                                          <p:attrName>style.visibility</p:attrName>
                                        </p:attrNameLst>
                                      </p:cBhvr>
                                      <p:to>
                                        <p:strVal val="visible"/>
                                      </p:to>
                                    </p:set>
                                    <p:anim calcmode="lin" valueType="num">
                                      <p:cBhvr>
                                        <p:cTn id="88" dur="500" fill="hold"/>
                                        <p:tgtEl>
                                          <p:spTgt spid="14"/>
                                        </p:tgtEl>
                                        <p:attrNameLst>
                                          <p:attrName>ppt_w</p:attrName>
                                        </p:attrNameLst>
                                      </p:cBhvr>
                                      <p:tavLst>
                                        <p:tav tm="0">
                                          <p:val>
                                            <p:fltVal val="0"/>
                                          </p:val>
                                        </p:tav>
                                        <p:tav tm="100000">
                                          <p:val>
                                            <p:strVal val="#ppt_w"/>
                                          </p:val>
                                        </p:tav>
                                      </p:tavLst>
                                    </p:anim>
                                    <p:anim calcmode="lin" valueType="num">
                                      <p:cBhvr>
                                        <p:cTn id="89" dur="500" fill="hold"/>
                                        <p:tgtEl>
                                          <p:spTgt spid="14"/>
                                        </p:tgtEl>
                                        <p:attrNameLst>
                                          <p:attrName>ppt_h</p:attrName>
                                        </p:attrNameLst>
                                      </p:cBhvr>
                                      <p:tavLst>
                                        <p:tav tm="0">
                                          <p:val>
                                            <p:fltVal val="0"/>
                                          </p:val>
                                        </p:tav>
                                        <p:tav tm="100000">
                                          <p:val>
                                            <p:strVal val="#ppt_h"/>
                                          </p:val>
                                        </p:tav>
                                      </p:tavLst>
                                    </p:anim>
                                    <p:animEffect transition="in" filter="fade">
                                      <p:cBhvr>
                                        <p:cTn id="90" dur="500"/>
                                        <p:tgtEl>
                                          <p:spTgt spid="14"/>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11"/>
                                        </p:tgtEl>
                                        <p:attrNameLst>
                                          <p:attrName>style.visibility</p:attrName>
                                        </p:attrNameLst>
                                      </p:cBhvr>
                                      <p:to>
                                        <p:strVal val="visible"/>
                                      </p:to>
                                    </p:set>
                                    <p:anim calcmode="lin" valueType="num">
                                      <p:cBhvr>
                                        <p:cTn id="93" dur="500" fill="hold"/>
                                        <p:tgtEl>
                                          <p:spTgt spid="11"/>
                                        </p:tgtEl>
                                        <p:attrNameLst>
                                          <p:attrName>ppt_w</p:attrName>
                                        </p:attrNameLst>
                                      </p:cBhvr>
                                      <p:tavLst>
                                        <p:tav tm="0">
                                          <p:val>
                                            <p:fltVal val="0"/>
                                          </p:val>
                                        </p:tav>
                                        <p:tav tm="100000">
                                          <p:val>
                                            <p:strVal val="#ppt_w"/>
                                          </p:val>
                                        </p:tav>
                                      </p:tavLst>
                                    </p:anim>
                                    <p:anim calcmode="lin" valueType="num">
                                      <p:cBhvr>
                                        <p:cTn id="94" dur="500" fill="hold"/>
                                        <p:tgtEl>
                                          <p:spTgt spid="11"/>
                                        </p:tgtEl>
                                        <p:attrNameLst>
                                          <p:attrName>ppt_h</p:attrName>
                                        </p:attrNameLst>
                                      </p:cBhvr>
                                      <p:tavLst>
                                        <p:tav tm="0">
                                          <p:val>
                                            <p:fltVal val="0"/>
                                          </p:val>
                                        </p:tav>
                                        <p:tav tm="100000">
                                          <p:val>
                                            <p:strVal val="#ppt_h"/>
                                          </p:val>
                                        </p:tav>
                                      </p:tavLst>
                                    </p:anim>
                                    <p:animEffect transition="in" filter="fade">
                                      <p:cBhvr>
                                        <p:cTn id="95" dur="500"/>
                                        <p:tgtEl>
                                          <p:spTgt spid="11"/>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52"/>
                                        </p:tgtEl>
                                        <p:attrNameLst>
                                          <p:attrName>style.visibility</p:attrName>
                                        </p:attrNameLst>
                                      </p:cBhvr>
                                      <p:to>
                                        <p:strVal val="visible"/>
                                      </p:to>
                                    </p:set>
                                    <p:animEffect transition="in" filter="fade">
                                      <p:cBhvr>
                                        <p:cTn id="98" dur="500"/>
                                        <p:tgtEl>
                                          <p:spTgt spid="52"/>
                                        </p:tgtEl>
                                      </p:cBhvr>
                                    </p:animEffect>
                                  </p:childTnLst>
                                </p:cTn>
                              </p:par>
                            </p:childTnLst>
                          </p:cTn>
                        </p:par>
                        <p:par>
                          <p:cTn id="99" fill="hold">
                            <p:stCondLst>
                              <p:cond delay="7340"/>
                            </p:stCondLst>
                            <p:childTnLst>
                              <p:par>
                                <p:cTn id="100" presetID="10" presetClass="entr" presetSubtype="0" fill="hold" grpId="0" nodeType="afterEffect">
                                  <p:stCondLst>
                                    <p:cond delay="0"/>
                                  </p:stCondLst>
                                  <p:childTnLst>
                                    <p:set>
                                      <p:cBhvr>
                                        <p:cTn id="101" dur="1" fill="hold">
                                          <p:stCondLst>
                                            <p:cond delay="0"/>
                                          </p:stCondLst>
                                        </p:cTn>
                                        <p:tgtEl>
                                          <p:spTgt spid="53"/>
                                        </p:tgtEl>
                                        <p:attrNameLst>
                                          <p:attrName>style.visibility</p:attrName>
                                        </p:attrNameLst>
                                      </p:cBhvr>
                                      <p:to>
                                        <p:strVal val="visible"/>
                                      </p:to>
                                    </p:set>
                                    <p:animEffect transition="in" filter="fade">
                                      <p:cBhvr>
                                        <p:cTn id="102" dur="500"/>
                                        <p:tgtEl>
                                          <p:spTgt spid="53"/>
                                        </p:tgtEl>
                                      </p:cBhvr>
                                    </p:animEffect>
                                  </p:childTnLst>
                                </p:cTn>
                              </p:par>
                            </p:childTnLst>
                          </p:cTn>
                        </p:par>
                        <p:par>
                          <p:cTn id="103" fill="hold">
                            <p:stCondLst>
                              <p:cond delay="7840"/>
                            </p:stCondLst>
                            <p:childTnLst>
                              <p:par>
                                <p:cTn id="104" presetID="22" presetClass="entr" presetSubtype="8" fill="hold" nodeType="afterEffect">
                                  <p:stCondLst>
                                    <p:cond delay="0"/>
                                  </p:stCondLst>
                                  <p:childTnLst>
                                    <p:set>
                                      <p:cBhvr>
                                        <p:cTn id="105" dur="1" fill="hold">
                                          <p:stCondLst>
                                            <p:cond delay="0"/>
                                          </p:stCondLst>
                                        </p:cTn>
                                        <p:tgtEl>
                                          <p:spTgt spid="7"/>
                                        </p:tgtEl>
                                        <p:attrNameLst>
                                          <p:attrName>style.visibility</p:attrName>
                                        </p:attrNameLst>
                                      </p:cBhvr>
                                      <p:to>
                                        <p:strVal val="visible"/>
                                      </p:to>
                                    </p:set>
                                    <p:animEffect transition="in" filter="wipe(left)">
                                      <p:cBhvr>
                                        <p:cTn id="106" dur="500"/>
                                        <p:tgtEl>
                                          <p:spTgt spid="7"/>
                                        </p:tgtEl>
                                      </p:cBhvr>
                                    </p:animEffect>
                                  </p:childTnLst>
                                </p:cTn>
                              </p:par>
                            </p:childTnLst>
                          </p:cTn>
                        </p:par>
                        <p:par>
                          <p:cTn id="107" fill="hold">
                            <p:stCondLst>
                              <p:cond delay="8340"/>
                            </p:stCondLst>
                            <p:childTnLst>
                              <p:par>
                                <p:cTn id="108" presetID="53" presetClass="entr" presetSubtype="16" fill="hold" grpId="0" nodeType="afterEffect">
                                  <p:stCondLst>
                                    <p:cond delay="0"/>
                                  </p:stCondLst>
                                  <p:childTnLst>
                                    <p:set>
                                      <p:cBhvr>
                                        <p:cTn id="109" dur="1" fill="hold">
                                          <p:stCondLst>
                                            <p:cond delay="0"/>
                                          </p:stCondLst>
                                        </p:cTn>
                                        <p:tgtEl>
                                          <p:spTgt spid="26"/>
                                        </p:tgtEl>
                                        <p:attrNameLst>
                                          <p:attrName>style.visibility</p:attrName>
                                        </p:attrNameLst>
                                      </p:cBhvr>
                                      <p:to>
                                        <p:strVal val="visible"/>
                                      </p:to>
                                    </p:set>
                                    <p:anim calcmode="lin" valueType="num">
                                      <p:cBhvr>
                                        <p:cTn id="110" dur="500" fill="hold"/>
                                        <p:tgtEl>
                                          <p:spTgt spid="26"/>
                                        </p:tgtEl>
                                        <p:attrNameLst>
                                          <p:attrName>ppt_w</p:attrName>
                                        </p:attrNameLst>
                                      </p:cBhvr>
                                      <p:tavLst>
                                        <p:tav tm="0">
                                          <p:val>
                                            <p:fltVal val="0"/>
                                          </p:val>
                                        </p:tav>
                                        <p:tav tm="100000">
                                          <p:val>
                                            <p:strVal val="#ppt_w"/>
                                          </p:val>
                                        </p:tav>
                                      </p:tavLst>
                                    </p:anim>
                                    <p:anim calcmode="lin" valueType="num">
                                      <p:cBhvr>
                                        <p:cTn id="111" dur="500" fill="hold"/>
                                        <p:tgtEl>
                                          <p:spTgt spid="26"/>
                                        </p:tgtEl>
                                        <p:attrNameLst>
                                          <p:attrName>ppt_h</p:attrName>
                                        </p:attrNameLst>
                                      </p:cBhvr>
                                      <p:tavLst>
                                        <p:tav tm="0">
                                          <p:val>
                                            <p:fltVal val="0"/>
                                          </p:val>
                                        </p:tav>
                                        <p:tav tm="100000">
                                          <p:val>
                                            <p:strVal val="#ppt_h"/>
                                          </p:val>
                                        </p:tav>
                                      </p:tavLst>
                                    </p:anim>
                                    <p:animEffect transition="in" filter="fade">
                                      <p:cBhvr>
                                        <p:cTn id="1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1" grpId="0" animBg="1"/>
      <p:bldP spid="14" grpId="0" animBg="1"/>
      <p:bldP spid="16" grpId="0" animBg="1"/>
      <p:bldP spid="26" grpId="0" animBg="1"/>
      <p:bldP spid="29" grpId="0" animBg="1"/>
      <p:bldP spid="32" grpId="0" animBg="1"/>
      <p:bldP spid="37" grpId="0"/>
      <p:bldP spid="38" grpId="0"/>
      <p:bldP spid="39" grpId="0"/>
      <p:bldP spid="45" grpId="0" animBg="1"/>
      <p:bldP spid="47" grpId="0"/>
      <p:bldP spid="49" grpId="0"/>
      <p:bldP spid="50" grpId="0"/>
      <p:bldP spid="52" grpId="0"/>
      <p:bldP spid="5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p:cNvSpPr txBox="1"/>
          <p:nvPr/>
        </p:nvSpPr>
        <p:spPr>
          <a:xfrm>
            <a:off x="1297704" y="1729610"/>
            <a:ext cx="6428070" cy="2649636"/>
          </a:xfrm>
          <a:prstGeom prst="rect">
            <a:avLst/>
          </a:prstGeom>
          <a:noFill/>
        </p:spPr>
        <p:txBody>
          <a:bodyPr wrap="square" rtlCol="0">
            <a:spAutoFit/>
          </a:bodyPr>
          <a:lstStyle>
            <a:defPPr>
              <a:defRPr lang="zh-CN"/>
            </a:defPPr>
            <a:lvl1pPr algn="just">
              <a:defRPr sz="2200">
                <a:solidFill>
                  <a:schemeClr val="accent1"/>
                </a:solidFill>
                <a:latin typeface="+mn-ea"/>
                <a:ea typeface="+mn-ea"/>
              </a:defRPr>
            </a:lvl1pPr>
          </a:lstStyle>
          <a:p>
            <a:pPr>
              <a:lnSpc>
                <a:spcPct val="14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       这些都需要我们在今后的工作中切实加以解决。 </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2019</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年即将过去，新的一年将要到来。在新的一年里，我们将继续围绕公司中心工作，克服缺点，改进方法；深入调研，掌握实情；加强管理，改进服务；大胆探索行政人事部工作新思路、新方法，促使工作再上一个新台阶，为公司的健康快速发展作出更大的贡献。</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4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       行政人事部的工作性质要求就是两个字</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服务”，只有先做好服务生的角色才能发挥管理者的功能，在服务的过程中参与公司的管理工作。做好综合部工作，水平在综合、灵敏在信息、 权威在督查、形象在接待、瓶颈在运转、评判在领导。因此，为做好</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2017</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年度的各项工作，综合管理全体员工必须强化七个意识：一是爱岗敬业意识；二是服务至上意识；三是灵活变通意识；四是自立自强意识；五是分工协调意识；六是团结协作意识；七是廉洁自律意识。</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2411760" y="813541"/>
            <a:ext cx="1656184" cy="646331"/>
          </a:xfrm>
          <a:prstGeom prst="rect">
            <a:avLst/>
          </a:prstGeom>
          <a:noFill/>
        </p:spPr>
        <p:txBody>
          <a:bodyPr wrap="square" rtlCol="0">
            <a:spAutoFit/>
          </a:bodyPr>
          <a:lstStyle/>
          <a:p>
            <a:r>
              <a:rPr lang="zh-CN" altLang="en-US" sz="3600" b="1" dirty="0">
                <a:solidFill>
                  <a:schemeClr val="tx2"/>
                </a:solidFill>
                <a:latin typeface="微软雅黑" panose="020B0503020204020204" pitchFamily="34" charset="-122"/>
                <a:ea typeface="微软雅黑" panose="020B0503020204020204" pitchFamily="34" charset="-122"/>
              </a:rPr>
              <a:t>结束语</a:t>
            </a:r>
            <a:endParaRPr lang="zh-CN" altLang="en-US" sz="3600" b="1" dirty="0">
              <a:solidFill>
                <a:schemeClr val="tx2"/>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bwMode="auto">
          <a:xfrm>
            <a:off x="1297704" y="1533672"/>
            <a:ext cx="6442429" cy="0"/>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 name="组合 2"/>
          <p:cNvGrpSpPr/>
          <p:nvPr/>
        </p:nvGrpSpPr>
        <p:grpSpPr>
          <a:xfrm rot="10800000">
            <a:off x="1332364" y="1026014"/>
            <a:ext cx="996239" cy="312439"/>
            <a:chOff x="1453674" y="962388"/>
            <a:chExt cx="996239" cy="312439"/>
          </a:xfrm>
        </p:grpSpPr>
        <p:sp>
          <p:nvSpPr>
            <p:cNvPr id="33" name="Freeform 6"/>
            <p:cNvSpPr/>
            <p:nvPr/>
          </p:nvSpPr>
          <p:spPr bwMode="auto">
            <a:xfrm rot="16200000">
              <a:off x="1952042" y="776955"/>
              <a:ext cx="312438" cy="683305"/>
            </a:xfrm>
            <a:custGeom>
              <a:avLst/>
              <a:gdLst>
                <a:gd name="T0" fmla="*/ 2787 w 2787"/>
                <a:gd name="T1" fmla="*/ 3305 h 6091"/>
                <a:gd name="T2" fmla="*/ 0 w 2787"/>
                <a:gd name="T3" fmla="*/ 6091 h 6091"/>
                <a:gd name="T4" fmla="*/ 0 w 2787"/>
                <a:gd name="T5" fmla="*/ 2786 h 6091"/>
                <a:gd name="T6" fmla="*/ 2787 w 2787"/>
                <a:gd name="T7" fmla="*/ 0 h 6091"/>
                <a:gd name="T8" fmla="*/ 2787 w 2787"/>
                <a:gd name="T9" fmla="*/ 3305 h 6091"/>
              </a:gdLst>
              <a:ahLst/>
              <a:cxnLst>
                <a:cxn ang="0">
                  <a:pos x="T0" y="T1"/>
                </a:cxn>
                <a:cxn ang="0">
                  <a:pos x="T2" y="T3"/>
                </a:cxn>
                <a:cxn ang="0">
                  <a:pos x="T4" y="T5"/>
                </a:cxn>
                <a:cxn ang="0">
                  <a:pos x="T6" y="T7"/>
                </a:cxn>
                <a:cxn ang="0">
                  <a:pos x="T8" y="T9"/>
                </a:cxn>
              </a:cxnLst>
              <a:rect l="0" t="0" r="r" b="b"/>
              <a:pathLst>
                <a:path w="2787" h="6091">
                  <a:moveTo>
                    <a:pt x="2787" y="3305"/>
                  </a:moveTo>
                  <a:lnTo>
                    <a:pt x="0" y="6091"/>
                  </a:lnTo>
                  <a:lnTo>
                    <a:pt x="0" y="2786"/>
                  </a:lnTo>
                  <a:lnTo>
                    <a:pt x="2787" y="0"/>
                  </a:lnTo>
                  <a:lnTo>
                    <a:pt x="2787" y="3305"/>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34" name="Freeform 7"/>
            <p:cNvSpPr/>
            <p:nvPr/>
          </p:nvSpPr>
          <p:spPr bwMode="auto">
            <a:xfrm rot="16200000">
              <a:off x="1639108" y="776955"/>
              <a:ext cx="312438" cy="683305"/>
            </a:xfrm>
            <a:custGeom>
              <a:avLst/>
              <a:gdLst>
                <a:gd name="T0" fmla="*/ 2787 w 2787"/>
                <a:gd name="T1" fmla="*/ 2786 h 6091"/>
                <a:gd name="T2" fmla="*/ 0 w 2787"/>
                <a:gd name="T3" fmla="*/ 0 h 6091"/>
                <a:gd name="T4" fmla="*/ 0 w 2787"/>
                <a:gd name="T5" fmla="*/ 3305 h 6091"/>
                <a:gd name="T6" fmla="*/ 2787 w 2787"/>
                <a:gd name="T7" fmla="*/ 6091 h 6091"/>
                <a:gd name="T8" fmla="*/ 2787 w 2787"/>
                <a:gd name="T9" fmla="*/ 2786 h 6091"/>
              </a:gdLst>
              <a:ahLst/>
              <a:cxnLst>
                <a:cxn ang="0">
                  <a:pos x="T0" y="T1"/>
                </a:cxn>
                <a:cxn ang="0">
                  <a:pos x="T2" y="T3"/>
                </a:cxn>
                <a:cxn ang="0">
                  <a:pos x="T4" y="T5"/>
                </a:cxn>
                <a:cxn ang="0">
                  <a:pos x="T6" y="T7"/>
                </a:cxn>
                <a:cxn ang="0">
                  <a:pos x="T8" y="T9"/>
                </a:cxn>
              </a:cxnLst>
              <a:rect l="0" t="0" r="r" b="b"/>
              <a:pathLst>
                <a:path w="2787" h="6091">
                  <a:moveTo>
                    <a:pt x="2787" y="2786"/>
                  </a:moveTo>
                  <a:lnTo>
                    <a:pt x="0" y="0"/>
                  </a:lnTo>
                  <a:lnTo>
                    <a:pt x="0" y="3305"/>
                  </a:lnTo>
                  <a:lnTo>
                    <a:pt x="2787" y="6091"/>
                  </a:lnTo>
                  <a:lnTo>
                    <a:pt x="2787" y="2786"/>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35" name="Freeform 8"/>
            <p:cNvSpPr/>
            <p:nvPr/>
          </p:nvSpPr>
          <p:spPr bwMode="auto">
            <a:xfrm rot="16200000">
              <a:off x="1859201" y="869795"/>
              <a:ext cx="185185" cy="370371"/>
            </a:xfrm>
            <a:custGeom>
              <a:avLst/>
              <a:gdLst>
                <a:gd name="T0" fmla="*/ 0 w 1651"/>
                <a:gd name="T1" fmla="*/ 1650 h 3301"/>
                <a:gd name="T2" fmla="*/ 1651 w 1651"/>
                <a:gd name="T3" fmla="*/ 3301 h 3301"/>
                <a:gd name="T4" fmla="*/ 1651 w 1651"/>
                <a:gd name="T5" fmla="*/ 0 h 3301"/>
                <a:gd name="T6" fmla="*/ 0 w 1651"/>
                <a:gd name="T7" fmla="*/ 1650 h 3301"/>
              </a:gdLst>
              <a:ahLst/>
              <a:cxnLst>
                <a:cxn ang="0">
                  <a:pos x="T0" y="T1"/>
                </a:cxn>
                <a:cxn ang="0">
                  <a:pos x="T2" y="T3"/>
                </a:cxn>
                <a:cxn ang="0">
                  <a:pos x="T4" y="T5"/>
                </a:cxn>
                <a:cxn ang="0">
                  <a:pos x="T6" y="T7"/>
                </a:cxn>
              </a:cxnLst>
              <a:rect l="0" t="0" r="r" b="b"/>
              <a:pathLst>
                <a:path w="1651" h="3301">
                  <a:moveTo>
                    <a:pt x="0" y="1650"/>
                  </a:moveTo>
                  <a:lnTo>
                    <a:pt x="1651" y="3301"/>
                  </a:lnTo>
                  <a:lnTo>
                    <a:pt x="1651" y="0"/>
                  </a:lnTo>
                  <a:lnTo>
                    <a:pt x="0" y="165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spTree>
  </p:cSld>
  <p:clrMapOvr>
    <a:masterClrMapping/>
  </p:clrMapOvr>
  <p:transition spd="slow" advTm="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31"/>
                                        </p:tgtEl>
                                        <p:attrNameLst>
                                          <p:attrName>style.visibility</p:attrName>
                                        </p:attrNameLst>
                                      </p:cBhvr>
                                      <p:to>
                                        <p:strVal val="visible"/>
                                      </p:to>
                                    </p:set>
                                    <p:anim by="(-#ppt_w*2)" calcmode="lin" valueType="num">
                                      <p:cBhvr rctx="PPT">
                                        <p:cTn id="13" dur="250" autoRev="1" fill="hold">
                                          <p:stCondLst>
                                            <p:cond delay="0"/>
                                          </p:stCondLst>
                                        </p:cTn>
                                        <p:tgtEl>
                                          <p:spTgt spid="31"/>
                                        </p:tgtEl>
                                        <p:attrNameLst>
                                          <p:attrName>ppt_w</p:attrName>
                                        </p:attrNameLst>
                                      </p:cBhvr>
                                    </p:anim>
                                    <p:anim by="(#ppt_w*0.50)" calcmode="lin" valueType="num">
                                      <p:cBhvr>
                                        <p:cTn id="14" dur="250" decel="50000" autoRev="1" fill="hold">
                                          <p:stCondLst>
                                            <p:cond delay="0"/>
                                          </p:stCondLst>
                                        </p:cTn>
                                        <p:tgtEl>
                                          <p:spTgt spid="31"/>
                                        </p:tgtEl>
                                        <p:attrNameLst>
                                          <p:attrName>ppt_x</p:attrName>
                                        </p:attrNameLst>
                                      </p:cBhvr>
                                    </p:anim>
                                    <p:anim from="(-#ppt_h/2)" to="(#ppt_y)" calcmode="lin" valueType="num">
                                      <p:cBhvr>
                                        <p:cTn id="15" dur="500" fill="hold">
                                          <p:stCondLst>
                                            <p:cond delay="0"/>
                                          </p:stCondLst>
                                        </p:cTn>
                                        <p:tgtEl>
                                          <p:spTgt spid="31"/>
                                        </p:tgtEl>
                                        <p:attrNameLst>
                                          <p:attrName>ppt_y</p:attrName>
                                        </p:attrNameLst>
                                      </p:cBhvr>
                                    </p:anim>
                                    <p:animRot by="21600000">
                                      <p:cBhvr>
                                        <p:cTn id="16" dur="500" fill="hold">
                                          <p:stCondLst>
                                            <p:cond delay="0"/>
                                          </p:stCondLst>
                                        </p:cTn>
                                        <p:tgtEl>
                                          <p:spTgt spid="31"/>
                                        </p:tgtEl>
                                        <p:attrNameLst>
                                          <p:attrName>r</p:attrName>
                                        </p:attrNameLst>
                                      </p:cBhvr>
                                    </p:animRot>
                                  </p:childTnLst>
                                </p:cTn>
                              </p:par>
                            </p:childTnLst>
                          </p:cTn>
                        </p:par>
                        <p:par>
                          <p:cTn id="17" fill="hold">
                            <p:stCondLst>
                              <p:cond delay="1600"/>
                            </p:stCondLst>
                            <p:childTnLst>
                              <p:par>
                                <p:cTn id="18" presetID="22" presetClass="entr" presetSubtype="8" fill="hold" nodeType="after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left)">
                                      <p:cBhvr>
                                        <p:cTn id="20" dur="400"/>
                                        <p:tgtEl>
                                          <p:spTgt spid="32"/>
                                        </p:tgtEl>
                                      </p:cBhvr>
                                    </p:animEffect>
                                  </p:childTnLst>
                                </p:cTn>
                              </p:par>
                            </p:childTnLst>
                          </p:cTn>
                        </p:par>
                        <p:par>
                          <p:cTn id="21" fill="hold">
                            <p:stCondLst>
                              <p:cond delay="2100"/>
                            </p:stCondLst>
                            <p:childTnLst>
                              <p:par>
                                <p:cTn id="22" presetID="22" presetClass="entr" presetSubtype="1"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ipe(up)">
                                      <p:cBhvr>
                                        <p:cTn id="2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1273166" y="1981465"/>
            <a:ext cx="994578" cy="2175149"/>
          </a:xfrm>
          <a:custGeom>
            <a:avLst/>
            <a:gdLst>
              <a:gd name="T0" fmla="*/ 2787 w 2787"/>
              <a:gd name="T1" fmla="*/ 3305 h 6091"/>
              <a:gd name="T2" fmla="*/ 0 w 2787"/>
              <a:gd name="T3" fmla="*/ 6091 h 6091"/>
              <a:gd name="T4" fmla="*/ 0 w 2787"/>
              <a:gd name="T5" fmla="*/ 2786 h 6091"/>
              <a:gd name="T6" fmla="*/ 2787 w 2787"/>
              <a:gd name="T7" fmla="*/ 0 h 6091"/>
              <a:gd name="T8" fmla="*/ 2787 w 2787"/>
              <a:gd name="T9" fmla="*/ 3305 h 6091"/>
            </a:gdLst>
            <a:ahLst/>
            <a:cxnLst>
              <a:cxn ang="0">
                <a:pos x="T0" y="T1"/>
              </a:cxn>
              <a:cxn ang="0">
                <a:pos x="T2" y="T3"/>
              </a:cxn>
              <a:cxn ang="0">
                <a:pos x="T4" y="T5"/>
              </a:cxn>
              <a:cxn ang="0">
                <a:pos x="T6" y="T7"/>
              </a:cxn>
              <a:cxn ang="0">
                <a:pos x="T8" y="T9"/>
              </a:cxn>
            </a:cxnLst>
            <a:rect l="0" t="0" r="r" b="b"/>
            <a:pathLst>
              <a:path w="2787" h="6091">
                <a:moveTo>
                  <a:pt x="2787" y="3305"/>
                </a:moveTo>
                <a:lnTo>
                  <a:pt x="0" y="6091"/>
                </a:lnTo>
                <a:lnTo>
                  <a:pt x="0" y="2786"/>
                </a:lnTo>
                <a:lnTo>
                  <a:pt x="2787" y="0"/>
                </a:lnTo>
                <a:lnTo>
                  <a:pt x="2787" y="3305"/>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5" name="Freeform 7"/>
          <p:cNvSpPr/>
          <p:nvPr/>
        </p:nvSpPr>
        <p:spPr bwMode="auto">
          <a:xfrm>
            <a:off x="1273166" y="985310"/>
            <a:ext cx="994578" cy="2175149"/>
          </a:xfrm>
          <a:custGeom>
            <a:avLst/>
            <a:gdLst>
              <a:gd name="T0" fmla="*/ 2787 w 2787"/>
              <a:gd name="T1" fmla="*/ 2786 h 6091"/>
              <a:gd name="T2" fmla="*/ 0 w 2787"/>
              <a:gd name="T3" fmla="*/ 0 h 6091"/>
              <a:gd name="T4" fmla="*/ 0 w 2787"/>
              <a:gd name="T5" fmla="*/ 3305 h 6091"/>
              <a:gd name="T6" fmla="*/ 2787 w 2787"/>
              <a:gd name="T7" fmla="*/ 6091 h 6091"/>
              <a:gd name="T8" fmla="*/ 2787 w 2787"/>
              <a:gd name="T9" fmla="*/ 2786 h 6091"/>
            </a:gdLst>
            <a:ahLst/>
            <a:cxnLst>
              <a:cxn ang="0">
                <a:pos x="T0" y="T1"/>
              </a:cxn>
              <a:cxn ang="0">
                <a:pos x="T2" y="T3"/>
              </a:cxn>
              <a:cxn ang="0">
                <a:pos x="T4" y="T5"/>
              </a:cxn>
              <a:cxn ang="0">
                <a:pos x="T6" y="T7"/>
              </a:cxn>
              <a:cxn ang="0">
                <a:pos x="T8" y="T9"/>
              </a:cxn>
            </a:cxnLst>
            <a:rect l="0" t="0" r="r" b="b"/>
            <a:pathLst>
              <a:path w="2787" h="6091">
                <a:moveTo>
                  <a:pt x="2787" y="2786"/>
                </a:moveTo>
                <a:lnTo>
                  <a:pt x="0" y="0"/>
                </a:lnTo>
                <a:lnTo>
                  <a:pt x="0" y="3305"/>
                </a:lnTo>
                <a:lnTo>
                  <a:pt x="2787" y="6091"/>
                </a:lnTo>
                <a:lnTo>
                  <a:pt x="2787" y="2786"/>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6" name="Freeform 8"/>
          <p:cNvSpPr/>
          <p:nvPr/>
        </p:nvSpPr>
        <p:spPr bwMode="auto">
          <a:xfrm>
            <a:off x="1678247" y="1981465"/>
            <a:ext cx="589497" cy="1178994"/>
          </a:xfrm>
          <a:custGeom>
            <a:avLst/>
            <a:gdLst>
              <a:gd name="T0" fmla="*/ 0 w 1651"/>
              <a:gd name="T1" fmla="*/ 1650 h 3301"/>
              <a:gd name="T2" fmla="*/ 1651 w 1651"/>
              <a:gd name="T3" fmla="*/ 3301 h 3301"/>
              <a:gd name="T4" fmla="*/ 1651 w 1651"/>
              <a:gd name="T5" fmla="*/ 0 h 3301"/>
              <a:gd name="T6" fmla="*/ 0 w 1651"/>
              <a:gd name="T7" fmla="*/ 1650 h 3301"/>
            </a:gdLst>
            <a:ahLst/>
            <a:cxnLst>
              <a:cxn ang="0">
                <a:pos x="T0" y="T1"/>
              </a:cxn>
              <a:cxn ang="0">
                <a:pos x="T2" y="T3"/>
              </a:cxn>
              <a:cxn ang="0">
                <a:pos x="T4" y="T5"/>
              </a:cxn>
              <a:cxn ang="0">
                <a:pos x="T6" y="T7"/>
              </a:cxn>
            </a:cxnLst>
            <a:rect l="0" t="0" r="r" b="b"/>
            <a:pathLst>
              <a:path w="1651" h="3301">
                <a:moveTo>
                  <a:pt x="0" y="1650"/>
                </a:moveTo>
                <a:lnTo>
                  <a:pt x="1651" y="3301"/>
                </a:lnTo>
                <a:lnTo>
                  <a:pt x="1651" y="0"/>
                </a:lnTo>
                <a:lnTo>
                  <a:pt x="0" y="165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 name="Freeform 9"/>
          <p:cNvSpPr/>
          <p:nvPr/>
        </p:nvSpPr>
        <p:spPr bwMode="auto">
          <a:xfrm>
            <a:off x="1041465" y="488809"/>
            <a:ext cx="993002" cy="3169728"/>
          </a:xfrm>
          <a:custGeom>
            <a:avLst/>
            <a:gdLst>
              <a:gd name="T0" fmla="*/ 2786 w 2786"/>
              <a:gd name="T1" fmla="*/ 6092 h 8878"/>
              <a:gd name="T2" fmla="*/ 0 w 2786"/>
              <a:gd name="T3" fmla="*/ 8878 h 8878"/>
              <a:gd name="T4" fmla="*/ 0 w 2786"/>
              <a:gd name="T5" fmla="*/ 2787 h 8878"/>
              <a:gd name="T6" fmla="*/ 2786 w 2786"/>
              <a:gd name="T7" fmla="*/ 0 h 8878"/>
              <a:gd name="T8" fmla="*/ 2786 w 2786"/>
              <a:gd name="T9" fmla="*/ 6092 h 8878"/>
            </a:gdLst>
            <a:ahLst/>
            <a:cxnLst>
              <a:cxn ang="0">
                <a:pos x="T0" y="T1"/>
              </a:cxn>
              <a:cxn ang="0">
                <a:pos x="T2" y="T3"/>
              </a:cxn>
              <a:cxn ang="0">
                <a:pos x="T4" y="T5"/>
              </a:cxn>
              <a:cxn ang="0">
                <a:pos x="T6" y="T7"/>
              </a:cxn>
              <a:cxn ang="0">
                <a:pos x="T8" y="T9"/>
              </a:cxn>
            </a:cxnLst>
            <a:rect l="0" t="0" r="r" b="b"/>
            <a:pathLst>
              <a:path w="2786" h="8878">
                <a:moveTo>
                  <a:pt x="2786" y="6092"/>
                </a:moveTo>
                <a:lnTo>
                  <a:pt x="0" y="8878"/>
                </a:lnTo>
                <a:lnTo>
                  <a:pt x="0" y="2787"/>
                </a:lnTo>
                <a:lnTo>
                  <a:pt x="2786" y="0"/>
                </a:lnTo>
                <a:lnTo>
                  <a:pt x="2786" y="6092"/>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8" name="Freeform 10"/>
          <p:cNvSpPr/>
          <p:nvPr/>
        </p:nvSpPr>
        <p:spPr bwMode="auto">
          <a:xfrm>
            <a:off x="1041465" y="1483387"/>
            <a:ext cx="993002" cy="3171304"/>
          </a:xfrm>
          <a:custGeom>
            <a:avLst/>
            <a:gdLst>
              <a:gd name="T0" fmla="*/ 2786 w 2786"/>
              <a:gd name="T1" fmla="*/ 2786 h 8878"/>
              <a:gd name="T2" fmla="*/ 0 w 2786"/>
              <a:gd name="T3" fmla="*/ 0 h 8878"/>
              <a:gd name="T4" fmla="*/ 0 w 2786"/>
              <a:gd name="T5" fmla="*/ 6091 h 8878"/>
              <a:gd name="T6" fmla="*/ 2786 w 2786"/>
              <a:gd name="T7" fmla="*/ 8878 h 8878"/>
              <a:gd name="T8" fmla="*/ 2786 w 2786"/>
              <a:gd name="T9" fmla="*/ 2786 h 8878"/>
            </a:gdLst>
            <a:ahLst/>
            <a:cxnLst>
              <a:cxn ang="0">
                <a:pos x="T0" y="T1"/>
              </a:cxn>
              <a:cxn ang="0">
                <a:pos x="T2" y="T3"/>
              </a:cxn>
              <a:cxn ang="0">
                <a:pos x="T4" y="T5"/>
              </a:cxn>
              <a:cxn ang="0">
                <a:pos x="T6" y="T7"/>
              </a:cxn>
              <a:cxn ang="0">
                <a:pos x="T8" y="T9"/>
              </a:cxn>
            </a:cxnLst>
            <a:rect l="0" t="0" r="r" b="b"/>
            <a:pathLst>
              <a:path w="2786" h="8878">
                <a:moveTo>
                  <a:pt x="2786" y="2786"/>
                </a:moveTo>
                <a:lnTo>
                  <a:pt x="0" y="0"/>
                </a:lnTo>
                <a:lnTo>
                  <a:pt x="0" y="6091"/>
                </a:lnTo>
                <a:lnTo>
                  <a:pt x="2786" y="8878"/>
                </a:lnTo>
                <a:lnTo>
                  <a:pt x="2786" y="2786"/>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10" name="Freeform 12"/>
          <p:cNvSpPr/>
          <p:nvPr/>
        </p:nvSpPr>
        <p:spPr bwMode="auto">
          <a:xfrm>
            <a:off x="1041465" y="1483387"/>
            <a:ext cx="993002" cy="2175149"/>
          </a:xfrm>
          <a:custGeom>
            <a:avLst/>
            <a:gdLst>
              <a:gd name="T0" fmla="*/ 2786 w 2786"/>
              <a:gd name="T1" fmla="*/ 3303 h 6089"/>
              <a:gd name="T2" fmla="*/ 0 w 2786"/>
              <a:gd name="T3" fmla="*/ 6089 h 6089"/>
              <a:gd name="T4" fmla="*/ 0 w 2786"/>
              <a:gd name="T5" fmla="*/ 0 h 6089"/>
              <a:gd name="T6" fmla="*/ 2786 w 2786"/>
              <a:gd name="T7" fmla="*/ 2786 h 6089"/>
              <a:gd name="T8" fmla="*/ 2786 w 2786"/>
              <a:gd name="T9" fmla="*/ 3303 h 6089"/>
            </a:gdLst>
            <a:ahLst/>
            <a:cxnLst>
              <a:cxn ang="0">
                <a:pos x="T0" y="T1"/>
              </a:cxn>
              <a:cxn ang="0">
                <a:pos x="T2" y="T3"/>
              </a:cxn>
              <a:cxn ang="0">
                <a:pos x="T4" y="T5"/>
              </a:cxn>
              <a:cxn ang="0">
                <a:pos x="T6" y="T7"/>
              </a:cxn>
              <a:cxn ang="0">
                <a:pos x="T8" y="T9"/>
              </a:cxn>
            </a:cxnLst>
            <a:rect l="0" t="0" r="r" b="b"/>
            <a:pathLst>
              <a:path w="2786" h="6089">
                <a:moveTo>
                  <a:pt x="2786" y="3303"/>
                </a:moveTo>
                <a:lnTo>
                  <a:pt x="0" y="6089"/>
                </a:lnTo>
                <a:lnTo>
                  <a:pt x="0" y="0"/>
                </a:lnTo>
                <a:lnTo>
                  <a:pt x="2786" y="2786"/>
                </a:lnTo>
                <a:lnTo>
                  <a:pt x="2786" y="3303"/>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4" name="TextBox 13"/>
          <p:cNvSpPr txBox="1"/>
          <p:nvPr/>
        </p:nvSpPr>
        <p:spPr>
          <a:xfrm>
            <a:off x="4137590" y="3832203"/>
            <a:ext cx="1584175" cy="292388"/>
          </a:xfrm>
          <a:prstGeom prst="rect">
            <a:avLst/>
          </a:prstGeom>
          <a:noFill/>
        </p:spPr>
        <p:txBody>
          <a:bodyPr wrap="square" rtlCol="0">
            <a:spAutoFit/>
          </a:bodyPr>
          <a:lstStyle/>
          <a:p>
            <a:r>
              <a:rPr lang="zh-CN" altLang="en-US" sz="1300" dirty="0">
                <a:solidFill>
                  <a:schemeClr val="accent1"/>
                </a:solidFill>
                <a:latin typeface="微软雅黑" panose="020B0503020204020204" pitchFamily="34" charset="-122"/>
                <a:ea typeface="微软雅黑" panose="020B0503020204020204" pitchFamily="34" charset="-122"/>
              </a:rPr>
              <a:t>输入单位部门名称</a:t>
            </a:r>
            <a:endParaRPr lang="zh-CN" altLang="en-US" sz="1300" dirty="0">
              <a:solidFill>
                <a:schemeClr val="accent1"/>
              </a:solidFill>
              <a:latin typeface="微软雅黑" panose="020B0503020204020204" pitchFamily="34" charset="-122"/>
              <a:ea typeface="微软雅黑" panose="020B0503020204020204" pitchFamily="34" charset="-122"/>
            </a:endParaRPr>
          </a:p>
        </p:txBody>
      </p:sp>
      <p:sp>
        <p:nvSpPr>
          <p:cNvPr id="15" name="Freeform 9"/>
          <p:cNvSpPr>
            <a:spLocks noEditPoints="1"/>
          </p:cNvSpPr>
          <p:nvPr/>
        </p:nvSpPr>
        <p:spPr bwMode="auto">
          <a:xfrm>
            <a:off x="5799945" y="3781243"/>
            <a:ext cx="373115" cy="374683"/>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16" name="Rectangle 4"/>
          <p:cNvSpPr txBox="1">
            <a:spLocks noChangeArrowheads="1"/>
          </p:cNvSpPr>
          <p:nvPr/>
        </p:nvSpPr>
        <p:spPr bwMode="auto">
          <a:xfrm>
            <a:off x="6209065" y="3832204"/>
            <a:ext cx="1473673" cy="29238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defRPr sz="2400" b="1">
                <a:latin typeface="+mj-ea"/>
                <a:ea typeface="+mj-ea"/>
              </a:defRPr>
            </a:lvl1pPr>
          </a:lstStyle>
          <a:p>
            <a:r>
              <a:rPr lang="zh-CN" altLang="en-US" sz="1300" b="0" dirty="0">
                <a:solidFill>
                  <a:schemeClr val="accent1"/>
                </a:solidFill>
                <a:latin typeface="微软雅黑" panose="020B0503020204020204" pitchFamily="34" charset="-122"/>
                <a:ea typeface="微软雅黑" panose="020B0503020204020204" pitchFamily="34" charset="-122"/>
              </a:rPr>
              <a:t>汇报人：代用名</a:t>
            </a:r>
            <a:endParaRPr lang="zh-CN" sz="1300" b="0" dirty="0">
              <a:solidFill>
                <a:schemeClr val="accent1"/>
              </a:solidFill>
              <a:latin typeface="微软雅黑" panose="020B0503020204020204" pitchFamily="34" charset="-122"/>
              <a:ea typeface="微软雅黑" panose="020B0503020204020204" pitchFamily="34" charset="-122"/>
            </a:endParaRPr>
          </a:p>
        </p:txBody>
      </p:sp>
      <p:sp>
        <p:nvSpPr>
          <p:cNvPr id="17" name="Freeform 10"/>
          <p:cNvSpPr>
            <a:spLocks noChangeAspect="1" noEditPoints="1"/>
          </p:cNvSpPr>
          <p:nvPr/>
        </p:nvSpPr>
        <p:spPr bwMode="auto">
          <a:xfrm>
            <a:off x="3764753" y="3781383"/>
            <a:ext cx="372836" cy="374400"/>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2" name="Rectangle 3"/>
          <p:cNvSpPr txBox="1">
            <a:spLocks noChangeArrowheads="1"/>
          </p:cNvSpPr>
          <p:nvPr/>
        </p:nvSpPr>
        <p:spPr bwMode="auto">
          <a:xfrm>
            <a:off x="2699792" y="1707654"/>
            <a:ext cx="5688632" cy="745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defPPr>
              <a:defRPr lang="zh-CN"/>
            </a:defPPr>
            <a:lvl1pPr algn="ctr" fontAlgn="base">
              <a:spcBef>
                <a:spcPct val="0"/>
              </a:spcBef>
              <a:spcAft>
                <a:spcPct val="0"/>
              </a:spcAft>
              <a:defRPr sz="5500" b="1">
                <a:solidFill>
                  <a:schemeClr val="accent1"/>
                </a:solidFill>
                <a:latin typeface="微软雅黑" panose="020B0503020204020204" pitchFamily="34" charset="-122"/>
                <a:ea typeface="微软雅黑" panose="020B0503020204020204" pitchFamily="34" charset="-122"/>
                <a:cs typeface="+mj-cs"/>
              </a:defRPr>
            </a:lvl1pPr>
            <a:lvl2pPr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5000" dirty="0"/>
              <a:t>汇报完毕 诚请指导</a:t>
            </a:r>
            <a:endParaRPr lang="en-US" altLang="zh-CN" sz="5000" dirty="0"/>
          </a:p>
        </p:txBody>
      </p:sp>
      <p:grpSp>
        <p:nvGrpSpPr>
          <p:cNvPr id="39" name="组合 38"/>
          <p:cNvGrpSpPr/>
          <p:nvPr/>
        </p:nvGrpSpPr>
        <p:grpSpPr>
          <a:xfrm>
            <a:off x="4197371" y="2756844"/>
            <a:ext cx="554023" cy="554023"/>
            <a:chOff x="4887354" y="1160465"/>
            <a:chExt cx="583193" cy="583193"/>
          </a:xfrm>
        </p:grpSpPr>
        <p:sp>
          <p:nvSpPr>
            <p:cNvPr id="40" name="椭圆 39"/>
            <p:cNvSpPr/>
            <p:nvPr/>
          </p:nvSpPr>
          <p:spPr>
            <a:xfrm>
              <a:off x="4887354" y="1160465"/>
              <a:ext cx="583193" cy="583193"/>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41" name="Freeform 354"/>
            <p:cNvSpPr>
              <a:spLocks noEditPoints="1"/>
            </p:cNvSpPr>
            <p:nvPr/>
          </p:nvSpPr>
          <p:spPr bwMode="auto">
            <a:xfrm>
              <a:off x="5019063" y="1283775"/>
              <a:ext cx="332950" cy="336571"/>
            </a:xfrm>
            <a:custGeom>
              <a:avLst/>
              <a:gdLst>
                <a:gd name="T0" fmla="*/ 433 w 548"/>
                <a:gd name="T1" fmla="*/ 71 h 559"/>
                <a:gd name="T2" fmla="*/ 399 w 548"/>
                <a:gd name="T3" fmla="*/ 108 h 559"/>
                <a:gd name="T4" fmla="*/ 399 w 548"/>
                <a:gd name="T5" fmla="*/ 146 h 559"/>
                <a:gd name="T6" fmla="*/ 422 w 548"/>
                <a:gd name="T7" fmla="*/ 176 h 559"/>
                <a:gd name="T8" fmla="*/ 456 w 548"/>
                <a:gd name="T9" fmla="*/ 186 h 559"/>
                <a:gd name="T10" fmla="*/ 489 w 548"/>
                <a:gd name="T11" fmla="*/ 175 h 559"/>
                <a:gd name="T12" fmla="*/ 515 w 548"/>
                <a:gd name="T13" fmla="*/ 137 h 559"/>
                <a:gd name="T14" fmla="*/ 513 w 548"/>
                <a:gd name="T15" fmla="*/ 108 h 559"/>
                <a:gd name="T16" fmla="*/ 479 w 548"/>
                <a:gd name="T17" fmla="*/ 71 h 559"/>
                <a:gd name="T18" fmla="*/ 91 w 548"/>
                <a:gd name="T19" fmla="*/ 66 h 559"/>
                <a:gd name="T20" fmla="*/ 125 w 548"/>
                <a:gd name="T21" fmla="*/ 76 h 559"/>
                <a:gd name="T22" fmla="*/ 150 w 548"/>
                <a:gd name="T23" fmla="*/ 114 h 559"/>
                <a:gd name="T24" fmla="*/ 144 w 548"/>
                <a:gd name="T25" fmla="*/ 154 h 559"/>
                <a:gd name="T26" fmla="*/ 115 w 548"/>
                <a:gd name="T27" fmla="*/ 181 h 559"/>
                <a:gd name="T28" fmla="*/ 85 w 548"/>
                <a:gd name="T29" fmla="*/ 186 h 559"/>
                <a:gd name="T30" fmla="*/ 49 w 548"/>
                <a:gd name="T31" fmla="*/ 168 h 559"/>
                <a:gd name="T32" fmla="*/ 33 w 548"/>
                <a:gd name="T33" fmla="*/ 132 h 559"/>
                <a:gd name="T34" fmla="*/ 36 w 548"/>
                <a:gd name="T35" fmla="*/ 102 h 559"/>
                <a:gd name="T36" fmla="*/ 74 w 548"/>
                <a:gd name="T37" fmla="*/ 69 h 559"/>
                <a:gd name="T38" fmla="*/ 137 w 548"/>
                <a:gd name="T39" fmla="*/ 375 h 559"/>
                <a:gd name="T40" fmla="*/ 87 w 548"/>
                <a:gd name="T41" fmla="*/ 527 h 559"/>
                <a:gd name="T42" fmla="*/ 37 w 548"/>
                <a:gd name="T43" fmla="*/ 262 h 559"/>
                <a:gd name="T44" fmla="*/ 2 w 548"/>
                <a:gd name="T45" fmla="*/ 216 h 559"/>
                <a:gd name="T46" fmla="*/ 29 w 548"/>
                <a:gd name="T47" fmla="*/ 194 h 559"/>
                <a:gd name="T48" fmla="*/ 119 w 548"/>
                <a:gd name="T49" fmla="*/ 375 h 559"/>
                <a:gd name="T50" fmla="*/ 332 w 548"/>
                <a:gd name="T51" fmla="*/ 342 h 559"/>
                <a:gd name="T52" fmla="*/ 271 w 548"/>
                <a:gd name="T53" fmla="*/ 402 h 559"/>
                <a:gd name="T54" fmla="*/ 218 w 548"/>
                <a:gd name="T55" fmla="*/ 238 h 559"/>
                <a:gd name="T56" fmla="*/ 165 w 548"/>
                <a:gd name="T57" fmla="*/ 191 h 559"/>
                <a:gd name="T58" fmla="*/ 192 w 548"/>
                <a:gd name="T59" fmla="*/ 159 h 559"/>
                <a:gd name="T60" fmla="*/ 276 w 548"/>
                <a:gd name="T61" fmla="*/ 155 h 559"/>
                <a:gd name="T62" fmla="*/ 341 w 548"/>
                <a:gd name="T63" fmla="*/ 155 h 559"/>
                <a:gd name="T64" fmla="*/ 379 w 548"/>
                <a:gd name="T65" fmla="*/ 175 h 559"/>
                <a:gd name="T66" fmla="*/ 379 w 548"/>
                <a:gd name="T67" fmla="*/ 342 h 559"/>
                <a:gd name="T68" fmla="*/ 409 w 548"/>
                <a:gd name="T69" fmla="*/ 375 h 559"/>
                <a:gd name="T70" fmla="*/ 461 w 548"/>
                <a:gd name="T71" fmla="*/ 527 h 559"/>
                <a:gd name="T72" fmla="*/ 510 w 548"/>
                <a:gd name="T73" fmla="*/ 262 h 559"/>
                <a:gd name="T74" fmla="*/ 546 w 548"/>
                <a:gd name="T75" fmla="*/ 216 h 559"/>
                <a:gd name="T76" fmla="*/ 519 w 548"/>
                <a:gd name="T77" fmla="*/ 194 h 559"/>
                <a:gd name="T78" fmla="*/ 427 w 548"/>
                <a:gd name="T79" fmla="*/ 375 h 559"/>
                <a:gd name="T80" fmla="*/ 298 w 548"/>
                <a:gd name="T81" fmla="*/ 4 h 559"/>
                <a:gd name="T82" fmla="*/ 327 w 548"/>
                <a:gd name="T83" fmla="*/ 21 h 559"/>
                <a:gd name="T84" fmla="*/ 346 w 548"/>
                <a:gd name="T85" fmla="*/ 52 h 559"/>
                <a:gd name="T86" fmla="*/ 347 w 548"/>
                <a:gd name="T87" fmla="*/ 88 h 559"/>
                <a:gd name="T88" fmla="*/ 332 w 548"/>
                <a:gd name="T89" fmla="*/ 119 h 559"/>
                <a:gd name="T90" fmla="*/ 305 w 548"/>
                <a:gd name="T91" fmla="*/ 140 h 559"/>
                <a:gd name="T92" fmla="*/ 269 w 548"/>
                <a:gd name="T93" fmla="*/ 146 h 559"/>
                <a:gd name="T94" fmla="*/ 236 w 548"/>
                <a:gd name="T95" fmla="*/ 133 h 559"/>
                <a:gd name="T96" fmla="*/ 212 w 548"/>
                <a:gd name="T97" fmla="*/ 108 h 559"/>
                <a:gd name="T98" fmla="*/ 204 w 548"/>
                <a:gd name="T99" fmla="*/ 73 h 559"/>
                <a:gd name="T100" fmla="*/ 212 w 548"/>
                <a:gd name="T101" fmla="*/ 39 h 559"/>
                <a:gd name="T102" fmla="*/ 236 w 548"/>
                <a:gd name="T103" fmla="*/ 13 h 559"/>
                <a:gd name="T104" fmla="*/ 269 w 548"/>
                <a:gd name="T105" fmla="*/ 1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8" h="559">
                  <a:moveTo>
                    <a:pt x="456" y="66"/>
                  </a:moveTo>
                  <a:lnTo>
                    <a:pt x="449" y="66"/>
                  </a:lnTo>
                  <a:lnTo>
                    <a:pt x="443" y="67"/>
                  </a:lnTo>
                  <a:lnTo>
                    <a:pt x="438" y="69"/>
                  </a:lnTo>
                  <a:lnTo>
                    <a:pt x="433" y="71"/>
                  </a:lnTo>
                  <a:lnTo>
                    <a:pt x="422" y="76"/>
                  </a:lnTo>
                  <a:lnTo>
                    <a:pt x="413" y="84"/>
                  </a:lnTo>
                  <a:lnTo>
                    <a:pt x="406" y="93"/>
                  </a:lnTo>
                  <a:lnTo>
                    <a:pt x="401" y="102"/>
                  </a:lnTo>
                  <a:lnTo>
                    <a:pt x="399" y="108"/>
                  </a:lnTo>
                  <a:lnTo>
                    <a:pt x="398" y="114"/>
                  </a:lnTo>
                  <a:lnTo>
                    <a:pt x="396" y="120"/>
                  </a:lnTo>
                  <a:lnTo>
                    <a:pt x="396" y="126"/>
                  </a:lnTo>
                  <a:lnTo>
                    <a:pt x="396" y="136"/>
                  </a:lnTo>
                  <a:lnTo>
                    <a:pt x="399" y="146"/>
                  </a:lnTo>
                  <a:lnTo>
                    <a:pt x="402" y="154"/>
                  </a:lnTo>
                  <a:lnTo>
                    <a:pt x="408" y="162"/>
                  </a:lnTo>
                  <a:lnTo>
                    <a:pt x="411" y="164"/>
                  </a:lnTo>
                  <a:lnTo>
                    <a:pt x="414" y="168"/>
                  </a:lnTo>
                  <a:lnTo>
                    <a:pt x="422" y="176"/>
                  </a:lnTo>
                  <a:lnTo>
                    <a:pt x="433" y="181"/>
                  </a:lnTo>
                  <a:lnTo>
                    <a:pt x="438" y="183"/>
                  </a:lnTo>
                  <a:lnTo>
                    <a:pt x="443" y="184"/>
                  </a:lnTo>
                  <a:lnTo>
                    <a:pt x="449" y="186"/>
                  </a:lnTo>
                  <a:lnTo>
                    <a:pt x="456" y="186"/>
                  </a:lnTo>
                  <a:lnTo>
                    <a:pt x="462" y="186"/>
                  </a:lnTo>
                  <a:lnTo>
                    <a:pt x="468" y="184"/>
                  </a:lnTo>
                  <a:lnTo>
                    <a:pt x="474" y="183"/>
                  </a:lnTo>
                  <a:lnTo>
                    <a:pt x="479" y="181"/>
                  </a:lnTo>
                  <a:lnTo>
                    <a:pt x="489" y="175"/>
                  </a:lnTo>
                  <a:lnTo>
                    <a:pt x="499" y="168"/>
                  </a:lnTo>
                  <a:lnTo>
                    <a:pt x="506" y="160"/>
                  </a:lnTo>
                  <a:lnTo>
                    <a:pt x="511" y="149"/>
                  </a:lnTo>
                  <a:lnTo>
                    <a:pt x="513" y="143"/>
                  </a:lnTo>
                  <a:lnTo>
                    <a:pt x="515" y="137"/>
                  </a:lnTo>
                  <a:lnTo>
                    <a:pt x="515" y="132"/>
                  </a:lnTo>
                  <a:lnTo>
                    <a:pt x="516" y="126"/>
                  </a:lnTo>
                  <a:lnTo>
                    <a:pt x="515" y="120"/>
                  </a:lnTo>
                  <a:lnTo>
                    <a:pt x="515" y="114"/>
                  </a:lnTo>
                  <a:lnTo>
                    <a:pt x="513" y="108"/>
                  </a:lnTo>
                  <a:lnTo>
                    <a:pt x="511" y="102"/>
                  </a:lnTo>
                  <a:lnTo>
                    <a:pt x="506" y="93"/>
                  </a:lnTo>
                  <a:lnTo>
                    <a:pt x="499" y="84"/>
                  </a:lnTo>
                  <a:lnTo>
                    <a:pt x="489" y="76"/>
                  </a:lnTo>
                  <a:lnTo>
                    <a:pt x="479" y="71"/>
                  </a:lnTo>
                  <a:lnTo>
                    <a:pt x="474" y="69"/>
                  </a:lnTo>
                  <a:lnTo>
                    <a:pt x="468" y="67"/>
                  </a:lnTo>
                  <a:lnTo>
                    <a:pt x="462" y="66"/>
                  </a:lnTo>
                  <a:lnTo>
                    <a:pt x="456" y="66"/>
                  </a:lnTo>
                  <a:close/>
                  <a:moveTo>
                    <a:pt x="91" y="66"/>
                  </a:moveTo>
                  <a:lnTo>
                    <a:pt x="97" y="66"/>
                  </a:lnTo>
                  <a:lnTo>
                    <a:pt x="104" y="67"/>
                  </a:lnTo>
                  <a:lnTo>
                    <a:pt x="109" y="69"/>
                  </a:lnTo>
                  <a:lnTo>
                    <a:pt x="115" y="71"/>
                  </a:lnTo>
                  <a:lnTo>
                    <a:pt x="125" y="76"/>
                  </a:lnTo>
                  <a:lnTo>
                    <a:pt x="134" y="84"/>
                  </a:lnTo>
                  <a:lnTo>
                    <a:pt x="142" y="93"/>
                  </a:lnTo>
                  <a:lnTo>
                    <a:pt x="146" y="102"/>
                  </a:lnTo>
                  <a:lnTo>
                    <a:pt x="149" y="108"/>
                  </a:lnTo>
                  <a:lnTo>
                    <a:pt x="150" y="114"/>
                  </a:lnTo>
                  <a:lnTo>
                    <a:pt x="151" y="120"/>
                  </a:lnTo>
                  <a:lnTo>
                    <a:pt x="151" y="126"/>
                  </a:lnTo>
                  <a:lnTo>
                    <a:pt x="151" y="136"/>
                  </a:lnTo>
                  <a:lnTo>
                    <a:pt x="149" y="146"/>
                  </a:lnTo>
                  <a:lnTo>
                    <a:pt x="144" y="154"/>
                  </a:lnTo>
                  <a:lnTo>
                    <a:pt x="139" y="162"/>
                  </a:lnTo>
                  <a:lnTo>
                    <a:pt x="137" y="164"/>
                  </a:lnTo>
                  <a:lnTo>
                    <a:pt x="134" y="168"/>
                  </a:lnTo>
                  <a:lnTo>
                    <a:pt x="125" y="176"/>
                  </a:lnTo>
                  <a:lnTo>
                    <a:pt x="115" y="181"/>
                  </a:lnTo>
                  <a:lnTo>
                    <a:pt x="109" y="183"/>
                  </a:lnTo>
                  <a:lnTo>
                    <a:pt x="104" y="184"/>
                  </a:lnTo>
                  <a:lnTo>
                    <a:pt x="97" y="186"/>
                  </a:lnTo>
                  <a:lnTo>
                    <a:pt x="91" y="186"/>
                  </a:lnTo>
                  <a:lnTo>
                    <a:pt x="85" y="186"/>
                  </a:lnTo>
                  <a:lnTo>
                    <a:pt x="80" y="184"/>
                  </a:lnTo>
                  <a:lnTo>
                    <a:pt x="74" y="183"/>
                  </a:lnTo>
                  <a:lnTo>
                    <a:pt x="68" y="181"/>
                  </a:lnTo>
                  <a:lnTo>
                    <a:pt x="58" y="175"/>
                  </a:lnTo>
                  <a:lnTo>
                    <a:pt x="49" y="168"/>
                  </a:lnTo>
                  <a:lnTo>
                    <a:pt x="42" y="160"/>
                  </a:lnTo>
                  <a:lnTo>
                    <a:pt x="36" y="149"/>
                  </a:lnTo>
                  <a:lnTo>
                    <a:pt x="35" y="143"/>
                  </a:lnTo>
                  <a:lnTo>
                    <a:pt x="33" y="137"/>
                  </a:lnTo>
                  <a:lnTo>
                    <a:pt x="33" y="132"/>
                  </a:lnTo>
                  <a:lnTo>
                    <a:pt x="31" y="126"/>
                  </a:lnTo>
                  <a:lnTo>
                    <a:pt x="33" y="120"/>
                  </a:lnTo>
                  <a:lnTo>
                    <a:pt x="33" y="114"/>
                  </a:lnTo>
                  <a:lnTo>
                    <a:pt x="35" y="108"/>
                  </a:lnTo>
                  <a:lnTo>
                    <a:pt x="36" y="102"/>
                  </a:lnTo>
                  <a:lnTo>
                    <a:pt x="42" y="93"/>
                  </a:lnTo>
                  <a:lnTo>
                    <a:pt x="49" y="84"/>
                  </a:lnTo>
                  <a:lnTo>
                    <a:pt x="58" y="76"/>
                  </a:lnTo>
                  <a:lnTo>
                    <a:pt x="68" y="71"/>
                  </a:lnTo>
                  <a:lnTo>
                    <a:pt x="74" y="69"/>
                  </a:lnTo>
                  <a:lnTo>
                    <a:pt x="80" y="67"/>
                  </a:lnTo>
                  <a:lnTo>
                    <a:pt x="85" y="66"/>
                  </a:lnTo>
                  <a:lnTo>
                    <a:pt x="91" y="66"/>
                  </a:lnTo>
                  <a:lnTo>
                    <a:pt x="91" y="66"/>
                  </a:lnTo>
                  <a:close/>
                  <a:moveTo>
                    <a:pt x="137" y="375"/>
                  </a:moveTo>
                  <a:lnTo>
                    <a:pt x="137" y="527"/>
                  </a:lnTo>
                  <a:lnTo>
                    <a:pt x="96" y="527"/>
                  </a:lnTo>
                  <a:lnTo>
                    <a:pt x="96" y="397"/>
                  </a:lnTo>
                  <a:lnTo>
                    <a:pt x="87" y="397"/>
                  </a:lnTo>
                  <a:lnTo>
                    <a:pt x="87" y="527"/>
                  </a:lnTo>
                  <a:lnTo>
                    <a:pt x="44" y="527"/>
                  </a:lnTo>
                  <a:lnTo>
                    <a:pt x="44" y="370"/>
                  </a:lnTo>
                  <a:lnTo>
                    <a:pt x="44" y="348"/>
                  </a:lnTo>
                  <a:lnTo>
                    <a:pt x="44" y="262"/>
                  </a:lnTo>
                  <a:lnTo>
                    <a:pt x="37" y="262"/>
                  </a:lnTo>
                  <a:lnTo>
                    <a:pt x="37" y="348"/>
                  </a:lnTo>
                  <a:lnTo>
                    <a:pt x="0" y="348"/>
                  </a:lnTo>
                  <a:lnTo>
                    <a:pt x="0" y="231"/>
                  </a:lnTo>
                  <a:lnTo>
                    <a:pt x="0" y="223"/>
                  </a:lnTo>
                  <a:lnTo>
                    <a:pt x="2" y="216"/>
                  </a:lnTo>
                  <a:lnTo>
                    <a:pt x="6" y="210"/>
                  </a:lnTo>
                  <a:lnTo>
                    <a:pt x="10" y="204"/>
                  </a:lnTo>
                  <a:lnTo>
                    <a:pt x="16" y="200"/>
                  </a:lnTo>
                  <a:lnTo>
                    <a:pt x="22" y="196"/>
                  </a:lnTo>
                  <a:lnTo>
                    <a:pt x="29" y="194"/>
                  </a:lnTo>
                  <a:lnTo>
                    <a:pt x="37" y="194"/>
                  </a:lnTo>
                  <a:lnTo>
                    <a:pt x="122" y="194"/>
                  </a:lnTo>
                  <a:lnTo>
                    <a:pt x="121" y="202"/>
                  </a:lnTo>
                  <a:lnTo>
                    <a:pt x="119" y="210"/>
                  </a:lnTo>
                  <a:lnTo>
                    <a:pt x="119" y="375"/>
                  </a:lnTo>
                  <a:lnTo>
                    <a:pt x="137" y="375"/>
                  </a:lnTo>
                  <a:close/>
                  <a:moveTo>
                    <a:pt x="340" y="342"/>
                  </a:moveTo>
                  <a:lnTo>
                    <a:pt x="340" y="238"/>
                  </a:lnTo>
                  <a:lnTo>
                    <a:pt x="332" y="238"/>
                  </a:lnTo>
                  <a:lnTo>
                    <a:pt x="332" y="342"/>
                  </a:lnTo>
                  <a:lnTo>
                    <a:pt x="332" y="369"/>
                  </a:lnTo>
                  <a:lnTo>
                    <a:pt x="332" y="559"/>
                  </a:lnTo>
                  <a:lnTo>
                    <a:pt x="281" y="559"/>
                  </a:lnTo>
                  <a:lnTo>
                    <a:pt x="281" y="402"/>
                  </a:lnTo>
                  <a:lnTo>
                    <a:pt x="271" y="402"/>
                  </a:lnTo>
                  <a:lnTo>
                    <a:pt x="271" y="559"/>
                  </a:lnTo>
                  <a:lnTo>
                    <a:pt x="218" y="559"/>
                  </a:lnTo>
                  <a:lnTo>
                    <a:pt x="218" y="369"/>
                  </a:lnTo>
                  <a:lnTo>
                    <a:pt x="218" y="342"/>
                  </a:lnTo>
                  <a:lnTo>
                    <a:pt x="218" y="238"/>
                  </a:lnTo>
                  <a:lnTo>
                    <a:pt x="211" y="238"/>
                  </a:lnTo>
                  <a:lnTo>
                    <a:pt x="211" y="342"/>
                  </a:lnTo>
                  <a:lnTo>
                    <a:pt x="164" y="342"/>
                  </a:lnTo>
                  <a:lnTo>
                    <a:pt x="164" y="200"/>
                  </a:lnTo>
                  <a:lnTo>
                    <a:pt x="165" y="191"/>
                  </a:lnTo>
                  <a:lnTo>
                    <a:pt x="168" y="182"/>
                  </a:lnTo>
                  <a:lnTo>
                    <a:pt x="172" y="175"/>
                  </a:lnTo>
                  <a:lnTo>
                    <a:pt x="178" y="168"/>
                  </a:lnTo>
                  <a:lnTo>
                    <a:pt x="185" y="162"/>
                  </a:lnTo>
                  <a:lnTo>
                    <a:pt x="192" y="159"/>
                  </a:lnTo>
                  <a:lnTo>
                    <a:pt x="200" y="155"/>
                  </a:lnTo>
                  <a:lnTo>
                    <a:pt x="210" y="155"/>
                  </a:lnTo>
                  <a:lnTo>
                    <a:pt x="250" y="155"/>
                  </a:lnTo>
                  <a:lnTo>
                    <a:pt x="270" y="155"/>
                  </a:lnTo>
                  <a:lnTo>
                    <a:pt x="276" y="155"/>
                  </a:lnTo>
                  <a:lnTo>
                    <a:pt x="276" y="155"/>
                  </a:lnTo>
                  <a:lnTo>
                    <a:pt x="276" y="155"/>
                  </a:lnTo>
                  <a:lnTo>
                    <a:pt x="281" y="155"/>
                  </a:lnTo>
                  <a:lnTo>
                    <a:pt x="301" y="155"/>
                  </a:lnTo>
                  <a:lnTo>
                    <a:pt x="341" y="155"/>
                  </a:lnTo>
                  <a:lnTo>
                    <a:pt x="351" y="155"/>
                  </a:lnTo>
                  <a:lnTo>
                    <a:pt x="359" y="159"/>
                  </a:lnTo>
                  <a:lnTo>
                    <a:pt x="367" y="162"/>
                  </a:lnTo>
                  <a:lnTo>
                    <a:pt x="374" y="168"/>
                  </a:lnTo>
                  <a:lnTo>
                    <a:pt x="379" y="175"/>
                  </a:lnTo>
                  <a:lnTo>
                    <a:pt x="384" y="182"/>
                  </a:lnTo>
                  <a:lnTo>
                    <a:pt x="386" y="191"/>
                  </a:lnTo>
                  <a:lnTo>
                    <a:pt x="387" y="200"/>
                  </a:lnTo>
                  <a:lnTo>
                    <a:pt x="387" y="342"/>
                  </a:lnTo>
                  <a:lnTo>
                    <a:pt x="379" y="342"/>
                  </a:lnTo>
                  <a:lnTo>
                    <a:pt x="368" y="342"/>
                  </a:lnTo>
                  <a:lnTo>
                    <a:pt x="354" y="342"/>
                  </a:lnTo>
                  <a:lnTo>
                    <a:pt x="340" y="342"/>
                  </a:lnTo>
                  <a:lnTo>
                    <a:pt x="340" y="342"/>
                  </a:lnTo>
                  <a:close/>
                  <a:moveTo>
                    <a:pt x="409" y="375"/>
                  </a:moveTo>
                  <a:lnTo>
                    <a:pt x="409" y="527"/>
                  </a:lnTo>
                  <a:lnTo>
                    <a:pt x="452" y="527"/>
                  </a:lnTo>
                  <a:lnTo>
                    <a:pt x="452" y="397"/>
                  </a:lnTo>
                  <a:lnTo>
                    <a:pt x="461" y="397"/>
                  </a:lnTo>
                  <a:lnTo>
                    <a:pt x="461" y="527"/>
                  </a:lnTo>
                  <a:lnTo>
                    <a:pt x="503" y="527"/>
                  </a:lnTo>
                  <a:lnTo>
                    <a:pt x="503" y="370"/>
                  </a:lnTo>
                  <a:lnTo>
                    <a:pt x="503" y="348"/>
                  </a:lnTo>
                  <a:lnTo>
                    <a:pt x="503" y="262"/>
                  </a:lnTo>
                  <a:lnTo>
                    <a:pt x="510" y="262"/>
                  </a:lnTo>
                  <a:lnTo>
                    <a:pt x="510" y="348"/>
                  </a:lnTo>
                  <a:lnTo>
                    <a:pt x="548" y="348"/>
                  </a:lnTo>
                  <a:lnTo>
                    <a:pt x="548" y="231"/>
                  </a:lnTo>
                  <a:lnTo>
                    <a:pt x="548" y="223"/>
                  </a:lnTo>
                  <a:lnTo>
                    <a:pt x="546" y="216"/>
                  </a:lnTo>
                  <a:lnTo>
                    <a:pt x="542" y="210"/>
                  </a:lnTo>
                  <a:lnTo>
                    <a:pt x="537" y="204"/>
                  </a:lnTo>
                  <a:lnTo>
                    <a:pt x="531" y="200"/>
                  </a:lnTo>
                  <a:lnTo>
                    <a:pt x="526" y="196"/>
                  </a:lnTo>
                  <a:lnTo>
                    <a:pt x="519" y="194"/>
                  </a:lnTo>
                  <a:lnTo>
                    <a:pt x="510" y="194"/>
                  </a:lnTo>
                  <a:lnTo>
                    <a:pt x="426" y="194"/>
                  </a:lnTo>
                  <a:lnTo>
                    <a:pt x="427" y="202"/>
                  </a:lnTo>
                  <a:lnTo>
                    <a:pt x="427" y="210"/>
                  </a:lnTo>
                  <a:lnTo>
                    <a:pt x="427" y="375"/>
                  </a:lnTo>
                  <a:lnTo>
                    <a:pt x="409" y="375"/>
                  </a:lnTo>
                  <a:close/>
                  <a:moveTo>
                    <a:pt x="277" y="0"/>
                  </a:moveTo>
                  <a:lnTo>
                    <a:pt x="284" y="1"/>
                  </a:lnTo>
                  <a:lnTo>
                    <a:pt x="291" y="3"/>
                  </a:lnTo>
                  <a:lnTo>
                    <a:pt x="298" y="4"/>
                  </a:lnTo>
                  <a:lnTo>
                    <a:pt x="305" y="6"/>
                  </a:lnTo>
                  <a:lnTo>
                    <a:pt x="311" y="10"/>
                  </a:lnTo>
                  <a:lnTo>
                    <a:pt x="317" y="13"/>
                  </a:lnTo>
                  <a:lnTo>
                    <a:pt x="322" y="17"/>
                  </a:lnTo>
                  <a:lnTo>
                    <a:pt x="327" y="21"/>
                  </a:lnTo>
                  <a:lnTo>
                    <a:pt x="332" y="27"/>
                  </a:lnTo>
                  <a:lnTo>
                    <a:pt x="337" y="33"/>
                  </a:lnTo>
                  <a:lnTo>
                    <a:pt x="340" y="39"/>
                  </a:lnTo>
                  <a:lnTo>
                    <a:pt x="344" y="45"/>
                  </a:lnTo>
                  <a:lnTo>
                    <a:pt x="346" y="52"/>
                  </a:lnTo>
                  <a:lnTo>
                    <a:pt x="347" y="59"/>
                  </a:lnTo>
                  <a:lnTo>
                    <a:pt x="348" y="66"/>
                  </a:lnTo>
                  <a:lnTo>
                    <a:pt x="348" y="73"/>
                  </a:lnTo>
                  <a:lnTo>
                    <a:pt x="348" y="80"/>
                  </a:lnTo>
                  <a:lnTo>
                    <a:pt x="347" y="88"/>
                  </a:lnTo>
                  <a:lnTo>
                    <a:pt x="346" y="95"/>
                  </a:lnTo>
                  <a:lnTo>
                    <a:pt x="344" y="101"/>
                  </a:lnTo>
                  <a:lnTo>
                    <a:pt x="340" y="108"/>
                  </a:lnTo>
                  <a:lnTo>
                    <a:pt x="337" y="114"/>
                  </a:lnTo>
                  <a:lnTo>
                    <a:pt x="332" y="119"/>
                  </a:lnTo>
                  <a:lnTo>
                    <a:pt x="327" y="125"/>
                  </a:lnTo>
                  <a:lnTo>
                    <a:pt x="322" y="129"/>
                  </a:lnTo>
                  <a:lnTo>
                    <a:pt x="317" y="133"/>
                  </a:lnTo>
                  <a:lnTo>
                    <a:pt x="311" y="136"/>
                  </a:lnTo>
                  <a:lnTo>
                    <a:pt x="305" y="140"/>
                  </a:lnTo>
                  <a:lnTo>
                    <a:pt x="298" y="142"/>
                  </a:lnTo>
                  <a:lnTo>
                    <a:pt x="291" y="145"/>
                  </a:lnTo>
                  <a:lnTo>
                    <a:pt x="284" y="146"/>
                  </a:lnTo>
                  <a:lnTo>
                    <a:pt x="277" y="146"/>
                  </a:lnTo>
                  <a:lnTo>
                    <a:pt x="269" y="146"/>
                  </a:lnTo>
                  <a:lnTo>
                    <a:pt x="261" y="145"/>
                  </a:lnTo>
                  <a:lnTo>
                    <a:pt x="254" y="142"/>
                  </a:lnTo>
                  <a:lnTo>
                    <a:pt x="249" y="140"/>
                  </a:lnTo>
                  <a:lnTo>
                    <a:pt x="242" y="136"/>
                  </a:lnTo>
                  <a:lnTo>
                    <a:pt x="236" y="133"/>
                  </a:lnTo>
                  <a:lnTo>
                    <a:pt x="230" y="129"/>
                  </a:lnTo>
                  <a:lnTo>
                    <a:pt x="225" y="125"/>
                  </a:lnTo>
                  <a:lnTo>
                    <a:pt x="220" y="119"/>
                  </a:lnTo>
                  <a:lnTo>
                    <a:pt x="216" y="114"/>
                  </a:lnTo>
                  <a:lnTo>
                    <a:pt x="212" y="108"/>
                  </a:lnTo>
                  <a:lnTo>
                    <a:pt x="210" y="101"/>
                  </a:lnTo>
                  <a:lnTo>
                    <a:pt x="207" y="95"/>
                  </a:lnTo>
                  <a:lnTo>
                    <a:pt x="205" y="88"/>
                  </a:lnTo>
                  <a:lnTo>
                    <a:pt x="204" y="80"/>
                  </a:lnTo>
                  <a:lnTo>
                    <a:pt x="204" y="73"/>
                  </a:lnTo>
                  <a:lnTo>
                    <a:pt x="204" y="66"/>
                  </a:lnTo>
                  <a:lnTo>
                    <a:pt x="205" y="59"/>
                  </a:lnTo>
                  <a:lnTo>
                    <a:pt x="207" y="52"/>
                  </a:lnTo>
                  <a:lnTo>
                    <a:pt x="210" y="45"/>
                  </a:lnTo>
                  <a:lnTo>
                    <a:pt x="212" y="39"/>
                  </a:lnTo>
                  <a:lnTo>
                    <a:pt x="216" y="33"/>
                  </a:lnTo>
                  <a:lnTo>
                    <a:pt x="220" y="27"/>
                  </a:lnTo>
                  <a:lnTo>
                    <a:pt x="225" y="21"/>
                  </a:lnTo>
                  <a:lnTo>
                    <a:pt x="230" y="17"/>
                  </a:lnTo>
                  <a:lnTo>
                    <a:pt x="236" y="13"/>
                  </a:lnTo>
                  <a:lnTo>
                    <a:pt x="242" y="10"/>
                  </a:lnTo>
                  <a:lnTo>
                    <a:pt x="249" y="6"/>
                  </a:lnTo>
                  <a:lnTo>
                    <a:pt x="254" y="4"/>
                  </a:lnTo>
                  <a:lnTo>
                    <a:pt x="261" y="3"/>
                  </a:lnTo>
                  <a:lnTo>
                    <a:pt x="269" y="1"/>
                  </a:lnTo>
                  <a:lnTo>
                    <a:pt x="277" y="0"/>
                  </a:lnTo>
                  <a:lnTo>
                    <a:pt x="277"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42" name="组合 41"/>
          <p:cNvGrpSpPr/>
          <p:nvPr/>
        </p:nvGrpSpPr>
        <p:grpSpPr>
          <a:xfrm>
            <a:off x="4889990" y="2755795"/>
            <a:ext cx="554023" cy="554023"/>
            <a:chOff x="4887354" y="1887675"/>
            <a:chExt cx="583193" cy="583193"/>
          </a:xfrm>
        </p:grpSpPr>
        <p:sp>
          <p:nvSpPr>
            <p:cNvPr id="43" name="椭圆 42"/>
            <p:cNvSpPr/>
            <p:nvPr/>
          </p:nvSpPr>
          <p:spPr>
            <a:xfrm>
              <a:off x="4887354" y="1887675"/>
              <a:ext cx="583193" cy="583193"/>
            </a:xfrm>
            <a:prstGeom prst="ellipse">
              <a:avLst/>
            </a:prstGeom>
            <a:solidFill>
              <a:schemeClr val="tx2"/>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44" name="Freeform 140"/>
            <p:cNvSpPr>
              <a:spLocks noEditPoints="1"/>
            </p:cNvSpPr>
            <p:nvPr/>
          </p:nvSpPr>
          <p:spPr bwMode="auto">
            <a:xfrm>
              <a:off x="4996010" y="1993928"/>
              <a:ext cx="349714" cy="318240"/>
            </a:xfrm>
            <a:custGeom>
              <a:avLst/>
              <a:gdLst>
                <a:gd name="T0" fmla="*/ 111 w 598"/>
                <a:gd name="T1" fmla="*/ 496 h 544"/>
                <a:gd name="T2" fmla="*/ 117 w 598"/>
                <a:gd name="T3" fmla="*/ 461 h 544"/>
                <a:gd name="T4" fmla="*/ 100 w 598"/>
                <a:gd name="T5" fmla="*/ 424 h 544"/>
                <a:gd name="T6" fmla="*/ 123 w 598"/>
                <a:gd name="T7" fmla="*/ 415 h 544"/>
                <a:gd name="T8" fmla="*/ 100 w 598"/>
                <a:gd name="T9" fmla="*/ 398 h 544"/>
                <a:gd name="T10" fmla="*/ 111 w 598"/>
                <a:gd name="T11" fmla="*/ 370 h 544"/>
                <a:gd name="T12" fmla="*/ 117 w 598"/>
                <a:gd name="T13" fmla="*/ 334 h 544"/>
                <a:gd name="T14" fmla="*/ 100 w 598"/>
                <a:gd name="T15" fmla="*/ 228 h 544"/>
                <a:gd name="T16" fmla="*/ 123 w 598"/>
                <a:gd name="T17" fmla="*/ 234 h 544"/>
                <a:gd name="T18" fmla="*/ 100 w 598"/>
                <a:gd name="T19" fmla="*/ 211 h 544"/>
                <a:gd name="T20" fmla="*/ 146 w 598"/>
                <a:gd name="T21" fmla="*/ 496 h 544"/>
                <a:gd name="T22" fmla="*/ 164 w 598"/>
                <a:gd name="T23" fmla="*/ 459 h 544"/>
                <a:gd name="T24" fmla="*/ 141 w 598"/>
                <a:gd name="T25" fmla="*/ 405 h 544"/>
                <a:gd name="T26" fmla="*/ 164 w 598"/>
                <a:gd name="T27" fmla="*/ 431 h 544"/>
                <a:gd name="T28" fmla="*/ 146 w 598"/>
                <a:gd name="T29" fmla="*/ 396 h 544"/>
                <a:gd name="T30" fmla="*/ 141 w 598"/>
                <a:gd name="T31" fmla="*/ 369 h 544"/>
                <a:gd name="T32" fmla="*/ 164 w 598"/>
                <a:gd name="T33" fmla="*/ 340 h 544"/>
                <a:gd name="T34" fmla="*/ 141 w 598"/>
                <a:gd name="T35" fmla="*/ 205 h 544"/>
                <a:gd name="T36" fmla="*/ 158 w 598"/>
                <a:gd name="T37" fmla="*/ 240 h 544"/>
                <a:gd name="T38" fmla="*/ 152 w 598"/>
                <a:gd name="T39" fmla="*/ 204 h 544"/>
                <a:gd name="T40" fmla="*/ 141 w 598"/>
                <a:gd name="T41" fmla="*/ 296 h 544"/>
                <a:gd name="T42" fmla="*/ 164 w 598"/>
                <a:gd name="T43" fmla="*/ 285 h 544"/>
                <a:gd name="T44" fmla="*/ 141 w 598"/>
                <a:gd name="T45" fmla="*/ 269 h 544"/>
                <a:gd name="T46" fmla="*/ 111 w 598"/>
                <a:gd name="T47" fmla="*/ 308 h 544"/>
                <a:gd name="T48" fmla="*/ 117 w 598"/>
                <a:gd name="T49" fmla="*/ 272 h 544"/>
                <a:gd name="T50" fmla="*/ 360 w 598"/>
                <a:gd name="T51" fmla="*/ 422 h 544"/>
                <a:gd name="T52" fmla="*/ 381 w 598"/>
                <a:gd name="T53" fmla="*/ 430 h 544"/>
                <a:gd name="T54" fmla="*/ 360 w 598"/>
                <a:gd name="T55" fmla="*/ 404 h 544"/>
                <a:gd name="T56" fmla="*/ 411 w 598"/>
                <a:gd name="T57" fmla="*/ 439 h 544"/>
                <a:gd name="T58" fmla="*/ 416 w 598"/>
                <a:gd name="T59" fmla="*/ 403 h 544"/>
                <a:gd name="T60" fmla="*/ 360 w 598"/>
                <a:gd name="T61" fmla="*/ 358 h 544"/>
                <a:gd name="T62" fmla="*/ 381 w 598"/>
                <a:gd name="T63" fmla="*/ 367 h 544"/>
                <a:gd name="T64" fmla="*/ 360 w 598"/>
                <a:gd name="T65" fmla="*/ 341 h 544"/>
                <a:gd name="T66" fmla="*/ 364 w 598"/>
                <a:gd name="T67" fmla="*/ 313 h 544"/>
                <a:gd name="T68" fmla="*/ 381 w 598"/>
                <a:gd name="T69" fmla="*/ 276 h 544"/>
                <a:gd name="T70" fmla="*/ 360 w 598"/>
                <a:gd name="T71" fmla="*/ 225 h 544"/>
                <a:gd name="T72" fmla="*/ 381 w 598"/>
                <a:gd name="T73" fmla="*/ 249 h 544"/>
                <a:gd name="T74" fmla="*/ 364 w 598"/>
                <a:gd name="T75" fmla="*/ 215 h 544"/>
                <a:gd name="T76" fmla="*/ 360 w 598"/>
                <a:gd name="T77" fmla="*/ 126 h 544"/>
                <a:gd name="T78" fmla="*/ 381 w 598"/>
                <a:gd name="T79" fmla="*/ 97 h 544"/>
                <a:gd name="T80" fmla="*/ 360 w 598"/>
                <a:gd name="T81" fmla="*/ 153 h 544"/>
                <a:gd name="T82" fmla="*/ 376 w 598"/>
                <a:gd name="T83" fmla="*/ 187 h 544"/>
                <a:gd name="T84" fmla="*/ 370 w 598"/>
                <a:gd name="T85" fmla="*/ 152 h 544"/>
                <a:gd name="T86" fmla="*/ 400 w 598"/>
                <a:gd name="T87" fmla="*/ 366 h 544"/>
                <a:gd name="T88" fmla="*/ 422 w 598"/>
                <a:gd name="T89" fmla="*/ 356 h 544"/>
                <a:gd name="T90" fmla="*/ 400 w 598"/>
                <a:gd name="T91" fmla="*/ 339 h 544"/>
                <a:gd name="T92" fmla="*/ 411 w 598"/>
                <a:gd name="T93" fmla="*/ 312 h 544"/>
                <a:gd name="T94" fmla="*/ 416 w 598"/>
                <a:gd name="T95" fmla="*/ 274 h 544"/>
                <a:gd name="T96" fmla="*/ 400 w 598"/>
                <a:gd name="T97" fmla="*/ 231 h 544"/>
                <a:gd name="T98" fmla="*/ 422 w 598"/>
                <a:gd name="T99" fmla="*/ 238 h 544"/>
                <a:gd name="T100" fmla="*/ 400 w 598"/>
                <a:gd name="T101" fmla="*/ 212 h 544"/>
                <a:gd name="T102" fmla="*/ 405 w 598"/>
                <a:gd name="T103" fmla="*/ 120 h 544"/>
                <a:gd name="T104" fmla="*/ 422 w 598"/>
                <a:gd name="T105" fmla="*/ 81 h 544"/>
                <a:gd name="T106" fmla="*/ 400 w 598"/>
                <a:gd name="T107" fmla="*/ 158 h 544"/>
                <a:gd name="T108" fmla="*/ 422 w 598"/>
                <a:gd name="T109" fmla="*/ 182 h 544"/>
                <a:gd name="T110" fmla="*/ 405 w 598"/>
                <a:gd name="T111" fmla="*/ 148 h 544"/>
                <a:gd name="T112" fmla="*/ 57 w 598"/>
                <a:gd name="T113" fmla="*/ 150 h 544"/>
                <a:gd name="T114" fmla="*/ 296 w 598"/>
                <a:gd name="T115" fmla="*/ 29 h 544"/>
                <a:gd name="T116" fmla="*/ 598 w 598"/>
                <a:gd name="T117" fmla="*/ 544 h 544"/>
                <a:gd name="T118" fmla="*/ 342 w 598"/>
                <a:gd name="T119" fmla="*/ 544 h 544"/>
                <a:gd name="T120" fmla="*/ 84 w 598"/>
                <a:gd name="T121" fmla="*/ 193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98" h="544">
                  <a:moveTo>
                    <a:pt x="100" y="461"/>
                  </a:moveTo>
                  <a:lnTo>
                    <a:pt x="100" y="469"/>
                  </a:lnTo>
                  <a:lnTo>
                    <a:pt x="100" y="478"/>
                  </a:lnTo>
                  <a:lnTo>
                    <a:pt x="100" y="488"/>
                  </a:lnTo>
                  <a:lnTo>
                    <a:pt x="100" y="496"/>
                  </a:lnTo>
                  <a:lnTo>
                    <a:pt x="106" y="496"/>
                  </a:lnTo>
                  <a:lnTo>
                    <a:pt x="111" y="496"/>
                  </a:lnTo>
                  <a:lnTo>
                    <a:pt x="117" y="496"/>
                  </a:lnTo>
                  <a:lnTo>
                    <a:pt x="123" y="496"/>
                  </a:lnTo>
                  <a:lnTo>
                    <a:pt x="123" y="486"/>
                  </a:lnTo>
                  <a:lnTo>
                    <a:pt x="123" y="478"/>
                  </a:lnTo>
                  <a:lnTo>
                    <a:pt x="123" y="469"/>
                  </a:lnTo>
                  <a:lnTo>
                    <a:pt x="123" y="461"/>
                  </a:lnTo>
                  <a:lnTo>
                    <a:pt x="117" y="461"/>
                  </a:lnTo>
                  <a:lnTo>
                    <a:pt x="111" y="461"/>
                  </a:lnTo>
                  <a:lnTo>
                    <a:pt x="106" y="461"/>
                  </a:lnTo>
                  <a:lnTo>
                    <a:pt x="100" y="461"/>
                  </a:lnTo>
                  <a:close/>
                  <a:moveTo>
                    <a:pt x="100" y="398"/>
                  </a:moveTo>
                  <a:lnTo>
                    <a:pt x="100" y="407"/>
                  </a:lnTo>
                  <a:lnTo>
                    <a:pt x="100" y="416"/>
                  </a:lnTo>
                  <a:lnTo>
                    <a:pt x="100" y="424"/>
                  </a:lnTo>
                  <a:lnTo>
                    <a:pt x="100" y="434"/>
                  </a:lnTo>
                  <a:lnTo>
                    <a:pt x="106" y="434"/>
                  </a:lnTo>
                  <a:lnTo>
                    <a:pt x="111" y="434"/>
                  </a:lnTo>
                  <a:lnTo>
                    <a:pt x="117" y="432"/>
                  </a:lnTo>
                  <a:lnTo>
                    <a:pt x="123" y="432"/>
                  </a:lnTo>
                  <a:lnTo>
                    <a:pt x="123" y="424"/>
                  </a:lnTo>
                  <a:lnTo>
                    <a:pt x="123" y="415"/>
                  </a:lnTo>
                  <a:lnTo>
                    <a:pt x="123" y="405"/>
                  </a:lnTo>
                  <a:lnTo>
                    <a:pt x="123" y="397"/>
                  </a:lnTo>
                  <a:lnTo>
                    <a:pt x="117" y="397"/>
                  </a:lnTo>
                  <a:lnTo>
                    <a:pt x="111" y="397"/>
                  </a:lnTo>
                  <a:lnTo>
                    <a:pt x="106" y="397"/>
                  </a:lnTo>
                  <a:lnTo>
                    <a:pt x="100" y="398"/>
                  </a:lnTo>
                  <a:lnTo>
                    <a:pt x="100" y="398"/>
                  </a:lnTo>
                  <a:close/>
                  <a:moveTo>
                    <a:pt x="100" y="335"/>
                  </a:moveTo>
                  <a:lnTo>
                    <a:pt x="100" y="344"/>
                  </a:lnTo>
                  <a:lnTo>
                    <a:pt x="100" y="353"/>
                  </a:lnTo>
                  <a:lnTo>
                    <a:pt x="100" y="362"/>
                  </a:lnTo>
                  <a:lnTo>
                    <a:pt x="100" y="371"/>
                  </a:lnTo>
                  <a:lnTo>
                    <a:pt x="106" y="370"/>
                  </a:lnTo>
                  <a:lnTo>
                    <a:pt x="111" y="370"/>
                  </a:lnTo>
                  <a:lnTo>
                    <a:pt x="117" y="370"/>
                  </a:lnTo>
                  <a:lnTo>
                    <a:pt x="123" y="370"/>
                  </a:lnTo>
                  <a:lnTo>
                    <a:pt x="123" y="361"/>
                  </a:lnTo>
                  <a:lnTo>
                    <a:pt x="123" y="351"/>
                  </a:lnTo>
                  <a:lnTo>
                    <a:pt x="123" y="343"/>
                  </a:lnTo>
                  <a:lnTo>
                    <a:pt x="123" y="334"/>
                  </a:lnTo>
                  <a:lnTo>
                    <a:pt x="117" y="334"/>
                  </a:lnTo>
                  <a:lnTo>
                    <a:pt x="111" y="335"/>
                  </a:lnTo>
                  <a:lnTo>
                    <a:pt x="106" y="335"/>
                  </a:lnTo>
                  <a:lnTo>
                    <a:pt x="100" y="335"/>
                  </a:lnTo>
                  <a:lnTo>
                    <a:pt x="100" y="335"/>
                  </a:lnTo>
                  <a:close/>
                  <a:moveTo>
                    <a:pt x="100" y="211"/>
                  </a:moveTo>
                  <a:lnTo>
                    <a:pt x="100" y="219"/>
                  </a:lnTo>
                  <a:lnTo>
                    <a:pt x="100" y="228"/>
                  </a:lnTo>
                  <a:lnTo>
                    <a:pt x="100" y="236"/>
                  </a:lnTo>
                  <a:lnTo>
                    <a:pt x="100" y="246"/>
                  </a:lnTo>
                  <a:lnTo>
                    <a:pt x="106" y="245"/>
                  </a:lnTo>
                  <a:lnTo>
                    <a:pt x="111" y="245"/>
                  </a:lnTo>
                  <a:lnTo>
                    <a:pt x="117" y="243"/>
                  </a:lnTo>
                  <a:lnTo>
                    <a:pt x="123" y="243"/>
                  </a:lnTo>
                  <a:lnTo>
                    <a:pt x="123" y="234"/>
                  </a:lnTo>
                  <a:lnTo>
                    <a:pt x="123" y="226"/>
                  </a:lnTo>
                  <a:lnTo>
                    <a:pt x="123" y="216"/>
                  </a:lnTo>
                  <a:lnTo>
                    <a:pt x="123" y="207"/>
                  </a:lnTo>
                  <a:lnTo>
                    <a:pt x="117" y="208"/>
                  </a:lnTo>
                  <a:lnTo>
                    <a:pt x="111" y="208"/>
                  </a:lnTo>
                  <a:lnTo>
                    <a:pt x="106" y="209"/>
                  </a:lnTo>
                  <a:lnTo>
                    <a:pt x="100" y="211"/>
                  </a:lnTo>
                  <a:lnTo>
                    <a:pt x="100" y="211"/>
                  </a:lnTo>
                  <a:close/>
                  <a:moveTo>
                    <a:pt x="141" y="459"/>
                  </a:moveTo>
                  <a:lnTo>
                    <a:pt x="141" y="469"/>
                  </a:lnTo>
                  <a:lnTo>
                    <a:pt x="141" y="478"/>
                  </a:lnTo>
                  <a:lnTo>
                    <a:pt x="141" y="486"/>
                  </a:lnTo>
                  <a:lnTo>
                    <a:pt x="141" y="496"/>
                  </a:lnTo>
                  <a:lnTo>
                    <a:pt x="146" y="496"/>
                  </a:lnTo>
                  <a:lnTo>
                    <a:pt x="152" y="496"/>
                  </a:lnTo>
                  <a:lnTo>
                    <a:pt x="158" y="496"/>
                  </a:lnTo>
                  <a:lnTo>
                    <a:pt x="164" y="496"/>
                  </a:lnTo>
                  <a:lnTo>
                    <a:pt x="164" y="486"/>
                  </a:lnTo>
                  <a:lnTo>
                    <a:pt x="164" y="478"/>
                  </a:lnTo>
                  <a:lnTo>
                    <a:pt x="164" y="469"/>
                  </a:lnTo>
                  <a:lnTo>
                    <a:pt x="164" y="459"/>
                  </a:lnTo>
                  <a:lnTo>
                    <a:pt x="158" y="459"/>
                  </a:lnTo>
                  <a:lnTo>
                    <a:pt x="152" y="459"/>
                  </a:lnTo>
                  <a:lnTo>
                    <a:pt x="146" y="459"/>
                  </a:lnTo>
                  <a:lnTo>
                    <a:pt x="141" y="459"/>
                  </a:lnTo>
                  <a:lnTo>
                    <a:pt x="141" y="459"/>
                  </a:lnTo>
                  <a:close/>
                  <a:moveTo>
                    <a:pt x="141" y="396"/>
                  </a:moveTo>
                  <a:lnTo>
                    <a:pt x="141" y="405"/>
                  </a:lnTo>
                  <a:lnTo>
                    <a:pt x="141" y="415"/>
                  </a:lnTo>
                  <a:lnTo>
                    <a:pt x="141" y="423"/>
                  </a:lnTo>
                  <a:lnTo>
                    <a:pt x="141" y="432"/>
                  </a:lnTo>
                  <a:lnTo>
                    <a:pt x="146" y="432"/>
                  </a:lnTo>
                  <a:lnTo>
                    <a:pt x="152" y="432"/>
                  </a:lnTo>
                  <a:lnTo>
                    <a:pt x="158" y="432"/>
                  </a:lnTo>
                  <a:lnTo>
                    <a:pt x="164" y="431"/>
                  </a:lnTo>
                  <a:lnTo>
                    <a:pt x="164" y="423"/>
                  </a:lnTo>
                  <a:lnTo>
                    <a:pt x="164" y="414"/>
                  </a:lnTo>
                  <a:lnTo>
                    <a:pt x="164" y="404"/>
                  </a:lnTo>
                  <a:lnTo>
                    <a:pt x="164" y="395"/>
                  </a:lnTo>
                  <a:lnTo>
                    <a:pt x="158" y="395"/>
                  </a:lnTo>
                  <a:lnTo>
                    <a:pt x="152" y="396"/>
                  </a:lnTo>
                  <a:lnTo>
                    <a:pt x="146" y="396"/>
                  </a:lnTo>
                  <a:lnTo>
                    <a:pt x="141" y="396"/>
                  </a:lnTo>
                  <a:lnTo>
                    <a:pt x="141" y="396"/>
                  </a:lnTo>
                  <a:close/>
                  <a:moveTo>
                    <a:pt x="141" y="333"/>
                  </a:moveTo>
                  <a:lnTo>
                    <a:pt x="141" y="342"/>
                  </a:lnTo>
                  <a:lnTo>
                    <a:pt x="141" y="350"/>
                  </a:lnTo>
                  <a:lnTo>
                    <a:pt x="141" y="360"/>
                  </a:lnTo>
                  <a:lnTo>
                    <a:pt x="141" y="369"/>
                  </a:lnTo>
                  <a:lnTo>
                    <a:pt x="146" y="368"/>
                  </a:lnTo>
                  <a:lnTo>
                    <a:pt x="152" y="368"/>
                  </a:lnTo>
                  <a:lnTo>
                    <a:pt x="158" y="368"/>
                  </a:lnTo>
                  <a:lnTo>
                    <a:pt x="164" y="368"/>
                  </a:lnTo>
                  <a:lnTo>
                    <a:pt x="164" y="358"/>
                  </a:lnTo>
                  <a:lnTo>
                    <a:pt x="164" y="349"/>
                  </a:lnTo>
                  <a:lnTo>
                    <a:pt x="164" y="340"/>
                  </a:lnTo>
                  <a:lnTo>
                    <a:pt x="164" y="330"/>
                  </a:lnTo>
                  <a:lnTo>
                    <a:pt x="158" y="331"/>
                  </a:lnTo>
                  <a:lnTo>
                    <a:pt x="152" y="331"/>
                  </a:lnTo>
                  <a:lnTo>
                    <a:pt x="146" y="331"/>
                  </a:lnTo>
                  <a:lnTo>
                    <a:pt x="141" y="333"/>
                  </a:lnTo>
                  <a:lnTo>
                    <a:pt x="141" y="333"/>
                  </a:lnTo>
                  <a:close/>
                  <a:moveTo>
                    <a:pt x="141" y="205"/>
                  </a:moveTo>
                  <a:lnTo>
                    <a:pt x="141" y="214"/>
                  </a:lnTo>
                  <a:lnTo>
                    <a:pt x="141" y="223"/>
                  </a:lnTo>
                  <a:lnTo>
                    <a:pt x="141" y="232"/>
                  </a:lnTo>
                  <a:lnTo>
                    <a:pt x="141" y="241"/>
                  </a:lnTo>
                  <a:lnTo>
                    <a:pt x="146" y="241"/>
                  </a:lnTo>
                  <a:lnTo>
                    <a:pt x="152" y="240"/>
                  </a:lnTo>
                  <a:lnTo>
                    <a:pt x="158" y="240"/>
                  </a:lnTo>
                  <a:lnTo>
                    <a:pt x="164" y="239"/>
                  </a:lnTo>
                  <a:lnTo>
                    <a:pt x="164" y="229"/>
                  </a:lnTo>
                  <a:lnTo>
                    <a:pt x="164" y="220"/>
                  </a:lnTo>
                  <a:lnTo>
                    <a:pt x="164" y="212"/>
                  </a:lnTo>
                  <a:lnTo>
                    <a:pt x="164" y="202"/>
                  </a:lnTo>
                  <a:lnTo>
                    <a:pt x="158" y="202"/>
                  </a:lnTo>
                  <a:lnTo>
                    <a:pt x="152" y="204"/>
                  </a:lnTo>
                  <a:lnTo>
                    <a:pt x="146" y="205"/>
                  </a:lnTo>
                  <a:lnTo>
                    <a:pt x="141" y="205"/>
                  </a:lnTo>
                  <a:lnTo>
                    <a:pt x="141" y="205"/>
                  </a:lnTo>
                  <a:close/>
                  <a:moveTo>
                    <a:pt x="141" y="269"/>
                  </a:moveTo>
                  <a:lnTo>
                    <a:pt x="141" y="277"/>
                  </a:lnTo>
                  <a:lnTo>
                    <a:pt x="141" y="287"/>
                  </a:lnTo>
                  <a:lnTo>
                    <a:pt x="141" y="296"/>
                  </a:lnTo>
                  <a:lnTo>
                    <a:pt x="141" y="304"/>
                  </a:lnTo>
                  <a:lnTo>
                    <a:pt x="146" y="304"/>
                  </a:lnTo>
                  <a:lnTo>
                    <a:pt x="152" y="304"/>
                  </a:lnTo>
                  <a:lnTo>
                    <a:pt x="158" y="303"/>
                  </a:lnTo>
                  <a:lnTo>
                    <a:pt x="164" y="303"/>
                  </a:lnTo>
                  <a:lnTo>
                    <a:pt x="164" y="294"/>
                  </a:lnTo>
                  <a:lnTo>
                    <a:pt x="164" y="285"/>
                  </a:lnTo>
                  <a:lnTo>
                    <a:pt x="164" y="275"/>
                  </a:lnTo>
                  <a:lnTo>
                    <a:pt x="164" y="267"/>
                  </a:lnTo>
                  <a:lnTo>
                    <a:pt x="158" y="267"/>
                  </a:lnTo>
                  <a:lnTo>
                    <a:pt x="152" y="268"/>
                  </a:lnTo>
                  <a:lnTo>
                    <a:pt x="146" y="268"/>
                  </a:lnTo>
                  <a:lnTo>
                    <a:pt x="141" y="269"/>
                  </a:lnTo>
                  <a:lnTo>
                    <a:pt x="141" y="269"/>
                  </a:lnTo>
                  <a:close/>
                  <a:moveTo>
                    <a:pt x="100" y="273"/>
                  </a:moveTo>
                  <a:lnTo>
                    <a:pt x="100" y="282"/>
                  </a:lnTo>
                  <a:lnTo>
                    <a:pt x="100" y="290"/>
                  </a:lnTo>
                  <a:lnTo>
                    <a:pt x="100" y="300"/>
                  </a:lnTo>
                  <a:lnTo>
                    <a:pt x="100" y="308"/>
                  </a:lnTo>
                  <a:lnTo>
                    <a:pt x="106" y="308"/>
                  </a:lnTo>
                  <a:lnTo>
                    <a:pt x="111" y="308"/>
                  </a:lnTo>
                  <a:lnTo>
                    <a:pt x="117" y="307"/>
                  </a:lnTo>
                  <a:lnTo>
                    <a:pt x="123" y="307"/>
                  </a:lnTo>
                  <a:lnTo>
                    <a:pt x="123" y="297"/>
                  </a:lnTo>
                  <a:lnTo>
                    <a:pt x="123" y="288"/>
                  </a:lnTo>
                  <a:lnTo>
                    <a:pt x="123" y="280"/>
                  </a:lnTo>
                  <a:lnTo>
                    <a:pt x="123" y="270"/>
                  </a:lnTo>
                  <a:lnTo>
                    <a:pt x="117" y="272"/>
                  </a:lnTo>
                  <a:lnTo>
                    <a:pt x="111" y="272"/>
                  </a:lnTo>
                  <a:lnTo>
                    <a:pt x="106" y="273"/>
                  </a:lnTo>
                  <a:lnTo>
                    <a:pt x="100" y="273"/>
                  </a:lnTo>
                  <a:lnTo>
                    <a:pt x="100" y="273"/>
                  </a:lnTo>
                  <a:close/>
                  <a:moveTo>
                    <a:pt x="360" y="404"/>
                  </a:moveTo>
                  <a:lnTo>
                    <a:pt x="360" y="412"/>
                  </a:lnTo>
                  <a:lnTo>
                    <a:pt x="360" y="422"/>
                  </a:lnTo>
                  <a:lnTo>
                    <a:pt x="360" y="430"/>
                  </a:lnTo>
                  <a:lnTo>
                    <a:pt x="360" y="439"/>
                  </a:lnTo>
                  <a:lnTo>
                    <a:pt x="364" y="439"/>
                  </a:lnTo>
                  <a:lnTo>
                    <a:pt x="370" y="439"/>
                  </a:lnTo>
                  <a:lnTo>
                    <a:pt x="376" y="439"/>
                  </a:lnTo>
                  <a:lnTo>
                    <a:pt x="381" y="439"/>
                  </a:lnTo>
                  <a:lnTo>
                    <a:pt x="381" y="430"/>
                  </a:lnTo>
                  <a:lnTo>
                    <a:pt x="381" y="422"/>
                  </a:lnTo>
                  <a:lnTo>
                    <a:pt x="381" y="412"/>
                  </a:lnTo>
                  <a:lnTo>
                    <a:pt x="381" y="403"/>
                  </a:lnTo>
                  <a:lnTo>
                    <a:pt x="376" y="403"/>
                  </a:lnTo>
                  <a:lnTo>
                    <a:pt x="370" y="403"/>
                  </a:lnTo>
                  <a:lnTo>
                    <a:pt x="364" y="403"/>
                  </a:lnTo>
                  <a:lnTo>
                    <a:pt x="360" y="404"/>
                  </a:lnTo>
                  <a:close/>
                  <a:moveTo>
                    <a:pt x="400" y="403"/>
                  </a:moveTo>
                  <a:lnTo>
                    <a:pt x="400" y="412"/>
                  </a:lnTo>
                  <a:lnTo>
                    <a:pt x="400" y="421"/>
                  </a:lnTo>
                  <a:lnTo>
                    <a:pt x="400" y="430"/>
                  </a:lnTo>
                  <a:lnTo>
                    <a:pt x="400" y="439"/>
                  </a:lnTo>
                  <a:lnTo>
                    <a:pt x="405" y="439"/>
                  </a:lnTo>
                  <a:lnTo>
                    <a:pt x="411" y="439"/>
                  </a:lnTo>
                  <a:lnTo>
                    <a:pt x="416" y="439"/>
                  </a:lnTo>
                  <a:lnTo>
                    <a:pt x="422" y="439"/>
                  </a:lnTo>
                  <a:lnTo>
                    <a:pt x="422" y="430"/>
                  </a:lnTo>
                  <a:lnTo>
                    <a:pt x="422" y="421"/>
                  </a:lnTo>
                  <a:lnTo>
                    <a:pt x="422" y="412"/>
                  </a:lnTo>
                  <a:lnTo>
                    <a:pt x="422" y="403"/>
                  </a:lnTo>
                  <a:lnTo>
                    <a:pt x="416" y="403"/>
                  </a:lnTo>
                  <a:lnTo>
                    <a:pt x="411" y="403"/>
                  </a:lnTo>
                  <a:lnTo>
                    <a:pt x="405" y="403"/>
                  </a:lnTo>
                  <a:lnTo>
                    <a:pt x="400" y="403"/>
                  </a:lnTo>
                  <a:lnTo>
                    <a:pt x="400" y="403"/>
                  </a:lnTo>
                  <a:close/>
                  <a:moveTo>
                    <a:pt x="360" y="341"/>
                  </a:moveTo>
                  <a:lnTo>
                    <a:pt x="360" y="349"/>
                  </a:lnTo>
                  <a:lnTo>
                    <a:pt x="360" y="358"/>
                  </a:lnTo>
                  <a:lnTo>
                    <a:pt x="360" y="367"/>
                  </a:lnTo>
                  <a:lnTo>
                    <a:pt x="360" y="376"/>
                  </a:lnTo>
                  <a:lnTo>
                    <a:pt x="364" y="376"/>
                  </a:lnTo>
                  <a:lnTo>
                    <a:pt x="370" y="376"/>
                  </a:lnTo>
                  <a:lnTo>
                    <a:pt x="376" y="376"/>
                  </a:lnTo>
                  <a:lnTo>
                    <a:pt x="381" y="375"/>
                  </a:lnTo>
                  <a:lnTo>
                    <a:pt x="381" y="367"/>
                  </a:lnTo>
                  <a:lnTo>
                    <a:pt x="381" y="357"/>
                  </a:lnTo>
                  <a:lnTo>
                    <a:pt x="381" y="349"/>
                  </a:lnTo>
                  <a:lnTo>
                    <a:pt x="381" y="340"/>
                  </a:lnTo>
                  <a:lnTo>
                    <a:pt x="376" y="340"/>
                  </a:lnTo>
                  <a:lnTo>
                    <a:pt x="370" y="340"/>
                  </a:lnTo>
                  <a:lnTo>
                    <a:pt x="364" y="340"/>
                  </a:lnTo>
                  <a:lnTo>
                    <a:pt x="360" y="341"/>
                  </a:lnTo>
                  <a:lnTo>
                    <a:pt x="360" y="341"/>
                  </a:lnTo>
                  <a:close/>
                  <a:moveTo>
                    <a:pt x="360" y="277"/>
                  </a:moveTo>
                  <a:lnTo>
                    <a:pt x="360" y="287"/>
                  </a:lnTo>
                  <a:lnTo>
                    <a:pt x="360" y="295"/>
                  </a:lnTo>
                  <a:lnTo>
                    <a:pt x="360" y="304"/>
                  </a:lnTo>
                  <a:lnTo>
                    <a:pt x="360" y="314"/>
                  </a:lnTo>
                  <a:lnTo>
                    <a:pt x="364" y="313"/>
                  </a:lnTo>
                  <a:lnTo>
                    <a:pt x="370" y="313"/>
                  </a:lnTo>
                  <a:lnTo>
                    <a:pt x="376" y="313"/>
                  </a:lnTo>
                  <a:lnTo>
                    <a:pt x="381" y="313"/>
                  </a:lnTo>
                  <a:lnTo>
                    <a:pt x="381" y="303"/>
                  </a:lnTo>
                  <a:lnTo>
                    <a:pt x="381" y="294"/>
                  </a:lnTo>
                  <a:lnTo>
                    <a:pt x="381" y="286"/>
                  </a:lnTo>
                  <a:lnTo>
                    <a:pt x="381" y="276"/>
                  </a:lnTo>
                  <a:lnTo>
                    <a:pt x="376" y="276"/>
                  </a:lnTo>
                  <a:lnTo>
                    <a:pt x="370" y="277"/>
                  </a:lnTo>
                  <a:lnTo>
                    <a:pt x="364" y="277"/>
                  </a:lnTo>
                  <a:lnTo>
                    <a:pt x="360" y="277"/>
                  </a:lnTo>
                  <a:lnTo>
                    <a:pt x="360" y="277"/>
                  </a:lnTo>
                  <a:close/>
                  <a:moveTo>
                    <a:pt x="360" y="215"/>
                  </a:moveTo>
                  <a:lnTo>
                    <a:pt x="360" y="225"/>
                  </a:lnTo>
                  <a:lnTo>
                    <a:pt x="360" y="233"/>
                  </a:lnTo>
                  <a:lnTo>
                    <a:pt x="360" y="242"/>
                  </a:lnTo>
                  <a:lnTo>
                    <a:pt x="360" y="250"/>
                  </a:lnTo>
                  <a:lnTo>
                    <a:pt x="364" y="250"/>
                  </a:lnTo>
                  <a:lnTo>
                    <a:pt x="370" y="250"/>
                  </a:lnTo>
                  <a:lnTo>
                    <a:pt x="376" y="249"/>
                  </a:lnTo>
                  <a:lnTo>
                    <a:pt x="381" y="249"/>
                  </a:lnTo>
                  <a:lnTo>
                    <a:pt x="381" y="240"/>
                  </a:lnTo>
                  <a:lnTo>
                    <a:pt x="381" y="232"/>
                  </a:lnTo>
                  <a:lnTo>
                    <a:pt x="381" y="222"/>
                  </a:lnTo>
                  <a:lnTo>
                    <a:pt x="381" y="213"/>
                  </a:lnTo>
                  <a:lnTo>
                    <a:pt x="376" y="214"/>
                  </a:lnTo>
                  <a:lnTo>
                    <a:pt x="370" y="214"/>
                  </a:lnTo>
                  <a:lnTo>
                    <a:pt x="364" y="215"/>
                  </a:lnTo>
                  <a:lnTo>
                    <a:pt x="360" y="215"/>
                  </a:lnTo>
                  <a:lnTo>
                    <a:pt x="360" y="215"/>
                  </a:lnTo>
                  <a:close/>
                  <a:moveTo>
                    <a:pt x="360" y="90"/>
                  </a:moveTo>
                  <a:lnTo>
                    <a:pt x="360" y="99"/>
                  </a:lnTo>
                  <a:lnTo>
                    <a:pt x="360" y="108"/>
                  </a:lnTo>
                  <a:lnTo>
                    <a:pt x="360" y="117"/>
                  </a:lnTo>
                  <a:lnTo>
                    <a:pt x="360" y="126"/>
                  </a:lnTo>
                  <a:lnTo>
                    <a:pt x="364" y="125"/>
                  </a:lnTo>
                  <a:lnTo>
                    <a:pt x="370" y="125"/>
                  </a:lnTo>
                  <a:lnTo>
                    <a:pt x="376" y="124"/>
                  </a:lnTo>
                  <a:lnTo>
                    <a:pt x="381" y="124"/>
                  </a:lnTo>
                  <a:lnTo>
                    <a:pt x="381" y="114"/>
                  </a:lnTo>
                  <a:lnTo>
                    <a:pt x="381" y="105"/>
                  </a:lnTo>
                  <a:lnTo>
                    <a:pt x="381" y="97"/>
                  </a:lnTo>
                  <a:lnTo>
                    <a:pt x="381" y="87"/>
                  </a:lnTo>
                  <a:lnTo>
                    <a:pt x="376" y="88"/>
                  </a:lnTo>
                  <a:lnTo>
                    <a:pt x="370" y="88"/>
                  </a:lnTo>
                  <a:lnTo>
                    <a:pt x="364" y="90"/>
                  </a:lnTo>
                  <a:lnTo>
                    <a:pt x="360" y="90"/>
                  </a:lnTo>
                  <a:lnTo>
                    <a:pt x="360" y="90"/>
                  </a:lnTo>
                  <a:close/>
                  <a:moveTo>
                    <a:pt x="360" y="153"/>
                  </a:moveTo>
                  <a:lnTo>
                    <a:pt x="360" y="161"/>
                  </a:lnTo>
                  <a:lnTo>
                    <a:pt x="360" y="171"/>
                  </a:lnTo>
                  <a:lnTo>
                    <a:pt x="360" y="179"/>
                  </a:lnTo>
                  <a:lnTo>
                    <a:pt x="360" y="188"/>
                  </a:lnTo>
                  <a:lnTo>
                    <a:pt x="364" y="188"/>
                  </a:lnTo>
                  <a:lnTo>
                    <a:pt x="370" y="187"/>
                  </a:lnTo>
                  <a:lnTo>
                    <a:pt x="376" y="187"/>
                  </a:lnTo>
                  <a:lnTo>
                    <a:pt x="381" y="186"/>
                  </a:lnTo>
                  <a:lnTo>
                    <a:pt x="381" y="178"/>
                  </a:lnTo>
                  <a:lnTo>
                    <a:pt x="381" y="168"/>
                  </a:lnTo>
                  <a:lnTo>
                    <a:pt x="381" y="159"/>
                  </a:lnTo>
                  <a:lnTo>
                    <a:pt x="381" y="151"/>
                  </a:lnTo>
                  <a:lnTo>
                    <a:pt x="376" y="151"/>
                  </a:lnTo>
                  <a:lnTo>
                    <a:pt x="370" y="152"/>
                  </a:lnTo>
                  <a:lnTo>
                    <a:pt x="364" y="152"/>
                  </a:lnTo>
                  <a:lnTo>
                    <a:pt x="360" y="153"/>
                  </a:lnTo>
                  <a:lnTo>
                    <a:pt x="360" y="153"/>
                  </a:lnTo>
                  <a:close/>
                  <a:moveTo>
                    <a:pt x="400" y="339"/>
                  </a:moveTo>
                  <a:lnTo>
                    <a:pt x="400" y="348"/>
                  </a:lnTo>
                  <a:lnTo>
                    <a:pt x="400" y="357"/>
                  </a:lnTo>
                  <a:lnTo>
                    <a:pt x="400" y="366"/>
                  </a:lnTo>
                  <a:lnTo>
                    <a:pt x="400" y="375"/>
                  </a:lnTo>
                  <a:lnTo>
                    <a:pt x="405" y="375"/>
                  </a:lnTo>
                  <a:lnTo>
                    <a:pt x="411" y="375"/>
                  </a:lnTo>
                  <a:lnTo>
                    <a:pt x="416" y="375"/>
                  </a:lnTo>
                  <a:lnTo>
                    <a:pt x="422" y="375"/>
                  </a:lnTo>
                  <a:lnTo>
                    <a:pt x="422" y="366"/>
                  </a:lnTo>
                  <a:lnTo>
                    <a:pt x="422" y="356"/>
                  </a:lnTo>
                  <a:lnTo>
                    <a:pt x="422" y="347"/>
                  </a:lnTo>
                  <a:lnTo>
                    <a:pt x="422" y="339"/>
                  </a:lnTo>
                  <a:lnTo>
                    <a:pt x="416" y="339"/>
                  </a:lnTo>
                  <a:lnTo>
                    <a:pt x="411" y="339"/>
                  </a:lnTo>
                  <a:lnTo>
                    <a:pt x="405" y="339"/>
                  </a:lnTo>
                  <a:lnTo>
                    <a:pt x="400" y="339"/>
                  </a:lnTo>
                  <a:lnTo>
                    <a:pt x="400" y="339"/>
                  </a:lnTo>
                  <a:close/>
                  <a:moveTo>
                    <a:pt x="400" y="275"/>
                  </a:moveTo>
                  <a:lnTo>
                    <a:pt x="400" y="285"/>
                  </a:lnTo>
                  <a:lnTo>
                    <a:pt x="400" y="294"/>
                  </a:lnTo>
                  <a:lnTo>
                    <a:pt x="400" y="302"/>
                  </a:lnTo>
                  <a:lnTo>
                    <a:pt x="400" y="312"/>
                  </a:lnTo>
                  <a:lnTo>
                    <a:pt x="405" y="312"/>
                  </a:lnTo>
                  <a:lnTo>
                    <a:pt x="411" y="312"/>
                  </a:lnTo>
                  <a:lnTo>
                    <a:pt x="416" y="310"/>
                  </a:lnTo>
                  <a:lnTo>
                    <a:pt x="422" y="310"/>
                  </a:lnTo>
                  <a:lnTo>
                    <a:pt x="422" y="301"/>
                  </a:lnTo>
                  <a:lnTo>
                    <a:pt x="422" y="293"/>
                  </a:lnTo>
                  <a:lnTo>
                    <a:pt x="422" y="283"/>
                  </a:lnTo>
                  <a:lnTo>
                    <a:pt x="422" y="274"/>
                  </a:lnTo>
                  <a:lnTo>
                    <a:pt x="416" y="274"/>
                  </a:lnTo>
                  <a:lnTo>
                    <a:pt x="411" y="275"/>
                  </a:lnTo>
                  <a:lnTo>
                    <a:pt x="405" y="275"/>
                  </a:lnTo>
                  <a:lnTo>
                    <a:pt x="400" y="275"/>
                  </a:lnTo>
                  <a:lnTo>
                    <a:pt x="400" y="275"/>
                  </a:lnTo>
                  <a:close/>
                  <a:moveTo>
                    <a:pt x="400" y="212"/>
                  </a:moveTo>
                  <a:lnTo>
                    <a:pt x="400" y="221"/>
                  </a:lnTo>
                  <a:lnTo>
                    <a:pt x="400" y="231"/>
                  </a:lnTo>
                  <a:lnTo>
                    <a:pt x="400" y="239"/>
                  </a:lnTo>
                  <a:lnTo>
                    <a:pt x="400" y="248"/>
                  </a:lnTo>
                  <a:lnTo>
                    <a:pt x="405" y="248"/>
                  </a:lnTo>
                  <a:lnTo>
                    <a:pt x="411" y="247"/>
                  </a:lnTo>
                  <a:lnTo>
                    <a:pt x="416" y="247"/>
                  </a:lnTo>
                  <a:lnTo>
                    <a:pt x="422" y="247"/>
                  </a:lnTo>
                  <a:lnTo>
                    <a:pt x="422" y="238"/>
                  </a:lnTo>
                  <a:lnTo>
                    <a:pt x="422" y="228"/>
                  </a:lnTo>
                  <a:lnTo>
                    <a:pt x="422" y="219"/>
                  </a:lnTo>
                  <a:lnTo>
                    <a:pt x="422" y="211"/>
                  </a:lnTo>
                  <a:lnTo>
                    <a:pt x="416" y="211"/>
                  </a:lnTo>
                  <a:lnTo>
                    <a:pt x="411" y="211"/>
                  </a:lnTo>
                  <a:lnTo>
                    <a:pt x="405" y="212"/>
                  </a:lnTo>
                  <a:lnTo>
                    <a:pt x="400" y="212"/>
                  </a:lnTo>
                  <a:lnTo>
                    <a:pt x="400" y="212"/>
                  </a:lnTo>
                  <a:close/>
                  <a:moveTo>
                    <a:pt x="400" y="85"/>
                  </a:moveTo>
                  <a:lnTo>
                    <a:pt x="400" y="94"/>
                  </a:lnTo>
                  <a:lnTo>
                    <a:pt x="400" y="103"/>
                  </a:lnTo>
                  <a:lnTo>
                    <a:pt x="400" y="112"/>
                  </a:lnTo>
                  <a:lnTo>
                    <a:pt x="400" y="121"/>
                  </a:lnTo>
                  <a:lnTo>
                    <a:pt x="405" y="120"/>
                  </a:lnTo>
                  <a:lnTo>
                    <a:pt x="411" y="120"/>
                  </a:lnTo>
                  <a:lnTo>
                    <a:pt x="416" y="119"/>
                  </a:lnTo>
                  <a:lnTo>
                    <a:pt x="422" y="118"/>
                  </a:lnTo>
                  <a:lnTo>
                    <a:pt x="422" y="110"/>
                  </a:lnTo>
                  <a:lnTo>
                    <a:pt x="422" y="100"/>
                  </a:lnTo>
                  <a:lnTo>
                    <a:pt x="422" y="91"/>
                  </a:lnTo>
                  <a:lnTo>
                    <a:pt x="422" y="81"/>
                  </a:lnTo>
                  <a:lnTo>
                    <a:pt x="416" y="83"/>
                  </a:lnTo>
                  <a:lnTo>
                    <a:pt x="411" y="84"/>
                  </a:lnTo>
                  <a:lnTo>
                    <a:pt x="405" y="84"/>
                  </a:lnTo>
                  <a:lnTo>
                    <a:pt x="400" y="85"/>
                  </a:lnTo>
                  <a:lnTo>
                    <a:pt x="400" y="85"/>
                  </a:lnTo>
                  <a:close/>
                  <a:moveTo>
                    <a:pt x="400" y="148"/>
                  </a:moveTo>
                  <a:lnTo>
                    <a:pt x="400" y="158"/>
                  </a:lnTo>
                  <a:lnTo>
                    <a:pt x="400" y="166"/>
                  </a:lnTo>
                  <a:lnTo>
                    <a:pt x="400" y="175"/>
                  </a:lnTo>
                  <a:lnTo>
                    <a:pt x="400" y="185"/>
                  </a:lnTo>
                  <a:lnTo>
                    <a:pt x="405" y="184"/>
                  </a:lnTo>
                  <a:lnTo>
                    <a:pt x="411" y="184"/>
                  </a:lnTo>
                  <a:lnTo>
                    <a:pt x="416" y="182"/>
                  </a:lnTo>
                  <a:lnTo>
                    <a:pt x="422" y="182"/>
                  </a:lnTo>
                  <a:lnTo>
                    <a:pt x="422" y="173"/>
                  </a:lnTo>
                  <a:lnTo>
                    <a:pt x="422" y="164"/>
                  </a:lnTo>
                  <a:lnTo>
                    <a:pt x="422" y="155"/>
                  </a:lnTo>
                  <a:lnTo>
                    <a:pt x="422" y="146"/>
                  </a:lnTo>
                  <a:lnTo>
                    <a:pt x="416" y="146"/>
                  </a:lnTo>
                  <a:lnTo>
                    <a:pt x="411" y="147"/>
                  </a:lnTo>
                  <a:lnTo>
                    <a:pt x="405" y="148"/>
                  </a:lnTo>
                  <a:lnTo>
                    <a:pt x="400" y="148"/>
                  </a:lnTo>
                  <a:lnTo>
                    <a:pt x="400" y="148"/>
                  </a:lnTo>
                  <a:close/>
                  <a:moveTo>
                    <a:pt x="0" y="498"/>
                  </a:moveTo>
                  <a:lnTo>
                    <a:pt x="37" y="498"/>
                  </a:lnTo>
                  <a:lnTo>
                    <a:pt x="37" y="173"/>
                  </a:lnTo>
                  <a:lnTo>
                    <a:pt x="37" y="153"/>
                  </a:lnTo>
                  <a:lnTo>
                    <a:pt x="57" y="150"/>
                  </a:lnTo>
                  <a:lnTo>
                    <a:pt x="204" y="128"/>
                  </a:lnTo>
                  <a:lnTo>
                    <a:pt x="229" y="124"/>
                  </a:lnTo>
                  <a:lnTo>
                    <a:pt x="260" y="134"/>
                  </a:lnTo>
                  <a:lnTo>
                    <a:pt x="286" y="336"/>
                  </a:lnTo>
                  <a:lnTo>
                    <a:pt x="296" y="346"/>
                  </a:lnTo>
                  <a:lnTo>
                    <a:pt x="296" y="50"/>
                  </a:lnTo>
                  <a:lnTo>
                    <a:pt x="296" y="29"/>
                  </a:lnTo>
                  <a:lnTo>
                    <a:pt x="316" y="26"/>
                  </a:lnTo>
                  <a:lnTo>
                    <a:pt x="462" y="4"/>
                  </a:lnTo>
                  <a:lnTo>
                    <a:pt x="488" y="0"/>
                  </a:lnTo>
                  <a:lnTo>
                    <a:pt x="570" y="27"/>
                  </a:lnTo>
                  <a:lnTo>
                    <a:pt x="570" y="498"/>
                  </a:lnTo>
                  <a:lnTo>
                    <a:pt x="598" y="498"/>
                  </a:lnTo>
                  <a:lnTo>
                    <a:pt x="598" y="544"/>
                  </a:lnTo>
                  <a:lnTo>
                    <a:pt x="465" y="544"/>
                  </a:lnTo>
                  <a:lnTo>
                    <a:pt x="442" y="544"/>
                  </a:lnTo>
                  <a:lnTo>
                    <a:pt x="442" y="522"/>
                  </a:lnTo>
                  <a:lnTo>
                    <a:pt x="442" y="54"/>
                  </a:lnTo>
                  <a:lnTo>
                    <a:pt x="342" y="70"/>
                  </a:lnTo>
                  <a:lnTo>
                    <a:pt x="342" y="522"/>
                  </a:lnTo>
                  <a:lnTo>
                    <a:pt x="342" y="544"/>
                  </a:lnTo>
                  <a:lnTo>
                    <a:pt x="340" y="544"/>
                  </a:lnTo>
                  <a:lnTo>
                    <a:pt x="259" y="544"/>
                  </a:lnTo>
                  <a:lnTo>
                    <a:pt x="206" y="544"/>
                  </a:lnTo>
                  <a:lnTo>
                    <a:pt x="184" y="544"/>
                  </a:lnTo>
                  <a:lnTo>
                    <a:pt x="184" y="522"/>
                  </a:lnTo>
                  <a:lnTo>
                    <a:pt x="184" y="179"/>
                  </a:lnTo>
                  <a:lnTo>
                    <a:pt x="84" y="193"/>
                  </a:lnTo>
                  <a:lnTo>
                    <a:pt x="84" y="522"/>
                  </a:lnTo>
                  <a:lnTo>
                    <a:pt x="84" y="544"/>
                  </a:lnTo>
                  <a:lnTo>
                    <a:pt x="60" y="544"/>
                  </a:lnTo>
                  <a:lnTo>
                    <a:pt x="0" y="544"/>
                  </a:lnTo>
                  <a:lnTo>
                    <a:pt x="0" y="49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45" name="组合 44"/>
          <p:cNvGrpSpPr/>
          <p:nvPr/>
        </p:nvGrpSpPr>
        <p:grpSpPr>
          <a:xfrm>
            <a:off x="5582609" y="2756844"/>
            <a:ext cx="554023" cy="554023"/>
            <a:chOff x="4893942" y="2595457"/>
            <a:chExt cx="583193" cy="583193"/>
          </a:xfrm>
        </p:grpSpPr>
        <p:sp>
          <p:nvSpPr>
            <p:cNvPr id="46" name="椭圆 45"/>
            <p:cNvSpPr/>
            <p:nvPr/>
          </p:nvSpPr>
          <p:spPr>
            <a:xfrm>
              <a:off x="4893942" y="2595457"/>
              <a:ext cx="583193" cy="583193"/>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47" name="Freeform 95"/>
            <p:cNvSpPr>
              <a:spLocks noEditPoints="1"/>
            </p:cNvSpPr>
            <p:nvPr/>
          </p:nvSpPr>
          <p:spPr bwMode="auto">
            <a:xfrm>
              <a:off x="4983961" y="2719744"/>
              <a:ext cx="403154" cy="334618"/>
            </a:xfrm>
            <a:custGeom>
              <a:avLst/>
              <a:gdLst>
                <a:gd name="T0" fmla="*/ 581 w 602"/>
                <a:gd name="T1" fmla="*/ 221 h 499"/>
                <a:gd name="T2" fmla="*/ 602 w 602"/>
                <a:gd name="T3" fmla="*/ 304 h 499"/>
                <a:gd name="T4" fmla="*/ 580 w 602"/>
                <a:gd name="T5" fmla="*/ 330 h 499"/>
                <a:gd name="T6" fmla="*/ 472 w 602"/>
                <a:gd name="T7" fmla="*/ 343 h 499"/>
                <a:gd name="T8" fmla="*/ 425 w 602"/>
                <a:gd name="T9" fmla="*/ 295 h 499"/>
                <a:gd name="T10" fmla="*/ 380 w 602"/>
                <a:gd name="T11" fmla="*/ 245 h 499"/>
                <a:gd name="T12" fmla="*/ 320 w 602"/>
                <a:gd name="T13" fmla="*/ 245 h 499"/>
                <a:gd name="T14" fmla="*/ 345 w 602"/>
                <a:gd name="T15" fmla="*/ 205 h 499"/>
                <a:gd name="T16" fmla="*/ 383 w 602"/>
                <a:gd name="T17" fmla="*/ 191 h 499"/>
                <a:gd name="T18" fmla="*/ 404 w 602"/>
                <a:gd name="T19" fmla="*/ 176 h 499"/>
                <a:gd name="T20" fmla="*/ 394 w 602"/>
                <a:gd name="T21" fmla="*/ 139 h 499"/>
                <a:gd name="T22" fmla="*/ 381 w 602"/>
                <a:gd name="T23" fmla="*/ 117 h 499"/>
                <a:gd name="T24" fmla="*/ 383 w 602"/>
                <a:gd name="T25" fmla="*/ 89 h 499"/>
                <a:gd name="T26" fmla="*/ 385 w 602"/>
                <a:gd name="T27" fmla="*/ 42 h 499"/>
                <a:gd name="T28" fmla="*/ 410 w 602"/>
                <a:gd name="T29" fmla="*/ 11 h 499"/>
                <a:gd name="T30" fmla="*/ 457 w 602"/>
                <a:gd name="T31" fmla="*/ 0 h 499"/>
                <a:gd name="T32" fmla="*/ 503 w 602"/>
                <a:gd name="T33" fmla="*/ 13 h 499"/>
                <a:gd name="T34" fmla="*/ 526 w 602"/>
                <a:gd name="T35" fmla="*/ 44 h 499"/>
                <a:gd name="T36" fmla="*/ 526 w 602"/>
                <a:gd name="T37" fmla="*/ 89 h 499"/>
                <a:gd name="T38" fmla="*/ 529 w 602"/>
                <a:gd name="T39" fmla="*/ 108 h 499"/>
                <a:gd name="T40" fmla="*/ 519 w 602"/>
                <a:gd name="T41" fmla="*/ 128 h 499"/>
                <a:gd name="T42" fmla="*/ 498 w 602"/>
                <a:gd name="T43" fmla="*/ 162 h 499"/>
                <a:gd name="T44" fmla="*/ 511 w 602"/>
                <a:gd name="T45" fmla="*/ 189 h 499"/>
                <a:gd name="T46" fmla="*/ 560 w 602"/>
                <a:gd name="T47" fmla="*/ 193 h 499"/>
                <a:gd name="T48" fmla="*/ 320 w 602"/>
                <a:gd name="T49" fmla="*/ 284 h 499"/>
                <a:gd name="T50" fmla="*/ 284 w 602"/>
                <a:gd name="T51" fmla="*/ 267 h 499"/>
                <a:gd name="T52" fmla="*/ 291 w 602"/>
                <a:gd name="T53" fmla="*/ 218 h 499"/>
                <a:gd name="T54" fmla="*/ 315 w 602"/>
                <a:gd name="T55" fmla="*/ 182 h 499"/>
                <a:gd name="T56" fmla="*/ 322 w 602"/>
                <a:gd name="T57" fmla="*/ 142 h 499"/>
                <a:gd name="T58" fmla="*/ 319 w 602"/>
                <a:gd name="T59" fmla="*/ 114 h 499"/>
                <a:gd name="T60" fmla="*/ 309 w 602"/>
                <a:gd name="T61" fmla="*/ 47 h 499"/>
                <a:gd name="T62" fmla="*/ 268 w 602"/>
                <a:gd name="T63" fmla="*/ 15 h 499"/>
                <a:gd name="T64" fmla="*/ 217 w 602"/>
                <a:gd name="T65" fmla="*/ 6 h 499"/>
                <a:gd name="T66" fmla="*/ 167 w 602"/>
                <a:gd name="T67" fmla="*/ 14 h 499"/>
                <a:gd name="T68" fmla="*/ 124 w 602"/>
                <a:gd name="T69" fmla="*/ 45 h 499"/>
                <a:gd name="T70" fmla="*/ 110 w 602"/>
                <a:gd name="T71" fmla="*/ 114 h 499"/>
                <a:gd name="T72" fmla="*/ 104 w 602"/>
                <a:gd name="T73" fmla="*/ 142 h 499"/>
                <a:gd name="T74" fmla="*/ 113 w 602"/>
                <a:gd name="T75" fmla="*/ 181 h 499"/>
                <a:gd name="T76" fmla="*/ 134 w 602"/>
                <a:gd name="T77" fmla="*/ 216 h 499"/>
                <a:gd name="T78" fmla="*/ 136 w 602"/>
                <a:gd name="T79" fmla="*/ 270 h 499"/>
                <a:gd name="T80" fmla="*/ 102 w 602"/>
                <a:gd name="T81" fmla="*/ 282 h 499"/>
                <a:gd name="T82" fmla="*/ 52 w 602"/>
                <a:gd name="T83" fmla="*/ 289 h 499"/>
                <a:gd name="T84" fmla="*/ 21 w 602"/>
                <a:gd name="T85" fmla="*/ 340 h 499"/>
                <a:gd name="T86" fmla="*/ 0 w 602"/>
                <a:gd name="T87" fmla="*/ 430 h 499"/>
                <a:gd name="T88" fmla="*/ 15 w 602"/>
                <a:gd name="T89" fmla="*/ 472 h 499"/>
                <a:gd name="T90" fmla="*/ 119 w 602"/>
                <a:gd name="T91" fmla="*/ 494 h 499"/>
                <a:gd name="T92" fmla="*/ 288 w 602"/>
                <a:gd name="T93" fmla="*/ 498 h 499"/>
                <a:gd name="T94" fmla="*/ 406 w 602"/>
                <a:gd name="T95" fmla="*/ 477 h 499"/>
                <a:gd name="T96" fmla="*/ 424 w 602"/>
                <a:gd name="T97" fmla="*/ 421 h 499"/>
                <a:gd name="T98" fmla="*/ 403 w 602"/>
                <a:gd name="T99" fmla="*/ 335 h 499"/>
                <a:gd name="T100" fmla="*/ 366 w 602"/>
                <a:gd name="T101" fmla="*/ 284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02" h="499">
                  <a:moveTo>
                    <a:pt x="560" y="193"/>
                  </a:moveTo>
                  <a:lnTo>
                    <a:pt x="567" y="200"/>
                  </a:lnTo>
                  <a:lnTo>
                    <a:pt x="572" y="205"/>
                  </a:lnTo>
                  <a:lnTo>
                    <a:pt x="577" y="213"/>
                  </a:lnTo>
                  <a:lnTo>
                    <a:pt x="581" y="221"/>
                  </a:lnTo>
                  <a:lnTo>
                    <a:pt x="589" y="237"/>
                  </a:lnTo>
                  <a:lnTo>
                    <a:pt x="594" y="254"/>
                  </a:lnTo>
                  <a:lnTo>
                    <a:pt x="597" y="271"/>
                  </a:lnTo>
                  <a:lnTo>
                    <a:pt x="601" y="289"/>
                  </a:lnTo>
                  <a:lnTo>
                    <a:pt x="602" y="304"/>
                  </a:lnTo>
                  <a:lnTo>
                    <a:pt x="602" y="318"/>
                  </a:lnTo>
                  <a:lnTo>
                    <a:pt x="599" y="322"/>
                  </a:lnTo>
                  <a:lnTo>
                    <a:pt x="593" y="325"/>
                  </a:lnTo>
                  <a:lnTo>
                    <a:pt x="587" y="328"/>
                  </a:lnTo>
                  <a:lnTo>
                    <a:pt x="580" y="330"/>
                  </a:lnTo>
                  <a:lnTo>
                    <a:pt x="563" y="335"/>
                  </a:lnTo>
                  <a:lnTo>
                    <a:pt x="543" y="338"/>
                  </a:lnTo>
                  <a:lnTo>
                    <a:pt x="521" y="340"/>
                  </a:lnTo>
                  <a:lnTo>
                    <a:pt x="496" y="342"/>
                  </a:lnTo>
                  <a:lnTo>
                    <a:pt x="472" y="343"/>
                  </a:lnTo>
                  <a:lnTo>
                    <a:pt x="446" y="343"/>
                  </a:lnTo>
                  <a:lnTo>
                    <a:pt x="441" y="330"/>
                  </a:lnTo>
                  <a:lnTo>
                    <a:pt x="437" y="318"/>
                  </a:lnTo>
                  <a:lnTo>
                    <a:pt x="431" y="306"/>
                  </a:lnTo>
                  <a:lnTo>
                    <a:pt x="425" y="295"/>
                  </a:lnTo>
                  <a:lnTo>
                    <a:pt x="418" y="284"/>
                  </a:lnTo>
                  <a:lnTo>
                    <a:pt x="410" y="274"/>
                  </a:lnTo>
                  <a:lnTo>
                    <a:pt x="401" y="264"/>
                  </a:lnTo>
                  <a:lnTo>
                    <a:pt x="392" y="255"/>
                  </a:lnTo>
                  <a:lnTo>
                    <a:pt x="380" y="245"/>
                  </a:lnTo>
                  <a:lnTo>
                    <a:pt x="366" y="245"/>
                  </a:lnTo>
                  <a:lnTo>
                    <a:pt x="354" y="245"/>
                  </a:lnTo>
                  <a:lnTo>
                    <a:pt x="343" y="245"/>
                  </a:lnTo>
                  <a:lnTo>
                    <a:pt x="332" y="245"/>
                  </a:lnTo>
                  <a:lnTo>
                    <a:pt x="320" y="245"/>
                  </a:lnTo>
                  <a:lnTo>
                    <a:pt x="319" y="245"/>
                  </a:lnTo>
                  <a:lnTo>
                    <a:pt x="327" y="231"/>
                  </a:lnTo>
                  <a:lnTo>
                    <a:pt x="334" y="217"/>
                  </a:lnTo>
                  <a:lnTo>
                    <a:pt x="340" y="211"/>
                  </a:lnTo>
                  <a:lnTo>
                    <a:pt x="345" y="205"/>
                  </a:lnTo>
                  <a:lnTo>
                    <a:pt x="349" y="198"/>
                  </a:lnTo>
                  <a:lnTo>
                    <a:pt x="352" y="191"/>
                  </a:lnTo>
                  <a:lnTo>
                    <a:pt x="365" y="191"/>
                  </a:lnTo>
                  <a:lnTo>
                    <a:pt x="377" y="191"/>
                  </a:lnTo>
                  <a:lnTo>
                    <a:pt x="383" y="191"/>
                  </a:lnTo>
                  <a:lnTo>
                    <a:pt x="387" y="191"/>
                  </a:lnTo>
                  <a:lnTo>
                    <a:pt x="392" y="190"/>
                  </a:lnTo>
                  <a:lnTo>
                    <a:pt x="397" y="189"/>
                  </a:lnTo>
                  <a:lnTo>
                    <a:pt x="400" y="183"/>
                  </a:lnTo>
                  <a:lnTo>
                    <a:pt x="404" y="176"/>
                  </a:lnTo>
                  <a:lnTo>
                    <a:pt x="406" y="169"/>
                  </a:lnTo>
                  <a:lnTo>
                    <a:pt x="408" y="160"/>
                  </a:lnTo>
                  <a:lnTo>
                    <a:pt x="404" y="153"/>
                  </a:lnTo>
                  <a:lnTo>
                    <a:pt x="399" y="146"/>
                  </a:lnTo>
                  <a:lnTo>
                    <a:pt x="394" y="139"/>
                  </a:lnTo>
                  <a:lnTo>
                    <a:pt x="392" y="129"/>
                  </a:lnTo>
                  <a:lnTo>
                    <a:pt x="388" y="128"/>
                  </a:lnTo>
                  <a:lnTo>
                    <a:pt x="386" y="124"/>
                  </a:lnTo>
                  <a:lnTo>
                    <a:pt x="384" y="121"/>
                  </a:lnTo>
                  <a:lnTo>
                    <a:pt x="381" y="117"/>
                  </a:lnTo>
                  <a:lnTo>
                    <a:pt x="379" y="107"/>
                  </a:lnTo>
                  <a:lnTo>
                    <a:pt x="378" y="94"/>
                  </a:lnTo>
                  <a:lnTo>
                    <a:pt x="378" y="92"/>
                  </a:lnTo>
                  <a:lnTo>
                    <a:pt x="380" y="90"/>
                  </a:lnTo>
                  <a:lnTo>
                    <a:pt x="383" y="89"/>
                  </a:lnTo>
                  <a:lnTo>
                    <a:pt x="384" y="88"/>
                  </a:lnTo>
                  <a:lnTo>
                    <a:pt x="383" y="75"/>
                  </a:lnTo>
                  <a:lnTo>
                    <a:pt x="383" y="63"/>
                  </a:lnTo>
                  <a:lnTo>
                    <a:pt x="383" y="53"/>
                  </a:lnTo>
                  <a:lnTo>
                    <a:pt x="385" y="42"/>
                  </a:lnTo>
                  <a:lnTo>
                    <a:pt x="388" y="34"/>
                  </a:lnTo>
                  <a:lnTo>
                    <a:pt x="392" y="27"/>
                  </a:lnTo>
                  <a:lnTo>
                    <a:pt x="398" y="20"/>
                  </a:lnTo>
                  <a:lnTo>
                    <a:pt x="404" y="14"/>
                  </a:lnTo>
                  <a:lnTo>
                    <a:pt x="410" y="11"/>
                  </a:lnTo>
                  <a:lnTo>
                    <a:pt x="415" y="8"/>
                  </a:lnTo>
                  <a:lnTo>
                    <a:pt x="421" y="5"/>
                  </a:lnTo>
                  <a:lnTo>
                    <a:pt x="428" y="4"/>
                  </a:lnTo>
                  <a:lnTo>
                    <a:pt x="442" y="0"/>
                  </a:lnTo>
                  <a:lnTo>
                    <a:pt x="457" y="0"/>
                  </a:lnTo>
                  <a:lnTo>
                    <a:pt x="471" y="1"/>
                  </a:lnTo>
                  <a:lnTo>
                    <a:pt x="485" y="4"/>
                  </a:lnTo>
                  <a:lnTo>
                    <a:pt x="492" y="6"/>
                  </a:lnTo>
                  <a:lnTo>
                    <a:pt x="498" y="9"/>
                  </a:lnTo>
                  <a:lnTo>
                    <a:pt x="503" y="13"/>
                  </a:lnTo>
                  <a:lnTo>
                    <a:pt x="509" y="17"/>
                  </a:lnTo>
                  <a:lnTo>
                    <a:pt x="515" y="22"/>
                  </a:lnTo>
                  <a:lnTo>
                    <a:pt x="520" y="28"/>
                  </a:lnTo>
                  <a:lnTo>
                    <a:pt x="523" y="35"/>
                  </a:lnTo>
                  <a:lnTo>
                    <a:pt x="526" y="44"/>
                  </a:lnTo>
                  <a:lnTo>
                    <a:pt x="527" y="53"/>
                  </a:lnTo>
                  <a:lnTo>
                    <a:pt x="528" y="63"/>
                  </a:lnTo>
                  <a:lnTo>
                    <a:pt x="527" y="75"/>
                  </a:lnTo>
                  <a:lnTo>
                    <a:pt x="526" y="89"/>
                  </a:lnTo>
                  <a:lnTo>
                    <a:pt x="526" y="89"/>
                  </a:lnTo>
                  <a:lnTo>
                    <a:pt x="527" y="90"/>
                  </a:lnTo>
                  <a:lnTo>
                    <a:pt x="529" y="92"/>
                  </a:lnTo>
                  <a:lnTo>
                    <a:pt x="529" y="94"/>
                  </a:lnTo>
                  <a:lnTo>
                    <a:pt x="529" y="101"/>
                  </a:lnTo>
                  <a:lnTo>
                    <a:pt x="529" y="108"/>
                  </a:lnTo>
                  <a:lnTo>
                    <a:pt x="528" y="113"/>
                  </a:lnTo>
                  <a:lnTo>
                    <a:pt x="526" y="117"/>
                  </a:lnTo>
                  <a:lnTo>
                    <a:pt x="525" y="122"/>
                  </a:lnTo>
                  <a:lnTo>
                    <a:pt x="521" y="126"/>
                  </a:lnTo>
                  <a:lnTo>
                    <a:pt x="519" y="128"/>
                  </a:lnTo>
                  <a:lnTo>
                    <a:pt x="515" y="130"/>
                  </a:lnTo>
                  <a:lnTo>
                    <a:pt x="512" y="139"/>
                  </a:lnTo>
                  <a:lnTo>
                    <a:pt x="508" y="147"/>
                  </a:lnTo>
                  <a:lnTo>
                    <a:pt x="503" y="155"/>
                  </a:lnTo>
                  <a:lnTo>
                    <a:pt x="498" y="162"/>
                  </a:lnTo>
                  <a:lnTo>
                    <a:pt x="499" y="169"/>
                  </a:lnTo>
                  <a:lnTo>
                    <a:pt x="501" y="175"/>
                  </a:lnTo>
                  <a:lnTo>
                    <a:pt x="503" y="181"/>
                  </a:lnTo>
                  <a:lnTo>
                    <a:pt x="506" y="186"/>
                  </a:lnTo>
                  <a:lnTo>
                    <a:pt x="511" y="189"/>
                  </a:lnTo>
                  <a:lnTo>
                    <a:pt x="515" y="191"/>
                  </a:lnTo>
                  <a:lnTo>
                    <a:pt x="521" y="193"/>
                  </a:lnTo>
                  <a:lnTo>
                    <a:pt x="528" y="193"/>
                  </a:lnTo>
                  <a:lnTo>
                    <a:pt x="543" y="193"/>
                  </a:lnTo>
                  <a:lnTo>
                    <a:pt x="560" y="193"/>
                  </a:lnTo>
                  <a:close/>
                  <a:moveTo>
                    <a:pt x="366" y="284"/>
                  </a:moveTo>
                  <a:lnTo>
                    <a:pt x="354" y="284"/>
                  </a:lnTo>
                  <a:lnTo>
                    <a:pt x="343" y="284"/>
                  </a:lnTo>
                  <a:lnTo>
                    <a:pt x="331" y="284"/>
                  </a:lnTo>
                  <a:lnTo>
                    <a:pt x="320" y="284"/>
                  </a:lnTo>
                  <a:lnTo>
                    <a:pt x="310" y="284"/>
                  </a:lnTo>
                  <a:lnTo>
                    <a:pt x="302" y="282"/>
                  </a:lnTo>
                  <a:lnTo>
                    <a:pt x="295" y="278"/>
                  </a:lnTo>
                  <a:lnTo>
                    <a:pt x="289" y="274"/>
                  </a:lnTo>
                  <a:lnTo>
                    <a:pt x="284" y="267"/>
                  </a:lnTo>
                  <a:lnTo>
                    <a:pt x="280" y="258"/>
                  </a:lnTo>
                  <a:lnTo>
                    <a:pt x="278" y="249"/>
                  </a:lnTo>
                  <a:lnTo>
                    <a:pt x="276" y="238"/>
                  </a:lnTo>
                  <a:lnTo>
                    <a:pt x="284" y="229"/>
                  </a:lnTo>
                  <a:lnTo>
                    <a:pt x="291" y="218"/>
                  </a:lnTo>
                  <a:lnTo>
                    <a:pt x="297" y="205"/>
                  </a:lnTo>
                  <a:lnTo>
                    <a:pt x="302" y="193"/>
                  </a:lnTo>
                  <a:lnTo>
                    <a:pt x="306" y="190"/>
                  </a:lnTo>
                  <a:lnTo>
                    <a:pt x="311" y="187"/>
                  </a:lnTo>
                  <a:lnTo>
                    <a:pt x="315" y="182"/>
                  </a:lnTo>
                  <a:lnTo>
                    <a:pt x="317" y="176"/>
                  </a:lnTo>
                  <a:lnTo>
                    <a:pt x="319" y="169"/>
                  </a:lnTo>
                  <a:lnTo>
                    <a:pt x="322" y="161"/>
                  </a:lnTo>
                  <a:lnTo>
                    <a:pt x="322" y="151"/>
                  </a:lnTo>
                  <a:lnTo>
                    <a:pt x="322" y="142"/>
                  </a:lnTo>
                  <a:lnTo>
                    <a:pt x="322" y="139"/>
                  </a:lnTo>
                  <a:lnTo>
                    <a:pt x="318" y="135"/>
                  </a:lnTo>
                  <a:lnTo>
                    <a:pt x="318" y="135"/>
                  </a:lnTo>
                  <a:lnTo>
                    <a:pt x="317" y="134"/>
                  </a:lnTo>
                  <a:lnTo>
                    <a:pt x="319" y="114"/>
                  </a:lnTo>
                  <a:lnTo>
                    <a:pt x="319" y="96"/>
                  </a:lnTo>
                  <a:lnTo>
                    <a:pt x="319" y="81"/>
                  </a:lnTo>
                  <a:lnTo>
                    <a:pt x="317" y="68"/>
                  </a:lnTo>
                  <a:lnTo>
                    <a:pt x="313" y="58"/>
                  </a:lnTo>
                  <a:lnTo>
                    <a:pt x="309" y="47"/>
                  </a:lnTo>
                  <a:lnTo>
                    <a:pt x="302" y="38"/>
                  </a:lnTo>
                  <a:lnTo>
                    <a:pt x="292" y="31"/>
                  </a:lnTo>
                  <a:lnTo>
                    <a:pt x="285" y="25"/>
                  </a:lnTo>
                  <a:lnTo>
                    <a:pt x="277" y="20"/>
                  </a:lnTo>
                  <a:lnTo>
                    <a:pt x="268" y="15"/>
                  </a:lnTo>
                  <a:lnTo>
                    <a:pt x="258" y="12"/>
                  </a:lnTo>
                  <a:lnTo>
                    <a:pt x="249" y="9"/>
                  </a:lnTo>
                  <a:lnTo>
                    <a:pt x="238" y="7"/>
                  </a:lnTo>
                  <a:lnTo>
                    <a:pt x="228" y="6"/>
                  </a:lnTo>
                  <a:lnTo>
                    <a:pt x="217" y="6"/>
                  </a:lnTo>
                  <a:lnTo>
                    <a:pt x="207" y="6"/>
                  </a:lnTo>
                  <a:lnTo>
                    <a:pt x="196" y="7"/>
                  </a:lnTo>
                  <a:lnTo>
                    <a:pt x="187" y="8"/>
                  </a:lnTo>
                  <a:lnTo>
                    <a:pt x="176" y="11"/>
                  </a:lnTo>
                  <a:lnTo>
                    <a:pt x="167" y="14"/>
                  </a:lnTo>
                  <a:lnTo>
                    <a:pt x="157" y="18"/>
                  </a:lnTo>
                  <a:lnTo>
                    <a:pt x="149" y="22"/>
                  </a:lnTo>
                  <a:lnTo>
                    <a:pt x="141" y="27"/>
                  </a:lnTo>
                  <a:lnTo>
                    <a:pt x="133" y="35"/>
                  </a:lnTo>
                  <a:lnTo>
                    <a:pt x="124" y="45"/>
                  </a:lnTo>
                  <a:lnTo>
                    <a:pt x="119" y="55"/>
                  </a:lnTo>
                  <a:lnTo>
                    <a:pt x="114" y="68"/>
                  </a:lnTo>
                  <a:lnTo>
                    <a:pt x="111" y="82"/>
                  </a:lnTo>
                  <a:lnTo>
                    <a:pt x="110" y="97"/>
                  </a:lnTo>
                  <a:lnTo>
                    <a:pt x="110" y="114"/>
                  </a:lnTo>
                  <a:lnTo>
                    <a:pt x="113" y="133"/>
                  </a:lnTo>
                  <a:lnTo>
                    <a:pt x="110" y="134"/>
                  </a:lnTo>
                  <a:lnTo>
                    <a:pt x="108" y="135"/>
                  </a:lnTo>
                  <a:lnTo>
                    <a:pt x="104" y="139"/>
                  </a:lnTo>
                  <a:lnTo>
                    <a:pt x="104" y="142"/>
                  </a:lnTo>
                  <a:lnTo>
                    <a:pt x="104" y="151"/>
                  </a:lnTo>
                  <a:lnTo>
                    <a:pt x="106" y="161"/>
                  </a:lnTo>
                  <a:lnTo>
                    <a:pt x="107" y="168"/>
                  </a:lnTo>
                  <a:lnTo>
                    <a:pt x="109" y="175"/>
                  </a:lnTo>
                  <a:lnTo>
                    <a:pt x="113" y="181"/>
                  </a:lnTo>
                  <a:lnTo>
                    <a:pt x="115" y="186"/>
                  </a:lnTo>
                  <a:lnTo>
                    <a:pt x="120" y="190"/>
                  </a:lnTo>
                  <a:lnTo>
                    <a:pt x="123" y="193"/>
                  </a:lnTo>
                  <a:lnTo>
                    <a:pt x="128" y="204"/>
                  </a:lnTo>
                  <a:lnTo>
                    <a:pt x="134" y="216"/>
                  </a:lnTo>
                  <a:lnTo>
                    <a:pt x="141" y="227"/>
                  </a:lnTo>
                  <a:lnTo>
                    <a:pt x="148" y="236"/>
                  </a:lnTo>
                  <a:lnTo>
                    <a:pt x="146" y="249"/>
                  </a:lnTo>
                  <a:lnTo>
                    <a:pt x="141" y="261"/>
                  </a:lnTo>
                  <a:lnTo>
                    <a:pt x="136" y="270"/>
                  </a:lnTo>
                  <a:lnTo>
                    <a:pt x="130" y="278"/>
                  </a:lnTo>
                  <a:lnTo>
                    <a:pt x="124" y="281"/>
                  </a:lnTo>
                  <a:lnTo>
                    <a:pt x="117" y="282"/>
                  </a:lnTo>
                  <a:lnTo>
                    <a:pt x="110" y="282"/>
                  </a:lnTo>
                  <a:lnTo>
                    <a:pt x="102" y="282"/>
                  </a:lnTo>
                  <a:lnTo>
                    <a:pt x="92" y="282"/>
                  </a:lnTo>
                  <a:lnTo>
                    <a:pt x="81" y="282"/>
                  </a:lnTo>
                  <a:lnTo>
                    <a:pt x="70" y="282"/>
                  </a:lnTo>
                  <a:lnTo>
                    <a:pt x="59" y="282"/>
                  </a:lnTo>
                  <a:lnTo>
                    <a:pt x="52" y="289"/>
                  </a:lnTo>
                  <a:lnTo>
                    <a:pt x="45" y="298"/>
                  </a:lnTo>
                  <a:lnTo>
                    <a:pt x="39" y="308"/>
                  </a:lnTo>
                  <a:lnTo>
                    <a:pt x="33" y="318"/>
                  </a:lnTo>
                  <a:lnTo>
                    <a:pt x="27" y="329"/>
                  </a:lnTo>
                  <a:lnTo>
                    <a:pt x="21" y="340"/>
                  </a:lnTo>
                  <a:lnTo>
                    <a:pt x="16" y="353"/>
                  </a:lnTo>
                  <a:lnTo>
                    <a:pt x="13" y="365"/>
                  </a:lnTo>
                  <a:lnTo>
                    <a:pt x="6" y="391"/>
                  </a:lnTo>
                  <a:lnTo>
                    <a:pt x="1" y="417"/>
                  </a:lnTo>
                  <a:lnTo>
                    <a:pt x="0" y="430"/>
                  </a:lnTo>
                  <a:lnTo>
                    <a:pt x="0" y="441"/>
                  </a:lnTo>
                  <a:lnTo>
                    <a:pt x="0" y="453"/>
                  </a:lnTo>
                  <a:lnTo>
                    <a:pt x="0" y="465"/>
                  </a:lnTo>
                  <a:lnTo>
                    <a:pt x="7" y="468"/>
                  </a:lnTo>
                  <a:lnTo>
                    <a:pt x="15" y="472"/>
                  </a:lnTo>
                  <a:lnTo>
                    <a:pt x="25" y="475"/>
                  </a:lnTo>
                  <a:lnTo>
                    <a:pt x="35" y="479"/>
                  </a:lnTo>
                  <a:lnTo>
                    <a:pt x="60" y="485"/>
                  </a:lnTo>
                  <a:lnTo>
                    <a:pt x="88" y="490"/>
                  </a:lnTo>
                  <a:lnTo>
                    <a:pt x="119" y="494"/>
                  </a:lnTo>
                  <a:lnTo>
                    <a:pt x="151" y="497"/>
                  </a:lnTo>
                  <a:lnTo>
                    <a:pt x="185" y="499"/>
                  </a:lnTo>
                  <a:lnTo>
                    <a:pt x="219" y="499"/>
                  </a:lnTo>
                  <a:lnTo>
                    <a:pt x="253" y="499"/>
                  </a:lnTo>
                  <a:lnTo>
                    <a:pt x="288" y="498"/>
                  </a:lnTo>
                  <a:lnTo>
                    <a:pt x="319" y="494"/>
                  </a:lnTo>
                  <a:lnTo>
                    <a:pt x="349" y="491"/>
                  </a:lnTo>
                  <a:lnTo>
                    <a:pt x="374" y="486"/>
                  </a:lnTo>
                  <a:lnTo>
                    <a:pt x="397" y="480"/>
                  </a:lnTo>
                  <a:lnTo>
                    <a:pt x="406" y="477"/>
                  </a:lnTo>
                  <a:lnTo>
                    <a:pt x="414" y="473"/>
                  </a:lnTo>
                  <a:lnTo>
                    <a:pt x="421" y="468"/>
                  </a:lnTo>
                  <a:lnTo>
                    <a:pt x="427" y="465"/>
                  </a:lnTo>
                  <a:lnTo>
                    <a:pt x="426" y="444"/>
                  </a:lnTo>
                  <a:lnTo>
                    <a:pt x="424" y="421"/>
                  </a:lnTo>
                  <a:lnTo>
                    <a:pt x="420" y="397"/>
                  </a:lnTo>
                  <a:lnTo>
                    <a:pt x="415" y="372"/>
                  </a:lnTo>
                  <a:lnTo>
                    <a:pt x="412" y="359"/>
                  </a:lnTo>
                  <a:lnTo>
                    <a:pt x="407" y="348"/>
                  </a:lnTo>
                  <a:lnTo>
                    <a:pt x="403" y="335"/>
                  </a:lnTo>
                  <a:lnTo>
                    <a:pt x="397" y="324"/>
                  </a:lnTo>
                  <a:lnTo>
                    <a:pt x="391" y="312"/>
                  </a:lnTo>
                  <a:lnTo>
                    <a:pt x="384" y="302"/>
                  </a:lnTo>
                  <a:lnTo>
                    <a:pt x="376" y="292"/>
                  </a:lnTo>
                  <a:lnTo>
                    <a:pt x="366" y="284"/>
                  </a:lnTo>
                  <a:lnTo>
                    <a:pt x="366" y="28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48" name="组合 47"/>
          <p:cNvGrpSpPr/>
          <p:nvPr/>
        </p:nvGrpSpPr>
        <p:grpSpPr>
          <a:xfrm>
            <a:off x="6275228" y="2755795"/>
            <a:ext cx="554023" cy="554023"/>
            <a:chOff x="4845374" y="3399843"/>
            <a:chExt cx="583193" cy="583193"/>
          </a:xfrm>
        </p:grpSpPr>
        <p:sp>
          <p:nvSpPr>
            <p:cNvPr id="49" name="椭圆 48"/>
            <p:cNvSpPr/>
            <p:nvPr/>
          </p:nvSpPr>
          <p:spPr>
            <a:xfrm>
              <a:off x="4845374" y="3399843"/>
              <a:ext cx="583193" cy="58319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Freeform 133"/>
            <p:cNvSpPr>
              <a:spLocks noEditPoints="1"/>
            </p:cNvSpPr>
            <p:nvPr/>
          </p:nvSpPr>
          <p:spPr bwMode="auto">
            <a:xfrm>
              <a:off x="4955072" y="3525532"/>
              <a:ext cx="363795" cy="331813"/>
            </a:xfrm>
            <a:custGeom>
              <a:avLst/>
              <a:gdLst>
                <a:gd name="T0" fmla="*/ 244 w 547"/>
                <a:gd name="T1" fmla="*/ 120 h 498"/>
                <a:gd name="T2" fmla="*/ 218 w 547"/>
                <a:gd name="T3" fmla="*/ 146 h 498"/>
                <a:gd name="T4" fmla="*/ 232 w 547"/>
                <a:gd name="T5" fmla="*/ 180 h 498"/>
                <a:gd name="T6" fmla="*/ 270 w 547"/>
                <a:gd name="T7" fmla="*/ 180 h 498"/>
                <a:gd name="T8" fmla="*/ 283 w 547"/>
                <a:gd name="T9" fmla="*/ 146 h 498"/>
                <a:gd name="T10" fmla="*/ 236 w 547"/>
                <a:gd name="T11" fmla="*/ 79 h 498"/>
                <a:gd name="T12" fmla="*/ 197 w 547"/>
                <a:gd name="T13" fmla="*/ 99 h 498"/>
                <a:gd name="T14" fmla="*/ 177 w 547"/>
                <a:gd name="T15" fmla="*/ 138 h 498"/>
                <a:gd name="T16" fmla="*/ 182 w 547"/>
                <a:gd name="T17" fmla="*/ 183 h 498"/>
                <a:gd name="T18" fmla="*/ 209 w 547"/>
                <a:gd name="T19" fmla="*/ 216 h 498"/>
                <a:gd name="T20" fmla="*/ 251 w 547"/>
                <a:gd name="T21" fmla="*/ 228 h 498"/>
                <a:gd name="T22" fmla="*/ 293 w 547"/>
                <a:gd name="T23" fmla="*/ 216 h 498"/>
                <a:gd name="T24" fmla="*/ 320 w 547"/>
                <a:gd name="T25" fmla="*/ 183 h 498"/>
                <a:gd name="T26" fmla="*/ 325 w 547"/>
                <a:gd name="T27" fmla="*/ 138 h 498"/>
                <a:gd name="T28" fmla="*/ 304 w 547"/>
                <a:gd name="T29" fmla="*/ 99 h 498"/>
                <a:gd name="T30" fmla="*/ 266 w 547"/>
                <a:gd name="T31" fmla="*/ 79 h 498"/>
                <a:gd name="T32" fmla="*/ 305 w 547"/>
                <a:gd name="T33" fmla="*/ 367 h 498"/>
                <a:gd name="T34" fmla="*/ 249 w 547"/>
                <a:gd name="T35" fmla="*/ 379 h 498"/>
                <a:gd name="T36" fmla="*/ 273 w 547"/>
                <a:gd name="T37" fmla="*/ 428 h 498"/>
                <a:gd name="T38" fmla="*/ 262 w 547"/>
                <a:gd name="T39" fmla="*/ 487 h 498"/>
                <a:gd name="T40" fmla="*/ 337 w 547"/>
                <a:gd name="T41" fmla="*/ 481 h 498"/>
                <a:gd name="T42" fmla="*/ 322 w 547"/>
                <a:gd name="T43" fmla="*/ 419 h 498"/>
                <a:gd name="T44" fmla="*/ 494 w 547"/>
                <a:gd name="T45" fmla="*/ 352 h 498"/>
                <a:gd name="T46" fmla="*/ 458 w 547"/>
                <a:gd name="T47" fmla="*/ 345 h 498"/>
                <a:gd name="T48" fmla="*/ 438 w 547"/>
                <a:gd name="T49" fmla="*/ 375 h 498"/>
                <a:gd name="T50" fmla="*/ 458 w 547"/>
                <a:gd name="T51" fmla="*/ 406 h 498"/>
                <a:gd name="T52" fmla="*/ 494 w 547"/>
                <a:gd name="T53" fmla="*/ 399 h 498"/>
                <a:gd name="T54" fmla="*/ 501 w 547"/>
                <a:gd name="T55" fmla="*/ 362 h 498"/>
                <a:gd name="T56" fmla="*/ 455 w 547"/>
                <a:gd name="T57" fmla="*/ 301 h 498"/>
                <a:gd name="T58" fmla="*/ 418 w 547"/>
                <a:gd name="T59" fmla="*/ 322 h 498"/>
                <a:gd name="T60" fmla="*/ 397 w 547"/>
                <a:gd name="T61" fmla="*/ 360 h 498"/>
                <a:gd name="T62" fmla="*/ 401 w 547"/>
                <a:gd name="T63" fmla="*/ 405 h 498"/>
                <a:gd name="T64" fmla="*/ 428 w 547"/>
                <a:gd name="T65" fmla="*/ 437 h 498"/>
                <a:gd name="T66" fmla="*/ 471 w 547"/>
                <a:gd name="T67" fmla="*/ 450 h 498"/>
                <a:gd name="T68" fmla="*/ 513 w 547"/>
                <a:gd name="T69" fmla="*/ 437 h 498"/>
                <a:gd name="T70" fmla="*/ 541 w 547"/>
                <a:gd name="T71" fmla="*/ 405 h 498"/>
                <a:gd name="T72" fmla="*/ 545 w 547"/>
                <a:gd name="T73" fmla="*/ 360 h 498"/>
                <a:gd name="T74" fmla="*/ 525 w 547"/>
                <a:gd name="T75" fmla="*/ 322 h 498"/>
                <a:gd name="T76" fmla="*/ 486 w 547"/>
                <a:gd name="T77" fmla="*/ 301 h 498"/>
                <a:gd name="T78" fmla="*/ 12 w 547"/>
                <a:gd name="T79" fmla="*/ 200 h 498"/>
                <a:gd name="T80" fmla="*/ 15 w 547"/>
                <a:gd name="T81" fmla="*/ 258 h 498"/>
                <a:gd name="T82" fmla="*/ 67 w 547"/>
                <a:gd name="T83" fmla="*/ 240 h 498"/>
                <a:gd name="T84" fmla="*/ 123 w 547"/>
                <a:gd name="T85" fmla="*/ 261 h 498"/>
                <a:gd name="T86" fmla="*/ 129 w 547"/>
                <a:gd name="T87" fmla="*/ 185 h 498"/>
                <a:gd name="T88" fmla="*/ 65 w 547"/>
                <a:gd name="T89" fmla="*/ 192 h 498"/>
                <a:gd name="T90" fmla="*/ 103 w 547"/>
                <a:gd name="T91" fmla="*/ 494 h 498"/>
                <a:gd name="T92" fmla="*/ 89 w 547"/>
                <a:gd name="T93" fmla="*/ 375 h 498"/>
                <a:gd name="T94" fmla="*/ 133 w 547"/>
                <a:gd name="T95" fmla="*/ 308 h 498"/>
                <a:gd name="T96" fmla="*/ 225 w 547"/>
                <a:gd name="T97" fmla="*/ 273 h 498"/>
                <a:gd name="T98" fmla="*/ 340 w 547"/>
                <a:gd name="T99" fmla="*/ 253 h 498"/>
                <a:gd name="T100" fmla="*/ 390 w 547"/>
                <a:gd name="T101" fmla="*/ 220 h 498"/>
                <a:gd name="T102" fmla="*/ 399 w 547"/>
                <a:gd name="T103" fmla="*/ 167 h 498"/>
                <a:gd name="T104" fmla="*/ 447 w 547"/>
                <a:gd name="T105" fmla="*/ 58 h 498"/>
                <a:gd name="T106" fmla="*/ 468 w 547"/>
                <a:gd name="T107" fmla="*/ 206 h 498"/>
                <a:gd name="T108" fmla="*/ 433 w 547"/>
                <a:gd name="T109" fmla="*/ 280 h 498"/>
                <a:gd name="T110" fmla="*/ 359 w 547"/>
                <a:gd name="T111" fmla="*/ 318 h 498"/>
                <a:gd name="T112" fmla="*/ 239 w 547"/>
                <a:gd name="T113" fmla="*/ 340 h 498"/>
                <a:gd name="T114" fmla="*/ 178 w 547"/>
                <a:gd name="T115" fmla="*/ 362 h 498"/>
                <a:gd name="T116" fmla="*/ 157 w 547"/>
                <a:gd name="T117" fmla="*/ 401 h 498"/>
                <a:gd name="T118" fmla="*/ 168 w 547"/>
                <a:gd name="T119" fmla="*/ 474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47" h="498">
                  <a:moveTo>
                    <a:pt x="275" y="130"/>
                  </a:moveTo>
                  <a:lnTo>
                    <a:pt x="270" y="125"/>
                  </a:lnTo>
                  <a:lnTo>
                    <a:pt x="264" y="123"/>
                  </a:lnTo>
                  <a:lnTo>
                    <a:pt x="258" y="120"/>
                  </a:lnTo>
                  <a:lnTo>
                    <a:pt x="251" y="119"/>
                  </a:lnTo>
                  <a:lnTo>
                    <a:pt x="244" y="120"/>
                  </a:lnTo>
                  <a:lnTo>
                    <a:pt x="238" y="123"/>
                  </a:lnTo>
                  <a:lnTo>
                    <a:pt x="232" y="125"/>
                  </a:lnTo>
                  <a:lnTo>
                    <a:pt x="228" y="130"/>
                  </a:lnTo>
                  <a:lnTo>
                    <a:pt x="224" y="135"/>
                  </a:lnTo>
                  <a:lnTo>
                    <a:pt x="221" y="140"/>
                  </a:lnTo>
                  <a:lnTo>
                    <a:pt x="218" y="146"/>
                  </a:lnTo>
                  <a:lnTo>
                    <a:pt x="218" y="153"/>
                  </a:lnTo>
                  <a:lnTo>
                    <a:pt x="218" y="159"/>
                  </a:lnTo>
                  <a:lnTo>
                    <a:pt x="221" y="166"/>
                  </a:lnTo>
                  <a:lnTo>
                    <a:pt x="224" y="171"/>
                  </a:lnTo>
                  <a:lnTo>
                    <a:pt x="228" y="177"/>
                  </a:lnTo>
                  <a:lnTo>
                    <a:pt x="232" y="180"/>
                  </a:lnTo>
                  <a:lnTo>
                    <a:pt x="238" y="184"/>
                  </a:lnTo>
                  <a:lnTo>
                    <a:pt x="244" y="185"/>
                  </a:lnTo>
                  <a:lnTo>
                    <a:pt x="251" y="186"/>
                  </a:lnTo>
                  <a:lnTo>
                    <a:pt x="258" y="185"/>
                  </a:lnTo>
                  <a:lnTo>
                    <a:pt x="264" y="184"/>
                  </a:lnTo>
                  <a:lnTo>
                    <a:pt x="270" y="180"/>
                  </a:lnTo>
                  <a:lnTo>
                    <a:pt x="275" y="177"/>
                  </a:lnTo>
                  <a:lnTo>
                    <a:pt x="278" y="171"/>
                  </a:lnTo>
                  <a:lnTo>
                    <a:pt x="282" y="166"/>
                  </a:lnTo>
                  <a:lnTo>
                    <a:pt x="283" y="159"/>
                  </a:lnTo>
                  <a:lnTo>
                    <a:pt x="284" y="153"/>
                  </a:lnTo>
                  <a:lnTo>
                    <a:pt x="283" y="146"/>
                  </a:lnTo>
                  <a:lnTo>
                    <a:pt x="282" y="140"/>
                  </a:lnTo>
                  <a:lnTo>
                    <a:pt x="278" y="135"/>
                  </a:lnTo>
                  <a:lnTo>
                    <a:pt x="275" y="130"/>
                  </a:lnTo>
                  <a:close/>
                  <a:moveTo>
                    <a:pt x="251" y="77"/>
                  </a:moveTo>
                  <a:lnTo>
                    <a:pt x="243" y="78"/>
                  </a:lnTo>
                  <a:lnTo>
                    <a:pt x="236" y="79"/>
                  </a:lnTo>
                  <a:lnTo>
                    <a:pt x="229" y="81"/>
                  </a:lnTo>
                  <a:lnTo>
                    <a:pt x="222" y="83"/>
                  </a:lnTo>
                  <a:lnTo>
                    <a:pt x="215" y="86"/>
                  </a:lnTo>
                  <a:lnTo>
                    <a:pt x="209" y="90"/>
                  </a:lnTo>
                  <a:lnTo>
                    <a:pt x="203" y="95"/>
                  </a:lnTo>
                  <a:lnTo>
                    <a:pt x="197" y="99"/>
                  </a:lnTo>
                  <a:lnTo>
                    <a:pt x="192" y="105"/>
                  </a:lnTo>
                  <a:lnTo>
                    <a:pt x="189" y="111"/>
                  </a:lnTo>
                  <a:lnTo>
                    <a:pt x="184" y="117"/>
                  </a:lnTo>
                  <a:lnTo>
                    <a:pt x="182" y="124"/>
                  </a:lnTo>
                  <a:lnTo>
                    <a:pt x="178" y="131"/>
                  </a:lnTo>
                  <a:lnTo>
                    <a:pt x="177" y="138"/>
                  </a:lnTo>
                  <a:lnTo>
                    <a:pt x="176" y="145"/>
                  </a:lnTo>
                  <a:lnTo>
                    <a:pt x="176" y="153"/>
                  </a:lnTo>
                  <a:lnTo>
                    <a:pt x="176" y="160"/>
                  </a:lnTo>
                  <a:lnTo>
                    <a:pt x="177" y="169"/>
                  </a:lnTo>
                  <a:lnTo>
                    <a:pt x="178" y="176"/>
                  </a:lnTo>
                  <a:lnTo>
                    <a:pt x="182" y="183"/>
                  </a:lnTo>
                  <a:lnTo>
                    <a:pt x="184" y="189"/>
                  </a:lnTo>
                  <a:lnTo>
                    <a:pt x="189" y="196"/>
                  </a:lnTo>
                  <a:lnTo>
                    <a:pt x="192" y="201"/>
                  </a:lnTo>
                  <a:lnTo>
                    <a:pt x="197" y="206"/>
                  </a:lnTo>
                  <a:lnTo>
                    <a:pt x="203" y="211"/>
                  </a:lnTo>
                  <a:lnTo>
                    <a:pt x="209" y="216"/>
                  </a:lnTo>
                  <a:lnTo>
                    <a:pt x="215" y="219"/>
                  </a:lnTo>
                  <a:lnTo>
                    <a:pt x="222" y="223"/>
                  </a:lnTo>
                  <a:lnTo>
                    <a:pt x="229" y="225"/>
                  </a:lnTo>
                  <a:lnTo>
                    <a:pt x="236" y="227"/>
                  </a:lnTo>
                  <a:lnTo>
                    <a:pt x="243" y="228"/>
                  </a:lnTo>
                  <a:lnTo>
                    <a:pt x="251" y="228"/>
                  </a:lnTo>
                  <a:lnTo>
                    <a:pt x="258" y="228"/>
                  </a:lnTo>
                  <a:lnTo>
                    <a:pt x="266" y="227"/>
                  </a:lnTo>
                  <a:lnTo>
                    <a:pt x="273" y="225"/>
                  </a:lnTo>
                  <a:lnTo>
                    <a:pt x="281" y="223"/>
                  </a:lnTo>
                  <a:lnTo>
                    <a:pt x="288" y="219"/>
                  </a:lnTo>
                  <a:lnTo>
                    <a:pt x="293" y="216"/>
                  </a:lnTo>
                  <a:lnTo>
                    <a:pt x="299" y="211"/>
                  </a:lnTo>
                  <a:lnTo>
                    <a:pt x="304" y="206"/>
                  </a:lnTo>
                  <a:lnTo>
                    <a:pt x="309" y="201"/>
                  </a:lnTo>
                  <a:lnTo>
                    <a:pt x="313" y="196"/>
                  </a:lnTo>
                  <a:lnTo>
                    <a:pt x="317" y="189"/>
                  </a:lnTo>
                  <a:lnTo>
                    <a:pt x="320" y="183"/>
                  </a:lnTo>
                  <a:lnTo>
                    <a:pt x="323" y="176"/>
                  </a:lnTo>
                  <a:lnTo>
                    <a:pt x="325" y="169"/>
                  </a:lnTo>
                  <a:lnTo>
                    <a:pt x="326" y="160"/>
                  </a:lnTo>
                  <a:lnTo>
                    <a:pt x="326" y="153"/>
                  </a:lnTo>
                  <a:lnTo>
                    <a:pt x="326" y="145"/>
                  </a:lnTo>
                  <a:lnTo>
                    <a:pt x="325" y="138"/>
                  </a:lnTo>
                  <a:lnTo>
                    <a:pt x="323" y="131"/>
                  </a:lnTo>
                  <a:lnTo>
                    <a:pt x="320" y="124"/>
                  </a:lnTo>
                  <a:lnTo>
                    <a:pt x="317" y="117"/>
                  </a:lnTo>
                  <a:lnTo>
                    <a:pt x="313" y="111"/>
                  </a:lnTo>
                  <a:lnTo>
                    <a:pt x="309" y="105"/>
                  </a:lnTo>
                  <a:lnTo>
                    <a:pt x="304" y="99"/>
                  </a:lnTo>
                  <a:lnTo>
                    <a:pt x="299" y="95"/>
                  </a:lnTo>
                  <a:lnTo>
                    <a:pt x="293" y="90"/>
                  </a:lnTo>
                  <a:lnTo>
                    <a:pt x="288" y="86"/>
                  </a:lnTo>
                  <a:lnTo>
                    <a:pt x="281" y="83"/>
                  </a:lnTo>
                  <a:lnTo>
                    <a:pt x="273" y="81"/>
                  </a:lnTo>
                  <a:lnTo>
                    <a:pt x="266" y="79"/>
                  </a:lnTo>
                  <a:lnTo>
                    <a:pt x="258" y="78"/>
                  </a:lnTo>
                  <a:lnTo>
                    <a:pt x="251" y="77"/>
                  </a:lnTo>
                  <a:lnTo>
                    <a:pt x="251" y="77"/>
                  </a:lnTo>
                  <a:close/>
                  <a:moveTo>
                    <a:pt x="342" y="361"/>
                  </a:moveTo>
                  <a:lnTo>
                    <a:pt x="308" y="355"/>
                  </a:lnTo>
                  <a:lnTo>
                    <a:pt x="305" y="367"/>
                  </a:lnTo>
                  <a:lnTo>
                    <a:pt x="302" y="379"/>
                  </a:lnTo>
                  <a:lnTo>
                    <a:pt x="298" y="389"/>
                  </a:lnTo>
                  <a:lnTo>
                    <a:pt x="292" y="400"/>
                  </a:lnTo>
                  <a:lnTo>
                    <a:pt x="278" y="392"/>
                  </a:lnTo>
                  <a:lnTo>
                    <a:pt x="264" y="385"/>
                  </a:lnTo>
                  <a:lnTo>
                    <a:pt x="249" y="379"/>
                  </a:lnTo>
                  <a:lnTo>
                    <a:pt x="235" y="373"/>
                  </a:lnTo>
                  <a:lnTo>
                    <a:pt x="223" y="405"/>
                  </a:lnTo>
                  <a:lnTo>
                    <a:pt x="236" y="410"/>
                  </a:lnTo>
                  <a:lnTo>
                    <a:pt x="249" y="415"/>
                  </a:lnTo>
                  <a:lnTo>
                    <a:pt x="262" y="421"/>
                  </a:lnTo>
                  <a:lnTo>
                    <a:pt x="273" y="428"/>
                  </a:lnTo>
                  <a:lnTo>
                    <a:pt x="263" y="440"/>
                  </a:lnTo>
                  <a:lnTo>
                    <a:pt x="252" y="450"/>
                  </a:lnTo>
                  <a:lnTo>
                    <a:pt x="239" y="461"/>
                  </a:lnTo>
                  <a:lnTo>
                    <a:pt x="227" y="470"/>
                  </a:lnTo>
                  <a:lnTo>
                    <a:pt x="246" y="498"/>
                  </a:lnTo>
                  <a:lnTo>
                    <a:pt x="262" y="487"/>
                  </a:lnTo>
                  <a:lnTo>
                    <a:pt x="276" y="474"/>
                  </a:lnTo>
                  <a:lnTo>
                    <a:pt x="290" y="461"/>
                  </a:lnTo>
                  <a:lnTo>
                    <a:pt x="302" y="447"/>
                  </a:lnTo>
                  <a:lnTo>
                    <a:pt x="315" y="457"/>
                  </a:lnTo>
                  <a:lnTo>
                    <a:pt x="326" y="468"/>
                  </a:lnTo>
                  <a:lnTo>
                    <a:pt x="337" y="481"/>
                  </a:lnTo>
                  <a:lnTo>
                    <a:pt x="347" y="495"/>
                  </a:lnTo>
                  <a:lnTo>
                    <a:pt x="376" y="477"/>
                  </a:lnTo>
                  <a:lnTo>
                    <a:pt x="364" y="460"/>
                  </a:lnTo>
                  <a:lnTo>
                    <a:pt x="350" y="444"/>
                  </a:lnTo>
                  <a:lnTo>
                    <a:pt x="336" y="430"/>
                  </a:lnTo>
                  <a:lnTo>
                    <a:pt x="322" y="419"/>
                  </a:lnTo>
                  <a:lnTo>
                    <a:pt x="327" y="406"/>
                  </a:lnTo>
                  <a:lnTo>
                    <a:pt x="333" y="392"/>
                  </a:lnTo>
                  <a:lnTo>
                    <a:pt x="338" y="376"/>
                  </a:lnTo>
                  <a:lnTo>
                    <a:pt x="342" y="361"/>
                  </a:lnTo>
                  <a:lnTo>
                    <a:pt x="342" y="361"/>
                  </a:lnTo>
                  <a:close/>
                  <a:moveTo>
                    <a:pt x="494" y="352"/>
                  </a:moveTo>
                  <a:lnTo>
                    <a:pt x="489" y="348"/>
                  </a:lnTo>
                  <a:lnTo>
                    <a:pt x="484" y="345"/>
                  </a:lnTo>
                  <a:lnTo>
                    <a:pt x="478" y="342"/>
                  </a:lnTo>
                  <a:lnTo>
                    <a:pt x="471" y="342"/>
                  </a:lnTo>
                  <a:lnTo>
                    <a:pt x="465" y="342"/>
                  </a:lnTo>
                  <a:lnTo>
                    <a:pt x="458" y="345"/>
                  </a:lnTo>
                  <a:lnTo>
                    <a:pt x="453" y="348"/>
                  </a:lnTo>
                  <a:lnTo>
                    <a:pt x="447" y="352"/>
                  </a:lnTo>
                  <a:lnTo>
                    <a:pt x="444" y="356"/>
                  </a:lnTo>
                  <a:lnTo>
                    <a:pt x="440" y="362"/>
                  </a:lnTo>
                  <a:lnTo>
                    <a:pt x="439" y="368"/>
                  </a:lnTo>
                  <a:lnTo>
                    <a:pt x="438" y="375"/>
                  </a:lnTo>
                  <a:lnTo>
                    <a:pt x="439" y="382"/>
                  </a:lnTo>
                  <a:lnTo>
                    <a:pt x="440" y="388"/>
                  </a:lnTo>
                  <a:lnTo>
                    <a:pt x="444" y="394"/>
                  </a:lnTo>
                  <a:lnTo>
                    <a:pt x="447" y="399"/>
                  </a:lnTo>
                  <a:lnTo>
                    <a:pt x="453" y="402"/>
                  </a:lnTo>
                  <a:lnTo>
                    <a:pt x="458" y="406"/>
                  </a:lnTo>
                  <a:lnTo>
                    <a:pt x="465" y="408"/>
                  </a:lnTo>
                  <a:lnTo>
                    <a:pt x="471" y="408"/>
                  </a:lnTo>
                  <a:lnTo>
                    <a:pt x="478" y="408"/>
                  </a:lnTo>
                  <a:lnTo>
                    <a:pt x="484" y="406"/>
                  </a:lnTo>
                  <a:lnTo>
                    <a:pt x="489" y="402"/>
                  </a:lnTo>
                  <a:lnTo>
                    <a:pt x="494" y="399"/>
                  </a:lnTo>
                  <a:lnTo>
                    <a:pt x="499" y="394"/>
                  </a:lnTo>
                  <a:lnTo>
                    <a:pt x="501" y="388"/>
                  </a:lnTo>
                  <a:lnTo>
                    <a:pt x="504" y="382"/>
                  </a:lnTo>
                  <a:lnTo>
                    <a:pt x="504" y="375"/>
                  </a:lnTo>
                  <a:lnTo>
                    <a:pt x="504" y="368"/>
                  </a:lnTo>
                  <a:lnTo>
                    <a:pt x="501" y="362"/>
                  </a:lnTo>
                  <a:lnTo>
                    <a:pt x="499" y="356"/>
                  </a:lnTo>
                  <a:lnTo>
                    <a:pt x="494" y="352"/>
                  </a:lnTo>
                  <a:lnTo>
                    <a:pt x="494" y="352"/>
                  </a:lnTo>
                  <a:close/>
                  <a:moveTo>
                    <a:pt x="471" y="300"/>
                  </a:moveTo>
                  <a:lnTo>
                    <a:pt x="464" y="300"/>
                  </a:lnTo>
                  <a:lnTo>
                    <a:pt x="455" y="301"/>
                  </a:lnTo>
                  <a:lnTo>
                    <a:pt x="448" y="304"/>
                  </a:lnTo>
                  <a:lnTo>
                    <a:pt x="441" y="306"/>
                  </a:lnTo>
                  <a:lnTo>
                    <a:pt x="435" y="308"/>
                  </a:lnTo>
                  <a:lnTo>
                    <a:pt x="428" y="313"/>
                  </a:lnTo>
                  <a:lnTo>
                    <a:pt x="423" y="317"/>
                  </a:lnTo>
                  <a:lnTo>
                    <a:pt x="418" y="322"/>
                  </a:lnTo>
                  <a:lnTo>
                    <a:pt x="413" y="327"/>
                  </a:lnTo>
                  <a:lnTo>
                    <a:pt x="408" y="333"/>
                  </a:lnTo>
                  <a:lnTo>
                    <a:pt x="405" y="339"/>
                  </a:lnTo>
                  <a:lnTo>
                    <a:pt x="401" y="346"/>
                  </a:lnTo>
                  <a:lnTo>
                    <a:pt x="399" y="353"/>
                  </a:lnTo>
                  <a:lnTo>
                    <a:pt x="397" y="360"/>
                  </a:lnTo>
                  <a:lnTo>
                    <a:pt x="396" y="367"/>
                  </a:lnTo>
                  <a:lnTo>
                    <a:pt x="396" y="375"/>
                  </a:lnTo>
                  <a:lnTo>
                    <a:pt x="396" y="383"/>
                  </a:lnTo>
                  <a:lnTo>
                    <a:pt x="397" y="390"/>
                  </a:lnTo>
                  <a:lnTo>
                    <a:pt x="399" y="398"/>
                  </a:lnTo>
                  <a:lnTo>
                    <a:pt x="401" y="405"/>
                  </a:lnTo>
                  <a:lnTo>
                    <a:pt x="405" y="412"/>
                  </a:lnTo>
                  <a:lnTo>
                    <a:pt x="408" y="417"/>
                  </a:lnTo>
                  <a:lnTo>
                    <a:pt x="413" y="423"/>
                  </a:lnTo>
                  <a:lnTo>
                    <a:pt x="418" y="428"/>
                  </a:lnTo>
                  <a:lnTo>
                    <a:pt x="423" y="434"/>
                  </a:lnTo>
                  <a:lnTo>
                    <a:pt x="428" y="437"/>
                  </a:lnTo>
                  <a:lnTo>
                    <a:pt x="435" y="442"/>
                  </a:lnTo>
                  <a:lnTo>
                    <a:pt x="441" y="444"/>
                  </a:lnTo>
                  <a:lnTo>
                    <a:pt x="448" y="447"/>
                  </a:lnTo>
                  <a:lnTo>
                    <a:pt x="455" y="449"/>
                  </a:lnTo>
                  <a:lnTo>
                    <a:pt x="464" y="450"/>
                  </a:lnTo>
                  <a:lnTo>
                    <a:pt x="471" y="450"/>
                  </a:lnTo>
                  <a:lnTo>
                    <a:pt x="479" y="450"/>
                  </a:lnTo>
                  <a:lnTo>
                    <a:pt x="486" y="449"/>
                  </a:lnTo>
                  <a:lnTo>
                    <a:pt x="493" y="447"/>
                  </a:lnTo>
                  <a:lnTo>
                    <a:pt x="500" y="444"/>
                  </a:lnTo>
                  <a:lnTo>
                    <a:pt x="507" y="442"/>
                  </a:lnTo>
                  <a:lnTo>
                    <a:pt x="513" y="437"/>
                  </a:lnTo>
                  <a:lnTo>
                    <a:pt x="519" y="434"/>
                  </a:lnTo>
                  <a:lnTo>
                    <a:pt x="525" y="428"/>
                  </a:lnTo>
                  <a:lnTo>
                    <a:pt x="529" y="423"/>
                  </a:lnTo>
                  <a:lnTo>
                    <a:pt x="534" y="417"/>
                  </a:lnTo>
                  <a:lnTo>
                    <a:pt x="538" y="412"/>
                  </a:lnTo>
                  <a:lnTo>
                    <a:pt x="541" y="405"/>
                  </a:lnTo>
                  <a:lnTo>
                    <a:pt x="543" y="398"/>
                  </a:lnTo>
                  <a:lnTo>
                    <a:pt x="545" y="390"/>
                  </a:lnTo>
                  <a:lnTo>
                    <a:pt x="546" y="383"/>
                  </a:lnTo>
                  <a:lnTo>
                    <a:pt x="547" y="375"/>
                  </a:lnTo>
                  <a:lnTo>
                    <a:pt x="546" y="367"/>
                  </a:lnTo>
                  <a:lnTo>
                    <a:pt x="545" y="360"/>
                  </a:lnTo>
                  <a:lnTo>
                    <a:pt x="543" y="353"/>
                  </a:lnTo>
                  <a:lnTo>
                    <a:pt x="541" y="346"/>
                  </a:lnTo>
                  <a:lnTo>
                    <a:pt x="538" y="339"/>
                  </a:lnTo>
                  <a:lnTo>
                    <a:pt x="534" y="333"/>
                  </a:lnTo>
                  <a:lnTo>
                    <a:pt x="529" y="327"/>
                  </a:lnTo>
                  <a:lnTo>
                    <a:pt x="525" y="322"/>
                  </a:lnTo>
                  <a:lnTo>
                    <a:pt x="519" y="317"/>
                  </a:lnTo>
                  <a:lnTo>
                    <a:pt x="513" y="313"/>
                  </a:lnTo>
                  <a:lnTo>
                    <a:pt x="507" y="308"/>
                  </a:lnTo>
                  <a:lnTo>
                    <a:pt x="500" y="306"/>
                  </a:lnTo>
                  <a:lnTo>
                    <a:pt x="493" y="304"/>
                  </a:lnTo>
                  <a:lnTo>
                    <a:pt x="486" y="301"/>
                  </a:lnTo>
                  <a:lnTo>
                    <a:pt x="479" y="300"/>
                  </a:lnTo>
                  <a:lnTo>
                    <a:pt x="471" y="300"/>
                  </a:lnTo>
                  <a:lnTo>
                    <a:pt x="471" y="300"/>
                  </a:lnTo>
                  <a:close/>
                  <a:moveTo>
                    <a:pt x="11" y="164"/>
                  </a:moveTo>
                  <a:lnTo>
                    <a:pt x="0" y="196"/>
                  </a:lnTo>
                  <a:lnTo>
                    <a:pt x="12" y="200"/>
                  </a:lnTo>
                  <a:lnTo>
                    <a:pt x="22" y="205"/>
                  </a:lnTo>
                  <a:lnTo>
                    <a:pt x="33" y="211"/>
                  </a:lnTo>
                  <a:lnTo>
                    <a:pt x="42" y="218"/>
                  </a:lnTo>
                  <a:lnTo>
                    <a:pt x="33" y="231"/>
                  </a:lnTo>
                  <a:lnTo>
                    <a:pt x="23" y="244"/>
                  </a:lnTo>
                  <a:lnTo>
                    <a:pt x="15" y="258"/>
                  </a:lnTo>
                  <a:lnTo>
                    <a:pt x="7" y="272"/>
                  </a:lnTo>
                  <a:lnTo>
                    <a:pt x="36" y="287"/>
                  </a:lnTo>
                  <a:lnTo>
                    <a:pt x="43" y="275"/>
                  </a:lnTo>
                  <a:lnTo>
                    <a:pt x="52" y="263"/>
                  </a:lnTo>
                  <a:lnTo>
                    <a:pt x="59" y="252"/>
                  </a:lnTo>
                  <a:lnTo>
                    <a:pt x="67" y="240"/>
                  </a:lnTo>
                  <a:lnTo>
                    <a:pt x="77" y="252"/>
                  </a:lnTo>
                  <a:lnTo>
                    <a:pt x="86" y="266"/>
                  </a:lnTo>
                  <a:lnTo>
                    <a:pt x="95" y="279"/>
                  </a:lnTo>
                  <a:lnTo>
                    <a:pt x="102" y="294"/>
                  </a:lnTo>
                  <a:lnTo>
                    <a:pt x="133" y="278"/>
                  </a:lnTo>
                  <a:lnTo>
                    <a:pt x="123" y="261"/>
                  </a:lnTo>
                  <a:lnTo>
                    <a:pt x="113" y="245"/>
                  </a:lnTo>
                  <a:lnTo>
                    <a:pt x="102" y="230"/>
                  </a:lnTo>
                  <a:lnTo>
                    <a:pt x="89" y="216"/>
                  </a:lnTo>
                  <a:lnTo>
                    <a:pt x="102" y="204"/>
                  </a:lnTo>
                  <a:lnTo>
                    <a:pt x="115" y="194"/>
                  </a:lnTo>
                  <a:lnTo>
                    <a:pt x="129" y="185"/>
                  </a:lnTo>
                  <a:lnTo>
                    <a:pt x="144" y="177"/>
                  </a:lnTo>
                  <a:lnTo>
                    <a:pt x="130" y="146"/>
                  </a:lnTo>
                  <a:lnTo>
                    <a:pt x="112" y="157"/>
                  </a:lnTo>
                  <a:lnTo>
                    <a:pt x="95" y="167"/>
                  </a:lnTo>
                  <a:lnTo>
                    <a:pt x="79" y="179"/>
                  </a:lnTo>
                  <a:lnTo>
                    <a:pt x="65" y="192"/>
                  </a:lnTo>
                  <a:lnTo>
                    <a:pt x="53" y="184"/>
                  </a:lnTo>
                  <a:lnTo>
                    <a:pt x="40" y="176"/>
                  </a:lnTo>
                  <a:lnTo>
                    <a:pt x="26" y="170"/>
                  </a:lnTo>
                  <a:lnTo>
                    <a:pt x="11" y="164"/>
                  </a:lnTo>
                  <a:lnTo>
                    <a:pt x="11" y="164"/>
                  </a:lnTo>
                  <a:close/>
                  <a:moveTo>
                    <a:pt x="103" y="494"/>
                  </a:moveTo>
                  <a:lnTo>
                    <a:pt x="96" y="470"/>
                  </a:lnTo>
                  <a:lnTo>
                    <a:pt x="92" y="448"/>
                  </a:lnTo>
                  <a:lnTo>
                    <a:pt x="88" y="427"/>
                  </a:lnTo>
                  <a:lnTo>
                    <a:pt x="87" y="408"/>
                  </a:lnTo>
                  <a:lnTo>
                    <a:pt x="87" y="390"/>
                  </a:lnTo>
                  <a:lnTo>
                    <a:pt x="89" y="375"/>
                  </a:lnTo>
                  <a:lnTo>
                    <a:pt x="93" y="361"/>
                  </a:lnTo>
                  <a:lnTo>
                    <a:pt x="99" y="348"/>
                  </a:lnTo>
                  <a:lnTo>
                    <a:pt x="104" y="336"/>
                  </a:lnTo>
                  <a:lnTo>
                    <a:pt x="113" y="326"/>
                  </a:lnTo>
                  <a:lnTo>
                    <a:pt x="122" y="317"/>
                  </a:lnTo>
                  <a:lnTo>
                    <a:pt x="133" y="308"/>
                  </a:lnTo>
                  <a:lnTo>
                    <a:pt x="143" y="301"/>
                  </a:lnTo>
                  <a:lnTo>
                    <a:pt x="156" y="295"/>
                  </a:lnTo>
                  <a:lnTo>
                    <a:pt x="169" y="290"/>
                  </a:lnTo>
                  <a:lnTo>
                    <a:pt x="183" y="284"/>
                  </a:lnTo>
                  <a:lnTo>
                    <a:pt x="204" y="278"/>
                  </a:lnTo>
                  <a:lnTo>
                    <a:pt x="225" y="273"/>
                  </a:lnTo>
                  <a:lnTo>
                    <a:pt x="248" y="270"/>
                  </a:lnTo>
                  <a:lnTo>
                    <a:pt x="270" y="266"/>
                  </a:lnTo>
                  <a:lnTo>
                    <a:pt x="289" y="264"/>
                  </a:lnTo>
                  <a:lnTo>
                    <a:pt x="308" y="260"/>
                  </a:lnTo>
                  <a:lnTo>
                    <a:pt x="325" y="257"/>
                  </a:lnTo>
                  <a:lnTo>
                    <a:pt x="340" y="253"/>
                  </a:lnTo>
                  <a:lnTo>
                    <a:pt x="356" y="247"/>
                  </a:lnTo>
                  <a:lnTo>
                    <a:pt x="369" y="240"/>
                  </a:lnTo>
                  <a:lnTo>
                    <a:pt x="374" y="237"/>
                  </a:lnTo>
                  <a:lnTo>
                    <a:pt x="380" y="232"/>
                  </a:lnTo>
                  <a:lnTo>
                    <a:pt x="385" y="226"/>
                  </a:lnTo>
                  <a:lnTo>
                    <a:pt x="390" y="220"/>
                  </a:lnTo>
                  <a:lnTo>
                    <a:pt x="393" y="214"/>
                  </a:lnTo>
                  <a:lnTo>
                    <a:pt x="396" y="206"/>
                  </a:lnTo>
                  <a:lnTo>
                    <a:pt x="398" y="198"/>
                  </a:lnTo>
                  <a:lnTo>
                    <a:pt x="399" y="189"/>
                  </a:lnTo>
                  <a:lnTo>
                    <a:pt x="399" y="179"/>
                  </a:lnTo>
                  <a:lnTo>
                    <a:pt x="399" y="167"/>
                  </a:lnTo>
                  <a:lnTo>
                    <a:pt x="398" y="156"/>
                  </a:lnTo>
                  <a:lnTo>
                    <a:pt x="394" y="143"/>
                  </a:lnTo>
                  <a:lnTo>
                    <a:pt x="345" y="155"/>
                  </a:lnTo>
                  <a:lnTo>
                    <a:pt x="369" y="77"/>
                  </a:lnTo>
                  <a:lnTo>
                    <a:pt x="391" y="0"/>
                  </a:lnTo>
                  <a:lnTo>
                    <a:pt x="447" y="58"/>
                  </a:lnTo>
                  <a:lnTo>
                    <a:pt x="502" y="117"/>
                  </a:lnTo>
                  <a:lnTo>
                    <a:pt x="460" y="126"/>
                  </a:lnTo>
                  <a:lnTo>
                    <a:pt x="465" y="149"/>
                  </a:lnTo>
                  <a:lnTo>
                    <a:pt x="468" y="170"/>
                  </a:lnTo>
                  <a:lnTo>
                    <a:pt x="468" y="189"/>
                  </a:lnTo>
                  <a:lnTo>
                    <a:pt x="468" y="206"/>
                  </a:lnTo>
                  <a:lnTo>
                    <a:pt x="466" y="221"/>
                  </a:lnTo>
                  <a:lnTo>
                    <a:pt x="461" y="236"/>
                  </a:lnTo>
                  <a:lnTo>
                    <a:pt x="457" y="248"/>
                  </a:lnTo>
                  <a:lnTo>
                    <a:pt x="450" y="260"/>
                  </a:lnTo>
                  <a:lnTo>
                    <a:pt x="441" y="271"/>
                  </a:lnTo>
                  <a:lnTo>
                    <a:pt x="433" y="280"/>
                  </a:lnTo>
                  <a:lnTo>
                    <a:pt x="423" y="288"/>
                  </a:lnTo>
                  <a:lnTo>
                    <a:pt x="412" y="295"/>
                  </a:lnTo>
                  <a:lnTo>
                    <a:pt x="399" y="302"/>
                  </a:lnTo>
                  <a:lnTo>
                    <a:pt x="387" y="308"/>
                  </a:lnTo>
                  <a:lnTo>
                    <a:pt x="373" y="313"/>
                  </a:lnTo>
                  <a:lnTo>
                    <a:pt x="359" y="318"/>
                  </a:lnTo>
                  <a:lnTo>
                    <a:pt x="339" y="322"/>
                  </a:lnTo>
                  <a:lnTo>
                    <a:pt x="319" y="327"/>
                  </a:lnTo>
                  <a:lnTo>
                    <a:pt x="300" y="331"/>
                  </a:lnTo>
                  <a:lnTo>
                    <a:pt x="281" y="333"/>
                  </a:lnTo>
                  <a:lnTo>
                    <a:pt x="259" y="336"/>
                  </a:lnTo>
                  <a:lnTo>
                    <a:pt x="239" y="340"/>
                  </a:lnTo>
                  <a:lnTo>
                    <a:pt x="221" y="344"/>
                  </a:lnTo>
                  <a:lnTo>
                    <a:pt x="204" y="348"/>
                  </a:lnTo>
                  <a:lnTo>
                    <a:pt x="197" y="352"/>
                  </a:lnTo>
                  <a:lnTo>
                    <a:pt x="190" y="354"/>
                  </a:lnTo>
                  <a:lnTo>
                    <a:pt x="183" y="358"/>
                  </a:lnTo>
                  <a:lnTo>
                    <a:pt x="178" y="362"/>
                  </a:lnTo>
                  <a:lnTo>
                    <a:pt x="173" y="367"/>
                  </a:lnTo>
                  <a:lnTo>
                    <a:pt x="168" y="372"/>
                  </a:lnTo>
                  <a:lnTo>
                    <a:pt x="164" y="378"/>
                  </a:lnTo>
                  <a:lnTo>
                    <a:pt x="161" y="385"/>
                  </a:lnTo>
                  <a:lnTo>
                    <a:pt x="158" y="393"/>
                  </a:lnTo>
                  <a:lnTo>
                    <a:pt x="157" y="401"/>
                  </a:lnTo>
                  <a:lnTo>
                    <a:pt x="156" y="410"/>
                  </a:lnTo>
                  <a:lnTo>
                    <a:pt x="156" y="421"/>
                  </a:lnTo>
                  <a:lnTo>
                    <a:pt x="157" y="432"/>
                  </a:lnTo>
                  <a:lnTo>
                    <a:pt x="160" y="444"/>
                  </a:lnTo>
                  <a:lnTo>
                    <a:pt x="163" y="459"/>
                  </a:lnTo>
                  <a:lnTo>
                    <a:pt x="168" y="474"/>
                  </a:lnTo>
                  <a:lnTo>
                    <a:pt x="103" y="49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500" advTm="0">
        <p:split orient="vert"/>
      </p:transition>
    </mc:Choice>
    <mc:Fallback>
      <p:transition spd="slow" advTm="0">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300"/>
                                            <p:tgtEl>
                                              <p:spTgt spid="6"/>
                                            </p:tgtEl>
                                          </p:cBhvr>
                                        </p:animEffect>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par>
                                    <p:cTn id="22" presetID="2" presetClass="entr" presetSubtype="1"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0-#ppt_h/2"/>
                                              </p:val>
                                            </p:tav>
                                            <p:tav tm="100000">
                                              <p:val>
                                                <p:strVal val="#ppt_y"/>
                                              </p:val>
                                            </p:tav>
                                          </p:tavLst>
                                        </p:anim>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randombar(horizontal)">
                                          <p:cBhvr>
                                            <p:cTn id="29" dur="300"/>
                                            <p:tgtEl>
                                              <p:spTgt spid="10"/>
                                            </p:tgtEl>
                                          </p:cBhvr>
                                        </p:animEffect>
                                      </p:childTnLst>
                                    </p:cTn>
                                  </p:par>
                                </p:childTnLst>
                              </p:cTn>
                            </p:par>
                            <p:par>
                              <p:cTn id="30" fill="hold">
                                <p:stCondLst>
                                  <p:cond delay="2000"/>
                                </p:stCondLst>
                                <p:childTnLst>
                                  <p:par>
                                    <p:cTn id="31" presetID="41" presetClass="entr" presetSubtype="0" fill="hold" grpId="0" nodeType="afterEffect">
                                      <p:stCondLst>
                                        <p:cond delay="0"/>
                                      </p:stCondLst>
                                      <p:iterate type="lt">
                                        <p:tmPct val="30000"/>
                                      </p:iterate>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12"/>
                                            </p:tgtEl>
                                            <p:attrNameLst>
                                              <p:attrName>ppt_y</p:attrName>
                                            </p:attrNameLst>
                                          </p:cBhvr>
                                          <p:tavLst>
                                            <p:tav tm="0">
                                              <p:val>
                                                <p:strVal val="#ppt_y"/>
                                              </p:val>
                                            </p:tav>
                                            <p:tav tm="100000">
                                              <p:val>
                                                <p:strVal val="#ppt_y"/>
                                              </p:val>
                                            </p:tav>
                                          </p:tavLst>
                                        </p:anim>
                                        <p:anim calcmode="lin" valueType="num">
                                          <p:cBhvr>
                                            <p:cTn id="3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12"/>
                                            </p:tgtEl>
                                          </p:cBhvr>
                                        </p:animEffect>
                                      </p:childTnLst>
                                    </p:cTn>
                                  </p:par>
                                </p:childTnLst>
                              </p:cTn>
                            </p:par>
                            <p:par>
                              <p:cTn id="38" fill="hold">
                                <p:stCondLst>
                                  <p:cond delay="3299"/>
                                </p:stCondLst>
                                <p:childTnLst>
                                  <p:par>
                                    <p:cTn id="39" presetID="2" presetClass="entr" presetSubtype="4"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fill="hold"/>
                                            <p:tgtEl>
                                              <p:spTgt spid="39"/>
                                            </p:tgtEl>
                                            <p:attrNameLst>
                                              <p:attrName>ppt_x</p:attrName>
                                            </p:attrNameLst>
                                          </p:cBhvr>
                                          <p:tavLst>
                                            <p:tav tm="0">
                                              <p:val>
                                                <p:strVal val="#ppt_x"/>
                                              </p:val>
                                            </p:tav>
                                            <p:tav tm="100000">
                                              <p:val>
                                                <p:strVal val="#ppt_x"/>
                                              </p:val>
                                            </p:tav>
                                          </p:tavLst>
                                        </p:anim>
                                        <p:anim calcmode="lin" valueType="num">
                                          <p:cBhvr additive="base">
                                            <p:cTn id="42" dur="500" fill="hold"/>
                                            <p:tgtEl>
                                              <p:spTgt spid="39"/>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additive="base">
                                            <p:cTn id="45" dur="500" fill="hold"/>
                                            <p:tgtEl>
                                              <p:spTgt spid="42"/>
                                            </p:tgtEl>
                                            <p:attrNameLst>
                                              <p:attrName>ppt_x</p:attrName>
                                            </p:attrNameLst>
                                          </p:cBhvr>
                                          <p:tavLst>
                                            <p:tav tm="0">
                                              <p:val>
                                                <p:strVal val="#ppt_x"/>
                                              </p:val>
                                            </p:tav>
                                            <p:tav tm="100000">
                                              <p:val>
                                                <p:strVal val="#ppt_x"/>
                                              </p:val>
                                            </p:tav>
                                          </p:tavLst>
                                        </p:anim>
                                        <p:anim calcmode="lin" valueType="num">
                                          <p:cBhvr additive="base">
                                            <p:cTn id="46" dur="500" fill="hold"/>
                                            <p:tgtEl>
                                              <p:spTgt spid="42"/>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45"/>
                                            </p:tgtEl>
                                            <p:attrNameLst>
                                              <p:attrName>style.visibility</p:attrName>
                                            </p:attrNameLst>
                                          </p:cBhvr>
                                          <p:to>
                                            <p:strVal val="visible"/>
                                          </p:to>
                                        </p:set>
                                        <p:anim calcmode="lin" valueType="num">
                                          <p:cBhvr additive="base">
                                            <p:cTn id="49" dur="500" fill="hold"/>
                                            <p:tgtEl>
                                              <p:spTgt spid="45"/>
                                            </p:tgtEl>
                                            <p:attrNameLst>
                                              <p:attrName>ppt_x</p:attrName>
                                            </p:attrNameLst>
                                          </p:cBhvr>
                                          <p:tavLst>
                                            <p:tav tm="0">
                                              <p:val>
                                                <p:strVal val="#ppt_x"/>
                                              </p:val>
                                            </p:tav>
                                            <p:tav tm="100000">
                                              <p:val>
                                                <p:strVal val="#ppt_x"/>
                                              </p:val>
                                            </p:tav>
                                          </p:tavLst>
                                        </p:anim>
                                        <p:anim calcmode="lin" valueType="num">
                                          <p:cBhvr additive="base">
                                            <p:cTn id="50" dur="500" fill="hold"/>
                                            <p:tgtEl>
                                              <p:spTgt spid="45"/>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48"/>
                                            </p:tgtEl>
                                            <p:attrNameLst>
                                              <p:attrName>style.visibility</p:attrName>
                                            </p:attrNameLst>
                                          </p:cBhvr>
                                          <p:to>
                                            <p:strVal val="visible"/>
                                          </p:to>
                                        </p:set>
                                        <p:anim calcmode="lin" valueType="num">
                                          <p:cBhvr additive="base">
                                            <p:cTn id="53" dur="500" fill="hold"/>
                                            <p:tgtEl>
                                              <p:spTgt spid="48"/>
                                            </p:tgtEl>
                                            <p:attrNameLst>
                                              <p:attrName>ppt_x</p:attrName>
                                            </p:attrNameLst>
                                          </p:cBhvr>
                                          <p:tavLst>
                                            <p:tav tm="0">
                                              <p:val>
                                                <p:strVal val="#ppt_x"/>
                                              </p:val>
                                            </p:tav>
                                            <p:tav tm="100000">
                                              <p:val>
                                                <p:strVal val="#ppt_x"/>
                                              </p:val>
                                            </p:tav>
                                          </p:tavLst>
                                        </p:anim>
                                        <p:anim calcmode="lin" valueType="num">
                                          <p:cBhvr additive="base">
                                            <p:cTn id="54" dur="500" fill="hold"/>
                                            <p:tgtEl>
                                              <p:spTgt spid="48"/>
                                            </p:tgtEl>
                                            <p:attrNameLst>
                                              <p:attrName>ppt_y</p:attrName>
                                            </p:attrNameLst>
                                          </p:cBhvr>
                                          <p:tavLst>
                                            <p:tav tm="0">
                                              <p:val>
                                                <p:strVal val="1+#ppt_h/2"/>
                                              </p:val>
                                            </p:tav>
                                            <p:tav tm="100000">
                                              <p:val>
                                                <p:strVal val="#ppt_y"/>
                                              </p:val>
                                            </p:tav>
                                          </p:tavLst>
                                        </p:anim>
                                      </p:childTnLst>
                                    </p:cTn>
                                  </p:par>
                                </p:childTnLst>
                              </p:cTn>
                            </p:par>
                            <p:par>
                              <p:cTn id="55" fill="hold">
                                <p:stCondLst>
                                  <p:cond delay="3799"/>
                                </p:stCondLst>
                                <p:childTnLst>
                                  <p:par>
                                    <p:cTn id="56" presetID="2" presetClass="entr" presetSubtype="2" fill="hold" grpId="0" nodeType="afterEffect" p14:presetBounceEnd="60000">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14:bounceEnd="60000">
                                          <p:cBhvr additive="base">
                                            <p:cTn id="58" dur="500" fill="hold"/>
                                            <p:tgtEl>
                                              <p:spTgt spid="17"/>
                                            </p:tgtEl>
                                            <p:attrNameLst>
                                              <p:attrName>ppt_x</p:attrName>
                                            </p:attrNameLst>
                                          </p:cBhvr>
                                          <p:tavLst>
                                            <p:tav tm="0">
                                              <p:val>
                                                <p:strVal val="1+#ppt_w/2"/>
                                              </p:val>
                                            </p:tav>
                                            <p:tav tm="100000">
                                              <p:val>
                                                <p:strVal val="#ppt_x"/>
                                              </p:val>
                                            </p:tav>
                                          </p:tavLst>
                                        </p:anim>
                                        <p:anim calcmode="lin" valueType="num" p14:bounceEnd="60000">
                                          <p:cBhvr additive="base">
                                            <p:cTn id="59" dur="500" fill="hold"/>
                                            <p:tgtEl>
                                              <p:spTgt spid="17"/>
                                            </p:tgtEl>
                                            <p:attrNameLst>
                                              <p:attrName>ppt_y</p:attrName>
                                            </p:attrNameLst>
                                          </p:cBhvr>
                                          <p:tavLst>
                                            <p:tav tm="0">
                                              <p:val>
                                                <p:strVal val="#ppt_y"/>
                                              </p:val>
                                            </p:tav>
                                            <p:tav tm="100000">
                                              <p:val>
                                                <p:strVal val="#ppt_y"/>
                                              </p:val>
                                            </p:tav>
                                          </p:tavLst>
                                        </p:anim>
                                      </p:childTnLst>
                                    </p:cTn>
                                  </p:par>
                                </p:childTnLst>
                              </p:cTn>
                            </p:par>
                            <p:par>
                              <p:cTn id="60" fill="hold">
                                <p:stCondLst>
                                  <p:cond delay="4299"/>
                                </p:stCondLst>
                                <p:childTnLst>
                                  <p:par>
                                    <p:cTn id="61" presetID="22" presetClass="entr" presetSubtype="8"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wipe(left)">
                                          <p:cBhvr>
                                            <p:cTn id="63" dur="500"/>
                                            <p:tgtEl>
                                              <p:spTgt spid="14"/>
                                            </p:tgtEl>
                                          </p:cBhvr>
                                        </p:animEffect>
                                      </p:childTnLst>
                                    </p:cTn>
                                  </p:par>
                                </p:childTnLst>
                              </p:cTn>
                            </p:par>
                            <p:par>
                              <p:cTn id="64" fill="hold">
                                <p:stCondLst>
                                  <p:cond delay="4799"/>
                                </p:stCondLst>
                                <p:childTnLst>
                                  <p:par>
                                    <p:cTn id="65" presetID="2" presetClass="entr" presetSubtype="2" fill="hold" grpId="0" nodeType="afterEffect" p14:presetBounceEnd="60000">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14:bounceEnd="60000">
                                          <p:cBhvr additive="base">
                                            <p:cTn id="67" dur="500" fill="hold"/>
                                            <p:tgtEl>
                                              <p:spTgt spid="15"/>
                                            </p:tgtEl>
                                            <p:attrNameLst>
                                              <p:attrName>ppt_x</p:attrName>
                                            </p:attrNameLst>
                                          </p:cBhvr>
                                          <p:tavLst>
                                            <p:tav tm="0">
                                              <p:val>
                                                <p:strVal val="1+#ppt_w/2"/>
                                              </p:val>
                                            </p:tav>
                                            <p:tav tm="100000">
                                              <p:val>
                                                <p:strVal val="#ppt_x"/>
                                              </p:val>
                                            </p:tav>
                                          </p:tavLst>
                                        </p:anim>
                                        <p:anim calcmode="lin" valueType="num" p14:bounceEnd="60000">
                                          <p:cBhvr additive="base">
                                            <p:cTn id="68" dur="500" fill="hold"/>
                                            <p:tgtEl>
                                              <p:spTgt spid="15"/>
                                            </p:tgtEl>
                                            <p:attrNameLst>
                                              <p:attrName>ppt_y</p:attrName>
                                            </p:attrNameLst>
                                          </p:cBhvr>
                                          <p:tavLst>
                                            <p:tav tm="0">
                                              <p:val>
                                                <p:strVal val="#ppt_y"/>
                                              </p:val>
                                            </p:tav>
                                            <p:tav tm="100000">
                                              <p:val>
                                                <p:strVal val="#ppt_y"/>
                                              </p:val>
                                            </p:tav>
                                          </p:tavLst>
                                        </p:anim>
                                      </p:childTnLst>
                                    </p:cTn>
                                  </p:par>
                                </p:childTnLst>
                              </p:cTn>
                            </p:par>
                            <p:par>
                              <p:cTn id="69" fill="hold">
                                <p:stCondLst>
                                  <p:cond delay="5299"/>
                                </p:stCondLst>
                                <p:childTnLst>
                                  <p:par>
                                    <p:cTn id="70" presetID="22" presetClass="entr" presetSubtype="8"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wipe(left)">
                                          <p:cBhvr>
                                            <p:cTn id="7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0" grpId="0" animBg="1"/>
          <p:bldP spid="14" grpId="0"/>
          <p:bldP spid="15" grpId="0" animBg="1"/>
          <p:bldP spid="16" grpId="0"/>
          <p:bldP spid="17" grpId="0" animBg="1"/>
          <p:bldP spid="1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300"/>
                                            <p:tgtEl>
                                              <p:spTgt spid="6"/>
                                            </p:tgtEl>
                                          </p:cBhvr>
                                        </p:animEffect>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par>
                                    <p:cTn id="22" presetID="2" presetClass="entr" presetSubtype="1"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0-#ppt_h/2"/>
                                              </p:val>
                                            </p:tav>
                                            <p:tav tm="100000">
                                              <p:val>
                                                <p:strVal val="#ppt_y"/>
                                              </p:val>
                                            </p:tav>
                                          </p:tavLst>
                                        </p:anim>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randombar(horizontal)">
                                          <p:cBhvr>
                                            <p:cTn id="29" dur="300"/>
                                            <p:tgtEl>
                                              <p:spTgt spid="10"/>
                                            </p:tgtEl>
                                          </p:cBhvr>
                                        </p:animEffect>
                                      </p:childTnLst>
                                    </p:cTn>
                                  </p:par>
                                </p:childTnLst>
                              </p:cTn>
                            </p:par>
                            <p:par>
                              <p:cTn id="30" fill="hold">
                                <p:stCondLst>
                                  <p:cond delay="2000"/>
                                </p:stCondLst>
                                <p:childTnLst>
                                  <p:par>
                                    <p:cTn id="31" presetID="41" presetClass="entr" presetSubtype="0" fill="hold" grpId="0" nodeType="afterEffect">
                                      <p:stCondLst>
                                        <p:cond delay="0"/>
                                      </p:stCondLst>
                                      <p:iterate type="lt">
                                        <p:tmPct val="30000"/>
                                      </p:iterate>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12"/>
                                            </p:tgtEl>
                                            <p:attrNameLst>
                                              <p:attrName>ppt_y</p:attrName>
                                            </p:attrNameLst>
                                          </p:cBhvr>
                                          <p:tavLst>
                                            <p:tav tm="0">
                                              <p:val>
                                                <p:strVal val="#ppt_y"/>
                                              </p:val>
                                            </p:tav>
                                            <p:tav tm="100000">
                                              <p:val>
                                                <p:strVal val="#ppt_y"/>
                                              </p:val>
                                            </p:tav>
                                          </p:tavLst>
                                        </p:anim>
                                        <p:anim calcmode="lin" valueType="num">
                                          <p:cBhvr>
                                            <p:cTn id="3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12"/>
                                            </p:tgtEl>
                                          </p:cBhvr>
                                        </p:animEffect>
                                      </p:childTnLst>
                                    </p:cTn>
                                  </p:par>
                                </p:childTnLst>
                              </p:cTn>
                            </p:par>
                            <p:par>
                              <p:cTn id="38" fill="hold">
                                <p:stCondLst>
                                  <p:cond delay="3299"/>
                                </p:stCondLst>
                                <p:childTnLst>
                                  <p:par>
                                    <p:cTn id="39" presetID="2" presetClass="entr" presetSubtype="4"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fill="hold"/>
                                            <p:tgtEl>
                                              <p:spTgt spid="39"/>
                                            </p:tgtEl>
                                            <p:attrNameLst>
                                              <p:attrName>ppt_x</p:attrName>
                                            </p:attrNameLst>
                                          </p:cBhvr>
                                          <p:tavLst>
                                            <p:tav tm="0">
                                              <p:val>
                                                <p:strVal val="#ppt_x"/>
                                              </p:val>
                                            </p:tav>
                                            <p:tav tm="100000">
                                              <p:val>
                                                <p:strVal val="#ppt_x"/>
                                              </p:val>
                                            </p:tav>
                                          </p:tavLst>
                                        </p:anim>
                                        <p:anim calcmode="lin" valueType="num">
                                          <p:cBhvr additive="base">
                                            <p:cTn id="42" dur="500" fill="hold"/>
                                            <p:tgtEl>
                                              <p:spTgt spid="39"/>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additive="base">
                                            <p:cTn id="45" dur="500" fill="hold"/>
                                            <p:tgtEl>
                                              <p:spTgt spid="42"/>
                                            </p:tgtEl>
                                            <p:attrNameLst>
                                              <p:attrName>ppt_x</p:attrName>
                                            </p:attrNameLst>
                                          </p:cBhvr>
                                          <p:tavLst>
                                            <p:tav tm="0">
                                              <p:val>
                                                <p:strVal val="#ppt_x"/>
                                              </p:val>
                                            </p:tav>
                                            <p:tav tm="100000">
                                              <p:val>
                                                <p:strVal val="#ppt_x"/>
                                              </p:val>
                                            </p:tav>
                                          </p:tavLst>
                                        </p:anim>
                                        <p:anim calcmode="lin" valueType="num">
                                          <p:cBhvr additive="base">
                                            <p:cTn id="46" dur="500" fill="hold"/>
                                            <p:tgtEl>
                                              <p:spTgt spid="42"/>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45"/>
                                            </p:tgtEl>
                                            <p:attrNameLst>
                                              <p:attrName>style.visibility</p:attrName>
                                            </p:attrNameLst>
                                          </p:cBhvr>
                                          <p:to>
                                            <p:strVal val="visible"/>
                                          </p:to>
                                        </p:set>
                                        <p:anim calcmode="lin" valueType="num">
                                          <p:cBhvr additive="base">
                                            <p:cTn id="49" dur="500" fill="hold"/>
                                            <p:tgtEl>
                                              <p:spTgt spid="45"/>
                                            </p:tgtEl>
                                            <p:attrNameLst>
                                              <p:attrName>ppt_x</p:attrName>
                                            </p:attrNameLst>
                                          </p:cBhvr>
                                          <p:tavLst>
                                            <p:tav tm="0">
                                              <p:val>
                                                <p:strVal val="#ppt_x"/>
                                              </p:val>
                                            </p:tav>
                                            <p:tav tm="100000">
                                              <p:val>
                                                <p:strVal val="#ppt_x"/>
                                              </p:val>
                                            </p:tav>
                                          </p:tavLst>
                                        </p:anim>
                                        <p:anim calcmode="lin" valueType="num">
                                          <p:cBhvr additive="base">
                                            <p:cTn id="50" dur="500" fill="hold"/>
                                            <p:tgtEl>
                                              <p:spTgt spid="45"/>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48"/>
                                            </p:tgtEl>
                                            <p:attrNameLst>
                                              <p:attrName>style.visibility</p:attrName>
                                            </p:attrNameLst>
                                          </p:cBhvr>
                                          <p:to>
                                            <p:strVal val="visible"/>
                                          </p:to>
                                        </p:set>
                                        <p:anim calcmode="lin" valueType="num">
                                          <p:cBhvr additive="base">
                                            <p:cTn id="53" dur="500" fill="hold"/>
                                            <p:tgtEl>
                                              <p:spTgt spid="48"/>
                                            </p:tgtEl>
                                            <p:attrNameLst>
                                              <p:attrName>ppt_x</p:attrName>
                                            </p:attrNameLst>
                                          </p:cBhvr>
                                          <p:tavLst>
                                            <p:tav tm="0">
                                              <p:val>
                                                <p:strVal val="#ppt_x"/>
                                              </p:val>
                                            </p:tav>
                                            <p:tav tm="100000">
                                              <p:val>
                                                <p:strVal val="#ppt_x"/>
                                              </p:val>
                                            </p:tav>
                                          </p:tavLst>
                                        </p:anim>
                                        <p:anim calcmode="lin" valueType="num">
                                          <p:cBhvr additive="base">
                                            <p:cTn id="54" dur="500" fill="hold"/>
                                            <p:tgtEl>
                                              <p:spTgt spid="48"/>
                                            </p:tgtEl>
                                            <p:attrNameLst>
                                              <p:attrName>ppt_y</p:attrName>
                                            </p:attrNameLst>
                                          </p:cBhvr>
                                          <p:tavLst>
                                            <p:tav tm="0">
                                              <p:val>
                                                <p:strVal val="1+#ppt_h/2"/>
                                              </p:val>
                                            </p:tav>
                                            <p:tav tm="100000">
                                              <p:val>
                                                <p:strVal val="#ppt_y"/>
                                              </p:val>
                                            </p:tav>
                                          </p:tavLst>
                                        </p:anim>
                                      </p:childTnLst>
                                    </p:cTn>
                                  </p:par>
                                </p:childTnLst>
                              </p:cTn>
                            </p:par>
                            <p:par>
                              <p:cTn id="55" fill="hold">
                                <p:stCondLst>
                                  <p:cond delay="3799"/>
                                </p:stCondLst>
                                <p:childTnLst>
                                  <p:par>
                                    <p:cTn id="56" presetID="2" presetClass="entr" presetSubtype="2" fill="hold" grpId="0" nodeType="after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additive="base">
                                            <p:cTn id="58" dur="500" fill="hold"/>
                                            <p:tgtEl>
                                              <p:spTgt spid="17"/>
                                            </p:tgtEl>
                                            <p:attrNameLst>
                                              <p:attrName>ppt_x</p:attrName>
                                            </p:attrNameLst>
                                          </p:cBhvr>
                                          <p:tavLst>
                                            <p:tav tm="0">
                                              <p:val>
                                                <p:strVal val="1+#ppt_w/2"/>
                                              </p:val>
                                            </p:tav>
                                            <p:tav tm="100000">
                                              <p:val>
                                                <p:strVal val="#ppt_x"/>
                                              </p:val>
                                            </p:tav>
                                          </p:tavLst>
                                        </p:anim>
                                        <p:anim calcmode="lin" valueType="num">
                                          <p:cBhvr additive="base">
                                            <p:cTn id="59" dur="500" fill="hold"/>
                                            <p:tgtEl>
                                              <p:spTgt spid="17"/>
                                            </p:tgtEl>
                                            <p:attrNameLst>
                                              <p:attrName>ppt_y</p:attrName>
                                            </p:attrNameLst>
                                          </p:cBhvr>
                                          <p:tavLst>
                                            <p:tav tm="0">
                                              <p:val>
                                                <p:strVal val="#ppt_y"/>
                                              </p:val>
                                            </p:tav>
                                            <p:tav tm="100000">
                                              <p:val>
                                                <p:strVal val="#ppt_y"/>
                                              </p:val>
                                            </p:tav>
                                          </p:tavLst>
                                        </p:anim>
                                      </p:childTnLst>
                                    </p:cTn>
                                  </p:par>
                                </p:childTnLst>
                              </p:cTn>
                            </p:par>
                            <p:par>
                              <p:cTn id="60" fill="hold">
                                <p:stCondLst>
                                  <p:cond delay="4299"/>
                                </p:stCondLst>
                                <p:childTnLst>
                                  <p:par>
                                    <p:cTn id="61" presetID="22" presetClass="entr" presetSubtype="8"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wipe(left)">
                                          <p:cBhvr>
                                            <p:cTn id="63" dur="500"/>
                                            <p:tgtEl>
                                              <p:spTgt spid="14"/>
                                            </p:tgtEl>
                                          </p:cBhvr>
                                        </p:animEffect>
                                      </p:childTnLst>
                                    </p:cTn>
                                  </p:par>
                                </p:childTnLst>
                              </p:cTn>
                            </p:par>
                            <p:par>
                              <p:cTn id="64" fill="hold">
                                <p:stCondLst>
                                  <p:cond delay="4799"/>
                                </p:stCondLst>
                                <p:childTnLst>
                                  <p:par>
                                    <p:cTn id="65" presetID="2" presetClass="entr" presetSubtype="2"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1+#ppt_w/2"/>
                                              </p:val>
                                            </p:tav>
                                            <p:tav tm="100000">
                                              <p:val>
                                                <p:strVal val="#ppt_x"/>
                                              </p:val>
                                            </p:tav>
                                          </p:tavLst>
                                        </p:anim>
                                        <p:anim calcmode="lin" valueType="num">
                                          <p:cBhvr additive="base">
                                            <p:cTn id="68" dur="500" fill="hold"/>
                                            <p:tgtEl>
                                              <p:spTgt spid="15"/>
                                            </p:tgtEl>
                                            <p:attrNameLst>
                                              <p:attrName>ppt_y</p:attrName>
                                            </p:attrNameLst>
                                          </p:cBhvr>
                                          <p:tavLst>
                                            <p:tav tm="0">
                                              <p:val>
                                                <p:strVal val="#ppt_y"/>
                                              </p:val>
                                            </p:tav>
                                            <p:tav tm="100000">
                                              <p:val>
                                                <p:strVal val="#ppt_y"/>
                                              </p:val>
                                            </p:tav>
                                          </p:tavLst>
                                        </p:anim>
                                      </p:childTnLst>
                                    </p:cTn>
                                  </p:par>
                                </p:childTnLst>
                              </p:cTn>
                            </p:par>
                            <p:par>
                              <p:cTn id="69" fill="hold">
                                <p:stCondLst>
                                  <p:cond delay="5299"/>
                                </p:stCondLst>
                                <p:childTnLst>
                                  <p:par>
                                    <p:cTn id="70" presetID="22" presetClass="entr" presetSubtype="8"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wipe(left)">
                                          <p:cBhvr>
                                            <p:cTn id="7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0" grpId="0" animBg="1"/>
          <p:bldP spid="14" grpId="0"/>
          <p:bldP spid="15" grpId="0" animBg="1"/>
          <p:bldP spid="16" grpId="0"/>
          <p:bldP spid="17" grpId="0" animBg="1"/>
          <p:bldP spid="12" grpId="0"/>
        </p:bldLst>
      </p:timing>
    </mc:Fallback>
  </mc:AlternateContent>
</p:sld>
</file>

<file path=ppt/tags/tag1.xml><?xml version="1.0" encoding="utf-8"?>
<p:tagLst xmlns:p="http://schemas.openxmlformats.org/presentationml/2006/main">
  <p:tag name="ISPRING_ULTRA_SCORM_COURSE_ID" val="83A6926A-9E53-4472-815E-2143A332BA09"/>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2017人事行政总结1"/>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EF5451"/>
      </a:dk2>
      <a:lt2>
        <a:srgbClr val="4DD0E1"/>
      </a:lt2>
      <a:accent1>
        <a:srgbClr val="37474F"/>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chemeClr val="bg1"/>
            </a:solidFill>
            <a:latin typeface="Impact" panose="020B0806030902050204" pitchFamily="34" charset="0"/>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5870</Words>
  <Application>WPS 演示</Application>
  <PresentationFormat>全屏显示(16:9)</PresentationFormat>
  <Paragraphs>452</Paragraphs>
  <Slides>32</Slides>
  <Notes>32</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32</vt:i4>
      </vt:variant>
    </vt:vector>
  </HeadingPairs>
  <TitlesOfParts>
    <vt:vector size="46" baseType="lpstr">
      <vt:lpstr>Arial</vt:lpstr>
      <vt:lpstr>宋体</vt:lpstr>
      <vt:lpstr>Wingdings</vt:lpstr>
      <vt:lpstr>Impact</vt:lpstr>
      <vt:lpstr>微软雅黑</vt:lpstr>
      <vt:lpstr>Calibri</vt:lpstr>
      <vt:lpstr>Arial Unicode MS</vt:lpstr>
      <vt:lpstr>Adobe Gothic Std B</vt:lpstr>
      <vt:lpstr>Lato Light</vt:lpstr>
      <vt:lpstr>Segoe Print</vt:lpstr>
      <vt:lpstr>Segoe UI</vt:lpstr>
      <vt:lpstr>Open Sans Light</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
  <cp:lastModifiedBy>拉普耶鲁</cp:lastModifiedBy>
  <cp:revision>2</cp:revision>
  <dcterms:created xsi:type="dcterms:W3CDTF">2017-04-24T03:27:00Z</dcterms:created>
  <dcterms:modified xsi:type="dcterms:W3CDTF">2020-09-08T08:06:52Z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