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a" ContentType="audio/x-ms-wma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0"/>
  </p:notesMasterIdLst>
  <p:handoutMasterIdLst>
    <p:handoutMasterId r:id="rId31"/>
  </p:handoutMasterIdLst>
  <p:sldIdLst>
    <p:sldId id="257" r:id="rId3"/>
    <p:sldId id="259" r:id="rId4"/>
    <p:sldId id="258" r:id="rId5"/>
    <p:sldId id="303" r:id="rId6"/>
    <p:sldId id="304" r:id="rId7"/>
    <p:sldId id="313" r:id="rId8"/>
    <p:sldId id="314" r:id="rId9"/>
    <p:sldId id="316" r:id="rId10"/>
    <p:sldId id="317" r:id="rId11"/>
    <p:sldId id="318" r:id="rId12"/>
    <p:sldId id="315" r:id="rId13"/>
    <p:sldId id="327" r:id="rId14"/>
    <p:sldId id="319" r:id="rId15"/>
    <p:sldId id="322" r:id="rId16"/>
    <p:sldId id="320" r:id="rId17"/>
    <p:sldId id="321" r:id="rId18"/>
    <p:sldId id="326" r:id="rId19"/>
    <p:sldId id="323" r:id="rId20"/>
    <p:sldId id="328" r:id="rId21"/>
    <p:sldId id="334" r:id="rId22"/>
    <p:sldId id="329" r:id="rId23"/>
    <p:sldId id="330" r:id="rId24"/>
    <p:sldId id="331" r:id="rId25"/>
    <p:sldId id="324" r:id="rId26"/>
    <p:sldId id="325" r:id="rId27"/>
    <p:sldId id="332" r:id="rId28"/>
    <p:sldId id="333" r:id="rId29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71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romi" initials="k" lastIdx="1" clrIdx="0">
    <p:extLst>
      <p:ext uri="{19B8F6BF-5375-455C-9EA6-DF929625EA0E}">
        <p15:presenceInfo xmlns:p15="http://schemas.microsoft.com/office/powerpoint/2012/main" userId="krom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E4C7F"/>
    <a:srgbClr val="7B9BA8"/>
    <a:srgbClr val="AD4736"/>
    <a:srgbClr val="88A6B2"/>
    <a:srgbClr val="BDCFD6"/>
    <a:srgbClr val="485996"/>
    <a:srgbClr val="44548E"/>
    <a:srgbClr val="415087"/>
    <a:srgbClr val="475793"/>
    <a:srgbClr val="FE08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81" autoAdjust="0"/>
    <p:restoredTop sz="94660"/>
  </p:normalViewPr>
  <p:slideViewPr>
    <p:cSldViewPr snapToGrid="0" showGuides="1">
      <p:cViewPr varScale="1">
        <p:scale>
          <a:sx n="88" d="100"/>
          <a:sy n="88" d="100"/>
        </p:scale>
        <p:origin x="222" y="96"/>
      </p:cViewPr>
      <p:guideLst>
        <p:guide orient="horz" pos="1071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382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gs" Target="tags/tag1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0DF7D368-DD93-488D-B6C4-EFA96966C7A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1BD0294-D7DB-4244-AE3C-1D85A333477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20352-F607-4F8E-809D-833EBAE2E09A}" type="datetimeFigureOut">
              <a:rPr lang="zh-CN" altLang="en-US" smtClean="0"/>
              <a:t>2019/9/26 Thursday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DD68544-86AB-4E1B-A2E4-3F9C147797F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734C505-9187-461B-987F-185807D8ED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E6F8EE-E38A-48D7-BEFC-9B1374181D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25954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37C16C-A39E-450B-B46E-67D303F4A923}" type="datetimeFigureOut">
              <a:rPr lang="zh-CN" altLang="en-US" smtClean="0"/>
              <a:t>2019/9/26 Thursday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41413F-81BB-4F89-B293-338762CA0B8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8154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41413F-81BB-4F89-B293-338762CA0B8A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2401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41413F-81BB-4F89-B293-338762CA0B8A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05023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41413F-81BB-4F89-B293-338762CA0B8A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18910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41413F-81BB-4F89-B293-338762CA0B8A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62705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41413F-81BB-4F89-B293-338762CA0B8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78832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41413F-81BB-4F89-B293-338762CA0B8A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90250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41413F-81BB-4F89-B293-338762CA0B8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64448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41413F-81BB-4F89-B293-338762CA0B8A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44796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41413F-81BB-4F89-B293-338762CA0B8A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41300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41413F-81BB-4F89-B293-338762CA0B8A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45339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41413F-81BB-4F89-B293-338762CA0B8A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27896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41413F-81BB-4F89-B293-338762CA0B8A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20603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41413F-81BB-4F89-B293-338762CA0B8A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39070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41413F-81BB-4F89-B293-338762CA0B8A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32229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41413F-81BB-4F89-B293-338762CA0B8A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15180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41413F-81BB-4F89-B293-338762CA0B8A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88584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41413F-81BB-4F89-B293-338762CA0B8A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57162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41413F-81BB-4F89-B293-338762CA0B8A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62170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41413F-81BB-4F89-B293-338762CA0B8A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87079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41413F-81BB-4F89-B293-338762CA0B8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78450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41413F-81BB-4F89-B293-338762CA0B8A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94897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41413F-81BB-4F89-B293-338762CA0B8A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717944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41413F-81BB-4F89-B293-338762CA0B8A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646710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41413F-81BB-4F89-B293-338762CA0B8A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85112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41413F-81BB-4F89-B293-338762CA0B8A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372764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41413F-81BB-4F89-B293-338762CA0B8A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924793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41413F-81BB-4F89-B293-338762CA0B8A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6456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8D2F164-8309-492A-A054-A2578C7D00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091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490B221E-20BD-42B0-A0AD-9169510DB2D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3" r="3194"/>
          <a:stretch/>
        </p:blipFill>
        <p:spPr>
          <a:xfrm>
            <a:off x="-5923" y="-36095"/>
            <a:ext cx="12328358" cy="6894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372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5589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0372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3788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AEEB1A-288C-4A51-8DDD-2B853E34A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628C21A-85BB-4B1D-A50A-4C83EEE41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8E28-DAB4-45EF-B2C5-0B8F200147EE}" type="datetimeFigureOut">
              <a:rPr lang="zh-CN" altLang="en-US" smtClean="0"/>
              <a:t>2019/9/26 Thursday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02F70B2-1009-4090-9BCB-4568F1B58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297C5EA-922D-4C55-8113-ECC98AC82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E11F8-F211-4B82-A9D9-5320E02ED6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6809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939445AA-E187-4241-8A1D-BB3404403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8E28-DAB4-45EF-B2C5-0B8F200147EE}" type="datetimeFigureOut">
              <a:rPr lang="zh-CN" altLang="en-US" smtClean="0"/>
              <a:t>2019/9/26 Thursday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6DB18759-C159-4006-B1E6-890E579E9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C7F703E-1BA4-41B5-A414-F02D1BB6A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E11F8-F211-4B82-A9D9-5320E02ED6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2155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8586ECC-59F2-448A-AA4C-114EEDF8C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8B2FDE8-7531-46B3-9268-601CCEF856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9715C60-19DB-4CC2-883C-A11DBFA1C5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7F8086A-94B2-4E5D-9F49-AE16939736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8E28-DAB4-45EF-B2C5-0B8F200147EE}" type="datetimeFigureOut">
              <a:rPr lang="zh-CN" altLang="en-US" smtClean="0"/>
              <a:t>2019/9/26 Thursday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1AB7B79-34B4-4311-BCAF-F849BEFFF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8F49D18-DAB5-47B3-AF20-2DBF4912D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E11F8-F211-4B82-A9D9-5320E02ED6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3767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472778-1AC9-4A63-92B0-C5A7FB563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3AD7FBC5-DC89-46BD-A575-6C4724BC4A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E0F28AD-61B8-4AE5-9072-3970E8C3D1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F63CE1E-E159-418A-8607-665371F78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8E28-DAB4-45EF-B2C5-0B8F200147EE}" type="datetimeFigureOut">
              <a:rPr lang="zh-CN" altLang="en-US" smtClean="0"/>
              <a:t>2019/9/26 Thursday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8D80E3A-512E-4B06-B554-50D0C8282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5FBDDC8-6C6F-4554-8018-B473FA0D1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E11F8-F211-4B82-A9D9-5320E02ED6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745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70FC289-01EC-4AD7-A2D2-C69551052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18F5F31-8272-4722-82BB-923C105254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7BA16B5-98B9-4499-B8DA-DF5A11D18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8E28-DAB4-45EF-B2C5-0B8F200147EE}" type="datetimeFigureOut">
              <a:rPr lang="zh-CN" altLang="en-US" smtClean="0"/>
              <a:t>2019/9/26 Thursday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74FC9D4-F144-47C8-A864-1CE570C8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9590C1D-6FBC-409B-9A23-AE3DF24B3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E11F8-F211-4B82-A9D9-5320E02ED6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2527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904C1B3C-2A31-490F-A4C8-09E7AEAEF9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B1A19AD-1EFC-4EBE-BB00-A9311AFD31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6ABA4EE-D677-4EC7-B950-D8D65FD38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F8E28-DAB4-45EF-B2C5-0B8F200147EE}" type="datetimeFigureOut">
              <a:rPr lang="zh-CN" altLang="en-US" smtClean="0"/>
              <a:t>2019/9/26 Thursday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8A82E97-A7F2-4584-A260-5BAA0BD89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8FEAF82-17E4-42DD-A4B2-50E3A6CB6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E11F8-F211-4B82-A9D9-5320E02ED6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51905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4">
            <a:extLst>
              <a:ext uri="{FF2B5EF4-FFF2-40B4-BE49-F238E27FC236}">
                <a16:creationId xmlns:a16="http://schemas.microsoft.com/office/drawing/2014/main" id="{91EE5581-9FD0-45AC-B46B-85F2B865F471}"/>
              </a:ext>
            </a:extLst>
          </p:cNvPr>
          <p:cNvCxnSpPr/>
          <p:nvPr/>
        </p:nvCxnSpPr>
        <p:spPr>
          <a:xfrm>
            <a:off x="3194051" y="3529013"/>
            <a:ext cx="749300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95093" y="802300"/>
            <a:ext cx="7491353" cy="2541431"/>
          </a:xfrm>
        </p:spPr>
        <p:txBody>
          <a:bodyPr bIns="0" anchor="b"/>
          <a:lstStyle>
            <a:lvl1pPr algn="l">
              <a:defRPr sz="5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95093" y="3531206"/>
            <a:ext cx="7491353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5617898-3994-4A29-BD54-0EE412607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E40B26-27CA-49A9-9FCA-D4742802ED3E}" type="datetimeFigureOut">
              <a:rPr lang="zh-CN" altLang="en-US"/>
              <a:pPr>
                <a:defRPr/>
              </a:pPr>
              <a:t>2019/9/26 Thursday</a:t>
            </a:fld>
            <a:endParaRPr lang="en-US" altLang="zh-CN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C468D25-F30E-49BA-A50B-A7B521C43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94051" y="328613"/>
            <a:ext cx="4116916" cy="3095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8DFEBBC-F313-4F85-A44C-DDEFC6962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13467" y="798514"/>
            <a:ext cx="1068917" cy="5048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FC7953-E984-48DD-AA03-11414C560F9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87641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2">
            <a:extLst>
              <a:ext uri="{FF2B5EF4-FFF2-40B4-BE49-F238E27FC236}">
                <a16:creationId xmlns:a16="http://schemas.microsoft.com/office/drawing/2014/main" id="{27CEAA5C-E913-47E8-94F7-3889CC31F70A}"/>
              </a:ext>
            </a:extLst>
          </p:cNvPr>
          <p:cNvCxnSpPr/>
          <p:nvPr/>
        </p:nvCxnSpPr>
        <p:spPr>
          <a:xfrm>
            <a:off x="1924051" y="1847850"/>
            <a:ext cx="876300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FA94855-CA79-4347-88F9-8CAB3818E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AC3BC4-76E6-4926-89D5-5BD262F69839}" type="datetimeFigureOut">
              <a:rPr lang="zh-CN" altLang="en-US"/>
              <a:pPr>
                <a:defRPr/>
              </a:pPr>
              <a:t>2019/9/26 Thursday</a:t>
            </a:fld>
            <a:endParaRPr lang="en-US" altLang="zh-CN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9015E5D-1945-4FEF-9F4B-8A021F2F7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BEA6311-DA7E-424E-9F7B-B4CD68918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7C3389-8E67-4D29-8B91-BF867D21040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605057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4">
            <a:extLst>
              <a:ext uri="{FF2B5EF4-FFF2-40B4-BE49-F238E27FC236}">
                <a16:creationId xmlns:a16="http://schemas.microsoft.com/office/drawing/2014/main" id="{63408B1D-C113-4253-8BE9-1CCC825B14A8}"/>
              </a:ext>
            </a:extLst>
          </p:cNvPr>
          <p:cNvCxnSpPr/>
          <p:nvPr/>
        </p:nvCxnSpPr>
        <p:spPr>
          <a:xfrm>
            <a:off x="1924051" y="3805238"/>
            <a:ext cx="749088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4655" y="1756130"/>
            <a:ext cx="7489336" cy="188795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4656" y="3806197"/>
            <a:ext cx="748933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6059711-8312-4665-A115-A539376BD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548287-11E3-4576-AEE7-5C6BBBA11F1E}" type="datetimeFigureOut">
              <a:rPr lang="zh-CN" altLang="en-US"/>
              <a:pPr>
                <a:defRPr/>
              </a:pPr>
              <a:t>2019/9/26 Thursday</a:t>
            </a:fld>
            <a:endParaRPr lang="en-US" altLang="zh-CN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DDCD517-3889-4BD3-86B7-4BC494102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53D11D8-4B94-4769-8FF5-D28A96639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05E7FF-4052-470D-8657-21D2E3EEF5F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006607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32">
            <a:extLst>
              <a:ext uri="{FF2B5EF4-FFF2-40B4-BE49-F238E27FC236}">
                <a16:creationId xmlns:a16="http://schemas.microsoft.com/office/drawing/2014/main" id="{B0F0A477-4BC6-4F1A-B278-78A3904ED877}"/>
              </a:ext>
            </a:extLst>
          </p:cNvPr>
          <p:cNvCxnSpPr/>
          <p:nvPr/>
        </p:nvCxnSpPr>
        <p:spPr>
          <a:xfrm>
            <a:off x="1924051" y="1847850"/>
            <a:ext cx="876300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4655" y="804891"/>
            <a:ext cx="8761791" cy="105930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24654" y="2013936"/>
            <a:ext cx="4167828" cy="343756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8909" y="2013937"/>
            <a:ext cx="4167536" cy="3437559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1B08C56F-73E5-4302-A652-48638B17B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361439-8B5E-48F4-87F7-268A827A77C8}" type="datetimeFigureOut">
              <a:rPr lang="zh-CN" altLang="en-US"/>
              <a:pPr>
                <a:defRPr/>
              </a:pPr>
              <a:t>2019/9/26 Thursday</a:t>
            </a:fld>
            <a:endParaRPr lang="en-US" altLang="zh-CN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2CD1D6C8-3918-4830-9338-6AEBFF16A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439FB35E-D09F-4402-823A-A5ED7667F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B799BE-2185-4EFC-B675-B3DB4F7EA59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141538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35">
            <a:extLst>
              <a:ext uri="{FF2B5EF4-FFF2-40B4-BE49-F238E27FC236}">
                <a16:creationId xmlns:a16="http://schemas.microsoft.com/office/drawing/2014/main" id="{B6FF9F46-833A-4FD5-9840-A90F2FB4FA18}"/>
              </a:ext>
            </a:extLst>
          </p:cNvPr>
          <p:cNvCxnSpPr/>
          <p:nvPr/>
        </p:nvCxnSpPr>
        <p:spPr>
          <a:xfrm>
            <a:off x="1924051" y="1847850"/>
            <a:ext cx="876300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4655" y="804165"/>
            <a:ext cx="8761792" cy="10563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4655" y="2019551"/>
            <a:ext cx="4167688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24655" y="2824271"/>
            <a:ext cx="4167688" cy="2644457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8909" y="2023005"/>
            <a:ext cx="4167536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8909" y="2821491"/>
            <a:ext cx="4167536" cy="263737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8" name="Date Placeholder 6">
            <a:extLst>
              <a:ext uri="{FF2B5EF4-FFF2-40B4-BE49-F238E27FC236}">
                <a16:creationId xmlns:a16="http://schemas.microsoft.com/office/drawing/2014/main" id="{A0F0F35E-1B4A-4FC8-BBDB-948EE3072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DC2C8C-E4C0-44E2-A76A-9B52F8580BD7}" type="datetimeFigureOut">
              <a:rPr lang="zh-CN" altLang="en-US"/>
              <a:pPr>
                <a:defRPr/>
              </a:pPr>
              <a:t>2019/9/26 Thursday</a:t>
            </a:fld>
            <a:endParaRPr lang="en-US" altLang="zh-CN"/>
          </a:p>
        </p:txBody>
      </p:sp>
      <p:sp>
        <p:nvSpPr>
          <p:cNvPr id="9" name="Footer Placeholder 7">
            <a:extLst>
              <a:ext uri="{FF2B5EF4-FFF2-40B4-BE49-F238E27FC236}">
                <a16:creationId xmlns:a16="http://schemas.microsoft.com/office/drawing/2014/main" id="{91A62630-6F6A-4B02-B2F1-47D7A5834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F1E825A0-B9DA-458F-B345-C4FF849B8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FA21B7-8B6D-474A-AEB9-00C1EBAC48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757565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31">
            <a:extLst>
              <a:ext uri="{FF2B5EF4-FFF2-40B4-BE49-F238E27FC236}">
                <a16:creationId xmlns:a16="http://schemas.microsoft.com/office/drawing/2014/main" id="{EFC76D38-68C7-4103-A49C-4A97D42323E4}"/>
              </a:ext>
            </a:extLst>
          </p:cNvPr>
          <p:cNvCxnSpPr/>
          <p:nvPr/>
        </p:nvCxnSpPr>
        <p:spPr>
          <a:xfrm>
            <a:off x="1924051" y="1847850"/>
            <a:ext cx="876300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70A790ED-89E8-42E0-B766-EEBC86B86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70587F-153A-4102-94CE-469AA52FF11C}" type="datetimeFigureOut">
              <a:rPr lang="zh-CN" altLang="en-US"/>
              <a:pPr>
                <a:defRPr/>
              </a:pPr>
              <a:t>2019/9/26 Thursday</a:t>
            </a:fld>
            <a:endParaRPr lang="en-US" altLang="zh-CN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3FD399F1-13EF-4FEF-9D63-8B56A3949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50957E90-3954-45C2-AE09-6E01F3ABB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839AB2-2610-459A-A9D8-DAF92B85596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649849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AB2C09A-A4D5-40BA-8717-9B61B7972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250DEB-8B3C-4493-89CA-6E73B12D07B9}" type="datetimeFigureOut">
              <a:rPr lang="zh-CN" altLang="en-US"/>
              <a:pPr>
                <a:defRPr/>
              </a:pPr>
              <a:t>2019/9/26 Thursday</a:t>
            </a:fld>
            <a:endParaRPr lang="en-US" altLang="zh-CN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06C560FC-1F9D-40E5-8202-EF506AC59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3921C3C-4CAD-4C43-AF81-C268D7DD7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F63004-EEF6-4C9A-9C7C-A2A6AAEF444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631394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6">
            <a:extLst>
              <a:ext uri="{FF2B5EF4-FFF2-40B4-BE49-F238E27FC236}">
                <a16:creationId xmlns:a16="http://schemas.microsoft.com/office/drawing/2014/main" id="{A3ECAC41-E4CA-4D20-9E17-CA7C38F3B27D}"/>
              </a:ext>
            </a:extLst>
          </p:cNvPr>
          <p:cNvCxnSpPr/>
          <p:nvPr/>
        </p:nvCxnSpPr>
        <p:spPr>
          <a:xfrm>
            <a:off x="1921934" y="3205163"/>
            <a:ext cx="32321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8723" y="798973"/>
            <a:ext cx="3234600" cy="2247117"/>
          </a:xfrm>
        </p:spPr>
        <p:txBody>
          <a:bodyPr anchor="b"/>
          <a:lstStyle>
            <a:lvl1pPr algn="l"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82208" y="798974"/>
            <a:ext cx="5104237" cy="4658826"/>
          </a:xfrm>
        </p:spPr>
        <p:txBody>
          <a:bodyPr anchor="ctr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18723" y="3205493"/>
            <a:ext cx="3236492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983B501-56F7-41DB-BF16-E1E397D7D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EBEDB-28BC-4DB5-BE32-C0DC064A58FF}" type="datetimeFigureOut">
              <a:rPr lang="zh-CN" altLang="en-US"/>
              <a:pPr>
                <a:defRPr/>
              </a:pPr>
              <a:t>2019/9/26 Thursday</a:t>
            </a:fld>
            <a:endParaRPr lang="en-US" altLang="zh-CN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A5C46580-1168-435D-836F-F06EC9F72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1DCCAC82-762E-4469-B0B3-7CBAA46F5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D6D7E5-80AA-4141-81C7-8C46E155C06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739762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2">
            <a:extLst>
              <a:ext uri="{FF2B5EF4-FFF2-40B4-BE49-F238E27FC236}">
                <a16:creationId xmlns:a16="http://schemas.microsoft.com/office/drawing/2014/main" id="{30BE910D-44F7-48C5-97A3-FC85BFA971EC}"/>
              </a:ext>
            </a:extLst>
          </p:cNvPr>
          <p:cNvGrpSpPr>
            <a:grpSpLocks/>
          </p:cNvGrpSpPr>
          <p:nvPr/>
        </p:nvGrpSpPr>
        <p:grpSpPr bwMode="auto">
          <a:xfrm>
            <a:off x="6661151" y="482601"/>
            <a:ext cx="4682067" cy="5148263"/>
            <a:chOff x="6852919" y="583365"/>
            <a:chExt cx="4681849" cy="5181928"/>
          </a:xfrm>
        </p:grpSpPr>
        <p:sp>
          <p:nvSpPr>
            <p:cNvPr id="6" name="Rectangle 13">
              <a:extLst>
                <a:ext uri="{FF2B5EF4-FFF2-40B4-BE49-F238E27FC236}">
                  <a16:creationId xmlns:a16="http://schemas.microsoft.com/office/drawing/2014/main" id="{1D49B043-CB85-41B8-9FE8-FA88CA2EC055}"/>
                </a:ext>
              </a:extLst>
            </p:cNvPr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14">
              <a:extLst>
                <a:ext uri="{FF2B5EF4-FFF2-40B4-BE49-F238E27FC236}">
                  <a16:creationId xmlns:a16="http://schemas.microsoft.com/office/drawing/2014/main" id="{30F2A9F1-1C19-4175-AE8A-038B4DD6384D}"/>
                </a:ext>
              </a:extLst>
            </p:cNvPr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cxnSp>
        <p:nvCxnSpPr>
          <p:cNvPr id="8" name="Straight Connector 30">
            <a:extLst>
              <a:ext uri="{FF2B5EF4-FFF2-40B4-BE49-F238E27FC236}">
                <a16:creationId xmlns:a16="http://schemas.microsoft.com/office/drawing/2014/main" id="{3E1A3F1C-5BFB-4018-A756-A577081922BE}"/>
              </a:ext>
            </a:extLst>
          </p:cNvPr>
          <p:cNvCxnSpPr/>
          <p:nvPr/>
        </p:nvCxnSpPr>
        <p:spPr>
          <a:xfrm>
            <a:off x="1921934" y="3143250"/>
            <a:ext cx="432223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5531" y="1129513"/>
            <a:ext cx="4326580" cy="18305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20171" y="1122544"/>
            <a:ext cx="2979997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rtlCol="0">
            <a:normAutofit/>
          </a:bodyPr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zh-CN" altLang="en-US" noProof="0"/>
              <a:t>单击图标添加图片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4656" y="3145992"/>
            <a:ext cx="4320381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187C4261-FCC5-4C18-B027-E9AE192C9C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915585" y="5470525"/>
            <a:ext cx="4337049" cy="319088"/>
          </a:xfrm>
        </p:spPr>
        <p:txBody>
          <a:bodyPr/>
          <a:lstStyle>
            <a:lvl1pPr algn="l">
              <a:defRPr smtClean="0"/>
            </a:lvl1pPr>
          </a:lstStyle>
          <a:p>
            <a:pPr>
              <a:defRPr/>
            </a:pPr>
            <a:fld id="{8EDA12BB-D2E7-4820-9E72-79110B1E41C9}" type="datetimeFigureOut">
              <a:rPr lang="zh-CN" altLang="en-US"/>
              <a:pPr>
                <a:defRPr/>
              </a:pPr>
              <a:t>2019/9/26 Thursday</a:t>
            </a:fld>
            <a:endParaRPr lang="en-US" altLang="zh-CN"/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F2DDAAD9-EFA3-4290-A1E4-F3E5AE001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17700" y="319089"/>
            <a:ext cx="4334933" cy="3206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067BF1D4-C6E5-4375-A600-3558CD98F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17C125-2E5F-4F46-AEEF-15CC7C56F8B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280560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2">
            <a:extLst>
              <a:ext uri="{FF2B5EF4-FFF2-40B4-BE49-F238E27FC236}">
                <a16:creationId xmlns:a16="http://schemas.microsoft.com/office/drawing/2014/main" id="{AB48E316-ABB0-42BB-B99B-A464402518DF}"/>
              </a:ext>
            </a:extLst>
          </p:cNvPr>
          <p:cNvCxnSpPr/>
          <p:nvPr/>
        </p:nvCxnSpPr>
        <p:spPr>
          <a:xfrm>
            <a:off x="1924051" y="1847850"/>
            <a:ext cx="876300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E26DC75-146B-4935-9FC4-35E4B4EDC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F52A6D-B68F-4BD2-A7FB-3C2EE2A23A9C}" type="datetimeFigureOut">
              <a:rPr lang="zh-CN" altLang="en-US"/>
              <a:pPr>
                <a:defRPr/>
              </a:pPr>
              <a:t>2019/9/26 Thursday</a:t>
            </a:fld>
            <a:endParaRPr lang="en-US" altLang="zh-CN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20F939B-21DA-48AF-93F4-809611F22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D8550E5-3CDE-45BC-96CE-31F11C027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D56E45-CD88-403A-BAA8-471D85AAA0CA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161385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4">
            <a:extLst>
              <a:ext uri="{FF2B5EF4-FFF2-40B4-BE49-F238E27FC236}">
                <a16:creationId xmlns:a16="http://schemas.microsoft.com/office/drawing/2014/main" id="{F9202357-B49D-41C6-9099-E5661BD362D5}"/>
              </a:ext>
            </a:extLst>
          </p:cNvPr>
          <p:cNvCxnSpPr/>
          <p:nvPr/>
        </p:nvCxnSpPr>
        <p:spPr>
          <a:xfrm>
            <a:off x="9224433" y="798513"/>
            <a:ext cx="0" cy="466090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24038" y="798975"/>
            <a:ext cx="1470703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24655" y="798975"/>
            <a:ext cx="7068127" cy="4659889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CBF55CE-5F8F-4E3F-870B-5A1C53EB8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77DD78-8B8D-4730-88D2-A8F20E2A0C8A}" type="datetimeFigureOut">
              <a:rPr lang="zh-CN" altLang="en-US"/>
              <a:pPr>
                <a:defRPr/>
              </a:pPr>
              <a:t>2019/9/26 Thursday</a:t>
            </a:fld>
            <a:endParaRPr lang="en-US" altLang="zh-CN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192EC70-3AC9-44FC-9072-E5942B48F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FB005A7-476B-4B89-A2D7-AB2F53E49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4FF717-A082-4563-A1DB-90F4EBF42C2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821009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8D2F164-8309-492A-A054-A2578C7D00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47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4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1FD47A87-70CD-4794-B91A-3FF4A75A9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07A768E-C8B8-4B65-B75B-C993F09B99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E87769A-C999-4DEB-A473-E50C823FEF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1F8E28-DAB4-45EF-B2C5-0B8F200147EE}" type="datetimeFigureOut">
              <a:rPr lang="zh-CN" altLang="en-US" smtClean="0"/>
              <a:t>2019/9/26 Thursday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D6BAFDD-1736-4427-8528-708CE318B0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14F67CD-8B75-4C65-AC71-212F3C4439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AE11F8-F211-4B82-A9D9-5320E02ED6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9607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794D60E-FF7B-4A72-826D-7EA12756E60D}"/>
              </a:ext>
            </a:extLst>
          </p:cNvPr>
          <p:cNvSpPr/>
          <p:nvPr/>
        </p:nvSpPr>
        <p:spPr>
          <a:xfrm>
            <a:off x="0" y="2016126"/>
            <a:ext cx="12192000" cy="4079875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27" name="Picture 11">
            <a:extLst>
              <a:ext uri="{FF2B5EF4-FFF2-40B4-BE49-F238E27FC236}">
                <a16:creationId xmlns:a16="http://schemas.microsoft.com/office/drawing/2014/main" id="{ACC469F5-0CF6-4BD1-A4E5-7308989338F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>
            <a:fillRect/>
          </a:stretch>
        </p:blipFill>
        <p:spPr bwMode="auto">
          <a:xfrm>
            <a:off x="0" y="6096000"/>
            <a:ext cx="12192000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3714A11-E847-4925-91A6-3404E352ABF4}"/>
              </a:ext>
            </a:extLst>
          </p:cNvPr>
          <p:cNvCxnSpPr/>
          <p:nvPr/>
        </p:nvCxnSpPr>
        <p:spPr>
          <a:xfrm>
            <a:off x="0" y="610076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72F8A2-D455-47A5-92DE-E9E2C82F1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4051" y="804864"/>
            <a:ext cx="8763000" cy="104933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30" name="Text Placeholder 2">
            <a:extLst>
              <a:ext uri="{FF2B5EF4-FFF2-40B4-BE49-F238E27FC236}">
                <a16:creationId xmlns:a16="http://schemas.microsoft.com/office/drawing/2014/main" id="{58727885-EA1F-4BF7-ADB8-BB66574562E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924051" y="2016125"/>
            <a:ext cx="8763000" cy="344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633B9A-7D3F-47FF-8C68-C78EA8926E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28984" y="330200"/>
            <a:ext cx="3158067" cy="309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B71EC46-DB97-4497-ABE1-344C602CE495}" type="datetimeFigureOut">
              <a:rPr lang="zh-CN" altLang="en-US"/>
              <a:pPr>
                <a:defRPr/>
              </a:pPr>
              <a:t>2019/9/26 Thursday</a:t>
            </a:fld>
            <a:endParaRPr lang="en-US" altLang="zh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AF00FC-A4DD-468E-90FD-3DFB63B7D4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24052" y="328613"/>
            <a:ext cx="5378449" cy="309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7A72E1-BD2F-4108-9302-82ABDDE18F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9818" y="798514"/>
            <a:ext cx="1060449" cy="5048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2800" smtClean="0">
                <a:solidFill>
                  <a:schemeClr val="accent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90E87A6-EDF1-4FCB-9098-A9D5DC56DD2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97265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 spd="med">
    <p:comb/>
  </p:transition>
  <p:txStyles>
    <p:titleStyle>
      <a:lvl1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200" kern="1200" cap="all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9pPr>
    </p:titleStyle>
    <p:bodyStyle>
      <a:lvl1pPr marL="228600" indent="-228600" algn="l" defTabSz="685800" rtl="0" fontAlgn="base">
        <a:lnSpc>
          <a:spcPct val="120000"/>
        </a:lnSpc>
        <a:spcBef>
          <a:spcPts val="1000"/>
        </a:spcBef>
        <a:spcAft>
          <a:spcPct val="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685800" rtl="0" fontAlgn="base">
        <a:lnSpc>
          <a:spcPct val="120000"/>
        </a:lnSpc>
        <a:spcBef>
          <a:spcPts val="500"/>
        </a:spcBef>
        <a:spcAft>
          <a:spcPct val="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685800" rtl="0" fontAlgn="base">
        <a:lnSpc>
          <a:spcPct val="120000"/>
        </a:lnSpc>
        <a:spcBef>
          <a:spcPts val="500"/>
        </a:spcBef>
        <a:spcAft>
          <a:spcPct val="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685800" rtl="0" fontAlgn="base">
        <a:lnSpc>
          <a:spcPct val="120000"/>
        </a:lnSpc>
        <a:spcBef>
          <a:spcPts val="500"/>
        </a:spcBef>
        <a:spcAft>
          <a:spcPct val="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685800" rtl="0" fontAlgn="base">
        <a:lnSpc>
          <a:spcPct val="120000"/>
        </a:lnSpc>
        <a:spcBef>
          <a:spcPts val="500"/>
        </a:spcBef>
        <a:spcAft>
          <a:spcPct val="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6" Type="http://schemas.openxmlformats.org/officeDocument/2006/relationships/image" Target="../media/image6.png"/><Relationship Id="rId5" Type="http://schemas.openxmlformats.org/officeDocument/2006/relationships/image" Target="../media/image5.tiff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tif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8CE5120F-6016-4A78-85D9-72EA3BB6B86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631"/>
          <a:stretch/>
        </p:blipFill>
        <p:spPr>
          <a:xfrm>
            <a:off x="6896193" y="372922"/>
            <a:ext cx="5438274" cy="6148250"/>
          </a:xfrm>
          <a:prstGeom prst="rect">
            <a:avLst/>
          </a:prstGeom>
        </p:spPr>
      </p:pic>
      <p:sp>
        <p:nvSpPr>
          <p:cNvPr id="11" name="副标题 2">
            <a:extLst>
              <a:ext uri="{FF2B5EF4-FFF2-40B4-BE49-F238E27FC236}">
                <a16:creationId xmlns:a16="http://schemas.microsoft.com/office/drawing/2014/main" id="{89647298-BF52-4CAB-8796-AEEB099A199A}"/>
              </a:ext>
            </a:extLst>
          </p:cNvPr>
          <p:cNvSpPr txBox="1">
            <a:spLocks/>
          </p:cNvSpPr>
          <p:nvPr/>
        </p:nvSpPr>
        <p:spPr bwMode="auto">
          <a:xfrm>
            <a:off x="1646517" y="3735039"/>
            <a:ext cx="4103903" cy="497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91440" rIns="91440" bIns="91440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l" defTabSz="685800" rtl="0" fontAlgn="base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600" b="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057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24003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B71E42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2000" b="1" i="0" u="none" strike="noStrike" kern="1200" cap="all" spc="0" normalizeH="0" baseline="0" noProof="0" dirty="0" smtClean="0">
                <a:ln>
                  <a:noFill/>
                </a:ln>
                <a:solidFill>
                  <a:srgbClr val="4859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kumimoji="0" lang="zh-CN" altLang="en-US" sz="2000" b="1" i="0" u="none" strike="noStrike" kern="1200" cap="all" spc="0" normalizeH="0" baseline="0" noProof="0" dirty="0" smtClean="0">
                <a:ln>
                  <a:noFill/>
                </a:ln>
                <a:solidFill>
                  <a:srgbClr val="4859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小学</a:t>
            </a:r>
            <a:r>
              <a:rPr kumimoji="0" lang="zh-CN" altLang="en-US" sz="2000" b="1" i="0" u="none" strike="noStrike" kern="1200" cap="all" spc="0" normalizeH="0" baseline="0" noProof="0" dirty="0">
                <a:ln>
                  <a:noFill/>
                </a:ln>
                <a:solidFill>
                  <a:srgbClr val="48599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光盘行动主题班会</a:t>
            </a:r>
          </a:p>
        </p:txBody>
      </p:sp>
      <p:pic>
        <p:nvPicPr>
          <p:cNvPr id="3" name="阿鲲-午后的恬与甜-[The Sunshine of Afternoon, Peace And Sweet]">
            <a:hlinkClick r:id="" action="ppaction://media"/>
            <a:extLst>
              <a:ext uri="{FF2B5EF4-FFF2-40B4-BE49-F238E27FC236}">
                <a16:creationId xmlns:a16="http://schemas.microsoft.com/office/drawing/2014/main" id="{28749147-6A01-47C9-84F0-3550E376BB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4671" y="-1133919"/>
            <a:ext cx="609600" cy="6096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CCD0C4AD-0286-4F92-9DED-6F74B5D622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600" y="1843810"/>
            <a:ext cx="7608467" cy="2139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49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79C2765C-824E-475C-A297-D04A83AA7C9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34" r="6879" b="2315"/>
          <a:stretch/>
        </p:blipFill>
        <p:spPr>
          <a:xfrm>
            <a:off x="6192252" y="321168"/>
            <a:ext cx="5744876" cy="5622432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C75E2695-4ED7-448C-907D-9CC5E47F2F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0076" y="2583841"/>
            <a:ext cx="3218967" cy="2139881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D411C47A-CED3-4B3A-91AB-55BD653806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489" y="1975976"/>
            <a:ext cx="4554107" cy="126198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E933352-A7EE-4626-9D2D-98E22601E3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489" y="3294179"/>
            <a:ext cx="4480948" cy="1261981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2C91EDC7-98A5-445C-A9FD-B4B6E9096D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489" y="4612382"/>
            <a:ext cx="4554107" cy="125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587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253630E3-1D34-4DBD-8993-969CBB8D6D5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530"/>
          <a:stretch/>
        </p:blipFill>
        <p:spPr>
          <a:xfrm>
            <a:off x="2856569" y="-239699"/>
            <a:ext cx="6478862" cy="752872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D2388DF3-004B-4B0B-8ACC-E8056702DDB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64" t="52555" r="68335" b="4330"/>
          <a:stretch/>
        </p:blipFill>
        <p:spPr>
          <a:xfrm>
            <a:off x="1814318" y="4061314"/>
            <a:ext cx="1903128" cy="2413116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79364607-68BE-4835-8C45-1CBFF283206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447" t="30554" b="47000"/>
          <a:stretch/>
        </p:blipFill>
        <p:spPr>
          <a:xfrm>
            <a:off x="9253666" y="963167"/>
            <a:ext cx="2938334" cy="1686561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5AF65586-18CF-437D-8AB2-429A12716F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2120" y="1568215"/>
            <a:ext cx="4925995" cy="4438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96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51BCB45D-5C22-42A4-BE21-113699D35C54}"/>
              </a:ext>
            </a:extLst>
          </p:cNvPr>
          <p:cNvSpPr/>
          <p:nvPr/>
        </p:nvSpPr>
        <p:spPr>
          <a:xfrm>
            <a:off x="3469189" y="1406483"/>
            <a:ext cx="6974814" cy="4032000"/>
          </a:xfrm>
          <a:prstGeom prst="rect">
            <a:avLst/>
          </a:prstGeom>
          <a:solidFill>
            <a:srgbClr val="88A6B2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742F94E6-4078-4CE6-B7EC-0E3F1EC7304A}"/>
              </a:ext>
            </a:extLst>
          </p:cNvPr>
          <p:cNvGrpSpPr/>
          <p:nvPr/>
        </p:nvGrpSpPr>
        <p:grpSpPr>
          <a:xfrm>
            <a:off x="9810571" y="1430547"/>
            <a:ext cx="728778" cy="2125706"/>
            <a:chOff x="10424186" y="1430547"/>
            <a:chExt cx="728778" cy="2125706"/>
          </a:xfrm>
        </p:grpSpPr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2A854067-CB9C-4E54-96E0-A0938E63ECE5}"/>
                </a:ext>
              </a:extLst>
            </p:cNvPr>
            <p:cNvGrpSpPr/>
            <p:nvPr/>
          </p:nvGrpSpPr>
          <p:grpSpPr>
            <a:xfrm>
              <a:off x="10424186" y="1432268"/>
              <a:ext cx="585304" cy="2123985"/>
              <a:chOff x="10424186" y="1432268"/>
              <a:chExt cx="585304" cy="2123985"/>
            </a:xfrm>
          </p:grpSpPr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FCCFC2B1-4C32-4C2D-9737-5BBA4ABCC3C8}"/>
                  </a:ext>
                </a:extLst>
              </p:cNvPr>
              <p:cNvSpPr/>
              <p:nvPr/>
            </p:nvSpPr>
            <p:spPr>
              <a:xfrm>
                <a:off x="10424186" y="1432268"/>
                <a:ext cx="585304" cy="2123985"/>
              </a:xfrm>
              <a:prstGeom prst="rect">
                <a:avLst/>
              </a:prstGeom>
              <a:noFill/>
              <a:ln>
                <a:solidFill>
                  <a:srgbClr val="E3BF5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直角三角形 12">
                <a:extLst>
                  <a:ext uri="{FF2B5EF4-FFF2-40B4-BE49-F238E27FC236}">
                    <a16:creationId xmlns:a16="http://schemas.microsoft.com/office/drawing/2014/main" id="{6E8859FF-29F5-4E29-A782-CF56DA123DBB}"/>
                  </a:ext>
                </a:extLst>
              </p:cNvPr>
              <p:cNvSpPr/>
              <p:nvPr/>
            </p:nvSpPr>
            <p:spPr>
              <a:xfrm rot="5400000" flipV="1">
                <a:off x="10924035" y="1434814"/>
                <a:ext cx="76406" cy="76406"/>
              </a:xfrm>
              <a:prstGeom prst="rtTriangl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E3BF5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直角三角形 13">
                <a:extLst>
                  <a:ext uri="{FF2B5EF4-FFF2-40B4-BE49-F238E27FC236}">
                    <a16:creationId xmlns:a16="http://schemas.microsoft.com/office/drawing/2014/main" id="{EDE53081-15B4-4E3A-82D9-6F8F2C361A7F}"/>
                  </a:ext>
                </a:extLst>
              </p:cNvPr>
              <p:cNvSpPr/>
              <p:nvPr/>
            </p:nvSpPr>
            <p:spPr>
              <a:xfrm rot="16200000" flipH="1" flipV="1">
                <a:off x="10424186" y="1434814"/>
                <a:ext cx="76406" cy="76406"/>
              </a:xfrm>
              <a:prstGeom prst="rtTriangl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E3BF5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直角三角形 14">
                <a:extLst>
                  <a:ext uri="{FF2B5EF4-FFF2-40B4-BE49-F238E27FC236}">
                    <a16:creationId xmlns:a16="http://schemas.microsoft.com/office/drawing/2014/main" id="{DA0AA188-28CC-47E1-8226-890A03A9BF95}"/>
                  </a:ext>
                </a:extLst>
              </p:cNvPr>
              <p:cNvSpPr/>
              <p:nvPr/>
            </p:nvSpPr>
            <p:spPr>
              <a:xfrm rot="16200000">
                <a:off x="10924035" y="3479847"/>
                <a:ext cx="76406" cy="76406"/>
              </a:xfrm>
              <a:prstGeom prst="rtTriangl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E3BF5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直角三角形 15">
                <a:extLst>
                  <a:ext uri="{FF2B5EF4-FFF2-40B4-BE49-F238E27FC236}">
                    <a16:creationId xmlns:a16="http://schemas.microsoft.com/office/drawing/2014/main" id="{3D52CEBB-DE1F-409C-84BF-6E8B91807CE5}"/>
                  </a:ext>
                </a:extLst>
              </p:cNvPr>
              <p:cNvSpPr/>
              <p:nvPr/>
            </p:nvSpPr>
            <p:spPr>
              <a:xfrm rot="5400000" flipH="1">
                <a:off x="10424186" y="3479847"/>
                <a:ext cx="76406" cy="76406"/>
              </a:xfrm>
              <a:prstGeom prst="rtTriangl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E3BF5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066A758F-09A2-4905-8053-09DBA0075DB5}"/>
                </a:ext>
              </a:extLst>
            </p:cNvPr>
            <p:cNvSpPr/>
            <p:nvPr/>
          </p:nvSpPr>
          <p:spPr>
            <a:xfrm>
              <a:off x="10424186" y="1430547"/>
              <a:ext cx="728778" cy="2062103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3200" b="1" dirty="0">
                  <a:solidFill>
                    <a:srgbClr val="3E4C7F"/>
                  </a:solidFill>
                  <a:latin typeface="李旭科书法 v1.4" panose="02000603000000000000" pitchFamily="2" charset="-122"/>
                  <a:ea typeface="李旭科书法 v1.4" panose="02000603000000000000" pitchFamily="2" charset="-122"/>
                </a:rPr>
                <a:t>光盘行动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E4C7F"/>
                </a:solidFill>
                <a:effectLst/>
                <a:uLnTx/>
                <a:uFillTx/>
                <a:latin typeface="李旭科书法 v1.4" panose="02000603000000000000" pitchFamily="2" charset="-122"/>
                <a:ea typeface="李旭科书法 v1.4" panose="02000603000000000000" pitchFamily="2" charset="-122"/>
              </a:endParaRPr>
            </a:p>
          </p:txBody>
        </p:sp>
      </p:grpSp>
      <p:sp>
        <p:nvSpPr>
          <p:cNvPr id="17" name="TextBox 69">
            <a:extLst>
              <a:ext uri="{FF2B5EF4-FFF2-40B4-BE49-F238E27FC236}">
                <a16:creationId xmlns:a16="http://schemas.microsoft.com/office/drawing/2014/main" id="{106BD975-EA0C-42DC-866E-16CE7F346238}"/>
              </a:ext>
            </a:extLst>
          </p:cNvPr>
          <p:cNvSpPr txBox="1"/>
          <p:nvPr/>
        </p:nvSpPr>
        <p:spPr>
          <a:xfrm>
            <a:off x="6007997" y="2169900"/>
            <a:ext cx="3139321" cy="274381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200000"/>
              </a:lnSpc>
            </a:pP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就餐时倡导人们不浪费粮食，吃光盘子里的东西，吃不完的饭菜打包带走。 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44EF32D9-65AA-40C0-BC4F-AB81234AE7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708" y="1430547"/>
            <a:ext cx="2657243" cy="3985865"/>
          </a:xfrm>
          <a:prstGeom prst="rect">
            <a:avLst/>
          </a:prstGeom>
          <a:noFill/>
          <a:ln w="19050">
            <a:solidFill>
              <a:schemeClr val="tx1">
                <a:lumMod val="65000"/>
                <a:lumOff val="3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720024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8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9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1" dur="9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>
            <a:extLst>
              <a:ext uri="{FF2B5EF4-FFF2-40B4-BE49-F238E27FC236}">
                <a16:creationId xmlns:a16="http://schemas.microsoft.com/office/drawing/2014/main" id="{F417E647-7747-41B9-8C52-C541CAD19BD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530"/>
          <a:stretch/>
        </p:blipFill>
        <p:spPr>
          <a:xfrm>
            <a:off x="4733568" y="-170215"/>
            <a:ext cx="6478862" cy="7528728"/>
          </a:xfrm>
          <a:prstGeom prst="rect">
            <a:avLst/>
          </a:prstGeom>
        </p:spPr>
      </p:pic>
      <p:sp>
        <p:nvSpPr>
          <p:cNvPr id="20" name="TextBox 17">
            <a:extLst>
              <a:ext uri="{FF2B5EF4-FFF2-40B4-BE49-F238E27FC236}">
                <a16:creationId xmlns:a16="http://schemas.microsoft.com/office/drawing/2014/main" id="{253C2FDC-737D-42E7-82BD-F18D09A965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0548" y="3006809"/>
            <a:ext cx="1723549" cy="114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defTabSz="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zh-CN" altLang="en-US" sz="2400" b="1" dirty="0">
                <a:solidFill>
                  <a:srgbClr val="485996"/>
                </a:solidFill>
                <a:latin typeface="汉仪综艺体简"/>
                <a:ea typeface="汉仪综艺体简"/>
                <a:cs typeface="汉仪综艺体简"/>
              </a:rPr>
              <a:t>有一种节约</a:t>
            </a:r>
            <a:endParaRPr lang="en-US" altLang="zh-CN" sz="2400" b="1" dirty="0">
              <a:solidFill>
                <a:srgbClr val="485996"/>
              </a:solidFill>
              <a:latin typeface="汉仪综艺体简"/>
              <a:ea typeface="汉仪综艺体简"/>
              <a:cs typeface="汉仪综艺体简"/>
            </a:endParaRPr>
          </a:p>
          <a:p>
            <a:pPr defTabSz="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zh-CN" altLang="en-US" sz="2400" b="1" dirty="0">
                <a:solidFill>
                  <a:srgbClr val="485996"/>
                </a:solidFill>
                <a:latin typeface="汉仪综艺体简"/>
                <a:ea typeface="汉仪综艺体简"/>
                <a:cs typeface="汉仪综艺体简"/>
              </a:rPr>
              <a:t>有一种公益</a:t>
            </a:r>
          </a:p>
        </p:txBody>
      </p:sp>
      <p:sp>
        <p:nvSpPr>
          <p:cNvPr id="21" name="TextBox 9">
            <a:extLst>
              <a:ext uri="{FF2B5EF4-FFF2-40B4-BE49-F238E27FC236}">
                <a16:creationId xmlns:a16="http://schemas.microsoft.com/office/drawing/2014/main" id="{F9610820-6BA2-4FA0-9ACF-C46328D534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6742" y="3040151"/>
            <a:ext cx="1031051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defTabSz="4572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zh-CN" altLang="en-US" sz="6600" dirty="0">
                <a:solidFill>
                  <a:srgbClr val="485996"/>
                </a:solidFill>
                <a:latin typeface="汉仪综艺体简"/>
                <a:ea typeface="汉仪综艺体简"/>
                <a:cs typeface="汉仪综艺体简"/>
              </a:rPr>
              <a:t>叫</a:t>
            </a: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ACEC703D-6DA0-48CA-9EA7-EDAF22597B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7492" y="3173618"/>
            <a:ext cx="1877437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defTabSz="4572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zh-CN" altLang="en-US" sz="6600" b="1" dirty="0">
                <a:solidFill>
                  <a:srgbClr val="485996"/>
                </a:solidFill>
                <a:latin typeface="汉仪综艺体简"/>
                <a:ea typeface="汉仪综艺体简"/>
                <a:cs typeface="汉仪综艺体简"/>
              </a:rPr>
              <a:t>光盘</a:t>
            </a:r>
          </a:p>
        </p:txBody>
      </p:sp>
    </p:spTree>
    <p:extLst>
      <p:ext uri="{BB962C8B-B14F-4D97-AF65-F5344CB8AC3E}">
        <p14:creationId xmlns:p14="http://schemas.microsoft.com/office/powerpoint/2010/main" val="314190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1" grpId="1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FCD74004-7058-4CC1-A51A-4F89323A6BC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75" t="10553" r="60446" b="63667"/>
          <a:stretch/>
        </p:blipFill>
        <p:spPr>
          <a:xfrm>
            <a:off x="4941556" y="828299"/>
            <a:ext cx="2297444" cy="2317424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1814D032-144D-4D0F-8ADA-D12D1E8EF90F}"/>
              </a:ext>
            </a:extLst>
          </p:cNvPr>
          <p:cNvSpPr/>
          <p:nvPr/>
        </p:nvSpPr>
        <p:spPr>
          <a:xfrm>
            <a:off x="5288927" y="1736725"/>
            <a:ext cx="1652245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srgbClr val="3E4C7F"/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光盘行动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3E4C7F"/>
              </a:solidFill>
              <a:effectLst/>
              <a:uLnTx/>
              <a:uFillTx/>
              <a:latin typeface="李旭科书法 v1.4" panose="02000603000000000000" pitchFamily="2" charset="-122"/>
              <a:ea typeface="李旭科书法 v1.4" panose="02000603000000000000" pitchFamily="2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3613411-53F7-4AB6-99B8-63CD664B711C}"/>
              </a:ext>
            </a:extLst>
          </p:cNvPr>
          <p:cNvSpPr/>
          <p:nvPr/>
        </p:nvSpPr>
        <p:spPr>
          <a:xfrm>
            <a:off x="-1" y="4206240"/>
            <a:ext cx="12188389" cy="2651760"/>
          </a:xfrm>
          <a:prstGeom prst="rect">
            <a:avLst/>
          </a:prstGeom>
          <a:solidFill>
            <a:srgbClr val="7B9BA8">
              <a:alpha val="80000"/>
            </a:srgb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TextBox 69">
            <a:extLst>
              <a:ext uri="{FF2B5EF4-FFF2-40B4-BE49-F238E27FC236}">
                <a16:creationId xmlns:a16="http://schemas.microsoft.com/office/drawing/2014/main" id="{571D6386-32F2-41B6-85D3-22310DD761DF}"/>
              </a:ext>
            </a:extLst>
          </p:cNvPr>
          <p:cNvSpPr txBox="1"/>
          <p:nvPr/>
        </p:nvSpPr>
        <p:spPr>
          <a:xfrm>
            <a:off x="4921160" y="4206240"/>
            <a:ext cx="7070478" cy="246170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lvl="0">
              <a:lnSpc>
                <a:spcPct val="20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今天不剩饭，从我做起！饥饿已成为人类第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1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号杀手，平均每年夺去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1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千万人的生命。如果每天浪费的粮食回收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5%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，就可以多救活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400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万饥民！节约是一种美德，节约是一种智慧，节约是我的行动，也是我的习惯！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FCC2582-B1FB-41A1-8BDE-764B0B7BE8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6741" y="1552433"/>
            <a:ext cx="3667670" cy="4815882"/>
          </a:xfrm>
          <a:prstGeom prst="rect">
            <a:avLst/>
          </a:prstGeom>
          <a:noFill/>
          <a:ln w="19050">
            <a:noFill/>
          </a:ln>
        </p:spPr>
      </p:pic>
    </p:spTree>
    <p:extLst>
      <p:ext uri="{BB962C8B-B14F-4D97-AF65-F5344CB8AC3E}">
        <p14:creationId xmlns:p14="http://schemas.microsoft.com/office/powerpoint/2010/main" val="1314279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6194159-2756-4DC5-B215-2200F11F3788}"/>
              </a:ext>
            </a:extLst>
          </p:cNvPr>
          <p:cNvSpPr txBox="1">
            <a:spLocks/>
          </p:cNvSpPr>
          <p:nvPr/>
        </p:nvSpPr>
        <p:spPr>
          <a:xfrm>
            <a:off x="877899" y="69885"/>
            <a:ext cx="10436201" cy="2000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  <a:defRPr/>
            </a:pPr>
            <a:r>
              <a:rPr lang="zh-CN" alt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从</a:t>
            </a:r>
            <a:r>
              <a:rPr lang="zh-CN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发起人的微博开始，网友迅速响应，</a:t>
            </a:r>
            <a:r>
              <a:rPr lang="en-US" altLang="zh-CN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人民日报在腾讯微博也随之发起“光盘行动”，</a:t>
            </a:r>
            <a:r>
              <a:rPr lang="en-US" altLang="zh-CN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加上新浪网、新华网、光明网等媒体以及公众人物的关注和转载，这一活动</a:t>
            </a:r>
            <a:r>
              <a:rPr lang="zh-CN" alt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急速升温</a:t>
            </a:r>
            <a:r>
              <a:rPr lang="zh-CN" altLang="en-US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grpSp>
        <p:nvGrpSpPr>
          <p:cNvPr id="3" name="组合 9">
            <a:extLst>
              <a:ext uri="{FF2B5EF4-FFF2-40B4-BE49-F238E27FC236}">
                <a16:creationId xmlns:a16="http://schemas.microsoft.com/office/drawing/2014/main" id="{0801A380-779B-4105-8CA7-EF0BAAD797CB}"/>
              </a:ext>
            </a:extLst>
          </p:cNvPr>
          <p:cNvGrpSpPr>
            <a:grpSpLocks/>
          </p:cNvGrpSpPr>
          <p:nvPr/>
        </p:nvGrpSpPr>
        <p:grpSpPr bwMode="auto">
          <a:xfrm>
            <a:off x="880889" y="3392458"/>
            <a:ext cx="9153700" cy="3465543"/>
            <a:chOff x="-750291" y="4123732"/>
            <a:chExt cx="9154247" cy="346564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6264A84-9B92-420C-BF25-B03CDBE3DF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9084145">
              <a:off x="-750291" y="4123732"/>
              <a:ext cx="5840409" cy="10618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120000"/>
                </a:lnSpc>
                <a:spcBef>
                  <a:spcPts val="10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457200" fontAlgn="base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457200" fontAlgn="base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457200" fontAlgn="base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457200" fontAlgn="base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defTabSz="4572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None/>
              </a:pPr>
              <a:r>
                <a:rPr lang="zh-CN" altLang="en-US" sz="6300" b="1" dirty="0">
                  <a:solidFill>
                    <a:srgbClr val="3E4C7F"/>
                  </a:solidFill>
                  <a:latin typeface="微软雅黑" panose="020B0503020204020204" pitchFamily="34" charset="-122"/>
                  <a:cs typeface="汉仪综艺体简"/>
                </a:rPr>
                <a:t>“光盘”在行动</a:t>
              </a: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BBEA0F86-8BFA-40C1-A456-F13D60306C80}"/>
                </a:ext>
              </a:extLst>
            </p:cNvPr>
            <p:cNvSpPr/>
            <p:nvPr/>
          </p:nvSpPr>
          <p:spPr>
            <a:xfrm rot="19045754" flipV="1">
              <a:off x="-277014" y="5558903"/>
              <a:ext cx="4959647" cy="57152"/>
            </a:xfrm>
            <a:prstGeom prst="rect">
              <a:avLst/>
            </a:prstGeom>
            <a:solidFill>
              <a:srgbClr val="BDCF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defRPr/>
              </a:pPr>
              <a:endParaRPr lang="zh-CN" altLang="en-US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9973EF13-A16A-473C-A542-347C1A5C8582}"/>
                </a:ext>
              </a:extLst>
            </p:cNvPr>
            <p:cNvSpPr/>
            <p:nvPr/>
          </p:nvSpPr>
          <p:spPr>
            <a:xfrm rot="19150529">
              <a:off x="-648511" y="4126938"/>
              <a:ext cx="4908844" cy="63502"/>
            </a:xfrm>
            <a:prstGeom prst="rect">
              <a:avLst/>
            </a:prstGeom>
            <a:solidFill>
              <a:srgbClr val="BDCF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defRPr/>
              </a:pPr>
              <a:endParaRPr lang="zh-CN" altLang="en-US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B6D8E54D-D6E3-4A46-BADA-2645E5B9604F}"/>
                </a:ext>
              </a:extLst>
            </p:cNvPr>
            <p:cNvSpPr/>
            <p:nvPr/>
          </p:nvSpPr>
          <p:spPr>
            <a:xfrm rot="19061744">
              <a:off x="3495113" y="7525871"/>
              <a:ext cx="4908843" cy="63502"/>
            </a:xfrm>
            <a:prstGeom prst="rect">
              <a:avLst/>
            </a:prstGeom>
            <a:solidFill>
              <a:srgbClr val="BDCF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defRPr/>
              </a:pPr>
              <a:endParaRPr lang="zh-CN" altLang="en-US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9" name="图片 8" descr="04.png">
            <a:extLst>
              <a:ext uri="{FF2B5EF4-FFF2-40B4-BE49-F238E27FC236}">
                <a16:creationId xmlns:a16="http://schemas.microsoft.com/office/drawing/2014/main" id="{FF3255D7-62DD-4664-B217-3D7A4CFA643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5093" y="5483798"/>
            <a:ext cx="785813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右箭头 3">
            <a:extLst>
              <a:ext uri="{FF2B5EF4-FFF2-40B4-BE49-F238E27FC236}">
                <a16:creationId xmlns:a16="http://schemas.microsoft.com/office/drawing/2014/main" id="{914F14EE-C5E3-4661-8222-31F0987A011E}"/>
              </a:ext>
            </a:extLst>
          </p:cNvPr>
          <p:cNvSpPr/>
          <p:nvPr/>
        </p:nvSpPr>
        <p:spPr bwMode="auto">
          <a:xfrm rot="19023818">
            <a:off x="2972253" y="2346777"/>
            <a:ext cx="7724775" cy="4386263"/>
          </a:xfrm>
          <a:prstGeom prst="rightArrow">
            <a:avLst>
              <a:gd name="adj1" fmla="val 68551"/>
              <a:gd name="adj2" fmla="val 59739"/>
            </a:avLst>
          </a:prstGeom>
          <a:blipFill>
            <a:blip r:embed="rId4" cstate="print"/>
            <a:stretch>
              <a:fillRect/>
            </a:stretch>
          </a:blipFill>
          <a:ln w="1016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9431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01.jpg">
            <a:extLst>
              <a:ext uri="{FF2B5EF4-FFF2-40B4-BE49-F238E27FC236}">
                <a16:creationId xmlns:a16="http://schemas.microsoft.com/office/drawing/2014/main" id="{5CF0A5B7-0A57-459C-A1CC-5325724C82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757646" y="0"/>
            <a:ext cx="5053263" cy="6858000"/>
          </a:xfrm>
          <a:prstGeom prst="rect">
            <a:avLst/>
          </a:prstGeom>
        </p:spPr>
      </p:pic>
      <p:pic>
        <p:nvPicPr>
          <p:cNvPr id="3" name="图片 2" descr="01.jpg">
            <a:extLst>
              <a:ext uri="{FF2B5EF4-FFF2-40B4-BE49-F238E27FC236}">
                <a16:creationId xmlns:a16="http://schemas.microsoft.com/office/drawing/2014/main" id="{7E1ADED2-FFF5-475D-8CA6-55AF09150B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524001" y="0"/>
            <a:ext cx="5053263" cy="68580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F2424E42-CBCE-4E27-9F06-FB20C94BCA31}"/>
              </a:ext>
            </a:extLst>
          </p:cNvPr>
          <p:cNvSpPr/>
          <p:nvPr/>
        </p:nvSpPr>
        <p:spPr>
          <a:xfrm>
            <a:off x="1524000" y="928688"/>
            <a:ext cx="9144000" cy="6572250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  <a:alpha val="4000"/>
                </a:schemeClr>
              </a:gs>
              <a:gs pos="50000">
                <a:srgbClr val="BDCFD6"/>
              </a:gs>
              <a:gs pos="100000">
                <a:srgbClr val="7B9BA8"/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 dirty="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5" name="流程图: 手动输入 4">
            <a:extLst>
              <a:ext uri="{FF2B5EF4-FFF2-40B4-BE49-F238E27FC236}">
                <a16:creationId xmlns:a16="http://schemas.microsoft.com/office/drawing/2014/main" id="{0FA40C37-DF31-44BB-8567-B496F8B8FC04}"/>
              </a:ext>
            </a:extLst>
          </p:cNvPr>
          <p:cNvSpPr/>
          <p:nvPr/>
        </p:nvSpPr>
        <p:spPr>
          <a:xfrm flipH="1">
            <a:off x="1524000" y="4845051"/>
            <a:ext cx="9144000" cy="1370013"/>
          </a:xfrm>
          <a:prstGeom prst="flowChartManualInput">
            <a:avLst/>
          </a:prstGeom>
          <a:solidFill>
            <a:srgbClr val="88A6B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>
              <a:solidFill>
                <a:prstClr val="white"/>
              </a:solidFill>
              <a:latin typeface="Arial"/>
              <a:ea typeface="微软雅黑"/>
            </a:endParaRPr>
          </a:p>
        </p:txBody>
      </p:sp>
      <p:pic>
        <p:nvPicPr>
          <p:cNvPr id="6" name="图片 5" descr="01.jpg">
            <a:extLst>
              <a:ext uri="{FF2B5EF4-FFF2-40B4-BE49-F238E27FC236}">
                <a16:creationId xmlns:a16="http://schemas.microsoft.com/office/drawing/2014/main" id="{E049E72B-18E2-4F11-A3BB-5EA7AB1362C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25750" y="-178607"/>
            <a:ext cx="5214974" cy="72152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7" name="组合 13">
            <a:extLst>
              <a:ext uri="{FF2B5EF4-FFF2-40B4-BE49-F238E27FC236}">
                <a16:creationId xmlns:a16="http://schemas.microsoft.com/office/drawing/2014/main" id="{1152B63C-F81A-4128-9395-81818C5113B2}"/>
              </a:ext>
            </a:extLst>
          </p:cNvPr>
          <p:cNvGrpSpPr>
            <a:grpSpLocks/>
          </p:cNvGrpSpPr>
          <p:nvPr/>
        </p:nvGrpSpPr>
        <p:grpSpPr bwMode="auto">
          <a:xfrm>
            <a:off x="754063" y="5427664"/>
            <a:ext cx="10293351" cy="1304925"/>
            <a:chOff x="-769533" y="5428079"/>
            <a:chExt cx="10293115" cy="1303930"/>
          </a:xfrm>
        </p:grpSpPr>
        <p:sp>
          <p:nvSpPr>
            <p:cNvPr id="8" name="流程图: 手动输入 7">
              <a:extLst>
                <a:ext uri="{FF2B5EF4-FFF2-40B4-BE49-F238E27FC236}">
                  <a16:creationId xmlns:a16="http://schemas.microsoft.com/office/drawing/2014/main" id="{B92DAC3B-C82D-4D51-8B2F-08B589682F36}"/>
                </a:ext>
              </a:extLst>
            </p:cNvPr>
            <p:cNvSpPr/>
            <p:nvPr/>
          </p:nvSpPr>
          <p:spPr>
            <a:xfrm rot="21431658">
              <a:off x="1268771" y="5428079"/>
              <a:ext cx="8254811" cy="1170682"/>
            </a:xfrm>
            <a:prstGeom prst="flowChartManualInput">
              <a:avLst/>
            </a:prstGeom>
            <a:solidFill>
              <a:srgbClr val="7B9BA8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defRPr/>
              </a:pPr>
              <a:endParaRPr lang="zh-CN" altLang="en-US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9" name="TextBox 11">
              <a:extLst>
                <a:ext uri="{FF2B5EF4-FFF2-40B4-BE49-F238E27FC236}">
                  <a16:creationId xmlns:a16="http://schemas.microsoft.com/office/drawing/2014/main" id="{09BEEC3A-C344-4890-B966-4AD141842B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241451">
              <a:off x="3027835" y="5579555"/>
              <a:ext cx="6006635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120000"/>
                </a:lnSpc>
                <a:spcBef>
                  <a:spcPts val="10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457200" fontAlgn="base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457200" fontAlgn="base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457200" fontAlgn="base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457200" fontAlgn="base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dist" defTabSz="4572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None/>
              </a:pPr>
              <a:r>
                <a:rPr lang="zh-CN" altLang="en-US" sz="4800" b="1" dirty="0">
                  <a:solidFill>
                    <a:srgbClr val="3E4C7F"/>
                  </a:solidFill>
                  <a:latin typeface="汉仪综艺体简"/>
                  <a:ea typeface="汉仪综艺体简"/>
                  <a:cs typeface="汉仪综艺体简"/>
                </a:rPr>
                <a:t>今天，你光盘了吗？</a:t>
              </a:r>
            </a:p>
          </p:txBody>
        </p:sp>
        <p:sp>
          <p:nvSpPr>
            <p:cNvPr id="10" name="流程图: 手动输入 9">
              <a:extLst>
                <a:ext uri="{FF2B5EF4-FFF2-40B4-BE49-F238E27FC236}">
                  <a16:creationId xmlns:a16="http://schemas.microsoft.com/office/drawing/2014/main" id="{236FD4D8-C4B5-42B0-A046-AB1A47BB19F7}"/>
                </a:ext>
              </a:extLst>
            </p:cNvPr>
            <p:cNvSpPr/>
            <p:nvPr/>
          </p:nvSpPr>
          <p:spPr>
            <a:xfrm rot="21348976">
              <a:off x="-769533" y="5786580"/>
              <a:ext cx="2012905" cy="945429"/>
            </a:xfrm>
            <a:prstGeom prst="flowChartManualInput">
              <a:avLst/>
            </a:prstGeom>
            <a:solidFill>
              <a:srgbClr val="7B9BA8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defRPr/>
              </a:pPr>
              <a:endParaRPr lang="zh-CN" altLang="en-US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32832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E:\360data\重要数据\桌面\拳头 [转换].png">
            <a:extLst>
              <a:ext uri="{FF2B5EF4-FFF2-40B4-BE49-F238E27FC236}">
                <a16:creationId xmlns:a16="http://schemas.microsoft.com/office/drawing/2014/main" id="{8741E8BB-DC31-49B5-BD4A-4A165783D5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082" y="3162300"/>
            <a:ext cx="2571750" cy="369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13">
            <a:extLst>
              <a:ext uri="{FF2B5EF4-FFF2-40B4-BE49-F238E27FC236}">
                <a16:creationId xmlns:a16="http://schemas.microsoft.com/office/drawing/2014/main" id="{2CDA300B-D696-4733-93C7-EE4DE682C3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5348" y="1717060"/>
            <a:ext cx="3570287" cy="1108075"/>
          </a:xfrm>
          <a:prstGeom prst="rect">
            <a:avLst/>
          </a:prstGeom>
          <a:noFill/>
          <a:ln w="9525">
            <a:solidFill>
              <a:srgbClr val="88A6B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defTabSz="4572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zh-CN" altLang="en-US" sz="4400" dirty="0">
                <a:solidFill>
                  <a:srgbClr val="3E4C7F"/>
                </a:solidFill>
                <a:latin typeface="微软雅黑" panose="020B0503020204020204" pitchFamily="34" charset="-122"/>
              </a:rPr>
              <a:t>吃</a:t>
            </a:r>
            <a:r>
              <a:rPr lang="zh-CN" altLang="en-US" sz="6600" b="1" dirty="0">
                <a:solidFill>
                  <a:srgbClr val="3E4C7F"/>
                </a:solidFill>
                <a:latin typeface="微软雅黑" panose="020B0503020204020204" pitchFamily="34" charset="-122"/>
              </a:rPr>
              <a:t>光盘</a:t>
            </a:r>
            <a:r>
              <a:rPr lang="zh-CN" altLang="en-US" sz="4400" dirty="0">
                <a:solidFill>
                  <a:srgbClr val="3E4C7F"/>
                </a:solidFill>
                <a:latin typeface="微软雅黑" panose="020B0503020204020204" pitchFamily="34" charset="-122"/>
              </a:rPr>
              <a:t>中餐</a:t>
            </a: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C54F4FD0-9691-49B0-AD14-994639717F91}"/>
              </a:ext>
            </a:extLst>
          </p:cNvPr>
          <p:cNvCxnSpPr/>
          <p:nvPr/>
        </p:nvCxnSpPr>
        <p:spPr>
          <a:xfrm>
            <a:off x="6096000" y="5252260"/>
            <a:ext cx="4643437" cy="0"/>
          </a:xfrm>
          <a:prstGeom prst="line">
            <a:avLst/>
          </a:prstGeom>
          <a:ln>
            <a:solidFill>
              <a:srgbClr val="88A6B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15">
            <a:extLst>
              <a:ext uri="{FF2B5EF4-FFF2-40B4-BE49-F238E27FC236}">
                <a16:creationId xmlns:a16="http://schemas.microsoft.com/office/drawing/2014/main" id="{153D87EA-C6AB-49BB-9C1A-DB08C583C401}"/>
              </a:ext>
            </a:extLst>
          </p:cNvPr>
          <p:cNvSpPr txBox="1">
            <a:spLocks noChangeArrowheads="1"/>
          </p:cNvSpPr>
          <p:nvPr/>
        </p:nvSpPr>
        <p:spPr bwMode="auto">
          <a:xfrm rot="562512">
            <a:off x="6947705" y="1269206"/>
            <a:ext cx="3276600" cy="378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defTabSz="4572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zh-CN" altLang="en-US" sz="12000" b="1" dirty="0">
                <a:solidFill>
                  <a:srgbClr val="3E4C7F"/>
                </a:solidFill>
                <a:latin typeface="汉仪综艺体简"/>
                <a:ea typeface="汉仪综艺体简"/>
                <a:cs typeface="汉仪综艺体简"/>
              </a:rPr>
              <a:t>抵制</a:t>
            </a:r>
            <a:endParaRPr lang="en-US" altLang="zh-CN" sz="12000" b="1" dirty="0">
              <a:solidFill>
                <a:srgbClr val="3E4C7F"/>
              </a:solidFill>
              <a:latin typeface="汉仪综艺体简"/>
              <a:ea typeface="汉仪综艺体简"/>
              <a:cs typeface="汉仪综艺体简"/>
            </a:endParaRPr>
          </a:p>
          <a:p>
            <a:pPr defTabSz="4572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zh-CN" altLang="en-US" sz="12000" b="1" dirty="0">
                <a:solidFill>
                  <a:srgbClr val="3E4C7F"/>
                </a:solidFill>
                <a:latin typeface="汉仪综艺体简"/>
                <a:ea typeface="汉仪综艺体简"/>
                <a:cs typeface="汉仪综艺体简"/>
              </a:rPr>
              <a:t>浪费</a:t>
            </a:r>
            <a:endParaRPr lang="en-US" altLang="zh-CN" sz="12000" b="1" dirty="0">
              <a:solidFill>
                <a:srgbClr val="3E4C7F"/>
              </a:solidFill>
              <a:latin typeface="汉仪综艺体简"/>
              <a:ea typeface="汉仪综艺体简"/>
              <a:cs typeface="汉仪综艺体简"/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8D95C9C7-61EF-4433-A4C7-962645C306BF}"/>
              </a:ext>
            </a:extLst>
          </p:cNvPr>
          <p:cNvCxnSpPr/>
          <p:nvPr/>
        </p:nvCxnSpPr>
        <p:spPr>
          <a:xfrm>
            <a:off x="7233455" y="3242467"/>
            <a:ext cx="2357438" cy="17145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3B495022-0D90-4AFE-AF40-52B16F473C18}"/>
              </a:ext>
            </a:extLst>
          </p:cNvPr>
          <p:cNvCxnSpPr/>
          <p:nvPr/>
        </p:nvCxnSpPr>
        <p:spPr>
          <a:xfrm flipV="1">
            <a:off x="7019143" y="3885405"/>
            <a:ext cx="2786062" cy="5715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7303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500"/>
                            </p:stCondLst>
                            <p:childTnLst>
                              <p:par>
                                <p:cTn id="1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FCC63597-9616-4B1B-B40F-C12791B5CA7C}"/>
              </a:ext>
            </a:extLst>
          </p:cNvPr>
          <p:cNvSpPr/>
          <p:nvPr/>
        </p:nvSpPr>
        <p:spPr>
          <a:xfrm>
            <a:off x="1381126" y="2490789"/>
            <a:ext cx="6715125" cy="7143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90500" dist="63500" dir="5400000" algn="t" rotWithShape="0">
              <a:schemeClr val="tx1">
                <a:alpha val="6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>
              <a:solidFill>
                <a:prstClr val="white"/>
              </a:solidFill>
              <a:latin typeface="Arial"/>
              <a:ea typeface="微软雅黑"/>
            </a:endParaRPr>
          </a:p>
        </p:txBody>
      </p:sp>
      <p:pic>
        <p:nvPicPr>
          <p:cNvPr id="3" name="图片 2" descr="绅士猫分享 (356).png">
            <a:extLst>
              <a:ext uri="{FF2B5EF4-FFF2-40B4-BE49-F238E27FC236}">
                <a16:creationId xmlns:a16="http://schemas.microsoft.com/office/drawing/2014/main" id="{D8F5B4EC-0389-4E0D-BDA6-72A1A608D6AD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5" b="46875"/>
          <a:stretch>
            <a:fillRect/>
          </a:stretch>
        </p:blipFill>
        <p:spPr bwMode="auto">
          <a:xfrm>
            <a:off x="7025056" y="2682875"/>
            <a:ext cx="3142544" cy="41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7">
            <a:extLst>
              <a:ext uri="{FF2B5EF4-FFF2-40B4-BE49-F238E27FC236}">
                <a16:creationId xmlns:a16="http://schemas.microsoft.com/office/drawing/2014/main" id="{D57A5F04-229E-405B-9574-50B1A32ECDAD}"/>
              </a:ext>
            </a:extLst>
          </p:cNvPr>
          <p:cNvSpPr txBox="1">
            <a:spLocks noChangeArrowheads="1"/>
          </p:cNvSpPr>
          <p:nvPr/>
        </p:nvSpPr>
        <p:spPr bwMode="auto">
          <a:xfrm rot="21022554">
            <a:off x="2335214" y="3305176"/>
            <a:ext cx="3876675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defTabSz="4572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zh-CN" alt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一个传播正能量的</a:t>
            </a:r>
            <a:endParaRPr lang="en-US" altLang="zh-CN" sz="3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</a:endParaRPr>
          </a:p>
          <a:p>
            <a:pPr algn="r" defTabSz="4572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zh-CN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‘光盘族’</a:t>
            </a:r>
          </a:p>
        </p:txBody>
      </p:sp>
      <p:grpSp>
        <p:nvGrpSpPr>
          <p:cNvPr id="5" name="组合 13">
            <a:extLst>
              <a:ext uri="{FF2B5EF4-FFF2-40B4-BE49-F238E27FC236}">
                <a16:creationId xmlns:a16="http://schemas.microsoft.com/office/drawing/2014/main" id="{858C384C-E013-494C-8A31-37E68ED972A3}"/>
              </a:ext>
            </a:extLst>
          </p:cNvPr>
          <p:cNvGrpSpPr>
            <a:grpSpLocks/>
          </p:cNvGrpSpPr>
          <p:nvPr/>
        </p:nvGrpSpPr>
        <p:grpSpPr bwMode="auto">
          <a:xfrm>
            <a:off x="1238250" y="276225"/>
            <a:ext cx="7786688" cy="2286000"/>
            <a:chOff x="-714412" y="-142900"/>
            <a:chExt cx="7786726" cy="2286016"/>
          </a:xfrm>
        </p:grpSpPr>
        <p:sp>
          <p:nvSpPr>
            <p:cNvPr id="6" name="TextBox 9">
              <a:extLst>
                <a:ext uri="{FF2B5EF4-FFF2-40B4-BE49-F238E27FC236}">
                  <a16:creationId xmlns:a16="http://schemas.microsoft.com/office/drawing/2014/main" id="{B4D3495D-4E03-4F39-BF88-D2A84B26DC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8778" y="1000091"/>
              <a:ext cx="5143536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120000"/>
                </a:lnSpc>
                <a:spcBef>
                  <a:spcPts val="10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457200" fontAlgn="base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457200" fontAlgn="base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457200" fontAlgn="base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457200" fontAlgn="base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dist" defTabSz="4572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None/>
              </a:pPr>
              <a:r>
                <a:rPr lang="zh-CN" altLang="en-US" sz="5400" dirty="0">
                  <a:solidFill>
                    <a:srgbClr val="3E4C7F"/>
                  </a:solidFill>
                  <a:latin typeface="汉仪综艺体简"/>
                  <a:ea typeface="汉仪综艺体简"/>
                  <a:cs typeface="汉仪综艺体简"/>
                </a:rPr>
                <a:t>下一个，是你吗</a:t>
              </a:r>
            </a:p>
          </p:txBody>
        </p:sp>
        <p:sp>
          <p:nvSpPr>
            <p:cNvPr id="7" name="TextBox 10">
              <a:extLst>
                <a:ext uri="{FF2B5EF4-FFF2-40B4-BE49-F238E27FC236}">
                  <a16:creationId xmlns:a16="http://schemas.microsoft.com/office/drawing/2014/main" id="{4206F7A6-3B40-4360-8A59-F2808D9698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09770" y="500042"/>
              <a:ext cx="513393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120000"/>
                </a:lnSpc>
                <a:spcBef>
                  <a:spcPts val="10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120000"/>
                </a:lnSpc>
                <a:spcBef>
                  <a:spcPts val="500"/>
                </a:spcBef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457200" fontAlgn="base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457200" fontAlgn="base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457200" fontAlgn="base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457200" fontAlgn="base">
                <a:lnSpc>
                  <a:spcPct val="120000"/>
                </a:lnSpc>
                <a:spcBef>
                  <a:spcPts val="5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Char char="•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dist" defTabSz="457200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None/>
              </a:pPr>
              <a:r>
                <a:rPr lang="zh-CN" alt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</a:rPr>
                <a:t>需要公众的广泛参与</a:t>
              </a:r>
            </a:p>
          </p:txBody>
        </p:sp>
        <p:pic>
          <p:nvPicPr>
            <p:cNvPr id="8" name="图片 11" descr="04.png">
              <a:extLst>
                <a:ext uri="{FF2B5EF4-FFF2-40B4-BE49-F238E27FC236}">
                  <a16:creationId xmlns:a16="http://schemas.microsoft.com/office/drawing/2014/main" id="{E2F2CF16-E7E9-482A-ACAA-54EFE517F9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14412" y="-142900"/>
              <a:ext cx="2286016" cy="22860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" name="TextBox 12">
            <a:extLst>
              <a:ext uri="{FF2B5EF4-FFF2-40B4-BE49-F238E27FC236}">
                <a16:creationId xmlns:a16="http://schemas.microsoft.com/office/drawing/2014/main" id="{9B91FC72-4D7B-4A3A-B78C-90D4903707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82064" y="1204913"/>
            <a:ext cx="1658937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defTabSz="4572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zh-CN" sz="9000" dirty="0">
                <a:solidFill>
                  <a:srgbClr val="3E4C7F"/>
                </a:solidFill>
                <a:latin typeface="Arial Black" panose="020B0A04020102020204" pitchFamily="34" charset="0"/>
              </a:rPr>
              <a:t>? !</a:t>
            </a:r>
            <a:endParaRPr lang="zh-CN" altLang="en-US" sz="9000" dirty="0">
              <a:solidFill>
                <a:srgbClr val="3E4C7F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1593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7271EAC-2FEE-4C68-B8E0-F19A55465B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0"/>
            <a:ext cx="6819900" cy="681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90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253630E3-1D34-4DBD-8993-969CBB8D6D5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530"/>
          <a:stretch/>
        </p:blipFill>
        <p:spPr>
          <a:xfrm>
            <a:off x="2856569" y="-239699"/>
            <a:ext cx="6478862" cy="752872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D2388DF3-004B-4B0B-8ACC-E8056702DDB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64" t="52555" r="68335" b="4330"/>
          <a:stretch/>
        </p:blipFill>
        <p:spPr>
          <a:xfrm>
            <a:off x="1814318" y="4061314"/>
            <a:ext cx="1903128" cy="2413116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79364607-68BE-4835-8C45-1CBFF283206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447" t="30554" b="47000"/>
          <a:stretch/>
        </p:blipFill>
        <p:spPr>
          <a:xfrm>
            <a:off x="9253666" y="963167"/>
            <a:ext cx="2938334" cy="1686561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00527DFF-A362-4890-84F5-E5D5A845ED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7446" y="1621473"/>
            <a:ext cx="4602879" cy="4432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194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1">
            <a:extLst>
              <a:ext uri="{FF2B5EF4-FFF2-40B4-BE49-F238E27FC236}">
                <a16:creationId xmlns:a16="http://schemas.microsoft.com/office/drawing/2014/main" id="{97EF8D97-5340-421D-978F-B05B4B6182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3683" y="2377811"/>
            <a:ext cx="5121915" cy="3153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defTabSz="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zh-CN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汉仪综艺体简"/>
                <a:ea typeface="汉仪综艺体简"/>
                <a:cs typeface="汉仪综艺体简"/>
              </a:rPr>
              <a:t>全世界</a:t>
            </a:r>
            <a:endParaRPr lang="en-US" altLang="zh-CN" sz="4000" b="1" dirty="0">
              <a:solidFill>
                <a:schemeClr val="tx1">
                  <a:lumMod val="85000"/>
                  <a:lumOff val="15000"/>
                </a:schemeClr>
              </a:solidFill>
              <a:latin typeface="汉仪综艺体简"/>
              <a:ea typeface="汉仪综艺体简"/>
              <a:cs typeface="汉仪综艺体简"/>
            </a:endParaRPr>
          </a:p>
          <a:p>
            <a:pPr defTabSz="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汉仪综艺体简"/>
                <a:ea typeface="汉仪综艺体简"/>
                <a:cs typeface="汉仪综艺体简"/>
              </a:rPr>
              <a:t>饥饿人口超过</a:t>
            </a:r>
            <a:r>
              <a:rPr lang="en-US" altLang="zh-CN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汉仪综艺体简"/>
                <a:ea typeface="汉仪综艺体简"/>
                <a:cs typeface="汉仪综艺体简"/>
              </a:rPr>
              <a:t>10</a:t>
            </a:r>
            <a:r>
              <a: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汉仪综艺体简"/>
                <a:ea typeface="汉仪综艺体简"/>
                <a:cs typeface="汉仪综艺体简"/>
              </a:rPr>
              <a:t>亿</a:t>
            </a:r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汉仪综艺体简"/>
                <a:ea typeface="汉仪综艺体简"/>
                <a:cs typeface="汉仪综艺体简"/>
              </a:rPr>
              <a:t>！</a:t>
            </a:r>
            <a:endParaRPr lang="en-US" altLang="zh-CN" sz="2400" b="1" dirty="0">
              <a:solidFill>
                <a:schemeClr val="tx1">
                  <a:lumMod val="85000"/>
                  <a:lumOff val="15000"/>
                </a:schemeClr>
              </a:solidFill>
              <a:latin typeface="汉仪综艺体简"/>
              <a:ea typeface="汉仪综艺体简"/>
              <a:cs typeface="汉仪综艺体简"/>
            </a:endParaRPr>
          </a:p>
          <a:p>
            <a:pPr defTabSz="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汉仪综艺体简"/>
                <a:ea typeface="汉仪综艺体简"/>
                <a:cs typeface="汉仪综艺体简"/>
              </a:rPr>
              <a:t>每年因饥饿死亡的人数达</a:t>
            </a:r>
            <a:r>
              <a:rPr lang="en-US" altLang="zh-CN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汉仪综艺体简"/>
                <a:ea typeface="汉仪综艺体简"/>
                <a:cs typeface="汉仪综艺体简"/>
              </a:rPr>
              <a:t>1000</a:t>
            </a:r>
            <a:r>
              <a: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汉仪综艺体简"/>
                <a:ea typeface="汉仪综艺体简"/>
                <a:cs typeface="汉仪综艺体简"/>
              </a:rPr>
              <a:t>万</a:t>
            </a:r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汉仪综艺体简"/>
                <a:ea typeface="汉仪综艺体简"/>
                <a:cs typeface="汉仪综艺体简"/>
              </a:rPr>
              <a:t>，</a:t>
            </a:r>
            <a:endParaRPr lang="en-US" altLang="zh-CN" sz="2400" b="1" dirty="0">
              <a:solidFill>
                <a:schemeClr val="tx1">
                  <a:lumMod val="85000"/>
                  <a:lumOff val="15000"/>
                </a:schemeClr>
              </a:solidFill>
              <a:latin typeface="汉仪综艺体简"/>
              <a:ea typeface="汉仪综艺体简"/>
              <a:cs typeface="汉仪综艺体简"/>
            </a:endParaRPr>
          </a:p>
          <a:p>
            <a:pPr defTabSz="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汉仪综艺体简"/>
                <a:ea typeface="汉仪综艺体简"/>
                <a:cs typeface="汉仪综艺体简"/>
              </a:rPr>
              <a:t>每</a:t>
            </a:r>
            <a:r>
              <a:rPr lang="en-US" altLang="zh-CN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汉仪综艺体简"/>
                <a:ea typeface="汉仪综艺体简"/>
                <a:cs typeface="汉仪综艺体简"/>
              </a:rPr>
              <a:t>6</a:t>
            </a:r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汉仪综艺体简"/>
                <a:ea typeface="汉仪综艺体简"/>
                <a:cs typeface="汉仪综艺体简"/>
              </a:rPr>
              <a:t>秒</a:t>
            </a:r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汉仪综艺体简"/>
                <a:ea typeface="汉仪综艺体简"/>
                <a:cs typeface="汉仪综艺体简"/>
              </a:rPr>
              <a:t>就有</a:t>
            </a:r>
            <a:r>
              <a:rPr lang="en-US" altLang="zh-CN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汉仪综艺体简"/>
                <a:ea typeface="汉仪综艺体简"/>
                <a:cs typeface="汉仪综艺体简"/>
              </a:rPr>
              <a:t>1</a:t>
            </a:r>
            <a:r>
              <a: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汉仪综艺体简"/>
                <a:ea typeface="汉仪综艺体简"/>
                <a:cs typeface="汉仪综艺体简"/>
              </a:rPr>
              <a:t>名</a:t>
            </a:r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汉仪综艺体简"/>
                <a:ea typeface="汉仪综艺体简"/>
                <a:cs typeface="汉仪综艺体简"/>
              </a:rPr>
              <a:t>儿童因饥饿而死亡！</a:t>
            </a:r>
            <a:endParaRPr lang="en-US" altLang="zh-CN" sz="2400" b="1" dirty="0">
              <a:solidFill>
                <a:schemeClr val="tx1">
                  <a:lumMod val="85000"/>
                  <a:lumOff val="15000"/>
                </a:schemeClr>
              </a:solidFill>
              <a:latin typeface="汉仪综艺体简"/>
              <a:ea typeface="汉仪综艺体简"/>
              <a:cs typeface="汉仪综艺体简"/>
            </a:endParaRPr>
          </a:p>
        </p:txBody>
      </p:sp>
      <p:sp>
        <p:nvSpPr>
          <p:cNvPr id="5" name="TextBox 12">
            <a:extLst>
              <a:ext uri="{FF2B5EF4-FFF2-40B4-BE49-F238E27FC236}">
                <a16:creationId xmlns:a16="http://schemas.microsoft.com/office/drawing/2014/main" id="{7071841E-9C9B-4478-BF37-13944062D7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297" y="2428178"/>
            <a:ext cx="6153150" cy="3052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defTabSz="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zh-CN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汉仪综艺体简"/>
                <a:ea typeface="汉仪综艺体简"/>
                <a:cs typeface="汉仪综艺体简"/>
              </a:rPr>
              <a:t>中国</a:t>
            </a:r>
            <a:endParaRPr lang="en-US" altLang="zh-CN" sz="4000" b="1" dirty="0">
              <a:solidFill>
                <a:schemeClr val="tx1">
                  <a:lumMod val="85000"/>
                  <a:lumOff val="15000"/>
                </a:schemeClr>
              </a:solidFill>
              <a:latin typeface="汉仪综艺体简"/>
              <a:ea typeface="汉仪综艺体简"/>
              <a:cs typeface="汉仪综艺体简"/>
            </a:endParaRPr>
          </a:p>
          <a:p>
            <a:pPr defTabSz="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汉仪综艺体简"/>
                <a:ea typeface="汉仪综艺体简"/>
                <a:cs typeface="汉仪综艺体简"/>
              </a:rPr>
              <a:t>每年浪费食物总量折合粮食约</a:t>
            </a:r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汉仪综艺体简"/>
                <a:ea typeface="汉仪综艺体简"/>
                <a:cs typeface="汉仪综艺体简"/>
              </a:rPr>
              <a:t>５００亿</a:t>
            </a:r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汉仪综艺体简"/>
                <a:ea typeface="汉仪综艺体简"/>
                <a:cs typeface="汉仪综艺体简"/>
              </a:rPr>
              <a:t>公斤，</a:t>
            </a:r>
            <a:endParaRPr lang="en-US" altLang="zh-CN" sz="2400" b="1" dirty="0">
              <a:solidFill>
                <a:schemeClr val="tx1">
                  <a:lumMod val="85000"/>
                  <a:lumOff val="15000"/>
                </a:schemeClr>
              </a:solidFill>
              <a:latin typeface="汉仪综艺体简"/>
              <a:ea typeface="汉仪综艺体简"/>
              <a:cs typeface="汉仪综艺体简"/>
            </a:endParaRPr>
          </a:p>
          <a:p>
            <a:pPr defTabSz="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汉仪综艺体简"/>
                <a:ea typeface="汉仪综艺体简"/>
                <a:cs typeface="汉仪综艺体简"/>
              </a:rPr>
              <a:t>接近全国粮食总产量的</a:t>
            </a:r>
            <a:r>
              <a:rPr lang="en-US" altLang="zh-CN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汉仪综艺体简"/>
                <a:ea typeface="汉仪综艺体简"/>
                <a:cs typeface="汉仪综艺体简"/>
              </a:rPr>
              <a:t>10</a:t>
            </a:r>
            <a:r>
              <a: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汉仪综艺体简"/>
                <a:ea typeface="汉仪综艺体简"/>
                <a:cs typeface="汉仪综艺体简"/>
              </a:rPr>
              <a:t>分之</a:t>
            </a:r>
            <a:r>
              <a:rPr lang="en-US" altLang="zh-CN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汉仪综艺体简"/>
                <a:ea typeface="汉仪综艺体简"/>
                <a:cs typeface="汉仪综艺体简"/>
              </a:rPr>
              <a:t>1</a:t>
            </a:r>
            <a:endParaRPr lang="en-US" altLang="zh-CN" sz="2400" b="1" dirty="0">
              <a:solidFill>
                <a:schemeClr val="tx1">
                  <a:lumMod val="85000"/>
                  <a:lumOff val="15000"/>
                </a:schemeClr>
              </a:solidFill>
              <a:latin typeface="汉仪综艺体简"/>
              <a:ea typeface="汉仪综艺体简"/>
              <a:cs typeface="汉仪综艺体简"/>
            </a:endParaRPr>
          </a:p>
          <a:p>
            <a:pPr defTabSz="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汉仪综艺体简"/>
                <a:ea typeface="汉仪综艺体简"/>
                <a:cs typeface="汉仪综艺体简"/>
              </a:rPr>
              <a:t>每年最少倒掉约</a:t>
            </a:r>
            <a:r>
              <a: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汉仪综艺体简"/>
                <a:ea typeface="汉仪综艺体简"/>
                <a:cs typeface="汉仪综艺体简"/>
              </a:rPr>
              <a:t>２亿</a:t>
            </a:r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汉仪综艺体简"/>
                <a:ea typeface="汉仪综艺体简"/>
                <a:cs typeface="汉仪综艺体简"/>
              </a:rPr>
              <a:t>人一年的食物或口粮。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2AB12CF-F66A-4A82-835D-E96B7A98D52B}"/>
              </a:ext>
            </a:extLst>
          </p:cNvPr>
          <p:cNvSpPr txBox="1">
            <a:spLocks noChangeArrowheads="1"/>
          </p:cNvSpPr>
          <p:nvPr/>
        </p:nvSpPr>
        <p:spPr bwMode="auto">
          <a:xfrm rot="1755126">
            <a:off x="8639505" y="2049564"/>
            <a:ext cx="2509380" cy="1106488"/>
          </a:xfrm>
          <a:prstGeom prst="rect">
            <a:avLst/>
          </a:prstGeom>
          <a:noFill/>
          <a:ln w="9525">
            <a:solidFill>
              <a:srgbClr val="88A6B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defTabSz="4572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zh-CN" altLang="en-US" sz="2400" b="1" dirty="0">
                <a:solidFill>
                  <a:srgbClr val="3E4C7F"/>
                </a:solidFill>
                <a:latin typeface="汉仪综艺体简"/>
                <a:ea typeface="汉仪综艺体简"/>
                <a:cs typeface="汉仪综艺体简"/>
              </a:rPr>
              <a:t>饥饿仍是人类的</a:t>
            </a:r>
            <a:endParaRPr lang="en-US" altLang="zh-CN" sz="2400" b="1" dirty="0">
              <a:solidFill>
                <a:srgbClr val="3E4C7F"/>
              </a:solidFill>
              <a:latin typeface="汉仪综艺体简"/>
              <a:ea typeface="汉仪综艺体简"/>
              <a:cs typeface="汉仪综艺体简"/>
            </a:endParaRPr>
          </a:p>
          <a:p>
            <a:pPr algn="ctr" defTabSz="4572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zh-CN" altLang="en-US" sz="4200" b="1" dirty="0">
                <a:solidFill>
                  <a:srgbClr val="3E4C7F"/>
                </a:solidFill>
                <a:latin typeface="汉仪综艺体简"/>
                <a:ea typeface="汉仪综艺体简"/>
                <a:cs typeface="汉仪综艺体简"/>
              </a:rPr>
              <a:t>头号杀手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C72A76E8-85DE-485F-A3A1-AA785A8275E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278" b="13253"/>
          <a:stretch/>
        </p:blipFill>
        <p:spPr>
          <a:xfrm>
            <a:off x="2336560" y="0"/>
            <a:ext cx="7518879" cy="173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990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6" presetClass="emph" presetSubtype="0" autoRev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6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B4727CDD-6923-4048-BC89-2AD2118201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865" y="836612"/>
            <a:ext cx="5066111" cy="33496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81526B7E-A58C-4685-AFBD-982642A62F96}"/>
              </a:ext>
            </a:extLst>
          </p:cNvPr>
          <p:cNvSpPr/>
          <p:nvPr/>
        </p:nvSpPr>
        <p:spPr>
          <a:xfrm>
            <a:off x="941389" y="4818063"/>
            <a:ext cx="4827587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>
              <a:defRPr/>
            </a:pPr>
            <a:r>
              <a:rPr lang="zh-CN" altLang="en-US" sz="2400" b="1" dirty="0">
                <a:solidFill>
                  <a:srgbClr val="3E4C7F"/>
                </a:solidFill>
                <a:latin typeface="微软雅黑"/>
                <a:ea typeface="微软雅黑"/>
              </a:rPr>
              <a:t>每</a:t>
            </a:r>
            <a:r>
              <a:rPr lang="en-US" altLang="zh-CN" sz="2400" b="1" dirty="0">
                <a:solidFill>
                  <a:srgbClr val="3E4C7F"/>
                </a:solidFill>
                <a:latin typeface="微软雅黑"/>
                <a:ea typeface="微软雅黑"/>
              </a:rPr>
              <a:t>6</a:t>
            </a:r>
            <a:r>
              <a:rPr lang="zh-CN" altLang="en-US" sz="2400" b="1" dirty="0">
                <a:solidFill>
                  <a:srgbClr val="3E4C7F"/>
                </a:solidFill>
                <a:latin typeface="微软雅黑"/>
                <a:ea typeface="微软雅黑"/>
              </a:rPr>
              <a:t>秒就有</a:t>
            </a:r>
            <a:r>
              <a:rPr lang="en-US" altLang="zh-CN" sz="2400" b="1" dirty="0">
                <a:solidFill>
                  <a:srgbClr val="3E4C7F"/>
                </a:solidFill>
                <a:latin typeface="微软雅黑"/>
                <a:ea typeface="微软雅黑"/>
              </a:rPr>
              <a:t>1</a:t>
            </a:r>
            <a:r>
              <a:rPr lang="zh-CN" altLang="en-US" sz="2400" b="1" dirty="0">
                <a:solidFill>
                  <a:srgbClr val="3E4C7F"/>
                </a:solidFill>
                <a:latin typeface="微软雅黑"/>
                <a:ea typeface="微软雅黑"/>
              </a:rPr>
              <a:t>名儿童因饥饿而死亡！</a:t>
            </a:r>
            <a:endParaRPr lang="en-US" altLang="zh-CN" sz="2400" b="1" dirty="0">
              <a:solidFill>
                <a:srgbClr val="3E4C7F"/>
              </a:solidFill>
              <a:latin typeface="微软雅黑"/>
              <a:ea typeface="微软雅黑"/>
            </a:endParaRPr>
          </a:p>
        </p:txBody>
      </p:sp>
      <p:pic>
        <p:nvPicPr>
          <p:cNvPr id="4" name="Picture 2" descr="http://pic13.nipic.com/20110410/859389_191621904000_2.jpg">
            <a:extLst>
              <a:ext uri="{FF2B5EF4-FFF2-40B4-BE49-F238E27FC236}">
                <a16:creationId xmlns:a16="http://schemas.microsoft.com/office/drawing/2014/main" id="{F75148DF-45B3-49F3-9474-E4EB6DAF47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57"/>
          <a:stretch/>
        </p:blipFill>
        <p:spPr bwMode="auto">
          <a:xfrm>
            <a:off x="6096000" y="2479248"/>
            <a:ext cx="5494735" cy="2894029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9796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E4B0D19C-03F1-4918-BA63-05FBB4C68A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8862" y="866672"/>
            <a:ext cx="531427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defTabSz="4572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zh-CN" altLang="en-US" sz="4000" b="1">
                <a:solidFill>
                  <a:srgbClr val="3E4C7F"/>
                </a:solidFill>
                <a:latin typeface="微软雅黑" panose="020B0503020204020204" pitchFamily="34" charset="-122"/>
              </a:rPr>
              <a:t>我们校园内的浪费现象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EF07D46-2765-451D-832A-549709B7B9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337" y="2435518"/>
            <a:ext cx="3699581" cy="26858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6" descr="640">
            <a:extLst>
              <a:ext uri="{FF2B5EF4-FFF2-40B4-BE49-F238E27FC236}">
                <a16:creationId xmlns:a16="http://schemas.microsoft.com/office/drawing/2014/main" id="{8AEC93AC-B44E-45AD-8AA4-8B1EE02DC7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1952" y="2437498"/>
            <a:ext cx="3699581" cy="26839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" name="Picture 8">
            <a:extLst>
              <a:ext uri="{FF2B5EF4-FFF2-40B4-BE49-F238E27FC236}">
                <a16:creationId xmlns:a16="http://schemas.microsoft.com/office/drawing/2014/main" id="{B2384D98-8852-484A-9CA0-42A2BF4EC0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4" r="8778"/>
          <a:stretch/>
        </p:blipFill>
        <p:spPr bwMode="auto">
          <a:xfrm>
            <a:off x="8321432" y="2435518"/>
            <a:ext cx="3576425" cy="26839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455B2433-6AAB-450B-85B1-C52B8C13B549}"/>
              </a:ext>
            </a:extLst>
          </p:cNvPr>
          <p:cNvSpPr/>
          <p:nvPr/>
        </p:nvSpPr>
        <p:spPr>
          <a:xfrm>
            <a:off x="-86063" y="5417390"/>
            <a:ext cx="12278063" cy="45719"/>
          </a:xfrm>
          <a:prstGeom prst="rect">
            <a:avLst/>
          </a:prstGeom>
          <a:solidFill>
            <a:srgbClr val="7B9BA8"/>
          </a:solidFill>
          <a:ln w="25400" cap="flat" cmpd="sng" algn="ctr">
            <a:noFill/>
            <a:prstDash val="solid"/>
          </a:ln>
          <a:effectLst/>
        </p:spPr>
        <p:txBody>
          <a:bodyPr lIns="65021" tIns="32510" rIns="65021" bIns="32510" rtlCol="0" anchor="ctr"/>
          <a:lstStyle/>
          <a:p>
            <a:pPr algn="ctr"/>
            <a:endParaRPr lang="zh-CN" altLang="en-US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871BB89-C8EF-4544-B905-0E18F9899586}"/>
              </a:ext>
            </a:extLst>
          </p:cNvPr>
          <p:cNvSpPr/>
          <p:nvPr/>
        </p:nvSpPr>
        <p:spPr>
          <a:xfrm>
            <a:off x="2710" y="2091843"/>
            <a:ext cx="12278063" cy="45719"/>
          </a:xfrm>
          <a:prstGeom prst="rect">
            <a:avLst/>
          </a:prstGeom>
          <a:solidFill>
            <a:srgbClr val="7B9BA8"/>
          </a:solidFill>
          <a:ln w="25400" cap="flat" cmpd="sng" algn="ctr">
            <a:noFill/>
            <a:prstDash val="solid"/>
          </a:ln>
          <a:effectLst/>
        </p:spPr>
        <p:txBody>
          <a:bodyPr lIns="65021" tIns="32510" rIns="65021" bIns="32510" rtlCol="0" anchor="ctr"/>
          <a:lstStyle/>
          <a:p>
            <a:pPr algn="ctr"/>
            <a:endParaRPr lang="zh-CN" altLang="en-US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67875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92617ED-228E-4298-944C-27E72D9CA8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733" y="438150"/>
            <a:ext cx="3524812" cy="2286000"/>
          </a:xfrm>
          <a:prstGeom prst="rect">
            <a:avLst/>
          </a:prstGeom>
        </p:spPr>
      </p:pic>
      <p:sp>
        <p:nvSpPr>
          <p:cNvPr id="4" name="矩形 1">
            <a:extLst>
              <a:ext uri="{FF2B5EF4-FFF2-40B4-BE49-F238E27FC236}">
                <a16:creationId xmlns:a16="http://schemas.microsoft.com/office/drawing/2014/main" id="{54B37BB3-4BF9-4898-ACC8-4EA2054E8D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9" y="1057930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defTabSz="4572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zh-CN" altLang="en-US" sz="2800" b="1" dirty="0">
                <a:solidFill>
                  <a:srgbClr val="3E4C7F"/>
                </a:solidFill>
                <a:latin typeface="微软雅黑" panose="020B0503020204020204" pitchFamily="34" charset="-122"/>
              </a:rPr>
              <a:t>请你算一算</a:t>
            </a:r>
          </a:p>
        </p:txBody>
      </p:sp>
      <p:sp>
        <p:nvSpPr>
          <p:cNvPr id="5" name="矩形 5">
            <a:extLst>
              <a:ext uri="{FF2B5EF4-FFF2-40B4-BE49-F238E27FC236}">
                <a16:creationId xmlns:a16="http://schemas.microsoft.com/office/drawing/2014/main" id="{D5C96AA4-E5F5-41A0-86F4-34BDDE7355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1238" y="2536544"/>
            <a:ext cx="8386762" cy="3692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defTabSz="45720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        500</a:t>
            </a: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克大米能烧</a:t>
            </a:r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5-6</a:t>
            </a: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碗米饭，每</a:t>
            </a:r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10</a:t>
            </a: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粒米大约重</a:t>
            </a:r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1</a:t>
            </a: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克，每</a:t>
            </a:r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100</a:t>
            </a: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克米大约烧</a:t>
            </a:r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1</a:t>
            </a: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碗饭。也就是说大约</a:t>
            </a:r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1000</a:t>
            </a: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个同学，每天每人节约</a:t>
            </a:r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1</a:t>
            </a: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颗米，就能烧</a:t>
            </a:r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1</a:t>
            </a: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碗米饭。全校近</a:t>
            </a:r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1000</a:t>
            </a: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人，一天就能节约（</a:t>
            </a:r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      </a:t>
            </a: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）碗米饭。我国</a:t>
            </a:r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13</a:t>
            </a: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亿人口，每人每天节约</a:t>
            </a:r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1</a:t>
            </a: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颗米，可以做（                 ）碗米饭！按一天</a:t>
            </a:r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3</a:t>
            </a: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顿，每顿</a:t>
            </a:r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1</a:t>
            </a: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碗米饭计算，大约可以够（               ）人吃！我们学校</a:t>
            </a:r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1000</a:t>
            </a: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人，可以吃（              ）天，约（</a:t>
            </a:r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         </a:t>
            </a: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）年！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1585335A-6B24-45CA-8A35-18D6AD4FCF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1813" y="3913540"/>
            <a:ext cx="6477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defTabSz="4572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zh-CN" sz="2800" b="1" dirty="0">
                <a:solidFill>
                  <a:srgbClr val="3E4C7F"/>
                </a:solidFill>
                <a:ea typeface="宋体" panose="02010600030101010101" pitchFamily="2" charset="-122"/>
              </a:rPr>
              <a:t>1</a:t>
            </a:r>
            <a:endParaRPr lang="zh-CN" altLang="en-US" sz="2800" b="1" dirty="0">
              <a:solidFill>
                <a:srgbClr val="3E4C7F"/>
              </a:solidFill>
              <a:ea typeface="宋体" panose="02010600030101010101" pitchFamily="2" charset="-122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D0CEDF10-B641-4888-9A88-AE0A329176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72175" y="4468652"/>
            <a:ext cx="20002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defTabSz="4572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zh-CN" sz="2800" b="1" dirty="0">
                <a:solidFill>
                  <a:srgbClr val="3E4C7F"/>
                </a:solidFill>
                <a:ea typeface="宋体" panose="02010600030101010101" pitchFamily="2" charset="-122"/>
              </a:rPr>
              <a:t>130</a:t>
            </a:r>
            <a:r>
              <a:rPr lang="zh-CN" altLang="en-US" sz="2800" b="1" dirty="0">
                <a:solidFill>
                  <a:srgbClr val="3E4C7F"/>
                </a:solidFill>
                <a:ea typeface="宋体" panose="02010600030101010101" pitchFamily="2" charset="-122"/>
              </a:rPr>
              <a:t>万</a:t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EE0A6782-7B92-4895-8DA4-4A00D0AC87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8781" y="5087391"/>
            <a:ext cx="15716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defTabSz="4572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zh-CN" sz="2800" b="1" dirty="0">
                <a:solidFill>
                  <a:srgbClr val="3E4C7F"/>
                </a:solidFill>
                <a:ea typeface="宋体" panose="02010600030101010101" pitchFamily="2" charset="-122"/>
              </a:rPr>
              <a:t>43</a:t>
            </a:r>
            <a:r>
              <a:rPr lang="zh-CN" altLang="en-US" sz="2800" b="1" dirty="0">
                <a:solidFill>
                  <a:srgbClr val="3E4C7F"/>
                </a:solidFill>
                <a:ea typeface="宋体" panose="02010600030101010101" pitchFamily="2" charset="-122"/>
              </a:rPr>
              <a:t>万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BCE8BB1-6534-4499-B6A3-BC72128000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1778" y="5773694"/>
            <a:ext cx="17859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defTabSz="4572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zh-CN" sz="2800" b="1" dirty="0">
                <a:solidFill>
                  <a:srgbClr val="3E4C7F"/>
                </a:solidFill>
                <a:ea typeface="宋体" panose="02010600030101010101" pitchFamily="2" charset="-122"/>
              </a:rPr>
              <a:t>430</a:t>
            </a:r>
            <a:endParaRPr lang="zh-CN" altLang="en-US" sz="2800" b="1" dirty="0">
              <a:solidFill>
                <a:srgbClr val="3E4C7F"/>
              </a:solidFill>
              <a:ea typeface="宋体" panose="02010600030101010101" pitchFamily="2" charset="-122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3CCCEA9D-94AC-4602-8F7C-881A85A410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1563" y="5773694"/>
            <a:ext cx="12144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defTabSz="4572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zh-CN" sz="2800" b="1" dirty="0">
                <a:solidFill>
                  <a:srgbClr val="3E4C7F"/>
                </a:solidFill>
                <a:ea typeface="宋体" panose="02010600030101010101" pitchFamily="2" charset="-122"/>
              </a:rPr>
              <a:t>1.5</a:t>
            </a:r>
            <a:endParaRPr lang="zh-CN" altLang="en-US" sz="2800" b="1" dirty="0">
              <a:solidFill>
                <a:srgbClr val="3E4C7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59064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A910A4E3-A795-4C5F-8879-0BB22F8B3F5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Diffused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6945" b="18889"/>
          <a:stretch/>
        </p:blipFill>
        <p:spPr>
          <a:xfrm>
            <a:off x="452399" y="2800594"/>
            <a:ext cx="5643601" cy="4324106"/>
          </a:xfrm>
          <a:prstGeom prst="rect">
            <a:avLst/>
          </a:prstGeom>
        </p:spPr>
      </p:pic>
      <p:sp>
        <p:nvSpPr>
          <p:cNvPr id="4" name="矩形 1">
            <a:extLst>
              <a:ext uri="{FF2B5EF4-FFF2-40B4-BE49-F238E27FC236}">
                <a16:creationId xmlns:a16="http://schemas.microsoft.com/office/drawing/2014/main" id="{19140F40-430F-40D8-8A30-A2D1A9F22F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2382" y="1490664"/>
            <a:ext cx="5827236" cy="988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defTabSz="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400" b="1" dirty="0">
                <a:solidFill>
                  <a:srgbClr val="3E4C7F"/>
                </a:solidFill>
                <a:latin typeface="微软雅黑" panose="020B0503020204020204" pitchFamily="34" charset="-122"/>
              </a:rPr>
              <a:t>游戏：体验农民的辛苦</a:t>
            </a:r>
          </a:p>
        </p:txBody>
      </p:sp>
      <p:sp>
        <p:nvSpPr>
          <p:cNvPr id="5" name="矩形 2">
            <a:extLst>
              <a:ext uri="{FF2B5EF4-FFF2-40B4-BE49-F238E27FC236}">
                <a16:creationId xmlns:a16="http://schemas.microsoft.com/office/drawing/2014/main" id="{57A3C681-A7A5-4F40-9DE5-C2B73C147E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2650" y="3276736"/>
            <a:ext cx="5048250" cy="1685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defTabSz="45720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       游戏规则：手握笔，模仿弯腰“插秧”，持续</a:t>
            </a:r>
            <a:r>
              <a:rPr lang="en-US" altLang="zh-CN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1</a:t>
            </a:r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分钟！</a:t>
            </a:r>
          </a:p>
        </p:txBody>
      </p:sp>
    </p:spTree>
    <p:extLst>
      <p:ext uri="{BB962C8B-B14F-4D97-AF65-F5344CB8AC3E}">
        <p14:creationId xmlns:p14="http://schemas.microsoft.com/office/powerpoint/2010/main" val="3189920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5EDD4891-C120-426C-B0FF-C24E58DC17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4931" y="685950"/>
            <a:ext cx="5080237" cy="743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defTabSz="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srgbClr val="3E4C7F"/>
                </a:solidFill>
                <a:latin typeface="微软雅黑" panose="020B0503020204020204" pitchFamily="34" charset="-122"/>
              </a:rPr>
              <a:t>父母的钱是这么挣来的</a:t>
            </a:r>
            <a:r>
              <a:rPr lang="en-US" altLang="zh-CN" sz="3200" b="1" dirty="0">
                <a:solidFill>
                  <a:srgbClr val="3E4C7F"/>
                </a:solidFill>
                <a:latin typeface="微软雅黑" panose="020B0503020204020204" pitchFamily="34" charset="-122"/>
              </a:rPr>
              <a:t>……</a:t>
            </a:r>
          </a:p>
        </p:txBody>
      </p:sp>
      <p:pic>
        <p:nvPicPr>
          <p:cNvPr id="3" name="Picture 10" descr="2009120919474747473">
            <a:extLst>
              <a:ext uri="{FF2B5EF4-FFF2-40B4-BE49-F238E27FC236}">
                <a16:creationId xmlns:a16="http://schemas.microsoft.com/office/drawing/2014/main" id="{F3747EC0-51A9-417E-A73D-1E2CD20E29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5660" y="1930695"/>
            <a:ext cx="2605086" cy="18534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" name="Picture 11" descr="w020120711513285692083">
            <a:extLst>
              <a:ext uri="{FF2B5EF4-FFF2-40B4-BE49-F238E27FC236}">
                <a16:creationId xmlns:a16="http://schemas.microsoft.com/office/drawing/2014/main" id="{F11454A1-8959-4384-BF93-7A482D88DC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96"/>
          <a:stretch/>
        </p:blipFill>
        <p:spPr bwMode="auto">
          <a:xfrm>
            <a:off x="6996113" y="3401348"/>
            <a:ext cx="2738436" cy="17351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Text Box 12">
            <a:extLst>
              <a:ext uri="{FF2B5EF4-FFF2-40B4-BE49-F238E27FC236}">
                <a16:creationId xmlns:a16="http://schemas.microsoft.com/office/drawing/2014/main" id="{AF27FB52-8160-430E-9001-6E5048022A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2526" y="2719359"/>
            <a:ext cx="406717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defTabSz="45720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lang="zh-CN" alt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为了几十块钱起早贪黑卖菜</a:t>
            </a:r>
          </a:p>
        </p:txBody>
      </p:sp>
      <p:sp>
        <p:nvSpPr>
          <p:cNvPr id="6" name="Text Box 13">
            <a:extLst>
              <a:ext uri="{FF2B5EF4-FFF2-40B4-BE49-F238E27FC236}">
                <a16:creationId xmlns:a16="http://schemas.microsoft.com/office/drawing/2014/main" id="{B193AD41-8535-44D2-A0B7-4F090EF01E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4099" y="4041686"/>
            <a:ext cx="320357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defTabSz="45720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None/>
            </a:pPr>
            <a:r>
              <a:rPr lang="zh-CN" alt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面朝黄土背朝天地耕作</a:t>
            </a:r>
          </a:p>
        </p:txBody>
      </p:sp>
      <p:pic>
        <p:nvPicPr>
          <p:cNvPr id="7" name="图片 1">
            <a:extLst>
              <a:ext uri="{FF2B5EF4-FFF2-40B4-BE49-F238E27FC236}">
                <a16:creationId xmlns:a16="http://schemas.microsoft.com/office/drawing/2014/main" id="{C3AB6C71-3936-42BE-9796-8813E95D113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88" r="17205"/>
          <a:stretch/>
        </p:blipFill>
        <p:spPr bwMode="auto">
          <a:xfrm>
            <a:off x="2125661" y="4699328"/>
            <a:ext cx="2605086" cy="18534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9" name="矩形 2">
            <a:extLst>
              <a:ext uri="{FF2B5EF4-FFF2-40B4-BE49-F238E27FC236}">
                <a16:creationId xmlns:a16="http://schemas.microsoft.com/office/drawing/2014/main" id="{FEA3471B-E87C-4234-87DF-7724148BBB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2526" y="5669675"/>
            <a:ext cx="2441694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defTabSz="457200" fontAlgn="base">
              <a:spcBef>
                <a:spcPct val="50000"/>
              </a:spcBef>
              <a:spcAft>
                <a:spcPct val="0"/>
              </a:spcAft>
            </a:pPr>
            <a:r>
              <a:rPr lang="zh-CN" altLang="en-US" sz="22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不畏寒冷在外打工</a:t>
            </a:r>
          </a:p>
        </p:txBody>
      </p:sp>
    </p:spTree>
    <p:extLst>
      <p:ext uri="{BB962C8B-B14F-4D97-AF65-F5344CB8AC3E}">
        <p14:creationId xmlns:p14="http://schemas.microsoft.com/office/powerpoint/2010/main" val="2912828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6CBEADD-1CF4-4EAB-8B84-9A99B3B0EF6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708" t="21496" b="34098"/>
          <a:stretch/>
        </p:blipFill>
        <p:spPr>
          <a:xfrm>
            <a:off x="0" y="1741488"/>
            <a:ext cx="7300556" cy="3630612"/>
          </a:xfrm>
          <a:prstGeom prst="rect">
            <a:avLst/>
          </a:prstGeom>
        </p:spPr>
      </p:pic>
      <p:sp>
        <p:nvSpPr>
          <p:cNvPr id="4" name="TextBox 69">
            <a:extLst>
              <a:ext uri="{FF2B5EF4-FFF2-40B4-BE49-F238E27FC236}">
                <a16:creationId xmlns:a16="http://schemas.microsoft.com/office/drawing/2014/main" id="{ECC16A85-D73F-4F5D-9D33-68CA1FA68822}"/>
              </a:ext>
            </a:extLst>
          </p:cNvPr>
          <p:cNvSpPr txBox="1"/>
          <p:nvPr/>
        </p:nvSpPr>
        <p:spPr>
          <a:xfrm>
            <a:off x="7474775" y="1334716"/>
            <a:ext cx="2769989" cy="523875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一粥一饭</a:t>
            </a:r>
            <a:r>
              <a:rPr lang="en-US" altLang="zh-CN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,</a:t>
            </a:r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当思来处不易；</a:t>
            </a:r>
            <a:endParaRPr lang="en-US" altLang="zh-CN" sz="28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半丝半缕</a:t>
            </a:r>
            <a:r>
              <a:rPr lang="en-US" altLang="zh-CN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,</a:t>
            </a:r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恒念物力维艰。</a:t>
            </a:r>
            <a:endParaRPr lang="en-US" altLang="zh-CN" sz="28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2800" b="1" dirty="0">
                <a:solidFill>
                  <a:srgbClr val="3E4C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      明</a:t>
            </a:r>
            <a:r>
              <a:rPr lang="en-US" altLang="zh-CN" sz="2800" b="1" dirty="0">
                <a:solidFill>
                  <a:srgbClr val="3E4C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·</a:t>
            </a:r>
            <a:r>
              <a:rPr lang="zh-CN" altLang="en-US" sz="2800" b="1" dirty="0">
                <a:solidFill>
                  <a:srgbClr val="3E4C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朱柏庐</a:t>
            </a:r>
            <a:r>
              <a:rPr lang="en-US" altLang="zh-CN" sz="2800" b="1" dirty="0">
                <a:solidFill>
                  <a:srgbClr val="3E4C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《</a:t>
            </a:r>
            <a:r>
              <a:rPr lang="zh-CN" altLang="en-US" sz="2800" b="1" dirty="0">
                <a:solidFill>
                  <a:srgbClr val="3E4C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夫子治家格言</a:t>
            </a:r>
            <a:r>
              <a:rPr lang="en-US" altLang="zh-CN" sz="2800" b="1" dirty="0">
                <a:solidFill>
                  <a:srgbClr val="3E4C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》 </a:t>
            </a:r>
          </a:p>
        </p:txBody>
      </p:sp>
    </p:spTree>
    <p:extLst>
      <p:ext uri="{BB962C8B-B14F-4D97-AF65-F5344CB8AC3E}">
        <p14:creationId xmlns:p14="http://schemas.microsoft.com/office/powerpoint/2010/main" val="2918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253630E3-1D34-4DBD-8993-969CBB8D6D5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530"/>
          <a:stretch/>
        </p:blipFill>
        <p:spPr>
          <a:xfrm>
            <a:off x="2856569" y="-239699"/>
            <a:ext cx="6478862" cy="752872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D2388DF3-004B-4B0B-8ACC-E8056702DDB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64" t="52555" r="68335" b="4330"/>
          <a:stretch/>
        </p:blipFill>
        <p:spPr>
          <a:xfrm>
            <a:off x="1814318" y="4061314"/>
            <a:ext cx="1903128" cy="2413116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79364607-68BE-4835-8C45-1CBFF283206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447" t="30554" b="47000"/>
          <a:stretch/>
        </p:blipFill>
        <p:spPr>
          <a:xfrm>
            <a:off x="9253666" y="963167"/>
            <a:ext cx="2938334" cy="1686561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D905B37B-39CC-49B9-AE85-BB2933154C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9954" y="1700213"/>
            <a:ext cx="4932091" cy="4432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49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EFAB7720-818A-49BA-B544-1947EE8CF0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5242" y="685950"/>
            <a:ext cx="3039615" cy="743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defTabSz="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srgbClr val="3E4C7F"/>
                </a:solidFill>
                <a:latin typeface="微软雅黑" panose="020B0503020204020204" pitchFamily="34" charset="-122"/>
              </a:rPr>
              <a:t>我 们 怎 样 做 </a:t>
            </a:r>
            <a:r>
              <a:rPr lang="en-US" altLang="zh-CN" sz="3200" b="1" dirty="0">
                <a:solidFill>
                  <a:srgbClr val="3E4C7F"/>
                </a:solidFill>
                <a:latin typeface="微软雅黑" panose="020B0503020204020204" pitchFamily="34" charset="-122"/>
              </a:rPr>
              <a:t>?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CF7816CF-D7A1-4E90-AD8A-58364C8B124B}"/>
              </a:ext>
            </a:extLst>
          </p:cNvPr>
          <p:cNvSpPr/>
          <p:nvPr/>
        </p:nvSpPr>
        <p:spPr>
          <a:xfrm>
            <a:off x="0" y="3230879"/>
            <a:ext cx="12190194" cy="2560305"/>
          </a:xfrm>
          <a:prstGeom prst="rect">
            <a:avLst/>
          </a:prstGeom>
          <a:solidFill>
            <a:srgbClr val="7B9BA8">
              <a:alpha val="80000"/>
            </a:srgb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86E311A7-DDAB-4F3A-9C38-B86CF49C6D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524" b="5411"/>
          <a:stretch/>
        </p:blipFill>
        <p:spPr bwMode="auto">
          <a:xfrm>
            <a:off x="1114169" y="2148848"/>
            <a:ext cx="4281173" cy="2560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3F772913-3BBF-46C7-865A-0749CBB8F1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06996" y="3429000"/>
            <a:ext cx="6162044" cy="1556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2200" dirty="0"/>
              <a:t>在学校吃午饭的时候怎样？</a:t>
            </a:r>
            <a:endParaRPr lang="en-US" altLang="zh-CN" sz="2200" dirty="0"/>
          </a:p>
          <a:p>
            <a:r>
              <a:rPr lang="zh-CN" altLang="en-US" sz="2200" dirty="0"/>
              <a:t>在家中吃饭时怎样做？</a:t>
            </a:r>
          </a:p>
          <a:p>
            <a:r>
              <a:rPr lang="zh-CN" altLang="en-US" sz="2200" dirty="0"/>
              <a:t>和家人一起外出就餐时怎样做？</a:t>
            </a:r>
            <a:endParaRPr lang="en-US" altLang="zh-CN" sz="2200" dirty="0"/>
          </a:p>
        </p:txBody>
      </p:sp>
    </p:spTree>
    <p:extLst>
      <p:ext uri="{BB962C8B-B14F-4D97-AF65-F5344CB8AC3E}">
        <p14:creationId xmlns:p14="http://schemas.microsoft.com/office/powerpoint/2010/main" val="4005354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2DB9F54D-3965-4822-8FB2-77F04BAD22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1979" y="685950"/>
            <a:ext cx="1826142" cy="743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defTabSz="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srgbClr val="3E4C7F"/>
                </a:solidFill>
                <a:latin typeface="微软雅黑" panose="020B0503020204020204" pitchFamily="34" charset="-122"/>
              </a:rPr>
              <a:t>情景问答</a:t>
            </a:r>
            <a:endParaRPr lang="en-US" altLang="zh-CN" sz="3200" b="1" dirty="0">
              <a:solidFill>
                <a:srgbClr val="3E4C7F"/>
              </a:solidFill>
              <a:latin typeface="微软雅黑" panose="020B0503020204020204" pitchFamily="34" charset="-122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D0DA58D7-F635-43F9-8485-1A022D95AA4B}"/>
              </a:ext>
            </a:extLst>
          </p:cNvPr>
          <p:cNvSpPr>
            <a:spLocks noChangeAspect="1"/>
          </p:cNvSpPr>
          <p:nvPr/>
        </p:nvSpPr>
        <p:spPr>
          <a:xfrm>
            <a:off x="2679700" y="1990742"/>
            <a:ext cx="252000" cy="2520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69">
            <a:extLst>
              <a:ext uri="{FF2B5EF4-FFF2-40B4-BE49-F238E27FC236}">
                <a16:creationId xmlns:a16="http://schemas.microsoft.com/office/drawing/2014/main" id="{48D39AA6-8BF4-4BD4-9E5A-D8C2E88C0340}"/>
              </a:ext>
            </a:extLst>
          </p:cNvPr>
          <p:cNvSpPr txBox="1"/>
          <p:nvPr/>
        </p:nvSpPr>
        <p:spPr>
          <a:xfrm>
            <a:off x="3393539" y="1700213"/>
            <a:ext cx="6918861" cy="58105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端饭不小心，撒了一地。</a:t>
            </a: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AB909E36-1BA5-43EA-AB28-7E1F63E433D2}"/>
              </a:ext>
            </a:extLst>
          </p:cNvPr>
          <p:cNvSpPr>
            <a:spLocks noChangeAspect="1"/>
          </p:cNvSpPr>
          <p:nvPr/>
        </p:nvSpPr>
        <p:spPr>
          <a:xfrm>
            <a:off x="2679700" y="2828942"/>
            <a:ext cx="252000" cy="2520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69">
            <a:extLst>
              <a:ext uri="{FF2B5EF4-FFF2-40B4-BE49-F238E27FC236}">
                <a16:creationId xmlns:a16="http://schemas.microsoft.com/office/drawing/2014/main" id="{498CAE0D-3226-42FF-8F71-2B5E6A395FF4}"/>
              </a:ext>
            </a:extLst>
          </p:cNvPr>
          <p:cNvSpPr txBox="1"/>
          <p:nvPr/>
        </p:nvSpPr>
        <p:spPr>
          <a:xfrm>
            <a:off x="3393539" y="2538413"/>
            <a:ext cx="6918861" cy="58105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吃饭嘴刁，不合口味就不吃，随意倒掉。</a:t>
            </a: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9A0E896D-4F49-4A5F-A40D-62EE0BE9F544}"/>
              </a:ext>
            </a:extLst>
          </p:cNvPr>
          <p:cNvSpPr>
            <a:spLocks noChangeAspect="1"/>
          </p:cNvSpPr>
          <p:nvPr/>
        </p:nvSpPr>
        <p:spPr>
          <a:xfrm>
            <a:off x="2679700" y="3667142"/>
            <a:ext cx="252000" cy="2520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69">
            <a:extLst>
              <a:ext uri="{FF2B5EF4-FFF2-40B4-BE49-F238E27FC236}">
                <a16:creationId xmlns:a16="http://schemas.microsoft.com/office/drawing/2014/main" id="{FEC7B099-0420-408B-B182-05767B752FD6}"/>
              </a:ext>
            </a:extLst>
          </p:cNvPr>
          <p:cNvSpPr txBox="1"/>
          <p:nvPr/>
        </p:nvSpPr>
        <p:spPr>
          <a:xfrm>
            <a:off x="3393539" y="3376613"/>
            <a:ext cx="6918861" cy="58105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饭里有一粒小砂子，就把整口饭吐出来。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12218AEC-51D5-4931-87A8-4ED5E58F874D}"/>
              </a:ext>
            </a:extLst>
          </p:cNvPr>
          <p:cNvSpPr>
            <a:spLocks noChangeAspect="1"/>
          </p:cNvSpPr>
          <p:nvPr/>
        </p:nvSpPr>
        <p:spPr>
          <a:xfrm>
            <a:off x="2679700" y="4505342"/>
            <a:ext cx="252000" cy="2520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69">
            <a:extLst>
              <a:ext uri="{FF2B5EF4-FFF2-40B4-BE49-F238E27FC236}">
                <a16:creationId xmlns:a16="http://schemas.microsoft.com/office/drawing/2014/main" id="{CC4C945C-3B0A-4808-B986-1BFEF388F3EA}"/>
              </a:ext>
            </a:extLst>
          </p:cNvPr>
          <p:cNvSpPr txBox="1"/>
          <p:nvPr/>
        </p:nvSpPr>
        <p:spPr>
          <a:xfrm>
            <a:off x="3393539" y="4214813"/>
            <a:ext cx="6918861" cy="11350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吃包子，咬一口不喜欢吃，马上扔掉，有同学只把里面的陷吃掉，皮扔掉。</a:t>
            </a:r>
          </a:p>
        </p:txBody>
      </p:sp>
    </p:spTree>
    <p:extLst>
      <p:ext uri="{BB962C8B-B14F-4D97-AF65-F5344CB8AC3E}">
        <p14:creationId xmlns:p14="http://schemas.microsoft.com/office/powerpoint/2010/main" val="3170487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  <p:bldP spid="8" grpId="0" animBg="1"/>
      <p:bldP spid="9" grpId="0"/>
      <p:bldP spid="10" grpId="0" animBg="1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1BAB3DD1-7C29-4908-87AC-2CA1469E4D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5056" y="448308"/>
            <a:ext cx="3857625" cy="2886075"/>
          </a:xfrm>
          <a:prstGeom prst="ellipse">
            <a:avLst/>
          </a:prstGeom>
          <a:ln w="9525">
            <a:noFill/>
            <a:miter lim="800000"/>
            <a:headEnd/>
            <a:tailEnd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40E219C8-8435-4A5B-8BC0-688AF1E563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8430" y="448308"/>
            <a:ext cx="4286250" cy="2903537"/>
          </a:xfrm>
          <a:prstGeom prst="ellipse">
            <a:avLst/>
          </a:prstGeom>
          <a:ln w="9525">
            <a:noFill/>
            <a:miter lim="800000"/>
            <a:headEnd/>
            <a:tailEnd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394DED67-C368-459D-84E6-0039518431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2181" y="3591558"/>
            <a:ext cx="4046537" cy="3019425"/>
          </a:xfrm>
          <a:prstGeom prst="ellipse">
            <a:avLst/>
          </a:prstGeom>
          <a:ln w="9525">
            <a:noFill/>
            <a:miter lim="800000"/>
            <a:headEnd/>
            <a:tailEnd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CE48F3BC-6520-4444-9EC5-CE56E5B32C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1456" y="3494720"/>
            <a:ext cx="4427537" cy="3311525"/>
          </a:xfrm>
          <a:prstGeom prst="ellipse">
            <a:avLst/>
          </a:prstGeom>
          <a:ln w="9525">
            <a:noFill/>
            <a:miter lim="800000"/>
            <a:headEnd/>
            <a:tailEnd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4948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0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>
            <a:extLst>
              <a:ext uri="{FF2B5EF4-FFF2-40B4-BE49-F238E27FC236}">
                <a16:creationId xmlns:a16="http://schemas.microsoft.com/office/drawing/2014/main" id="{974667B9-4B98-4A22-9DA9-E5479B7C03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88727" y="284014"/>
            <a:ext cx="1614545" cy="743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 defTabSz="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3E4C7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dirty="0"/>
              <a:t>倡     议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004333B-8FAB-4D77-9DBE-FAABD4B29D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2246" y="1028000"/>
            <a:ext cx="6832086" cy="49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marL="342900" indent="-342900" defTabSz="45720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珍惜粮食</a:t>
            </a:r>
            <a:r>
              <a:rPr lang="en-US" altLang="zh-CN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,</a:t>
            </a: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适量定餐</a:t>
            </a:r>
            <a:r>
              <a:rPr lang="en-US" altLang="zh-CN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,</a:t>
            </a: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避免剩餐</a:t>
            </a:r>
            <a:r>
              <a:rPr lang="en-US" altLang="zh-CN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,</a:t>
            </a: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减少浪费；</a:t>
            </a:r>
          </a:p>
          <a:p>
            <a:pPr marL="342900" indent="-342900" defTabSz="45720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不攀比</a:t>
            </a:r>
            <a:r>
              <a:rPr lang="en-US" altLang="zh-CN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,</a:t>
            </a: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以节约为荣</a:t>
            </a:r>
            <a:r>
              <a:rPr lang="en-US" altLang="zh-CN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,</a:t>
            </a: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浪费为耻；</a:t>
            </a:r>
          </a:p>
          <a:p>
            <a:pPr marL="342900" indent="-342900" defTabSz="45720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吃饭时吃多少盛多少</a:t>
            </a:r>
            <a:r>
              <a:rPr lang="en-US" altLang="zh-CN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,</a:t>
            </a: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不扔剩饭剩菜；</a:t>
            </a:r>
          </a:p>
          <a:p>
            <a:pPr marL="342900" indent="-342900" defTabSz="45720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看到浪费现象勇敢地起来制止</a:t>
            </a:r>
            <a:r>
              <a:rPr lang="en-US" altLang="zh-CN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,</a:t>
            </a: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尽力减少浪费；</a:t>
            </a:r>
          </a:p>
          <a:p>
            <a:pPr marL="342900" indent="-342900" defTabSz="45720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做节约宣传员</a:t>
            </a:r>
            <a:r>
              <a:rPr lang="en-US" altLang="zh-CN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,</a:t>
            </a: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向家人</a:t>
            </a:r>
            <a:r>
              <a:rPr lang="en-US" altLang="zh-CN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,</a:t>
            </a: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亲戚</a:t>
            </a:r>
            <a:r>
              <a:rPr lang="en-US" altLang="zh-CN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,</a:t>
            </a: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朋友宣传浪费的可怕后果；</a:t>
            </a:r>
          </a:p>
          <a:p>
            <a:pPr marL="342900" indent="-342900" defTabSz="45720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不偏食，不挑食；</a:t>
            </a:r>
          </a:p>
          <a:p>
            <a:pPr marL="342900" indent="-342900" defTabSz="45720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到饭店吃饭时，点饭点菜不浪费，若有剩余的要带回家；</a:t>
            </a:r>
          </a:p>
          <a:p>
            <a:pPr marL="342900" indent="-342900" defTabSz="45720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积极监督身边的亲人和朋友，及时制止浪费粮食的现象。</a:t>
            </a:r>
          </a:p>
        </p:txBody>
      </p:sp>
      <p:pic>
        <p:nvPicPr>
          <p:cNvPr id="4" name="Picture 4" descr="2013022714215373353">
            <a:extLst>
              <a:ext uri="{FF2B5EF4-FFF2-40B4-BE49-F238E27FC236}">
                <a16:creationId xmlns:a16="http://schemas.microsoft.com/office/drawing/2014/main" id="{E4AC3E54-70E8-4456-93B3-D26CAB4E24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261" y="5044138"/>
            <a:ext cx="2743269" cy="16517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1">
            <a:extLst>
              <a:ext uri="{FF2B5EF4-FFF2-40B4-BE49-F238E27FC236}">
                <a16:creationId xmlns:a16="http://schemas.microsoft.com/office/drawing/2014/main" id="{19E1EADD-A43F-41E6-BC1B-EA52972C06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4989" y="1700213"/>
            <a:ext cx="2551032" cy="19142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7433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9A6C8031-2DB7-4E4C-8F33-5B5A2E5B50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5768" y="1257623"/>
            <a:ext cx="4801314" cy="1053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 defTabSz="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3E4C7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l"/>
            <a:r>
              <a:rPr lang="zh-CN" altLang="en-US" sz="2400" dirty="0"/>
              <a:t>新浪微博网友说：</a:t>
            </a:r>
            <a:endParaRPr lang="en-US" altLang="zh-CN" sz="2400" dirty="0"/>
          </a:p>
          <a:p>
            <a:pPr algn="l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有一种节约叫光盘，有一种公益叫光盘！</a:t>
            </a: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AF226E80-6208-448A-B1E4-84170AC204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5768" y="2431454"/>
            <a:ext cx="5246481" cy="1969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defTabSz="45720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2400" dirty="0">
                <a:solidFill>
                  <a:srgbClr val="3E4C7F"/>
                </a:solidFill>
              </a:rPr>
              <a:t>人民日报社论：</a:t>
            </a:r>
            <a:endParaRPr lang="en-US" altLang="zh-CN" sz="2400" dirty="0">
              <a:solidFill>
                <a:srgbClr val="3E4C7F"/>
              </a:solidFill>
            </a:endParaRPr>
          </a:p>
          <a:p>
            <a:r>
              <a:rPr lang="zh-CN" altLang="en-US" dirty="0"/>
              <a:t>拒绝浪费、珍惜粮食，今天不剩饭，打包离开，从我做起。我是快乐的光盘族！</a:t>
            </a:r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34361068-2AE9-419A-B80D-44A3C314FF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5768" y="4327422"/>
            <a:ext cx="5246481" cy="1969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defTabSz="45720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2400" dirty="0">
                <a:solidFill>
                  <a:srgbClr val="3E4C7F"/>
                </a:solidFill>
              </a:rPr>
              <a:t>央视新闻评论：</a:t>
            </a:r>
            <a:endParaRPr lang="en-US" altLang="zh-CN" sz="2400" dirty="0">
              <a:solidFill>
                <a:srgbClr val="3E4C7F"/>
              </a:solidFill>
            </a:endParaRPr>
          </a:p>
          <a:p>
            <a:r>
              <a:rPr lang="zh-CN" altLang="en-US" dirty="0"/>
              <a:t>以打包为荣，以浪费为耻，争做光盘族！向浪费说不，让“舌尖上的中国”滋味更长久！</a:t>
            </a:r>
          </a:p>
        </p:txBody>
      </p:sp>
    </p:spTree>
    <p:extLst>
      <p:ext uri="{BB962C8B-B14F-4D97-AF65-F5344CB8AC3E}">
        <p14:creationId xmlns:p14="http://schemas.microsoft.com/office/powerpoint/2010/main" val="211338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500"/>
                            </p:stCondLst>
                            <p:childTnLst>
                              <p:par>
                                <p:cTn id="14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FEE9EE8A-73E8-4F7D-AF4A-DEC6CD4D04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9878" y="1700213"/>
            <a:ext cx="4824668" cy="4197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defTabSz="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prstClr val="black"/>
                </a:solidFill>
              </a:rPr>
              <a:t>       同学们，节约是美德，节约是品质，节约是责任，我们都是学校的主人，我们生活在这个大家庭中，我们要用心去爱护它，关心它，让我们同心协力，做勤俭节约风尚的传播者，实践者和示范者，让“节约光荣、浪费可耻”的观念在校园蔚然成风，用实际行动参与到“光盘行动”中来，以勤俭为荣，以浪费为耻，从细微处做起，用实际行动做建设“节约型校园”的带头人，让节约引领风尚，为建设文明、和谐的校园作出应有的贡献！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4F814E2-2DBF-4AF2-AC05-6E53DABB218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530"/>
          <a:stretch/>
        </p:blipFill>
        <p:spPr>
          <a:xfrm>
            <a:off x="6208294" y="-171325"/>
            <a:ext cx="6478862" cy="7528728"/>
          </a:xfrm>
          <a:prstGeom prst="rect">
            <a:avLst/>
          </a:prstGeom>
        </p:spPr>
      </p:pic>
      <p:sp>
        <p:nvSpPr>
          <p:cNvPr id="5" name="TextBox 10">
            <a:extLst>
              <a:ext uri="{FF2B5EF4-FFF2-40B4-BE49-F238E27FC236}">
                <a16:creationId xmlns:a16="http://schemas.microsoft.com/office/drawing/2014/main" id="{614BBE16-C2E9-40D9-98D1-14EA1CD3B5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09006" y="3173618"/>
            <a:ext cx="1877437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4572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defTabSz="4572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zh-CN" altLang="en-US" sz="6600" b="1" dirty="0">
                <a:solidFill>
                  <a:srgbClr val="485996"/>
                </a:solidFill>
                <a:latin typeface="汉仪综艺体简"/>
                <a:ea typeface="汉仪综艺体简"/>
                <a:cs typeface="汉仪综艺体简"/>
              </a:rPr>
              <a:t>光盘</a:t>
            </a:r>
          </a:p>
        </p:txBody>
      </p:sp>
    </p:spTree>
    <p:extLst>
      <p:ext uri="{BB962C8B-B14F-4D97-AF65-F5344CB8AC3E}">
        <p14:creationId xmlns:p14="http://schemas.microsoft.com/office/powerpoint/2010/main" val="257170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8CE5120F-6016-4A78-85D9-72EA3BB6B86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631"/>
          <a:stretch/>
        </p:blipFill>
        <p:spPr>
          <a:xfrm>
            <a:off x="513347" y="273261"/>
            <a:ext cx="5582653" cy="6311478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D1529263-3278-4D72-867E-23C2723FB2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7357" y="1825613"/>
            <a:ext cx="6328196" cy="3206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340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FIRST_PUBLISH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723</TotalTime>
  <Words>886</Words>
  <Application>Microsoft Office PowerPoint</Application>
  <PresentationFormat>宽屏</PresentationFormat>
  <Paragraphs>101</Paragraphs>
  <Slides>27</Slides>
  <Notes>27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27</vt:i4>
      </vt:variant>
    </vt:vector>
  </HeadingPairs>
  <TitlesOfParts>
    <vt:vector size="39" baseType="lpstr">
      <vt:lpstr>李旭科书法 v1.4</vt:lpstr>
      <vt:lpstr>宋体</vt:lpstr>
      <vt:lpstr>Arial</vt:lpstr>
      <vt:lpstr>Arial Black</vt:lpstr>
      <vt:lpstr>Calibri</vt:lpstr>
      <vt:lpstr>Wingdings</vt:lpstr>
      <vt:lpstr>等线</vt:lpstr>
      <vt:lpstr>等线 Light</vt:lpstr>
      <vt:lpstr>汉仪综艺体简</vt:lpstr>
      <vt:lpstr>微软雅黑</vt:lpstr>
      <vt:lpstr>Office 主题​​</vt:lpstr>
      <vt:lpstr>Gallery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kromi</dc:creator>
  <cp:lastModifiedBy>manman</cp:lastModifiedBy>
  <cp:revision>43</cp:revision>
  <dcterms:created xsi:type="dcterms:W3CDTF">2018-11-08T14:03:07Z</dcterms:created>
  <dcterms:modified xsi:type="dcterms:W3CDTF">2019-09-26T06:25:51Z</dcterms:modified>
</cp:coreProperties>
</file>