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64" r:id="rId1"/>
    <p:sldMasterId id="2147483678" r:id="rId2"/>
  </p:sldMasterIdLst>
  <p:notesMasterIdLst>
    <p:notesMasterId r:id="rId31"/>
  </p:notesMasterIdLst>
  <p:handoutMasterIdLst>
    <p:handoutMasterId r:id="rId32"/>
  </p:handoutMasterIdLst>
  <p:sldIdLst>
    <p:sldId id="259" r:id="rId3"/>
    <p:sldId id="261" r:id="rId4"/>
    <p:sldId id="262" r:id="rId5"/>
    <p:sldId id="269" r:id="rId6"/>
    <p:sldId id="290" r:id="rId7"/>
    <p:sldId id="291" r:id="rId8"/>
    <p:sldId id="285" r:id="rId9"/>
    <p:sldId id="292" r:id="rId10"/>
    <p:sldId id="293" r:id="rId11"/>
    <p:sldId id="286" r:id="rId12"/>
    <p:sldId id="294" r:id="rId13"/>
    <p:sldId id="295" r:id="rId14"/>
    <p:sldId id="296" r:id="rId15"/>
    <p:sldId id="297" r:id="rId16"/>
    <p:sldId id="298" r:id="rId17"/>
    <p:sldId id="299" r:id="rId18"/>
    <p:sldId id="287" r:id="rId19"/>
    <p:sldId id="300" r:id="rId20"/>
    <p:sldId id="301" r:id="rId21"/>
    <p:sldId id="302" r:id="rId22"/>
    <p:sldId id="288" r:id="rId23"/>
    <p:sldId id="303" r:id="rId24"/>
    <p:sldId id="304" r:id="rId25"/>
    <p:sldId id="305" r:id="rId26"/>
    <p:sldId id="306" r:id="rId27"/>
    <p:sldId id="289" r:id="rId28"/>
    <p:sldId id="307" r:id="rId29"/>
    <p:sldId id="308" r:id="rId30"/>
  </p:sldIdLst>
  <p:sldSz cx="12192000" cy="6858000"/>
  <p:notesSz cx="7104063" cy="10234613"/>
  <p:custDataLst>
    <p:tags r:id="rId33"/>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E7FF"/>
    <a:srgbClr val="04497D"/>
    <a:srgbClr val="2782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96"/>
      </p:cViewPr>
      <p:guideLst/>
    </p:cSldViewPr>
  </p:slideViewPr>
  <p:notesTextViewPr>
    <p:cViewPr>
      <p:scale>
        <a:sx n="1" d="1"/>
        <a:sy n="1" d="1"/>
      </p:scale>
      <p:origin x="0" y="0"/>
    </p:cViewPr>
  </p:notesTextViewPr>
  <p:notesViewPr>
    <p:cSldViewPr snapToGrid="0">
      <p:cViewPr varScale="1">
        <p:scale>
          <a:sx n="51" d="100"/>
          <a:sy n="51" d="100"/>
        </p:scale>
        <p:origin x="2076" y="7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gs" Target="tags/tag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4024313" y="0"/>
            <a:ext cx="3078162" cy="512763"/>
          </a:xfrm>
          <a:prstGeom prst="rect">
            <a:avLst/>
          </a:prstGeom>
        </p:spPr>
        <p:txBody>
          <a:bodyPr vert="horz" lIns="91440" tIns="45720" rIns="91440" bIns="45720" rtlCol="0"/>
          <a:lstStyle>
            <a:lvl1pPr algn="r">
              <a:defRPr sz="1200"/>
            </a:lvl1pPr>
          </a:lstStyle>
          <a:p>
            <a:fld id="{05150B73-21A5-429C-9056-DB10C683FDAD}" type="datetimeFigureOut">
              <a:rPr lang="zh-CN" altLang="en-US" smtClean="0"/>
              <a:t>2018/12/1</a:t>
            </a:fld>
            <a:endParaRPr lang="zh-CN" altLang="en-US"/>
          </a:p>
        </p:txBody>
      </p:sp>
      <p:sp>
        <p:nvSpPr>
          <p:cNvPr id="4" name="页脚占位符 3"/>
          <p:cNvSpPr>
            <a:spLocks noGrp="1"/>
          </p:cNvSpPr>
          <p:nvPr>
            <p:ph type="ftr" sz="quarter" idx="2"/>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4024313" y="9721850"/>
            <a:ext cx="3078162" cy="512763"/>
          </a:xfrm>
          <a:prstGeom prst="rect">
            <a:avLst/>
          </a:prstGeom>
        </p:spPr>
        <p:txBody>
          <a:bodyPr vert="horz" lIns="91440" tIns="45720" rIns="91440" bIns="45720" rtlCol="0" anchor="b"/>
          <a:lstStyle>
            <a:lvl1pPr algn="r">
              <a:defRPr sz="1200"/>
            </a:lvl1pPr>
          </a:lstStyle>
          <a:p>
            <a:fld id="{6D835375-6D2D-4835-B888-475191344C6B}" type="slidenum">
              <a:rPr lang="zh-CN" altLang="en-US" smtClean="0"/>
              <a:t>‹#›</a:t>
            </a:fld>
            <a:endParaRPr lang="zh-CN" altLang="en-US"/>
          </a:p>
        </p:txBody>
      </p:sp>
    </p:spTree>
    <p:extLst>
      <p:ext uri="{BB962C8B-B14F-4D97-AF65-F5344CB8AC3E}">
        <p14:creationId xmlns:p14="http://schemas.microsoft.com/office/powerpoint/2010/main" val="1368088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94A7F6C1-9603-45EE-A0D2-F3D33C7FD7D2}" type="datetimeFigureOut">
              <a:rPr lang="zh-CN" altLang="en-US" smtClean="0"/>
              <a:t>2018/12/1</a:t>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B611E28E-8D29-409A-8F38-39A934621C21}" type="slidenum">
              <a:rPr lang="zh-CN" altLang="en-US" smtClean="0"/>
              <a:t>‹#›</a:t>
            </a:fld>
            <a:endParaRPr lang="zh-CN" altLang="en-US"/>
          </a:p>
        </p:txBody>
      </p:sp>
    </p:spTree>
    <p:extLst>
      <p:ext uri="{BB962C8B-B14F-4D97-AF65-F5344CB8AC3E}">
        <p14:creationId xmlns:p14="http://schemas.microsoft.com/office/powerpoint/2010/main" val="32182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a:t>
            </a:fld>
            <a:endParaRPr lang="zh-CN" altLang="en-US"/>
          </a:p>
        </p:txBody>
      </p:sp>
    </p:spTree>
    <p:extLst>
      <p:ext uri="{BB962C8B-B14F-4D97-AF65-F5344CB8AC3E}">
        <p14:creationId xmlns:p14="http://schemas.microsoft.com/office/powerpoint/2010/main" val="9333508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a:t>
            </a:fld>
            <a:endParaRPr lang="zh-CN" altLang="en-US"/>
          </a:p>
        </p:txBody>
      </p:sp>
    </p:spTree>
    <p:extLst>
      <p:ext uri="{BB962C8B-B14F-4D97-AF65-F5344CB8AC3E}">
        <p14:creationId xmlns:p14="http://schemas.microsoft.com/office/powerpoint/2010/main" val="2590232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3</a:t>
            </a:fld>
            <a:endParaRPr lang="zh-CN" altLang="en-US"/>
          </a:p>
        </p:txBody>
      </p:sp>
    </p:spTree>
    <p:extLst>
      <p:ext uri="{BB962C8B-B14F-4D97-AF65-F5344CB8AC3E}">
        <p14:creationId xmlns:p14="http://schemas.microsoft.com/office/powerpoint/2010/main" val="3342952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4</a:t>
            </a:fld>
            <a:endParaRPr lang="zh-CN" altLang="en-US"/>
          </a:p>
        </p:txBody>
      </p:sp>
    </p:spTree>
    <p:extLst>
      <p:ext uri="{BB962C8B-B14F-4D97-AF65-F5344CB8AC3E}">
        <p14:creationId xmlns:p14="http://schemas.microsoft.com/office/powerpoint/2010/main" val="473278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5</a:t>
            </a:fld>
            <a:endParaRPr lang="zh-CN" altLang="en-US"/>
          </a:p>
        </p:txBody>
      </p:sp>
    </p:spTree>
    <p:extLst>
      <p:ext uri="{BB962C8B-B14F-4D97-AF65-F5344CB8AC3E}">
        <p14:creationId xmlns:p14="http://schemas.microsoft.com/office/powerpoint/2010/main" val="418386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6</a:t>
            </a:fld>
            <a:endParaRPr lang="zh-CN" altLang="en-US"/>
          </a:p>
        </p:txBody>
      </p:sp>
    </p:spTree>
    <p:extLst>
      <p:ext uri="{BB962C8B-B14F-4D97-AF65-F5344CB8AC3E}">
        <p14:creationId xmlns:p14="http://schemas.microsoft.com/office/powerpoint/2010/main" val="24150997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7</a:t>
            </a:fld>
            <a:endParaRPr lang="zh-CN" altLang="en-US"/>
          </a:p>
        </p:txBody>
      </p:sp>
    </p:spTree>
    <p:extLst>
      <p:ext uri="{BB962C8B-B14F-4D97-AF65-F5344CB8AC3E}">
        <p14:creationId xmlns:p14="http://schemas.microsoft.com/office/powerpoint/2010/main" val="32409585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8</a:t>
            </a:fld>
            <a:endParaRPr lang="zh-CN" altLang="en-US"/>
          </a:p>
        </p:txBody>
      </p:sp>
    </p:spTree>
    <p:extLst>
      <p:ext uri="{BB962C8B-B14F-4D97-AF65-F5344CB8AC3E}">
        <p14:creationId xmlns:p14="http://schemas.microsoft.com/office/powerpoint/2010/main" val="3216758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9</a:t>
            </a:fld>
            <a:endParaRPr lang="zh-CN" altLang="en-US"/>
          </a:p>
        </p:txBody>
      </p:sp>
    </p:spTree>
    <p:extLst>
      <p:ext uri="{BB962C8B-B14F-4D97-AF65-F5344CB8AC3E}">
        <p14:creationId xmlns:p14="http://schemas.microsoft.com/office/powerpoint/2010/main" val="39988224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10</a:t>
            </a:fld>
            <a:endParaRPr lang="zh-CN" altLang="en-US"/>
          </a:p>
        </p:txBody>
      </p:sp>
    </p:spTree>
    <p:extLst>
      <p:ext uri="{BB962C8B-B14F-4D97-AF65-F5344CB8AC3E}">
        <p14:creationId xmlns:p14="http://schemas.microsoft.com/office/powerpoint/2010/main" val="41723388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11</a:t>
            </a:fld>
            <a:endParaRPr lang="zh-CN" altLang="en-US"/>
          </a:p>
        </p:txBody>
      </p:sp>
    </p:spTree>
    <p:extLst>
      <p:ext uri="{BB962C8B-B14F-4D97-AF65-F5344CB8AC3E}">
        <p14:creationId xmlns:p14="http://schemas.microsoft.com/office/powerpoint/2010/main" val="1751647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12</a:t>
            </a:fld>
            <a:endParaRPr lang="zh-CN" altLang="en-US"/>
          </a:p>
        </p:txBody>
      </p:sp>
    </p:spTree>
    <p:extLst>
      <p:ext uri="{BB962C8B-B14F-4D97-AF65-F5344CB8AC3E}">
        <p14:creationId xmlns:p14="http://schemas.microsoft.com/office/powerpoint/2010/main" val="3381574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13</a:t>
            </a:fld>
            <a:endParaRPr lang="zh-CN" altLang="en-US"/>
          </a:p>
        </p:txBody>
      </p:sp>
    </p:spTree>
    <p:extLst>
      <p:ext uri="{BB962C8B-B14F-4D97-AF65-F5344CB8AC3E}">
        <p14:creationId xmlns:p14="http://schemas.microsoft.com/office/powerpoint/2010/main" val="2306685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14</a:t>
            </a:fld>
            <a:endParaRPr lang="zh-CN" altLang="en-US"/>
          </a:p>
        </p:txBody>
      </p:sp>
    </p:spTree>
    <p:extLst>
      <p:ext uri="{BB962C8B-B14F-4D97-AF65-F5344CB8AC3E}">
        <p14:creationId xmlns:p14="http://schemas.microsoft.com/office/powerpoint/2010/main" val="32956039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15</a:t>
            </a:fld>
            <a:endParaRPr lang="zh-CN" altLang="en-US"/>
          </a:p>
        </p:txBody>
      </p:sp>
    </p:spTree>
    <p:extLst>
      <p:ext uri="{BB962C8B-B14F-4D97-AF65-F5344CB8AC3E}">
        <p14:creationId xmlns:p14="http://schemas.microsoft.com/office/powerpoint/2010/main" val="24824743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16</a:t>
            </a:fld>
            <a:endParaRPr lang="zh-CN" altLang="en-US"/>
          </a:p>
        </p:txBody>
      </p:sp>
    </p:spTree>
    <p:extLst>
      <p:ext uri="{BB962C8B-B14F-4D97-AF65-F5344CB8AC3E}">
        <p14:creationId xmlns:p14="http://schemas.microsoft.com/office/powerpoint/2010/main" val="39639543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17</a:t>
            </a:fld>
            <a:endParaRPr lang="zh-CN" altLang="en-US"/>
          </a:p>
        </p:txBody>
      </p:sp>
    </p:spTree>
    <p:extLst>
      <p:ext uri="{BB962C8B-B14F-4D97-AF65-F5344CB8AC3E}">
        <p14:creationId xmlns:p14="http://schemas.microsoft.com/office/powerpoint/2010/main" val="41165812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18</a:t>
            </a:fld>
            <a:endParaRPr lang="zh-CN" altLang="en-US"/>
          </a:p>
        </p:txBody>
      </p:sp>
    </p:spTree>
    <p:extLst>
      <p:ext uri="{BB962C8B-B14F-4D97-AF65-F5344CB8AC3E}">
        <p14:creationId xmlns:p14="http://schemas.microsoft.com/office/powerpoint/2010/main" val="42056883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19</a:t>
            </a:fld>
            <a:endParaRPr lang="zh-CN" altLang="en-US"/>
          </a:p>
        </p:txBody>
      </p:sp>
    </p:spTree>
    <p:extLst>
      <p:ext uri="{BB962C8B-B14F-4D97-AF65-F5344CB8AC3E}">
        <p14:creationId xmlns:p14="http://schemas.microsoft.com/office/powerpoint/2010/main" val="34349132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20</a:t>
            </a:fld>
            <a:endParaRPr lang="zh-CN" altLang="en-US"/>
          </a:p>
        </p:txBody>
      </p:sp>
    </p:spTree>
    <p:extLst>
      <p:ext uri="{BB962C8B-B14F-4D97-AF65-F5344CB8AC3E}">
        <p14:creationId xmlns:p14="http://schemas.microsoft.com/office/powerpoint/2010/main" val="26847960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21</a:t>
            </a:fld>
            <a:endParaRPr lang="zh-CN" altLang="en-US"/>
          </a:p>
        </p:txBody>
      </p:sp>
    </p:spTree>
    <p:extLst>
      <p:ext uri="{BB962C8B-B14F-4D97-AF65-F5344CB8AC3E}">
        <p14:creationId xmlns:p14="http://schemas.microsoft.com/office/powerpoint/2010/main" val="2609387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22</a:t>
            </a:fld>
            <a:endParaRPr lang="zh-CN" altLang="en-US"/>
          </a:p>
        </p:txBody>
      </p:sp>
    </p:spTree>
    <p:extLst>
      <p:ext uri="{BB962C8B-B14F-4D97-AF65-F5344CB8AC3E}">
        <p14:creationId xmlns:p14="http://schemas.microsoft.com/office/powerpoint/2010/main" val="11877642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23</a:t>
            </a:fld>
            <a:endParaRPr lang="zh-CN" altLang="en-US"/>
          </a:p>
        </p:txBody>
      </p:sp>
    </p:spTree>
    <p:extLst>
      <p:ext uri="{BB962C8B-B14F-4D97-AF65-F5344CB8AC3E}">
        <p14:creationId xmlns:p14="http://schemas.microsoft.com/office/powerpoint/2010/main" val="9068861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24</a:t>
            </a:fld>
            <a:endParaRPr lang="zh-CN" altLang="en-US"/>
          </a:p>
        </p:txBody>
      </p:sp>
    </p:spTree>
    <p:extLst>
      <p:ext uri="{BB962C8B-B14F-4D97-AF65-F5344CB8AC3E}">
        <p14:creationId xmlns:p14="http://schemas.microsoft.com/office/powerpoint/2010/main" val="270217042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25</a:t>
            </a:fld>
            <a:endParaRPr lang="zh-CN" altLang="en-US"/>
          </a:p>
        </p:txBody>
      </p:sp>
    </p:spTree>
    <p:extLst>
      <p:ext uri="{BB962C8B-B14F-4D97-AF65-F5344CB8AC3E}">
        <p14:creationId xmlns:p14="http://schemas.microsoft.com/office/powerpoint/2010/main" val="27989728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26</a:t>
            </a:fld>
            <a:endParaRPr lang="zh-CN" altLang="en-US"/>
          </a:p>
        </p:txBody>
      </p:sp>
    </p:spTree>
    <p:extLst>
      <p:ext uri="{BB962C8B-B14F-4D97-AF65-F5344CB8AC3E}">
        <p14:creationId xmlns:p14="http://schemas.microsoft.com/office/powerpoint/2010/main" val="2804794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27</a:t>
            </a:fld>
            <a:endParaRPr lang="zh-CN" altLang="en-US"/>
          </a:p>
        </p:txBody>
      </p:sp>
    </p:spTree>
    <p:extLst>
      <p:ext uri="{BB962C8B-B14F-4D97-AF65-F5344CB8AC3E}">
        <p14:creationId xmlns:p14="http://schemas.microsoft.com/office/powerpoint/2010/main" val="8558920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611E28E-8D29-409A-8F38-39A934621C21}" type="slidenum">
              <a:rPr lang="zh-CN" altLang="en-US" smtClean="0"/>
              <a:t>28</a:t>
            </a:fld>
            <a:endParaRPr lang="zh-CN" altLang="en-US"/>
          </a:p>
        </p:txBody>
      </p:sp>
    </p:spTree>
    <p:extLst>
      <p:ext uri="{BB962C8B-B14F-4D97-AF65-F5344CB8AC3E}">
        <p14:creationId xmlns:p14="http://schemas.microsoft.com/office/powerpoint/2010/main" val="13495330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30"/>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609600" indent="0" algn="ctr">
              <a:buNone/>
              <a:defRPr>
                <a:solidFill>
                  <a:schemeClr val="tx1">
                    <a:tint val="75000"/>
                  </a:schemeClr>
                </a:solidFill>
              </a:defRPr>
            </a:lvl2pPr>
            <a:lvl3pPr marL="1219200" indent="0" algn="ctr">
              <a:buNone/>
              <a:defRPr>
                <a:solidFill>
                  <a:schemeClr val="tx1">
                    <a:tint val="75000"/>
                  </a:schemeClr>
                </a:solidFill>
              </a:defRPr>
            </a:lvl3pPr>
            <a:lvl4pPr marL="1828800" indent="0" algn="ctr">
              <a:buNone/>
              <a:defRPr>
                <a:solidFill>
                  <a:schemeClr val="tx1">
                    <a:tint val="75000"/>
                  </a:schemeClr>
                </a:solidFill>
              </a:defRPr>
            </a:lvl4pPr>
            <a:lvl5pPr marL="2438400" indent="0" algn="ctr">
              <a:buNone/>
              <a:defRPr>
                <a:solidFill>
                  <a:schemeClr val="tx1">
                    <a:tint val="75000"/>
                  </a:schemeClr>
                </a:solidFill>
              </a:defRPr>
            </a:lvl5pPr>
            <a:lvl6pPr marL="3048000" indent="0" algn="ctr">
              <a:buNone/>
              <a:defRPr>
                <a:solidFill>
                  <a:schemeClr val="tx1">
                    <a:tint val="75000"/>
                  </a:schemeClr>
                </a:solidFill>
              </a:defRPr>
            </a:lvl6pPr>
            <a:lvl7pPr marL="3657600" indent="0" algn="ctr">
              <a:buNone/>
              <a:defRPr>
                <a:solidFill>
                  <a:schemeClr val="tx1">
                    <a:tint val="75000"/>
                  </a:schemeClr>
                </a:solidFill>
              </a:defRPr>
            </a:lvl7pPr>
            <a:lvl8pPr marL="4267200" indent="0" algn="ctr">
              <a:buNone/>
              <a:defRPr>
                <a:solidFill>
                  <a:schemeClr val="tx1">
                    <a:tint val="75000"/>
                  </a:schemeClr>
                </a:solidFill>
              </a:defRPr>
            </a:lvl8pPr>
            <a:lvl9pPr marL="48768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pPr>
              <a:defRPr/>
            </a:pPr>
            <a:fld id="{406E9206-D2D6-4057-92D4-39C87A03E66D}" type="datetime1">
              <a:rPr lang="en-US" altLang="zh-CN" smtClean="0">
                <a:solidFill>
                  <a:prstClr val="black">
                    <a:tint val="75000"/>
                  </a:prstClr>
                </a:solidFill>
              </a:rPr>
              <a:t>12/1/2018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11180875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C052E9E1-D97D-4C90-BB96-FA1ED58B786F}" type="datetime1">
              <a:rPr lang="en-US" altLang="zh-CN" smtClean="0">
                <a:solidFill>
                  <a:prstClr val="black">
                    <a:tint val="75000"/>
                  </a:prstClr>
                </a:solidFill>
              </a:rPr>
              <a:t>12/1/2018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4616984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5400" b="1" cap="all"/>
            </a:lvl1pPr>
          </a:lstStyle>
          <a:p>
            <a:r>
              <a:rPr lang="en-US"/>
              <a:t>Click to edit Master title style</a:t>
            </a:r>
          </a:p>
        </p:txBody>
      </p:sp>
      <p:sp>
        <p:nvSpPr>
          <p:cNvPr id="3" name="Text Placeholder 2"/>
          <p:cNvSpPr>
            <a:spLocks noGrp="1"/>
          </p:cNvSpPr>
          <p:nvPr>
            <p:ph type="body" idx="1"/>
          </p:nvPr>
        </p:nvSpPr>
        <p:spPr>
          <a:xfrm>
            <a:off x="963084" y="2906715"/>
            <a:ext cx="10363200" cy="1500187"/>
          </a:xfrm>
        </p:spPr>
        <p:txBody>
          <a:bodyPr anchor="b"/>
          <a:lstStyle>
            <a:lvl1pPr marL="0" indent="0">
              <a:buNone/>
              <a:defRPr sz="2700">
                <a:solidFill>
                  <a:schemeClr val="tx1">
                    <a:tint val="75000"/>
                  </a:schemeClr>
                </a:solidFill>
              </a:defRPr>
            </a:lvl1pPr>
            <a:lvl2pPr marL="609600" indent="0">
              <a:buNone/>
              <a:defRPr sz="2400">
                <a:solidFill>
                  <a:schemeClr val="tx1">
                    <a:tint val="75000"/>
                  </a:schemeClr>
                </a:solidFill>
              </a:defRPr>
            </a:lvl2pPr>
            <a:lvl3pPr marL="1219200" indent="0">
              <a:buNone/>
              <a:defRPr sz="2200">
                <a:solidFill>
                  <a:schemeClr val="tx1">
                    <a:tint val="75000"/>
                  </a:schemeClr>
                </a:solidFill>
              </a:defRPr>
            </a:lvl3pPr>
            <a:lvl4pPr marL="1828800" indent="0">
              <a:buNone/>
              <a:defRPr sz="1900">
                <a:solidFill>
                  <a:schemeClr val="tx1">
                    <a:tint val="75000"/>
                  </a:schemeClr>
                </a:solidFill>
              </a:defRPr>
            </a:lvl4pPr>
            <a:lvl5pPr marL="2438400" indent="0">
              <a:buNone/>
              <a:defRPr sz="1900">
                <a:solidFill>
                  <a:schemeClr val="tx1">
                    <a:tint val="75000"/>
                  </a:schemeClr>
                </a:solidFill>
              </a:defRPr>
            </a:lvl5pPr>
            <a:lvl6pPr marL="3048000" indent="0">
              <a:buNone/>
              <a:defRPr sz="1900">
                <a:solidFill>
                  <a:schemeClr val="tx1">
                    <a:tint val="75000"/>
                  </a:schemeClr>
                </a:solidFill>
              </a:defRPr>
            </a:lvl6pPr>
            <a:lvl7pPr marL="3657600" indent="0">
              <a:buNone/>
              <a:defRPr sz="1900">
                <a:solidFill>
                  <a:schemeClr val="tx1">
                    <a:tint val="75000"/>
                  </a:schemeClr>
                </a:solidFill>
              </a:defRPr>
            </a:lvl7pPr>
            <a:lvl8pPr marL="4267200" indent="0">
              <a:buNone/>
              <a:defRPr sz="1900">
                <a:solidFill>
                  <a:schemeClr val="tx1">
                    <a:tint val="75000"/>
                  </a:schemeClr>
                </a:solidFill>
              </a:defRPr>
            </a:lvl8pPr>
            <a:lvl9pPr marL="4876800" indent="0">
              <a:buNone/>
              <a:defRPr sz="19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a:defRPr/>
            </a:pPr>
            <a:fld id="{814779EE-1E16-4CC5-A459-C716090F6017}" type="datetime1">
              <a:rPr lang="en-US" altLang="zh-CN" smtClean="0">
                <a:solidFill>
                  <a:prstClr val="black">
                    <a:tint val="75000"/>
                  </a:prstClr>
                </a:solidFill>
              </a:rPr>
              <a:t>12/1/2018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227948154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3"/>
            <a:ext cx="5384800" cy="4525963"/>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3"/>
            <a:ext cx="5384800" cy="4525963"/>
          </a:xfrm>
        </p:spPr>
        <p:txBody>
          <a:bodyPr/>
          <a:lstStyle>
            <a:lvl1pPr>
              <a:defRPr sz="3800"/>
            </a:lvl1pPr>
            <a:lvl2pPr>
              <a:defRPr sz="3200"/>
            </a:lvl2pPr>
            <a:lvl3pPr>
              <a:defRPr sz="2700"/>
            </a:lvl3pPr>
            <a:lvl4pPr>
              <a:defRPr sz="2400"/>
            </a:lvl4pPr>
            <a:lvl5pPr>
              <a:defRPr sz="2400"/>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fld id="{A3311C9F-D64E-4824-A709-CF61DE4E0BDD}" type="datetime1">
              <a:rPr lang="en-US" altLang="zh-CN" smtClean="0">
                <a:solidFill>
                  <a:prstClr val="black">
                    <a:tint val="75000"/>
                  </a:prstClr>
                </a:solidFill>
              </a:rPr>
              <a:t>12/1/2018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1440604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2" y="1535115"/>
            <a:ext cx="5386917" cy="639763"/>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4" name="Content Placeholder 3"/>
          <p:cNvSpPr>
            <a:spLocks noGrp="1"/>
          </p:cNvSpPr>
          <p:nvPr>
            <p:ph sz="half" idx="2"/>
          </p:nvPr>
        </p:nvSpPr>
        <p:spPr>
          <a:xfrm>
            <a:off x="609602" y="2174875"/>
            <a:ext cx="5386917" cy="3951288"/>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74" y="1535115"/>
            <a:ext cx="5389033" cy="639763"/>
          </a:xfrm>
        </p:spPr>
        <p:txBody>
          <a:bodyPr anchor="b"/>
          <a:lstStyle>
            <a:lvl1pPr marL="0" indent="0">
              <a:buNone/>
              <a:defRPr sz="3200" b="1"/>
            </a:lvl1pPr>
            <a:lvl2pPr marL="609600" indent="0">
              <a:buNone/>
              <a:defRPr sz="2700" b="1"/>
            </a:lvl2pPr>
            <a:lvl3pPr marL="1219200" indent="0">
              <a:buNone/>
              <a:defRPr sz="2400" b="1"/>
            </a:lvl3pPr>
            <a:lvl4pPr marL="1828800" indent="0">
              <a:buNone/>
              <a:defRPr sz="2200" b="1"/>
            </a:lvl4pPr>
            <a:lvl5pPr marL="2438400" indent="0">
              <a:buNone/>
              <a:defRPr sz="2200" b="1"/>
            </a:lvl5pPr>
            <a:lvl6pPr marL="3048000" indent="0">
              <a:buNone/>
              <a:defRPr sz="2200" b="1"/>
            </a:lvl6pPr>
            <a:lvl7pPr marL="3657600" indent="0">
              <a:buNone/>
              <a:defRPr sz="2200" b="1"/>
            </a:lvl7pPr>
            <a:lvl8pPr marL="4267200" indent="0">
              <a:buNone/>
              <a:defRPr sz="2200" b="1"/>
            </a:lvl8pPr>
            <a:lvl9pPr marL="4876800" indent="0">
              <a:buNone/>
              <a:defRPr sz="2200" b="1"/>
            </a:lvl9pPr>
          </a:lstStyle>
          <a:p>
            <a:pPr lvl="0"/>
            <a:r>
              <a:rPr lang="en-US"/>
              <a:t>Click to edit Master text styles</a:t>
            </a:r>
          </a:p>
        </p:txBody>
      </p:sp>
      <p:sp>
        <p:nvSpPr>
          <p:cNvPr id="6" name="Content Placeholder 5"/>
          <p:cNvSpPr>
            <a:spLocks noGrp="1"/>
          </p:cNvSpPr>
          <p:nvPr>
            <p:ph sz="quarter" idx="4"/>
          </p:nvPr>
        </p:nvSpPr>
        <p:spPr>
          <a:xfrm>
            <a:off x="6193374" y="2174875"/>
            <a:ext cx="5389033" cy="3951288"/>
          </a:xfrm>
        </p:spPr>
        <p:txBody>
          <a:bodyPr/>
          <a:lstStyle>
            <a:lvl1pPr>
              <a:defRPr sz="3200"/>
            </a:lvl1pPr>
            <a:lvl2pPr>
              <a:defRPr sz="2700"/>
            </a:lvl2pPr>
            <a:lvl3pPr>
              <a:defRPr sz="2400"/>
            </a:lvl3pPr>
            <a:lvl4pPr>
              <a:defRPr sz="2200"/>
            </a:lvl4pPr>
            <a:lvl5pPr>
              <a:defRPr sz="2200"/>
            </a:lvl5pPr>
            <a:lvl6pPr>
              <a:defRPr sz="2200"/>
            </a:lvl6pPr>
            <a:lvl7pPr>
              <a:defRPr sz="2200"/>
            </a:lvl7pPr>
            <a:lvl8pPr>
              <a:defRPr sz="2200"/>
            </a:lvl8pPr>
            <a:lvl9pPr>
              <a:defRPr sz="2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fld id="{0A4318BD-B3C6-4D4B-B871-C29490A2E55A}" type="datetime1">
              <a:rPr lang="en-US" altLang="zh-CN" smtClean="0">
                <a:solidFill>
                  <a:prstClr val="black">
                    <a:tint val="75000"/>
                  </a:prstClr>
                </a:solidFill>
              </a:rPr>
              <a:t>12/1/2018</a:t>
            </a:fld>
            <a:endParaRPr lang="en-US">
              <a:solidFill>
                <a:prstClr val="black">
                  <a:tint val="75000"/>
                </a:prstClr>
              </a:solidFill>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endParaRPr>
          </a:p>
        </p:txBody>
      </p:sp>
      <p:sp>
        <p:nvSpPr>
          <p:cNvPr id="9" name="Slide Number Placeholder 8"/>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50787599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fld id="{E14CAFC4-799C-4CDE-B92B-8C262F06CF3E}" type="datetime1">
              <a:rPr lang="en-US" altLang="zh-CN" smtClean="0">
                <a:solidFill>
                  <a:prstClr val="black">
                    <a:tint val="75000"/>
                  </a:prstClr>
                </a:solidFill>
              </a:rPr>
              <a:t>12/1/2018</a:t>
            </a:fld>
            <a:endParaRPr lang="en-US">
              <a:solidFill>
                <a:prstClr val="black">
                  <a:tint val="75000"/>
                </a:prstClr>
              </a:solidFill>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endParaRPr>
          </a:p>
        </p:txBody>
      </p:sp>
      <p:sp>
        <p:nvSpPr>
          <p:cNvPr id="5" name="Slide Number Placeholder 4"/>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5389309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圆角矩形 4"/>
          <p:cNvSpPr/>
          <p:nvPr userDrawn="1"/>
        </p:nvSpPr>
        <p:spPr>
          <a:xfrm>
            <a:off x="1139633" y="1031258"/>
            <a:ext cx="9912734" cy="4289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圆角矩形 5"/>
          <p:cNvSpPr/>
          <p:nvPr userDrawn="1"/>
        </p:nvSpPr>
        <p:spPr>
          <a:xfrm>
            <a:off x="5900058" y="6451898"/>
            <a:ext cx="391889" cy="22010"/>
          </a:xfrm>
          <a:prstGeom prst="roundRect">
            <a:avLst>
              <a:gd name="adj" fmla="val 50000"/>
            </a:avLst>
          </a:prstGeom>
          <a:gradFill>
            <a:gsLst>
              <a:gs pos="0">
                <a:schemeClr val="bg1">
                  <a:lumMod val="75000"/>
                </a:schemeClr>
              </a:gs>
              <a:gs pos="10000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日期占位符 6"/>
          <p:cNvSpPr>
            <a:spLocks noGrp="1"/>
          </p:cNvSpPr>
          <p:nvPr>
            <p:ph type="dt" sz="half" idx="10"/>
          </p:nvPr>
        </p:nvSpPr>
        <p:spPr/>
        <p:txBody>
          <a:bodyPr/>
          <a:lstStyle/>
          <a:p>
            <a:pPr>
              <a:defRPr/>
            </a:pPr>
            <a:fld id="{3E729073-8FFE-4F18-B513-07581FC6638E}" type="datetime1">
              <a:rPr lang="en-US" altLang="zh-CN" smtClean="0">
                <a:solidFill>
                  <a:prstClr val="black">
                    <a:tint val="75000"/>
                  </a:prstClr>
                </a:solidFill>
              </a:rPr>
              <a:t>12/1/2018</a:t>
            </a:fld>
            <a:endParaRPr lang="en-US">
              <a:solidFill>
                <a:prstClr val="black">
                  <a:tint val="75000"/>
                </a:prstClr>
              </a:solidFill>
            </a:endParaRPr>
          </a:p>
        </p:txBody>
      </p:sp>
      <p:sp>
        <p:nvSpPr>
          <p:cNvPr id="9" name="灯片编号占位符 8"/>
          <p:cNvSpPr>
            <a:spLocks noGrp="1"/>
          </p:cNvSpPr>
          <p:nvPr>
            <p:ph type="sldNum" sz="quarter" idx="12"/>
          </p:nvPr>
        </p:nvSpPr>
        <p:spPr>
          <a:xfrm>
            <a:off x="4673600" y="6396228"/>
            <a:ext cx="2844800" cy="365125"/>
          </a:xfrm>
        </p:spPr>
        <p:txBody>
          <a:bodyPr/>
          <a:lstStyle>
            <a:lvl1pPr algn="ctr">
              <a:defRPr>
                <a:latin typeface="ITC Avant Garde Std Bk" panose="020B0502020202020204" pitchFamily="34" charset="0"/>
              </a:defRPr>
            </a:lvl1p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88765587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343421537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1"/>
            <a:ext cx="4011084" cy="1162051"/>
          </a:xfrm>
        </p:spPr>
        <p:txBody>
          <a:bodyPr anchor="b"/>
          <a:lstStyle>
            <a:lvl1pPr algn="l">
              <a:defRPr sz="2700" b="1"/>
            </a:lvl1pPr>
          </a:lstStyle>
          <a:p>
            <a:r>
              <a:rPr lang="en-US"/>
              <a:t>Click to edit Master title style</a:t>
            </a:r>
          </a:p>
        </p:txBody>
      </p:sp>
      <p:sp>
        <p:nvSpPr>
          <p:cNvPr id="3" name="Content Placeholder 2"/>
          <p:cNvSpPr>
            <a:spLocks noGrp="1"/>
          </p:cNvSpPr>
          <p:nvPr>
            <p:ph idx="1"/>
          </p:nvPr>
        </p:nvSpPr>
        <p:spPr>
          <a:xfrm>
            <a:off x="4766735" y="273055"/>
            <a:ext cx="6815667" cy="5853113"/>
          </a:xfrm>
        </p:spPr>
        <p:txBody>
          <a:bodyPr/>
          <a:lstStyle>
            <a:lvl1pPr>
              <a:defRPr sz="4300"/>
            </a:lvl1pPr>
            <a:lvl2pPr>
              <a:defRPr sz="3800"/>
            </a:lvl2pPr>
            <a:lvl3pPr>
              <a:defRPr sz="3200"/>
            </a:lvl3pPr>
            <a:lvl4pPr>
              <a:defRPr sz="2700"/>
            </a:lvl4pPr>
            <a:lvl5pPr>
              <a:defRPr sz="2700"/>
            </a:lvl5pPr>
            <a:lvl6pPr>
              <a:defRPr sz="2700"/>
            </a:lvl6pPr>
            <a:lvl7pPr>
              <a:defRPr sz="2700"/>
            </a:lvl7pPr>
            <a:lvl8pPr>
              <a:defRPr sz="2700"/>
            </a:lvl8pPr>
            <a:lvl9pPr>
              <a:defRPr sz="2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43C7FCF6-76BD-4495-B08F-4C059D2BA31F}" type="datetime1">
              <a:rPr lang="en-US" altLang="zh-CN" smtClean="0">
                <a:solidFill>
                  <a:prstClr val="black">
                    <a:tint val="75000"/>
                  </a:prstClr>
                </a:solidFill>
              </a:rPr>
              <a:t>12/1/2018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25742872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3"/>
            <a:ext cx="7315200" cy="566739"/>
          </a:xfrm>
        </p:spPr>
        <p:txBody>
          <a:bodyPr anchor="b"/>
          <a:lstStyle>
            <a:lvl1pPr algn="l">
              <a:defRPr sz="27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300"/>
            </a:lvl1pPr>
            <a:lvl2pPr marL="609600" indent="0">
              <a:buNone/>
              <a:defRPr sz="3800"/>
            </a:lvl2pPr>
            <a:lvl3pPr marL="1219200" indent="0">
              <a:buNone/>
              <a:defRPr sz="3200"/>
            </a:lvl3pPr>
            <a:lvl4pPr marL="1828800" indent="0">
              <a:buNone/>
              <a:defRPr sz="2700"/>
            </a:lvl4pPr>
            <a:lvl5pPr marL="2438400" indent="0">
              <a:buNone/>
              <a:defRPr sz="2700"/>
            </a:lvl5pPr>
            <a:lvl6pPr marL="3048000" indent="0">
              <a:buNone/>
              <a:defRPr sz="2700"/>
            </a:lvl6pPr>
            <a:lvl7pPr marL="3657600" indent="0">
              <a:buNone/>
              <a:defRPr sz="2700"/>
            </a:lvl7pPr>
            <a:lvl8pPr marL="4267200" indent="0">
              <a:buNone/>
              <a:defRPr sz="2700"/>
            </a:lvl8pPr>
            <a:lvl9pPr marL="4876800" indent="0">
              <a:buNone/>
              <a:defRPr sz="2700"/>
            </a:lvl9pPr>
          </a:lstStyle>
          <a:p>
            <a:endParaRPr lang="en-US"/>
          </a:p>
        </p:txBody>
      </p:sp>
      <p:sp>
        <p:nvSpPr>
          <p:cNvPr id="4" name="Text Placeholder 3"/>
          <p:cNvSpPr>
            <a:spLocks noGrp="1"/>
          </p:cNvSpPr>
          <p:nvPr>
            <p:ph type="body" sz="half" idx="2"/>
          </p:nvPr>
        </p:nvSpPr>
        <p:spPr>
          <a:xfrm>
            <a:off x="2389717" y="5367339"/>
            <a:ext cx="7315200" cy="804863"/>
          </a:xfrm>
        </p:spPr>
        <p:txBody>
          <a:bodyPr/>
          <a:lstStyle>
            <a:lvl1pPr marL="0" indent="0">
              <a:buNone/>
              <a:defRPr sz="1900"/>
            </a:lvl1pPr>
            <a:lvl2pPr marL="609600" indent="0">
              <a:buNone/>
              <a:defRPr sz="1600"/>
            </a:lvl2pPr>
            <a:lvl3pPr marL="1219200" indent="0">
              <a:buNone/>
              <a:defRPr sz="1400"/>
            </a:lvl3pPr>
            <a:lvl4pPr marL="1828800" indent="0">
              <a:buNone/>
              <a:defRPr sz="1200"/>
            </a:lvl4pPr>
            <a:lvl5pPr marL="2438400" indent="0">
              <a:buNone/>
              <a:defRPr sz="1200"/>
            </a:lvl5pPr>
            <a:lvl6pPr marL="3048000" indent="0">
              <a:buNone/>
              <a:defRPr sz="1200"/>
            </a:lvl6pPr>
            <a:lvl7pPr marL="3657600" indent="0">
              <a:buNone/>
              <a:defRPr sz="1200"/>
            </a:lvl7pPr>
            <a:lvl8pPr marL="4267200" indent="0">
              <a:buNone/>
              <a:defRPr sz="1200"/>
            </a:lvl8pPr>
            <a:lvl9pPr marL="4876800" indent="0">
              <a:buNone/>
              <a:defRPr sz="1200"/>
            </a:lvl9pPr>
          </a:lstStyle>
          <a:p>
            <a:pPr lvl="0"/>
            <a:r>
              <a:rPr lang="en-US"/>
              <a:t>Click to edit Master text styles</a:t>
            </a:r>
          </a:p>
        </p:txBody>
      </p:sp>
      <p:sp>
        <p:nvSpPr>
          <p:cNvPr id="5" name="Date Placeholder 4"/>
          <p:cNvSpPr>
            <a:spLocks noGrp="1"/>
          </p:cNvSpPr>
          <p:nvPr>
            <p:ph type="dt" sz="half" idx="10"/>
          </p:nvPr>
        </p:nvSpPr>
        <p:spPr/>
        <p:txBody>
          <a:bodyPr/>
          <a:lstStyle/>
          <a:p>
            <a:pPr>
              <a:defRPr/>
            </a:pPr>
            <a:fld id="{E257577C-F53D-4BB9-9408-EB84DEB3CD80}" type="datetime1">
              <a:rPr lang="en-US" altLang="zh-CN" smtClean="0">
                <a:solidFill>
                  <a:prstClr val="black">
                    <a:tint val="75000"/>
                  </a:prstClr>
                </a:solidFill>
              </a:rPr>
              <a:t>12/1/2018</a:t>
            </a:fld>
            <a:endParaRPr lang="en-US">
              <a:solidFill>
                <a:prstClr val="black">
                  <a:tint val="75000"/>
                </a:prstClr>
              </a:solidFill>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endParaRPr>
          </a:p>
        </p:txBody>
      </p:sp>
      <p:sp>
        <p:nvSpPr>
          <p:cNvPr id="7" name="Slide Number Placeholder 6"/>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57593844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77D58058-BD14-4845-947D-4A9B79A00D09}" type="datetime1">
              <a:rPr lang="en-US" altLang="zh-CN" smtClean="0">
                <a:solidFill>
                  <a:prstClr val="black">
                    <a:tint val="75000"/>
                  </a:prstClr>
                </a:solidFill>
              </a:rPr>
              <a:t>12/1/2018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177238397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41"/>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fld id="{18ECB469-C949-4E3F-B0CB-0C15DA7B7F92}" type="datetime1">
              <a:rPr lang="en-US" altLang="zh-CN" smtClean="0">
                <a:solidFill>
                  <a:prstClr val="black">
                    <a:tint val="75000"/>
                  </a:prstClr>
                </a:solidFill>
              </a:rPr>
              <a:t>12/1/2018</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Tree>
    <p:extLst>
      <p:ext uri="{BB962C8B-B14F-4D97-AF65-F5344CB8AC3E}">
        <p14:creationId xmlns:p14="http://schemas.microsoft.com/office/powerpoint/2010/main" val="345498344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413956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B9EEBFAF-6050-4181-B58B-B68730903B06}"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178565967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EEBFAF-6050-4181-B58B-B68730903B06}"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213021666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B9EEBFAF-6050-4181-B58B-B68730903B06}"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325501286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B9EEBFAF-6050-4181-B58B-B68730903B06}"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220407567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B9EEBFAF-6050-4181-B58B-B68730903B06}" type="datetimeFigureOut">
              <a:rPr lang="zh-CN" altLang="en-US" smtClean="0"/>
              <a:t>2018/12/1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165049216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B9EEBFAF-6050-4181-B58B-B68730903B06}" type="datetimeFigureOut">
              <a:rPr lang="zh-CN" altLang="en-US" smtClean="0"/>
              <a:t>2018/12/1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120694373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9EEBFAF-6050-4181-B58B-B68730903B06}" type="datetimeFigureOut">
              <a:rPr lang="zh-CN" altLang="en-US" smtClean="0"/>
              <a:t>2018/12/1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362449646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EEBFAF-6050-4181-B58B-B68730903B06}"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354357587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B9EEBFAF-6050-4181-B58B-B68730903B06}" type="datetimeFigureOut">
              <a:rPr lang="zh-CN" altLang="en-US" smtClean="0"/>
              <a:t>2018/12/1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333520416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B9EEBFAF-6050-4181-B58B-B68730903B06}" type="datetimeFigureOut">
              <a:rPr lang="zh-CN" altLang="en-US" smtClean="0"/>
              <a:t>2018/12/1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16177012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垂直排列标题与&#10;文本">
    <p:spTree>
      <p:nvGrpSpPr>
        <p:cNvPr id="1" name=""/>
        <p:cNvGrpSpPr/>
        <p:nvPr/>
      </p:nvGrpSpPr>
      <p:grpSpPr>
        <a:xfrm>
          <a:off x="0" y="0"/>
          <a:ext cx="0" cy="0"/>
          <a:chOff x="0" y="0"/>
          <a:chExt cx="0" cy="0"/>
        </a:xfrm>
      </p:grpSpPr>
      <p:sp>
        <p:nvSpPr>
          <p:cNvPr id="7" name="文本框 6"/>
          <p:cNvSpPr txBox="1"/>
          <p:nvPr userDrawn="1"/>
        </p:nvSpPr>
        <p:spPr>
          <a:xfrm>
            <a:off x="2277215" y="1066370"/>
            <a:ext cx="7646028" cy="2953385"/>
          </a:xfrm>
          <a:prstGeom prst="rect">
            <a:avLst/>
          </a:prstGeom>
          <a:noFill/>
        </p:spPr>
        <p:txBody>
          <a:bodyPr wrap="square" rtlCol="0">
            <a:spAutoFit/>
          </a:bodyPr>
          <a:lstStyle/>
          <a:p>
            <a:pPr algn="ct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版权声明</a:t>
            </a: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感谢您下载觅知网平台上提供的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作品，为了您和觅知网以及原创作者的利益，请勿复制、传播、销售，否则将承担法律责任！觅知网将对作品进行维权，按照传播下载次数进行十倍的索取赔偿！</a:t>
            </a:r>
            <a:endParaRPr lang="en-US" altLang="zh-CN"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endParaRPr lang="zh-CN" altLang="en-US" sz="120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1.</a:t>
            </a:r>
            <a:r>
              <a:rPr lang="zh-CN" altLang="en-US" sz="1200" dirty="0">
                <a:solidFill>
                  <a:schemeClr val="bg1"/>
                </a:solidFill>
                <a:latin typeface="微软雅黑" panose="020B0503020204020204" pitchFamily="34" charset="-122"/>
                <a:ea typeface="微软雅黑" panose="020B0503020204020204" pitchFamily="34" charset="-122"/>
              </a:rPr>
              <a:t>在觅知网出售的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模板是免版税类（</a:t>
            </a:r>
            <a:r>
              <a:rPr lang="en-US" altLang="zh-CN" sz="1200" dirty="0">
                <a:solidFill>
                  <a:schemeClr val="bg1"/>
                </a:solidFill>
                <a:latin typeface="微软雅黑" panose="020B0503020204020204" pitchFamily="34" charset="-122"/>
                <a:ea typeface="微软雅黑" panose="020B0503020204020204" pitchFamily="34" charset="-122"/>
              </a:rPr>
              <a:t>RF</a:t>
            </a:r>
            <a:r>
              <a:rPr lang="zh-CN" altLang="en-US" sz="1200" dirty="0">
                <a:solidFill>
                  <a:schemeClr val="bg1"/>
                </a:solidFill>
                <a:latin typeface="微软雅黑" panose="020B0503020204020204" pitchFamily="34" charset="-122"/>
                <a:ea typeface="微软雅黑" panose="020B0503020204020204" pitchFamily="34" charset="-122"/>
              </a:rPr>
              <a:t>：</a:t>
            </a:r>
            <a:r>
              <a:rPr lang="en-US" altLang="zh-CN" sz="1200" dirty="0">
                <a:solidFill>
                  <a:schemeClr val="bg1"/>
                </a:solidFill>
                <a:latin typeface="微软雅黑" panose="020B0503020204020204" pitchFamily="34" charset="-122"/>
                <a:ea typeface="微软雅黑" panose="020B0503020204020204" pitchFamily="34" charset="-122"/>
              </a:rPr>
              <a:t>Royalty-Free</a:t>
            </a:r>
            <a:r>
              <a:rPr lang="zh-CN" altLang="en-US" sz="1200" dirty="0">
                <a:solidFill>
                  <a:schemeClr val="bg1"/>
                </a:solidFill>
                <a:latin typeface="微软雅黑" panose="020B0503020204020204" pitchFamily="34" charset="-122"/>
                <a:ea typeface="微软雅黑" panose="020B0503020204020204" pitchFamily="34" charset="-122"/>
              </a:rPr>
              <a:t>）正版受</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中国人民共和国著作法</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和</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世界版权公约</a:t>
            </a:r>
            <a:r>
              <a:rPr lang="en-US" altLang="zh-CN" sz="1200" dirty="0">
                <a:solidFill>
                  <a:schemeClr val="bg1"/>
                </a:solidFill>
                <a:latin typeface="微软雅黑" panose="020B0503020204020204" pitchFamily="34" charset="-122"/>
                <a:ea typeface="微软雅黑" panose="020B0503020204020204" pitchFamily="34" charset="-122"/>
              </a:rPr>
              <a:t>》</a:t>
            </a:r>
            <a:r>
              <a:rPr lang="zh-CN" altLang="en-US" sz="1200" dirty="0">
                <a:solidFill>
                  <a:schemeClr val="bg1"/>
                </a:solidFill>
                <a:latin typeface="微软雅黑" panose="020B0503020204020204" pitchFamily="34" charset="-122"/>
                <a:ea typeface="微软雅黑" panose="020B0503020204020204" pitchFamily="34" charset="-122"/>
              </a:rPr>
              <a:t>的保护，作品的所有权、版权和著作权归觅知网所有，您下载的是</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模板素材的使用权。</a:t>
            </a:r>
          </a:p>
          <a:p>
            <a:pPr algn="just">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2.</a:t>
            </a:r>
            <a:r>
              <a:rPr lang="zh-CN" altLang="en-US" sz="1200" dirty="0">
                <a:solidFill>
                  <a:schemeClr val="bg1"/>
                </a:solidFill>
                <a:latin typeface="微软雅黑" panose="020B0503020204020204" pitchFamily="34" charset="-122"/>
                <a:ea typeface="微软雅黑" panose="020B0503020204020204" pitchFamily="34" charset="-122"/>
              </a:rPr>
              <a:t>不得将觅知网的</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模板、</a:t>
            </a:r>
            <a:r>
              <a:rPr lang="en-US" altLang="zh-CN" sz="1200" dirty="0">
                <a:solidFill>
                  <a:schemeClr val="bg1"/>
                </a:solidFill>
                <a:latin typeface="微软雅黑" panose="020B0503020204020204" pitchFamily="34" charset="-122"/>
                <a:ea typeface="微软雅黑" panose="020B0503020204020204" pitchFamily="34" charset="-122"/>
              </a:rPr>
              <a:t>PPT</a:t>
            </a:r>
            <a:r>
              <a:rPr lang="zh-CN" altLang="en-US" sz="1200" dirty="0">
                <a:solidFill>
                  <a:schemeClr val="bg1"/>
                </a:solidFill>
                <a:latin typeface="微软雅黑" panose="020B0503020204020204" pitchFamily="34" charset="-122"/>
                <a:ea typeface="微软雅黑" panose="020B0503020204020204" pitchFamily="34" charset="-122"/>
              </a:rPr>
              <a:t>素材，本身用于再出售，或者出租、出借、转让、分销、发布或者作为礼物供他人使用，不得转授权、出卖、转让本协议或者本协议中的权利。</a:t>
            </a:r>
          </a:p>
        </p:txBody>
      </p:sp>
    </p:spTree>
    <p:extLst>
      <p:ext uri="{BB962C8B-B14F-4D97-AF65-F5344CB8AC3E}">
        <p14:creationId xmlns:p14="http://schemas.microsoft.com/office/powerpoint/2010/main" val="347103679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04" tIns="45702" rIns="91404" bIns="45702"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3"/>
            <a:ext cx="10972800" cy="4525963"/>
          </a:xfrm>
          <a:prstGeom prst="rect">
            <a:avLst/>
          </a:prstGeom>
        </p:spPr>
        <p:txBody>
          <a:bodyPr vert="horz" lIns="91404" tIns="45702" rIns="91404" bIns="45702"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4"/>
            <a:ext cx="2844800" cy="365125"/>
          </a:xfrm>
          <a:prstGeom prst="rect">
            <a:avLst/>
          </a:prstGeom>
        </p:spPr>
        <p:txBody>
          <a:bodyPr vert="horz" lIns="91404" tIns="45702" rIns="91404" bIns="45702" rtlCol="0" anchor="ctr"/>
          <a:lstStyle>
            <a:lvl1pPr algn="l">
              <a:defRPr sz="1600">
                <a:solidFill>
                  <a:schemeClr val="tx1">
                    <a:tint val="75000"/>
                  </a:schemeClr>
                </a:solidFill>
              </a:defRPr>
            </a:lvl1pPr>
          </a:lstStyle>
          <a:p>
            <a:pPr>
              <a:defRPr/>
            </a:pPr>
            <a:fld id="{9196EC2F-0988-4314-AD4B-24FF16D7B45E}" type="datetime1">
              <a:rPr lang="en-US" altLang="zh-CN" smtClean="0">
                <a:solidFill>
                  <a:prstClr val="black">
                    <a:tint val="75000"/>
                  </a:prstClr>
                </a:solidFill>
              </a:rPr>
              <a:t>12/1/2018</a:t>
            </a:fld>
            <a:endParaRPr lang="en-US">
              <a:solidFill>
                <a:prstClr val="black">
                  <a:tint val="75000"/>
                </a:prstClr>
              </a:solidFill>
            </a:endParaRPr>
          </a:p>
        </p:txBody>
      </p:sp>
      <p:sp>
        <p:nvSpPr>
          <p:cNvPr id="5" name="Footer Placeholder 4"/>
          <p:cNvSpPr>
            <a:spLocks noGrp="1"/>
          </p:cNvSpPr>
          <p:nvPr>
            <p:ph type="ftr" sz="quarter" idx="3"/>
          </p:nvPr>
        </p:nvSpPr>
        <p:spPr>
          <a:xfrm>
            <a:off x="4165600" y="6356354"/>
            <a:ext cx="3860800" cy="365125"/>
          </a:xfrm>
          <a:prstGeom prst="rect">
            <a:avLst/>
          </a:prstGeom>
        </p:spPr>
        <p:txBody>
          <a:bodyPr vert="horz" lIns="91404" tIns="45702" rIns="91404" bIns="45702" rtlCol="0" anchor="ctr"/>
          <a:lstStyle>
            <a:lvl1pPr algn="ctr">
              <a:defRPr sz="1600">
                <a:solidFill>
                  <a:schemeClr val="tx1">
                    <a:tint val="75000"/>
                  </a:schemeClr>
                </a:solidFill>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8737600" y="6356354"/>
            <a:ext cx="2844800" cy="365125"/>
          </a:xfrm>
          <a:prstGeom prst="rect">
            <a:avLst/>
          </a:prstGeom>
        </p:spPr>
        <p:txBody>
          <a:bodyPr vert="horz" lIns="91404" tIns="45702" rIns="91404" bIns="45702" rtlCol="0" anchor="ctr"/>
          <a:lstStyle>
            <a:lvl1pPr algn="r">
              <a:defRPr sz="1600">
                <a:solidFill>
                  <a:schemeClr val="tx1">
                    <a:tint val="75000"/>
                  </a:schemeClr>
                </a:solidFill>
              </a:defRPr>
            </a:lvl1pPr>
          </a:lstStyle>
          <a:p>
            <a:pPr>
              <a:defRPr/>
            </a:pPr>
            <a:fld id="{601EE9E8-4134-49B0-9AA7-3089E6521627}" type="slidenum">
              <a:rPr lang="en-US" smtClean="0">
                <a:solidFill>
                  <a:prstClr val="black">
                    <a:tint val="75000"/>
                  </a:prstClr>
                </a:solidFill>
              </a:rPr>
              <a:t>‹#›</a:t>
            </a:fld>
            <a:endParaRPr lang="en-US">
              <a:solidFill>
                <a:prstClr val="black">
                  <a:tint val="75000"/>
                </a:prstClr>
              </a:solidFill>
            </a:endParaRPr>
          </a:p>
        </p:txBody>
      </p:sp>
      <p:sp>
        <p:nvSpPr>
          <p:cNvPr id="7" name="矩形 6"/>
          <p:cNvSpPr/>
          <p:nvPr userDrawn="1"/>
        </p:nvSpPr>
        <p:spPr>
          <a:xfrm>
            <a:off x="-8890" y="-2540"/>
            <a:ext cx="12200890" cy="6860540"/>
          </a:xfrm>
          <a:prstGeom prst="rect">
            <a:avLst/>
          </a:prstGeom>
          <a:solidFill>
            <a:schemeClr val="tx1">
              <a:lumMod val="95000"/>
              <a:lumOff val="5000"/>
              <a:alpha val="5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548326427"/>
      </p:ext>
    </p:extLst>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 id="2147483676" r:id="rId12"/>
    <p:sldLayoutId id="2147483677" r:id="rId13"/>
  </p:sldLayoutIdLst>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hf hdr="0" ftr="0" dt="0"/>
  <p:txStyles>
    <p:titleStyle>
      <a:lvl1pPr algn="ctr" defTabSz="1218565" rtl="0" eaLnBrk="1" latinLnBrk="0" hangingPunct="1">
        <a:spcBef>
          <a:spcPct val="0"/>
        </a:spcBef>
        <a:buNone/>
        <a:defRPr sz="5900" kern="1200">
          <a:solidFill>
            <a:schemeClr val="tx1"/>
          </a:solidFill>
          <a:latin typeface="+mj-lt"/>
          <a:ea typeface="+mj-ea"/>
          <a:cs typeface="+mj-cs"/>
        </a:defRPr>
      </a:lvl1pPr>
    </p:titleStyle>
    <p:bodyStyle>
      <a:lvl1pPr marL="457200" indent="-457200" algn="l" defTabSz="1218565" rtl="0" eaLnBrk="1" latinLnBrk="0" hangingPunct="1">
        <a:spcBef>
          <a:spcPct val="20000"/>
        </a:spcBef>
        <a:buFont typeface="Arial" panose="020B0604020202020204" pitchFamily="34" charset="0"/>
        <a:buChar char="•"/>
        <a:defRPr sz="4300" kern="1200">
          <a:solidFill>
            <a:schemeClr val="tx1"/>
          </a:solidFill>
          <a:latin typeface="+mn-lt"/>
          <a:ea typeface="+mn-ea"/>
          <a:cs typeface="+mn-cs"/>
        </a:defRPr>
      </a:lvl1pPr>
      <a:lvl2pPr marL="990600" indent="-381000" algn="l" defTabSz="1218565" rtl="0" eaLnBrk="1" latinLnBrk="0" hangingPunct="1">
        <a:spcBef>
          <a:spcPct val="20000"/>
        </a:spcBef>
        <a:buFont typeface="Arial" panose="020B0604020202020204" pitchFamily="34" charset="0"/>
        <a:buChar char="–"/>
        <a:defRPr sz="3800" kern="1200">
          <a:solidFill>
            <a:schemeClr val="tx1"/>
          </a:solidFill>
          <a:latin typeface="+mn-lt"/>
          <a:ea typeface="+mn-ea"/>
          <a:cs typeface="+mn-cs"/>
        </a:defRPr>
      </a:lvl2pPr>
      <a:lvl3pPr marL="1524000" indent="-304800" algn="l" defTabSz="12185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3pPr>
      <a:lvl4pPr marL="2133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4pPr>
      <a:lvl5pPr marL="27432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5pPr>
      <a:lvl6pPr marL="33528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6pPr>
      <a:lvl7pPr marL="39624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7pPr>
      <a:lvl8pPr marL="45720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8pPr>
      <a:lvl9pPr marL="5181600" indent="-304800" algn="l" defTabSz="1218565" rtl="0" eaLnBrk="1" latinLnBrk="0" hangingPunct="1">
        <a:spcBef>
          <a:spcPct val="2000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218565" rtl="0" eaLnBrk="1" latinLnBrk="0" hangingPunct="1">
        <a:defRPr sz="2400" kern="1200">
          <a:solidFill>
            <a:schemeClr val="tx1"/>
          </a:solidFill>
          <a:latin typeface="+mn-lt"/>
          <a:ea typeface="+mn-ea"/>
          <a:cs typeface="+mn-cs"/>
        </a:defRPr>
      </a:lvl1pPr>
      <a:lvl2pPr marL="609600" algn="l" defTabSz="1218565" rtl="0" eaLnBrk="1" latinLnBrk="0" hangingPunct="1">
        <a:defRPr sz="2400" kern="1200">
          <a:solidFill>
            <a:schemeClr val="tx1"/>
          </a:solidFill>
          <a:latin typeface="+mn-lt"/>
          <a:ea typeface="+mn-ea"/>
          <a:cs typeface="+mn-cs"/>
        </a:defRPr>
      </a:lvl2pPr>
      <a:lvl3pPr marL="1219200" algn="l" defTabSz="1218565" rtl="0" eaLnBrk="1" latinLnBrk="0" hangingPunct="1">
        <a:defRPr sz="2400" kern="1200">
          <a:solidFill>
            <a:schemeClr val="tx1"/>
          </a:solidFill>
          <a:latin typeface="+mn-lt"/>
          <a:ea typeface="+mn-ea"/>
          <a:cs typeface="+mn-cs"/>
        </a:defRPr>
      </a:lvl3pPr>
      <a:lvl4pPr marL="1828800" algn="l" defTabSz="1218565" rtl="0" eaLnBrk="1" latinLnBrk="0" hangingPunct="1">
        <a:defRPr sz="2400" kern="1200">
          <a:solidFill>
            <a:schemeClr val="tx1"/>
          </a:solidFill>
          <a:latin typeface="+mn-lt"/>
          <a:ea typeface="+mn-ea"/>
          <a:cs typeface="+mn-cs"/>
        </a:defRPr>
      </a:lvl4pPr>
      <a:lvl5pPr marL="2438400" algn="l" defTabSz="1218565" rtl="0" eaLnBrk="1" latinLnBrk="0" hangingPunct="1">
        <a:defRPr sz="2400" kern="1200">
          <a:solidFill>
            <a:schemeClr val="tx1"/>
          </a:solidFill>
          <a:latin typeface="+mn-lt"/>
          <a:ea typeface="+mn-ea"/>
          <a:cs typeface="+mn-cs"/>
        </a:defRPr>
      </a:lvl5pPr>
      <a:lvl6pPr marL="3048000" algn="l" defTabSz="1218565" rtl="0" eaLnBrk="1" latinLnBrk="0" hangingPunct="1">
        <a:defRPr sz="2400" kern="1200">
          <a:solidFill>
            <a:schemeClr val="tx1"/>
          </a:solidFill>
          <a:latin typeface="+mn-lt"/>
          <a:ea typeface="+mn-ea"/>
          <a:cs typeface="+mn-cs"/>
        </a:defRPr>
      </a:lvl6pPr>
      <a:lvl7pPr marL="3657600" algn="l" defTabSz="1218565" rtl="0" eaLnBrk="1" latinLnBrk="0" hangingPunct="1">
        <a:defRPr sz="2400" kern="1200">
          <a:solidFill>
            <a:schemeClr val="tx1"/>
          </a:solidFill>
          <a:latin typeface="+mn-lt"/>
          <a:ea typeface="+mn-ea"/>
          <a:cs typeface="+mn-cs"/>
        </a:defRPr>
      </a:lvl7pPr>
      <a:lvl8pPr marL="4267200" algn="l" defTabSz="1218565" rtl="0" eaLnBrk="1" latinLnBrk="0" hangingPunct="1">
        <a:defRPr sz="2400" kern="1200">
          <a:solidFill>
            <a:schemeClr val="tx1"/>
          </a:solidFill>
          <a:latin typeface="+mn-lt"/>
          <a:ea typeface="+mn-ea"/>
          <a:cs typeface="+mn-cs"/>
        </a:defRPr>
      </a:lvl8pPr>
      <a:lvl9pPr marL="4876800" algn="l" defTabSz="1218565"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9EEBFAF-6050-4181-B58B-B68730903B06}" type="datetimeFigureOut">
              <a:rPr lang="zh-CN" altLang="en-US" smtClean="0"/>
              <a:t>2018/12/1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B2D26C-4A1D-4866-9B10-5A09C4A9F007}" type="slidenum">
              <a:rPr lang="zh-CN" altLang="en-US" smtClean="0"/>
              <a:t>‹#›</a:t>
            </a:fld>
            <a:endParaRPr lang="zh-CN" altLang="en-US"/>
          </a:p>
        </p:txBody>
      </p:sp>
    </p:spTree>
    <p:extLst>
      <p:ext uri="{BB962C8B-B14F-4D97-AF65-F5344CB8AC3E}">
        <p14:creationId xmlns:p14="http://schemas.microsoft.com/office/powerpoint/2010/main" val="252737251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8.xml"/><Relationship Id="rId7" Type="http://schemas.openxmlformats.org/officeDocument/2006/relationships/image" Target="../media/image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hyperlink" Target="http://www.rapidesign.cn/" TargetMode="Externa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8.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12.jpg"/><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rotWithShape="1">
          <a:blip r:embed="rId5"/>
          <a:srcRect l="10563"/>
          <a:stretch/>
        </p:blipFill>
        <p:spPr>
          <a:xfrm>
            <a:off x="-14507" y="-2540"/>
            <a:ext cx="6097270" cy="6863715"/>
          </a:xfrm>
          <a:prstGeom prst="rect">
            <a:avLst/>
          </a:prstGeom>
        </p:spPr>
      </p:pic>
      <p:sp>
        <p:nvSpPr>
          <p:cNvPr id="11" name="文本框 10"/>
          <p:cNvSpPr txBox="1"/>
          <p:nvPr/>
        </p:nvSpPr>
        <p:spPr>
          <a:xfrm>
            <a:off x="5167080" y="2764788"/>
            <a:ext cx="6444343" cy="830997"/>
          </a:xfrm>
          <a:prstGeom prst="rect">
            <a:avLst/>
          </a:prstGeom>
          <a:noFill/>
          <a:effectLst/>
        </p:spPr>
        <p:txBody>
          <a:bodyPr wrap="square" rtlCol="0">
            <a:spAutoFit/>
          </a:bodyPr>
          <a:lstStyle/>
          <a:p>
            <a:pPr algn="ctr"/>
            <a:r>
              <a:rPr lang="zh-CN" altLang="en-US" sz="48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技术方案培训</a:t>
            </a:r>
            <a:r>
              <a:rPr lang="en-US" altLang="zh-CN" sz="4800" b="1" dirty="0" err="1">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48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p>
        </p:txBody>
      </p:sp>
      <p:sp>
        <p:nvSpPr>
          <p:cNvPr id="12" name="文本框 11"/>
          <p:cNvSpPr txBox="1"/>
          <p:nvPr/>
        </p:nvSpPr>
        <p:spPr>
          <a:xfrm>
            <a:off x="9234982" y="1690368"/>
            <a:ext cx="2318385" cy="1014730"/>
          </a:xfrm>
          <a:prstGeom prst="rect">
            <a:avLst/>
          </a:prstGeom>
          <a:noFill/>
          <a:effectLst/>
        </p:spPr>
        <p:txBody>
          <a:bodyPr wrap="square" rtlCol="0">
            <a:spAutoFit/>
          </a:bodyPr>
          <a:lstStyle/>
          <a:p>
            <a:pPr algn="r"/>
            <a:r>
              <a:rPr lang="en-US" altLang="zh-CN" sz="6000" dirty="0">
                <a:solidFill>
                  <a:srgbClr val="6AE7FF"/>
                </a:solidFill>
                <a:effectLst/>
                <a:latin typeface="微软雅黑" panose="020B0503020204020204" charset="-122"/>
                <a:ea typeface="微软雅黑" panose="020B0503020204020204" charset="-122"/>
              </a:rPr>
              <a:t>2018</a:t>
            </a:r>
          </a:p>
        </p:txBody>
      </p:sp>
      <p:sp>
        <p:nvSpPr>
          <p:cNvPr id="8" name="文本框 7"/>
          <p:cNvSpPr txBox="1"/>
          <p:nvPr/>
        </p:nvSpPr>
        <p:spPr>
          <a:xfrm>
            <a:off x="6201566" y="3752123"/>
            <a:ext cx="5351801" cy="338554"/>
          </a:xfrm>
          <a:prstGeom prst="rect">
            <a:avLst/>
          </a:prstGeom>
          <a:noFill/>
        </p:spPr>
        <p:txBody>
          <a:bodyPr wrap="square" rtlCol="0">
            <a:spAutoFit/>
          </a:bodyPr>
          <a:lstStyle/>
          <a:p>
            <a:pPr algn="dist"/>
            <a:r>
              <a:rPr lang="en-US" altLang="zh-CN" sz="1600" dirty="0">
                <a:solidFill>
                  <a:srgbClr val="6AE7FF"/>
                </a:solidFill>
              </a:rPr>
              <a:t>High-end technology chain block is introduced</a:t>
            </a:r>
            <a:endParaRPr lang="zh-CN" altLang="en-US" sz="16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3874002" y="1371600"/>
            <a:ext cx="2327564" cy="217170"/>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448801" y="4177760"/>
            <a:ext cx="2743200" cy="2683415"/>
          </a:xfrm>
          <a:prstGeom prst="rect">
            <a:avLst/>
          </a:prstGeom>
        </p:spPr>
      </p:pic>
      <p:cxnSp>
        <p:nvCxnSpPr>
          <p:cNvPr id="16" name="直接连接符 15"/>
          <p:cNvCxnSpPr/>
          <p:nvPr/>
        </p:nvCxnSpPr>
        <p:spPr>
          <a:xfrm>
            <a:off x="6082763" y="4177761"/>
            <a:ext cx="6109238" cy="0"/>
          </a:xfrm>
          <a:prstGeom prst="line">
            <a:avLst/>
          </a:prstGeom>
          <a:ln w="22225">
            <a:solidFill>
              <a:srgbClr val="6AE7FF"/>
            </a:solidFill>
            <a:headEnd type="oval"/>
            <a:tailEnd type="none"/>
          </a:ln>
        </p:spPr>
        <p:style>
          <a:lnRef idx="1">
            <a:schemeClr val="accent1"/>
          </a:lnRef>
          <a:fillRef idx="0">
            <a:schemeClr val="accent1"/>
          </a:fillRef>
          <a:effectRef idx="0">
            <a:schemeClr val="accent1"/>
          </a:effectRef>
          <a:fontRef idx="minor">
            <a:schemeClr val="tx1"/>
          </a:fontRef>
        </p:style>
      </p:cxnSp>
      <p:pic>
        <p:nvPicPr>
          <p:cNvPr id="18" name="Two Steps From Hell - Victory">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0" y="-612140"/>
            <a:ext cx="609600" cy="609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8"/>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ipe(left)">
                                      <p:cBhvr>
                                        <p:cTn id="10" dur="500"/>
                                        <p:tgtEl>
                                          <p:spTgt spid="9"/>
                                        </p:tgtEl>
                                      </p:cBhvr>
                                    </p:animEffect>
                                  </p:childTnLst>
                                </p:cTn>
                              </p:par>
                            </p:childTnLst>
                          </p:cTn>
                        </p:par>
                        <p:par>
                          <p:cTn id="11" fill="hold">
                            <p:stCondLst>
                              <p:cond delay="500"/>
                            </p:stCondLst>
                            <p:childTnLst>
                              <p:par>
                                <p:cTn id="12" presetID="18" presetClass="entr" presetSubtype="3"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strips(upRight)">
                                      <p:cBhvr>
                                        <p:cTn id="14" dur="1000"/>
                                        <p:tgtEl>
                                          <p:spTgt spid="2"/>
                                        </p:tgtEl>
                                      </p:cBhvr>
                                    </p:animEffect>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p:cTn id="18" dur="500" fill="hold"/>
                                        <p:tgtEl>
                                          <p:spTgt spid="12"/>
                                        </p:tgtEl>
                                        <p:attrNameLst>
                                          <p:attrName>ppt_w</p:attrName>
                                        </p:attrNameLst>
                                      </p:cBhvr>
                                      <p:tavLst>
                                        <p:tav tm="0">
                                          <p:val>
                                            <p:fltVal val="0"/>
                                          </p:val>
                                        </p:tav>
                                        <p:tav tm="100000">
                                          <p:val>
                                            <p:strVal val="#ppt_w"/>
                                          </p:val>
                                        </p:tav>
                                      </p:tavLst>
                                    </p:anim>
                                    <p:anim calcmode="lin" valueType="num">
                                      <p:cBhvr>
                                        <p:cTn id="19" dur="500" fill="hold"/>
                                        <p:tgtEl>
                                          <p:spTgt spid="12"/>
                                        </p:tgtEl>
                                        <p:attrNameLst>
                                          <p:attrName>ppt_h</p:attrName>
                                        </p:attrNameLst>
                                      </p:cBhvr>
                                      <p:tavLst>
                                        <p:tav tm="0">
                                          <p:val>
                                            <p:fltVal val="0"/>
                                          </p:val>
                                        </p:tav>
                                        <p:tav tm="100000">
                                          <p:val>
                                            <p:strVal val="#ppt_h"/>
                                          </p:val>
                                        </p:tav>
                                      </p:tavLst>
                                    </p:anim>
                                    <p:animEffect transition="in" filter="fade">
                                      <p:cBhvr>
                                        <p:cTn id="20" dur="500"/>
                                        <p:tgtEl>
                                          <p:spTgt spid="12"/>
                                        </p:tgtEl>
                                      </p:cBhvr>
                                    </p:animEffect>
                                  </p:childTnLst>
                                </p:cTn>
                              </p:par>
                            </p:childTnLst>
                          </p:cTn>
                        </p:par>
                        <p:par>
                          <p:cTn id="21" fill="hold">
                            <p:stCondLst>
                              <p:cond delay="2000"/>
                            </p:stCondLst>
                            <p:childTnLst>
                              <p:par>
                                <p:cTn id="22" presetID="41" presetClass="entr" presetSubtype="0" fill="hold" grpId="0" nodeType="afterEffect">
                                  <p:stCondLst>
                                    <p:cond delay="0"/>
                                  </p:stCondLst>
                                  <p:iterate type="lt">
                                    <p:tmPct val="10000"/>
                                  </p:iterate>
                                  <p:childTnLst>
                                    <p:set>
                                      <p:cBhvr>
                                        <p:cTn id="23" dur="1" fill="hold">
                                          <p:stCondLst>
                                            <p:cond delay="0"/>
                                          </p:stCondLst>
                                        </p:cTn>
                                        <p:tgtEl>
                                          <p:spTgt spid="11"/>
                                        </p:tgtEl>
                                        <p:attrNameLst>
                                          <p:attrName>style.visibility</p:attrName>
                                        </p:attrNameLst>
                                      </p:cBhvr>
                                      <p:to>
                                        <p:strVal val="visible"/>
                                      </p:to>
                                    </p:set>
                                    <p:anim calcmode="lin" valueType="num">
                                      <p:cBhvr>
                                        <p:cTn id="2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5" dur="500" fill="hold"/>
                                        <p:tgtEl>
                                          <p:spTgt spid="11"/>
                                        </p:tgtEl>
                                        <p:attrNameLst>
                                          <p:attrName>ppt_y</p:attrName>
                                        </p:attrNameLst>
                                      </p:cBhvr>
                                      <p:tavLst>
                                        <p:tav tm="0">
                                          <p:val>
                                            <p:strVal val="#ppt_y"/>
                                          </p:val>
                                        </p:tav>
                                        <p:tav tm="100000">
                                          <p:val>
                                            <p:strVal val="#ppt_y"/>
                                          </p:val>
                                        </p:tav>
                                      </p:tavLst>
                                    </p:anim>
                                    <p:anim calcmode="lin" valueType="num">
                                      <p:cBhvr>
                                        <p:cTn id="2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8" dur="500" tmFilter="0,0; .5, 1; 1, 1"/>
                                        <p:tgtEl>
                                          <p:spTgt spid="11"/>
                                        </p:tgtEl>
                                      </p:cBhvr>
                                    </p:animEffect>
                                  </p:childTnLst>
                                </p:cTn>
                              </p:par>
                            </p:childTnLst>
                          </p:cTn>
                        </p:par>
                        <p:par>
                          <p:cTn id="29" fill="hold">
                            <p:stCondLst>
                              <p:cond delay="3000"/>
                            </p:stCondLst>
                            <p:childTnLst>
                              <p:par>
                                <p:cTn id="30" presetID="29" presetClass="entr" presetSubtype="0" fill="hold" grpId="1" nodeType="afterEffect">
                                  <p:stCondLst>
                                    <p:cond delay="0"/>
                                  </p:stCondLst>
                                  <p:childTnLst>
                                    <p:set>
                                      <p:cBhvr>
                                        <p:cTn id="31" dur="1" fill="hold">
                                          <p:stCondLst>
                                            <p:cond delay="0"/>
                                          </p:stCondLst>
                                        </p:cTn>
                                        <p:tgtEl>
                                          <p:spTgt spid="8"/>
                                        </p:tgtEl>
                                        <p:attrNameLst>
                                          <p:attrName>style.visibility</p:attrName>
                                        </p:attrNameLst>
                                      </p:cBhvr>
                                      <p:to>
                                        <p:strVal val="visible"/>
                                      </p:to>
                                    </p:set>
                                    <p:anim calcmode="lin" valueType="num">
                                      <p:cBhvr>
                                        <p:cTn id="32" dur="500" fill="hold"/>
                                        <p:tgtEl>
                                          <p:spTgt spid="8"/>
                                        </p:tgtEl>
                                        <p:attrNameLst>
                                          <p:attrName>ppt_x</p:attrName>
                                        </p:attrNameLst>
                                      </p:cBhvr>
                                      <p:tavLst>
                                        <p:tav tm="0">
                                          <p:val>
                                            <p:strVal val="#ppt_x-.2"/>
                                          </p:val>
                                        </p:tav>
                                        <p:tav tm="100000">
                                          <p:val>
                                            <p:strVal val="#ppt_x"/>
                                          </p:val>
                                        </p:tav>
                                      </p:tavLst>
                                    </p:anim>
                                    <p:anim calcmode="lin" valueType="num">
                                      <p:cBhvr>
                                        <p:cTn id="33" dur="5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4" dur="500"/>
                                        <p:tgtEl>
                                          <p:spTgt spid="8"/>
                                        </p:tgtEl>
                                      </p:cBhvr>
                                    </p:animEffect>
                                  </p:childTnLst>
                                </p:cTn>
                              </p:par>
                            </p:childTnLst>
                          </p:cTn>
                        </p:par>
                        <p:par>
                          <p:cTn id="35" fill="hold">
                            <p:stCondLst>
                              <p:cond delay="3500"/>
                            </p:stCondLst>
                            <p:childTnLst>
                              <p:par>
                                <p:cTn id="36" presetID="22" presetClass="entr" presetSubtype="2"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right)">
                                      <p:cBhvr>
                                        <p:cTn id="38" dur="500"/>
                                        <p:tgtEl>
                                          <p:spTgt spid="16"/>
                                        </p:tgtEl>
                                      </p:cBhvr>
                                    </p:animEffect>
                                  </p:childTnLst>
                                </p:cTn>
                              </p:par>
                            </p:childTnLst>
                          </p:cTn>
                        </p:par>
                        <p:par>
                          <p:cTn id="39" fill="hold">
                            <p:stCondLst>
                              <p:cond delay="4000"/>
                            </p:stCondLst>
                            <p:childTnLst>
                              <p:par>
                                <p:cTn id="40" presetID="22" presetClass="entr" presetSubtype="4" fill="hold" nodeType="after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down)">
                                      <p:cBhvr>
                                        <p:cTn id="4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3" repeatCount="indefinite" fill="hold" display="0">
                  <p:stCondLst>
                    <p:cond delay="indefinite"/>
                  </p:stCondLst>
                  <p:endCondLst>
                    <p:cond evt="onStopAudio" delay="0">
                      <p:tgtEl>
                        <p:sldTgt/>
                      </p:tgtEl>
                    </p:cond>
                  </p:endCondLst>
                </p:cTn>
                <p:tgtEl>
                  <p:spTgt spid="18"/>
                </p:tgtEl>
              </p:cMediaNode>
            </p:audio>
          </p:childTnLst>
        </p:cTn>
      </p:par>
    </p:tnLst>
    <p:bldLst>
      <p:bldP spid="11" grpId="0"/>
      <p:bldP spid="12" grpId="0" animBg="1"/>
      <p:bldP spid="8" grpId="0"/>
      <p:bldP spid="8" grpId="1"/>
      <p:bldP spid="9"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328976" y="699609"/>
            <a:ext cx="3679190" cy="706755"/>
          </a:xfrm>
          <a:prstGeom prst="rect">
            <a:avLst/>
          </a:prstGeom>
          <a:noFill/>
        </p:spPr>
        <p:txBody>
          <a:bodyPr wrap="square" rtlCol="0">
            <a:spAutoFit/>
          </a:bodyPr>
          <a:lstStyle/>
          <a:p>
            <a:pPr algn="ctr"/>
            <a:r>
              <a:rPr lang="zh-CN" altLang="en-US" sz="4000" b="1" dirty="0">
                <a:solidFill>
                  <a:srgbClr val="6AE7FF"/>
                </a:solidFill>
                <a:latin typeface="微软雅黑" panose="020B0503020204020204" charset="-122"/>
                <a:ea typeface="微软雅黑" panose="020B0503020204020204" charset="-122"/>
              </a:rPr>
              <a:t>目录 </a:t>
            </a:r>
            <a:r>
              <a:rPr lang="en-US" altLang="zh-CN" sz="4000" b="1" dirty="0">
                <a:solidFill>
                  <a:srgbClr val="6AE7FF"/>
                </a:solidFill>
                <a:latin typeface="微软雅黑" panose="020B0503020204020204" charset="-122"/>
                <a:ea typeface="微软雅黑" panose="020B0503020204020204" charset="-122"/>
              </a:rPr>
              <a:t>/ </a:t>
            </a:r>
            <a:r>
              <a:rPr lang="en-US" altLang="zh-CN" sz="2000" dirty="0">
                <a:solidFill>
                  <a:srgbClr val="6AE7FF"/>
                </a:solidFill>
                <a:latin typeface="微软雅黑" panose="020B0503020204020204" charset="-122"/>
                <a:ea typeface="微软雅黑" panose="020B0503020204020204" charset="-122"/>
              </a:rPr>
              <a:t>Contents</a:t>
            </a:r>
          </a:p>
        </p:txBody>
      </p:sp>
      <p:sp>
        <p:nvSpPr>
          <p:cNvPr id="8" name="文本框 7"/>
          <p:cNvSpPr txBox="1"/>
          <p:nvPr/>
        </p:nvSpPr>
        <p:spPr>
          <a:xfrm>
            <a:off x="1381125" y="2293440"/>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01</a:t>
            </a:r>
          </a:p>
        </p:txBody>
      </p:sp>
      <p:sp>
        <p:nvSpPr>
          <p:cNvPr id="9" name="圆角矩形 8"/>
          <p:cNvSpPr/>
          <p:nvPr/>
        </p:nvSpPr>
        <p:spPr>
          <a:xfrm>
            <a:off x="2378710" y="238996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6AE7FF"/>
                </a:solidFill>
                <a:latin typeface="微软雅黑" panose="020B0503020204020204" pitchFamily="34" charset="-122"/>
                <a:ea typeface="微软雅黑" panose="020B0503020204020204" pitchFamily="34" charset="-122"/>
              </a:rPr>
              <a:t>区块链简介</a:t>
            </a:r>
            <a:endParaRPr lang="en-US" altLang="zh-CN" sz="2000" b="1"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10" name="文本框 9"/>
          <p:cNvSpPr txBox="1"/>
          <p:nvPr/>
        </p:nvSpPr>
        <p:spPr>
          <a:xfrm>
            <a:off x="6513830" y="2293440"/>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02</a:t>
            </a:r>
          </a:p>
        </p:txBody>
      </p:sp>
      <p:sp>
        <p:nvSpPr>
          <p:cNvPr id="11" name="圆角矩形 10"/>
          <p:cNvSpPr/>
          <p:nvPr/>
        </p:nvSpPr>
        <p:spPr>
          <a:xfrm>
            <a:off x="7511415" y="238996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zh-CN" altLang="en-US" sz="2000" b="1" dirty="0">
                <a:solidFill>
                  <a:srgbClr val="6AE7FF"/>
                </a:solidFill>
                <a:latin typeface="微软雅黑" panose="020B0503020204020204" pitchFamily="34" charset="-122"/>
                <a:ea typeface="微软雅黑" panose="020B0503020204020204" pitchFamily="34" charset="-122"/>
              </a:rPr>
              <a:t>特征及分类</a:t>
            </a:r>
          </a:p>
        </p:txBody>
      </p:sp>
      <p:sp>
        <p:nvSpPr>
          <p:cNvPr id="12" name="文本框 11"/>
          <p:cNvSpPr txBox="1"/>
          <p:nvPr/>
        </p:nvSpPr>
        <p:spPr>
          <a:xfrm>
            <a:off x="1381125" y="3628725"/>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03</a:t>
            </a:r>
          </a:p>
        </p:txBody>
      </p:sp>
      <p:sp>
        <p:nvSpPr>
          <p:cNvPr id="13" name="圆角矩形 12"/>
          <p:cNvSpPr/>
          <p:nvPr/>
        </p:nvSpPr>
        <p:spPr>
          <a:xfrm>
            <a:off x="2378710" y="3725245"/>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6AE7FF"/>
                </a:solidFill>
                <a:latin typeface="微软雅黑" panose="020B0503020204020204" pitchFamily="34" charset="-122"/>
                <a:ea typeface="微软雅黑" panose="020B0503020204020204" pitchFamily="34" charset="-122"/>
              </a:rPr>
              <a:t>区块链网络</a:t>
            </a:r>
            <a:endParaRPr lang="en-US" altLang="zh-CN" sz="2000" b="1"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2" name="文本框 31"/>
          <p:cNvSpPr txBox="1"/>
          <p:nvPr/>
        </p:nvSpPr>
        <p:spPr>
          <a:xfrm>
            <a:off x="6513830" y="3628725"/>
            <a:ext cx="819785" cy="706755"/>
          </a:xfrm>
          <a:prstGeom prst="rect">
            <a:avLst/>
          </a:prstGeom>
          <a:noFill/>
        </p:spPr>
        <p:txBody>
          <a:bodyPr wrap="square" rtlCol="0">
            <a:spAutoFit/>
          </a:bodyPr>
          <a:lstStyle/>
          <a:p>
            <a:pPr algn="r"/>
            <a:r>
              <a:rPr lang="en-US" altLang="zh-CN" sz="4000" b="1">
                <a:solidFill>
                  <a:srgbClr val="6AE7FF"/>
                </a:solidFill>
                <a:latin typeface="微软雅黑" panose="020B0503020204020204" charset="-122"/>
                <a:ea typeface="微软雅黑" panose="020B0503020204020204" charset="-122"/>
              </a:rPr>
              <a:t>04</a:t>
            </a:r>
          </a:p>
        </p:txBody>
      </p:sp>
      <p:sp>
        <p:nvSpPr>
          <p:cNvPr id="33" name="圆角矩形 32"/>
          <p:cNvSpPr/>
          <p:nvPr/>
        </p:nvSpPr>
        <p:spPr>
          <a:xfrm>
            <a:off x="7511415" y="3725245"/>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6AE7FF"/>
                </a:solidFill>
                <a:latin typeface="微软雅黑" panose="020B0503020204020204" pitchFamily="34" charset="-122"/>
                <a:ea typeface="微软雅黑" panose="020B0503020204020204" pitchFamily="34" charset="-122"/>
              </a:rPr>
              <a:t> 数据结构</a:t>
            </a:r>
            <a:endParaRPr lang="en-US" altLang="zh-CN" sz="2000" b="1"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14" name="文本框 13"/>
          <p:cNvSpPr txBox="1"/>
          <p:nvPr/>
        </p:nvSpPr>
        <p:spPr>
          <a:xfrm>
            <a:off x="1381125" y="5060530"/>
            <a:ext cx="819785" cy="706755"/>
          </a:xfrm>
          <a:prstGeom prst="rect">
            <a:avLst/>
          </a:prstGeom>
          <a:noFill/>
        </p:spPr>
        <p:txBody>
          <a:bodyPr wrap="square" rtlCol="0">
            <a:spAutoFit/>
          </a:bodyPr>
          <a:lstStyle/>
          <a:p>
            <a:pPr algn="r"/>
            <a:r>
              <a:rPr lang="en-US" altLang="zh-CN" sz="4000" b="1" dirty="0">
                <a:solidFill>
                  <a:srgbClr val="6AE7FF"/>
                </a:solidFill>
                <a:latin typeface="微软雅黑" panose="020B0503020204020204" charset="-122"/>
                <a:ea typeface="微软雅黑" panose="020B0503020204020204" charset="-122"/>
              </a:rPr>
              <a:t>05</a:t>
            </a:r>
          </a:p>
        </p:txBody>
      </p:sp>
      <p:sp>
        <p:nvSpPr>
          <p:cNvPr id="15" name="圆角矩形 14"/>
          <p:cNvSpPr/>
          <p:nvPr/>
        </p:nvSpPr>
        <p:spPr>
          <a:xfrm>
            <a:off x="2378710" y="515705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0" hangingPunct="0"/>
            <a:r>
              <a:rPr lang="zh-CN" altLang="en-US" sz="2000" b="1" dirty="0">
                <a:solidFill>
                  <a:srgbClr val="6AE7FF"/>
                </a:solidFill>
                <a:latin typeface="微软雅黑" panose="020B0503020204020204" pitchFamily="34" charset="-122"/>
                <a:ea typeface="微软雅黑" panose="020B0503020204020204" pitchFamily="34" charset="-122"/>
              </a:rPr>
              <a:t>核心问题</a:t>
            </a:r>
            <a:endParaRPr lang="zh-CN" altLang="zh-CN" sz="2000" b="1" dirty="0">
              <a:solidFill>
                <a:srgbClr val="6AE7FF"/>
              </a:solidFill>
              <a:latin typeface="微软雅黑" panose="020B0503020204020204" pitchFamily="34" charset="-122"/>
              <a:ea typeface="微软雅黑" panose="020B0503020204020204" pitchFamily="34" charset="-122"/>
            </a:endParaRPr>
          </a:p>
        </p:txBody>
      </p:sp>
      <p:sp>
        <p:nvSpPr>
          <p:cNvPr id="16" name="文本框 15"/>
          <p:cNvSpPr txBox="1"/>
          <p:nvPr/>
        </p:nvSpPr>
        <p:spPr>
          <a:xfrm>
            <a:off x="6513830" y="5060530"/>
            <a:ext cx="819785" cy="706755"/>
          </a:xfrm>
          <a:prstGeom prst="rect">
            <a:avLst/>
          </a:prstGeom>
          <a:noFill/>
        </p:spPr>
        <p:txBody>
          <a:bodyPr wrap="square" rtlCol="0">
            <a:spAutoFit/>
          </a:bodyPr>
          <a:lstStyle/>
          <a:p>
            <a:pPr algn="r"/>
            <a:r>
              <a:rPr lang="en-US" altLang="zh-CN" sz="4000" b="1" dirty="0">
                <a:solidFill>
                  <a:srgbClr val="6AE7FF"/>
                </a:solidFill>
                <a:latin typeface="微软雅黑" panose="020B0503020204020204" charset="-122"/>
                <a:ea typeface="微软雅黑" panose="020B0503020204020204" charset="-122"/>
              </a:rPr>
              <a:t>06</a:t>
            </a:r>
          </a:p>
        </p:txBody>
      </p:sp>
      <p:sp>
        <p:nvSpPr>
          <p:cNvPr id="17" name="圆角矩形 16"/>
          <p:cNvSpPr/>
          <p:nvPr/>
        </p:nvSpPr>
        <p:spPr>
          <a:xfrm>
            <a:off x="7511415" y="5157050"/>
            <a:ext cx="3180080" cy="513080"/>
          </a:xfrm>
          <a:prstGeom prst="roundRect">
            <a:avLst/>
          </a:prstGeom>
          <a:noFill/>
          <a:ln w="12700" cmpd="sng">
            <a:solidFill>
              <a:srgbClr val="6AE7FF"/>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6AE7FF"/>
                </a:solidFill>
                <a:latin typeface="微软雅黑" panose="020B0503020204020204" pitchFamily="34" charset="-122"/>
                <a:ea typeface="微软雅黑" panose="020B0503020204020204" pitchFamily="34" charset="-122"/>
              </a:rPr>
              <a:t>前景展望</a:t>
            </a:r>
            <a:endParaRPr lang="en-US" altLang="zh-CN" sz="2000" b="1"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grpSp>
        <p:nvGrpSpPr>
          <p:cNvPr id="22" name="组合 21"/>
          <p:cNvGrpSpPr/>
          <p:nvPr/>
        </p:nvGrpSpPr>
        <p:grpSpPr>
          <a:xfrm rot="10800000" flipH="1">
            <a:off x="812480" y="1924724"/>
            <a:ext cx="10491473" cy="4416109"/>
            <a:chOff x="850264" y="1552754"/>
            <a:chExt cx="10491473" cy="4877076"/>
          </a:xfrm>
        </p:grpSpPr>
        <p:grpSp>
          <p:nvGrpSpPr>
            <p:cNvPr id="23" name="组合 22"/>
            <p:cNvGrpSpPr/>
            <p:nvPr/>
          </p:nvGrpSpPr>
          <p:grpSpPr>
            <a:xfrm>
              <a:off x="850264" y="1552754"/>
              <a:ext cx="10491473" cy="4877076"/>
              <a:chOff x="850264" y="1552754"/>
              <a:chExt cx="10491473" cy="4877076"/>
            </a:xfrm>
          </p:grpSpPr>
          <p:sp>
            <p:nvSpPr>
              <p:cNvPr id="27" name="任意多边形 26"/>
              <p:cNvSpPr/>
              <p:nvPr/>
            </p:nvSpPr>
            <p:spPr>
              <a:xfrm>
                <a:off x="850264" y="1552754"/>
                <a:ext cx="10491473" cy="4877076"/>
              </a:xfrm>
              <a:custGeom>
                <a:avLst/>
                <a:gdLst>
                  <a:gd name="connsiteX0" fmla="*/ 7831355 w 10491473"/>
                  <a:gd name="connsiteY0" fmla="*/ 0 h 4877076"/>
                  <a:gd name="connsiteX1" fmla="*/ 9266735 w 10491473"/>
                  <a:gd name="connsiteY1" fmla="*/ 0 h 4877076"/>
                  <a:gd name="connsiteX2" fmla="*/ 9506378 w 10491473"/>
                  <a:gd name="connsiteY2" fmla="*/ 273194 h 4877076"/>
                  <a:gd name="connsiteX3" fmla="*/ 9724144 w 10491473"/>
                  <a:gd name="connsiteY3" fmla="*/ 273194 h 4877076"/>
                  <a:gd name="connsiteX4" fmla="*/ 10491473 w 10491473"/>
                  <a:gd name="connsiteY4" fmla="*/ 1040523 h 4877076"/>
                  <a:gd name="connsiteX5" fmla="*/ 10491473 w 10491473"/>
                  <a:gd name="connsiteY5" fmla="*/ 4877076 h 4877076"/>
                  <a:gd name="connsiteX6" fmla="*/ 10083708 w 10491473"/>
                  <a:gd name="connsiteY6" fmla="*/ 4877076 h 4877076"/>
                  <a:gd name="connsiteX7" fmla="*/ 9976858 w 10491473"/>
                  <a:gd name="connsiteY7" fmla="*/ 4718650 h 4877076"/>
                  <a:gd name="connsiteX8" fmla="*/ 9017366 w 10491473"/>
                  <a:gd name="connsiteY8" fmla="*/ 4718650 h 4877076"/>
                  <a:gd name="connsiteX9" fmla="*/ 8910516 w 10491473"/>
                  <a:gd name="connsiteY9" fmla="*/ 4877076 h 4877076"/>
                  <a:gd name="connsiteX10" fmla="*/ 767329 w 10491473"/>
                  <a:gd name="connsiteY10" fmla="*/ 4877076 h 4877076"/>
                  <a:gd name="connsiteX11" fmla="*/ 0 w 10491473"/>
                  <a:gd name="connsiteY11" fmla="*/ 4109747 h 4877076"/>
                  <a:gd name="connsiteX12" fmla="*/ 0 w 10491473"/>
                  <a:gd name="connsiteY12" fmla="*/ 3233529 h 4877076"/>
                  <a:gd name="connsiteX13" fmla="*/ 177598 w 10491473"/>
                  <a:gd name="connsiteY13" fmla="*/ 3068263 h 4877076"/>
                  <a:gd name="connsiteX14" fmla="*/ 177598 w 10491473"/>
                  <a:gd name="connsiteY14" fmla="*/ 2401062 h 4877076"/>
                  <a:gd name="connsiteX15" fmla="*/ 0 w 10491473"/>
                  <a:gd name="connsiteY15" fmla="*/ 2235796 h 4877076"/>
                  <a:gd name="connsiteX16" fmla="*/ 0 w 10491473"/>
                  <a:gd name="connsiteY16" fmla="*/ 273194 h 4877076"/>
                  <a:gd name="connsiteX17" fmla="*/ 433369 w 10491473"/>
                  <a:gd name="connsiteY17" fmla="*/ 273194 h 4877076"/>
                  <a:gd name="connsiteX18" fmla="*/ 673292 w 10491473"/>
                  <a:gd name="connsiteY18" fmla="*/ 1376 h 4877076"/>
                  <a:gd name="connsiteX19" fmla="*/ 2113993 w 10491473"/>
                  <a:gd name="connsiteY19" fmla="*/ 1376 h 4877076"/>
                  <a:gd name="connsiteX20" fmla="*/ 2353916 w 10491473"/>
                  <a:gd name="connsiteY20" fmla="*/ 273194 h 4877076"/>
                  <a:gd name="connsiteX21" fmla="*/ 7591712 w 10491473"/>
                  <a:gd name="connsiteY21" fmla="*/ 273194 h 48770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491473" h="4877076">
                    <a:moveTo>
                      <a:pt x="7831355" y="0"/>
                    </a:moveTo>
                    <a:lnTo>
                      <a:pt x="9266735" y="0"/>
                    </a:lnTo>
                    <a:lnTo>
                      <a:pt x="9506378" y="273194"/>
                    </a:lnTo>
                    <a:lnTo>
                      <a:pt x="9724144" y="273194"/>
                    </a:lnTo>
                    <a:lnTo>
                      <a:pt x="10491473" y="1040523"/>
                    </a:lnTo>
                    <a:lnTo>
                      <a:pt x="10491473" y="4877076"/>
                    </a:lnTo>
                    <a:lnTo>
                      <a:pt x="10083708" y="4877076"/>
                    </a:lnTo>
                    <a:lnTo>
                      <a:pt x="9976858" y="4718650"/>
                    </a:lnTo>
                    <a:lnTo>
                      <a:pt x="9017366" y="4718650"/>
                    </a:lnTo>
                    <a:lnTo>
                      <a:pt x="8910516" y="4877076"/>
                    </a:lnTo>
                    <a:lnTo>
                      <a:pt x="767329" y="4877076"/>
                    </a:lnTo>
                    <a:lnTo>
                      <a:pt x="0" y="4109747"/>
                    </a:lnTo>
                    <a:lnTo>
                      <a:pt x="0" y="3233529"/>
                    </a:lnTo>
                    <a:lnTo>
                      <a:pt x="177598" y="3068263"/>
                    </a:lnTo>
                    <a:lnTo>
                      <a:pt x="177598" y="2401062"/>
                    </a:lnTo>
                    <a:lnTo>
                      <a:pt x="0" y="2235796"/>
                    </a:lnTo>
                    <a:lnTo>
                      <a:pt x="0" y="273194"/>
                    </a:lnTo>
                    <a:lnTo>
                      <a:pt x="433369" y="273194"/>
                    </a:lnTo>
                    <a:lnTo>
                      <a:pt x="673292" y="1376"/>
                    </a:lnTo>
                    <a:lnTo>
                      <a:pt x="2113993" y="1376"/>
                    </a:lnTo>
                    <a:lnTo>
                      <a:pt x="2353916" y="273194"/>
                    </a:lnTo>
                    <a:lnTo>
                      <a:pt x="7591712" y="273194"/>
                    </a:lnTo>
                    <a:close/>
                  </a:path>
                </a:pathLst>
              </a:custGeom>
              <a:noFill/>
              <a:ln>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28" name="组合 27"/>
              <p:cNvGrpSpPr/>
              <p:nvPr/>
            </p:nvGrpSpPr>
            <p:grpSpPr>
              <a:xfrm flipH="1">
                <a:off x="8703444" y="1553441"/>
                <a:ext cx="1573211" cy="303301"/>
                <a:chOff x="8522049" y="1552754"/>
                <a:chExt cx="1547284" cy="303301"/>
              </a:xfrm>
            </p:grpSpPr>
            <p:sp>
              <p:nvSpPr>
                <p:cNvPr id="29" name="平行四边形 28"/>
                <p:cNvSpPr/>
                <p:nvPr/>
              </p:nvSpPr>
              <p:spPr>
                <a:xfrm>
                  <a:off x="9478425"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30" name="平行四边形 29"/>
                <p:cNvSpPr/>
                <p:nvPr/>
              </p:nvSpPr>
              <p:spPr>
                <a:xfrm>
                  <a:off x="9006937"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31" name="平行四边形 30"/>
                <p:cNvSpPr/>
                <p:nvPr/>
              </p:nvSpPr>
              <p:spPr>
                <a:xfrm>
                  <a:off x="8522049" y="1552754"/>
                  <a:ext cx="590908" cy="303301"/>
                </a:xfrm>
                <a:prstGeom prst="parallelogram">
                  <a:avLst>
                    <a:gd name="adj" fmla="val 87809"/>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grpSp>
        </p:grpSp>
        <p:sp>
          <p:nvSpPr>
            <p:cNvPr id="24" name="平行四边形 23"/>
            <p:cNvSpPr/>
            <p:nvPr/>
          </p:nvSpPr>
          <p:spPr>
            <a:xfrm>
              <a:off x="1376073" y="1554130"/>
              <a:ext cx="590908" cy="301925"/>
            </a:xfrm>
            <a:prstGeom prst="parallelogram">
              <a:avLst>
                <a:gd name="adj" fmla="val 87857"/>
              </a:avLst>
            </a:prstGeom>
            <a:solidFill>
              <a:schemeClr val="accent5">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25" name="平行四边形 24"/>
            <p:cNvSpPr/>
            <p:nvPr/>
          </p:nvSpPr>
          <p:spPr>
            <a:xfrm>
              <a:off x="1860961" y="1555506"/>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sp>
          <p:nvSpPr>
            <p:cNvPr id="26" name="平行四边形 25"/>
            <p:cNvSpPr/>
            <p:nvPr/>
          </p:nvSpPr>
          <p:spPr>
            <a:xfrm>
              <a:off x="2332449" y="1554130"/>
              <a:ext cx="590908" cy="301925"/>
            </a:xfrm>
            <a:prstGeom prst="parallelogram">
              <a:avLst>
                <a:gd name="adj" fmla="val 87857"/>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AE7FF"/>
                </a:solidFill>
              </a:endParaRPr>
            </a:p>
          </p:txBody>
        </p:sp>
      </p:grpSp>
      <p:grpSp>
        <p:nvGrpSpPr>
          <p:cNvPr id="34" name="组合 33"/>
          <p:cNvGrpSpPr/>
          <p:nvPr/>
        </p:nvGrpSpPr>
        <p:grpSpPr>
          <a:xfrm>
            <a:off x="1633743" y="1436627"/>
            <a:ext cx="4598035" cy="262255"/>
            <a:chOff x="611" y="1760"/>
            <a:chExt cx="7241" cy="413"/>
          </a:xfrm>
          <a:solidFill>
            <a:srgbClr val="6AE7FF"/>
          </a:solidFill>
        </p:grpSpPr>
        <p:sp>
          <p:nvSpPr>
            <p:cNvPr id="35" name="矩形 34"/>
            <p:cNvSpPr/>
            <p:nvPr/>
          </p:nvSpPr>
          <p:spPr>
            <a:xfrm>
              <a:off x="5477" y="1760"/>
              <a:ext cx="2059" cy="1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平行四边形 35"/>
            <p:cNvSpPr/>
            <p:nvPr/>
          </p:nvSpPr>
          <p:spPr>
            <a:xfrm>
              <a:off x="611" y="1996"/>
              <a:ext cx="5169" cy="72"/>
            </a:xfrm>
            <a:prstGeom prst="parallelogram">
              <a:avLst>
                <a:gd name="adj" fmla="val 31755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6279"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a:off x="6548"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6820" y="1984"/>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a:off x="7428" y="1976"/>
              <a:ext cx="168" cy="168"/>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1" name="直接连接符 40"/>
            <p:cNvCxnSpPr/>
            <p:nvPr/>
          </p:nvCxnSpPr>
          <p:spPr>
            <a:xfrm>
              <a:off x="3094" y="2173"/>
              <a:ext cx="4759" cy="0"/>
            </a:xfrm>
            <a:prstGeom prst="line">
              <a:avLst/>
            </a:prstGeom>
            <a:grpFill/>
            <a:ln>
              <a:solidFill>
                <a:srgbClr val="6AE7FF"/>
              </a:solidFill>
              <a:prstDash val="sysDash"/>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0" nodeType="after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ppt_w</p:attrName>
                                        </p:attrNameLst>
                                      </p:cBhvr>
                                      <p:tavLst>
                                        <p:tav tm="0">
                                          <p:val>
                                            <p:fltVal val="0"/>
                                          </p:val>
                                        </p:tav>
                                        <p:tav tm="100000">
                                          <p:val>
                                            <p:strVal val="#ppt_w"/>
                                          </p:val>
                                        </p:tav>
                                      </p:tavLst>
                                    </p:anim>
                                    <p:anim calcmode="lin" valueType="num">
                                      <p:cBhvr>
                                        <p:cTn id="16" dur="500" fill="hold"/>
                                        <p:tgtEl>
                                          <p:spTgt spid="8"/>
                                        </p:tgtEl>
                                        <p:attrNameLst>
                                          <p:attrName>ppt_h</p:attrName>
                                        </p:attrNameLst>
                                      </p:cBhvr>
                                      <p:tavLst>
                                        <p:tav tm="0">
                                          <p:val>
                                            <p:fltVal val="0"/>
                                          </p:val>
                                        </p:tav>
                                        <p:tav tm="100000">
                                          <p:val>
                                            <p:strVal val="#ppt_h"/>
                                          </p:val>
                                        </p:tav>
                                      </p:tavLst>
                                    </p:anim>
                                    <p:animEffect transition="in" filter="fade">
                                      <p:cBhvr>
                                        <p:cTn id="17" dur="500"/>
                                        <p:tgtEl>
                                          <p:spTgt spid="8"/>
                                        </p:tgtEl>
                                      </p:cBhvr>
                                    </p:animEffect>
                                  </p:childTnLst>
                                </p:cTn>
                              </p:par>
                            </p:childTnLst>
                          </p:cTn>
                        </p:par>
                        <p:par>
                          <p:cTn id="18" fill="hold">
                            <p:stCondLst>
                              <p:cond delay="1500"/>
                            </p:stCondLst>
                            <p:childTnLst>
                              <p:par>
                                <p:cTn id="19" presetID="29" presetClass="entr" presetSubtype="0" fill="hold" grpId="1"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ppt_x</p:attrName>
                                        </p:attrNameLst>
                                      </p:cBhvr>
                                      <p:tavLst>
                                        <p:tav tm="0">
                                          <p:val>
                                            <p:strVal val="#ppt_x-.2"/>
                                          </p:val>
                                        </p:tav>
                                        <p:tav tm="100000">
                                          <p:val>
                                            <p:strVal val="#ppt_x"/>
                                          </p:val>
                                        </p:tav>
                                      </p:tavLst>
                                    </p:anim>
                                    <p:anim calcmode="lin" valueType="num">
                                      <p:cBhvr>
                                        <p:cTn id="22" dur="500" fill="hold"/>
                                        <p:tgtEl>
                                          <p:spTgt spid="9"/>
                                        </p:tgtEl>
                                        <p:attrNameLst>
                                          <p:attrName>ppt_y</p:attrName>
                                        </p:attrNameLst>
                                      </p:cBhvr>
                                      <p:tavLst>
                                        <p:tav tm="0">
                                          <p:val>
                                            <p:strVal val="#ppt_y"/>
                                          </p:val>
                                        </p:tav>
                                        <p:tav tm="100000">
                                          <p:val>
                                            <p:strVal val="#ppt_y"/>
                                          </p:val>
                                        </p:tav>
                                      </p:tavLst>
                                    </p:anim>
                                    <p:animEffect transition="in" filter="wipe(right)" prLst="gradientSize: 0.1">
                                      <p:cBhvr>
                                        <p:cTn id="23" dur="500"/>
                                        <p:tgtEl>
                                          <p:spTgt spid="9"/>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childTnLst>
                          </p:cTn>
                        </p:par>
                        <p:par>
                          <p:cTn id="30" fill="hold">
                            <p:stCondLst>
                              <p:cond delay="2500"/>
                            </p:stCondLst>
                            <p:childTnLst>
                              <p:par>
                                <p:cTn id="31" presetID="29" presetClass="entr" presetSubtype="0" fill="hold" grpId="1" nodeType="after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ppt_x</p:attrName>
                                        </p:attrNameLst>
                                      </p:cBhvr>
                                      <p:tavLst>
                                        <p:tav tm="0">
                                          <p:val>
                                            <p:strVal val="#ppt_x-.2"/>
                                          </p:val>
                                        </p:tav>
                                        <p:tav tm="100000">
                                          <p:val>
                                            <p:strVal val="#ppt_x"/>
                                          </p:val>
                                        </p:tav>
                                      </p:tavLst>
                                    </p:anim>
                                    <p:anim calcmode="lin" valueType="num">
                                      <p:cBhvr>
                                        <p:cTn id="34" dur="500" fill="hold"/>
                                        <p:tgtEl>
                                          <p:spTgt spid="11"/>
                                        </p:tgtEl>
                                        <p:attrNameLst>
                                          <p:attrName>ppt_y</p:attrName>
                                        </p:attrNameLst>
                                      </p:cBhvr>
                                      <p:tavLst>
                                        <p:tav tm="0">
                                          <p:val>
                                            <p:strVal val="#ppt_y"/>
                                          </p:val>
                                        </p:tav>
                                        <p:tav tm="100000">
                                          <p:val>
                                            <p:strVal val="#ppt_y"/>
                                          </p:val>
                                        </p:tav>
                                      </p:tavLst>
                                    </p:anim>
                                    <p:animEffect transition="in" filter="wipe(right)" prLst="gradientSize: 0.1">
                                      <p:cBhvr>
                                        <p:cTn id="35" dur="500"/>
                                        <p:tgtEl>
                                          <p:spTgt spid="11"/>
                                        </p:tgtEl>
                                      </p:cBhvr>
                                    </p:animEffect>
                                  </p:childTnLst>
                                </p:cTn>
                              </p:par>
                            </p:childTnLst>
                          </p:cTn>
                        </p:par>
                        <p:par>
                          <p:cTn id="36" fill="hold">
                            <p:stCondLst>
                              <p:cond delay="3000"/>
                            </p:stCondLst>
                            <p:childTnLst>
                              <p:par>
                                <p:cTn id="37" presetID="53" presetClass="entr" presetSubtype="16"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childTnLst>
                          </p:cTn>
                        </p:par>
                        <p:par>
                          <p:cTn id="42" fill="hold">
                            <p:stCondLst>
                              <p:cond delay="3500"/>
                            </p:stCondLst>
                            <p:childTnLst>
                              <p:par>
                                <p:cTn id="43" presetID="29" presetClass="entr" presetSubtype="0" fill="hold" grpId="1"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p:cTn id="45" dur="500" fill="hold"/>
                                        <p:tgtEl>
                                          <p:spTgt spid="13"/>
                                        </p:tgtEl>
                                        <p:attrNameLst>
                                          <p:attrName>ppt_x</p:attrName>
                                        </p:attrNameLst>
                                      </p:cBhvr>
                                      <p:tavLst>
                                        <p:tav tm="0">
                                          <p:val>
                                            <p:strVal val="#ppt_x-.2"/>
                                          </p:val>
                                        </p:tav>
                                        <p:tav tm="100000">
                                          <p:val>
                                            <p:strVal val="#ppt_x"/>
                                          </p:val>
                                        </p:tav>
                                      </p:tavLst>
                                    </p:anim>
                                    <p:anim calcmode="lin" valueType="num">
                                      <p:cBhvr>
                                        <p:cTn id="46" dur="500" fill="hold"/>
                                        <p:tgtEl>
                                          <p:spTgt spid="13"/>
                                        </p:tgtEl>
                                        <p:attrNameLst>
                                          <p:attrName>ppt_y</p:attrName>
                                        </p:attrNameLst>
                                      </p:cBhvr>
                                      <p:tavLst>
                                        <p:tav tm="0">
                                          <p:val>
                                            <p:strVal val="#ppt_y"/>
                                          </p:val>
                                        </p:tav>
                                        <p:tav tm="100000">
                                          <p:val>
                                            <p:strVal val="#ppt_y"/>
                                          </p:val>
                                        </p:tav>
                                      </p:tavLst>
                                    </p:anim>
                                    <p:animEffect transition="in" filter="wipe(right)" prLst="gradientSize: 0.1">
                                      <p:cBhvr>
                                        <p:cTn id="47" dur="500"/>
                                        <p:tgtEl>
                                          <p:spTgt spid="13"/>
                                        </p:tgtEl>
                                      </p:cBhvr>
                                    </p:animEffect>
                                  </p:childTnLst>
                                </p:cTn>
                              </p:par>
                            </p:childTnLst>
                          </p:cTn>
                        </p:par>
                        <p:par>
                          <p:cTn id="48" fill="hold">
                            <p:stCondLst>
                              <p:cond delay="4000"/>
                            </p:stCondLst>
                            <p:childTnLst>
                              <p:par>
                                <p:cTn id="49" presetID="53" presetClass="entr" presetSubtype="16" fill="hold" grpId="0" nodeType="afterEffect">
                                  <p:stCondLst>
                                    <p:cond delay="0"/>
                                  </p:stCondLst>
                                  <p:childTnLst>
                                    <p:set>
                                      <p:cBhvr>
                                        <p:cTn id="50" dur="1" fill="hold">
                                          <p:stCondLst>
                                            <p:cond delay="0"/>
                                          </p:stCondLst>
                                        </p:cTn>
                                        <p:tgtEl>
                                          <p:spTgt spid="32"/>
                                        </p:tgtEl>
                                        <p:attrNameLst>
                                          <p:attrName>style.visibility</p:attrName>
                                        </p:attrNameLst>
                                      </p:cBhvr>
                                      <p:to>
                                        <p:strVal val="visible"/>
                                      </p:to>
                                    </p:set>
                                    <p:anim calcmode="lin" valueType="num">
                                      <p:cBhvr>
                                        <p:cTn id="51" dur="500" fill="hold"/>
                                        <p:tgtEl>
                                          <p:spTgt spid="32"/>
                                        </p:tgtEl>
                                        <p:attrNameLst>
                                          <p:attrName>ppt_w</p:attrName>
                                        </p:attrNameLst>
                                      </p:cBhvr>
                                      <p:tavLst>
                                        <p:tav tm="0">
                                          <p:val>
                                            <p:fltVal val="0"/>
                                          </p:val>
                                        </p:tav>
                                        <p:tav tm="100000">
                                          <p:val>
                                            <p:strVal val="#ppt_w"/>
                                          </p:val>
                                        </p:tav>
                                      </p:tavLst>
                                    </p:anim>
                                    <p:anim calcmode="lin" valueType="num">
                                      <p:cBhvr>
                                        <p:cTn id="52" dur="500" fill="hold"/>
                                        <p:tgtEl>
                                          <p:spTgt spid="32"/>
                                        </p:tgtEl>
                                        <p:attrNameLst>
                                          <p:attrName>ppt_h</p:attrName>
                                        </p:attrNameLst>
                                      </p:cBhvr>
                                      <p:tavLst>
                                        <p:tav tm="0">
                                          <p:val>
                                            <p:fltVal val="0"/>
                                          </p:val>
                                        </p:tav>
                                        <p:tav tm="100000">
                                          <p:val>
                                            <p:strVal val="#ppt_h"/>
                                          </p:val>
                                        </p:tav>
                                      </p:tavLst>
                                    </p:anim>
                                    <p:animEffect transition="in" filter="fade">
                                      <p:cBhvr>
                                        <p:cTn id="53" dur="500"/>
                                        <p:tgtEl>
                                          <p:spTgt spid="32"/>
                                        </p:tgtEl>
                                      </p:cBhvr>
                                    </p:animEffect>
                                  </p:childTnLst>
                                </p:cTn>
                              </p:par>
                            </p:childTnLst>
                          </p:cTn>
                        </p:par>
                        <p:par>
                          <p:cTn id="54" fill="hold">
                            <p:stCondLst>
                              <p:cond delay="4500"/>
                            </p:stCondLst>
                            <p:childTnLst>
                              <p:par>
                                <p:cTn id="55" presetID="29" presetClass="entr" presetSubtype="0" fill="hold" grpId="1"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ppt_x</p:attrName>
                                        </p:attrNameLst>
                                      </p:cBhvr>
                                      <p:tavLst>
                                        <p:tav tm="0">
                                          <p:val>
                                            <p:strVal val="#ppt_x-.2"/>
                                          </p:val>
                                        </p:tav>
                                        <p:tav tm="100000">
                                          <p:val>
                                            <p:strVal val="#ppt_x"/>
                                          </p:val>
                                        </p:tav>
                                      </p:tavLst>
                                    </p:anim>
                                    <p:anim calcmode="lin" valueType="num">
                                      <p:cBhvr>
                                        <p:cTn id="58" dur="500" fill="hold"/>
                                        <p:tgtEl>
                                          <p:spTgt spid="33"/>
                                        </p:tgtEl>
                                        <p:attrNameLst>
                                          <p:attrName>ppt_y</p:attrName>
                                        </p:attrNameLst>
                                      </p:cBhvr>
                                      <p:tavLst>
                                        <p:tav tm="0">
                                          <p:val>
                                            <p:strVal val="#ppt_y"/>
                                          </p:val>
                                        </p:tav>
                                        <p:tav tm="100000">
                                          <p:val>
                                            <p:strVal val="#ppt_y"/>
                                          </p:val>
                                        </p:tav>
                                      </p:tavLst>
                                    </p:anim>
                                    <p:animEffect transition="in" filter="wipe(right)" prLst="gradientSize: 0.1">
                                      <p:cBhvr>
                                        <p:cTn id="59" dur="500"/>
                                        <p:tgtEl>
                                          <p:spTgt spid="33"/>
                                        </p:tgtEl>
                                      </p:cBhvr>
                                    </p:animEffect>
                                  </p:childTnLst>
                                </p:cTn>
                              </p:par>
                            </p:childTnLst>
                          </p:cTn>
                        </p:par>
                        <p:par>
                          <p:cTn id="60" fill="hold">
                            <p:stCondLst>
                              <p:cond delay="5000"/>
                            </p:stCondLst>
                            <p:childTnLst>
                              <p:par>
                                <p:cTn id="61" presetID="53" presetClass="entr" presetSubtype="16"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p:cTn id="63" dur="500" fill="hold"/>
                                        <p:tgtEl>
                                          <p:spTgt spid="14"/>
                                        </p:tgtEl>
                                        <p:attrNameLst>
                                          <p:attrName>ppt_w</p:attrName>
                                        </p:attrNameLst>
                                      </p:cBhvr>
                                      <p:tavLst>
                                        <p:tav tm="0">
                                          <p:val>
                                            <p:fltVal val="0"/>
                                          </p:val>
                                        </p:tav>
                                        <p:tav tm="100000">
                                          <p:val>
                                            <p:strVal val="#ppt_w"/>
                                          </p:val>
                                        </p:tav>
                                      </p:tavLst>
                                    </p:anim>
                                    <p:anim calcmode="lin" valueType="num">
                                      <p:cBhvr>
                                        <p:cTn id="64" dur="500" fill="hold"/>
                                        <p:tgtEl>
                                          <p:spTgt spid="14"/>
                                        </p:tgtEl>
                                        <p:attrNameLst>
                                          <p:attrName>ppt_h</p:attrName>
                                        </p:attrNameLst>
                                      </p:cBhvr>
                                      <p:tavLst>
                                        <p:tav tm="0">
                                          <p:val>
                                            <p:fltVal val="0"/>
                                          </p:val>
                                        </p:tav>
                                        <p:tav tm="100000">
                                          <p:val>
                                            <p:strVal val="#ppt_h"/>
                                          </p:val>
                                        </p:tav>
                                      </p:tavLst>
                                    </p:anim>
                                    <p:animEffect transition="in" filter="fade">
                                      <p:cBhvr>
                                        <p:cTn id="65" dur="500"/>
                                        <p:tgtEl>
                                          <p:spTgt spid="14"/>
                                        </p:tgtEl>
                                      </p:cBhvr>
                                    </p:animEffect>
                                  </p:childTnLst>
                                </p:cTn>
                              </p:par>
                            </p:childTnLst>
                          </p:cTn>
                        </p:par>
                        <p:par>
                          <p:cTn id="66" fill="hold">
                            <p:stCondLst>
                              <p:cond delay="5500"/>
                            </p:stCondLst>
                            <p:childTnLst>
                              <p:par>
                                <p:cTn id="67" presetID="29" presetClass="entr" presetSubtype="0" fill="hold" grpId="1" nodeType="afterEffect">
                                  <p:stCondLst>
                                    <p:cond delay="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ppt_x</p:attrName>
                                        </p:attrNameLst>
                                      </p:cBhvr>
                                      <p:tavLst>
                                        <p:tav tm="0">
                                          <p:val>
                                            <p:strVal val="#ppt_x-.2"/>
                                          </p:val>
                                        </p:tav>
                                        <p:tav tm="100000">
                                          <p:val>
                                            <p:strVal val="#ppt_x"/>
                                          </p:val>
                                        </p:tav>
                                      </p:tavLst>
                                    </p:anim>
                                    <p:anim calcmode="lin" valueType="num">
                                      <p:cBhvr>
                                        <p:cTn id="70" dur="500" fill="hold"/>
                                        <p:tgtEl>
                                          <p:spTgt spid="15"/>
                                        </p:tgtEl>
                                        <p:attrNameLst>
                                          <p:attrName>ppt_y</p:attrName>
                                        </p:attrNameLst>
                                      </p:cBhvr>
                                      <p:tavLst>
                                        <p:tav tm="0">
                                          <p:val>
                                            <p:strVal val="#ppt_y"/>
                                          </p:val>
                                        </p:tav>
                                        <p:tav tm="100000">
                                          <p:val>
                                            <p:strVal val="#ppt_y"/>
                                          </p:val>
                                        </p:tav>
                                      </p:tavLst>
                                    </p:anim>
                                    <p:animEffect transition="in" filter="wipe(right)" prLst="gradientSize: 0.1">
                                      <p:cBhvr>
                                        <p:cTn id="71" dur="500"/>
                                        <p:tgtEl>
                                          <p:spTgt spid="15"/>
                                        </p:tgtEl>
                                      </p:cBhvr>
                                    </p:animEffect>
                                  </p:childTnLst>
                                </p:cTn>
                              </p:par>
                            </p:childTnLst>
                          </p:cTn>
                        </p:par>
                        <p:par>
                          <p:cTn id="72" fill="hold">
                            <p:stCondLst>
                              <p:cond delay="6000"/>
                            </p:stCondLst>
                            <p:childTnLst>
                              <p:par>
                                <p:cTn id="73" presetID="53" presetClass="entr" presetSubtype="16" fill="hold" grpId="0" nodeType="afterEffect">
                                  <p:stCondLst>
                                    <p:cond delay="0"/>
                                  </p:stCondLst>
                                  <p:childTnLst>
                                    <p:set>
                                      <p:cBhvr>
                                        <p:cTn id="74" dur="1" fill="hold">
                                          <p:stCondLst>
                                            <p:cond delay="0"/>
                                          </p:stCondLst>
                                        </p:cTn>
                                        <p:tgtEl>
                                          <p:spTgt spid="16"/>
                                        </p:tgtEl>
                                        <p:attrNameLst>
                                          <p:attrName>style.visibility</p:attrName>
                                        </p:attrNameLst>
                                      </p:cBhvr>
                                      <p:to>
                                        <p:strVal val="visible"/>
                                      </p:to>
                                    </p:set>
                                    <p:anim calcmode="lin" valueType="num">
                                      <p:cBhvr>
                                        <p:cTn id="75" dur="500" fill="hold"/>
                                        <p:tgtEl>
                                          <p:spTgt spid="16"/>
                                        </p:tgtEl>
                                        <p:attrNameLst>
                                          <p:attrName>ppt_w</p:attrName>
                                        </p:attrNameLst>
                                      </p:cBhvr>
                                      <p:tavLst>
                                        <p:tav tm="0">
                                          <p:val>
                                            <p:fltVal val="0"/>
                                          </p:val>
                                        </p:tav>
                                        <p:tav tm="100000">
                                          <p:val>
                                            <p:strVal val="#ppt_w"/>
                                          </p:val>
                                        </p:tav>
                                      </p:tavLst>
                                    </p:anim>
                                    <p:anim calcmode="lin" valueType="num">
                                      <p:cBhvr>
                                        <p:cTn id="76" dur="500" fill="hold"/>
                                        <p:tgtEl>
                                          <p:spTgt spid="16"/>
                                        </p:tgtEl>
                                        <p:attrNameLst>
                                          <p:attrName>ppt_h</p:attrName>
                                        </p:attrNameLst>
                                      </p:cBhvr>
                                      <p:tavLst>
                                        <p:tav tm="0">
                                          <p:val>
                                            <p:fltVal val="0"/>
                                          </p:val>
                                        </p:tav>
                                        <p:tav tm="100000">
                                          <p:val>
                                            <p:strVal val="#ppt_h"/>
                                          </p:val>
                                        </p:tav>
                                      </p:tavLst>
                                    </p:anim>
                                    <p:animEffect transition="in" filter="fade">
                                      <p:cBhvr>
                                        <p:cTn id="77" dur="500"/>
                                        <p:tgtEl>
                                          <p:spTgt spid="16"/>
                                        </p:tgtEl>
                                      </p:cBhvr>
                                    </p:animEffect>
                                  </p:childTnLst>
                                </p:cTn>
                              </p:par>
                            </p:childTnLst>
                          </p:cTn>
                        </p:par>
                        <p:par>
                          <p:cTn id="78" fill="hold">
                            <p:stCondLst>
                              <p:cond delay="6500"/>
                            </p:stCondLst>
                            <p:childTnLst>
                              <p:par>
                                <p:cTn id="79" presetID="29" presetClass="entr" presetSubtype="0" fill="hold" grpId="1" nodeType="afterEffect">
                                  <p:stCondLst>
                                    <p:cond delay="0"/>
                                  </p:stCondLst>
                                  <p:childTnLst>
                                    <p:set>
                                      <p:cBhvr>
                                        <p:cTn id="80" dur="1" fill="hold">
                                          <p:stCondLst>
                                            <p:cond delay="0"/>
                                          </p:stCondLst>
                                        </p:cTn>
                                        <p:tgtEl>
                                          <p:spTgt spid="17"/>
                                        </p:tgtEl>
                                        <p:attrNameLst>
                                          <p:attrName>style.visibility</p:attrName>
                                        </p:attrNameLst>
                                      </p:cBhvr>
                                      <p:to>
                                        <p:strVal val="visible"/>
                                      </p:to>
                                    </p:set>
                                    <p:anim calcmode="lin" valueType="num">
                                      <p:cBhvr>
                                        <p:cTn id="81" dur="500" fill="hold"/>
                                        <p:tgtEl>
                                          <p:spTgt spid="17"/>
                                        </p:tgtEl>
                                        <p:attrNameLst>
                                          <p:attrName>ppt_x</p:attrName>
                                        </p:attrNameLst>
                                      </p:cBhvr>
                                      <p:tavLst>
                                        <p:tav tm="0">
                                          <p:val>
                                            <p:strVal val="#ppt_x-.2"/>
                                          </p:val>
                                        </p:tav>
                                        <p:tav tm="100000">
                                          <p:val>
                                            <p:strVal val="#ppt_x"/>
                                          </p:val>
                                        </p:tav>
                                      </p:tavLst>
                                    </p:anim>
                                    <p:anim calcmode="lin" valueType="num">
                                      <p:cBhvr>
                                        <p:cTn id="82" dur="500" fill="hold"/>
                                        <p:tgtEl>
                                          <p:spTgt spid="17"/>
                                        </p:tgtEl>
                                        <p:attrNameLst>
                                          <p:attrName>ppt_y</p:attrName>
                                        </p:attrNameLst>
                                      </p:cBhvr>
                                      <p:tavLst>
                                        <p:tav tm="0">
                                          <p:val>
                                            <p:strVal val="#ppt_y"/>
                                          </p:val>
                                        </p:tav>
                                        <p:tav tm="100000">
                                          <p:val>
                                            <p:strVal val="#ppt_y"/>
                                          </p:val>
                                        </p:tav>
                                      </p:tavLst>
                                    </p:anim>
                                    <p:animEffect transition="in" filter="wipe(right)" prLst="gradientSize: 0.1">
                                      <p:cBhvr>
                                        <p:cTn id="83" dur="500"/>
                                        <p:tgtEl>
                                          <p:spTgt spid="17"/>
                                        </p:tgtEl>
                                      </p:cBhvr>
                                    </p:animEffect>
                                  </p:childTnLst>
                                </p:cTn>
                              </p:par>
                            </p:childTnLst>
                          </p:cTn>
                        </p:par>
                        <p:par>
                          <p:cTn id="84" fill="hold">
                            <p:stCondLst>
                              <p:cond delay="7000"/>
                            </p:stCondLst>
                            <p:childTnLst>
                              <p:par>
                                <p:cTn id="85" presetID="20" presetClass="entr" presetSubtype="0" fill="hold" nodeType="after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wedge">
                                      <p:cBhvr>
                                        <p:cTn id="87" dur="500"/>
                                        <p:tgtEl>
                                          <p:spTgt spid="22"/>
                                        </p:tgtEl>
                                      </p:cBhvr>
                                    </p:animEffect>
                                  </p:childTnLst>
                                </p:cTn>
                              </p:par>
                            </p:childTnLst>
                          </p:cTn>
                        </p:par>
                        <p:par>
                          <p:cTn id="88" fill="hold">
                            <p:stCondLst>
                              <p:cond delay="7500"/>
                            </p:stCondLst>
                            <p:childTnLst>
                              <p:par>
                                <p:cTn id="89" presetID="29" presetClass="entr" presetSubtype="0" fill="hold" nodeType="afterEffect">
                                  <p:stCondLst>
                                    <p:cond delay="0"/>
                                  </p:stCondLst>
                                  <p:childTnLst>
                                    <p:set>
                                      <p:cBhvr>
                                        <p:cTn id="90" dur="1" fill="hold">
                                          <p:stCondLst>
                                            <p:cond delay="0"/>
                                          </p:stCondLst>
                                        </p:cTn>
                                        <p:tgtEl>
                                          <p:spTgt spid="34"/>
                                        </p:tgtEl>
                                        <p:attrNameLst>
                                          <p:attrName>style.visibility</p:attrName>
                                        </p:attrNameLst>
                                      </p:cBhvr>
                                      <p:to>
                                        <p:strVal val="visible"/>
                                      </p:to>
                                    </p:set>
                                    <p:anim calcmode="lin" valueType="num">
                                      <p:cBhvr>
                                        <p:cTn id="91" dur="500" fill="hold"/>
                                        <p:tgtEl>
                                          <p:spTgt spid="34"/>
                                        </p:tgtEl>
                                        <p:attrNameLst>
                                          <p:attrName>ppt_x</p:attrName>
                                        </p:attrNameLst>
                                      </p:cBhvr>
                                      <p:tavLst>
                                        <p:tav tm="0">
                                          <p:val>
                                            <p:strVal val="#ppt_x-.2"/>
                                          </p:val>
                                        </p:tav>
                                        <p:tav tm="100000">
                                          <p:val>
                                            <p:strVal val="#ppt_x"/>
                                          </p:val>
                                        </p:tav>
                                      </p:tavLst>
                                    </p:anim>
                                    <p:anim calcmode="lin" valueType="num">
                                      <p:cBhvr>
                                        <p:cTn id="92" dur="5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9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8" grpId="0"/>
      <p:bldP spid="9" grpId="0" animBg="1"/>
      <p:bldP spid="9" grpId="1" animBg="1"/>
      <p:bldP spid="10" grpId="0"/>
      <p:bldP spid="11" grpId="0" animBg="1"/>
      <p:bldP spid="11" grpId="1" animBg="1"/>
      <p:bldP spid="12" grpId="0"/>
      <p:bldP spid="13" grpId="0" animBg="1"/>
      <p:bldP spid="13" grpId="1" animBg="1"/>
      <p:bldP spid="32" grpId="0"/>
      <p:bldP spid="33" grpId="0" animBg="1"/>
      <p:bldP spid="33" grpId="1" animBg="1"/>
      <p:bldP spid="14" grpId="0"/>
      <p:bldP spid="15" grpId="0" animBg="1"/>
      <p:bldP spid="15" grpId="1" animBg="1"/>
      <p:bldP spid="16" grpId="0"/>
      <p:bldP spid="17" grpId="0" animBg="1"/>
      <p:bldP spid="17"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a:solidFill>
                  <a:srgbClr val="6AE7FF"/>
                </a:solidFill>
              </a:rPr>
              <a:t>01</a:t>
            </a:r>
          </a:p>
        </p:txBody>
      </p:sp>
      <p:sp>
        <p:nvSpPr>
          <p:cNvPr id="4" name="文本框 3"/>
          <p:cNvSpPr txBox="1"/>
          <p:nvPr/>
        </p:nvSpPr>
        <p:spPr>
          <a:xfrm>
            <a:off x="5030545" y="2839655"/>
            <a:ext cx="4087811" cy="923330"/>
          </a:xfrm>
          <a:prstGeom prst="rect">
            <a:avLst/>
          </a:prstGeom>
          <a:noFill/>
        </p:spPr>
        <p:txBody>
          <a:bodyPr wrap="square" rtlCol="0">
            <a:spAutoFit/>
          </a:bodyPr>
          <a:lstStyle/>
          <a:p>
            <a:r>
              <a:rPr lang="zh-CN" altLang="en-US" sz="5400" dirty="0">
                <a:solidFill>
                  <a:srgbClr val="6AE7FF"/>
                </a:solidFill>
                <a:latin typeface="微软雅黑" panose="020B0503020204020204" pitchFamily="34" charset="-122"/>
                <a:ea typeface="微软雅黑" panose="020B0503020204020204" pitchFamily="34" charset="-122"/>
              </a:rPr>
              <a:t>区块链简介</a:t>
            </a:r>
            <a:endParaRPr lang="en-US" altLang="zh-CN" sz="5400"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59" name="矩形 358"/>
          <p:cNvSpPr/>
          <p:nvPr/>
        </p:nvSpPr>
        <p:spPr>
          <a:xfrm>
            <a:off x="5068962" y="3670652"/>
            <a:ext cx="4783455" cy="507831"/>
          </a:xfrm>
          <a:prstGeom prst="rect">
            <a:avLst/>
          </a:prstGeom>
        </p:spPr>
        <p:txBody>
          <a:bodyPr wrap="square">
            <a:spAutoFit/>
          </a:bodyPr>
          <a:lstStyle/>
          <a:p>
            <a:pPr>
              <a:lnSpc>
                <a:spcPct val="150000"/>
              </a:lnSpc>
            </a:pPr>
            <a:r>
              <a:rPr lang="en-US" altLang="zh-CN" sz="2000" dirty="0">
                <a:solidFill>
                  <a:srgbClr val="6AE7FF"/>
                </a:solidFill>
              </a:rPr>
              <a:t>Block chain introduction</a:t>
            </a:r>
            <a:endParaRPr lang="zh-CN" altLang="en-US" sz="2000" spc="300" dirty="0">
              <a:solidFill>
                <a:srgbClr val="6AE7FF"/>
              </a:solidFill>
              <a:latin typeface="微软雅黑" panose="020B0503020204020204" charset="-122"/>
              <a:ea typeface="微软雅黑" panose="020B0503020204020204" charset="-122"/>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70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20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70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238" y="1921600"/>
            <a:ext cx="5522485" cy="4004219"/>
          </a:xfrm>
          <a:prstGeom prst="rect">
            <a:avLst/>
          </a:prstGeom>
          <a:ln>
            <a:solidFill>
              <a:srgbClr val="6AE7FF"/>
            </a:solidFill>
          </a:ln>
        </p:spPr>
      </p:pic>
      <p:grpSp>
        <p:nvGrpSpPr>
          <p:cNvPr id="4102" name="组合 7"/>
          <p:cNvGrpSpPr/>
          <p:nvPr/>
        </p:nvGrpSpPr>
        <p:grpSpPr bwMode="auto">
          <a:xfrm>
            <a:off x="6357258" y="2217420"/>
            <a:ext cx="782320" cy="769620"/>
            <a:chOff x="0" y="0"/>
            <a:chExt cx="871174" cy="874617"/>
          </a:xfrm>
        </p:grpSpPr>
        <p:sp>
          <p:nvSpPr>
            <p:cNvPr id="4205" name="Freeform 6">
              <a:hlinkClick r:id="rId4"/>
            </p:cNvPr>
            <p:cNvSpPr>
              <a:spLocks noEditPoints="1" noChangeArrowheads="1"/>
            </p:cNvSpPr>
            <p:nvPr/>
          </p:nvSpPr>
          <p:spPr bwMode="auto">
            <a:xfrm>
              <a:off x="218689" y="168226"/>
              <a:ext cx="503237" cy="538163"/>
            </a:xfrm>
            <a:custGeom>
              <a:avLst/>
              <a:gdLst>
                <a:gd name="T0" fmla="*/ 2147483647 w 134"/>
                <a:gd name="T1" fmla="*/ 2147483647 h 143"/>
                <a:gd name="T2" fmla="*/ 2147483647 w 134"/>
                <a:gd name="T3" fmla="*/ 2147483647 h 143"/>
                <a:gd name="T4" fmla="*/ 2147483647 w 134"/>
                <a:gd name="T5" fmla="*/ 2147483647 h 143"/>
                <a:gd name="T6" fmla="*/ 2147483647 w 134"/>
                <a:gd name="T7" fmla="*/ 2147483647 h 143"/>
                <a:gd name="T8" fmla="*/ 2147483647 w 134"/>
                <a:gd name="T9" fmla="*/ 2147483647 h 143"/>
                <a:gd name="T10" fmla="*/ 2147483647 w 134"/>
                <a:gd name="T11" fmla="*/ 2147483647 h 143"/>
                <a:gd name="T12" fmla="*/ 2147483647 w 134"/>
                <a:gd name="T13" fmla="*/ 2147483647 h 143"/>
                <a:gd name="T14" fmla="*/ 2147483647 w 134"/>
                <a:gd name="T15" fmla="*/ 2147483647 h 143"/>
                <a:gd name="T16" fmla="*/ 2147483647 w 134"/>
                <a:gd name="T17" fmla="*/ 2147483647 h 143"/>
                <a:gd name="T18" fmla="*/ 2147483647 w 134"/>
                <a:gd name="T19" fmla="*/ 2147483647 h 143"/>
                <a:gd name="T20" fmla="*/ 2147483647 w 134"/>
                <a:gd name="T21" fmla="*/ 2147483647 h 143"/>
                <a:gd name="T22" fmla="*/ 2147483647 w 134"/>
                <a:gd name="T23" fmla="*/ 2147483647 h 143"/>
                <a:gd name="T24" fmla="*/ 2147483647 w 134"/>
                <a:gd name="T25" fmla="*/ 2147483647 h 143"/>
                <a:gd name="T26" fmla="*/ 2147483647 w 134"/>
                <a:gd name="T27" fmla="*/ 2147483647 h 143"/>
                <a:gd name="T28" fmla="*/ 2147483647 w 134"/>
                <a:gd name="T29" fmla="*/ 2147483647 h 143"/>
                <a:gd name="T30" fmla="*/ 2147483647 w 134"/>
                <a:gd name="T31" fmla="*/ 2147483647 h 143"/>
                <a:gd name="T32" fmla="*/ 2147483647 w 134"/>
                <a:gd name="T33" fmla="*/ 2147483647 h 143"/>
                <a:gd name="T34" fmla="*/ 2147483647 w 134"/>
                <a:gd name="T35" fmla="*/ 2147483647 h 143"/>
                <a:gd name="T36" fmla="*/ 2147483647 w 134"/>
                <a:gd name="T37" fmla="*/ 2147483647 h 143"/>
                <a:gd name="T38" fmla="*/ 2147483647 w 134"/>
                <a:gd name="T39" fmla="*/ 2147483647 h 143"/>
                <a:gd name="T40" fmla="*/ 2147483647 w 134"/>
                <a:gd name="T41" fmla="*/ 2147483647 h 143"/>
                <a:gd name="T42" fmla="*/ 2147483647 w 134"/>
                <a:gd name="T43" fmla="*/ 2147483647 h 143"/>
                <a:gd name="T44" fmla="*/ 2147483647 w 134"/>
                <a:gd name="T45" fmla="*/ 2147483647 h 143"/>
                <a:gd name="T46" fmla="*/ 2147483647 w 134"/>
                <a:gd name="T47" fmla="*/ 2147483647 h 143"/>
                <a:gd name="T48" fmla="*/ 2147483647 w 134"/>
                <a:gd name="T49" fmla="*/ 2147483647 h 143"/>
                <a:gd name="T50" fmla="*/ 2147483647 w 134"/>
                <a:gd name="T51" fmla="*/ 2147483647 h 143"/>
                <a:gd name="T52" fmla="*/ 2147483647 w 134"/>
                <a:gd name="T53" fmla="*/ 2147483647 h 143"/>
                <a:gd name="T54" fmla="*/ 2147483647 w 134"/>
                <a:gd name="T55" fmla="*/ 2147483647 h 143"/>
                <a:gd name="T56" fmla="*/ 2147483647 w 134"/>
                <a:gd name="T57" fmla="*/ 2147483647 h 143"/>
                <a:gd name="T58" fmla="*/ 2147483647 w 134"/>
                <a:gd name="T59" fmla="*/ 2147483647 h 143"/>
                <a:gd name="T60" fmla="*/ 2147483647 w 134"/>
                <a:gd name="T61" fmla="*/ 2147483647 h 143"/>
                <a:gd name="T62" fmla="*/ 2147483647 w 134"/>
                <a:gd name="T63" fmla="*/ 2147483647 h 143"/>
                <a:gd name="T64" fmla="*/ 2147483647 w 134"/>
                <a:gd name="T65" fmla="*/ 2147483647 h 143"/>
                <a:gd name="T66" fmla="*/ 2147483647 w 134"/>
                <a:gd name="T67" fmla="*/ 2147483647 h 143"/>
                <a:gd name="T68" fmla="*/ 2147483647 w 134"/>
                <a:gd name="T69" fmla="*/ 2147483647 h 143"/>
                <a:gd name="T70" fmla="*/ 2147483647 w 134"/>
                <a:gd name="T71" fmla="*/ 2147483647 h 143"/>
                <a:gd name="T72" fmla="*/ 2147483647 w 134"/>
                <a:gd name="T73" fmla="*/ 2147483647 h 143"/>
                <a:gd name="T74" fmla="*/ 2147483647 w 134"/>
                <a:gd name="T75" fmla="*/ 2147483647 h 143"/>
                <a:gd name="T76" fmla="*/ 2147483647 w 134"/>
                <a:gd name="T77" fmla="*/ 2147483647 h 143"/>
                <a:gd name="T78" fmla="*/ 2147483647 w 134"/>
                <a:gd name="T79" fmla="*/ 2147483647 h 143"/>
                <a:gd name="T80" fmla="*/ 2147483647 w 134"/>
                <a:gd name="T81" fmla="*/ 2147483647 h 143"/>
                <a:gd name="T82" fmla="*/ 2147483647 w 134"/>
                <a:gd name="T83" fmla="*/ 2147483647 h 143"/>
                <a:gd name="T84" fmla="*/ 2147483647 w 134"/>
                <a:gd name="T85" fmla="*/ 2147483647 h 143"/>
                <a:gd name="T86" fmla="*/ 2147483647 w 134"/>
                <a:gd name="T87" fmla="*/ 2147483647 h 143"/>
                <a:gd name="T88" fmla="*/ 2147483647 w 134"/>
                <a:gd name="T89" fmla="*/ 2147483647 h 143"/>
                <a:gd name="T90" fmla="*/ 2147483647 w 134"/>
                <a:gd name="T91" fmla="*/ 2147483647 h 143"/>
                <a:gd name="T92" fmla="*/ 2147483647 w 134"/>
                <a:gd name="T93" fmla="*/ 2147483647 h 143"/>
                <a:gd name="T94" fmla="*/ 2147483647 w 134"/>
                <a:gd name="T95" fmla="*/ 2147483647 h 143"/>
                <a:gd name="T96" fmla="*/ 2147483647 w 134"/>
                <a:gd name="T97" fmla="*/ 2147483647 h 143"/>
                <a:gd name="T98" fmla="*/ 2147483647 w 134"/>
                <a:gd name="T99" fmla="*/ 2147483647 h 143"/>
                <a:gd name="T100" fmla="*/ 2147483647 w 134"/>
                <a:gd name="T101" fmla="*/ 2147483647 h 143"/>
                <a:gd name="T102" fmla="*/ 2147483647 w 134"/>
                <a:gd name="T103" fmla="*/ 2147483647 h 143"/>
                <a:gd name="T104" fmla="*/ 2147483647 w 134"/>
                <a:gd name="T105" fmla="*/ 2147483647 h 143"/>
                <a:gd name="T106" fmla="*/ 2147483647 w 134"/>
                <a:gd name="T107" fmla="*/ 2147483647 h 143"/>
                <a:gd name="T108" fmla="*/ 2147483647 w 134"/>
                <a:gd name="T109" fmla="*/ 2147483647 h 143"/>
                <a:gd name="T110" fmla="*/ 2147483647 w 134"/>
                <a:gd name="T111" fmla="*/ 2147483647 h 143"/>
                <a:gd name="T112" fmla="*/ 2147483647 w 134"/>
                <a:gd name="T113" fmla="*/ 2147483647 h 143"/>
                <a:gd name="T114" fmla="*/ 2147483647 w 134"/>
                <a:gd name="T115" fmla="*/ 2147483647 h 143"/>
                <a:gd name="T116" fmla="*/ 2147483647 w 134"/>
                <a:gd name="T117" fmla="*/ 2147483647 h 143"/>
                <a:gd name="T118" fmla="*/ 2147483647 w 134"/>
                <a:gd name="T119" fmla="*/ 2147483647 h 14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134"/>
                <a:gd name="T181" fmla="*/ 0 h 143"/>
                <a:gd name="T182" fmla="*/ 134 w 134"/>
                <a:gd name="T183" fmla="*/ 143 h 14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134" h="143">
                  <a:moveTo>
                    <a:pt x="134" y="130"/>
                  </a:moveTo>
                  <a:cubicBezTo>
                    <a:pt x="134" y="128"/>
                    <a:pt x="133" y="126"/>
                    <a:pt x="130" y="125"/>
                  </a:cubicBezTo>
                  <a:cubicBezTo>
                    <a:pt x="126" y="125"/>
                    <a:pt x="122" y="128"/>
                    <a:pt x="119" y="132"/>
                  </a:cubicBezTo>
                  <a:cubicBezTo>
                    <a:pt x="118" y="133"/>
                    <a:pt x="118" y="133"/>
                    <a:pt x="118" y="134"/>
                  </a:cubicBezTo>
                  <a:cubicBezTo>
                    <a:pt x="116" y="134"/>
                    <a:pt x="115" y="134"/>
                    <a:pt x="114" y="134"/>
                  </a:cubicBezTo>
                  <a:cubicBezTo>
                    <a:pt x="111" y="133"/>
                    <a:pt x="109" y="132"/>
                    <a:pt x="109" y="130"/>
                  </a:cubicBezTo>
                  <a:cubicBezTo>
                    <a:pt x="110" y="130"/>
                    <a:pt x="111" y="130"/>
                    <a:pt x="113" y="129"/>
                  </a:cubicBezTo>
                  <a:cubicBezTo>
                    <a:pt x="120" y="127"/>
                    <a:pt x="123" y="123"/>
                    <a:pt x="123" y="119"/>
                  </a:cubicBezTo>
                  <a:cubicBezTo>
                    <a:pt x="122" y="118"/>
                    <a:pt x="120" y="116"/>
                    <a:pt x="116" y="117"/>
                  </a:cubicBezTo>
                  <a:cubicBezTo>
                    <a:pt x="111" y="117"/>
                    <a:pt x="107" y="122"/>
                    <a:pt x="106" y="126"/>
                  </a:cubicBezTo>
                  <a:cubicBezTo>
                    <a:pt x="103" y="125"/>
                    <a:pt x="100" y="122"/>
                    <a:pt x="98" y="120"/>
                  </a:cubicBezTo>
                  <a:cubicBezTo>
                    <a:pt x="101" y="118"/>
                    <a:pt x="103" y="117"/>
                    <a:pt x="106" y="115"/>
                  </a:cubicBezTo>
                  <a:cubicBezTo>
                    <a:pt x="116" y="107"/>
                    <a:pt x="108" y="94"/>
                    <a:pt x="105" y="91"/>
                  </a:cubicBezTo>
                  <a:cubicBezTo>
                    <a:pt x="94" y="79"/>
                    <a:pt x="77" y="81"/>
                    <a:pt x="76" y="83"/>
                  </a:cubicBezTo>
                  <a:cubicBezTo>
                    <a:pt x="75" y="84"/>
                    <a:pt x="75" y="85"/>
                    <a:pt x="74" y="86"/>
                  </a:cubicBezTo>
                  <a:cubicBezTo>
                    <a:pt x="78" y="85"/>
                    <a:pt x="89" y="85"/>
                    <a:pt x="97" y="93"/>
                  </a:cubicBezTo>
                  <a:cubicBezTo>
                    <a:pt x="98" y="94"/>
                    <a:pt x="99" y="95"/>
                    <a:pt x="99" y="97"/>
                  </a:cubicBezTo>
                  <a:cubicBezTo>
                    <a:pt x="99" y="96"/>
                    <a:pt x="98" y="95"/>
                    <a:pt x="97" y="95"/>
                  </a:cubicBezTo>
                  <a:cubicBezTo>
                    <a:pt x="88" y="86"/>
                    <a:pt x="75" y="87"/>
                    <a:pt x="71" y="89"/>
                  </a:cubicBezTo>
                  <a:cubicBezTo>
                    <a:pt x="70" y="90"/>
                    <a:pt x="69" y="90"/>
                    <a:pt x="67" y="90"/>
                  </a:cubicBezTo>
                  <a:cubicBezTo>
                    <a:pt x="64" y="90"/>
                    <a:pt x="54" y="79"/>
                    <a:pt x="49" y="73"/>
                  </a:cubicBezTo>
                  <a:cubicBezTo>
                    <a:pt x="45" y="68"/>
                    <a:pt x="35" y="56"/>
                    <a:pt x="36" y="52"/>
                  </a:cubicBezTo>
                  <a:cubicBezTo>
                    <a:pt x="37" y="46"/>
                    <a:pt x="43" y="48"/>
                    <a:pt x="46" y="46"/>
                  </a:cubicBezTo>
                  <a:cubicBezTo>
                    <a:pt x="50" y="43"/>
                    <a:pt x="50" y="11"/>
                    <a:pt x="29" y="1"/>
                  </a:cubicBezTo>
                  <a:cubicBezTo>
                    <a:pt x="28" y="0"/>
                    <a:pt x="26" y="0"/>
                    <a:pt x="24" y="1"/>
                  </a:cubicBezTo>
                  <a:cubicBezTo>
                    <a:pt x="23" y="2"/>
                    <a:pt x="22" y="3"/>
                    <a:pt x="20" y="4"/>
                  </a:cubicBezTo>
                  <a:cubicBezTo>
                    <a:pt x="32" y="10"/>
                    <a:pt x="38" y="25"/>
                    <a:pt x="38" y="32"/>
                  </a:cubicBezTo>
                  <a:cubicBezTo>
                    <a:pt x="34" y="23"/>
                    <a:pt x="27" y="12"/>
                    <a:pt x="16" y="7"/>
                  </a:cubicBezTo>
                  <a:cubicBezTo>
                    <a:pt x="12" y="11"/>
                    <a:pt x="8" y="15"/>
                    <a:pt x="6" y="22"/>
                  </a:cubicBezTo>
                  <a:cubicBezTo>
                    <a:pt x="4" y="31"/>
                    <a:pt x="0" y="45"/>
                    <a:pt x="23" y="78"/>
                  </a:cubicBezTo>
                  <a:cubicBezTo>
                    <a:pt x="24" y="81"/>
                    <a:pt x="27" y="85"/>
                    <a:pt x="32" y="90"/>
                  </a:cubicBezTo>
                  <a:cubicBezTo>
                    <a:pt x="32" y="91"/>
                    <a:pt x="33" y="91"/>
                    <a:pt x="34" y="92"/>
                  </a:cubicBezTo>
                  <a:cubicBezTo>
                    <a:pt x="63" y="124"/>
                    <a:pt x="78" y="123"/>
                    <a:pt x="87" y="123"/>
                  </a:cubicBezTo>
                  <a:cubicBezTo>
                    <a:pt x="90" y="122"/>
                    <a:pt x="92" y="122"/>
                    <a:pt x="95" y="121"/>
                  </a:cubicBezTo>
                  <a:cubicBezTo>
                    <a:pt x="97" y="125"/>
                    <a:pt x="101" y="128"/>
                    <a:pt x="106" y="130"/>
                  </a:cubicBezTo>
                  <a:cubicBezTo>
                    <a:pt x="106" y="132"/>
                    <a:pt x="107" y="136"/>
                    <a:pt x="114" y="137"/>
                  </a:cubicBezTo>
                  <a:cubicBezTo>
                    <a:pt x="115" y="137"/>
                    <a:pt x="116" y="137"/>
                    <a:pt x="116" y="137"/>
                  </a:cubicBezTo>
                  <a:cubicBezTo>
                    <a:pt x="116" y="138"/>
                    <a:pt x="117" y="139"/>
                    <a:pt x="117" y="140"/>
                  </a:cubicBezTo>
                  <a:cubicBezTo>
                    <a:pt x="118" y="142"/>
                    <a:pt x="120" y="143"/>
                    <a:pt x="124" y="143"/>
                  </a:cubicBezTo>
                  <a:cubicBezTo>
                    <a:pt x="127" y="143"/>
                    <a:pt x="130" y="142"/>
                    <a:pt x="131" y="141"/>
                  </a:cubicBezTo>
                  <a:cubicBezTo>
                    <a:pt x="132" y="141"/>
                    <a:pt x="132" y="141"/>
                    <a:pt x="132" y="141"/>
                  </a:cubicBezTo>
                  <a:cubicBezTo>
                    <a:pt x="133" y="141"/>
                    <a:pt x="133" y="140"/>
                    <a:pt x="133" y="139"/>
                  </a:cubicBezTo>
                  <a:cubicBezTo>
                    <a:pt x="133" y="138"/>
                    <a:pt x="132" y="138"/>
                    <a:pt x="131" y="138"/>
                  </a:cubicBezTo>
                  <a:cubicBezTo>
                    <a:pt x="130" y="138"/>
                    <a:pt x="130" y="138"/>
                    <a:pt x="130" y="138"/>
                  </a:cubicBezTo>
                  <a:cubicBezTo>
                    <a:pt x="129" y="139"/>
                    <a:pt x="127" y="140"/>
                    <a:pt x="124" y="140"/>
                  </a:cubicBezTo>
                  <a:cubicBezTo>
                    <a:pt x="122" y="140"/>
                    <a:pt x="120" y="139"/>
                    <a:pt x="120" y="138"/>
                  </a:cubicBezTo>
                  <a:cubicBezTo>
                    <a:pt x="120" y="138"/>
                    <a:pt x="120" y="138"/>
                    <a:pt x="120" y="137"/>
                  </a:cubicBezTo>
                  <a:cubicBezTo>
                    <a:pt x="128" y="137"/>
                    <a:pt x="133" y="133"/>
                    <a:pt x="134" y="130"/>
                  </a:cubicBezTo>
                  <a:close/>
                  <a:moveTo>
                    <a:pt x="116" y="120"/>
                  </a:moveTo>
                  <a:cubicBezTo>
                    <a:pt x="117" y="120"/>
                    <a:pt x="117" y="120"/>
                    <a:pt x="117" y="120"/>
                  </a:cubicBezTo>
                  <a:cubicBezTo>
                    <a:pt x="119" y="120"/>
                    <a:pt x="119" y="120"/>
                    <a:pt x="119" y="120"/>
                  </a:cubicBezTo>
                  <a:cubicBezTo>
                    <a:pt x="120" y="121"/>
                    <a:pt x="118" y="124"/>
                    <a:pt x="112" y="126"/>
                  </a:cubicBezTo>
                  <a:cubicBezTo>
                    <a:pt x="111" y="127"/>
                    <a:pt x="110" y="127"/>
                    <a:pt x="109" y="127"/>
                  </a:cubicBezTo>
                  <a:cubicBezTo>
                    <a:pt x="110" y="124"/>
                    <a:pt x="113" y="120"/>
                    <a:pt x="116" y="120"/>
                  </a:cubicBezTo>
                  <a:close/>
                  <a:moveTo>
                    <a:pt x="121" y="134"/>
                  </a:moveTo>
                  <a:cubicBezTo>
                    <a:pt x="121" y="134"/>
                    <a:pt x="121" y="134"/>
                    <a:pt x="121" y="134"/>
                  </a:cubicBezTo>
                  <a:cubicBezTo>
                    <a:pt x="124" y="131"/>
                    <a:pt x="127" y="128"/>
                    <a:pt x="129" y="128"/>
                  </a:cubicBezTo>
                  <a:cubicBezTo>
                    <a:pt x="129" y="128"/>
                    <a:pt x="129" y="128"/>
                    <a:pt x="129" y="128"/>
                  </a:cubicBezTo>
                  <a:cubicBezTo>
                    <a:pt x="130" y="129"/>
                    <a:pt x="131" y="129"/>
                    <a:pt x="131" y="129"/>
                  </a:cubicBezTo>
                  <a:cubicBezTo>
                    <a:pt x="130" y="131"/>
                    <a:pt x="127" y="133"/>
                    <a:pt x="121" y="134"/>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grpSp>
        <p:nvGrpSpPr>
          <p:cNvPr id="4103" name="组合 10"/>
          <p:cNvGrpSpPr/>
          <p:nvPr/>
        </p:nvGrpSpPr>
        <p:grpSpPr bwMode="auto">
          <a:xfrm>
            <a:off x="9448438" y="2217420"/>
            <a:ext cx="753110" cy="753110"/>
            <a:chOff x="0" y="0"/>
            <a:chExt cx="871174" cy="874617"/>
          </a:xfrm>
        </p:grpSpPr>
        <p:sp>
          <p:nvSpPr>
            <p:cNvPr id="4198"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nvGrpSpPr>
            <p:cNvPr id="4199" name="组合 12"/>
            <p:cNvGrpSpPr/>
            <p:nvPr/>
          </p:nvGrpSpPr>
          <p:grpSpPr bwMode="auto">
            <a:xfrm>
              <a:off x="195874" y="184101"/>
              <a:ext cx="455613" cy="500063"/>
              <a:chOff x="0" y="0"/>
              <a:chExt cx="455613" cy="500063"/>
            </a:xfrm>
          </p:grpSpPr>
          <p:sp>
            <p:nvSpPr>
              <p:cNvPr id="4200" name="Freeform 19">
                <a:hlinkClick r:id="rId4"/>
              </p:cNvPr>
              <p:cNvSpPr>
                <a:spLocks noChangeArrowheads="1"/>
              </p:cNvSpPr>
              <p:nvPr/>
            </p:nvSpPr>
            <p:spPr bwMode="auto">
              <a:xfrm>
                <a:off x="323850" y="95250"/>
                <a:ext cx="131763" cy="320675"/>
              </a:xfrm>
              <a:custGeom>
                <a:avLst/>
                <a:gdLst>
                  <a:gd name="T0" fmla="*/ 2147483647 w 83"/>
                  <a:gd name="T1" fmla="*/ 2147483647 h 202"/>
                  <a:gd name="T2" fmla="*/ 2147483647 w 83"/>
                  <a:gd name="T3" fmla="*/ 2147483647 h 202"/>
                  <a:gd name="T4" fmla="*/ 0 w 83"/>
                  <a:gd name="T5" fmla="*/ 2147483647 h 202"/>
                  <a:gd name="T6" fmla="*/ 0 w 83"/>
                  <a:gd name="T7" fmla="*/ 2147483647 h 202"/>
                  <a:gd name="T8" fmla="*/ 2147483647 w 83"/>
                  <a:gd name="T9" fmla="*/ 2147483647 h 202"/>
                  <a:gd name="T10" fmla="*/ 2147483647 w 83"/>
                  <a:gd name="T11" fmla="*/ 0 h 202"/>
                  <a:gd name="T12" fmla="*/ 2147483647 w 83"/>
                  <a:gd name="T13" fmla="*/ 2147483647 h 202"/>
                  <a:gd name="T14" fmla="*/ 0 60000 65536"/>
                  <a:gd name="T15" fmla="*/ 0 60000 65536"/>
                  <a:gd name="T16" fmla="*/ 0 60000 65536"/>
                  <a:gd name="T17" fmla="*/ 0 60000 65536"/>
                  <a:gd name="T18" fmla="*/ 0 60000 65536"/>
                  <a:gd name="T19" fmla="*/ 0 60000 65536"/>
                  <a:gd name="T20" fmla="*/ 0 60000 65536"/>
                  <a:gd name="T21" fmla="*/ 0 w 83"/>
                  <a:gd name="T22" fmla="*/ 0 h 202"/>
                  <a:gd name="T23" fmla="*/ 83 w 83"/>
                  <a:gd name="T24" fmla="*/ 202 h 2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 h="202">
                    <a:moveTo>
                      <a:pt x="71" y="38"/>
                    </a:moveTo>
                    <a:lnTo>
                      <a:pt x="42" y="9"/>
                    </a:lnTo>
                    <a:lnTo>
                      <a:pt x="0" y="52"/>
                    </a:lnTo>
                    <a:lnTo>
                      <a:pt x="0" y="202"/>
                    </a:lnTo>
                    <a:lnTo>
                      <a:pt x="83" y="202"/>
                    </a:lnTo>
                    <a:lnTo>
                      <a:pt x="83" y="0"/>
                    </a:lnTo>
                    <a:lnTo>
                      <a:pt x="71" y="38"/>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1" name="Freeform 20">
                <a:hlinkClick r:id="rId4"/>
              </p:cNvPr>
              <p:cNvSpPr>
                <a:spLocks noChangeArrowheads="1"/>
              </p:cNvSpPr>
              <p:nvPr/>
            </p:nvSpPr>
            <p:spPr bwMode="auto">
              <a:xfrm>
                <a:off x="161925" y="204788"/>
                <a:ext cx="131763" cy="211138"/>
              </a:xfrm>
              <a:custGeom>
                <a:avLst/>
                <a:gdLst>
                  <a:gd name="T0" fmla="*/ 2147483647 w 35"/>
                  <a:gd name="T1" fmla="*/ 2147483647 h 56"/>
                  <a:gd name="T2" fmla="*/ 0 w 35"/>
                  <a:gd name="T3" fmla="*/ 2147483647 h 56"/>
                  <a:gd name="T4" fmla="*/ 0 w 35"/>
                  <a:gd name="T5" fmla="*/ 2147483647 h 56"/>
                  <a:gd name="T6" fmla="*/ 2147483647 w 35"/>
                  <a:gd name="T7" fmla="*/ 2147483647 h 56"/>
                  <a:gd name="T8" fmla="*/ 2147483647 w 35"/>
                  <a:gd name="T9" fmla="*/ 0 h 56"/>
                  <a:gd name="T10" fmla="*/ 2147483647 w 35"/>
                  <a:gd name="T11" fmla="*/ 2147483647 h 56"/>
                  <a:gd name="T12" fmla="*/ 2147483647 w 35"/>
                  <a:gd name="T13" fmla="*/ 2147483647 h 56"/>
                  <a:gd name="T14" fmla="*/ 2147483647 w 35"/>
                  <a:gd name="T15" fmla="*/ 2147483647 h 56"/>
                  <a:gd name="T16" fmla="*/ 0 60000 65536"/>
                  <a:gd name="T17" fmla="*/ 0 60000 65536"/>
                  <a:gd name="T18" fmla="*/ 0 60000 65536"/>
                  <a:gd name="T19" fmla="*/ 0 60000 65536"/>
                  <a:gd name="T20" fmla="*/ 0 60000 65536"/>
                  <a:gd name="T21" fmla="*/ 0 60000 65536"/>
                  <a:gd name="T22" fmla="*/ 0 60000 65536"/>
                  <a:gd name="T23" fmla="*/ 0 60000 65536"/>
                  <a:gd name="T24" fmla="*/ 0 w 35"/>
                  <a:gd name="T25" fmla="*/ 0 h 56"/>
                  <a:gd name="T26" fmla="*/ 35 w 35"/>
                  <a:gd name="T27" fmla="*/ 56 h 5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5" h="56">
                    <a:moveTo>
                      <a:pt x="11" y="9"/>
                    </a:moveTo>
                    <a:cubicBezTo>
                      <a:pt x="0" y="2"/>
                      <a:pt x="0" y="2"/>
                      <a:pt x="0" y="2"/>
                    </a:cubicBezTo>
                    <a:cubicBezTo>
                      <a:pt x="0" y="56"/>
                      <a:pt x="0" y="56"/>
                      <a:pt x="0" y="56"/>
                    </a:cubicBezTo>
                    <a:cubicBezTo>
                      <a:pt x="35" y="56"/>
                      <a:pt x="35" y="56"/>
                      <a:pt x="35" y="56"/>
                    </a:cubicBezTo>
                    <a:cubicBezTo>
                      <a:pt x="35" y="0"/>
                      <a:pt x="35" y="0"/>
                      <a:pt x="35" y="0"/>
                    </a:cubicBezTo>
                    <a:cubicBezTo>
                      <a:pt x="26" y="8"/>
                      <a:pt x="26" y="8"/>
                      <a:pt x="26" y="8"/>
                    </a:cubicBezTo>
                    <a:cubicBezTo>
                      <a:pt x="24" y="10"/>
                      <a:pt x="21" y="11"/>
                      <a:pt x="17" y="11"/>
                    </a:cubicBezTo>
                    <a:cubicBezTo>
                      <a:pt x="15" y="11"/>
                      <a:pt x="13" y="11"/>
                      <a:pt x="11" y="9"/>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2" name="Freeform 21">
                <a:hlinkClick r:id="rId4"/>
              </p:cNvPr>
              <p:cNvSpPr>
                <a:spLocks noChangeArrowheads="1"/>
              </p:cNvSpPr>
              <p:nvPr/>
            </p:nvSpPr>
            <p:spPr bwMode="auto">
              <a:xfrm>
                <a:off x="0" y="174625"/>
                <a:ext cx="131763" cy="241300"/>
              </a:xfrm>
              <a:custGeom>
                <a:avLst/>
                <a:gdLst>
                  <a:gd name="T0" fmla="*/ 2147483647 w 83"/>
                  <a:gd name="T1" fmla="*/ 2147483647 h 152"/>
                  <a:gd name="T2" fmla="*/ 2147483647 w 83"/>
                  <a:gd name="T3" fmla="*/ 0 h 152"/>
                  <a:gd name="T4" fmla="*/ 0 w 83"/>
                  <a:gd name="T5" fmla="*/ 2147483647 h 152"/>
                  <a:gd name="T6" fmla="*/ 0 w 83"/>
                  <a:gd name="T7" fmla="*/ 2147483647 h 152"/>
                  <a:gd name="T8" fmla="*/ 2147483647 w 83"/>
                  <a:gd name="T9" fmla="*/ 2147483647 h 152"/>
                  <a:gd name="T10" fmla="*/ 2147483647 w 83"/>
                  <a:gd name="T11" fmla="*/ 2147483647 h 152"/>
                  <a:gd name="T12" fmla="*/ 0 60000 65536"/>
                  <a:gd name="T13" fmla="*/ 0 60000 65536"/>
                  <a:gd name="T14" fmla="*/ 0 60000 65536"/>
                  <a:gd name="T15" fmla="*/ 0 60000 65536"/>
                  <a:gd name="T16" fmla="*/ 0 60000 65536"/>
                  <a:gd name="T17" fmla="*/ 0 60000 65536"/>
                  <a:gd name="T18" fmla="*/ 0 w 83"/>
                  <a:gd name="T19" fmla="*/ 0 h 152"/>
                  <a:gd name="T20" fmla="*/ 83 w 83"/>
                  <a:gd name="T21" fmla="*/ 152 h 152"/>
                </a:gdLst>
                <a:ahLst/>
                <a:cxnLst>
                  <a:cxn ang="T12">
                    <a:pos x="T0" y="T1"/>
                  </a:cxn>
                  <a:cxn ang="T13">
                    <a:pos x="T2" y="T3"/>
                  </a:cxn>
                  <a:cxn ang="T14">
                    <a:pos x="T4" y="T5"/>
                  </a:cxn>
                  <a:cxn ang="T15">
                    <a:pos x="T6" y="T7"/>
                  </a:cxn>
                  <a:cxn ang="T16">
                    <a:pos x="T8" y="T9"/>
                  </a:cxn>
                  <a:cxn ang="T17">
                    <a:pos x="T10" y="T11"/>
                  </a:cxn>
                </a:cxnLst>
                <a:rect l="T18" t="T19" r="T20" b="T21"/>
                <a:pathLst>
                  <a:path w="83" h="152">
                    <a:moveTo>
                      <a:pt x="83" y="14"/>
                    </a:moveTo>
                    <a:lnTo>
                      <a:pt x="64" y="0"/>
                    </a:lnTo>
                    <a:lnTo>
                      <a:pt x="0" y="55"/>
                    </a:lnTo>
                    <a:lnTo>
                      <a:pt x="0" y="152"/>
                    </a:lnTo>
                    <a:lnTo>
                      <a:pt x="83" y="152"/>
                    </a:lnTo>
                    <a:lnTo>
                      <a:pt x="83" y="14"/>
                    </a:ln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203" name="Rectangle 22">
                <a:hlinkClick r:id="rId4"/>
              </p:cNvPr>
              <p:cNvSpPr>
                <a:spLocks noChangeArrowheads="1"/>
              </p:cNvSpPr>
              <p:nvPr/>
            </p:nvSpPr>
            <p:spPr bwMode="auto">
              <a:xfrm>
                <a:off x="0" y="450850"/>
                <a:ext cx="455613" cy="49213"/>
              </a:xfrm>
              <a:prstGeom prst="rect">
                <a:avLst/>
              </a:pr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pPr algn="ctr" eaLnBrk="1" hangingPunct="1"/>
                <a:endParaRPr lang="zh-CN" altLang="zh-CN">
                  <a:solidFill>
                    <a:schemeClr val="bg1"/>
                  </a:solidFill>
                  <a:latin typeface="宋体" panose="02010600030101010101" pitchFamily="2" charset="-122"/>
                  <a:sym typeface="宋体" panose="02010600030101010101" pitchFamily="2" charset="-122"/>
                </a:endParaRPr>
              </a:p>
            </p:txBody>
          </p:sp>
          <p:sp>
            <p:nvSpPr>
              <p:cNvPr id="4204" name="Freeform 23">
                <a:hlinkClick r:id="rId4"/>
              </p:cNvPr>
              <p:cNvSpPr>
                <a:spLocks noChangeArrowheads="1"/>
              </p:cNvSpPr>
              <p:nvPr/>
            </p:nvSpPr>
            <p:spPr bwMode="auto">
              <a:xfrm>
                <a:off x="0" y="0"/>
                <a:ext cx="450850" cy="223838"/>
              </a:xfrm>
              <a:custGeom>
                <a:avLst/>
                <a:gdLst>
                  <a:gd name="T0" fmla="*/ 2147483647 w 120"/>
                  <a:gd name="T1" fmla="*/ 2147483647 h 59"/>
                  <a:gd name="T2" fmla="*/ 2147483647 w 120"/>
                  <a:gd name="T3" fmla="*/ 2147483647 h 59"/>
                  <a:gd name="T4" fmla="*/ 2147483647 w 120"/>
                  <a:gd name="T5" fmla="*/ 2147483647 h 59"/>
                  <a:gd name="T6" fmla="*/ 2147483647 w 120"/>
                  <a:gd name="T7" fmla="*/ 2147483647 h 59"/>
                  <a:gd name="T8" fmla="*/ 2147483647 w 120"/>
                  <a:gd name="T9" fmla="*/ 2147483647 h 59"/>
                  <a:gd name="T10" fmla="*/ 2147483647 w 120"/>
                  <a:gd name="T11" fmla="*/ 2147483647 h 59"/>
                  <a:gd name="T12" fmla="*/ 2147483647 w 120"/>
                  <a:gd name="T13" fmla="*/ 2147483647 h 59"/>
                  <a:gd name="T14" fmla="*/ 2147483647 w 120"/>
                  <a:gd name="T15" fmla="*/ 0 h 59"/>
                  <a:gd name="T16" fmla="*/ 2147483647 w 120"/>
                  <a:gd name="T17" fmla="*/ 2147483647 h 59"/>
                  <a:gd name="T18" fmla="*/ 2147483647 w 120"/>
                  <a:gd name="T19" fmla="*/ 2147483647 h 59"/>
                  <a:gd name="T20" fmla="*/ 2147483647 w 120"/>
                  <a:gd name="T21" fmla="*/ 2147483647 h 59"/>
                  <a:gd name="T22" fmla="*/ 2147483647 w 120"/>
                  <a:gd name="T23" fmla="*/ 2147483647 h 59"/>
                  <a:gd name="T24" fmla="*/ 2147483647 w 120"/>
                  <a:gd name="T25" fmla="*/ 2147483647 h 59"/>
                  <a:gd name="T26" fmla="*/ 2147483647 w 120"/>
                  <a:gd name="T27" fmla="*/ 2147483647 h 59"/>
                  <a:gd name="T28" fmla="*/ 2147483647 w 120"/>
                  <a:gd name="T29" fmla="*/ 2147483647 h 59"/>
                  <a:gd name="T30" fmla="*/ 2147483647 w 120"/>
                  <a:gd name="T31" fmla="*/ 2147483647 h 5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20"/>
                  <a:gd name="T49" fmla="*/ 0 h 59"/>
                  <a:gd name="T50" fmla="*/ 120 w 120"/>
                  <a:gd name="T51" fmla="*/ 59 h 59"/>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20" h="59">
                    <a:moveTo>
                      <a:pt x="9" y="53"/>
                    </a:moveTo>
                    <a:cubicBezTo>
                      <a:pt x="26" y="38"/>
                      <a:pt x="26" y="38"/>
                      <a:pt x="26" y="38"/>
                    </a:cubicBezTo>
                    <a:cubicBezTo>
                      <a:pt x="58" y="58"/>
                      <a:pt x="58" y="58"/>
                      <a:pt x="58" y="58"/>
                    </a:cubicBezTo>
                    <a:cubicBezTo>
                      <a:pt x="59" y="59"/>
                      <a:pt x="60" y="59"/>
                      <a:pt x="60" y="59"/>
                    </a:cubicBezTo>
                    <a:cubicBezTo>
                      <a:pt x="62" y="59"/>
                      <a:pt x="63" y="59"/>
                      <a:pt x="64" y="58"/>
                    </a:cubicBezTo>
                    <a:cubicBezTo>
                      <a:pt x="105" y="20"/>
                      <a:pt x="105" y="20"/>
                      <a:pt x="105" y="20"/>
                    </a:cubicBezTo>
                    <a:cubicBezTo>
                      <a:pt x="112" y="28"/>
                      <a:pt x="112" y="28"/>
                      <a:pt x="112" y="28"/>
                    </a:cubicBezTo>
                    <a:cubicBezTo>
                      <a:pt x="120" y="0"/>
                      <a:pt x="120" y="0"/>
                      <a:pt x="120" y="0"/>
                    </a:cubicBezTo>
                    <a:cubicBezTo>
                      <a:pt x="92" y="7"/>
                      <a:pt x="92" y="7"/>
                      <a:pt x="92" y="7"/>
                    </a:cubicBezTo>
                    <a:cubicBezTo>
                      <a:pt x="97" y="13"/>
                      <a:pt x="97" y="13"/>
                      <a:pt x="97" y="13"/>
                    </a:cubicBezTo>
                    <a:cubicBezTo>
                      <a:pt x="60" y="48"/>
                      <a:pt x="60" y="48"/>
                      <a:pt x="60" y="48"/>
                    </a:cubicBezTo>
                    <a:cubicBezTo>
                      <a:pt x="28" y="27"/>
                      <a:pt x="28" y="27"/>
                      <a:pt x="28" y="27"/>
                    </a:cubicBezTo>
                    <a:cubicBezTo>
                      <a:pt x="26" y="26"/>
                      <a:pt x="24" y="26"/>
                      <a:pt x="22" y="28"/>
                    </a:cubicBezTo>
                    <a:cubicBezTo>
                      <a:pt x="2" y="45"/>
                      <a:pt x="2" y="45"/>
                      <a:pt x="2" y="45"/>
                    </a:cubicBezTo>
                    <a:cubicBezTo>
                      <a:pt x="0" y="47"/>
                      <a:pt x="0" y="50"/>
                      <a:pt x="2" y="52"/>
                    </a:cubicBezTo>
                    <a:cubicBezTo>
                      <a:pt x="3" y="54"/>
                      <a:pt x="7" y="55"/>
                      <a:pt x="9" y="53"/>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grpSp>
        <p:nvGrpSpPr>
          <p:cNvPr id="4104" name="组合 18"/>
          <p:cNvGrpSpPr/>
          <p:nvPr/>
        </p:nvGrpSpPr>
        <p:grpSpPr bwMode="auto">
          <a:xfrm>
            <a:off x="7939678" y="2217420"/>
            <a:ext cx="754380" cy="753110"/>
            <a:chOff x="0" y="0"/>
            <a:chExt cx="871174" cy="874617"/>
          </a:xfrm>
        </p:grpSpPr>
        <p:sp>
          <p:nvSpPr>
            <p:cNvPr id="4196"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sp>
          <p:nvSpPr>
            <p:cNvPr id="4197" name="Freeform 24">
              <a:hlinkClick r:id="rId4"/>
            </p:cNvPr>
            <p:cNvSpPr>
              <a:spLocks noEditPoints="1" noChangeArrowheads="1"/>
            </p:cNvSpPr>
            <p:nvPr/>
          </p:nvSpPr>
          <p:spPr bwMode="auto">
            <a:xfrm>
              <a:off x="111555" y="267445"/>
              <a:ext cx="687388" cy="414338"/>
            </a:xfrm>
            <a:custGeom>
              <a:avLst/>
              <a:gdLst>
                <a:gd name="T0" fmla="*/ 2147483647 w 183"/>
                <a:gd name="T1" fmla="*/ 2147483647 h 110"/>
                <a:gd name="T2" fmla="*/ 2147483647 w 183"/>
                <a:gd name="T3" fmla="*/ 2147483647 h 110"/>
                <a:gd name="T4" fmla="*/ 2147483647 w 183"/>
                <a:gd name="T5" fmla="*/ 2147483647 h 110"/>
                <a:gd name="T6" fmla="*/ 2147483647 w 183"/>
                <a:gd name="T7" fmla="*/ 2147483647 h 110"/>
                <a:gd name="T8" fmla="*/ 2147483647 w 183"/>
                <a:gd name="T9" fmla="*/ 2147483647 h 110"/>
                <a:gd name="T10" fmla="*/ 2147483647 w 183"/>
                <a:gd name="T11" fmla="*/ 2147483647 h 110"/>
                <a:gd name="T12" fmla="*/ 2147483647 w 183"/>
                <a:gd name="T13" fmla="*/ 2147483647 h 110"/>
                <a:gd name="T14" fmla="*/ 2147483647 w 183"/>
                <a:gd name="T15" fmla="*/ 2147483647 h 110"/>
                <a:gd name="T16" fmla="*/ 2147483647 w 183"/>
                <a:gd name="T17" fmla="*/ 2147483647 h 110"/>
                <a:gd name="T18" fmla="*/ 2147483647 w 183"/>
                <a:gd name="T19" fmla="*/ 2147483647 h 110"/>
                <a:gd name="T20" fmla="*/ 2147483647 w 183"/>
                <a:gd name="T21" fmla="*/ 2147483647 h 110"/>
                <a:gd name="T22" fmla="*/ 2147483647 w 183"/>
                <a:gd name="T23" fmla="*/ 2147483647 h 110"/>
                <a:gd name="T24" fmla="*/ 2147483647 w 183"/>
                <a:gd name="T25" fmla="*/ 2147483647 h 110"/>
                <a:gd name="T26" fmla="*/ 2147483647 w 183"/>
                <a:gd name="T27" fmla="*/ 2147483647 h 110"/>
                <a:gd name="T28" fmla="*/ 2147483647 w 183"/>
                <a:gd name="T29" fmla="*/ 2147483647 h 110"/>
                <a:gd name="T30" fmla="*/ 2147483647 w 183"/>
                <a:gd name="T31" fmla="*/ 2147483647 h 110"/>
                <a:gd name="T32" fmla="*/ 2147483647 w 183"/>
                <a:gd name="T33" fmla="*/ 2147483647 h 110"/>
                <a:gd name="T34" fmla="*/ 2147483647 w 183"/>
                <a:gd name="T35" fmla="*/ 2147483647 h 110"/>
                <a:gd name="T36" fmla="*/ 2147483647 w 183"/>
                <a:gd name="T37" fmla="*/ 2147483647 h 110"/>
                <a:gd name="T38" fmla="*/ 2147483647 w 183"/>
                <a:gd name="T39" fmla="*/ 2147483647 h 110"/>
                <a:gd name="T40" fmla="*/ 2147483647 w 183"/>
                <a:gd name="T41" fmla="*/ 2147483647 h 110"/>
                <a:gd name="T42" fmla="*/ 2147483647 w 183"/>
                <a:gd name="T43" fmla="*/ 2147483647 h 110"/>
                <a:gd name="T44" fmla="*/ 2147483647 w 183"/>
                <a:gd name="T45" fmla="*/ 2147483647 h 110"/>
                <a:gd name="T46" fmla="*/ 2147483647 w 183"/>
                <a:gd name="T47" fmla="*/ 2147483647 h 110"/>
                <a:gd name="T48" fmla="*/ 2147483647 w 183"/>
                <a:gd name="T49" fmla="*/ 2147483647 h 110"/>
                <a:gd name="T50" fmla="*/ 2147483647 w 183"/>
                <a:gd name="T51" fmla="*/ 2147483647 h 110"/>
                <a:gd name="T52" fmla="*/ 2147483647 w 183"/>
                <a:gd name="T53" fmla="*/ 2147483647 h 110"/>
                <a:gd name="T54" fmla="*/ 2147483647 w 183"/>
                <a:gd name="T55" fmla="*/ 2147483647 h 110"/>
                <a:gd name="T56" fmla="*/ 2147483647 w 183"/>
                <a:gd name="T57" fmla="*/ 2147483647 h 110"/>
                <a:gd name="T58" fmla="*/ 2147483647 w 183"/>
                <a:gd name="T59" fmla="*/ 2147483647 h 110"/>
                <a:gd name="T60" fmla="*/ 2147483647 w 183"/>
                <a:gd name="T61" fmla="*/ 2147483647 h 110"/>
                <a:gd name="T62" fmla="*/ 2147483647 w 183"/>
                <a:gd name="T63" fmla="*/ 2147483647 h 110"/>
                <a:gd name="T64" fmla="*/ 2147483647 w 183"/>
                <a:gd name="T65" fmla="*/ 2147483647 h 110"/>
                <a:gd name="T66" fmla="*/ 2147483647 w 183"/>
                <a:gd name="T67" fmla="*/ 2147483647 h 110"/>
                <a:gd name="T68" fmla="*/ 2147483647 w 183"/>
                <a:gd name="T69" fmla="*/ 2147483647 h 110"/>
                <a:gd name="T70" fmla="*/ 2147483647 w 183"/>
                <a:gd name="T71" fmla="*/ 2147483647 h 110"/>
                <a:gd name="T72" fmla="*/ 2147483647 w 183"/>
                <a:gd name="T73" fmla="*/ 2147483647 h 110"/>
                <a:gd name="T74" fmla="*/ 2147483647 w 183"/>
                <a:gd name="T75" fmla="*/ 2147483647 h 110"/>
                <a:gd name="T76" fmla="*/ 2147483647 w 183"/>
                <a:gd name="T77" fmla="*/ 2147483647 h 110"/>
                <a:gd name="T78" fmla="*/ 2147483647 w 183"/>
                <a:gd name="T79" fmla="*/ 2147483647 h 110"/>
                <a:gd name="T80" fmla="*/ 2147483647 w 183"/>
                <a:gd name="T81" fmla="*/ 2147483647 h 110"/>
                <a:gd name="T82" fmla="*/ 2147483647 w 183"/>
                <a:gd name="T83" fmla="*/ 2147483647 h 110"/>
                <a:gd name="T84" fmla="*/ 2147483647 w 183"/>
                <a:gd name="T85" fmla="*/ 2147483647 h 11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83"/>
                <a:gd name="T130" fmla="*/ 0 h 110"/>
                <a:gd name="T131" fmla="*/ 183 w 183"/>
                <a:gd name="T132" fmla="*/ 110 h 11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83" h="110">
                  <a:moveTo>
                    <a:pt x="145" y="68"/>
                  </a:moveTo>
                  <a:cubicBezTo>
                    <a:pt x="146" y="67"/>
                    <a:pt x="146" y="66"/>
                    <a:pt x="147" y="65"/>
                  </a:cubicBezTo>
                  <a:cubicBezTo>
                    <a:pt x="151" y="73"/>
                    <a:pt x="151" y="73"/>
                    <a:pt x="151" y="73"/>
                  </a:cubicBezTo>
                  <a:cubicBezTo>
                    <a:pt x="183" y="59"/>
                    <a:pt x="183" y="59"/>
                    <a:pt x="183" y="59"/>
                  </a:cubicBezTo>
                  <a:cubicBezTo>
                    <a:pt x="156" y="0"/>
                    <a:pt x="156" y="0"/>
                    <a:pt x="156" y="0"/>
                  </a:cubicBezTo>
                  <a:cubicBezTo>
                    <a:pt x="124" y="14"/>
                    <a:pt x="124" y="14"/>
                    <a:pt x="124" y="14"/>
                  </a:cubicBezTo>
                  <a:cubicBezTo>
                    <a:pt x="126" y="18"/>
                    <a:pt x="126" y="18"/>
                    <a:pt x="126" y="18"/>
                  </a:cubicBezTo>
                  <a:cubicBezTo>
                    <a:pt x="121" y="17"/>
                    <a:pt x="121" y="17"/>
                    <a:pt x="121" y="17"/>
                  </a:cubicBezTo>
                  <a:cubicBezTo>
                    <a:pt x="121" y="17"/>
                    <a:pt x="121" y="17"/>
                    <a:pt x="121" y="17"/>
                  </a:cubicBezTo>
                  <a:cubicBezTo>
                    <a:pt x="121" y="17"/>
                    <a:pt x="120" y="17"/>
                    <a:pt x="120" y="17"/>
                  </a:cubicBezTo>
                  <a:cubicBezTo>
                    <a:pt x="117" y="16"/>
                    <a:pt x="117" y="16"/>
                    <a:pt x="117" y="16"/>
                  </a:cubicBezTo>
                  <a:cubicBezTo>
                    <a:pt x="116" y="16"/>
                    <a:pt x="115" y="16"/>
                    <a:pt x="115" y="16"/>
                  </a:cubicBezTo>
                  <a:cubicBezTo>
                    <a:pt x="106" y="14"/>
                    <a:pt x="91" y="13"/>
                    <a:pt x="81" y="20"/>
                  </a:cubicBezTo>
                  <a:cubicBezTo>
                    <a:pt x="80" y="20"/>
                    <a:pt x="79" y="21"/>
                    <a:pt x="78" y="22"/>
                  </a:cubicBezTo>
                  <a:cubicBezTo>
                    <a:pt x="75" y="20"/>
                    <a:pt x="72" y="19"/>
                    <a:pt x="69" y="20"/>
                  </a:cubicBezTo>
                  <a:cubicBezTo>
                    <a:pt x="56" y="23"/>
                    <a:pt x="56" y="23"/>
                    <a:pt x="56" y="23"/>
                  </a:cubicBezTo>
                  <a:cubicBezTo>
                    <a:pt x="55" y="22"/>
                    <a:pt x="55" y="22"/>
                    <a:pt x="55" y="22"/>
                  </a:cubicBezTo>
                  <a:cubicBezTo>
                    <a:pt x="59" y="14"/>
                    <a:pt x="59" y="14"/>
                    <a:pt x="59" y="14"/>
                  </a:cubicBezTo>
                  <a:cubicBezTo>
                    <a:pt x="27" y="0"/>
                    <a:pt x="27" y="0"/>
                    <a:pt x="27" y="0"/>
                  </a:cubicBezTo>
                  <a:cubicBezTo>
                    <a:pt x="0" y="59"/>
                    <a:pt x="0" y="59"/>
                    <a:pt x="0" y="59"/>
                  </a:cubicBezTo>
                  <a:cubicBezTo>
                    <a:pt x="32" y="73"/>
                    <a:pt x="32" y="73"/>
                    <a:pt x="32" y="73"/>
                  </a:cubicBezTo>
                  <a:cubicBezTo>
                    <a:pt x="36" y="65"/>
                    <a:pt x="36" y="65"/>
                    <a:pt x="36" y="65"/>
                  </a:cubicBezTo>
                  <a:cubicBezTo>
                    <a:pt x="37" y="68"/>
                    <a:pt x="39" y="70"/>
                    <a:pt x="41" y="72"/>
                  </a:cubicBezTo>
                  <a:cubicBezTo>
                    <a:pt x="40" y="74"/>
                    <a:pt x="39" y="76"/>
                    <a:pt x="39" y="79"/>
                  </a:cubicBezTo>
                  <a:cubicBezTo>
                    <a:pt x="40" y="83"/>
                    <a:pt x="44" y="87"/>
                    <a:pt x="49" y="87"/>
                  </a:cubicBezTo>
                  <a:cubicBezTo>
                    <a:pt x="49" y="87"/>
                    <a:pt x="49" y="87"/>
                    <a:pt x="50" y="87"/>
                  </a:cubicBezTo>
                  <a:cubicBezTo>
                    <a:pt x="51" y="86"/>
                    <a:pt x="51" y="86"/>
                    <a:pt x="52" y="86"/>
                  </a:cubicBezTo>
                  <a:cubicBezTo>
                    <a:pt x="52" y="87"/>
                    <a:pt x="52" y="87"/>
                    <a:pt x="52" y="88"/>
                  </a:cubicBezTo>
                  <a:cubicBezTo>
                    <a:pt x="53" y="92"/>
                    <a:pt x="57" y="96"/>
                    <a:pt x="61" y="96"/>
                  </a:cubicBezTo>
                  <a:cubicBezTo>
                    <a:pt x="62" y="96"/>
                    <a:pt x="62" y="96"/>
                    <a:pt x="63" y="96"/>
                  </a:cubicBezTo>
                  <a:cubicBezTo>
                    <a:pt x="63" y="96"/>
                    <a:pt x="64" y="95"/>
                    <a:pt x="65" y="95"/>
                  </a:cubicBezTo>
                  <a:cubicBezTo>
                    <a:pt x="65" y="96"/>
                    <a:pt x="65" y="96"/>
                    <a:pt x="65" y="97"/>
                  </a:cubicBezTo>
                  <a:cubicBezTo>
                    <a:pt x="66" y="101"/>
                    <a:pt x="69" y="105"/>
                    <a:pt x="74" y="105"/>
                  </a:cubicBezTo>
                  <a:cubicBezTo>
                    <a:pt x="74" y="105"/>
                    <a:pt x="75" y="105"/>
                    <a:pt x="75" y="105"/>
                  </a:cubicBezTo>
                  <a:cubicBezTo>
                    <a:pt x="78" y="104"/>
                    <a:pt x="80" y="103"/>
                    <a:pt x="82" y="100"/>
                  </a:cubicBezTo>
                  <a:cubicBezTo>
                    <a:pt x="95" y="108"/>
                    <a:pt x="95" y="108"/>
                    <a:pt x="95" y="108"/>
                  </a:cubicBezTo>
                  <a:cubicBezTo>
                    <a:pt x="98" y="110"/>
                    <a:pt x="102" y="109"/>
                    <a:pt x="104" y="106"/>
                  </a:cubicBezTo>
                  <a:cubicBezTo>
                    <a:pt x="106" y="103"/>
                    <a:pt x="105" y="99"/>
                    <a:pt x="102" y="97"/>
                  </a:cubicBezTo>
                  <a:cubicBezTo>
                    <a:pt x="101" y="97"/>
                    <a:pt x="101" y="97"/>
                    <a:pt x="101" y="97"/>
                  </a:cubicBezTo>
                  <a:cubicBezTo>
                    <a:pt x="102" y="97"/>
                    <a:pt x="103" y="96"/>
                    <a:pt x="104" y="96"/>
                  </a:cubicBezTo>
                  <a:cubicBezTo>
                    <a:pt x="110" y="100"/>
                    <a:pt x="110" y="100"/>
                    <a:pt x="110" y="100"/>
                  </a:cubicBezTo>
                  <a:cubicBezTo>
                    <a:pt x="111" y="101"/>
                    <a:pt x="113" y="101"/>
                    <a:pt x="114" y="101"/>
                  </a:cubicBezTo>
                  <a:cubicBezTo>
                    <a:pt x="116" y="101"/>
                    <a:pt x="118" y="100"/>
                    <a:pt x="119" y="98"/>
                  </a:cubicBezTo>
                  <a:cubicBezTo>
                    <a:pt x="120" y="96"/>
                    <a:pt x="121" y="94"/>
                    <a:pt x="120" y="93"/>
                  </a:cubicBezTo>
                  <a:cubicBezTo>
                    <a:pt x="120" y="91"/>
                    <a:pt x="119" y="89"/>
                    <a:pt x="117" y="89"/>
                  </a:cubicBezTo>
                  <a:cubicBezTo>
                    <a:pt x="116" y="88"/>
                    <a:pt x="116" y="88"/>
                    <a:pt x="116" y="88"/>
                  </a:cubicBezTo>
                  <a:cubicBezTo>
                    <a:pt x="116" y="87"/>
                    <a:pt x="117" y="87"/>
                    <a:pt x="117" y="86"/>
                  </a:cubicBezTo>
                  <a:cubicBezTo>
                    <a:pt x="123" y="90"/>
                    <a:pt x="123" y="90"/>
                    <a:pt x="123" y="90"/>
                  </a:cubicBezTo>
                  <a:cubicBezTo>
                    <a:pt x="124" y="91"/>
                    <a:pt x="125" y="91"/>
                    <a:pt x="127" y="91"/>
                  </a:cubicBezTo>
                  <a:cubicBezTo>
                    <a:pt x="129" y="91"/>
                    <a:pt x="131" y="90"/>
                    <a:pt x="132" y="88"/>
                  </a:cubicBezTo>
                  <a:cubicBezTo>
                    <a:pt x="134" y="85"/>
                    <a:pt x="133" y="81"/>
                    <a:pt x="130" y="79"/>
                  </a:cubicBezTo>
                  <a:cubicBezTo>
                    <a:pt x="132" y="78"/>
                    <a:pt x="132" y="78"/>
                    <a:pt x="132" y="78"/>
                  </a:cubicBezTo>
                  <a:cubicBezTo>
                    <a:pt x="135" y="79"/>
                    <a:pt x="135" y="79"/>
                    <a:pt x="135" y="79"/>
                  </a:cubicBezTo>
                  <a:cubicBezTo>
                    <a:pt x="136" y="80"/>
                    <a:pt x="137" y="80"/>
                    <a:pt x="138" y="80"/>
                  </a:cubicBezTo>
                  <a:cubicBezTo>
                    <a:pt x="140" y="80"/>
                    <a:pt x="143" y="79"/>
                    <a:pt x="144" y="77"/>
                  </a:cubicBezTo>
                  <a:cubicBezTo>
                    <a:pt x="145" y="75"/>
                    <a:pt x="145" y="72"/>
                    <a:pt x="143" y="70"/>
                  </a:cubicBezTo>
                  <a:cubicBezTo>
                    <a:pt x="144" y="69"/>
                    <a:pt x="144" y="69"/>
                    <a:pt x="144" y="69"/>
                  </a:cubicBezTo>
                  <a:lnTo>
                    <a:pt x="145" y="68"/>
                  </a:lnTo>
                  <a:close/>
                  <a:moveTo>
                    <a:pt x="29" y="66"/>
                  </a:moveTo>
                  <a:cubicBezTo>
                    <a:pt x="8" y="56"/>
                    <a:pt x="8" y="56"/>
                    <a:pt x="8" y="56"/>
                  </a:cubicBezTo>
                  <a:cubicBezTo>
                    <a:pt x="30" y="7"/>
                    <a:pt x="30" y="7"/>
                    <a:pt x="30" y="7"/>
                  </a:cubicBezTo>
                  <a:cubicBezTo>
                    <a:pt x="51" y="17"/>
                    <a:pt x="51" y="17"/>
                    <a:pt x="51" y="17"/>
                  </a:cubicBezTo>
                  <a:lnTo>
                    <a:pt x="29" y="66"/>
                  </a:lnTo>
                  <a:close/>
                  <a:moveTo>
                    <a:pt x="153" y="7"/>
                  </a:moveTo>
                  <a:cubicBezTo>
                    <a:pt x="175" y="56"/>
                    <a:pt x="175" y="56"/>
                    <a:pt x="175" y="56"/>
                  </a:cubicBezTo>
                  <a:cubicBezTo>
                    <a:pt x="154" y="66"/>
                    <a:pt x="154" y="66"/>
                    <a:pt x="154" y="66"/>
                  </a:cubicBezTo>
                  <a:cubicBezTo>
                    <a:pt x="132" y="17"/>
                    <a:pt x="132" y="17"/>
                    <a:pt x="132" y="17"/>
                  </a:cubicBezTo>
                  <a:lnTo>
                    <a:pt x="153" y="7"/>
                  </a:lnTo>
                  <a:close/>
                  <a:moveTo>
                    <a:pt x="85" y="23"/>
                  </a:moveTo>
                  <a:cubicBezTo>
                    <a:pt x="86" y="23"/>
                    <a:pt x="87" y="23"/>
                    <a:pt x="87" y="23"/>
                  </a:cubicBezTo>
                  <a:cubicBezTo>
                    <a:pt x="88" y="22"/>
                    <a:pt x="89" y="22"/>
                    <a:pt x="89" y="22"/>
                  </a:cubicBezTo>
                  <a:cubicBezTo>
                    <a:pt x="90" y="22"/>
                    <a:pt x="91" y="21"/>
                    <a:pt x="91" y="21"/>
                  </a:cubicBezTo>
                  <a:cubicBezTo>
                    <a:pt x="92" y="21"/>
                    <a:pt x="93" y="21"/>
                    <a:pt x="94" y="21"/>
                  </a:cubicBezTo>
                  <a:cubicBezTo>
                    <a:pt x="95" y="21"/>
                    <a:pt x="95" y="21"/>
                    <a:pt x="96" y="21"/>
                  </a:cubicBezTo>
                  <a:cubicBezTo>
                    <a:pt x="97" y="21"/>
                    <a:pt x="98" y="20"/>
                    <a:pt x="100" y="20"/>
                  </a:cubicBezTo>
                  <a:cubicBezTo>
                    <a:pt x="100" y="20"/>
                    <a:pt x="100" y="20"/>
                    <a:pt x="100" y="20"/>
                  </a:cubicBezTo>
                  <a:cubicBezTo>
                    <a:pt x="100" y="20"/>
                    <a:pt x="100" y="20"/>
                    <a:pt x="100" y="20"/>
                  </a:cubicBezTo>
                  <a:cubicBezTo>
                    <a:pt x="105" y="20"/>
                    <a:pt x="110" y="21"/>
                    <a:pt x="114" y="22"/>
                  </a:cubicBezTo>
                  <a:cubicBezTo>
                    <a:pt x="114" y="22"/>
                    <a:pt x="114" y="22"/>
                    <a:pt x="114" y="22"/>
                  </a:cubicBezTo>
                  <a:cubicBezTo>
                    <a:pt x="116" y="22"/>
                    <a:pt x="118" y="22"/>
                    <a:pt x="119" y="23"/>
                  </a:cubicBezTo>
                  <a:cubicBezTo>
                    <a:pt x="129" y="25"/>
                    <a:pt x="129" y="25"/>
                    <a:pt x="129" y="25"/>
                  </a:cubicBezTo>
                  <a:cubicBezTo>
                    <a:pt x="129" y="25"/>
                    <a:pt x="129" y="25"/>
                    <a:pt x="129" y="25"/>
                  </a:cubicBezTo>
                  <a:cubicBezTo>
                    <a:pt x="144" y="59"/>
                    <a:pt x="144" y="59"/>
                    <a:pt x="144" y="59"/>
                  </a:cubicBezTo>
                  <a:cubicBezTo>
                    <a:pt x="143" y="61"/>
                    <a:pt x="142" y="63"/>
                    <a:pt x="140" y="64"/>
                  </a:cubicBezTo>
                  <a:cubicBezTo>
                    <a:pt x="140" y="65"/>
                    <a:pt x="140" y="65"/>
                    <a:pt x="140" y="65"/>
                  </a:cubicBezTo>
                  <a:cubicBezTo>
                    <a:pt x="139" y="65"/>
                    <a:pt x="139" y="66"/>
                    <a:pt x="138" y="66"/>
                  </a:cubicBezTo>
                  <a:cubicBezTo>
                    <a:pt x="99" y="42"/>
                    <a:pt x="99" y="42"/>
                    <a:pt x="99" y="42"/>
                  </a:cubicBezTo>
                  <a:cubicBezTo>
                    <a:pt x="98" y="42"/>
                    <a:pt x="98" y="41"/>
                    <a:pt x="97" y="41"/>
                  </a:cubicBezTo>
                  <a:cubicBezTo>
                    <a:pt x="96" y="41"/>
                    <a:pt x="95" y="40"/>
                    <a:pt x="94" y="40"/>
                  </a:cubicBezTo>
                  <a:cubicBezTo>
                    <a:pt x="94" y="40"/>
                    <a:pt x="94" y="40"/>
                    <a:pt x="94" y="40"/>
                  </a:cubicBezTo>
                  <a:cubicBezTo>
                    <a:pt x="94" y="40"/>
                    <a:pt x="94" y="40"/>
                    <a:pt x="94" y="40"/>
                  </a:cubicBezTo>
                  <a:cubicBezTo>
                    <a:pt x="93" y="40"/>
                    <a:pt x="93" y="40"/>
                    <a:pt x="93" y="40"/>
                  </a:cubicBezTo>
                  <a:cubicBezTo>
                    <a:pt x="92" y="40"/>
                    <a:pt x="91" y="40"/>
                    <a:pt x="91" y="40"/>
                  </a:cubicBezTo>
                  <a:cubicBezTo>
                    <a:pt x="90" y="40"/>
                    <a:pt x="90" y="40"/>
                    <a:pt x="90" y="40"/>
                  </a:cubicBezTo>
                  <a:cubicBezTo>
                    <a:pt x="89" y="40"/>
                    <a:pt x="89" y="40"/>
                    <a:pt x="88" y="40"/>
                  </a:cubicBezTo>
                  <a:cubicBezTo>
                    <a:pt x="88" y="40"/>
                    <a:pt x="88" y="40"/>
                    <a:pt x="87" y="40"/>
                  </a:cubicBezTo>
                  <a:cubicBezTo>
                    <a:pt x="86" y="40"/>
                    <a:pt x="84" y="40"/>
                    <a:pt x="83" y="40"/>
                  </a:cubicBezTo>
                  <a:cubicBezTo>
                    <a:pt x="83" y="41"/>
                    <a:pt x="83" y="41"/>
                    <a:pt x="83" y="41"/>
                  </a:cubicBezTo>
                  <a:cubicBezTo>
                    <a:pt x="82" y="41"/>
                    <a:pt x="82" y="41"/>
                    <a:pt x="81" y="41"/>
                  </a:cubicBezTo>
                  <a:cubicBezTo>
                    <a:pt x="81" y="41"/>
                    <a:pt x="81" y="41"/>
                    <a:pt x="81" y="41"/>
                  </a:cubicBezTo>
                  <a:cubicBezTo>
                    <a:pt x="80" y="42"/>
                    <a:pt x="80" y="42"/>
                    <a:pt x="79" y="42"/>
                  </a:cubicBezTo>
                  <a:cubicBezTo>
                    <a:pt x="79" y="42"/>
                    <a:pt x="78" y="43"/>
                    <a:pt x="77" y="43"/>
                  </a:cubicBezTo>
                  <a:cubicBezTo>
                    <a:pt x="71" y="46"/>
                    <a:pt x="66" y="46"/>
                    <a:pt x="63" y="45"/>
                  </a:cubicBezTo>
                  <a:cubicBezTo>
                    <a:pt x="62" y="44"/>
                    <a:pt x="62" y="44"/>
                    <a:pt x="61" y="44"/>
                  </a:cubicBezTo>
                  <a:cubicBezTo>
                    <a:pt x="61" y="43"/>
                    <a:pt x="61" y="43"/>
                    <a:pt x="61" y="43"/>
                  </a:cubicBezTo>
                  <a:cubicBezTo>
                    <a:pt x="61" y="43"/>
                    <a:pt x="61" y="43"/>
                    <a:pt x="60" y="43"/>
                  </a:cubicBezTo>
                  <a:cubicBezTo>
                    <a:pt x="60" y="42"/>
                    <a:pt x="60" y="42"/>
                    <a:pt x="60" y="42"/>
                  </a:cubicBezTo>
                  <a:cubicBezTo>
                    <a:pt x="60" y="41"/>
                    <a:pt x="58" y="35"/>
                    <a:pt x="61" y="34"/>
                  </a:cubicBezTo>
                  <a:cubicBezTo>
                    <a:pt x="63" y="34"/>
                    <a:pt x="73" y="31"/>
                    <a:pt x="82" y="25"/>
                  </a:cubicBezTo>
                  <a:cubicBezTo>
                    <a:pt x="83" y="24"/>
                    <a:pt x="84" y="24"/>
                    <a:pt x="85" y="23"/>
                  </a:cubicBezTo>
                  <a:close/>
                  <a:moveTo>
                    <a:pt x="49" y="82"/>
                  </a:moveTo>
                  <a:cubicBezTo>
                    <a:pt x="47" y="83"/>
                    <a:pt x="44" y="81"/>
                    <a:pt x="44" y="78"/>
                  </a:cubicBezTo>
                  <a:cubicBezTo>
                    <a:pt x="43" y="77"/>
                    <a:pt x="44" y="76"/>
                    <a:pt x="45" y="74"/>
                  </a:cubicBezTo>
                  <a:cubicBezTo>
                    <a:pt x="45" y="73"/>
                    <a:pt x="47" y="73"/>
                    <a:pt x="48" y="73"/>
                  </a:cubicBezTo>
                  <a:cubicBezTo>
                    <a:pt x="48" y="73"/>
                    <a:pt x="48" y="72"/>
                    <a:pt x="49" y="72"/>
                  </a:cubicBezTo>
                  <a:cubicBezTo>
                    <a:pt x="51" y="72"/>
                    <a:pt x="53" y="74"/>
                    <a:pt x="53" y="77"/>
                  </a:cubicBezTo>
                  <a:cubicBezTo>
                    <a:pt x="54" y="79"/>
                    <a:pt x="52" y="82"/>
                    <a:pt x="49" y="82"/>
                  </a:cubicBezTo>
                  <a:close/>
                  <a:moveTo>
                    <a:pt x="62" y="91"/>
                  </a:moveTo>
                  <a:cubicBezTo>
                    <a:pt x="59" y="92"/>
                    <a:pt x="57" y="90"/>
                    <a:pt x="56" y="87"/>
                  </a:cubicBezTo>
                  <a:cubicBezTo>
                    <a:pt x="56" y="86"/>
                    <a:pt x="57" y="85"/>
                    <a:pt x="57" y="84"/>
                  </a:cubicBezTo>
                  <a:cubicBezTo>
                    <a:pt x="58" y="82"/>
                    <a:pt x="59" y="82"/>
                    <a:pt x="61" y="82"/>
                  </a:cubicBezTo>
                  <a:cubicBezTo>
                    <a:pt x="61" y="82"/>
                    <a:pt x="61" y="82"/>
                    <a:pt x="61" y="82"/>
                  </a:cubicBezTo>
                  <a:cubicBezTo>
                    <a:pt x="64" y="82"/>
                    <a:pt x="66" y="83"/>
                    <a:pt x="66" y="86"/>
                  </a:cubicBezTo>
                  <a:cubicBezTo>
                    <a:pt x="67" y="89"/>
                    <a:pt x="65" y="91"/>
                    <a:pt x="62" y="91"/>
                  </a:cubicBezTo>
                  <a:close/>
                  <a:moveTo>
                    <a:pt x="75" y="100"/>
                  </a:moveTo>
                  <a:cubicBezTo>
                    <a:pt x="72" y="101"/>
                    <a:pt x="70" y="99"/>
                    <a:pt x="69" y="96"/>
                  </a:cubicBezTo>
                  <a:cubicBezTo>
                    <a:pt x="69" y="95"/>
                    <a:pt x="69" y="94"/>
                    <a:pt x="70" y="93"/>
                  </a:cubicBezTo>
                  <a:cubicBezTo>
                    <a:pt x="71" y="92"/>
                    <a:pt x="72" y="91"/>
                    <a:pt x="73" y="91"/>
                  </a:cubicBezTo>
                  <a:cubicBezTo>
                    <a:pt x="74" y="91"/>
                    <a:pt x="74" y="91"/>
                    <a:pt x="74" y="91"/>
                  </a:cubicBezTo>
                  <a:cubicBezTo>
                    <a:pt x="76" y="91"/>
                    <a:pt x="79" y="92"/>
                    <a:pt x="79" y="95"/>
                  </a:cubicBezTo>
                  <a:cubicBezTo>
                    <a:pt x="79" y="98"/>
                    <a:pt x="77" y="100"/>
                    <a:pt x="75" y="100"/>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grpSp>
      <p:grpSp>
        <p:nvGrpSpPr>
          <p:cNvPr id="4105" name="组合 21"/>
          <p:cNvGrpSpPr/>
          <p:nvPr/>
        </p:nvGrpSpPr>
        <p:grpSpPr bwMode="auto">
          <a:xfrm>
            <a:off x="10879728" y="2217420"/>
            <a:ext cx="768350" cy="753110"/>
            <a:chOff x="0" y="0"/>
            <a:chExt cx="871174" cy="874617"/>
          </a:xfrm>
        </p:grpSpPr>
        <p:sp>
          <p:nvSpPr>
            <p:cNvPr id="4194" name="Freeform 9">
              <a:hlinkClick r:id="rId4"/>
            </p:cNvPr>
            <p:cNvSpPr>
              <a:spLocks noEditPoints="1" noChangeArrowheads="1"/>
            </p:cNvSpPr>
            <p:nvPr/>
          </p:nvSpPr>
          <p:spPr bwMode="auto">
            <a:xfrm>
              <a:off x="225243" y="285318"/>
              <a:ext cx="454025" cy="395288"/>
            </a:xfrm>
            <a:custGeom>
              <a:avLst/>
              <a:gdLst>
                <a:gd name="T0" fmla="*/ 2147483647 w 121"/>
                <a:gd name="T1" fmla="*/ 0 h 105"/>
                <a:gd name="T2" fmla="*/ 2147483647 w 121"/>
                <a:gd name="T3" fmla="*/ 0 h 105"/>
                <a:gd name="T4" fmla="*/ 0 w 121"/>
                <a:gd name="T5" fmla="*/ 2147483647 h 105"/>
                <a:gd name="T6" fmla="*/ 0 w 121"/>
                <a:gd name="T7" fmla="*/ 2147483647 h 105"/>
                <a:gd name="T8" fmla="*/ 2147483647 w 121"/>
                <a:gd name="T9" fmla="*/ 2147483647 h 105"/>
                <a:gd name="T10" fmla="*/ 2147483647 w 121"/>
                <a:gd name="T11" fmla="*/ 2147483647 h 105"/>
                <a:gd name="T12" fmla="*/ 2147483647 w 121"/>
                <a:gd name="T13" fmla="*/ 2147483647 h 105"/>
                <a:gd name="T14" fmla="*/ 2147483647 w 121"/>
                <a:gd name="T15" fmla="*/ 2147483647 h 105"/>
                <a:gd name="T16" fmla="*/ 2147483647 w 121"/>
                <a:gd name="T17" fmla="*/ 2147483647 h 105"/>
                <a:gd name="T18" fmla="*/ 2147483647 w 121"/>
                <a:gd name="T19" fmla="*/ 2147483647 h 105"/>
                <a:gd name="T20" fmla="*/ 2147483647 w 121"/>
                <a:gd name="T21" fmla="*/ 2147483647 h 105"/>
                <a:gd name="T22" fmla="*/ 2147483647 w 121"/>
                <a:gd name="T23" fmla="*/ 0 h 105"/>
                <a:gd name="T24" fmla="*/ 2147483647 w 121"/>
                <a:gd name="T25" fmla="*/ 2147483647 h 105"/>
                <a:gd name="T26" fmla="*/ 2147483647 w 121"/>
                <a:gd name="T27" fmla="*/ 2147483647 h 105"/>
                <a:gd name="T28" fmla="*/ 2147483647 w 121"/>
                <a:gd name="T29" fmla="*/ 2147483647 h 105"/>
                <a:gd name="T30" fmla="*/ 2147483647 w 121"/>
                <a:gd name="T31" fmla="*/ 2147483647 h 105"/>
                <a:gd name="T32" fmla="*/ 2147483647 w 121"/>
                <a:gd name="T33" fmla="*/ 2147483647 h 105"/>
                <a:gd name="T34" fmla="*/ 2147483647 w 121"/>
                <a:gd name="T35" fmla="*/ 2147483647 h 105"/>
                <a:gd name="T36" fmla="*/ 2147483647 w 121"/>
                <a:gd name="T37" fmla="*/ 2147483647 h 105"/>
                <a:gd name="T38" fmla="*/ 2147483647 w 121"/>
                <a:gd name="T39" fmla="*/ 2147483647 h 105"/>
                <a:gd name="T40" fmla="*/ 2147483647 w 121"/>
                <a:gd name="T41" fmla="*/ 2147483647 h 105"/>
                <a:gd name="T42" fmla="*/ 2147483647 w 121"/>
                <a:gd name="T43" fmla="*/ 2147483647 h 105"/>
                <a:gd name="T44" fmla="*/ 2147483647 w 121"/>
                <a:gd name="T45" fmla="*/ 2147483647 h 105"/>
                <a:gd name="T46" fmla="*/ 2147483647 w 121"/>
                <a:gd name="T47" fmla="*/ 2147483647 h 105"/>
                <a:gd name="T48" fmla="*/ 2147483647 w 121"/>
                <a:gd name="T49" fmla="*/ 2147483647 h 105"/>
                <a:gd name="T50" fmla="*/ 2147483647 w 121"/>
                <a:gd name="T51" fmla="*/ 2147483647 h 105"/>
                <a:gd name="T52" fmla="*/ 2147483647 w 121"/>
                <a:gd name="T53" fmla="*/ 2147483647 h 1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21"/>
                <a:gd name="T82" fmla="*/ 0 h 105"/>
                <a:gd name="T83" fmla="*/ 121 w 121"/>
                <a:gd name="T84" fmla="*/ 105 h 105"/>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21" h="105">
                  <a:moveTo>
                    <a:pt x="104" y="0"/>
                  </a:moveTo>
                  <a:cubicBezTo>
                    <a:pt x="17" y="0"/>
                    <a:pt x="17" y="0"/>
                    <a:pt x="17" y="0"/>
                  </a:cubicBezTo>
                  <a:cubicBezTo>
                    <a:pt x="8" y="0"/>
                    <a:pt x="0" y="8"/>
                    <a:pt x="0" y="17"/>
                  </a:cubicBezTo>
                  <a:cubicBezTo>
                    <a:pt x="0" y="63"/>
                    <a:pt x="0" y="63"/>
                    <a:pt x="0" y="63"/>
                  </a:cubicBezTo>
                  <a:cubicBezTo>
                    <a:pt x="0" y="72"/>
                    <a:pt x="8" y="80"/>
                    <a:pt x="17" y="80"/>
                  </a:cubicBezTo>
                  <a:cubicBezTo>
                    <a:pt x="31" y="80"/>
                    <a:pt x="31" y="80"/>
                    <a:pt x="31" y="80"/>
                  </a:cubicBezTo>
                  <a:cubicBezTo>
                    <a:pt x="13" y="105"/>
                    <a:pt x="13" y="105"/>
                    <a:pt x="13" y="105"/>
                  </a:cubicBezTo>
                  <a:cubicBezTo>
                    <a:pt x="64" y="80"/>
                    <a:pt x="64" y="80"/>
                    <a:pt x="64" y="80"/>
                  </a:cubicBezTo>
                  <a:cubicBezTo>
                    <a:pt x="104" y="80"/>
                    <a:pt x="104" y="80"/>
                    <a:pt x="104" y="80"/>
                  </a:cubicBezTo>
                  <a:cubicBezTo>
                    <a:pt x="113" y="80"/>
                    <a:pt x="121" y="72"/>
                    <a:pt x="121" y="63"/>
                  </a:cubicBezTo>
                  <a:cubicBezTo>
                    <a:pt x="121" y="17"/>
                    <a:pt x="121" y="17"/>
                    <a:pt x="121" y="17"/>
                  </a:cubicBezTo>
                  <a:cubicBezTo>
                    <a:pt x="121" y="8"/>
                    <a:pt x="113" y="0"/>
                    <a:pt x="104" y="0"/>
                  </a:cubicBezTo>
                  <a:close/>
                  <a:moveTo>
                    <a:pt x="35" y="48"/>
                  </a:moveTo>
                  <a:cubicBezTo>
                    <a:pt x="31" y="48"/>
                    <a:pt x="28" y="44"/>
                    <a:pt x="28" y="40"/>
                  </a:cubicBezTo>
                  <a:cubicBezTo>
                    <a:pt x="28" y="36"/>
                    <a:pt x="31" y="33"/>
                    <a:pt x="35" y="33"/>
                  </a:cubicBezTo>
                  <a:cubicBezTo>
                    <a:pt x="39" y="33"/>
                    <a:pt x="42" y="36"/>
                    <a:pt x="42" y="40"/>
                  </a:cubicBezTo>
                  <a:cubicBezTo>
                    <a:pt x="42" y="44"/>
                    <a:pt x="39" y="48"/>
                    <a:pt x="35" y="48"/>
                  </a:cubicBezTo>
                  <a:close/>
                  <a:moveTo>
                    <a:pt x="61" y="48"/>
                  </a:moveTo>
                  <a:cubicBezTo>
                    <a:pt x="57" y="48"/>
                    <a:pt x="53" y="44"/>
                    <a:pt x="53" y="40"/>
                  </a:cubicBezTo>
                  <a:cubicBezTo>
                    <a:pt x="53" y="36"/>
                    <a:pt x="57" y="33"/>
                    <a:pt x="61" y="33"/>
                  </a:cubicBezTo>
                  <a:cubicBezTo>
                    <a:pt x="65" y="33"/>
                    <a:pt x="68" y="36"/>
                    <a:pt x="68" y="40"/>
                  </a:cubicBezTo>
                  <a:cubicBezTo>
                    <a:pt x="68" y="44"/>
                    <a:pt x="65" y="48"/>
                    <a:pt x="61" y="48"/>
                  </a:cubicBezTo>
                  <a:close/>
                  <a:moveTo>
                    <a:pt x="86" y="48"/>
                  </a:moveTo>
                  <a:cubicBezTo>
                    <a:pt x="82" y="48"/>
                    <a:pt x="79" y="44"/>
                    <a:pt x="79" y="40"/>
                  </a:cubicBezTo>
                  <a:cubicBezTo>
                    <a:pt x="79" y="36"/>
                    <a:pt x="82" y="33"/>
                    <a:pt x="86" y="33"/>
                  </a:cubicBezTo>
                  <a:cubicBezTo>
                    <a:pt x="90" y="33"/>
                    <a:pt x="94" y="36"/>
                    <a:pt x="94" y="40"/>
                  </a:cubicBezTo>
                  <a:cubicBezTo>
                    <a:pt x="94" y="44"/>
                    <a:pt x="90" y="48"/>
                    <a:pt x="86" y="48"/>
                  </a:cubicBezTo>
                  <a:close/>
                </a:path>
              </a:pathLst>
            </a:custGeom>
            <a:solidFill>
              <a:srgbClr val="6AE7FF"/>
            </a:solidFill>
            <a:ln>
              <a:noFill/>
            </a:ln>
            <a:extLst>
              <a:ext uri="{91240B29-F687-4F45-9708-019B960494DF}">
                <a14:hiddenLine xmlns:a14="http://schemas.microsoft.com/office/drawing/2010/main" w="12700">
                  <a:solidFill>
                    <a:srgbClr val="000000"/>
                  </a:solidFill>
                  <a:bevel/>
                </a14:hiddenLine>
              </a:ext>
            </a:extLst>
          </p:spPr>
          <p:txBody>
            <a:bodyPr anchor="ctr"/>
            <a:lstStyle/>
            <a:p>
              <a:endParaRPr lang="zh-CN" altLang="en-US"/>
            </a:p>
          </p:txBody>
        </p:sp>
        <p:sp>
          <p:nvSpPr>
            <p:cNvPr id="4195" name="Oval 9"/>
            <p:cNvSpPr>
              <a:spLocks noChangeArrowheads="1"/>
            </p:cNvSpPr>
            <p:nvPr/>
          </p:nvSpPr>
          <p:spPr bwMode="auto">
            <a:xfrm>
              <a:off x="0" y="0"/>
              <a:ext cx="871174" cy="874617"/>
            </a:xfrm>
            <a:prstGeom prst="ellipse">
              <a:avLst/>
            </a:prstGeom>
            <a:noFill/>
            <a:ln w="9525">
              <a:solidFill>
                <a:srgbClr val="6AE7FF"/>
              </a:solidFill>
              <a:bevel/>
            </a:ln>
            <a:extLst>
              <a:ext uri="{909E8E84-426E-40DD-AFC4-6F175D3DCCD1}">
                <a14:hiddenFill xmlns:a14="http://schemas.microsoft.com/office/drawing/2010/main">
                  <a:solidFill>
                    <a:srgbClr val="FFFFFF"/>
                  </a:solidFill>
                </a14:hiddenFill>
              </a:ext>
            </a:extLst>
          </p:spPr>
          <p:txBody>
            <a:bodyPr/>
            <a:lstStyle/>
            <a:p>
              <a:pPr eaLnBrk="1" hangingPunct="1"/>
              <a:endParaRPr lang="zh-CN" altLang="zh-CN">
                <a:solidFill>
                  <a:schemeClr val="bg1"/>
                </a:solidFill>
                <a:latin typeface="Arial" panose="020B0604020202020204" pitchFamily="34" charset="0"/>
                <a:sym typeface="宋体" panose="02010600030101010101" pitchFamily="2" charset="-122"/>
              </a:endParaRPr>
            </a:p>
          </p:txBody>
        </p:sp>
      </p:grpSp>
      <p:sp>
        <p:nvSpPr>
          <p:cNvPr id="27" name="矩形 26"/>
          <p:cNvSpPr/>
          <p:nvPr/>
        </p:nvSpPr>
        <p:spPr>
          <a:xfrm>
            <a:off x="6366924" y="4890133"/>
            <a:ext cx="5124772" cy="1061829"/>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just">
              <a:lnSpc>
                <a:spcPct val="150000"/>
              </a:lnSpc>
            </a:pPr>
            <a:r>
              <a:rPr lang="zh-CN" altLang="zh-CN" sz="1400" dirty="0">
                <a:solidFill>
                  <a:srgbClr val="6AE7FF"/>
                </a:solidFill>
                <a:latin typeface="微软雅黑" panose="020B0503020204020204" pitchFamily="34" charset="-122"/>
                <a:ea typeface="微软雅黑" panose="020B0503020204020204" pitchFamily="34" charset="-122"/>
              </a:rPr>
              <a:t>区块链技术是构建比特币</a:t>
            </a:r>
            <a:r>
              <a:rPr lang="zh-CN" altLang="en-US" sz="1400" dirty="0">
                <a:solidFill>
                  <a:srgbClr val="6AE7FF"/>
                </a:solidFill>
                <a:latin typeface="微软雅黑" panose="020B0503020204020204" pitchFamily="34" charset="-122"/>
                <a:ea typeface="微软雅黑" panose="020B0503020204020204" pitchFamily="34" charset="-122"/>
              </a:rPr>
              <a:t>区块链网络</a:t>
            </a:r>
            <a:r>
              <a:rPr lang="zh-CN" altLang="zh-CN" sz="1400" dirty="0">
                <a:solidFill>
                  <a:srgbClr val="6AE7FF"/>
                </a:solidFill>
                <a:latin typeface="微软雅黑" panose="020B0503020204020204" pitchFamily="34" charset="-122"/>
                <a:ea typeface="微软雅黑" panose="020B0503020204020204" pitchFamily="34" charset="-122"/>
              </a:rPr>
              <a:t>与交易信息加密传输的基础技术</a:t>
            </a:r>
            <a:r>
              <a:rPr lang="zh-CN" altLang="en-US" sz="1400" dirty="0">
                <a:solidFill>
                  <a:srgbClr val="6AE7FF"/>
                </a:solidFill>
                <a:latin typeface="微软雅黑" panose="020B0503020204020204" pitchFamily="34" charset="-122"/>
                <a:ea typeface="微软雅黑" panose="020B0503020204020204" pitchFamily="34" charset="-122"/>
              </a:rPr>
              <a:t>。它基于密码学原理而不基于信用，使得任何达成一致的双方直接支付，从而不需要第三方中介的参与。</a:t>
            </a:r>
          </a:p>
        </p:txBody>
      </p:sp>
      <p:sp>
        <p:nvSpPr>
          <p:cNvPr id="28" name="矩形 27"/>
          <p:cNvSpPr/>
          <p:nvPr/>
        </p:nvSpPr>
        <p:spPr>
          <a:xfrm>
            <a:off x="6366924" y="3683162"/>
            <a:ext cx="5326250" cy="1061829"/>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互联网上的贸易，几乎都需要借助可资信赖的第三方信用机构来处理电子支付信息。这类系统仍然内生性地受制于“基于信用的模式”。</a:t>
            </a:r>
          </a:p>
        </p:txBody>
      </p:sp>
      <p:sp>
        <p:nvSpPr>
          <p:cNvPr id="8" name="文本框 7"/>
          <p:cNvSpPr txBox="1"/>
          <p:nvPr/>
        </p:nvSpPr>
        <p:spPr>
          <a:xfrm>
            <a:off x="6061199" y="3155386"/>
            <a:ext cx="492443" cy="1200329"/>
          </a:xfrm>
          <a:prstGeom prst="rect">
            <a:avLst/>
          </a:prstGeom>
          <a:noFill/>
        </p:spPr>
        <p:txBody>
          <a:bodyPr wrap="none" rtlCol="0">
            <a:spAutoFit/>
          </a:bodyPr>
          <a:lstStyle/>
          <a:p>
            <a:r>
              <a:rPr lang="zh-CN" altLang="en-US" sz="7200" b="1" dirty="0">
                <a:solidFill>
                  <a:srgbClr val="6AE7FF"/>
                </a:solidFill>
                <a:latin typeface="Arial Unicode MS" panose="020B0604020202020204" pitchFamily="34" charset="-122"/>
                <a:ea typeface="Arial Unicode MS" panose="020B0604020202020204" pitchFamily="34" charset="-122"/>
                <a:cs typeface="Arial Unicode MS" panose="020B0604020202020204" pitchFamily="34" charset="-122"/>
              </a:rPr>
              <a:t>“</a:t>
            </a:r>
          </a:p>
        </p:txBody>
      </p:sp>
      <p:sp>
        <p:nvSpPr>
          <p:cNvPr id="34" name="文本框 33"/>
          <p:cNvSpPr txBox="1"/>
          <p:nvPr/>
        </p:nvSpPr>
        <p:spPr>
          <a:xfrm>
            <a:off x="11478823" y="5668720"/>
            <a:ext cx="492443" cy="1200329"/>
          </a:xfrm>
          <a:prstGeom prst="rect">
            <a:avLst/>
          </a:prstGeom>
          <a:noFill/>
        </p:spPr>
        <p:txBody>
          <a:bodyPr wrap="none" rtlCol="0">
            <a:spAutoFit/>
          </a:bodyPr>
          <a:lstStyle/>
          <a:p>
            <a:r>
              <a:rPr lang="zh-CN" altLang="en-US" sz="7200" b="1" dirty="0">
                <a:solidFill>
                  <a:srgbClr val="6AE7FF"/>
                </a:solidFill>
                <a:latin typeface="Arial Unicode MS" panose="020B0604020202020204" pitchFamily="34" charset="-122"/>
                <a:ea typeface="Arial Unicode MS" panose="020B0604020202020204" pitchFamily="34" charset="-122"/>
                <a:cs typeface="Arial Unicode MS" panose="020B0604020202020204" pitchFamily="34" charset="-122"/>
              </a:rPr>
              <a:t>”</a:t>
            </a:r>
          </a:p>
        </p:txBody>
      </p:sp>
      <p:grpSp>
        <p:nvGrpSpPr>
          <p:cNvPr id="36" name="组合 35"/>
          <p:cNvGrpSpPr/>
          <p:nvPr/>
        </p:nvGrpSpPr>
        <p:grpSpPr>
          <a:xfrm>
            <a:off x="0" y="319096"/>
            <a:ext cx="9803787" cy="610295"/>
            <a:chOff x="134487" y="670145"/>
            <a:chExt cx="7403300" cy="460862"/>
          </a:xfrm>
        </p:grpSpPr>
        <p:sp>
          <p:nvSpPr>
            <p:cNvPr id="37" name="TextBox 39"/>
            <p:cNvSpPr txBox="1"/>
            <p:nvPr/>
          </p:nvSpPr>
          <p:spPr>
            <a:xfrm>
              <a:off x="375664" y="689416"/>
              <a:ext cx="759227"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背景</a:t>
              </a:r>
            </a:p>
          </p:txBody>
        </p:sp>
        <p:sp>
          <p:nvSpPr>
            <p:cNvPr id="38"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直接连接符 39"/>
            <p:cNvCxnSpPr/>
            <p:nvPr/>
          </p:nvCxnSpPr>
          <p:spPr>
            <a:xfrm>
              <a:off x="1253485"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102"/>
                                        </p:tgtEl>
                                        <p:attrNameLst>
                                          <p:attrName>style.visibility</p:attrName>
                                        </p:attrNameLst>
                                      </p:cBhvr>
                                      <p:to>
                                        <p:strVal val="visible"/>
                                      </p:to>
                                    </p:set>
                                    <p:anim calcmode="lin" valueType="num">
                                      <p:cBhvr>
                                        <p:cTn id="7" dur="500" fill="hold"/>
                                        <p:tgtEl>
                                          <p:spTgt spid="4102"/>
                                        </p:tgtEl>
                                        <p:attrNameLst>
                                          <p:attrName>ppt_w</p:attrName>
                                        </p:attrNameLst>
                                      </p:cBhvr>
                                      <p:tavLst>
                                        <p:tav tm="0">
                                          <p:val>
                                            <p:fltVal val="0"/>
                                          </p:val>
                                        </p:tav>
                                        <p:tav tm="100000">
                                          <p:val>
                                            <p:strVal val="#ppt_w"/>
                                          </p:val>
                                        </p:tav>
                                      </p:tavLst>
                                    </p:anim>
                                    <p:anim calcmode="lin" valueType="num">
                                      <p:cBhvr>
                                        <p:cTn id="8" dur="500" fill="hold"/>
                                        <p:tgtEl>
                                          <p:spTgt spid="4102"/>
                                        </p:tgtEl>
                                        <p:attrNameLst>
                                          <p:attrName>ppt_h</p:attrName>
                                        </p:attrNameLst>
                                      </p:cBhvr>
                                      <p:tavLst>
                                        <p:tav tm="0">
                                          <p:val>
                                            <p:fltVal val="0"/>
                                          </p:val>
                                        </p:tav>
                                        <p:tav tm="100000">
                                          <p:val>
                                            <p:strVal val="#ppt_h"/>
                                          </p:val>
                                        </p:tav>
                                      </p:tavLst>
                                    </p:anim>
                                    <p:animEffect transition="in" filter="fade">
                                      <p:cBhvr>
                                        <p:cTn id="9" dur="500"/>
                                        <p:tgtEl>
                                          <p:spTgt spid="410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104"/>
                                        </p:tgtEl>
                                        <p:attrNameLst>
                                          <p:attrName>style.visibility</p:attrName>
                                        </p:attrNameLst>
                                      </p:cBhvr>
                                      <p:to>
                                        <p:strVal val="visible"/>
                                      </p:to>
                                    </p:set>
                                    <p:anim calcmode="lin" valueType="num">
                                      <p:cBhvr>
                                        <p:cTn id="13" dur="500" fill="hold"/>
                                        <p:tgtEl>
                                          <p:spTgt spid="4104"/>
                                        </p:tgtEl>
                                        <p:attrNameLst>
                                          <p:attrName>ppt_w</p:attrName>
                                        </p:attrNameLst>
                                      </p:cBhvr>
                                      <p:tavLst>
                                        <p:tav tm="0">
                                          <p:val>
                                            <p:fltVal val="0"/>
                                          </p:val>
                                        </p:tav>
                                        <p:tav tm="100000">
                                          <p:val>
                                            <p:strVal val="#ppt_w"/>
                                          </p:val>
                                        </p:tav>
                                      </p:tavLst>
                                    </p:anim>
                                    <p:anim calcmode="lin" valueType="num">
                                      <p:cBhvr>
                                        <p:cTn id="14" dur="500" fill="hold"/>
                                        <p:tgtEl>
                                          <p:spTgt spid="4104"/>
                                        </p:tgtEl>
                                        <p:attrNameLst>
                                          <p:attrName>ppt_h</p:attrName>
                                        </p:attrNameLst>
                                      </p:cBhvr>
                                      <p:tavLst>
                                        <p:tav tm="0">
                                          <p:val>
                                            <p:fltVal val="0"/>
                                          </p:val>
                                        </p:tav>
                                        <p:tav tm="100000">
                                          <p:val>
                                            <p:strVal val="#ppt_h"/>
                                          </p:val>
                                        </p:tav>
                                      </p:tavLst>
                                    </p:anim>
                                    <p:animEffect transition="in" filter="fade">
                                      <p:cBhvr>
                                        <p:cTn id="15" dur="500"/>
                                        <p:tgtEl>
                                          <p:spTgt spid="410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103"/>
                                        </p:tgtEl>
                                        <p:attrNameLst>
                                          <p:attrName>style.visibility</p:attrName>
                                        </p:attrNameLst>
                                      </p:cBhvr>
                                      <p:to>
                                        <p:strVal val="visible"/>
                                      </p:to>
                                    </p:set>
                                    <p:anim calcmode="lin" valueType="num">
                                      <p:cBhvr>
                                        <p:cTn id="19" dur="500" fill="hold"/>
                                        <p:tgtEl>
                                          <p:spTgt spid="4103"/>
                                        </p:tgtEl>
                                        <p:attrNameLst>
                                          <p:attrName>ppt_w</p:attrName>
                                        </p:attrNameLst>
                                      </p:cBhvr>
                                      <p:tavLst>
                                        <p:tav tm="0">
                                          <p:val>
                                            <p:fltVal val="0"/>
                                          </p:val>
                                        </p:tav>
                                        <p:tav tm="100000">
                                          <p:val>
                                            <p:strVal val="#ppt_w"/>
                                          </p:val>
                                        </p:tav>
                                      </p:tavLst>
                                    </p:anim>
                                    <p:anim calcmode="lin" valueType="num">
                                      <p:cBhvr>
                                        <p:cTn id="20" dur="500" fill="hold"/>
                                        <p:tgtEl>
                                          <p:spTgt spid="4103"/>
                                        </p:tgtEl>
                                        <p:attrNameLst>
                                          <p:attrName>ppt_h</p:attrName>
                                        </p:attrNameLst>
                                      </p:cBhvr>
                                      <p:tavLst>
                                        <p:tav tm="0">
                                          <p:val>
                                            <p:fltVal val="0"/>
                                          </p:val>
                                        </p:tav>
                                        <p:tav tm="100000">
                                          <p:val>
                                            <p:strVal val="#ppt_h"/>
                                          </p:val>
                                        </p:tav>
                                      </p:tavLst>
                                    </p:anim>
                                    <p:animEffect transition="in" filter="fade">
                                      <p:cBhvr>
                                        <p:cTn id="21" dur="500"/>
                                        <p:tgtEl>
                                          <p:spTgt spid="4103"/>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105"/>
                                        </p:tgtEl>
                                        <p:attrNameLst>
                                          <p:attrName>style.visibility</p:attrName>
                                        </p:attrNameLst>
                                      </p:cBhvr>
                                      <p:to>
                                        <p:strVal val="visible"/>
                                      </p:to>
                                    </p:set>
                                    <p:anim calcmode="lin" valueType="num">
                                      <p:cBhvr>
                                        <p:cTn id="25" dur="500" fill="hold"/>
                                        <p:tgtEl>
                                          <p:spTgt spid="4105"/>
                                        </p:tgtEl>
                                        <p:attrNameLst>
                                          <p:attrName>ppt_w</p:attrName>
                                        </p:attrNameLst>
                                      </p:cBhvr>
                                      <p:tavLst>
                                        <p:tav tm="0">
                                          <p:val>
                                            <p:fltVal val="0"/>
                                          </p:val>
                                        </p:tav>
                                        <p:tav tm="100000">
                                          <p:val>
                                            <p:strVal val="#ppt_w"/>
                                          </p:val>
                                        </p:tav>
                                      </p:tavLst>
                                    </p:anim>
                                    <p:anim calcmode="lin" valueType="num">
                                      <p:cBhvr>
                                        <p:cTn id="26" dur="500" fill="hold"/>
                                        <p:tgtEl>
                                          <p:spTgt spid="4105"/>
                                        </p:tgtEl>
                                        <p:attrNameLst>
                                          <p:attrName>ppt_h</p:attrName>
                                        </p:attrNameLst>
                                      </p:cBhvr>
                                      <p:tavLst>
                                        <p:tav tm="0">
                                          <p:val>
                                            <p:fltVal val="0"/>
                                          </p:val>
                                        </p:tav>
                                        <p:tav tm="100000">
                                          <p:val>
                                            <p:strVal val="#ppt_h"/>
                                          </p:val>
                                        </p:tav>
                                      </p:tavLst>
                                    </p:anim>
                                    <p:animEffect transition="in" filter="fade">
                                      <p:cBhvr>
                                        <p:cTn id="27" dur="500"/>
                                        <p:tgtEl>
                                          <p:spTgt spid="4105"/>
                                        </p:tgtEl>
                                      </p:cBhvr>
                                    </p:animEffect>
                                  </p:childTnLst>
                                </p:cTn>
                              </p:par>
                            </p:childTnLst>
                          </p:cTn>
                        </p:par>
                        <p:par>
                          <p:cTn id="28" fill="hold">
                            <p:stCondLst>
                              <p:cond delay="2000"/>
                            </p:stCondLst>
                            <p:childTnLst>
                              <p:par>
                                <p:cTn id="29" presetID="16" presetClass="entr" presetSubtype="21" fill="hold" grpId="0"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barn(inVertical)">
                                      <p:cBhvr>
                                        <p:cTn id="31" dur="500"/>
                                        <p:tgtEl>
                                          <p:spTgt spid="28"/>
                                        </p:tgtEl>
                                      </p:cBhvr>
                                    </p:animEffect>
                                  </p:childTnLst>
                                </p:cTn>
                              </p:par>
                            </p:childTnLst>
                          </p:cTn>
                        </p:par>
                        <p:par>
                          <p:cTn id="32" fill="hold">
                            <p:stCondLst>
                              <p:cond delay="2500"/>
                            </p:stCondLst>
                            <p:childTnLst>
                              <p:par>
                                <p:cTn id="33" presetID="16" presetClass="entr" presetSubtype="21" fill="hold" grpId="0" nodeType="afterEffect">
                                  <p:stCondLst>
                                    <p:cond delay="0"/>
                                  </p:stCondLst>
                                  <p:childTnLst>
                                    <p:set>
                                      <p:cBhvr>
                                        <p:cTn id="34" dur="1" fill="hold">
                                          <p:stCondLst>
                                            <p:cond delay="0"/>
                                          </p:stCondLst>
                                        </p:cTn>
                                        <p:tgtEl>
                                          <p:spTgt spid="27"/>
                                        </p:tgtEl>
                                        <p:attrNameLst>
                                          <p:attrName>style.visibility</p:attrName>
                                        </p:attrNameLst>
                                      </p:cBhvr>
                                      <p:to>
                                        <p:strVal val="visible"/>
                                      </p:to>
                                    </p:set>
                                    <p:animEffect transition="in" filter="barn(inVertical)">
                                      <p:cBhvr>
                                        <p:cTn id="35" dur="500"/>
                                        <p:tgtEl>
                                          <p:spTgt spid="27"/>
                                        </p:tgtEl>
                                      </p:cBhvr>
                                    </p:animEffect>
                                  </p:childTnLst>
                                </p:cTn>
                              </p:par>
                            </p:childTnLst>
                          </p:cTn>
                        </p:par>
                        <p:par>
                          <p:cTn id="36" fill="hold">
                            <p:stCondLst>
                              <p:cond delay="3000"/>
                            </p:stCondLst>
                            <p:childTnLst>
                              <p:par>
                                <p:cTn id="37" presetID="16" presetClass="entr" presetSubtype="21"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barn(inVertical)">
                                      <p:cBhvr>
                                        <p:cTn id="39" dur="500"/>
                                        <p:tgtEl>
                                          <p:spTgt spid="5"/>
                                        </p:tgtEl>
                                      </p:cBhvr>
                                    </p:animEffect>
                                  </p:childTnLst>
                                </p:cTn>
                              </p:par>
                            </p:childTnLst>
                          </p:cTn>
                        </p:par>
                        <p:par>
                          <p:cTn id="40" fill="hold">
                            <p:stCondLst>
                              <p:cond delay="3500"/>
                            </p:stCondLst>
                            <p:childTnLst>
                              <p:par>
                                <p:cTn id="41" presetID="53" presetClass="entr" presetSubtype="16" fill="hold" grpId="0"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fltVal val="0"/>
                                          </p:val>
                                        </p:tav>
                                        <p:tav tm="100000">
                                          <p:val>
                                            <p:strVal val="#ppt_w"/>
                                          </p:val>
                                        </p:tav>
                                      </p:tavLst>
                                    </p:anim>
                                    <p:anim calcmode="lin" valueType="num">
                                      <p:cBhvr>
                                        <p:cTn id="44" dur="500" fill="hold"/>
                                        <p:tgtEl>
                                          <p:spTgt spid="8"/>
                                        </p:tgtEl>
                                        <p:attrNameLst>
                                          <p:attrName>ppt_h</p:attrName>
                                        </p:attrNameLst>
                                      </p:cBhvr>
                                      <p:tavLst>
                                        <p:tav tm="0">
                                          <p:val>
                                            <p:fltVal val="0"/>
                                          </p:val>
                                        </p:tav>
                                        <p:tav tm="100000">
                                          <p:val>
                                            <p:strVal val="#ppt_h"/>
                                          </p:val>
                                        </p:tav>
                                      </p:tavLst>
                                    </p:anim>
                                    <p:animEffect transition="in" filter="fade">
                                      <p:cBhvr>
                                        <p:cTn id="45" dur="500"/>
                                        <p:tgtEl>
                                          <p:spTgt spid="8"/>
                                        </p:tgtEl>
                                      </p:cBhvr>
                                    </p:animEffect>
                                  </p:childTnLst>
                                </p:cTn>
                              </p:par>
                            </p:childTnLst>
                          </p:cTn>
                        </p:par>
                        <p:par>
                          <p:cTn id="46" fill="hold">
                            <p:stCondLst>
                              <p:cond delay="4000"/>
                            </p:stCondLst>
                            <p:childTnLst>
                              <p:par>
                                <p:cTn id="47" presetID="53" presetClass="entr" presetSubtype="16" fill="hold" grpId="0" nodeType="after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p:cTn id="49" dur="500" fill="hold"/>
                                        <p:tgtEl>
                                          <p:spTgt spid="34"/>
                                        </p:tgtEl>
                                        <p:attrNameLst>
                                          <p:attrName>ppt_w</p:attrName>
                                        </p:attrNameLst>
                                      </p:cBhvr>
                                      <p:tavLst>
                                        <p:tav tm="0">
                                          <p:val>
                                            <p:fltVal val="0"/>
                                          </p:val>
                                        </p:tav>
                                        <p:tav tm="100000">
                                          <p:val>
                                            <p:strVal val="#ppt_w"/>
                                          </p:val>
                                        </p:tav>
                                      </p:tavLst>
                                    </p:anim>
                                    <p:anim calcmode="lin" valueType="num">
                                      <p:cBhvr>
                                        <p:cTn id="50" dur="500" fill="hold"/>
                                        <p:tgtEl>
                                          <p:spTgt spid="34"/>
                                        </p:tgtEl>
                                        <p:attrNameLst>
                                          <p:attrName>ppt_h</p:attrName>
                                        </p:attrNameLst>
                                      </p:cBhvr>
                                      <p:tavLst>
                                        <p:tav tm="0">
                                          <p:val>
                                            <p:fltVal val="0"/>
                                          </p:val>
                                        </p:tav>
                                        <p:tav tm="100000">
                                          <p:val>
                                            <p:strVal val="#ppt_h"/>
                                          </p:val>
                                        </p:tav>
                                      </p:tavLst>
                                    </p:anim>
                                    <p:animEffect transition="in" filter="fade">
                                      <p:cBhvr>
                                        <p:cTn id="51" dur="500"/>
                                        <p:tgtEl>
                                          <p:spTgt spid="34"/>
                                        </p:tgtEl>
                                      </p:cBhvr>
                                    </p:animEffect>
                                  </p:childTnLst>
                                </p:cTn>
                              </p:par>
                            </p:childTnLst>
                          </p:cTn>
                        </p:par>
                        <p:par>
                          <p:cTn id="52" fill="hold">
                            <p:stCondLst>
                              <p:cond delay="4500"/>
                            </p:stCondLst>
                            <p:childTnLst>
                              <p:par>
                                <p:cTn id="53" presetID="22" presetClass="entr" presetSubtype="8" fill="hold" nodeType="after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wipe(left)">
                                      <p:cBhvr>
                                        <p:cTn id="5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8"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p:cNvGrpSpPr/>
          <p:nvPr/>
        </p:nvGrpSpPr>
        <p:grpSpPr>
          <a:xfrm>
            <a:off x="695324" y="1564620"/>
            <a:ext cx="9582096" cy="1712913"/>
            <a:chOff x="695324" y="1564620"/>
            <a:chExt cx="9582096" cy="1712913"/>
          </a:xfrm>
        </p:grpSpPr>
        <p:sp>
          <p:nvSpPr>
            <p:cNvPr id="33" name="任意多边形: 形状 45"/>
            <p:cNvSpPr/>
            <p:nvPr/>
          </p:nvSpPr>
          <p:spPr bwMode="auto">
            <a:xfrm>
              <a:off x="695324" y="1801157"/>
              <a:ext cx="8276838" cy="1181100"/>
            </a:xfrm>
            <a:custGeom>
              <a:avLst/>
              <a:gdLst>
                <a:gd name="connsiteX0" fmla="*/ 0 w 8276838"/>
                <a:gd name="connsiteY0" fmla="*/ 0 h 1181100"/>
                <a:gd name="connsiteX1" fmla="*/ 2394337 w 8276838"/>
                <a:gd name="connsiteY1" fmla="*/ 0 h 1181100"/>
                <a:gd name="connsiteX2" fmla="*/ 4990475 w 8276838"/>
                <a:gd name="connsiteY2" fmla="*/ 0 h 1181100"/>
                <a:gd name="connsiteX3" fmla="*/ 7384812 w 8276838"/>
                <a:gd name="connsiteY3" fmla="*/ 0 h 1181100"/>
                <a:gd name="connsiteX4" fmla="*/ 7875801 w 8276838"/>
                <a:gd name="connsiteY4" fmla="*/ 584200 h 1181100"/>
                <a:gd name="connsiteX5" fmla="*/ 8269342 w 8276838"/>
                <a:gd name="connsiteY5" fmla="*/ 471488 h 1181100"/>
                <a:gd name="connsiteX6" fmla="*/ 8276838 w 8276838"/>
                <a:gd name="connsiteY6" fmla="*/ 477838 h 1181100"/>
                <a:gd name="connsiteX7" fmla="*/ 7883297 w 8276838"/>
                <a:gd name="connsiteY7" fmla="*/ 590550 h 1181100"/>
                <a:gd name="connsiteX8" fmla="*/ 8276838 w 8276838"/>
                <a:gd name="connsiteY8" fmla="*/ 703263 h 1181100"/>
                <a:gd name="connsiteX9" fmla="*/ 8269342 w 8276838"/>
                <a:gd name="connsiteY9" fmla="*/ 709613 h 1181100"/>
                <a:gd name="connsiteX10" fmla="*/ 7875801 w 8276838"/>
                <a:gd name="connsiteY10" fmla="*/ 596900 h 1181100"/>
                <a:gd name="connsiteX11" fmla="*/ 7384812 w 8276838"/>
                <a:gd name="connsiteY11" fmla="*/ 1181100 h 1181100"/>
                <a:gd name="connsiteX12" fmla="*/ 4990475 w 8276838"/>
                <a:gd name="connsiteY12" fmla="*/ 1181100 h 1181100"/>
                <a:gd name="connsiteX13" fmla="*/ 2394337 w 8276838"/>
                <a:gd name="connsiteY13" fmla="*/ 1181100 h 1181100"/>
                <a:gd name="connsiteX14" fmla="*/ 0 w 827683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276838" h="1181100">
                  <a:moveTo>
                    <a:pt x="0" y="0"/>
                  </a:moveTo>
                  <a:lnTo>
                    <a:pt x="2394337" y="0"/>
                  </a:lnTo>
                  <a:lnTo>
                    <a:pt x="4990475" y="0"/>
                  </a:lnTo>
                  <a:lnTo>
                    <a:pt x="7384812" y="0"/>
                  </a:lnTo>
                  <a:lnTo>
                    <a:pt x="7875801" y="584200"/>
                  </a:lnTo>
                  <a:lnTo>
                    <a:pt x="8269342" y="471488"/>
                  </a:lnTo>
                  <a:lnTo>
                    <a:pt x="8276838" y="477838"/>
                  </a:lnTo>
                  <a:lnTo>
                    <a:pt x="7883297" y="590550"/>
                  </a:lnTo>
                  <a:lnTo>
                    <a:pt x="8276838" y="703263"/>
                  </a:lnTo>
                  <a:lnTo>
                    <a:pt x="8269342" y="709613"/>
                  </a:lnTo>
                  <a:lnTo>
                    <a:pt x="7875801" y="596900"/>
                  </a:lnTo>
                  <a:lnTo>
                    <a:pt x="7384812" y="1181100"/>
                  </a:lnTo>
                  <a:lnTo>
                    <a:pt x="4990475" y="1181100"/>
                  </a:lnTo>
                  <a:lnTo>
                    <a:pt x="2394337" y="1181100"/>
                  </a:lnTo>
                  <a:lnTo>
                    <a:pt x="0" y="1181100"/>
                  </a:lnTo>
                  <a:close/>
                </a:path>
              </a:pathLst>
            </a:custGeom>
            <a:solidFill>
              <a:srgbClr val="6AE7FF">
                <a:alpha val="70000"/>
              </a:srgbClr>
            </a:solidFill>
            <a:ln>
              <a:noFill/>
            </a:ln>
          </p:spPr>
          <p:txBody>
            <a:bodyPr wrap="square" anchor="ctr">
              <a:noAutofit/>
            </a:bodyPr>
            <a:lstStyle/>
            <a:p>
              <a:pPr algn="ctr"/>
              <a:endParaRPr/>
            </a:p>
          </p:txBody>
        </p:sp>
        <p:grpSp>
          <p:nvGrpSpPr>
            <p:cNvPr id="35" name="Group 4"/>
            <p:cNvGrpSpPr/>
            <p:nvPr/>
          </p:nvGrpSpPr>
          <p:grpSpPr>
            <a:xfrm>
              <a:off x="8931220" y="1564620"/>
              <a:ext cx="1346200" cy="1712913"/>
              <a:chOff x="5494338" y="769938"/>
              <a:chExt cx="1346200" cy="1712913"/>
            </a:xfrm>
            <a:solidFill>
              <a:schemeClr val="accent4"/>
            </a:solidFill>
          </p:grpSpPr>
          <p:sp>
            <p:nvSpPr>
              <p:cNvPr id="36" name="Freeform: Shape 6"/>
              <p:cNvSpPr/>
              <p:nvPr/>
            </p:nvSpPr>
            <p:spPr bwMode="auto">
              <a:xfrm>
                <a:off x="5494338" y="769938"/>
                <a:ext cx="1346200" cy="1712913"/>
              </a:xfrm>
              <a:custGeom>
                <a:avLst/>
                <a:gdLst>
                  <a:gd name="T0" fmla="*/ 598 w 598"/>
                  <a:gd name="T1" fmla="*/ 377 h 760"/>
                  <a:gd name="T2" fmla="*/ 594 w 598"/>
                  <a:gd name="T3" fmla="*/ 374 h 760"/>
                  <a:gd name="T4" fmla="*/ 593 w 598"/>
                  <a:gd name="T5" fmla="*/ 374 h 760"/>
                  <a:gd name="T6" fmla="*/ 588 w 598"/>
                  <a:gd name="T7" fmla="*/ 371 h 760"/>
                  <a:gd name="T8" fmla="*/ 585 w 598"/>
                  <a:gd name="T9" fmla="*/ 372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2 h 760"/>
                  <a:gd name="T24" fmla="*/ 445 w 598"/>
                  <a:gd name="T25" fmla="*/ 325 h 760"/>
                  <a:gd name="T26" fmla="*/ 455 w 598"/>
                  <a:gd name="T27" fmla="*/ 316 h 760"/>
                  <a:gd name="T28" fmla="*/ 470 w 598"/>
                  <a:gd name="T29" fmla="*/ 316 h 760"/>
                  <a:gd name="T30" fmla="*/ 492 w 598"/>
                  <a:gd name="T31" fmla="*/ 304 h 760"/>
                  <a:gd name="T32" fmla="*/ 467 w 598"/>
                  <a:gd name="T33" fmla="*/ 296 h 760"/>
                  <a:gd name="T34" fmla="*/ 444 w 598"/>
                  <a:gd name="T35" fmla="*/ 298 h 760"/>
                  <a:gd name="T36" fmla="*/ 428 w 598"/>
                  <a:gd name="T37" fmla="*/ 8 h 760"/>
                  <a:gd name="T38" fmla="*/ 347 w 598"/>
                  <a:gd name="T39" fmla="*/ 4 h 760"/>
                  <a:gd name="T40" fmla="*/ 332 w 598"/>
                  <a:gd name="T41" fmla="*/ 47 h 760"/>
                  <a:gd name="T42" fmla="*/ 342 w 598"/>
                  <a:gd name="T43" fmla="*/ 47 h 760"/>
                  <a:gd name="T44" fmla="*/ 337 w 598"/>
                  <a:gd name="T45" fmla="*/ 96 h 760"/>
                  <a:gd name="T46" fmla="*/ 324 w 598"/>
                  <a:gd name="T47" fmla="*/ 105 h 760"/>
                  <a:gd name="T48" fmla="*/ 287 w 598"/>
                  <a:gd name="T49" fmla="*/ 341 h 760"/>
                  <a:gd name="T50" fmla="*/ 213 w 598"/>
                  <a:gd name="T51" fmla="*/ 351 h 760"/>
                  <a:gd name="T52" fmla="*/ 85 w 598"/>
                  <a:gd name="T53" fmla="*/ 368 h 760"/>
                  <a:gd name="T54" fmla="*/ 64 w 598"/>
                  <a:gd name="T55" fmla="*/ 241 h 760"/>
                  <a:gd name="T56" fmla="*/ 9 w 598"/>
                  <a:gd name="T57" fmla="*/ 241 h 760"/>
                  <a:gd name="T58" fmla="*/ 0 w 598"/>
                  <a:gd name="T59" fmla="*/ 376 h 760"/>
                  <a:gd name="T60" fmla="*/ 4 w 598"/>
                  <a:gd name="T61" fmla="*/ 377 h 760"/>
                  <a:gd name="T62" fmla="*/ 4 w 598"/>
                  <a:gd name="T63" fmla="*/ 382 h 760"/>
                  <a:gd name="T64" fmla="*/ 0 w 598"/>
                  <a:gd name="T65" fmla="*/ 384 h 760"/>
                  <a:gd name="T66" fmla="*/ 9 w 598"/>
                  <a:gd name="T67" fmla="*/ 518 h 760"/>
                  <a:gd name="T68" fmla="*/ 64 w 598"/>
                  <a:gd name="T69" fmla="*/ 518 h 760"/>
                  <a:gd name="T70" fmla="*/ 85 w 598"/>
                  <a:gd name="T71" fmla="*/ 391 h 760"/>
                  <a:gd name="T72" fmla="*/ 213 w 598"/>
                  <a:gd name="T73" fmla="*/ 408 h 760"/>
                  <a:gd name="T74" fmla="*/ 287 w 598"/>
                  <a:gd name="T75" fmla="*/ 418 h 760"/>
                  <a:gd name="T76" fmla="*/ 324 w 598"/>
                  <a:gd name="T77" fmla="*/ 654 h 760"/>
                  <a:gd name="T78" fmla="*/ 337 w 598"/>
                  <a:gd name="T79" fmla="*/ 663 h 760"/>
                  <a:gd name="T80" fmla="*/ 342 w 598"/>
                  <a:gd name="T81" fmla="*/ 712 h 760"/>
                  <a:gd name="T82" fmla="*/ 332 w 598"/>
                  <a:gd name="T83" fmla="*/ 712 h 760"/>
                  <a:gd name="T84" fmla="*/ 347 w 598"/>
                  <a:gd name="T85" fmla="*/ 755 h 760"/>
                  <a:gd name="T86" fmla="*/ 428 w 598"/>
                  <a:gd name="T87" fmla="*/ 752 h 760"/>
                  <a:gd name="T88" fmla="*/ 444 w 598"/>
                  <a:gd name="T89" fmla="*/ 461 h 760"/>
                  <a:gd name="T90" fmla="*/ 467 w 598"/>
                  <a:gd name="T91" fmla="*/ 463 h 760"/>
                  <a:gd name="T92" fmla="*/ 492 w 598"/>
                  <a:gd name="T93" fmla="*/ 455 h 760"/>
                  <a:gd name="T94" fmla="*/ 470 w 598"/>
                  <a:gd name="T95" fmla="*/ 443 h 760"/>
                  <a:gd name="T96" fmla="*/ 455 w 598"/>
                  <a:gd name="T97" fmla="*/ 443 h 760"/>
                  <a:gd name="T98" fmla="*/ 445 w 598"/>
                  <a:gd name="T99" fmla="*/ 434 h 760"/>
                  <a:gd name="T100" fmla="*/ 446 w 598"/>
                  <a:gd name="T101" fmla="*/ 427 h 760"/>
                  <a:gd name="T102" fmla="*/ 547 w 598"/>
                  <a:gd name="T103" fmla="*/ 429 h 760"/>
                  <a:gd name="T104" fmla="*/ 561 w 598"/>
                  <a:gd name="T105" fmla="*/ 398 h 760"/>
                  <a:gd name="T106" fmla="*/ 566 w 598"/>
                  <a:gd name="T107" fmla="*/ 400 h 760"/>
                  <a:gd name="T108" fmla="*/ 569 w 598"/>
                  <a:gd name="T109" fmla="*/ 452 h 760"/>
                  <a:gd name="T110" fmla="*/ 592 w 598"/>
                  <a:gd name="T111" fmla="*/ 439 h 760"/>
                  <a:gd name="T112" fmla="*/ 582 w 598"/>
                  <a:gd name="T113" fmla="*/ 390 h 760"/>
                  <a:gd name="T114" fmla="*/ 585 w 598"/>
                  <a:gd name="T115" fmla="*/ 387 h 760"/>
                  <a:gd name="T116" fmla="*/ 588 w 598"/>
                  <a:gd name="T117" fmla="*/ 388 h 760"/>
                  <a:gd name="T118" fmla="*/ 593 w 598"/>
                  <a:gd name="T119" fmla="*/ 385 h 760"/>
                  <a:gd name="T120" fmla="*/ 594 w 598"/>
                  <a:gd name="T121" fmla="*/ 385 h 760"/>
                  <a:gd name="T122" fmla="*/ 598 w 598"/>
                  <a:gd name="T123" fmla="*/ 382 h 760"/>
                  <a:gd name="T124" fmla="*/ 598 w 598"/>
                  <a:gd name="T125" fmla="*/ 377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7"/>
                    </a:moveTo>
                    <a:cubicBezTo>
                      <a:pt x="598" y="375"/>
                      <a:pt x="596" y="374"/>
                      <a:pt x="594" y="374"/>
                    </a:cubicBezTo>
                    <a:cubicBezTo>
                      <a:pt x="594" y="374"/>
                      <a:pt x="593" y="374"/>
                      <a:pt x="593" y="374"/>
                    </a:cubicBezTo>
                    <a:cubicBezTo>
                      <a:pt x="592" y="372"/>
                      <a:pt x="590" y="371"/>
                      <a:pt x="588" y="371"/>
                    </a:cubicBezTo>
                    <a:cubicBezTo>
                      <a:pt x="587" y="371"/>
                      <a:pt x="586" y="372"/>
                      <a:pt x="585" y="372"/>
                    </a:cubicBezTo>
                    <a:cubicBezTo>
                      <a:pt x="584" y="371"/>
                      <a:pt x="583" y="370"/>
                      <a:pt x="582" y="369"/>
                    </a:cubicBezTo>
                    <a:cubicBezTo>
                      <a:pt x="588" y="356"/>
                      <a:pt x="598" y="329"/>
                      <a:pt x="592" y="320"/>
                    </a:cubicBezTo>
                    <a:cubicBezTo>
                      <a:pt x="584" y="307"/>
                      <a:pt x="579" y="301"/>
                      <a:pt x="569" y="308"/>
                    </a:cubicBezTo>
                    <a:cubicBezTo>
                      <a:pt x="563" y="312"/>
                      <a:pt x="564" y="341"/>
                      <a:pt x="566" y="360"/>
                    </a:cubicBezTo>
                    <a:cubicBezTo>
                      <a:pt x="564" y="360"/>
                      <a:pt x="563" y="360"/>
                      <a:pt x="561" y="361"/>
                    </a:cubicBezTo>
                    <a:cubicBezTo>
                      <a:pt x="562" y="347"/>
                      <a:pt x="559" y="330"/>
                      <a:pt x="547" y="331"/>
                    </a:cubicBezTo>
                    <a:cubicBezTo>
                      <a:pt x="526" y="331"/>
                      <a:pt x="446" y="332"/>
                      <a:pt x="446" y="332"/>
                    </a:cubicBezTo>
                    <a:cubicBezTo>
                      <a:pt x="446" y="332"/>
                      <a:pt x="446" y="330"/>
                      <a:pt x="445" y="325"/>
                    </a:cubicBezTo>
                    <a:cubicBezTo>
                      <a:pt x="455" y="316"/>
                      <a:pt x="455" y="316"/>
                      <a:pt x="455" y="316"/>
                    </a:cubicBezTo>
                    <a:cubicBezTo>
                      <a:pt x="470" y="316"/>
                      <a:pt x="470" y="316"/>
                      <a:pt x="470" y="316"/>
                    </a:cubicBezTo>
                    <a:cubicBezTo>
                      <a:pt x="479" y="316"/>
                      <a:pt x="492" y="311"/>
                      <a:pt x="492" y="304"/>
                    </a:cubicBezTo>
                    <a:cubicBezTo>
                      <a:pt x="492" y="297"/>
                      <a:pt x="481" y="296"/>
                      <a:pt x="467" y="296"/>
                    </a:cubicBezTo>
                    <a:cubicBezTo>
                      <a:pt x="460" y="296"/>
                      <a:pt x="451" y="297"/>
                      <a:pt x="444" y="298"/>
                    </a:cubicBezTo>
                    <a:cubicBezTo>
                      <a:pt x="441" y="216"/>
                      <a:pt x="431" y="13"/>
                      <a:pt x="428" y="8"/>
                    </a:cubicBezTo>
                    <a:cubicBezTo>
                      <a:pt x="423" y="0"/>
                      <a:pt x="355" y="0"/>
                      <a:pt x="347" y="4"/>
                    </a:cubicBezTo>
                    <a:cubicBezTo>
                      <a:pt x="339" y="8"/>
                      <a:pt x="332" y="47"/>
                      <a:pt x="332" y="47"/>
                    </a:cubicBezTo>
                    <a:cubicBezTo>
                      <a:pt x="342" y="47"/>
                      <a:pt x="342" y="47"/>
                      <a:pt x="342" y="47"/>
                    </a:cubicBezTo>
                    <a:cubicBezTo>
                      <a:pt x="337" y="96"/>
                      <a:pt x="337" y="96"/>
                      <a:pt x="337" y="96"/>
                    </a:cubicBezTo>
                    <a:cubicBezTo>
                      <a:pt x="324" y="105"/>
                      <a:pt x="324" y="105"/>
                      <a:pt x="324" y="105"/>
                    </a:cubicBezTo>
                    <a:cubicBezTo>
                      <a:pt x="287" y="341"/>
                      <a:pt x="287" y="341"/>
                      <a:pt x="287" y="341"/>
                    </a:cubicBezTo>
                    <a:cubicBezTo>
                      <a:pt x="287" y="341"/>
                      <a:pt x="258" y="344"/>
                      <a:pt x="213" y="351"/>
                    </a:cubicBezTo>
                    <a:cubicBezTo>
                      <a:pt x="191" y="355"/>
                      <a:pt x="136" y="362"/>
                      <a:pt x="85" y="368"/>
                    </a:cubicBezTo>
                    <a:cubicBezTo>
                      <a:pt x="64" y="241"/>
                      <a:pt x="64" y="241"/>
                      <a:pt x="64" y="241"/>
                    </a:cubicBezTo>
                    <a:cubicBezTo>
                      <a:pt x="9" y="241"/>
                      <a:pt x="9" y="241"/>
                      <a:pt x="9" y="241"/>
                    </a:cubicBezTo>
                    <a:cubicBezTo>
                      <a:pt x="0" y="376"/>
                      <a:pt x="0" y="376"/>
                      <a:pt x="0" y="376"/>
                    </a:cubicBezTo>
                    <a:cubicBezTo>
                      <a:pt x="4" y="377"/>
                      <a:pt x="4" y="377"/>
                      <a:pt x="4" y="377"/>
                    </a:cubicBezTo>
                    <a:cubicBezTo>
                      <a:pt x="4" y="382"/>
                      <a:pt x="4" y="382"/>
                      <a:pt x="4" y="382"/>
                    </a:cubicBezTo>
                    <a:cubicBezTo>
                      <a:pt x="0" y="384"/>
                      <a:pt x="0" y="384"/>
                      <a:pt x="0" y="384"/>
                    </a:cubicBezTo>
                    <a:cubicBezTo>
                      <a:pt x="9" y="518"/>
                      <a:pt x="9" y="518"/>
                      <a:pt x="9" y="518"/>
                    </a:cubicBezTo>
                    <a:cubicBezTo>
                      <a:pt x="64" y="518"/>
                      <a:pt x="64" y="518"/>
                      <a:pt x="64" y="518"/>
                    </a:cubicBezTo>
                    <a:cubicBezTo>
                      <a:pt x="85" y="391"/>
                      <a:pt x="85" y="391"/>
                      <a:pt x="85" y="391"/>
                    </a:cubicBezTo>
                    <a:cubicBezTo>
                      <a:pt x="136" y="397"/>
                      <a:pt x="191" y="404"/>
                      <a:pt x="213" y="408"/>
                    </a:cubicBezTo>
                    <a:cubicBezTo>
                      <a:pt x="258" y="416"/>
                      <a:pt x="287" y="418"/>
                      <a:pt x="287" y="418"/>
                    </a:cubicBezTo>
                    <a:cubicBezTo>
                      <a:pt x="324" y="654"/>
                      <a:pt x="324" y="654"/>
                      <a:pt x="324" y="654"/>
                    </a:cubicBezTo>
                    <a:cubicBezTo>
                      <a:pt x="337" y="663"/>
                      <a:pt x="337" y="663"/>
                      <a:pt x="337" y="663"/>
                    </a:cubicBezTo>
                    <a:cubicBezTo>
                      <a:pt x="342" y="712"/>
                      <a:pt x="342" y="712"/>
                      <a:pt x="342" y="712"/>
                    </a:cubicBezTo>
                    <a:cubicBezTo>
                      <a:pt x="332" y="712"/>
                      <a:pt x="332" y="712"/>
                      <a:pt x="332" y="712"/>
                    </a:cubicBezTo>
                    <a:cubicBezTo>
                      <a:pt x="332" y="712"/>
                      <a:pt x="339" y="751"/>
                      <a:pt x="347" y="755"/>
                    </a:cubicBezTo>
                    <a:cubicBezTo>
                      <a:pt x="355" y="760"/>
                      <a:pt x="423" y="759"/>
                      <a:pt x="428" y="752"/>
                    </a:cubicBezTo>
                    <a:cubicBezTo>
                      <a:pt x="431" y="746"/>
                      <a:pt x="441" y="543"/>
                      <a:pt x="444" y="461"/>
                    </a:cubicBezTo>
                    <a:cubicBezTo>
                      <a:pt x="451" y="462"/>
                      <a:pt x="460" y="463"/>
                      <a:pt x="467" y="463"/>
                    </a:cubicBezTo>
                    <a:cubicBezTo>
                      <a:pt x="481" y="463"/>
                      <a:pt x="492" y="463"/>
                      <a:pt x="492" y="455"/>
                    </a:cubicBezTo>
                    <a:cubicBezTo>
                      <a:pt x="492" y="448"/>
                      <a:pt x="479" y="443"/>
                      <a:pt x="470" y="443"/>
                    </a:cubicBezTo>
                    <a:cubicBezTo>
                      <a:pt x="462" y="443"/>
                      <a:pt x="455" y="443"/>
                      <a:pt x="455" y="443"/>
                    </a:cubicBezTo>
                    <a:cubicBezTo>
                      <a:pt x="445" y="434"/>
                      <a:pt x="445" y="434"/>
                      <a:pt x="445" y="434"/>
                    </a:cubicBezTo>
                    <a:cubicBezTo>
                      <a:pt x="446" y="430"/>
                      <a:pt x="446" y="427"/>
                      <a:pt x="446" y="427"/>
                    </a:cubicBezTo>
                    <a:cubicBezTo>
                      <a:pt x="446" y="427"/>
                      <a:pt x="526" y="428"/>
                      <a:pt x="547" y="429"/>
                    </a:cubicBezTo>
                    <a:cubicBezTo>
                      <a:pt x="559" y="429"/>
                      <a:pt x="562" y="412"/>
                      <a:pt x="561" y="398"/>
                    </a:cubicBezTo>
                    <a:cubicBezTo>
                      <a:pt x="563" y="399"/>
                      <a:pt x="564" y="399"/>
                      <a:pt x="566" y="400"/>
                    </a:cubicBezTo>
                    <a:cubicBezTo>
                      <a:pt x="564" y="418"/>
                      <a:pt x="563" y="447"/>
                      <a:pt x="569" y="452"/>
                    </a:cubicBezTo>
                    <a:cubicBezTo>
                      <a:pt x="579" y="458"/>
                      <a:pt x="584" y="452"/>
                      <a:pt x="592" y="439"/>
                    </a:cubicBezTo>
                    <a:cubicBezTo>
                      <a:pt x="598" y="430"/>
                      <a:pt x="588" y="404"/>
                      <a:pt x="582" y="390"/>
                    </a:cubicBezTo>
                    <a:cubicBezTo>
                      <a:pt x="583" y="390"/>
                      <a:pt x="584" y="388"/>
                      <a:pt x="585" y="387"/>
                    </a:cubicBezTo>
                    <a:cubicBezTo>
                      <a:pt x="586" y="388"/>
                      <a:pt x="587" y="388"/>
                      <a:pt x="588" y="388"/>
                    </a:cubicBezTo>
                    <a:cubicBezTo>
                      <a:pt x="590" y="388"/>
                      <a:pt x="592" y="387"/>
                      <a:pt x="593" y="385"/>
                    </a:cubicBezTo>
                    <a:cubicBezTo>
                      <a:pt x="593" y="385"/>
                      <a:pt x="594" y="385"/>
                      <a:pt x="594" y="385"/>
                    </a:cubicBezTo>
                    <a:cubicBezTo>
                      <a:pt x="596" y="385"/>
                      <a:pt x="598" y="384"/>
                      <a:pt x="598" y="382"/>
                    </a:cubicBezTo>
                    <a:lnTo>
                      <a:pt x="598" y="377"/>
                    </a:lnTo>
                    <a:close/>
                  </a:path>
                </a:pathLst>
              </a:custGeom>
              <a:solidFill>
                <a:srgbClr val="6AE7FF">
                  <a:alpha val="7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37" name="Oval 7"/>
              <p:cNvSpPr/>
              <p:nvPr/>
            </p:nvSpPr>
            <p:spPr bwMode="auto">
              <a:xfrm>
                <a:off x="6167438" y="147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38" name="组合 37"/>
          <p:cNvGrpSpPr/>
          <p:nvPr/>
        </p:nvGrpSpPr>
        <p:grpSpPr>
          <a:xfrm>
            <a:off x="695325" y="3004008"/>
            <a:ext cx="8826705" cy="1712913"/>
            <a:chOff x="695325" y="3004008"/>
            <a:chExt cx="8826705" cy="1712913"/>
          </a:xfrm>
        </p:grpSpPr>
        <p:sp>
          <p:nvSpPr>
            <p:cNvPr id="39" name="任意多边形: 形状 46"/>
            <p:cNvSpPr/>
            <p:nvPr/>
          </p:nvSpPr>
          <p:spPr bwMode="auto">
            <a:xfrm>
              <a:off x="695325" y="3266583"/>
              <a:ext cx="7495582" cy="1179513"/>
            </a:xfrm>
            <a:custGeom>
              <a:avLst/>
              <a:gdLst>
                <a:gd name="connsiteX0" fmla="*/ 0 w 7495582"/>
                <a:gd name="connsiteY0" fmla="*/ 0 h 1179513"/>
                <a:gd name="connsiteX1" fmla="*/ 2394338 w 7495582"/>
                <a:gd name="connsiteY1" fmla="*/ 0 h 1179513"/>
                <a:gd name="connsiteX2" fmla="*/ 4152732 w 7495582"/>
                <a:gd name="connsiteY2" fmla="*/ 0 h 1179513"/>
                <a:gd name="connsiteX3" fmla="*/ 6547070 w 7495582"/>
                <a:gd name="connsiteY3" fmla="*/ 0 h 1179513"/>
                <a:gd name="connsiteX4" fmla="*/ 7069150 w 7495582"/>
                <a:gd name="connsiteY4" fmla="*/ 582613 h 1179513"/>
                <a:gd name="connsiteX5" fmla="*/ 7487612 w 7495582"/>
                <a:gd name="connsiteY5" fmla="*/ 469900 h 1179513"/>
                <a:gd name="connsiteX6" fmla="*/ 7495582 w 7495582"/>
                <a:gd name="connsiteY6" fmla="*/ 477838 h 1179513"/>
                <a:gd name="connsiteX7" fmla="*/ 7079114 w 7495582"/>
                <a:gd name="connsiteY7" fmla="*/ 590550 h 1179513"/>
                <a:gd name="connsiteX8" fmla="*/ 7495582 w 7495582"/>
                <a:gd name="connsiteY8" fmla="*/ 703263 h 1179513"/>
                <a:gd name="connsiteX9" fmla="*/ 7487612 w 7495582"/>
                <a:gd name="connsiteY9" fmla="*/ 709613 h 1179513"/>
                <a:gd name="connsiteX10" fmla="*/ 7069150 w 7495582"/>
                <a:gd name="connsiteY10" fmla="*/ 596900 h 1179513"/>
                <a:gd name="connsiteX11" fmla="*/ 6547070 w 7495582"/>
                <a:gd name="connsiteY11" fmla="*/ 1179513 h 1179513"/>
                <a:gd name="connsiteX12" fmla="*/ 4152732 w 7495582"/>
                <a:gd name="connsiteY12" fmla="*/ 1179513 h 1179513"/>
                <a:gd name="connsiteX13" fmla="*/ 2394338 w 7495582"/>
                <a:gd name="connsiteY13" fmla="*/ 1179513 h 1179513"/>
                <a:gd name="connsiteX14" fmla="*/ 0 w 7495582"/>
                <a:gd name="connsiteY14" fmla="*/ 1179513 h 11795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495582" h="1179513">
                  <a:moveTo>
                    <a:pt x="0" y="0"/>
                  </a:moveTo>
                  <a:lnTo>
                    <a:pt x="2394338" y="0"/>
                  </a:lnTo>
                  <a:lnTo>
                    <a:pt x="4152732" y="0"/>
                  </a:lnTo>
                  <a:lnTo>
                    <a:pt x="6547070" y="0"/>
                  </a:lnTo>
                  <a:lnTo>
                    <a:pt x="7069150" y="582613"/>
                  </a:lnTo>
                  <a:lnTo>
                    <a:pt x="7487612" y="469900"/>
                  </a:lnTo>
                  <a:lnTo>
                    <a:pt x="7495582" y="477838"/>
                  </a:lnTo>
                  <a:lnTo>
                    <a:pt x="7079114" y="590550"/>
                  </a:lnTo>
                  <a:lnTo>
                    <a:pt x="7495582" y="703263"/>
                  </a:lnTo>
                  <a:lnTo>
                    <a:pt x="7487612" y="709613"/>
                  </a:lnTo>
                  <a:lnTo>
                    <a:pt x="7069150" y="596900"/>
                  </a:lnTo>
                  <a:lnTo>
                    <a:pt x="6547070" y="1179513"/>
                  </a:lnTo>
                  <a:lnTo>
                    <a:pt x="4152732" y="1179513"/>
                  </a:lnTo>
                  <a:lnTo>
                    <a:pt x="2394338" y="1179513"/>
                  </a:lnTo>
                  <a:lnTo>
                    <a:pt x="0" y="1179513"/>
                  </a:lnTo>
                  <a:close/>
                </a:path>
              </a:pathLst>
            </a:custGeom>
            <a:solidFill>
              <a:srgbClr val="6AE7FF">
                <a:alpha val="50000"/>
              </a:srgbClr>
            </a:solidFill>
            <a:ln>
              <a:noFill/>
            </a:ln>
          </p:spPr>
          <p:txBody>
            <a:bodyPr wrap="square" anchor="ctr">
              <a:noAutofit/>
            </a:bodyPr>
            <a:lstStyle/>
            <a:p>
              <a:pPr algn="ctr"/>
              <a:endParaRPr/>
            </a:p>
          </p:txBody>
        </p:sp>
        <p:grpSp>
          <p:nvGrpSpPr>
            <p:cNvPr id="40" name="Group 9"/>
            <p:cNvGrpSpPr/>
            <p:nvPr/>
          </p:nvGrpSpPr>
          <p:grpSpPr>
            <a:xfrm>
              <a:off x="8175830" y="3004008"/>
              <a:ext cx="1346200" cy="1712913"/>
              <a:chOff x="4575175" y="2673351"/>
              <a:chExt cx="1346200" cy="1712913"/>
            </a:xfrm>
            <a:solidFill>
              <a:schemeClr val="accent5"/>
            </a:solidFill>
          </p:grpSpPr>
          <p:sp>
            <p:nvSpPr>
              <p:cNvPr id="41" name="Freeform: Shape 11"/>
              <p:cNvSpPr/>
              <p:nvPr/>
            </p:nvSpPr>
            <p:spPr bwMode="auto">
              <a:xfrm>
                <a:off x="4575175" y="2673351"/>
                <a:ext cx="1346200" cy="1712913"/>
              </a:xfrm>
              <a:custGeom>
                <a:avLst/>
                <a:gdLst>
                  <a:gd name="T0" fmla="*/ 598 w 598"/>
                  <a:gd name="T1" fmla="*/ 378 h 760"/>
                  <a:gd name="T2" fmla="*/ 594 w 598"/>
                  <a:gd name="T3" fmla="*/ 374 h 760"/>
                  <a:gd name="T4" fmla="*/ 593 w 598"/>
                  <a:gd name="T5" fmla="*/ 375 h 760"/>
                  <a:gd name="T6" fmla="*/ 588 w 598"/>
                  <a:gd name="T7" fmla="*/ 371 h 760"/>
                  <a:gd name="T8" fmla="*/ 585 w 598"/>
                  <a:gd name="T9" fmla="*/ 373 h 760"/>
                  <a:gd name="T10" fmla="*/ 582 w 598"/>
                  <a:gd name="T11" fmla="*/ 369 h 760"/>
                  <a:gd name="T12" fmla="*/ 592 w 598"/>
                  <a:gd name="T13" fmla="*/ 320 h 760"/>
                  <a:gd name="T14" fmla="*/ 569 w 598"/>
                  <a:gd name="T15" fmla="*/ 308 h 760"/>
                  <a:gd name="T16" fmla="*/ 566 w 598"/>
                  <a:gd name="T17" fmla="*/ 360 h 760"/>
                  <a:gd name="T18" fmla="*/ 561 w 598"/>
                  <a:gd name="T19" fmla="*/ 361 h 760"/>
                  <a:gd name="T20" fmla="*/ 547 w 598"/>
                  <a:gd name="T21" fmla="*/ 331 h 760"/>
                  <a:gd name="T22" fmla="*/ 446 w 598"/>
                  <a:gd name="T23" fmla="*/ 333 h 760"/>
                  <a:gd name="T24" fmla="*/ 445 w 598"/>
                  <a:gd name="T25" fmla="*/ 325 h 760"/>
                  <a:gd name="T26" fmla="*/ 455 w 598"/>
                  <a:gd name="T27" fmla="*/ 316 h 760"/>
                  <a:gd name="T28" fmla="*/ 470 w 598"/>
                  <a:gd name="T29" fmla="*/ 316 h 760"/>
                  <a:gd name="T30" fmla="*/ 492 w 598"/>
                  <a:gd name="T31" fmla="*/ 304 h 760"/>
                  <a:gd name="T32" fmla="*/ 467 w 598"/>
                  <a:gd name="T33" fmla="*/ 297 h 760"/>
                  <a:gd name="T34" fmla="*/ 444 w 598"/>
                  <a:gd name="T35" fmla="*/ 299 h 760"/>
                  <a:gd name="T36" fmla="*/ 428 w 598"/>
                  <a:gd name="T37" fmla="*/ 8 h 760"/>
                  <a:gd name="T38" fmla="*/ 347 w 598"/>
                  <a:gd name="T39" fmla="*/ 4 h 760"/>
                  <a:gd name="T40" fmla="*/ 332 w 598"/>
                  <a:gd name="T41" fmla="*/ 47 h 760"/>
                  <a:gd name="T42" fmla="*/ 342 w 598"/>
                  <a:gd name="T43" fmla="*/ 47 h 760"/>
                  <a:gd name="T44" fmla="*/ 337 w 598"/>
                  <a:gd name="T45" fmla="*/ 97 h 760"/>
                  <a:gd name="T46" fmla="*/ 324 w 598"/>
                  <a:gd name="T47" fmla="*/ 105 h 760"/>
                  <a:gd name="T48" fmla="*/ 287 w 598"/>
                  <a:gd name="T49" fmla="*/ 341 h 760"/>
                  <a:gd name="T50" fmla="*/ 213 w 598"/>
                  <a:gd name="T51" fmla="*/ 352 h 760"/>
                  <a:gd name="T52" fmla="*/ 85 w 598"/>
                  <a:gd name="T53" fmla="*/ 368 h 760"/>
                  <a:gd name="T54" fmla="*/ 64 w 598"/>
                  <a:gd name="T55" fmla="*/ 242 h 760"/>
                  <a:gd name="T56" fmla="*/ 9 w 598"/>
                  <a:gd name="T57" fmla="*/ 242 h 760"/>
                  <a:gd name="T58" fmla="*/ 0 w 598"/>
                  <a:gd name="T59" fmla="*/ 376 h 760"/>
                  <a:gd name="T60" fmla="*/ 4 w 598"/>
                  <a:gd name="T61" fmla="*/ 378 h 760"/>
                  <a:gd name="T62" fmla="*/ 4 w 598"/>
                  <a:gd name="T63" fmla="*/ 382 h 760"/>
                  <a:gd name="T64" fmla="*/ 0 w 598"/>
                  <a:gd name="T65" fmla="*/ 384 h 760"/>
                  <a:gd name="T66" fmla="*/ 9 w 598"/>
                  <a:gd name="T67" fmla="*/ 518 h 760"/>
                  <a:gd name="T68" fmla="*/ 64 w 598"/>
                  <a:gd name="T69" fmla="*/ 518 h 760"/>
                  <a:gd name="T70" fmla="*/ 85 w 598"/>
                  <a:gd name="T71" fmla="*/ 392 h 760"/>
                  <a:gd name="T72" fmla="*/ 213 w 598"/>
                  <a:gd name="T73" fmla="*/ 408 h 760"/>
                  <a:gd name="T74" fmla="*/ 287 w 598"/>
                  <a:gd name="T75" fmla="*/ 419 h 760"/>
                  <a:gd name="T76" fmla="*/ 324 w 598"/>
                  <a:gd name="T77" fmla="*/ 655 h 760"/>
                  <a:gd name="T78" fmla="*/ 337 w 598"/>
                  <a:gd name="T79" fmla="*/ 663 h 760"/>
                  <a:gd name="T80" fmla="*/ 342 w 598"/>
                  <a:gd name="T81" fmla="*/ 713 h 760"/>
                  <a:gd name="T82" fmla="*/ 332 w 598"/>
                  <a:gd name="T83" fmla="*/ 713 h 760"/>
                  <a:gd name="T84" fmla="*/ 347 w 598"/>
                  <a:gd name="T85" fmla="*/ 756 h 760"/>
                  <a:gd name="T86" fmla="*/ 428 w 598"/>
                  <a:gd name="T87" fmla="*/ 752 h 760"/>
                  <a:gd name="T88" fmla="*/ 444 w 598"/>
                  <a:gd name="T89" fmla="*/ 461 h 760"/>
                  <a:gd name="T90" fmla="*/ 467 w 598"/>
                  <a:gd name="T91" fmla="*/ 463 h 760"/>
                  <a:gd name="T92" fmla="*/ 492 w 598"/>
                  <a:gd name="T93" fmla="*/ 456 h 760"/>
                  <a:gd name="T94" fmla="*/ 470 w 598"/>
                  <a:gd name="T95" fmla="*/ 444 h 760"/>
                  <a:gd name="T96" fmla="*/ 455 w 598"/>
                  <a:gd name="T97" fmla="*/ 444 h 760"/>
                  <a:gd name="T98" fmla="*/ 445 w 598"/>
                  <a:gd name="T99" fmla="*/ 435 h 760"/>
                  <a:gd name="T100" fmla="*/ 446 w 598"/>
                  <a:gd name="T101" fmla="*/ 427 h 760"/>
                  <a:gd name="T102" fmla="*/ 547 w 598"/>
                  <a:gd name="T103" fmla="*/ 429 h 760"/>
                  <a:gd name="T104" fmla="*/ 561 w 598"/>
                  <a:gd name="T105" fmla="*/ 399 h 760"/>
                  <a:gd name="T106" fmla="*/ 566 w 598"/>
                  <a:gd name="T107" fmla="*/ 400 h 760"/>
                  <a:gd name="T108" fmla="*/ 569 w 598"/>
                  <a:gd name="T109" fmla="*/ 452 h 760"/>
                  <a:gd name="T110" fmla="*/ 592 w 598"/>
                  <a:gd name="T111" fmla="*/ 440 h 760"/>
                  <a:gd name="T112" fmla="*/ 582 w 598"/>
                  <a:gd name="T113" fmla="*/ 391 h 760"/>
                  <a:gd name="T114" fmla="*/ 585 w 598"/>
                  <a:gd name="T115" fmla="*/ 387 h 760"/>
                  <a:gd name="T116" fmla="*/ 588 w 598"/>
                  <a:gd name="T117" fmla="*/ 389 h 760"/>
                  <a:gd name="T118" fmla="*/ 593 w 598"/>
                  <a:gd name="T119" fmla="*/ 385 h 760"/>
                  <a:gd name="T120" fmla="*/ 594 w 598"/>
                  <a:gd name="T121" fmla="*/ 386 h 760"/>
                  <a:gd name="T122" fmla="*/ 598 w 598"/>
                  <a:gd name="T123" fmla="*/ 382 h 760"/>
                  <a:gd name="T124" fmla="*/ 598 w 598"/>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8" h="760">
                    <a:moveTo>
                      <a:pt x="598" y="378"/>
                    </a:moveTo>
                    <a:cubicBezTo>
                      <a:pt x="598" y="376"/>
                      <a:pt x="596" y="374"/>
                      <a:pt x="594" y="374"/>
                    </a:cubicBezTo>
                    <a:cubicBezTo>
                      <a:pt x="594" y="374"/>
                      <a:pt x="593" y="374"/>
                      <a:pt x="593" y="375"/>
                    </a:cubicBezTo>
                    <a:cubicBezTo>
                      <a:pt x="592" y="373"/>
                      <a:pt x="590" y="371"/>
                      <a:pt x="588" y="371"/>
                    </a:cubicBezTo>
                    <a:cubicBezTo>
                      <a:pt x="587" y="371"/>
                      <a:pt x="586" y="372"/>
                      <a:pt x="585" y="373"/>
                    </a:cubicBezTo>
                    <a:cubicBezTo>
                      <a:pt x="584" y="371"/>
                      <a:pt x="583" y="370"/>
                      <a:pt x="582" y="369"/>
                    </a:cubicBezTo>
                    <a:cubicBezTo>
                      <a:pt x="588" y="356"/>
                      <a:pt x="598" y="330"/>
                      <a:pt x="592" y="320"/>
                    </a:cubicBezTo>
                    <a:cubicBezTo>
                      <a:pt x="584" y="307"/>
                      <a:pt x="579" y="301"/>
                      <a:pt x="569" y="308"/>
                    </a:cubicBezTo>
                    <a:cubicBezTo>
                      <a:pt x="563" y="312"/>
                      <a:pt x="564" y="341"/>
                      <a:pt x="566" y="360"/>
                    </a:cubicBezTo>
                    <a:cubicBezTo>
                      <a:pt x="564" y="360"/>
                      <a:pt x="563" y="361"/>
                      <a:pt x="561" y="361"/>
                    </a:cubicBezTo>
                    <a:cubicBezTo>
                      <a:pt x="562" y="347"/>
                      <a:pt x="559" y="331"/>
                      <a:pt x="547" y="331"/>
                    </a:cubicBezTo>
                    <a:cubicBezTo>
                      <a:pt x="526" y="332"/>
                      <a:pt x="446" y="333"/>
                      <a:pt x="446" y="333"/>
                    </a:cubicBezTo>
                    <a:cubicBezTo>
                      <a:pt x="446" y="333"/>
                      <a:pt x="446" y="330"/>
                      <a:pt x="445" y="325"/>
                    </a:cubicBezTo>
                    <a:cubicBezTo>
                      <a:pt x="455" y="316"/>
                      <a:pt x="455" y="316"/>
                      <a:pt x="455" y="316"/>
                    </a:cubicBezTo>
                    <a:cubicBezTo>
                      <a:pt x="470" y="316"/>
                      <a:pt x="470" y="316"/>
                      <a:pt x="470" y="316"/>
                    </a:cubicBezTo>
                    <a:cubicBezTo>
                      <a:pt x="479" y="316"/>
                      <a:pt x="492" y="311"/>
                      <a:pt x="492" y="304"/>
                    </a:cubicBezTo>
                    <a:cubicBezTo>
                      <a:pt x="492" y="297"/>
                      <a:pt x="481" y="297"/>
                      <a:pt x="467" y="297"/>
                    </a:cubicBezTo>
                    <a:cubicBezTo>
                      <a:pt x="460" y="297"/>
                      <a:pt x="451" y="298"/>
                      <a:pt x="444" y="299"/>
                    </a:cubicBezTo>
                    <a:cubicBezTo>
                      <a:pt x="441" y="217"/>
                      <a:pt x="431" y="14"/>
                      <a:pt x="428" y="8"/>
                    </a:cubicBezTo>
                    <a:cubicBezTo>
                      <a:pt x="423" y="1"/>
                      <a:pt x="355" y="0"/>
                      <a:pt x="347" y="4"/>
                    </a:cubicBezTo>
                    <a:cubicBezTo>
                      <a:pt x="339" y="9"/>
                      <a:pt x="332" y="47"/>
                      <a:pt x="332" y="47"/>
                    </a:cubicBezTo>
                    <a:cubicBezTo>
                      <a:pt x="342" y="47"/>
                      <a:pt x="342" y="47"/>
                      <a:pt x="342" y="47"/>
                    </a:cubicBezTo>
                    <a:cubicBezTo>
                      <a:pt x="337" y="97"/>
                      <a:pt x="337" y="97"/>
                      <a:pt x="337" y="97"/>
                    </a:cubicBezTo>
                    <a:cubicBezTo>
                      <a:pt x="324" y="105"/>
                      <a:pt x="324" y="105"/>
                      <a:pt x="324" y="105"/>
                    </a:cubicBezTo>
                    <a:cubicBezTo>
                      <a:pt x="287" y="341"/>
                      <a:pt x="287" y="341"/>
                      <a:pt x="287" y="341"/>
                    </a:cubicBezTo>
                    <a:cubicBezTo>
                      <a:pt x="287" y="341"/>
                      <a:pt x="258" y="344"/>
                      <a:pt x="213" y="352"/>
                    </a:cubicBezTo>
                    <a:cubicBezTo>
                      <a:pt x="191" y="355"/>
                      <a:pt x="136" y="362"/>
                      <a:pt x="85" y="368"/>
                    </a:cubicBezTo>
                    <a:cubicBezTo>
                      <a:pt x="64" y="242"/>
                      <a:pt x="64" y="242"/>
                      <a:pt x="64" y="242"/>
                    </a:cubicBezTo>
                    <a:cubicBezTo>
                      <a:pt x="9" y="242"/>
                      <a:pt x="9" y="242"/>
                      <a:pt x="9" y="242"/>
                    </a:cubicBezTo>
                    <a:cubicBezTo>
                      <a:pt x="0" y="376"/>
                      <a:pt x="0" y="376"/>
                      <a:pt x="0" y="376"/>
                    </a:cubicBezTo>
                    <a:cubicBezTo>
                      <a:pt x="4" y="378"/>
                      <a:pt x="4" y="378"/>
                      <a:pt x="4" y="378"/>
                    </a:cubicBezTo>
                    <a:cubicBezTo>
                      <a:pt x="4" y="382"/>
                      <a:pt x="4" y="382"/>
                      <a:pt x="4" y="382"/>
                    </a:cubicBezTo>
                    <a:cubicBezTo>
                      <a:pt x="0" y="384"/>
                      <a:pt x="0" y="384"/>
                      <a:pt x="0" y="384"/>
                    </a:cubicBezTo>
                    <a:cubicBezTo>
                      <a:pt x="9" y="518"/>
                      <a:pt x="9" y="518"/>
                      <a:pt x="9" y="518"/>
                    </a:cubicBezTo>
                    <a:cubicBezTo>
                      <a:pt x="64" y="518"/>
                      <a:pt x="64" y="518"/>
                      <a:pt x="64" y="518"/>
                    </a:cubicBezTo>
                    <a:cubicBezTo>
                      <a:pt x="85" y="392"/>
                      <a:pt x="85" y="392"/>
                      <a:pt x="85" y="392"/>
                    </a:cubicBezTo>
                    <a:cubicBezTo>
                      <a:pt x="136" y="398"/>
                      <a:pt x="191" y="405"/>
                      <a:pt x="213" y="408"/>
                    </a:cubicBezTo>
                    <a:cubicBezTo>
                      <a:pt x="258" y="416"/>
                      <a:pt x="287" y="419"/>
                      <a:pt x="287" y="419"/>
                    </a:cubicBezTo>
                    <a:cubicBezTo>
                      <a:pt x="324" y="655"/>
                      <a:pt x="324" y="655"/>
                      <a:pt x="324" y="655"/>
                    </a:cubicBezTo>
                    <a:cubicBezTo>
                      <a:pt x="337" y="663"/>
                      <a:pt x="337" y="663"/>
                      <a:pt x="337" y="663"/>
                    </a:cubicBezTo>
                    <a:cubicBezTo>
                      <a:pt x="342" y="713"/>
                      <a:pt x="342" y="713"/>
                      <a:pt x="342" y="713"/>
                    </a:cubicBezTo>
                    <a:cubicBezTo>
                      <a:pt x="332" y="713"/>
                      <a:pt x="332" y="713"/>
                      <a:pt x="332" y="713"/>
                    </a:cubicBezTo>
                    <a:cubicBezTo>
                      <a:pt x="332" y="713"/>
                      <a:pt x="339" y="751"/>
                      <a:pt x="347" y="756"/>
                    </a:cubicBezTo>
                    <a:cubicBezTo>
                      <a:pt x="355" y="760"/>
                      <a:pt x="423" y="759"/>
                      <a:pt x="428" y="752"/>
                    </a:cubicBezTo>
                    <a:cubicBezTo>
                      <a:pt x="431" y="746"/>
                      <a:pt x="441" y="543"/>
                      <a:pt x="444" y="461"/>
                    </a:cubicBezTo>
                    <a:cubicBezTo>
                      <a:pt x="451" y="462"/>
                      <a:pt x="460" y="463"/>
                      <a:pt x="467" y="463"/>
                    </a:cubicBezTo>
                    <a:cubicBezTo>
                      <a:pt x="481" y="463"/>
                      <a:pt x="492" y="463"/>
                      <a:pt x="492" y="456"/>
                    </a:cubicBezTo>
                    <a:cubicBezTo>
                      <a:pt x="492" y="449"/>
                      <a:pt x="479" y="444"/>
                      <a:pt x="470" y="444"/>
                    </a:cubicBezTo>
                    <a:cubicBezTo>
                      <a:pt x="462" y="444"/>
                      <a:pt x="455" y="444"/>
                      <a:pt x="455" y="444"/>
                    </a:cubicBezTo>
                    <a:cubicBezTo>
                      <a:pt x="445" y="435"/>
                      <a:pt x="445" y="435"/>
                      <a:pt x="445" y="435"/>
                    </a:cubicBezTo>
                    <a:cubicBezTo>
                      <a:pt x="446" y="430"/>
                      <a:pt x="446" y="427"/>
                      <a:pt x="446" y="427"/>
                    </a:cubicBezTo>
                    <a:cubicBezTo>
                      <a:pt x="446" y="427"/>
                      <a:pt x="526" y="428"/>
                      <a:pt x="547" y="429"/>
                    </a:cubicBezTo>
                    <a:cubicBezTo>
                      <a:pt x="559" y="429"/>
                      <a:pt x="562" y="413"/>
                      <a:pt x="561" y="399"/>
                    </a:cubicBezTo>
                    <a:cubicBezTo>
                      <a:pt x="563" y="399"/>
                      <a:pt x="564" y="400"/>
                      <a:pt x="566" y="400"/>
                    </a:cubicBezTo>
                    <a:cubicBezTo>
                      <a:pt x="564" y="419"/>
                      <a:pt x="563" y="448"/>
                      <a:pt x="569" y="452"/>
                    </a:cubicBezTo>
                    <a:cubicBezTo>
                      <a:pt x="579" y="459"/>
                      <a:pt x="584" y="453"/>
                      <a:pt x="592" y="440"/>
                    </a:cubicBezTo>
                    <a:cubicBezTo>
                      <a:pt x="598" y="430"/>
                      <a:pt x="588" y="404"/>
                      <a:pt x="582" y="391"/>
                    </a:cubicBezTo>
                    <a:cubicBezTo>
                      <a:pt x="583" y="390"/>
                      <a:pt x="584" y="389"/>
                      <a:pt x="585" y="387"/>
                    </a:cubicBezTo>
                    <a:cubicBezTo>
                      <a:pt x="586" y="388"/>
                      <a:pt x="587" y="389"/>
                      <a:pt x="588" y="389"/>
                    </a:cubicBezTo>
                    <a:cubicBezTo>
                      <a:pt x="590" y="389"/>
                      <a:pt x="592" y="387"/>
                      <a:pt x="593" y="385"/>
                    </a:cubicBezTo>
                    <a:cubicBezTo>
                      <a:pt x="593" y="386"/>
                      <a:pt x="594" y="386"/>
                      <a:pt x="594" y="386"/>
                    </a:cubicBezTo>
                    <a:cubicBezTo>
                      <a:pt x="596" y="386"/>
                      <a:pt x="598" y="384"/>
                      <a:pt x="598" y="382"/>
                    </a:cubicBezTo>
                    <a:lnTo>
                      <a:pt x="598" y="378"/>
                    </a:lnTo>
                    <a:close/>
                  </a:path>
                </a:pathLst>
              </a:custGeom>
              <a:solidFill>
                <a:srgbClr val="6AE7FF">
                  <a:alpha val="5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2" name="Oval 12"/>
              <p:cNvSpPr/>
              <p:nvPr/>
            </p:nvSpPr>
            <p:spPr bwMode="auto">
              <a:xfrm>
                <a:off x="5257800" y="3386138"/>
                <a:ext cx="290512" cy="287338"/>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grpSp>
        <p:nvGrpSpPr>
          <p:cNvPr id="43" name="组合 42"/>
          <p:cNvGrpSpPr/>
          <p:nvPr/>
        </p:nvGrpSpPr>
        <p:grpSpPr>
          <a:xfrm>
            <a:off x="695325" y="4443391"/>
            <a:ext cx="10182525" cy="1712913"/>
            <a:chOff x="695325" y="4443391"/>
            <a:chExt cx="10182525" cy="1712913"/>
          </a:xfrm>
        </p:grpSpPr>
        <p:sp>
          <p:nvSpPr>
            <p:cNvPr id="44" name="任意多边形: 形状 47"/>
            <p:cNvSpPr/>
            <p:nvPr/>
          </p:nvSpPr>
          <p:spPr bwMode="auto">
            <a:xfrm>
              <a:off x="695325" y="4709603"/>
              <a:ext cx="8864088" cy="1181100"/>
            </a:xfrm>
            <a:custGeom>
              <a:avLst/>
              <a:gdLst>
                <a:gd name="connsiteX0" fmla="*/ 0 w 8864088"/>
                <a:gd name="connsiteY0" fmla="*/ 0 h 1181100"/>
                <a:gd name="connsiteX1" fmla="*/ 2394338 w 8864088"/>
                <a:gd name="connsiteY1" fmla="*/ 0 h 1181100"/>
                <a:gd name="connsiteX2" fmla="*/ 5639398 w 8864088"/>
                <a:gd name="connsiteY2" fmla="*/ 0 h 1181100"/>
                <a:gd name="connsiteX3" fmla="*/ 8033736 w 8864088"/>
                <a:gd name="connsiteY3" fmla="*/ 0 h 1181100"/>
                <a:gd name="connsiteX4" fmla="*/ 8492179 w 8864088"/>
                <a:gd name="connsiteY4" fmla="*/ 582613 h 1181100"/>
                <a:gd name="connsiteX5" fmla="*/ 8858565 w 8864088"/>
                <a:gd name="connsiteY5" fmla="*/ 471488 h 1181100"/>
                <a:gd name="connsiteX6" fmla="*/ 8864088 w 8864088"/>
                <a:gd name="connsiteY6" fmla="*/ 479425 h 1181100"/>
                <a:gd name="connsiteX7" fmla="*/ 8501385 w 8864088"/>
                <a:gd name="connsiteY7" fmla="*/ 590550 h 1181100"/>
                <a:gd name="connsiteX8" fmla="*/ 8864088 w 8864088"/>
                <a:gd name="connsiteY8" fmla="*/ 703263 h 1181100"/>
                <a:gd name="connsiteX9" fmla="*/ 8858565 w 8864088"/>
                <a:gd name="connsiteY9" fmla="*/ 711200 h 1181100"/>
                <a:gd name="connsiteX10" fmla="*/ 8492179 w 8864088"/>
                <a:gd name="connsiteY10" fmla="*/ 598488 h 1181100"/>
                <a:gd name="connsiteX11" fmla="*/ 8033736 w 8864088"/>
                <a:gd name="connsiteY11" fmla="*/ 1181100 h 1181100"/>
                <a:gd name="connsiteX12" fmla="*/ 5639398 w 8864088"/>
                <a:gd name="connsiteY12" fmla="*/ 1181100 h 1181100"/>
                <a:gd name="connsiteX13" fmla="*/ 2394338 w 8864088"/>
                <a:gd name="connsiteY13" fmla="*/ 1181100 h 1181100"/>
                <a:gd name="connsiteX14" fmla="*/ 0 w 8864088"/>
                <a:gd name="connsiteY14" fmla="*/ 1181100 h 1181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8864088" h="1181100">
                  <a:moveTo>
                    <a:pt x="0" y="0"/>
                  </a:moveTo>
                  <a:lnTo>
                    <a:pt x="2394338" y="0"/>
                  </a:lnTo>
                  <a:lnTo>
                    <a:pt x="5639398" y="0"/>
                  </a:lnTo>
                  <a:lnTo>
                    <a:pt x="8033736" y="0"/>
                  </a:lnTo>
                  <a:lnTo>
                    <a:pt x="8492179" y="582613"/>
                  </a:lnTo>
                  <a:lnTo>
                    <a:pt x="8858565" y="471488"/>
                  </a:lnTo>
                  <a:lnTo>
                    <a:pt x="8864088" y="479425"/>
                  </a:lnTo>
                  <a:lnTo>
                    <a:pt x="8501385" y="590550"/>
                  </a:lnTo>
                  <a:lnTo>
                    <a:pt x="8864088" y="703263"/>
                  </a:lnTo>
                  <a:lnTo>
                    <a:pt x="8858565" y="711200"/>
                  </a:lnTo>
                  <a:lnTo>
                    <a:pt x="8492179" y="598488"/>
                  </a:lnTo>
                  <a:lnTo>
                    <a:pt x="8033736" y="1181100"/>
                  </a:lnTo>
                  <a:lnTo>
                    <a:pt x="5639398" y="1181100"/>
                  </a:lnTo>
                  <a:lnTo>
                    <a:pt x="2394338" y="1181100"/>
                  </a:lnTo>
                  <a:lnTo>
                    <a:pt x="0" y="1181100"/>
                  </a:lnTo>
                  <a:close/>
                </a:path>
              </a:pathLst>
            </a:custGeom>
            <a:solidFill>
              <a:srgbClr val="6AE7FF">
                <a:alpha val="30000"/>
              </a:srgbClr>
            </a:solidFill>
            <a:ln>
              <a:noFill/>
            </a:ln>
          </p:spPr>
          <p:txBody>
            <a:bodyPr wrap="square" anchor="ctr">
              <a:noAutofit/>
            </a:bodyPr>
            <a:lstStyle/>
            <a:p>
              <a:pPr algn="ctr"/>
              <a:endParaRPr/>
            </a:p>
          </p:txBody>
        </p:sp>
        <p:grpSp>
          <p:nvGrpSpPr>
            <p:cNvPr id="45" name="Group 14"/>
            <p:cNvGrpSpPr/>
            <p:nvPr/>
          </p:nvGrpSpPr>
          <p:grpSpPr>
            <a:xfrm>
              <a:off x="9528475" y="4443391"/>
              <a:ext cx="1349375" cy="1712913"/>
              <a:chOff x="6200775" y="4576763"/>
              <a:chExt cx="1349375" cy="1712913"/>
            </a:xfrm>
            <a:solidFill>
              <a:schemeClr val="accent6"/>
            </a:solidFill>
          </p:grpSpPr>
          <p:sp>
            <p:nvSpPr>
              <p:cNvPr id="46" name="Freeform: Shape 16"/>
              <p:cNvSpPr/>
              <p:nvPr/>
            </p:nvSpPr>
            <p:spPr bwMode="auto">
              <a:xfrm>
                <a:off x="6200775" y="4576763"/>
                <a:ext cx="1349375" cy="1712913"/>
              </a:xfrm>
              <a:custGeom>
                <a:avLst/>
                <a:gdLst>
                  <a:gd name="T0" fmla="*/ 598 w 599"/>
                  <a:gd name="T1" fmla="*/ 378 h 760"/>
                  <a:gd name="T2" fmla="*/ 595 w 599"/>
                  <a:gd name="T3" fmla="*/ 375 h 760"/>
                  <a:gd name="T4" fmla="*/ 593 w 599"/>
                  <a:gd name="T5" fmla="*/ 375 h 760"/>
                  <a:gd name="T6" fmla="*/ 589 w 599"/>
                  <a:gd name="T7" fmla="*/ 372 h 760"/>
                  <a:gd name="T8" fmla="*/ 585 w 599"/>
                  <a:gd name="T9" fmla="*/ 373 h 760"/>
                  <a:gd name="T10" fmla="*/ 583 w 599"/>
                  <a:gd name="T11" fmla="*/ 370 h 760"/>
                  <a:gd name="T12" fmla="*/ 593 w 599"/>
                  <a:gd name="T13" fmla="*/ 321 h 760"/>
                  <a:gd name="T14" fmla="*/ 570 w 599"/>
                  <a:gd name="T15" fmla="*/ 308 h 760"/>
                  <a:gd name="T16" fmla="*/ 567 w 599"/>
                  <a:gd name="T17" fmla="*/ 360 h 760"/>
                  <a:gd name="T18" fmla="*/ 562 w 599"/>
                  <a:gd name="T19" fmla="*/ 362 h 760"/>
                  <a:gd name="T20" fmla="*/ 547 w 599"/>
                  <a:gd name="T21" fmla="*/ 331 h 760"/>
                  <a:gd name="T22" fmla="*/ 446 w 599"/>
                  <a:gd name="T23" fmla="*/ 333 h 760"/>
                  <a:gd name="T24" fmla="*/ 446 w 599"/>
                  <a:gd name="T25" fmla="*/ 326 h 760"/>
                  <a:gd name="T26" fmla="*/ 455 w 599"/>
                  <a:gd name="T27" fmla="*/ 317 h 760"/>
                  <a:gd name="T28" fmla="*/ 471 w 599"/>
                  <a:gd name="T29" fmla="*/ 317 h 760"/>
                  <a:gd name="T30" fmla="*/ 493 w 599"/>
                  <a:gd name="T31" fmla="*/ 305 h 760"/>
                  <a:gd name="T32" fmla="*/ 468 w 599"/>
                  <a:gd name="T33" fmla="*/ 297 h 760"/>
                  <a:gd name="T34" fmla="*/ 445 w 599"/>
                  <a:gd name="T35" fmla="*/ 299 h 760"/>
                  <a:gd name="T36" fmla="*/ 428 w 599"/>
                  <a:gd name="T37" fmla="*/ 8 h 760"/>
                  <a:gd name="T38" fmla="*/ 348 w 599"/>
                  <a:gd name="T39" fmla="*/ 5 h 760"/>
                  <a:gd name="T40" fmla="*/ 333 w 599"/>
                  <a:gd name="T41" fmla="*/ 48 h 760"/>
                  <a:gd name="T42" fmla="*/ 343 w 599"/>
                  <a:gd name="T43" fmla="*/ 48 h 760"/>
                  <a:gd name="T44" fmla="*/ 337 w 599"/>
                  <a:gd name="T45" fmla="*/ 97 h 760"/>
                  <a:gd name="T46" fmla="*/ 324 w 599"/>
                  <a:gd name="T47" fmla="*/ 106 h 760"/>
                  <a:gd name="T48" fmla="*/ 287 w 599"/>
                  <a:gd name="T49" fmla="*/ 342 h 760"/>
                  <a:gd name="T50" fmla="*/ 214 w 599"/>
                  <a:gd name="T51" fmla="*/ 352 h 760"/>
                  <a:gd name="T52" fmla="*/ 85 w 599"/>
                  <a:gd name="T53" fmla="*/ 369 h 760"/>
                  <a:gd name="T54" fmla="*/ 65 w 599"/>
                  <a:gd name="T55" fmla="*/ 242 h 760"/>
                  <a:gd name="T56" fmla="*/ 9 w 599"/>
                  <a:gd name="T57" fmla="*/ 242 h 760"/>
                  <a:gd name="T58" fmla="*/ 0 w 599"/>
                  <a:gd name="T59" fmla="*/ 376 h 760"/>
                  <a:gd name="T60" fmla="*/ 5 w 599"/>
                  <a:gd name="T61" fmla="*/ 378 h 760"/>
                  <a:gd name="T62" fmla="*/ 5 w 599"/>
                  <a:gd name="T63" fmla="*/ 383 h 760"/>
                  <a:gd name="T64" fmla="*/ 0 w 599"/>
                  <a:gd name="T65" fmla="*/ 384 h 760"/>
                  <a:gd name="T66" fmla="*/ 9 w 599"/>
                  <a:gd name="T67" fmla="*/ 519 h 760"/>
                  <a:gd name="T68" fmla="*/ 65 w 599"/>
                  <a:gd name="T69" fmla="*/ 519 h 760"/>
                  <a:gd name="T70" fmla="*/ 85 w 599"/>
                  <a:gd name="T71" fmla="*/ 392 h 760"/>
                  <a:gd name="T72" fmla="*/ 214 w 599"/>
                  <a:gd name="T73" fmla="*/ 409 h 760"/>
                  <a:gd name="T74" fmla="*/ 287 w 599"/>
                  <a:gd name="T75" fmla="*/ 419 h 760"/>
                  <a:gd name="T76" fmla="*/ 324 w 599"/>
                  <a:gd name="T77" fmla="*/ 655 h 760"/>
                  <a:gd name="T78" fmla="*/ 337 w 599"/>
                  <a:gd name="T79" fmla="*/ 664 h 760"/>
                  <a:gd name="T80" fmla="*/ 343 w 599"/>
                  <a:gd name="T81" fmla="*/ 713 h 760"/>
                  <a:gd name="T82" fmla="*/ 333 w 599"/>
                  <a:gd name="T83" fmla="*/ 713 h 760"/>
                  <a:gd name="T84" fmla="*/ 348 w 599"/>
                  <a:gd name="T85" fmla="*/ 756 h 760"/>
                  <a:gd name="T86" fmla="*/ 428 w 599"/>
                  <a:gd name="T87" fmla="*/ 752 h 760"/>
                  <a:gd name="T88" fmla="*/ 445 w 599"/>
                  <a:gd name="T89" fmla="*/ 462 h 760"/>
                  <a:gd name="T90" fmla="*/ 468 w 599"/>
                  <a:gd name="T91" fmla="*/ 464 h 760"/>
                  <a:gd name="T92" fmla="*/ 493 w 599"/>
                  <a:gd name="T93" fmla="*/ 456 h 760"/>
                  <a:gd name="T94" fmla="*/ 471 w 599"/>
                  <a:gd name="T95" fmla="*/ 444 h 760"/>
                  <a:gd name="T96" fmla="*/ 455 w 599"/>
                  <a:gd name="T97" fmla="*/ 444 h 760"/>
                  <a:gd name="T98" fmla="*/ 446 w 599"/>
                  <a:gd name="T99" fmla="*/ 435 h 760"/>
                  <a:gd name="T100" fmla="*/ 446 w 599"/>
                  <a:gd name="T101" fmla="*/ 428 h 760"/>
                  <a:gd name="T102" fmla="*/ 547 w 599"/>
                  <a:gd name="T103" fmla="*/ 429 h 760"/>
                  <a:gd name="T104" fmla="*/ 562 w 599"/>
                  <a:gd name="T105" fmla="*/ 399 h 760"/>
                  <a:gd name="T106" fmla="*/ 567 w 599"/>
                  <a:gd name="T107" fmla="*/ 400 h 760"/>
                  <a:gd name="T108" fmla="*/ 570 w 599"/>
                  <a:gd name="T109" fmla="*/ 452 h 760"/>
                  <a:gd name="T110" fmla="*/ 593 w 599"/>
                  <a:gd name="T111" fmla="*/ 440 h 760"/>
                  <a:gd name="T112" fmla="*/ 583 w 599"/>
                  <a:gd name="T113" fmla="*/ 391 h 760"/>
                  <a:gd name="T114" fmla="*/ 585 w 599"/>
                  <a:gd name="T115" fmla="*/ 388 h 760"/>
                  <a:gd name="T116" fmla="*/ 589 w 599"/>
                  <a:gd name="T117" fmla="*/ 389 h 760"/>
                  <a:gd name="T118" fmla="*/ 593 w 599"/>
                  <a:gd name="T119" fmla="*/ 386 h 760"/>
                  <a:gd name="T120" fmla="*/ 595 w 599"/>
                  <a:gd name="T121" fmla="*/ 386 h 760"/>
                  <a:gd name="T122" fmla="*/ 598 w 599"/>
                  <a:gd name="T123" fmla="*/ 383 h 760"/>
                  <a:gd name="T124" fmla="*/ 598 w 599"/>
                  <a:gd name="T125" fmla="*/ 37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99" h="760">
                    <a:moveTo>
                      <a:pt x="598" y="378"/>
                    </a:moveTo>
                    <a:cubicBezTo>
                      <a:pt x="598" y="376"/>
                      <a:pt x="597" y="375"/>
                      <a:pt x="595" y="375"/>
                    </a:cubicBezTo>
                    <a:cubicBezTo>
                      <a:pt x="594" y="375"/>
                      <a:pt x="594" y="375"/>
                      <a:pt x="593" y="375"/>
                    </a:cubicBezTo>
                    <a:cubicBezTo>
                      <a:pt x="593" y="373"/>
                      <a:pt x="591" y="372"/>
                      <a:pt x="589" y="372"/>
                    </a:cubicBezTo>
                    <a:cubicBezTo>
                      <a:pt x="587" y="372"/>
                      <a:pt x="586" y="372"/>
                      <a:pt x="585" y="373"/>
                    </a:cubicBezTo>
                    <a:cubicBezTo>
                      <a:pt x="585" y="372"/>
                      <a:pt x="584" y="370"/>
                      <a:pt x="583" y="370"/>
                    </a:cubicBezTo>
                    <a:cubicBezTo>
                      <a:pt x="588" y="356"/>
                      <a:pt x="599" y="330"/>
                      <a:pt x="593" y="321"/>
                    </a:cubicBezTo>
                    <a:cubicBezTo>
                      <a:pt x="584" y="308"/>
                      <a:pt x="580" y="302"/>
                      <a:pt x="570" y="308"/>
                    </a:cubicBezTo>
                    <a:cubicBezTo>
                      <a:pt x="563" y="313"/>
                      <a:pt x="565" y="342"/>
                      <a:pt x="567" y="360"/>
                    </a:cubicBezTo>
                    <a:cubicBezTo>
                      <a:pt x="565" y="361"/>
                      <a:pt x="563" y="361"/>
                      <a:pt x="562" y="362"/>
                    </a:cubicBezTo>
                    <a:cubicBezTo>
                      <a:pt x="562" y="348"/>
                      <a:pt x="560" y="331"/>
                      <a:pt x="547" y="331"/>
                    </a:cubicBezTo>
                    <a:cubicBezTo>
                      <a:pt x="526" y="332"/>
                      <a:pt x="446" y="333"/>
                      <a:pt x="446" y="333"/>
                    </a:cubicBezTo>
                    <a:cubicBezTo>
                      <a:pt x="446" y="333"/>
                      <a:pt x="446" y="330"/>
                      <a:pt x="446" y="326"/>
                    </a:cubicBezTo>
                    <a:cubicBezTo>
                      <a:pt x="455" y="317"/>
                      <a:pt x="455" y="317"/>
                      <a:pt x="455" y="317"/>
                    </a:cubicBezTo>
                    <a:cubicBezTo>
                      <a:pt x="471" y="317"/>
                      <a:pt x="471" y="317"/>
                      <a:pt x="471" y="317"/>
                    </a:cubicBezTo>
                    <a:cubicBezTo>
                      <a:pt x="479" y="317"/>
                      <a:pt x="493" y="312"/>
                      <a:pt x="493" y="305"/>
                    </a:cubicBezTo>
                    <a:cubicBezTo>
                      <a:pt x="493" y="297"/>
                      <a:pt x="481" y="297"/>
                      <a:pt x="468" y="297"/>
                    </a:cubicBezTo>
                    <a:cubicBezTo>
                      <a:pt x="461" y="297"/>
                      <a:pt x="452" y="298"/>
                      <a:pt x="445" y="299"/>
                    </a:cubicBezTo>
                    <a:cubicBezTo>
                      <a:pt x="441" y="217"/>
                      <a:pt x="432" y="14"/>
                      <a:pt x="428" y="8"/>
                    </a:cubicBezTo>
                    <a:cubicBezTo>
                      <a:pt x="424" y="1"/>
                      <a:pt x="356" y="0"/>
                      <a:pt x="348" y="5"/>
                    </a:cubicBezTo>
                    <a:cubicBezTo>
                      <a:pt x="340" y="9"/>
                      <a:pt x="333" y="48"/>
                      <a:pt x="333" y="48"/>
                    </a:cubicBezTo>
                    <a:cubicBezTo>
                      <a:pt x="343" y="48"/>
                      <a:pt x="343" y="48"/>
                      <a:pt x="343" y="48"/>
                    </a:cubicBezTo>
                    <a:cubicBezTo>
                      <a:pt x="337" y="97"/>
                      <a:pt x="337" y="97"/>
                      <a:pt x="337" y="97"/>
                    </a:cubicBezTo>
                    <a:cubicBezTo>
                      <a:pt x="324" y="106"/>
                      <a:pt x="324" y="106"/>
                      <a:pt x="324" y="106"/>
                    </a:cubicBezTo>
                    <a:cubicBezTo>
                      <a:pt x="287" y="342"/>
                      <a:pt x="287" y="342"/>
                      <a:pt x="287" y="342"/>
                    </a:cubicBezTo>
                    <a:cubicBezTo>
                      <a:pt x="287" y="342"/>
                      <a:pt x="259" y="344"/>
                      <a:pt x="214" y="352"/>
                    </a:cubicBezTo>
                    <a:cubicBezTo>
                      <a:pt x="192" y="356"/>
                      <a:pt x="136" y="363"/>
                      <a:pt x="85" y="369"/>
                    </a:cubicBezTo>
                    <a:cubicBezTo>
                      <a:pt x="65" y="242"/>
                      <a:pt x="65" y="242"/>
                      <a:pt x="65" y="242"/>
                    </a:cubicBezTo>
                    <a:cubicBezTo>
                      <a:pt x="9" y="242"/>
                      <a:pt x="9" y="242"/>
                      <a:pt x="9" y="242"/>
                    </a:cubicBezTo>
                    <a:cubicBezTo>
                      <a:pt x="0" y="376"/>
                      <a:pt x="0" y="376"/>
                      <a:pt x="0" y="376"/>
                    </a:cubicBezTo>
                    <a:cubicBezTo>
                      <a:pt x="5" y="378"/>
                      <a:pt x="5" y="378"/>
                      <a:pt x="5" y="378"/>
                    </a:cubicBezTo>
                    <a:cubicBezTo>
                      <a:pt x="5" y="383"/>
                      <a:pt x="5" y="383"/>
                      <a:pt x="5" y="383"/>
                    </a:cubicBezTo>
                    <a:cubicBezTo>
                      <a:pt x="0" y="384"/>
                      <a:pt x="0" y="384"/>
                      <a:pt x="0" y="384"/>
                    </a:cubicBezTo>
                    <a:cubicBezTo>
                      <a:pt x="9" y="519"/>
                      <a:pt x="9" y="519"/>
                      <a:pt x="9" y="519"/>
                    </a:cubicBezTo>
                    <a:cubicBezTo>
                      <a:pt x="65" y="519"/>
                      <a:pt x="65" y="519"/>
                      <a:pt x="65" y="519"/>
                    </a:cubicBezTo>
                    <a:cubicBezTo>
                      <a:pt x="85" y="392"/>
                      <a:pt x="85" y="392"/>
                      <a:pt x="85" y="392"/>
                    </a:cubicBezTo>
                    <a:cubicBezTo>
                      <a:pt x="136" y="398"/>
                      <a:pt x="192" y="405"/>
                      <a:pt x="214" y="409"/>
                    </a:cubicBezTo>
                    <a:cubicBezTo>
                      <a:pt x="259" y="416"/>
                      <a:pt x="287" y="419"/>
                      <a:pt x="287" y="419"/>
                    </a:cubicBezTo>
                    <a:cubicBezTo>
                      <a:pt x="324" y="655"/>
                      <a:pt x="324" y="655"/>
                      <a:pt x="324" y="655"/>
                    </a:cubicBezTo>
                    <a:cubicBezTo>
                      <a:pt x="337" y="664"/>
                      <a:pt x="337" y="664"/>
                      <a:pt x="337" y="664"/>
                    </a:cubicBezTo>
                    <a:cubicBezTo>
                      <a:pt x="343" y="713"/>
                      <a:pt x="343" y="713"/>
                      <a:pt x="343" y="713"/>
                    </a:cubicBezTo>
                    <a:cubicBezTo>
                      <a:pt x="333" y="713"/>
                      <a:pt x="333" y="713"/>
                      <a:pt x="333" y="713"/>
                    </a:cubicBezTo>
                    <a:cubicBezTo>
                      <a:pt x="333" y="713"/>
                      <a:pt x="340" y="752"/>
                      <a:pt x="348" y="756"/>
                    </a:cubicBezTo>
                    <a:cubicBezTo>
                      <a:pt x="356" y="760"/>
                      <a:pt x="424" y="760"/>
                      <a:pt x="428" y="752"/>
                    </a:cubicBezTo>
                    <a:cubicBezTo>
                      <a:pt x="432" y="747"/>
                      <a:pt x="441" y="544"/>
                      <a:pt x="445" y="462"/>
                    </a:cubicBezTo>
                    <a:cubicBezTo>
                      <a:pt x="452" y="463"/>
                      <a:pt x="461" y="464"/>
                      <a:pt x="468" y="464"/>
                    </a:cubicBezTo>
                    <a:cubicBezTo>
                      <a:pt x="481" y="464"/>
                      <a:pt x="493" y="463"/>
                      <a:pt x="493" y="456"/>
                    </a:cubicBezTo>
                    <a:cubicBezTo>
                      <a:pt x="493" y="449"/>
                      <a:pt x="479" y="444"/>
                      <a:pt x="471" y="444"/>
                    </a:cubicBezTo>
                    <a:cubicBezTo>
                      <a:pt x="463" y="444"/>
                      <a:pt x="455" y="444"/>
                      <a:pt x="455" y="444"/>
                    </a:cubicBezTo>
                    <a:cubicBezTo>
                      <a:pt x="446" y="435"/>
                      <a:pt x="446" y="435"/>
                      <a:pt x="446" y="435"/>
                    </a:cubicBezTo>
                    <a:cubicBezTo>
                      <a:pt x="446" y="430"/>
                      <a:pt x="446" y="428"/>
                      <a:pt x="446" y="428"/>
                    </a:cubicBezTo>
                    <a:cubicBezTo>
                      <a:pt x="446" y="428"/>
                      <a:pt x="526" y="429"/>
                      <a:pt x="547" y="429"/>
                    </a:cubicBezTo>
                    <a:cubicBezTo>
                      <a:pt x="560" y="430"/>
                      <a:pt x="562" y="413"/>
                      <a:pt x="562" y="399"/>
                    </a:cubicBezTo>
                    <a:cubicBezTo>
                      <a:pt x="563" y="400"/>
                      <a:pt x="565" y="400"/>
                      <a:pt x="567" y="400"/>
                    </a:cubicBezTo>
                    <a:cubicBezTo>
                      <a:pt x="565" y="419"/>
                      <a:pt x="563" y="448"/>
                      <a:pt x="570" y="452"/>
                    </a:cubicBezTo>
                    <a:cubicBezTo>
                      <a:pt x="580" y="459"/>
                      <a:pt x="584" y="453"/>
                      <a:pt x="593" y="440"/>
                    </a:cubicBezTo>
                    <a:cubicBezTo>
                      <a:pt x="599" y="431"/>
                      <a:pt x="589" y="404"/>
                      <a:pt x="583" y="391"/>
                    </a:cubicBezTo>
                    <a:cubicBezTo>
                      <a:pt x="584" y="390"/>
                      <a:pt x="585" y="389"/>
                      <a:pt x="585" y="388"/>
                    </a:cubicBezTo>
                    <a:cubicBezTo>
                      <a:pt x="586" y="388"/>
                      <a:pt x="587" y="389"/>
                      <a:pt x="589" y="389"/>
                    </a:cubicBezTo>
                    <a:cubicBezTo>
                      <a:pt x="591" y="389"/>
                      <a:pt x="593" y="388"/>
                      <a:pt x="593" y="386"/>
                    </a:cubicBezTo>
                    <a:cubicBezTo>
                      <a:pt x="594" y="386"/>
                      <a:pt x="594" y="386"/>
                      <a:pt x="595" y="386"/>
                    </a:cubicBezTo>
                    <a:cubicBezTo>
                      <a:pt x="597" y="386"/>
                      <a:pt x="598" y="385"/>
                      <a:pt x="598" y="383"/>
                    </a:cubicBezTo>
                    <a:lnTo>
                      <a:pt x="598" y="378"/>
                    </a:lnTo>
                    <a:close/>
                  </a:path>
                </a:pathLst>
              </a:custGeom>
              <a:solidFill>
                <a:srgbClr val="6AE7FF">
                  <a:alpha val="30000"/>
                </a:srgbClr>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sp>
            <p:nvSpPr>
              <p:cNvPr id="47" name="Oval 17"/>
              <p:cNvSpPr/>
              <p:nvPr/>
            </p:nvSpPr>
            <p:spPr bwMode="auto">
              <a:xfrm>
                <a:off x="6878638" y="5289551"/>
                <a:ext cx="290512" cy="290513"/>
              </a:xfrm>
              <a:prstGeom prst="ellipse">
                <a:avLst/>
              </a:prstGeom>
              <a:solidFill>
                <a:schemeClr val="tx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endParaRPr/>
              </a:p>
            </p:txBody>
          </p:sp>
        </p:grpSp>
      </p:grpSp>
      <p:sp>
        <p:nvSpPr>
          <p:cNvPr id="48" name="statistics-on-laptop_82095"/>
          <p:cNvSpPr>
            <a:spLocks noChangeAspect="1"/>
          </p:cNvSpPr>
          <p:nvPr/>
        </p:nvSpPr>
        <p:spPr bwMode="auto">
          <a:xfrm>
            <a:off x="987388" y="1992703"/>
            <a:ext cx="798009" cy="798006"/>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bg1"/>
          </a:solidFill>
          <a:ln>
            <a:noFill/>
          </a:ln>
        </p:spPr>
        <p:txBody>
          <a:bodyPr/>
          <a:lstStyle/>
          <a:p>
            <a:endParaRPr lang="zh-CN" altLang="en-US"/>
          </a:p>
        </p:txBody>
      </p:sp>
      <p:sp>
        <p:nvSpPr>
          <p:cNvPr id="49" name="statistics-on-laptop_82095"/>
          <p:cNvSpPr>
            <a:spLocks noChangeAspect="1"/>
          </p:cNvSpPr>
          <p:nvPr/>
        </p:nvSpPr>
        <p:spPr bwMode="auto">
          <a:xfrm>
            <a:off x="1000770" y="3457334"/>
            <a:ext cx="771246" cy="798009"/>
          </a:xfrm>
          <a:custGeom>
            <a:avLst/>
            <a:gdLst>
              <a:gd name="connsiteX0" fmla="*/ 94055 w 317452"/>
              <a:gd name="connsiteY0" fmla="*/ 135965 h 328468"/>
              <a:gd name="connsiteX1" fmla="*/ 94407 w 317452"/>
              <a:gd name="connsiteY1" fmla="*/ 136055 h 328468"/>
              <a:gd name="connsiteX2" fmla="*/ 104825 w 317452"/>
              <a:gd name="connsiteY2" fmla="*/ 158537 h 328468"/>
              <a:gd name="connsiteX3" fmla="*/ 106109 w 317452"/>
              <a:gd name="connsiteY3" fmla="*/ 161308 h 328468"/>
              <a:gd name="connsiteX4" fmla="*/ 98162 w 317452"/>
              <a:gd name="connsiteY4" fmla="*/ 160053 h 328468"/>
              <a:gd name="connsiteX5" fmla="*/ 96849 w 317452"/>
              <a:gd name="connsiteY5" fmla="*/ 160053 h 328468"/>
              <a:gd name="connsiteX6" fmla="*/ 92911 w 317452"/>
              <a:gd name="connsiteY6" fmla="*/ 137630 h 328468"/>
              <a:gd name="connsiteX7" fmla="*/ 93506 w 317452"/>
              <a:gd name="connsiteY7" fmla="*/ 136765 h 328468"/>
              <a:gd name="connsiteX8" fmla="*/ 39496 w 317452"/>
              <a:gd name="connsiteY8" fmla="*/ 115887 h 328468"/>
              <a:gd name="connsiteX9" fmla="*/ 51437 w 317452"/>
              <a:gd name="connsiteY9" fmla="*/ 165488 h 328468"/>
              <a:gd name="connsiteX10" fmla="*/ 48784 w 317452"/>
              <a:gd name="connsiteY10" fmla="*/ 166793 h 328468"/>
              <a:gd name="connsiteX11" fmla="*/ 47457 w 317452"/>
              <a:gd name="connsiteY11" fmla="*/ 170709 h 328468"/>
              <a:gd name="connsiteX12" fmla="*/ 48784 w 317452"/>
              <a:gd name="connsiteY12" fmla="*/ 173319 h 328468"/>
              <a:gd name="connsiteX13" fmla="*/ 52764 w 317452"/>
              <a:gd name="connsiteY13" fmla="*/ 175930 h 328468"/>
              <a:gd name="connsiteX14" fmla="*/ 55418 w 317452"/>
              <a:gd name="connsiteY14" fmla="*/ 174625 h 328468"/>
              <a:gd name="connsiteX15" fmla="*/ 87263 w 317452"/>
              <a:gd name="connsiteY15" fmla="*/ 216393 h 328468"/>
              <a:gd name="connsiteX16" fmla="*/ 55418 w 317452"/>
              <a:gd name="connsiteY16" fmla="*/ 230752 h 328468"/>
              <a:gd name="connsiteX17" fmla="*/ 38169 w 317452"/>
              <a:gd name="connsiteY17" fmla="*/ 224225 h 328468"/>
              <a:gd name="connsiteX18" fmla="*/ 1017 w 317452"/>
              <a:gd name="connsiteY18" fmla="*/ 147214 h 328468"/>
              <a:gd name="connsiteX19" fmla="*/ 7651 w 317452"/>
              <a:gd name="connsiteY19" fmla="*/ 128940 h 328468"/>
              <a:gd name="connsiteX20" fmla="*/ 39496 w 317452"/>
              <a:gd name="connsiteY20" fmla="*/ 115887 h 328468"/>
              <a:gd name="connsiteX21" fmla="*/ 63900 w 317452"/>
              <a:gd name="connsiteY21" fmla="*/ 106627 h 328468"/>
              <a:gd name="connsiteX22" fmla="*/ 71807 w 317452"/>
              <a:gd name="connsiteY22" fmla="*/ 114982 h 328468"/>
              <a:gd name="connsiteX23" fmla="*/ 81033 w 317452"/>
              <a:gd name="connsiteY23" fmla="*/ 133331 h 328468"/>
              <a:gd name="connsiteX24" fmla="*/ 87623 w 317452"/>
              <a:gd name="connsiteY24" fmla="*/ 130710 h 328468"/>
              <a:gd name="connsiteX25" fmla="*/ 95803 w 317452"/>
              <a:gd name="connsiteY25" fmla="*/ 133422 h 328468"/>
              <a:gd name="connsiteX26" fmla="*/ 94055 w 317452"/>
              <a:gd name="connsiteY26" fmla="*/ 135965 h 328468"/>
              <a:gd name="connsiteX27" fmla="*/ 89115 w 317452"/>
              <a:gd name="connsiteY27" fmla="*/ 134702 h 328468"/>
              <a:gd name="connsiteX28" fmla="*/ 83823 w 317452"/>
              <a:gd name="connsiteY28" fmla="*/ 137407 h 328468"/>
              <a:gd name="connsiteX29" fmla="*/ 82500 w 317452"/>
              <a:gd name="connsiteY29" fmla="*/ 137407 h 328468"/>
              <a:gd name="connsiteX30" fmla="*/ 97053 w 317452"/>
              <a:gd name="connsiteY30" fmla="*/ 169863 h 328468"/>
              <a:gd name="connsiteX31" fmla="*/ 98375 w 317452"/>
              <a:gd name="connsiteY31" fmla="*/ 169863 h 328468"/>
              <a:gd name="connsiteX32" fmla="*/ 103667 w 317452"/>
              <a:gd name="connsiteY32" fmla="*/ 167158 h 328468"/>
              <a:gd name="connsiteX33" fmla="*/ 106313 w 317452"/>
              <a:gd name="connsiteY33" fmla="*/ 161749 h 328468"/>
              <a:gd name="connsiteX34" fmla="*/ 106109 w 317452"/>
              <a:gd name="connsiteY34" fmla="*/ 161308 h 328468"/>
              <a:gd name="connsiteX35" fmla="*/ 109648 w 317452"/>
              <a:gd name="connsiteY35" fmla="*/ 161866 h 328468"/>
              <a:gd name="connsiteX36" fmla="*/ 110272 w 317452"/>
              <a:gd name="connsiteY36" fmla="*/ 161402 h 328468"/>
              <a:gd name="connsiteX37" fmla="*/ 110522 w 317452"/>
              <a:gd name="connsiteY37" fmla="*/ 164622 h 328468"/>
              <a:gd name="connsiteX38" fmla="*/ 106074 w 317452"/>
              <a:gd name="connsiteY38" fmla="*/ 170028 h 328468"/>
              <a:gd name="connsiteX39" fmla="*/ 99484 w 317452"/>
              <a:gd name="connsiteY39" fmla="*/ 172650 h 328468"/>
              <a:gd name="connsiteX40" fmla="*/ 107391 w 317452"/>
              <a:gd name="connsiteY40" fmla="*/ 192309 h 328468"/>
              <a:gd name="connsiteX41" fmla="*/ 100802 w 317452"/>
              <a:gd name="connsiteY41" fmla="*/ 211968 h 328468"/>
              <a:gd name="connsiteX42" fmla="*/ 91576 w 317452"/>
              <a:gd name="connsiteY42" fmla="*/ 215900 h 328468"/>
              <a:gd name="connsiteX43" fmla="*/ 59946 w 317452"/>
              <a:gd name="connsiteY43" fmla="*/ 172650 h 328468"/>
              <a:gd name="connsiteX44" fmla="*/ 62582 w 317452"/>
              <a:gd name="connsiteY44" fmla="*/ 171339 h 328468"/>
              <a:gd name="connsiteX45" fmla="*/ 63900 w 317452"/>
              <a:gd name="connsiteY45" fmla="*/ 166097 h 328468"/>
              <a:gd name="connsiteX46" fmla="*/ 62582 w 317452"/>
              <a:gd name="connsiteY46" fmla="*/ 163475 h 328468"/>
              <a:gd name="connsiteX47" fmla="*/ 58628 w 317452"/>
              <a:gd name="connsiteY47" fmla="*/ 162165 h 328468"/>
              <a:gd name="connsiteX48" fmla="*/ 54674 w 317452"/>
              <a:gd name="connsiteY48" fmla="*/ 163475 h 328468"/>
              <a:gd name="connsiteX49" fmla="*/ 42813 w 317452"/>
              <a:gd name="connsiteY49" fmla="*/ 111051 h 328468"/>
              <a:gd name="connsiteX50" fmla="*/ 52038 w 317452"/>
              <a:gd name="connsiteY50" fmla="*/ 107119 h 328468"/>
              <a:gd name="connsiteX51" fmla="*/ 63900 w 317452"/>
              <a:gd name="connsiteY51" fmla="*/ 106627 h 328468"/>
              <a:gd name="connsiteX52" fmla="*/ 221560 w 317452"/>
              <a:gd name="connsiteY52" fmla="*/ 67725 h 328468"/>
              <a:gd name="connsiteX53" fmla="*/ 239938 w 317452"/>
              <a:gd name="connsiteY53" fmla="*/ 67725 h 328468"/>
              <a:gd name="connsiteX54" fmla="*/ 249127 w 317452"/>
              <a:gd name="connsiteY54" fmla="*/ 90147 h 328468"/>
              <a:gd name="connsiteX55" fmla="*/ 249127 w 317452"/>
              <a:gd name="connsiteY55" fmla="*/ 99380 h 328468"/>
              <a:gd name="connsiteX56" fmla="*/ 259629 w 317452"/>
              <a:gd name="connsiteY56" fmla="*/ 162691 h 328468"/>
              <a:gd name="connsiteX57" fmla="*/ 300324 w 317452"/>
              <a:gd name="connsiteY57" fmla="*/ 193027 h 328468"/>
              <a:gd name="connsiteX58" fmla="*/ 304262 w 317452"/>
              <a:gd name="connsiteY58" fmla="*/ 215450 h 328468"/>
              <a:gd name="connsiteX59" fmla="*/ 283258 w 317452"/>
              <a:gd name="connsiteY59" fmla="*/ 219407 h 328468"/>
              <a:gd name="connsiteX60" fmla="*/ 281946 w 317452"/>
              <a:gd name="connsiteY60" fmla="*/ 218088 h 328468"/>
              <a:gd name="connsiteX61" fmla="*/ 236000 w 317452"/>
              <a:gd name="connsiteY61" fmla="*/ 185113 h 328468"/>
              <a:gd name="connsiteX62" fmla="*/ 229436 w 317452"/>
              <a:gd name="connsiteY62" fmla="*/ 174562 h 328468"/>
              <a:gd name="connsiteX63" fmla="*/ 224185 w 317452"/>
              <a:gd name="connsiteY63" fmla="*/ 145544 h 328468"/>
              <a:gd name="connsiteX64" fmla="*/ 196617 w 317452"/>
              <a:gd name="connsiteY64" fmla="*/ 194346 h 328468"/>
              <a:gd name="connsiteX65" fmla="*/ 229436 w 317452"/>
              <a:gd name="connsiteY65" fmla="*/ 243148 h 328468"/>
              <a:gd name="connsiteX66" fmla="*/ 230749 w 317452"/>
              <a:gd name="connsiteY66" fmla="*/ 265571 h 328468"/>
              <a:gd name="connsiteX67" fmla="*/ 195305 w 317452"/>
              <a:gd name="connsiteY67" fmla="*/ 318329 h 328468"/>
              <a:gd name="connsiteX68" fmla="*/ 169050 w 317452"/>
              <a:gd name="connsiteY68" fmla="*/ 323605 h 328468"/>
              <a:gd name="connsiteX69" fmla="*/ 167737 w 317452"/>
              <a:gd name="connsiteY69" fmla="*/ 323605 h 328468"/>
              <a:gd name="connsiteX70" fmla="*/ 162486 w 317452"/>
              <a:gd name="connsiteY70" fmla="*/ 297226 h 328468"/>
              <a:gd name="connsiteX71" fmla="*/ 191366 w 317452"/>
              <a:gd name="connsiteY71" fmla="*/ 255019 h 328468"/>
              <a:gd name="connsiteX72" fmla="*/ 167737 w 317452"/>
              <a:gd name="connsiteY72" fmla="*/ 220726 h 328468"/>
              <a:gd name="connsiteX73" fmla="*/ 70594 w 317452"/>
              <a:gd name="connsiteY73" fmla="*/ 322286 h 328468"/>
              <a:gd name="connsiteX74" fmla="*/ 46965 w 317452"/>
              <a:gd name="connsiteY74" fmla="*/ 326243 h 328468"/>
              <a:gd name="connsiteX75" fmla="*/ 44339 w 317452"/>
              <a:gd name="connsiteY75" fmla="*/ 322286 h 328468"/>
              <a:gd name="connsiteX76" fmla="*/ 43027 w 317452"/>
              <a:gd name="connsiteY76" fmla="*/ 295907 h 328468"/>
              <a:gd name="connsiteX77" fmla="*/ 144108 w 317452"/>
              <a:gd name="connsiteY77" fmla="*/ 189070 h 328468"/>
              <a:gd name="connsiteX78" fmla="*/ 148046 w 317452"/>
              <a:gd name="connsiteY78" fmla="*/ 177200 h 328468"/>
              <a:gd name="connsiteX79" fmla="*/ 190054 w 317452"/>
              <a:gd name="connsiteY79" fmla="*/ 103337 h 328468"/>
              <a:gd name="connsiteX80" fmla="*/ 151984 w 317452"/>
              <a:gd name="connsiteY80" fmla="*/ 107294 h 328468"/>
              <a:gd name="connsiteX81" fmla="*/ 119166 w 317452"/>
              <a:gd name="connsiteY81" fmla="*/ 154777 h 328468"/>
              <a:gd name="connsiteX82" fmla="*/ 110272 w 317452"/>
              <a:gd name="connsiteY82" fmla="*/ 161402 h 328468"/>
              <a:gd name="connsiteX83" fmla="*/ 110027 w 317452"/>
              <a:gd name="connsiteY83" fmla="*/ 158233 h 328468"/>
              <a:gd name="connsiteX84" fmla="*/ 99484 w 317452"/>
              <a:gd name="connsiteY84" fmla="*/ 134642 h 328468"/>
              <a:gd name="connsiteX85" fmla="*/ 95803 w 317452"/>
              <a:gd name="connsiteY85" fmla="*/ 133422 h 328468"/>
              <a:gd name="connsiteX86" fmla="*/ 97670 w 317452"/>
              <a:gd name="connsiteY86" fmla="*/ 130706 h 328468"/>
              <a:gd name="connsiteX87" fmla="*/ 130980 w 317452"/>
              <a:gd name="connsiteY87" fmla="*/ 82234 h 328468"/>
              <a:gd name="connsiteX88" fmla="*/ 141482 w 317452"/>
              <a:gd name="connsiteY88" fmla="*/ 75639 h 328468"/>
              <a:gd name="connsiteX89" fmla="*/ 221560 w 317452"/>
              <a:gd name="connsiteY89" fmla="*/ 67725 h 328468"/>
              <a:gd name="connsiteX90" fmla="*/ 276970 w 317452"/>
              <a:gd name="connsiteY90" fmla="*/ 0 h 328468"/>
              <a:gd name="connsiteX91" fmla="*/ 317452 w 317452"/>
              <a:gd name="connsiteY91" fmla="*/ 39688 h 328468"/>
              <a:gd name="connsiteX92" fmla="*/ 276970 w 317452"/>
              <a:gd name="connsiteY92" fmla="*/ 79376 h 328468"/>
              <a:gd name="connsiteX93" fmla="*/ 236488 w 317452"/>
              <a:gd name="connsiteY93" fmla="*/ 39688 h 328468"/>
              <a:gd name="connsiteX94" fmla="*/ 276970 w 317452"/>
              <a:gd name="connsiteY94" fmla="*/ 0 h 3284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7452" h="328468">
                <a:moveTo>
                  <a:pt x="94055" y="135965"/>
                </a:moveTo>
                <a:lnTo>
                  <a:pt x="94407" y="136055"/>
                </a:lnTo>
                <a:cubicBezTo>
                  <a:pt x="100360" y="148902"/>
                  <a:pt x="103337" y="155325"/>
                  <a:pt x="104825" y="158537"/>
                </a:cubicBezTo>
                <a:lnTo>
                  <a:pt x="106109" y="161308"/>
                </a:lnTo>
                <a:lnTo>
                  <a:pt x="98162" y="160053"/>
                </a:lnTo>
                <a:cubicBezTo>
                  <a:pt x="98162" y="160053"/>
                  <a:pt x="96849" y="160053"/>
                  <a:pt x="96849" y="160053"/>
                </a:cubicBezTo>
                <a:cubicBezTo>
                  <a:pt x="90285" y="154777"/>
                  <a:pt x="87660" y="144225"/>
                  <a:pt x="92911" y="137630"/>
                </a:cubicBezTo>
                <a:cubicBezTo>
                  <a:pt x="92911" y="137630"/>
                  <a:pt x="92911" y="137630"/>
                  <a:pt x="93506" y="136765"/>
                </a:cubicBezTo>
                <a:close/>
                <a:moveTo>
                  <a:pt x="39496" y="115887"/>
                </a:moveTo>
                <a:cubicBezTo>
                  <a:pt x="39496" y="115887"/>
                  <a:pt x="39496" y="115887"/>
                  <a:pt x="51437" y="165488"/>
                </a:cubicBezTo>
                <a:cubicBezTo>
                  <a:pt x="51437" y="165488"/>
                  <a:pt x="51437" y="165488"/>
                  <a:pt x="48784" y="166793"/>
                </a:cubicBezTo>
                <a:cubicBezTo>
                  <a:pt x="47457" y="166793"/>
                  <a:pt x="47457" y="169403"/>
                  <a:pt x="47457" y="170709"/>
                </a:cubicBezTo>
                <a:cubicBezTo>
                  <a:pt x="47457" y="170709"/>
                  <a:pt x="47457" y="170709"/>
                  <a:pt x="48784" y="173319"/>
                </a:cubicBezTo>
                <a:cubicBezTo>
                  <a:pt x="50111" y="175930"/>
                  <a:pt x="51437" y="175930"/>
                  <a:pt x="52764" y="175930"/>
                </a:cubicBezTo>
                <a:lnTo>
                  <a:pt x="55418" y="174625"/>
                </a:lnTo>
                <a:cubicBezTo>
                  <a:pt x="55418" y="174625"/>
                  <a:pt x="55418" y="174625"/>
                  <a:pt x="87263" y="216393"/>
                </a:cubicBezTo>
                <a:cubicBezTo>
                  <a:pt x="87263" y="216393"/>
                  <a:pt x="87263" y="216393"/>
                  <a:pt x="55418" y="230752"/>
                </a:cubicBezTo>
                <a:cubicBezTo>
                  <a:pt x="48784" y="233362"/>
                  <a:pt x="40823" y="230752"/>
                  <a:pt x="38169" y="224225"/>
                </a:cubicBezTo>
                <a:cubicBezTo>
                  <a:pt x="38169" y="224225"/>
                  <a:pt x="38169" y="224225"/>
                  <a:pt x="1017" y="147214"/>
                </a:cubicBezTo>
                <a:cubicBezTo>
                  <a:pt x="-1637" y="140687"/>
                  <a:pt x="1017" y="132856"/>
                  <a:pt x="7651" y="128940"/>
                </a:cubicBezTo>
                <a:cubicBezTo>
                  <a:pt x="7651" y="128940"/>
                  <a:pt x="7651" y="128940"/>
                  <a:pt x="39496" y="115887"/>
                </a:cubicBezTo>
                <a:close/>
                <a:moveTo>
                  <a:pt x="63900" y="106627"/>
                </a:moveTo>
                <a:cubicBezTo>
                  <a:pt x="67524" y="108102"/>
                  <a:pt x="70489" y="111051"/>
                  <a:pt x="71807" y="114982"/>
                </a:cubicBezTo>
                <a:cubicBezTo>
                  <a:pt x="71807" y="114982"/>
                  <a:pt x="71807" y="114982"/>
                  <a:pt x="81033" y="133331"/>
                </a:cubicBezTo>
                <a:cubicBezTo>
                  <a:pt x="81033" y="133331"/>
                  <a:pt x="81033" y="133331"/>
                  <a:pt x="87623" y="130710"/>
                </a:cubicBezTo>
                <a:lnTo>
                  <a:pt x="95803" y="133422"/>
                </a:lnTo>
                <a:lnTo>
                  <a:pt x="94055" y="135965"/>
                </a:lnTo>
                <a:lnTo>
                  <a:pt x="89115" y="134702"/>
                </a:lnTo>
                <a:cubicBezTo>
                  <a:pt x="89115" y="134702"/>
                  <a:pt x="89115" y="134702"/>
                  <a:pt x="83823" y="137407"/>
                </a:cubicBezTo>
                <a:cubicBezTo>
                  <a:pt x="83823" y="137407"/>
                  <a:pt x="82500" y="137407"/>
                  <a:pt x="82500" y="137407"/>
                </a:cubicBezTo>
                <a:cubicBezTo>
                  <a:pt x="82500" y="137407"/>
                  <a:pt x="82500" y="137407"/>
                  <a:pt x="97053" y="169863"/>
                </a:cubicBezTo>
                <a:cubicBezTo>
                  <a:pt x="97053" y="169863"/>
                  <a:pt x="97053" y="169863"/>
                  <a:pt x="98375" y="169863"/>
                </a:cubicBezTo>
                <a:lnTo>
                  <a:pt x="103667" y="167158"/>
                </a:lnTo>
                <a:cubicBezTo>
                  <a:pt x="106313" y="165806"/>
                  <a:pt x="106313" y="163101"/>
                  <a:pt x="106313" y="161749"/>
                </a:cubicBezTo>
                <a:lnTo>
                  <a:pt x="106109" y="161308"/>
                </a:lnTo>
                <a:lnTo>
                  <a:pt x="109648" y="161866"/>
                </a:lnTo>
                <a:lnTo>
                  <a:pt x="110272" y="161402"/>
                </a:lnTo>
                <a:lnTo>
                  <a:pt x="110522" y="164622"/>
                </a:lnTo>
                <a:cubicBezTo>
                  <a:pt x="109698" y="166752"/>
                  <a:pt x="108051" y="168718"/>
                  <a:pt x="106074" y="170028"/>
                </a:cubicBezTo>
                <a:cubicBezTo>
                  <a:pt x="106074" y="170028"/>
                  <a:pt x="106074" y="170028"/>
                  <a:pt x="99484" y="172650"/>
                </a:cubicBezTo>
                <a:cubicBezTo>
                  <a:pt x="99484" y="172650"/>
                  <a:pt x="99484" y="172650"/>
                  <a:pt x="107391" y="192309"/>
                </a:cubicBezTo>
                <a:cubicBezTo>
                  <a:pt x="111345" y="198862"/>
                  <a:pt x="107391" y="208036"/>
                  <a:pt x="100802" y="211968"/>
                </a:cubicBezTo>
                <a:cubicBezTo>
                  <a:pt x="100802" y="211968"/>
                  <a:pt x="100802" y="211968"/>
                  <a:pt x="91576" y="215900"/>
                </a:cubicBezTo>
                <a:cubicBezTo>
                  <a:pt x="91576" y="215900"/>
                  <a:pt x="91576" y="215900"/>
                  <a:pt x="59946" y="172650"/>
                </a:cubicBezTo>
                <a:cubicBezTo>
                  <a:pt x="59946" y="172650"/>
                  <a:pt x="59946" y="172650"/>
                  <a:pt x="62582" y="171339"/>
                </a:cubicBezTo>
                <a:cubicBezTo>
                  <a:pt x="65218" y="170028"/>
                  <a:pt x="65218" y="167407"/>
                  <a:pt x="63900" y="166097"/>
                </a:cubicBezTo>
                <a:cubicBezTo>
                  <a:pt x="63900" y="166097"/>
                  <a:pt x="63900" y="166097"/>
                  <a:pt x="62582" y="163475"/>
                </a:cubicBezTo>
                <a:cubicBezTo>
                  <a:pt x="62582" y="162165"/>
                  <a:pt x="59946" y="160854"/>
                  <a:pt x="58628" y="162165"/>
                </a:cubicBezTo>
                <a:cubicBezTo>
                  <a:pt x="58628" y="162165"/>
                  <a:pt x="58628" y="162165"/>
                  <a:pt x="54674" y="163475"/>
                </a:cubicBezTo>
                <a:cubicBezTo>
                  <a:pt x="54674" y="163475"/>
                  <a:pt x="54674" y="163475"/>
                  <a:pt x="42813" y="111051"/>
                </a:cubicBezTo>
                <a:cubicBezTo>
                  <a:pt x="42813" y="111051"/>
                  <a:pt x="42813" y="111051"/>
                  <a:pt x="52038" y="107119"/>
                </a:cubicBezTo>
                <a:cubicBezTo>
                  <a:pt x="55992" y="105153"/>
                  <a:pt x="60275" y="105153"/>
                  <a:pt x="63900" y="106627"/>
                </a:cubicBezTo>
                <a:close/>
                <a:moveTo>
                  <a:pt x="221560" y="67725"/>
                </a:moveTo>
                <a:cubicBezTo>
                  <a:pt x="226810" y="65087"/>
                  <a:pt x="234687" y="65087"/>
                  <a:pt x="239938" y="67725"/>
                </a:cubicBezTo>
                <a:cubicBezTo>
                  <a:pt x="247814" y="73001"/>
                  <a:pt x="250440" y="80915"/>
                  <a:pt x="249127" y="90147"/>
                </a:cubicBezTo>
                <a:cubicBezTo>
                  <a:pt x="249127" y="92785"/>
                  <a:pt x="249127" y="96742"/>
                  <a:pt x="249127" y="99380"/>
                </a:cubicBezTo>
                <a:cubicBezTo>
                  <a:pt x="249127" y="99380"/>
                  <a:pt x="249127" y="99380"/>
                  <a:pt x="259629" y="162691"/>
                </a:cubicBezTo>
                <a:cubicBezTo>
                  <a:pt x="259629" y="162691"/>
                  <a:pt x="259629" y="162691"/>
                  <a:pt x="300324" y="193027"/>
                </a:cubicBezTo>
                <a:cubicBezTo>
                  <a:pt x="308200" y="198303"/>
                  <a:pt x="309513" y="207536"/>
                  <a:pt x="304262" y="215450"/>
                </a:cubicBezTo>
                <a:cubicBezTo>
                  <a:pt x="299011" y="222045"/>
                  <a:pt x="289822" y="223363"/>
                  <a:pt x="283258" y="219407"/>
                </a:cubicBezTo>
                <a:cubicBezTo>
                  <a:pt x="283258" y="219407"/>
                  <a:pt x="281946" y="219407"/>
                  <a:pt x="281946" y="218088"/>
                </a:cubicBezTo>
                <a:cubicBezTo>
                  <a:pt x="281946" y="218088"/>
                  <a:pt x="281946" y="218088"/>
                  <a:pt x="236000" y="185113"/>
                </a:cubicBezTo>
                <a:cubicBezTo>
                  <a:pt x="232061" y="182475"/>
                  <a:pt x="230749" y="178518"/>
                  <a:pt x="229436" y="174562"/>
                </a:cubicBezTo>
                <a:cubicBezTo>
                  <a:pt x="229436" y="174562"/>
                  <a:pt x="229436" y="174562"/>
                  <a:pt x="224185" y="145544"/>
                </a:cubicBezTo>
                <a:cubicBezTo>
                  <a:pt x="224185" y="145544"/>
                  <a:pt x="224185" y="145544"/>
                  <a:pt x="196617" y="194346"/>
                </a:cubicBezTo>
                <a:cubicBezTo>
                  <a:pt x="196617" y="194346"/>
                  <a:pt x="196617" y="194346"/>
                  <a:pt x="229436" y="243148"/>
                </a:cubicBezTo>
                <a:cubicBezTo>
                  <a:pt x="234687" y="249743"/>
                  <a:pt x="234687" y="258976"/>
                  <a:pt x="230749" y="265571"/>
                </a:cubicBezTo>
                <a:cubicBezTo>
                  <a:pt x="230749" y="265571"/>
                  <a:pt x="230749" y="265571"/>
                  <a:pt x="195305" y="318329"/>
                </a:cubicBezTo>
                <a:cubicBezTo>
                  <a:pt x="188741" y="326243"/>
                  <a:pt x="178239" y="328881"/>
                  <a:pt x="169050" y="323605"/>
                </a:cubicBezTo>
                <a:cubicBezTo>
                  <a:pt x="169050" y="323605"/>
                  <a:pt x="169050" y="323605"/>
                  <a:pt x="167737" y="323605"/>
                </a:cubicBezTo>
                <a:cubicBezTo>
                  <a:pt x="159861" y="318329"/>
                  <a:pt x="157235" y="305140"/>
                  <a:pt x="162486" y="297226"/>
                </a:cubicBezTo>
                <a:cubicBezTo>
                  <a:pt x="162486" y="297226"/>
                  <a:pt x="162486" y="297226"/>
                  <a:pt x="191366" y="255019"/>
                </a:cubicBezTo>
                <a:cubicBezTo>
                  <a:pt x="191366" y="255019"/>
                  <a:pt x="191366" y="255019"/>
                  <a:pt x="167737" y="220726"/>
                </a:cubicBezTo>
                <a:cubicBezTo>
                  <a:pt x="167737" y="220726"/>
                  <a:pt x="167737" y="220726"/>
                  <a:pt x="70594" y="322286"/>
                </a:cubicBezTo>
                <a:cubicBezTo>
                  <a:pt x="65343" y="328881"/>
                  <a:pt x="54841" y="330200"/>
                  <a:pt x="46965" y="326243"/>
                </a:cubicBezTo>
                <a:cubicBezTo>
                  <a:pt x="45652" y="324924"/>
                  <a:pt x="44339" y="323605"/>
                  <a:pt x="44339" y="322286"/>
                </a:cubicBezTo>
                <a:cubicBezTo>
                  <a:pt x="36463" y="315691"/>
                  <a:pt x="36463" y="303821"/>
                  <a:pt x="43027" y="295907"/>
                </a:cubicBezTo>
                <a:cubicBezTo>
                  <a:pt x="43027" y="295907"/>
                  <a:pt x="43027" y="295907"/>
                  <a:pt x="144108" y="189070"/>
                </a:cubicBezTo>
                <a:cubicBezTo>
                  <a:pt x="144108" y="185113"/>
                  <a:pt x="145421" y="181156"/>
                  <a:pt x="148046" y="177200"/>
                </a:cubicBezTo>
                <a:cubicBezTo>
                  <a:pt x="148046" y="177200"/>
                  <a:pt x="148046" y="177200"/>
                  <a:pt x="190054" y="103337"/>
                </a:cubicBezTo>
                <a:cubicBezTo>
                  <a:pt x="190054" y="103337"/>
                  <a:pt x="190054" y="103337"/>
                  <a:pt x="151984" y="107294"/>
                </a:cubicBezTo>
                <a:cubicBezTo>
                  <a:pt x="151984" y="107294"/>
                  <a:pt x="151984" y="107294"/>
                  <a:pt x="119166" y="154777"/>
                </a:cubicBezTo>
                <a:lnTo>
                  <a:pt x="110272" y="161402"/>
                </a:lnTo>
                <a:lnTo>
                  <a:pt x="110027" y="158233"/>
                </a:lnTo>
                <a:cubicBezTo>
                  <a:pt x="99484" y="134642"/>
                  <a:pt x="99484" y="134642"/>
                  <a:pt x="99484" y="134642"/>
                </a:cubicBezTo>
                <a:lnTo>
                  <a:pt x="95803" y="133422"/>
                </a:lnTo>
                <a:lnTo>
                  <a:pt x="97670" y="130706"/>
                </a:lnTo>
                <a:cubicBezTo>
                  <a:pt x="102428" y="123781"/>
                  <a:pt x="111946" y="109932"/>
                  <a:pt x="130980" y="82234"/>
                </a:cubicBezTo>
                <a:cubicBezTo>
                  <a:pt x="133606" y="78277"/>
                  <a:pt x="137544" y="75639"/>
                  <a:pt x="141482" y="75639"/>
                </a:cubicBezTo>
                <a:cubicBezTo>
                  <a:pt x="141482" y="75639"/>
                  <a:pt x="141482" y="75639"/>
                  <a:pt x="221560" y="67725"/>
                </a:cubicBezTo>
                <a:close/>
                <a:moveTo>
                  <a:pt x="276970" y="0"/>
                </a:moveTo>
                <a:cubicBezTo>
                  <a:pt x="299328" y="0"/>
                  <a:pt x="317452" y="17769"/>
                  <a:pt x="317452" y="39688"/>
                </a:cubicBezTo>
                <a:cubicBezTo>
                  <a:pt x="317452" y="61607"/>
                  <a:pt x="299328" y="79376"/>
                  <a:pt x="276970" y="79376"/>
                </a:cubicBezTo>
                <a:cubicBezTo>
                  <a:pt x="254612" y="79376"/>
                  <a:pt x="236488" y="61607"/>
                  <a:pt x="236488" y="39688"/>
                </a:cubicBezTo>
                <a:cubicBezTo>
                  <a:pt x="236488" y="17769"/>
                  <a:pt x="254612" y="0"/>
                  <a:pt x="276970" y="0"/>
                </a:cubicBezTo>
                <a:close/>
              </a:path>
            </a:pathLst>
          </a:custGeom>
          <a:solidFill>
            <a:schemeClr val="bg1"/>
          </a:solidFill>
          <a:ln>
            <a:noFill/>
          </a:ln>
        </p:spPr>
        <p:txBody>
          <a:bodyPr/>
          <a:lstStyle/>
          <a:p>
            <a:endParaRPr lang="zh-CN" altLang="en-US"/>
          </a:p>
        </p:txBody>
      </p:sp>
      <p:sp>
        <p:nvSpPr>
          <p:cNvPr id="50" name="statistics-on-laptop_82095"/>
          <p:cNvSpPr>
            <a:spLocks noChangeAspect="1"/>
          </p:cNvSpPr>
          <p:nvPr/>
        </p:nvSpPr>
        <p:spPr bwMode="auto">
          <a:xfrm>
            <a:off x="987388" y="4900842"/>
            <a:ext cx="798009" cy="798009"/>
          </a:xfrm>
          <a:custGeom>
            <a:avLst/>
            <a:gdLst>
              <a:gd name="connsiteX0" fmla="*/ 157638 w 338138"/>
              <a:gd name="connsiteY0" fmla="*/ 144463 h 338138"/>
              <a:gd name="connsiteX1" fmla="*/ 165544 w 338138"/>
              <a:gd name="connsiteY1" fmla="*/ 148443 h 338138"/>
              <a:gd name="connsiteX2" fmla="*/ 249865 w 338138"/>
              <a:gd name="connsiteY2" fmla="*/ 233341 h 338138"/>
              <a:gd name="connsiteX3" fmla="*/ 280167 w 338138"/>
              <a:gd name="connsiteY3" fmla="*/ 232015 h 338138"/>
              <a:gd name="connsiteX4" fmla="*/ 286755 w 338138"/>
              <a:gd name="connsiteY4" fmla="*/ 234668 h 338138"/>
              <a:gd name="connsiteX5" fmla="*/ 335503 w 338138"/>
              <a:gd name="connsiteY5" fmla="*/ 283750 h 338138"/>
              <a:gd name="connsiteX6" fmla="*/ 338138 w 338138"/>
              <a:gd name="connsiteY6" fmla="*/ 293036 h 338138"/>
              <a:gd name="connsiteX7" fmla="*/ 330233 w 338138"/>
              <a:gd name="connsiteY7" fmla="*/ 298342 h 338138"/>
              <a:gd name="connsiteX8" fmla="*/ 311788 w 338138"/>
              <a:gd name="connsiteY8" fmla="*/ 303648 h 338138"/>
              <a:gd name="connsiteX9" fmla="*/ 303883 w 338138"/>
              <a:gd name="connsiteY9" fmla="*/ 310281 h 338138"/>
              <a:gd name="connsiteX10" fmla="*/ 299930 w 338138"/>
              <a:gd name="connsiteY10" fmla="*/ 331505 h 338138"/>
              <a:gd name="connsiteX11" fmla="*/ 293343 w 338138"/>
              <a:gd name="connsiteY11" fmla="*/ 338138 h 338138"/>
              <a:gd name="connsiteX12" fmla="*/ 290708 w 338138"/>
              <a:gd name="connsiteY12" fmla="*/ 338138 h 338138"/>
              <a:gd name="connsiteX13" fmla="*/ 284120 w 338138"/>
              <a:gd name="connsiteY13" fmla="*/ 335485 h 338138"/>
              <a:gd name="connsiteX14" fmla="*/ 235372 w 338138"/>
              <a:gd name="connsiteY14" fmla="*/ 286403 h 338138"/>
              <a:gd name="connsiteX15" fmla="*/ 232737 w 338138"/>
              <a:gd name="connsiteY15" fmla="*/ 279770 h 338138"/>
              <a:gd name="connsiteX16" fmla="*/ 234054 w 338138"/>
              <a:gd name="connsiteY16" fmla="*/ 249260 h 338138"/>
              <a:gd name="connsiteX17" fmla="*/ 149733 w 338138"/>
              <a:gd name="connsiteY17" fmla="*/ 164361 h 338138"/>
              <a:gd name="connsiteX18" fmla="*/ 149733 w 338138"/>
              <a:gd name="connsiteY18" fmla="*/ 148443 h 338138"/>
              <a:gd name="connsiteX19" fmla="*/ 157638 w 338138"/>
              <a:gd name="connsiteY19" fmla="*/ 144463 h 338138"/>
              <a:gd name="connsiteX20" fmla="*/ 145922 w 338138"/>
              <a:gd name="connsiteY20" fmla="*/ 120650 h 338138"/>
              <a:gd name="connsiteX21" fmla="*/ 169863 w 338138"/>
              <a:gd name="connsiteY21" fmla="*/ 137383 h 338138"/>
              <a:gd name="connsiteX22" fmla="*/ 157893 w 338138"/>
              <a:gd name="connsiteY22" fmla="*/ 133522 h 338138"/>
              <a:gd name="connsiteX23" fmla="*/ 141931 w 338138"/>
              <a:gd name="connsiteY23" fmla="*/ 141245 h 338138"/>
              <a:gd name="connsiteX24" fmla="*/ 137941 w 338138"/>
              <a:gd name="connsiteY24" fmla="*/ 168275 h 338138"/>
              <a:gd name="connsiteX25" fmla="*/ 120650 w 338138"/>
              <a:gd name="connsiteY25" fmla="*/ 145106 h 338138"/>
              <a:gd name="connsiteX26" fmla="*/ 145922 w 338138"/>
              <a:gd name="connsiteY26" fmla="*/ 120650 h 338138"/>
              <a:gd name="connsiteX27" fmla="*/ 146051 w 338138"/>
              <a:gd name="connsiteY27" fmla="*/ 60325 h 338138"/>
              <a:gd name="connsiteX28" fmla="*/ 230188 w 338138"/>
              <a:gd name="connsiteY28" fmla="*/ 145257 h 338138"/>
              <a:gd name="connsiteX29" fmla="*/ 219671 w 338138"/>
              <a:gd name="connsiteY29" fmla="*/ 186395 h 338138"/>
              <a:gd name="connsiteX30" fmla="*/ 193378 w 338138"/>
              <a:gd name="connsiteY30" fmla="*/ 161181 h 338138"/>
              <a:gd name="connsiteX31" fmla="*/ 196007 w 338138"/>
              <a:gd name="connsiteY31" fmla="*/ 145257 h 338138"/>
              <a:gd name="connsiteX32" fmla="*/ 146051 w 338138"/>
              <a:gd name="connsiteY32" fmla="*/ 94828 h 338138"/>
              <a:gd name="connsiteX33" fmla="*/ 96094 w 338138"/>
              <a:gd name="connsiteY33" fmla="*/ 145257 h 338138"/>
              <a:gd name="connsiteX34" fmla="*/ 146051 w 338138"/>
              <a:gd name="connsiteY34" fmla="*/ 195685 h 338138"/>
              <a:gd name="connsiteX35" fmla="*/ 161827 w 338138"/>
              <a:gd name="connsiteY35" fmla="*/ 193031 h 338138"/>
              <a:gd name="connsiteX36" fmla="*/ 188119 w 338138"/>
              <a:gd name="connsiteY36" fmla="*/ 219572 h 338138"/>
              <a:gd name="connsiteX37" fmla="*/ 146051 w 338138"/>
              <a:gd name="connsiteY37" fmla="*/ 230188 h 338138"/>
              <a:gd name="connsiteX38" fmla="*/ 61913 w 338138"/>
              <a:gd name="connsiteY38" fmla="*/ 145257 h 338138"/>
              <a:gd name="connsiteX39" fmla="*/ 146051 w 338138"/>
              <a:gd name="connsiteY39" fmla="*/ 60325 h 338138"/>
              <a:gd name="connsiteX40" fmla="*/ 145257 w 338138"/>
              <a:gd name="connsiteY40" fmla="*/ 0 h 338138"/>
              <a:gd name="connsiteX41" fmla="*/ 290513 w 338138"/>
              <a:gd name="connsiteY41" fmla="*/ 145257 h 338138"/>
              <a:gd name="connsiteX42" fmla="*/ 269385 w 338138"/>
              <a:gd name="connsiteY42" fmla="*/ 221846 h 338138"/>
              <a:gd name="connsiteX43" fmla="*/ 254859 w 338138"/>
              <a:gd name="connsiteY43" fmla="*/ 221846 h 338138"/>
              <a:gd name="connsiteX44" fmla="*/ 239013 w 338138"/>
              <a:gd name="connsiteY44" fmla="*/ 206000 h 338138"/>
              <a:gd name="connsiteX45" fmla="*/ 256180 w 338138"/>
              <a:gd name="connsiteY45" fmla="*/ 145257 h 338138"/>
              <a:gd name="connsiteX46" fmla="*/ 145257 w 338138"/>
              <a:gd name="connsiteY46" fmla="*/ 34333 h 338138"/>
              <a:gd name="connsiteX47" fmla="*/ 34333 w 338138"/>
              <a:gd name="connsiteY47" fmla="*/ 145257 h 338138"/>
              <a:gd name="connsiteX48" fmla="*/ 145257 w 338138"/>
              <a:gd name="connsiteY48" fmla="*/ 256180 h 338138"/>
              <a:gd name="connsiteX49" fmla="*/ 206000 w 338138"/>
              <a:gd name="connsiteY49" fmla="*/ 239013 h 338138"/>
              <a:gd name="connsiteX50" fmla="*/ 221847 w 338138"/>
              <a:gd name="connsiteY50" fmla="*/ 254859 h 338138"/>
              <a:gd name="connsiteX51" fmla="*/ 221847 w 338138"/>
              <a:gd name="connsiteY51" fmla="*/ 269385 h 338138"/>
              <a:gd name="connsiteX52" fmla="*/ 145257 w 338138"/>
              <a:gd name="connsiteY52" fmla="*/ 290513 h 338138"/>
              <a:gd name="connsiteX53" fmla="*/ 0 w 338138"/>
              <a:gd name="connsiteY53" fmla="*/ 145257 h 338138"/>
              <a:gd name="connsiteX54" fmla="*/ 145257 w 338138"/>
              <a:gd name="connsiteY5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338138" h="338138">
                <a:moveTo>
                  <a:pt x="157638" y="144463"/>
                </a:moveTo>
                <a:cubicBezTo>
                  <a:pt x="160273" y="144463"/>
                  <a:pt x="162908" y="145790"/>
                  <a:pt x="165544" y="148443"/>
                </a:cubicBezTo>
                <a:cubicBezTo>
                  <a:pt x="165544" y="148443"/>
                  <a:pt x="165544" y="148443"/>
                  <a:pt x="249865" y="233341"/>
                </a:cubicBezTo>
                <a:cubicBezTo>
                  <a:pt x="249865" y="233341"/>
                  <a:pt x="249865" y="233341"/>
                  <a:pt x="280167" y="232015"/>
                </a:cubicBezTo>
                <a:cubicBezTo>
                  <a:pt x="282803" y="232015"/>
                  <a:pt x="285438" y="233341"/>
                  <a:pt x="286755" y="234668"/>
                </a:cubicBezTo>
                <a:cubicBezTo>
                  <a:pt x="286755" y="234668"/>
                  <a:pt x="286755" y="234668"/>
                  <a:pt x="335503" y="283750"/>
                </a:cubicBezTo>
                <a:cubicBezTo>
                  <a:pt x="338138" y="286403"/>
                  <a:pt x="338138" y="289056"/>
                  <a:pt x="338138" y="293036"/>
                </a:cubicBezTo>
                <a:cubicBezTo>
                  <a:pt x="336821" y="295689"/>
                  <a:pt x="334186" y="298342"/>
                  <a:pt x="330233" y="298342"/>
                </a:cubicBezTo>
                <a:cubicBezTo>
                  <a:pt x="330233" y="298342"/>
                  <a:pt x="330233" y="298342"/>
                  <a:pt x="311788" y="303648"/>
                </a:cubicBezTo>
                <a:cubicBezTo>
                  <a:pt x="307835" y="303648"/>
                  <a:pt x="305200" y="306301"/>
                  <a:pt x="303883" y="310281"/>
                </a:cubicBezTo>
                <a:cubicBezTo>
                  <a:pt x="303883" y="310281"/>
                  <a:pt x="303883" y="310281"/>
                  <a:pt x="299930" y="331505"/>
                </a:cubicBezTo>
                <a:cubicBezTo>
                  <a:pt x="298613" y="334158"/>
                  <a:pt x="295978" y="336812"/>
                  <a:pt x="293343" y="338138"/>
                </a:cubicBezTo>
                <a:cubicBezTo>
                  <a:pt x="292025" y="338138"/>
                  <a:pt x="292025" y="338138"/>
                  <a:pt x="290708" y="338138"/>
                </a:cubicBezTo>
                <a:cubicBezTo>
                  <a:pt x="288073" y="338138"/>
                  <a:pt x="285438" y="336812"/>
                  <a:pt x="284120" y="335485"/>
                </a:cubicBezTo>
                <a:cubicBezTo>
                  <a:pt x="284120" y="335485"/>
                  <a:pt x="284120" y="335485"/>
                  <a:pt x="235372" y="286403"/>
                </a:cubicBezTo>
                <a:cubicBezTo>
                  <a:pt x="232737" y="283750"/>
                  <a:pt x="232737" y="281097"/>
                  <a:pt x="232737" y="279770"/>
                </a:cubicBezTo>
                <a:cubicBezTo>
                  <a:pt x="232737" y="279770"/>
                  <a:pt x="232737" y="279770"/>
                  <a:pt x="234054" y="249260"/>
                </a:cubicBezTo>
                <a:cubicBezTo>
                  <a:pt x="234054" y="249260"/>
                  <a:pt x="234054" y="249260"/>
                  <a:pt x="149733" y="164361"/>
                </a:cubicBezTo>
                <a:cubicBezTo>
                  <a:pt x="144463" y="159055"/>
                  <a:pt x="144463" y="152422"/>
                  <a:pt x="149733" y="148443"/>
                </a:cubicBezTo>
                <a:cubicBezTo>
                  <a:pt x="151051" y="145790"/>
                  <a:pt x="155003" y="144463"/>
                  <a:pt x="157638" y="144463"/>
                </a:cubicBezTo>
                <a:close/>
                <a:moveTo>
                  <a:pt x="145922" y="120650"/>
                </a:moveTo>
                <a:cubicBezTo>
                  <a:pt x="157893" y="120650"/>
                  <a:pt x="167203" y="128373"/>
                  <a:pt x="169863" y="137383"/>
                </a:cubicBezTo>
                <a:cubicBezTo>
                  <a:pt x="167203" y="134809"/>
                  <a:pt x="161883" y="133522"/>
                  <a:pt x="157893" y="133522"/>
                </a:cubicBezTo>
                <a:cubicBezTo>
                  <a:pt x="151242" y="133522"/>
                  <a:pt x="145922" y="136096"/>
                  <a:pt x="141931" y="141245"/>
                </a:cubicBezTo>
                <a:cubicBezTo>
                  <a:pt x="133951" y="147680"/>
                  <a:pt x="132620" y="160552"/>
                  <a:pt x="137941" y="168275"/>
                </a:cubicBezTo>
                <a:cubicBezTo>
                  <a:pt x="128630" y="165701"/>
                  <a:pt x="120650" y="156691"/>
                  <a:pt x="120650" y="145106"/>
                </a:cubicBezTo>
                <a:cubicBezTo>
                  <a:pt x="120650" y="132234"/>
                  <a:pt x="132620" y="120650"/>
                  <a:pt x="145922" y="120650"/>
                </a:cubicBezTo>
                <a:close/>
                <a:moveTo>
                  <a:pt x="146051" y="60325"/>
                </a:moveTo>
                <a:cubicBezTo>
                  <a:pt x="192063" y="60325"/>
                  <a:pt x="230188" y="98810"/>
                  <a:pt x="230188" y="145257"/>
                </a:cubicBezTo>
                <a:cubicBezTo>
                  <a:pt x="230188" y="159854"/>
                  <a:pt x="226244" y="174452"/>
                  <a:pt x="219671" y="186395"/>
                </a:cubicBezTo>
                <a:lnTo>
                  <a:pt x="193378" y="161181"/>
                </a:lnTo>
                <a:cubicBezTo>
                  <a:pt x="196007" y="155873"/>
                  <a:pt x="196007" y="150565"/>
                  <a:pt x="196007" y="145257"/>
                </a:cubicBezTo>
                <a:cubicBezTo>
                  <a:pt x="196007" y="117388"/>
                  <a:pt x="173658" y="94828"/>
                  <a:pt x="146051" y="94828"/>
                </a:cubicBezTo>
                <a:cubicBezTo>
                  <a:pt x="118443" y="94828"/>
                  <a:pt x="96094" y="117388"/>
                  <a:pt x="96094" y="145257"/>
                </a:cubicBezTo>
                <a:cubicBezTo>
                  <a:pt x="96094" y="173125"/>
                  <a:pt x="118443" y="195685"/>
                  <a:pt x="146051" y="195685"/>
                </a:cubicBezTo>
                <a:cubicBezTo>
                  <a:pt x="151309" y="195685"/>
                  <a:pt x="156568" y="194358"/>
                  <a:pt x="161827" y="193031"/>
                </a:cubicBezTo>
                <a:cubicBezTo>
                  <a:pt x="161827" y="193031"/>
                  <a:pt x="161827" y="193031"/>
                  <a:pt x="188119" y="219572"/>
                </a:cubicBezTo>
                <a:cubicBezTo>
                  <a:pt x="174973" y="226207"/>
                  <a:pt x="161827" y="230188"/>
                  <a:pt x="146051" y="230188"/>
                </a:cubicBezTo>
                <a:cubicBezTo>
                  <a:pt x="100038" y="230188"/>
                  <a:pt x="61913" y="191703"/>
                  <a:pt x="61913" y="145257"/>
                </a:cubicBezTo>
                <a:cubicBezTo>
                  <a:pt x="61913" y="98810"/>
                  <a:pt x="100038" y="60325"/>
                  <a:pt x="146051" y="60325"/>
                </a:cubicBezTo>
                <a:close/>
                <a:moveTo>
                  <a:pt x="145257" y="0"/>
                </a:moveTo>
                <a:cubicBezTo>
                  <a:pt x="225808" y="0"/>
                  <a:pt x="290513" y="64705"/>
                  <a:pt x="290513" y="145257"/>
                </a:cubicBezTo>
                <a:cubicBezTo>
                  <a:pt x="290513" y="172987"/>
                  <a:pt x="282590" y="199398"/>
                  <a:pt x="269385" y="221846"/>
                </a:cubicBezTo>
                <a:cubicBezTo>
                  <a:pt x="269385" y="221846"/>
                  <a:pt x="269385" y="221846"/>
                  <a:pt x="254859" y="221846"/>
                </a:cubicBezTo>
                <a:cubicBezTo>
                  <a:pt x="254859" y="221846"/>
                  <a:pt x="254859" y="221846"/>
                  <a:pt x="239013" y="206000"/>
                </a:cubicBezTo>
                <a:cubicBezTo>
                  <a:pt x="249577" y="188833"/>
                  <a:pt x="256180" y="167705"/>
                  <a:pt x="256180" y="145257"/>
                </a:cubicBezTo>
                <a:cubicBezTo>
                  <a:pt x="256180" y="84513"/>
                  <a:pt x="207321" y="34333"/>
                  <a:pt x="145257" y="34333"/>
                </a:cubicBezTo>
                <a:cubicBezTo>
                  <a:pt x="84513" y="34333"/>
                  <a:pt x="34333" y="84513"/>
                  <a:pt x="34333" y="145257"/>
                </a:cubicBezTo>
                <a:cubicBezTo>
                  <a:pt x="34333" y="207321"/>
                  <a:pt x="84513" y="256180"/>
                  <a:pt x="145257" y="256180"/>
                </a:cubicBezTo>
                <a:cubicBezTo>
                  <a:pt x="167705" y="256180"/>
                  <a:pt x="188834" y="249577"/>
                  <a:pt x="206000" y="239013"/>
                </a:cubicBezTo>
                <a:cubicBezTo>
                  <a:pt x="206000" y="239013"/>
                  <a:pt x="206000" y="239013"/>
                  <a:pt x="221847" y="254859"/>
                </a:cubicBezTo>
                <a:cubicBezTo>
                  <a:pt x="221847" y="254859"/>
                  <a:pt x="221847" y="254859"/>
                  <a:pt x="221847" y="269385"/>
                </a:cubicBezTo>
                <a:cubicBezTo>
                  <a:pt x="199398" y="282590"/>
                  <a:pt x="172988" y="290513"/>
                  <a:pt x="145257" y="290513"/>
                </a:cubicBezTo>
                <a:cubicBezTo>
                  <a:pt x="64705" y="290513"/>
                  <a:pt x="0" y="225808"/>
                  <a:pt x="0" y="145257"/>
                </a:cubicBezTo>
                <a:cubicBezTo>
                  <a:pt x="0" y="64705"/>
                  <a:pt x="64705" y="0"/>
                  <a:pt x="145257" y="0"/>
                </a:cubicBezTo>
                <a:close/>
              </a:path>
            </a:pathLst>
          </a:custGeom>
          <a:solidFill>
            <a:schemeClr val="bg1"/>
          </a:solidFill>
          <a:ln>
            <a:noFill/>
          </a:ln>
        </p:spPr>
        <p:txBody>
          <a:bodyPr/>
          <a:lstStyle/>
          <a:p>
            <a:endParaRPr lang="zh-CN" altLang="en-US"/>
          </a:p>
        </p:txBody>
      </p:sp>
      <p:grpSp>
        <p:nvGrpSpPr>
          <p:cNvPr id="51" name="组合 50"/>
          <p:cNvGrpSpPr/>
          <p:nvPr/>
        </p:nvGrpSpPr>
        <p:grpSpPr>
          <a:xfrm>
            <a:off x="1818113" y="1816493"/>
            <a:ext cx="5807849" cy="1100554"/>
            <a:chOff x="1818113" y="1879993"/>
            <a:chExt cx="5807849" cy="1100554"/>
          </a:xfrm>
        </p:grpSpPr>
        <p:sp>
          <p:nvSpPr>
            <p:cNvPr id="52" name="矩形 51"/>
            <p:cNvSpPr/>
            <p:nvPr/>
          </p:nvSpPr>
          <p:spPr>
            <a:xfrm>
              <a:off x="1818114" y="2334216"/>
              <a:ext cx="5807848" cy="646331"/>
            </a:xfrm>
            <a:prstGeom prst="rect">
              <a:avLst/>
            </a:prstGeom>
          </p:spPr>
          <p:txBody>
            <a:bodyPr wrap="square">
              <a:spAutoFit/>
            </a:bodyPr>
            <a:lstStyle/>
            <a:p>
              <a:pPr defTabSz="913765">
                <a:lnSpc>
                  <a:spcPct val="150000"/>
                </a:lnSpc>
                <a:spcBef>
                  <a:spcPct val="0"/>
                </a:spcBef>
                <a:buNone/>
              </a:pPr>
              <a:r>
                <a:rPr lang="zh-CN" altLang="zh-CN" sz="1200" dirty="0">
                  <a:solidFill>
                    <a:schemeClr val="bg1"/>
                  </a:solidFill>
                  <a:latin typeface="微软雅黑" panose="020B0503020204020204" pitchFamily="34" charset="-122"/>
                  <a:ea typeface="微软雅黑" panose="020B0503020204020204" pitchFamily="34" charset="-122"/>
                </a:rPr>
                <a:t>区块链是一个分布式账本，一种通过去中心化、去信任的方式集体维护一个可靠数据库的技术方案。</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3" name="矩形 52"/>
            <p:cNvSpPr/>
            <p:nvPr/>
          </p:nvSpPr>
          <p:spPr>
            <a:xfrm>
              <a:off x="1818113" y="1879993"/>
              <a:ext cx="2241974" cy="523220"/>
            </a:xfrm>
            <a:prstGeom prst="rect">
              <a:avLst/>
            </a:prstGeom>
          </p:spPr>
          <p:txBody>
            <a:bodyPr wrap="square">
              <a:spAutoFit/>
            </a:bodyPr>
            <a:lstStyle/>
            <a:p>
              <a:r>
                <a:rPr lang="zh-CN" altLang="en-US" sz="2800" b="1" dirty="0">
                  <a:solidFill>
                    <a:srgbClr val="FFFFFF"/>
                  </a:solidFill>
                  <a:latin typeface="微软雅黑" panose="020B0503020204020204" pitchFamily="34" charset="-122"/>
                  <a:ea typeface="微软雅黑" panose="020B0503020204020204" pitchFamily="34" charset="-122"/>
                </a:rPr>
                <a:t>定义</a:t>
              </a:r>
            </a:p>
          </p:txBody>
        </p:sp>
      </p:grpSp>
      <p:grpSp>
        <p:nvGrpSpPr>
          <p:cNvPr id="54" name="组合 53"/>
          <p:cNvGrpSpPr/>
          <p:nvPr/>
        </p:nvGrpSpPr>
        <p:grpSpPr>
          <a:xfrm>
            <a:off x="1818112" y="3263321"/>
            <a:ext cx="5617404" cy="1100553"/>
            <a:chOff x="1818112" y="1879994"/>
            <a:chExt cx="5617404" cy="1100553"/>
          </a:xfrm>
        </p:grpSpPr>
        <p:sp>
          <p:nvSpPr>
            <p:cNvPr id="55" name="矩形 54"/>
            <p:cNvSpPr/>
            <p:nvPr/>
          </p:nvSpPr>
          <p:spPr>
            <a:xfrm>
              <a:off x="1818113" y="2334216"/>
              <a:ext cx="5617403" cy="646331"/>
            </a:xfrm>
            <a:prstGeom prst="rect">
              <a:avLst/>
            </a:prstGeom>
          </p:spPr>
          <p:txBody>
            <a:bodyPr wrap="square">
              <a:spAutoFit/>
            </a:bodyPr>
            <a:lstStyle/>
            <a:p>
              <a:pPr>
                <a:lnSpc>
                  <a:spcPct val="150000"/>
                </a:lnSpc>
                <a:buNone/>
              </a:pPr>
              <a:r>
                <a:rPr lang="zh-CN" altLang="en-US" sz="1200" dirty="0">
                  <a:solidFill>
                    <a:schemeClr val="bg1"/>
                  </a:solidFill>
                  <a:latin typeface="微软雅黑" panose="020B0503020204020204" pitchFamily="34" charset="-122"/>
                  <a:ea typeface="微软雅黑" panose="020B0503020204020204" pitchFamily="34" charset="-122"/>
                </a:rPr>
                <a:t>区块链是一种几乎不可能被更改的分布式数据库。这里的“分布式”不仅体现为数据的分布式存储，也体现为数据的分布式记录（即由系统参与者共同维护）。</a:t>
              </a:r>
            </a:p>
          </p:txBody>
        </p:sp>
        <p:sp>
          <p:nvSpPr>
            <p:cNvPr id="56" name="矩形 55"/>
            <p:cNvSpPr/>
            <p:nvPr/>
          </p:nvSpPr>
          <p:spPr>
            <a:xfrm>
              <a:off x="1818112" y="1879994"/>
              <a:ext cx="3378001" cy="523220"/>
            </a:xfrm>
            <a:prstGeom prst="rect">
              <a:avLst/>
            </a:prstGeom>
          </p:spPr>
          <p:txBody>
            <a:bodyPr wrap="square">
              <a:spAutoFit/>
            </a:bodyPr>
            <a:lstStyle/>
            <a:p>
              <a:r>
                <a:rPr lang="zh-CN" altLang="en-US" sz="2800" b="1" dirty="0">
                  <a:solidFill>
                    <a:schemeClr val="bg1"/>
                  </a:solidFill>
                  <a:latin typeface="微软雅黑" panose="020B0503020204020204" pitchFamily="34" charset="-122"/>
                  <a:ea typeface="微软雅黑" panose="020B0503020204020204" pitchFamily="34" charset="-122"/>
                </a:rPr>
                <a:t>从数据的角度来看</a:t>
              </a:r>
              <a:endParaRPr lang="zh-CN" altLang="en-US" sz="2800" b="1" dirty="0">
                <a:solidFill>
                  <a:schemeClr val="bg1"/>
                </a:solidFill>
                <a:latin typeface="幼圆" panose="02010509060101010101" pitchFamily="49" charset="-122"/>
                <a:ea typeface="幼圆" panose="02010509060101010101" pitchFamily="49" charset="-122"/>
              </a:endParaRPr>
            </a:p>
          </p:txBody>
        </p:sp>
      </p:grpSp>
      <p:grpSp>
        <p:nvGrpSpPr>
          <p:cNvPr id="57" name="组合 56"/>
          <p:cNvGrpSpPr/>
          <p:nvPr/>
        </p:nvGrpSpPr>
        <p:grpSpPr>
          <a:xfrm>
            <a:off x="1818112" y="4605778"/>
            <a:ext cx="6357718" cy="1202156"/>
            <a:chOff x="1818112" y="1778391"/>
            <a:chExt cx="6357718" cy="1202156"/>
          </a:xfrm>
        </p:grpSpPr>
        <p:sp>
          <p:nvSpPr>
            <p:cNvPr id="58" name="矩形 57"/>
            <p:cNvSpPr/>
            <p:nvPr/>
          </p:nvSpPr>
          <p:spPr>
            <a:xfrm>
              <a:off x="1818114" y="2334216"/>
              <a:ext cx="6357716" cy="646331"/>
            </a:xfrm>
            <a:prstGeom prst="rect">
              <a:avLst/>
            </a:prstGeom>
          </p:spPr>
          <p:txBody>
            <a:bodyPr wrap="square">
              <a:spAutoFit/>
            </a:bodyPr>
            <a:lstStyle/>
            <a:p>
              <a:pPr>
                <a:lnSpc>
                  <a:spcPct val="150000"/>
                </a:lnSpc>
                <a:buNone/>
              </a:pPr>
              <a:r>
                <a:rPr lang="zh-CN" altLang="zh-CN" sz="1200" dirty="0">
                  <a:solidFill>
                    <a:schemeClr val="bg1"/>
                  </a:solidFill>
                  <a:latin typeface="微软雅黑" panose="020B0503020204020204" pitchFamily="34" charset="-122"/>
                  <a:ea typeface="微软雅黑" panose="020B0503020204020204" pitchFamily="34" charset="-122"/>
                </a:rPr>
                <a:t>区块链并不是一种单一的技术，而是多种技术整合的结果</a:t>
              </a:r>
              <a:r>
                <a:rPr lang="zh-CN" altLang="en-US" sz="1200" dirty="0">
                  <a:solidFill>
                    <a:schemeClr val="bg1"/>
                  </a:solidFill>
                  <a:latin typeface="微软雅黑" panose="020B0503020204020204" pitchFamily="34" charset="-122"/>
                  <a:ea typeface="微软雅黑" panose="020B0503020204020204" pitchFamily="34" charset="-122"/>
                </a:rPr>
                <a:t>。</a:t>
              </a:r>
              <a:r>
                <a:rPr lang="zh-CN" altLang="zh-CN" sz="1200" dirty="0">
                  <a:solidFill>
                    <a:schemeClr val="bg1"/>
                  </a:solidFill>
                  <a:latin typeface="微软雅黑" panose="020B0503020204020204" pitchFamily="34" charset="-122"/>
                  <a:ea typeface="微软雅黑" panose="020B0503020204020204" pitchFamily="34" charset="-122"/>
                </a:rPr>
                <a:t>这些技术以新的结构组合在一起，形成了一种新的数据记录、存储和表达的方式。</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59" name="矩形 58"/>
            <p:cNvSpPr/>
            <p:nvPr/>
          </p:nvSpPr>
          <p:spPr>
            <a:xfrm>
              <a:off x="1818112" y="1778391"/>
              <a:ext cx="3668287" cy="738664"/>
            </a:xfrm>
            <a:prstGeom prst="rect">
              <a:avLst/>
            </a:prstGeom>
          </p:spPr>
          <p:txBody>
            <a:bodyPr wrap="square">
              <a:spAutoFit/>
            </a:bodyPr>
            <a:lstStyle/>
            <a:p>
              <a:pPr>
                <a:lnSpc>
                  <a:spcPct val="150000"/>
                </a:lnSpc>
              </a:pPr>
              <a:r>
                <a:rPr lang="zh-CN" altLang="en-US" sz="2800" b="1" dirty="0">
                  <a:solidFill>
                    <a:schemeClr val="bg1"/>
                  </a:solidFill>
                  <a:latin typeface="微软雅黑" panose="020B0503020204020204" pitchFamily="34" charset="-122"/>
                  <a:ea typeface="微软雅黑" panose="020B0503020204020204" pitchFamily="34" charset="-122"/>
                </a:rPr>
                <a:t>从技术的角度来看</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0" y="319096"/>
            <a:ext cx="10877850" cy="610295"/>
            <a:chOff x="134487" y="670145"/>
            <a:chExt cx="8214372" cy="460862"/>
          </a:xfrm>
        </p:grpSpPr>
        <p:sp>
          <p:nvSpPr>
            <p:cNvPr id="61" name="TextBox 39"/>
            <p:cNvSpPr txBox="1"/>
            <p:nvPr/>
          </p:nvSpPr>
          <p:spPr>
            <a:xfrm>
              <a:off x="375664" y="689416"/>
              <a:ext cx="1688893"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区块链简介</a:t>
              </a:r>
            </a:p>
          </p:txBody>
        </p:sp>
        <p:sp>
          <p:nvSpPr>
            <p:cNvPr id="62"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4" name="直接连接符 63"/>
            <p:cNvCxnSpPr/>
            <p:nvPr/>
          </p:nvCxnSpPr>
          <p:spPr>
            <a:xfrm>
              <a:off x="2064557"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1695207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additive="base">
                                        <p:cTn id="7" dur="500" fill="hold"/>
                                        <p:tgtEl>
                                          <p:spTgt spid="32"/>
                                        </p:tgtEl>
                                        <p:attrNameLst>
                                          <p:attrName>ppt_x</p:attrName>
                                        </p:attrNameLst>
                                      </p:cBhvr>
                                      <p:tavLst>
                                        <p:tav tm="0">
                                          <p:val>
                                            <p:strVal val="1+#ppt_w/2"/>
                                          </p:val>
                                        </p:tav>
                                        <p:tav tm="100000">
                                          <p:val>
                                            <p:strVal val="#ppt_x"/>
                                          </p:val>
                                        </p:tav>
                                      </p:tavLst>
                                    </p:anim>
                                    <p:anim calcmode="lin" valueType="num">
                                      <p:cBhvr additive="base">
                                        <p:cTn id="8" dur="500" fill="hold"/>
                                        <p:tgtEl>
                                          <p:spTgt spid="3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8"/>
                                        </p:tgtEl>
                                        <p:attrNameLst>
                                          <p:attrName>style.visibility</p:attrName>
                                        </p:attrNameLst>
                                      </p:cBhvr>
                                      <p:to>
                                        <p:strVal val="visible"/>
                                      </p:to>
                                    </p:set>
                                    <p:anim calcmode="lin" valueType="num">
                                      <p:cBhvr>
                                        <p:cTn id="12" dur="500" fill="hold"/>
                                        <p:tgtEl>
                                          <p:spTgt spid="48"/>
                                        </p:tgtEl>
                                        <p:attrNameLst>
                                          <p:attrName>ppt_w</p:attrName>
                                        </p:attrNameLst>
                                      </p:cBhvr>
                                      <p:tavLst>
                                        <p:tav tm="0">
                                          <p:val>
                                            <p:fltVal val="0"/>
                                          </p:val>
                                        </p:tav>
                                        <p:tav tm="100000">
                                          <p:val>
                                            <p:strVal val="#ppt_w"/>
                                          </p:val>
                                        </p:tav>
                                      </p:tavLst>
                                    </p:anim>
                                    <p:anim calcmode="lin" valueType="num">
                                      <p:cBhvr>
                                        <p:cTn id="13" dur="500" fill="hold"/>
                                        <p:tgtEl>
                                          <p:spTgt spid="48"/>
                                        </p:tgtEl>
                                        <p:attrNameLst>
                                          <p:attrName>ppt_h</p:attrName>
                                        </p:attrNameLst>
                                      </p:cBhvr>
                                      <p:tavLst>
                                        <p:tav tm="0">
                                          <p:val>
                                            <p:fltVal val="0"/>
                                          </p:val>
                                        </p:tav>
                                        <p:tav tm="100000">
                                          <p:val>
                                            <p:strVal val="#ppt_h"/>
                                          </p:val>
                                        </p:tav>
                                      </p:tavLst>
                                    </p:anim>
                                    <p:animEffect transition="in" filter="fade">
                                      <p:cBhvr>
                                        <p:cTn id="14" dur="500"/>
                                        <p:tgtEl>
                                          <p:spTgt spid="48"/>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51"/>
                                        </p:tgtEl>
                                        <p:attrNameLst>
                                          <p:attrName>style.visibility</p:attrName>
                                        </p:attrNameLst>
                                      </p:cBhvr>
                                      <p:to>
                                        <p:strVal val="visible"/>
                                      </p:to>
                                    </p:set>
                                    <p:animEffect transition="in" filter="wipe(left)">
                                      <p:cBhvr>
                                        <p:cTn id="18" dur="500"/>
                                        <p:tgtEl>
                                          <p:spTgt spid="51"/>
                                        </p:tgtEl>
                                      </p:cBhvr>
                                    </p:animEffect>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500" fill="hold"/>
                                        <p:tgtEl>
                                          <p:spTgt spid="38"/>
                                        </p:tgtEl>
                                        <p:attrNameLst>
                                          <p:attrName>ppt_x</p:attrName>
                                        </p:attrNameLst>
                                      </p:cBhvr>
                                      <p:tavLst>
                                        <p:tav tm="0">
                                          <p:val>
                                            <p:strVal val="1+#ppt_w/2"/>
                                          </p:val>
                                        </p:tav>
                                        <p:tav tm="100000">
                                          <p:val>
                                            <p:strVal val="#ppt_x"/>
                                          </p:val>
                                        </p:tav>
                                      </p:tavLst>
                                    </p:anim>
                                    <p:anim calcmode="lin" valueType="num">
                                      <p:cBhvr additive="base">
                                        <p:cTn id="23" dur="500" fill="hold"/>
                                        <p:tgtEl>
                                          <p:spTgt spid="3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49"/>
                                        </p:tgtEl>
                                        <p:attrNameLst>
                                          <p:attrName>style.visibility</p:attrName>
                                        </p:attrNameLst>
                                      </p:cBhvr>
                                      <p:to>
                                        <p:strVal val="visible"/>
                                      </p:to>
                                    </p:set>
                                    <p:anim calcmode="lin" valueType="num">
                                      <p:cBhvr>
                                        <p:cTn id="27" dur="500" fill="hold"/>
                                        <p:tgtEl>
                                          <p:spTgt spid="49"/>
                                        </p:tgtEl>
                                        <p:attrNameLst>
                                          <p:attrName>ppt_w</p:attrName>
                                        </p:attrNameLst>
                                      </p:cBhvr>
                                      <p:tavLst>
                                        <p:tav tm="0">
                                          <p:val>
                                            <p:fltVal val="0"/>
                                          </p:val>
                                        </p:tav>
                                        <p:tav tm="100000">
                                          <p:val>
                                            <p:strVal val="#ppt_w"/>
                                          </p:val>
                                        </p:tav>
                                      </p:tavLst>
                                    </p:anim>
                                    <p:anim calcmode="lin" valueType="num">
                                      <p:cBhvr>
                                        <p:cTn id="28" dur="500" fill="hold"/>
                                        <p:tgtEl>
                                          <p:spTgt spid="49"/>
                                        </p:tgtEl>
                                        <p:attrNameLst>
                                          <p:attrName>ppt_h</p:attrName>
                                        </p:attrNameLst>
                                      </p:cBhvr>
                                      <p:tavLst>
                                        <p:tav tm="0">
                                          <p:val>
                                            <p:fltVal val="0"/>
                                          </p:val>
                                        </p:tav>
                                        <p:tav tm="100000">
                                          <p:val>
                                            <p:strVal val="#ppt_h"/>
                                          </p:val>
                                        </p:tav>
                                      </p:tavLst>
                                    </p:anim>
                                    <p:animEffect transition="in" filter="fade">
                                      <p:cBhvr>
                                        <p:cTn id="29" dur="500"/>
                                        <p:tgtEl>
                                          <p:spTgt spid="49"/>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left)">
                                      <p:cBhvr>
                                        <p:cTn id="33" dur="500"/>
                                        <p:tgtEl>
                                          <p:spTgt spid="54"/>
                                        </p:tgtEl>
                                      </p:cBhvr>
                                    </p:animEffect>
                                  </p:childTnLst>
                                </p:cTn>
                              </p:par>
                            </p:childTnLst>
                          </p:cTn>
                        </p:par>
                        <p:par>
                          <p:cTn id="34" fill="hold">
                            <p:stCondLst>
                              <p:cond delay="3000"/>
                            </p:stCondLst>
                            <p:childTnLst>
                              <p:par>
                                <p:cTn id="35" presetID="2" presetClass="entr" presetSubtype="2" fill="hold"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1+#ppt_w/2"/>
                                          </p:val>
                                        </p:tav>
                                        <p:tav tm="100000">
                                          <p:val>
                                            <p:strVal val="#ppt_x"/>
                                          </p:val>
                                        </p:tav>
                                      </p:tavLst>
                                    </p:anim>
                                    <p:anim calcmode="lin" valueType="num">
                                      <p:cBhvr additive="base">
                                        <p:cTn id="38" dur="500" fill="hold"/>
                                        <p:tgtEl>
                                          <p:spTgt spid="43"/>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4000"/>
                            </p:stCondLst>
                            <p:childTnLst>
                              <p:par>
                                <p:cTn id="46" presetID="22" presetClass="entr" presetSubtype="8" fill="hold" nodeType="afterEffect">
                                  <p:stCondLst>
                                    <p:cond delay="0"/>
                                  </p:stCondLst>
                                  <p:childTnLst>
                                    <p:set>
                                      <p:cBhvr>
                                        <p:cTn id="47" dur="1" fill="hold">
                                          <p:stCondLst>
                                            <p:cond delay="0"/>
                                          </p:stCondLst>
                                        </p:cTn>
                                        <p:tgtEl>
                                          <p:spTgt spid="57"/>
                                        </p:tgtEl>
                                        <p:attrNameLst>
                                          <p:attrName>style.visibility</p:attrName>
                                        </p:attrNameLst>
                                      </p:cBhvr>
                                      <p:to>
                                        <p:strVal val="visible"/>
                                      </p:to>
                                    </p:set>
                                    <p:animEffect transition="in" filter="wipe(left)">
                                      <p:cBhvr>
                                        <p:cTn id="48" dur="500"/>
                                        <p:tgtEl>
                                          <p:spTgt spid="57"/>
                                        </p:tgtEl>
                                      </p:cBhvr>
                                    </p:animEffect>
                                  </p:childTnLst>
                                </p:cTn>
                              </p:par>
                            </p:childTnLst>
                          </p:cTn>
                        </p:par>
                        <p:par>
                          <p:cTn id="49" fill="hold">
                            <p:stCondLst>
                              <p:cond delay="4500"/>
                            </p:stCondLst>
                            <p:childTnLst>
                              <p:par>
                                <p:cTn id="50" presetID="22" presetClass="entr" presetSubtype="8" fill="hold" nodeType="afterEffect">
                                  <p:stCondLst>
                                    <p:cond delay="0"/>
                                  </p:stCondLst>
                                  <p:childTnLst>
                                    <p:set>
                                      <p:cBhvr>
                                        <p:cTn id="51" dur="1" fill="hold">
                                          <p:stCondLst>
                                            <p:cond delay="0"/>
                                          </p:stCondLst>
                                        </p:cTn>
                                        <p:tgtEl>
                                          <p:spTgt spid="60"/>
                                        </p:tgtEl>
                                        <p:attrNameLst>
                                          <p:attrName>style.visibility</p:attrName>
                                        </p:attrNameLst>
                                      </p:cBhvr>
                                      <p:to>
                                        <p:strVal val="visible"/>
                                      </p:to>
                                    </p:set>
                                    <p:animEffect transition="in" filter="wipe(left)">
                                      <p:cBhvr>
                                        <p:cTn id="5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49" grpId="0" animBg="1"/>
      <p:bldP spid="5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6906903" y="3654763"/>
            <a:ext cx="2178366" cy="2034837"/>
          </a:xfrm>
          <a:prstGeom prst="rect">
            <a:avLst/>
          </a:prstGeom>
        </p:spPr>
      </p:pic>
      <p:pic>
        <p:nvPicPr>
          <p:cNvPr id="5" name="图片 4"/>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9085269" y="1742725"/>
            <a:ext cx="2061701" cy="1912039"/>
          </a:xfrm>
          <a:prstGeom prst="rect">
            <a:avLst/>
          </a:prstGeom>
        </p:spPr>
      </p:pic>
      <p:sp>
        <p:nvSpPr>
          <p:cNvPr id="61" name="TextBox 40"/>
          <p:cNvSpPr txBox="1"/>
          <p:nvPr/>
        </p:nvSpPr>
        <p:spPr>
          <a:xfrm>
            <a:off x="1147125" y="2727772"/>
            <a:ext cx="5384695" cy="830997"/>
          </a:xfrm>
          <a:prstGeom prst="rect">
            <a:avLst/>
          </a:prstGeom>
          <a:noFill/>
        </p:spPr>
        <p:txBody>
          <a:bodyPr wrap="square" rtlCol="0">
            <a:spAutoFit/>
          </a:bodyPr>
          <a:lstStyle/>
          <a:p>
            <a:pPr>
              <a:lnSpc>
                <a:spcPct val="150000"/>
              </a:lnSpc>
            </a:pPr>
            <a:r>
              <a:rPr lang="zh-CN" altLang="zh-CN" sz="1600" dirty="0">
                <a:solidFill>
                  <a:schemeClr val="bg1"/>
                </a:solidFill>
                <a:latin typeface="微软雅黑" panose="020B0503020204020204" pitchFamily="34" charset="-122"/>
                <a:ea typeface="微软雅黑" panose="020B0503020204020204" pitchFamily="34" charset="-122"/>
              </a:rPr>
              <a:t>国际权威杂志《经济学人》、《哈佛商业周刊》、《福布斯杂志》等相继报道区块链技术将影响世界</a:t>
            </a:r>
            <a:r>
              <a:rPr lang="zh-CN" altLang="en-US" sz="1600" dirty="0">
                <a:solidFill>
                  <a:schemeClr val="bg1"/>
                </a:solidFill>
                <a:latin typeface="微软雅黑" panose="020B0503020204020204" pitchFamily="34" charset="-122"/>
                <a:ea typeface="微软雅黑" panose="020B0503020204020204" pitchFamily="34" charset="-122"/>
              </a:rPr>
              <a:t>。</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63" name="TextBox 42"/>
          <p:cNvSpPr txBox="1"/>
          <p:nvPr/>
        </p:nvSpPr>
        <p:spPr>
          <a:xfrm>
            <a:off x="1190667" y="2222475"/>
            <a:ext cx="1443157" cy="374571"/>
          </a:xfrm>
          <a:prstGeom prst="roundRect">
            <a:avLst/>
          </a:prstGeom>
          <a:solidFill>
            <a:srgbClr val="6AE7FF"/>
          </a:solidFill>
        </p:spPr>
        <p:txBody>
          <a:bodyPr wrap="none" rtlCol="0">
            <a:spAutoFit/>
          </a:bodyPr>
          <a:lstStyle/>
          <a:p>
            <a:pPr algn="ct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此处输入标题</a:t>
            </a:r>
            <a:endParaRPr lang="en-US" sz="16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7"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动态</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7" name="矩形 6"/>
          <p:cNvSpPr/>
          <p:nvPr/>
        </p:nvSpPr>
        <p:spPr>
          <a:xfrm>
            <a:off x="8319291" y="2873829"/>
            <a:ext cx="780933" cy="780933"/>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9085269" y="3654762"/>
            <a:ext cx="1427343" cy="14273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TextBox 40"/>
          <p:cNvSpPr txBox="1"/>
          <p:nvPr/>
        </p:nvSpPr>
        <p:spPr>
          <a:xfrm>
            <a:off x="1139219" y="4395427"/>
            <a:ext cx="5384695" cy="1156855"/>
          </a:xfrm>
          <a:prstGeom prst="rect">
            <a:avLst/>
          </a:prstGeom>
          <a:noFill/>
        </p:spPr>
        <p:txBody>
          <a:bodyPr wrap="square" rtlCol="0">
            <a:spAutoFit/>
          </a:bodyPr>
          <a:lstStyle/>
          <a:p>
            <a:pPr>
              <a:lnSpc>
                <a:spcPct val="150000"/>
              </a:lnSpc>
            </a:pPr>
            <a:r>
              <a:rPr lang="zh-CN" altLang="zh-CN" sz="1600" dirty="0">
                <a:solidFill>
                  <a:schemeClr val="bg1"/>
                </a:solidFill>
                <a:latin typeface="微软雅黑" panose="020B0503020204020204" pitchFamily="34" charset="-122"/>
                <a:ea typeface="微软雅黑" panose="020B0503020204020204" pitchFamily="34" charset="-122"/>
              </a:rPr>
              <a:t>创业公司</a:t>
            </a:r>
            <a:r>
              <a:rPr lang="en-US" altLang="zh-CN" sz="1600" dirty="0">
                <a:solidFill>
                  <a:schemeClr val="bg1"/>
                </a:solidFill>
                <a:latin typeface="微软雅黑" panose="020B0503020204020204" pitchFamily="34" charset="-122"/>
                <a:ea typeface="微软雅黑" panose="020B0503020204020204" pitchFamily="34" charset="-122"/>
              </a:rPr>
              <a:t>R3</a:t>
            </a:r>
            <a:r>
              <a:rPr lang="zh-CN" altLang="zh-CN" sz="1600" dirty="0">
                <a:solidFill>
                  <a:schemeClr val="bg1"/>
                </a:solidFill>
                <a:latin typeface="微软雅黑" panose="020B0503020204020204" pitchFamily="34" charset="-122"/>
                <a:ea typeface="微软雅黑" panose="020B0503020204020204" pitchFamily="34" charset="-122"/>
              </a:rPr>
              <a:t>联合</a:t>
            </a:r>
            <a:r>
              <a:rPr lang="zh-CN" altLang="en-US" sz="1600" dirty="0">
                <a:solidFill>
                  <a:schemeClr val="bg1"/>
                </a:solidFill>
                <a:latin typeface="微软雅黑" panose="020B0503020204020204" pitchFamily="34" charset="-122"/>
                <a:ea typeface="微软雅黑" panose="020B0503020204020204" pitchFamily="34" charset="-122"/>
              </a:rPr>
              <a:t>全球</a:t>
            </a:r>
            <a:r>
              <a:rPr lang="en-US" altLang="zh-CN" sz="1600" dirty="0">
                <a:solidFill>
                  <a:schemeClr val="bg1"/>
                </a:solidFill>
                <a:latin typeface="微软雅黑" panose="020B0503020204020204" pitchFamily="34" charset="-122"/>
                <a:ea typeface="微软雅黑" panose="020B0503020204020204" pitchFamily="34" charset="-122"/>
              </a:rPr>
              <a:t>42</a:t>
            </a:r>
            <a:r>
              <a:rPr lang="zh-CN" altLang="en-US" sz="1600" dirty="0">
                <a:solidFill>
                  <a:schemeClr val="bg1"/>
                </a:solidFill>
                <a:latin typeface="微软雅黑" panose="020B0503020204020204" pitchFamily="34" charset="-122"/>
                <a:ea typeface="微软雅黑" panose="020B0503020204020204" pitchFamily="34" charset="-122"/>
              </a:rPr>
              <a:t>家顶级</a:t>
            </a:r>
            <a:r>
              <a:rPr lang="zh-CN" altLang="zh-CN" sz="1600" dirty="0">
                <a:solidFill>
                  <a:schemeClr val="bg1"/>
                </a:solidFill>
                <a:latin typeface="微软雅黑" panose="020B0503020204020204" pitchFamily="34" charset="-122"/>
                <a:ea typeface="微软雅黑" panose="020B0503020204020204" pitchFamily="34" charset="-122"/>
              </a:rPr>
              <a:t>银行成立区块链联盟，</a:t>
            </a:r>
            <a:r>
              <a:rPr lang="zh-CN" altLang="en-US" sz="1600" dirty="0">
                <a:solidFill>
                  <a:schemeClr val="bg1"/>
                </a:solidFill>
                <a:latin typeface="微软雅黑" panose="020B0503020204020204" pitchFamily="34" charset="-122"/>
                <a:ea typeface="微软雅黑" panose="020B0503020204020204" pitchFamily="34" charset="-122"/>
              </a:rPr>
              <a:t>包括</a:t>
            </a:r>
            <a:r>
              <a:rPr lang="zh-CN" altLang="zh-CN" sz="1600" dirty="0">
                <a:solidFill>
                  <a:schemeClr val="bg1"/>
                </a:solidFill>
                <a:latin typeface="微软雅黑" panose="020B0503020204020204" pitchFamily="34" charset="-122"/>
                <a:ea typeface="微软雅黑" panose="020B0503020204020204" pitchFamily="34" charset="-122"/>
              </a:rPr>
              <a:t>摩根大通、美国银行、汇丰银行、花旗银行、富国银行、三菱</a:t>
            </a:r>
            <a:r>
              <a:rPr lang="en-US" altLang="zh-CN" sz="1600" dirty="0">
                <a:solidFill>
                  <a:schemeClr val="bg1"/>
                </a:solidFill>
                <a:latin typeface="微软雅黑" panose="020B0503020204020204" pitchFamily="34" charset="-122"/>
                <a:ea typeface="微软雅黑" panose="020B0503020204020204" pitchFamily="34" charset="-122"/>
              </a:rPr>
              <a:t>UFJ</a:t>
            </a:r>
            <a:r>
              <a:rPr lang="zh-CN" altLang="zh-CN" sz="1600" dirty="0">
                <a:solidFill>
                  <a:schemeClr val="bg1"/>
                </a:solidFill>
                <a:latin typeface="微软雅黑" panose="020B0503020204020204" pitchFamily="34" charset="-122"/>
                <a:ea typeface="微软雅黑" panose="020B0503020204020204" pitchFamily="34" charset="-122"/>
              </a:rPr>
              <a:t>金融集团、巴克莱银行、高盛、德意志银行等。</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80" name="TextBox 42"/>
          <p:cNvSpPr txBox="1"/>
          <p:nvPr/>
        </p:nvSpPr>
        <p:spPr>
          <a:xfrm>
            <a:off x="1182761" y="3890130"/>
            <a:ext cx="1443157" cy="374571"/>
          </a:xfrm>
          <a:prstGeom prst="roundRect">
            <a:avLst/>
          </a:prstGeom>
          <a:solidFill>
            <a:srgbClr val="6AE7FF"/>
          </a:solidFill>
        </p:spPr>
        <p:txBody>
          <a:bodyPr wrap="none" rtlCol="0">
            <a:spAutoFit/>
          </a:bodyPr>
          <a:lstStyle/>
          <a:p>
            <a:pPr algn="ctr"/>
            <a:r>
              <a:rPr lang="zh-CN" altLang="en-US" sz="1600" b="1" dirty="0">
                <a:solidFill>
                  <a:schemeClr val="tx1">
                    <a:lumMod val="95000"/>
                    <a:lumOff val="5000"/>
                  </a:schemeClr>
                </a:solidFill>
                <a:latin typeface="微软雅黑" panose="020B0503020204020204" pitchFamily="34" charset="-122"/>
                <a:ea typeface="微软雅黑" panose="020B0503020204020204" pitchFamily="34" charset="-122"/>
              </a:rPr>
              <a:t>此处输入标题</a:t>
            </a:r>
            <a:endParaRPr lang="en-US" sz="1600" b="1" dirty="0">
              <a:solidFill>
                <a:schemeClr val="tx1">
                  <a:lumMod val="95000"/>
                  <a:lumOff val="5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81974044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61">
                                            <p:txEl>
                                              <p:pRg st="0" end="0"/>
                                            </p:txEl>
                                          </p:spTgt>
                                        </p:tgtEl>
                                        <p:attrNameLst>
                                          <p:attrName>style.visibility</p:attrName>
                                        </p:attrNameLst>
                                      </p:cBhvr>
                                      <p:to>
                                        <p:strVal val="visible"/>
                                      </p:to>
                                    </p:set>
                                    <p:anim calcmode="lin" valueType="num">
                                      <p:cBhvr additive="base">
                                        <p:cTn id="7" dur="300"/>
                                        <p:tgtEl>
                                          <p:spTgt spid="61">
                                            <p:txEl>
                                              <p:pRg st="0" end="0"/>
                                            </p:txEl>
                                          </p:spTgt>
                                        </p:tgtEl>
                                        <p:attrNameLst>
                                          <p:attrName>ppt_x</p:attrName>
                                        </p:attrNameLst>
                                      </p:cBhvr>
                                      <p:tavLst>
                                        <p:tav tm="0">
                                          <p:val>
                                            <p:strVal val="#ppt_x-#ppt_w*1.125000"/>
                                          </p:val>
                                        </p:tav>
                                        <p:tav tm="100000">
                                          <p:val>
                                            <p:strVal val="#ppt_x"/>
                                          </p:val>
                                        </p:tav>
                                      </p:tavLst>
                                    </p:anim>
                                    <p:animEffect transition="in" filter="wipe(right)">
                                      <p:cBhvr>
                                        <p:cTn id="8" dur="300"/>
                                        <p:tgtEl>
                                          <p:spTgt spid="61">
                                            <p:txEl>
                                              <p:pRg st="0" end="0"/>
                                            </p:txEl>
                                          </p:spTgt>
                                        </p:tgtEl>
                                      </p:cBhvr>
                                    </p:animEffect>
                                  </p:childTnLst>
                                </p:cTn>
                              </p:par>
                            </p:childTnLst>
                          </p:cTn>
                        </p:par>
                        <p:par>
                          <p:cTn id="9" fill="hold">
                            <p:stCondLst>
                              <p:cond delay="300"/>
                            </p:stCondLst>
                            <p:childTnLst>
                              <p:par>
                                <p:cTn id="10" presetID="53" presetClass="entr" presetSubtype="1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 calcmode="lin" valueType="num">
                                      <p:cBhvr>
                                        <p:cTn id="12" dur="500" fill="hold"/>
                                        <p:tgtEl>
                                          <p:spTgt spid="63"/>
                                        </p:tgtEl>
                                        <p:attrNameLst>
                                          <p:attrName>ppt_w</p:attrName>
                                        </p:attrNameLst>
                                      </p:cBhvr>
                                      <p:tavLst>
                                        <p:tav tm="0">
                                          <p:val>
                                            <p:fltVal val="0"/>
                                          </p:val>
                                        </p:tav>
                                        <p:tav tm="100000">
                                          <p:val>
                                            <p:strVal val="#ppt_w"/>
                                          </p:val>
                                        </p:tav>
                                      </p:tavLst>
                                    </p:anim>
                                    <p:anim calcmode="lin" valueType="num">
                                      <p:cBhvr>
                                        <p:cTn id="13" dur="500" fill="hold"/>
                                        <p:tgtEl>
                                          <p:spTgt spid="63"/>
                                        </p:tgtEl>
                                        <p:attrNameLst>
                                          <p:attrName>ppt_h</p:attrName>
                                        </p:attrNameLst>
                                      </p:cBhvr>
                                      <p:tavLst>
                                        <p:tav tm="0">
                                          <p:val>
                                            <p:fltVal val="0"/>
                                          </p:val>
                                        </p:tav>
                                        <p:tav tm="100000">
                                          <p:val>
                                            <p:strVal val="#ppt_h"/>
                                          </p:val>
                                        </p:tav>
                                      </p:tavLst>
                                    </p:anim>
                                    <p:animEffect transition="in" filter="fade">
                                      <p:cBhvr>
                                        <p:cTn id="14" dur="500"/>
                                        <p:tgtEl>
                                          <p:spTgt spid="63"/>
                                        </p:tgtEl>
                                      </p:cBhvr>
                                    </p:animEffect>
                                  </p:childTnLst>
                                </p:cTn>
                              </p:par>
                            </p:childTnLst>
                          </p:cTn>
                        </p:par>
                        <p:par>
                          <p:cTn id="15" fill="hold">
                            <p:stCondLst>
                              <p:cond delay="800"/>
                            </p:stCondLst>
                            <p:childTnLst>
                              <p:par>
                                <p:cTn id="16" presetID="22" presetClass="entr" presetSubtype="8" fill="hold" nodeType="afterEffect">
                                  <p:stCondLst>
                                    <p:cond delay="0"/>
                                  </p:stCondLst>
                                  <p:childTnLst>
                                    <p:set>
                                      <p:cBhvr>
                                        <p:cTn id="17" dur="1" fill="hold">
                                          <p:stCondLst>
                                            <p:cond delay="0"/>
                                          </p:stCondLst>
                                        </p:cTn>
                                        <p:tgtEl>
                                          <p:spTgt spid="73"/>
                                        </p:tgtEl>
                                        <p:attrNameLst>
                                          <p:attrName>style.visibility</p:attrName>
                                        </p:attrNameLst>
                                      </p:cBhvr>
                                      <p:to>
                                        <p:strVal val="visible"/>
                                      </p:to>
                                    </p:set>
                                    <p:animEffect transition="in" filter="wipe(left)">
                                      <p:cBhvr>
                                        <p:cTn id="18" dur="500"/>
                                        <p:tgtEl>
                                          <p:spTgt spid="73"/>
                                        </p:tgtEl>
                                      </p:cBhvr>
                                    </p:animEffect>
                                  </p:childTnLst>
                                </p:cTn>
                              </p:par>
                            </p:childTnLst>
                          </p:cTn>
                        </p:par>
                        <p:par>
                          <p:cTn id="19" fill="hold">
                            <p:stCondLst>
                              <p:cond delay="1300"/>
                            </p:stCondLst>
                            <p:childTnLst>
                              <p:par>
                                <p:cTn id="20" presetID="12" presetClass="entr" presetSubtype="8" fill="hold" grpId="0" nodeType="afterEffect">
                                  <p:stCondLst>
                                    <p:cond delay="0"/>
                                  </p:stCondLst>
                                  <p:childTnLst>
                                    <p:set>
                                      <p:cBhvr>
                                        <p:cTn id="21" dur="1" fill="hold">
                                          <p:stCondLst>
                                            <p:cond delay="0"/>
                                          </p:stCondLst>
                                        </p:cTn>
                                        <p:tgtEl>
                                          <p:spTgt spid="79">
                                            <p:txEl>
                                              <p:pRg st="0" end="0"/>
                                            </p:txEl>
                                          </p:spTgt>
                                        </p:tgtEl>
                                        <p:attrNameLst>
                                          <p:attrName>style.visibility</p:attrName>
                                        </p:attrNameLst>
                                      </p:cBhvr>
                                      <p:to>
                                        <p:strVal val="visible"/>
                                      </p:to>
                                    </p:set>
                                    <p:anim calcmode="lin" valueType="num">
                                      <p:cBhvr additive="base">
                                        <p:cTn id="22" dur="300"/>
                                        <p:tgtEl>
                                          <p:spTgt spid="79">
                                            <p:txEl>
                                              <p:pRg st="0" end="0"/>
                                            </p:txEl>
                                          </p:spTgt>
                                        </p:tgtEl>
                                        <p:attrNameLst>
                                          <p:attrName>ppt_x</p:attrName>
                                        </p:attrNameLst>
                                      </p:cBhvr>
                                      <p:tavLst>
                                        <p:tav tm="0">
                                          <p:val>
                                            <p:strVal val="#ppt_x-#ppt_w*1.125000"/>
                                          </p:val>
                                        </p:tav>
                                        <p:tav tm="100000">
                                          <p:val>
                                            <p:strVal val="#ppt_x"/>
                                          </p:val>
                                        </p:tav>
                                      </p:tavLst>
                                    </p:anim>
                                    <p:animEffect transition="in" filter="wipe(right)">
                                      <p:cBhvr>
                                        <p:cTn id="23" dur="300"/>
                                        <p:tgtEl>
                                          <p:spTgt spid="79">
                                            <p:txEl>
                                              <p:pRg st="0" end="0"/>
                                            </p:txEl>
                                          </p:spTgt>
                                        </p:tgtEl>
                                      </p:cBhvr>
                                    </p:animEffect>
                                  </p:childTnLst>
                                </p:cTn>
                              </p:par>
                            </p:childTnLst>
                          </p:cTn>
                        </p:par>
                        <p:par>
                          <p:cTn id="24" fill="hold">
                            <p:stCondLst>
                              <p:cond delay="1600"/>
                            </p:stCondLst>
                            <p:childTnLst>
                              <p:par>
                                <p:cTn id="25" presetID="53" presetClass="entr" presetSubtype="16"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 calcmode="lin" valueType="num">
                                      <p:cBhvr>
                                        <p:cTn id="27" dur="500" fill="hold"/>
                                        <p:tgtEl>
                                          <p:spTgt spid="80"/>
                                        </p:tgtEl>
                                        <p:attrNameLst>
                                          <p:attrName>ppt_w</p:attrName>
                                        </p:attrNameLst>
                                      </p:cBhvr>
                                      <p:tavLst>
                                        <p:tav tm="0">
                                          <p:val>
                                            <p:fltVal val="0"/>
                                          </p:val>
                                        </p:tav>
                                        <p:tav tm="100000">
                                          <p:val>
                                            <p:strVal val="#ppt_w"/>
                                          </p:val>
                                        </p:tav>
                                      </p:tavLst>
                                    </p:anim>
                                    <p:anim calcmode="lin" valueType="num">
                                      <p:cBhvr>
                                        <p:cTn id="28" dur="500" fill="hold"/>
                                        <p:tgtEl>
                                          <p:spTgt spid="80"/>
                                        </p:tgtEl>
                                        <p:attrNameLst>
                                          <p:attrName>ppt_h</p:attrName>
                                        </p:attrNameLst>
                                      </p:cBhvr>
                                      <p:tavLst>
                                        <p:tav tm="0">
                                          <p:val>
                                            <p:fltVal val="0"/>
                                          </p:val>
                                        </p:tav>
                                        <p:tav tm="100000">
                                          <p:val>
                                            <p:strVal val="#ppt_h"/>
                                          </p:val>
                                        </p:tav>
                                      </p:tavLst>
                                    </p:anim>
                                    <p:animEffect transition="in" filter="fade">
                                      <p:cBhvr>
                                        <p:cTn id="29" dur="500"/>
                                        <p:tgtEl>
                                          <p:spTgt spid="80"/>
                                        </p:tgtEl>
                                      </p:cBhvr>
                                    </p:animEffect>
                                  </p:childTnLst>
                                </p:cTn>
                              </p:par>
                            </p:childTnLst>
                          </p:cTn>
                        </p:par>
                        <p:par>
                          <p:cTn id="30" fill="hold">
                            <p:stCondLst>
                              <p:cond delay="2100"/>
                            </p:stCondLst>
                            <p:childTnLst>
                              <p:par>
                                <p:cTn id="31" presetID="53" presetClass="entr" presetSubtype="16"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500" fill="hold"/>
                                        <p:tgtEl>
                                          <p:spTgt spid="6"/>
                                        </p:tgtEl>
                                        <p:attrNameLst>
                                          <p:attrName>ppt_w</p:attrName>
                                        </p:attrNameLst>
                                      </p:cBhvr>
                                      <p:tavLst>
                                        <p:tav tm="0">
                                          <p:val>
                                            <p:fltVal val="0"/>
                                          </p:val>
                                        </p:tav>
                                        <p:tav tm="100000">
                                          <p:val>
                                            <p:strVal val="#ppt_w"/>
                                          </p:val>
                                        </p:tav>
                                      </p:tavLst>
                                    </p:anim>
                                    <p:anim calcmode="lin" valueType="num">
                                      <p:cBhvr>
                                        <p:cTn id="34" dur="500" fill="hold"/>
                                        <p:tgtEl>
                                          <p:spTgt spid="6"/>
                                        </p:tgtEl>
                                        <p:attrNameLst>
                                          <p:attrName>ppt_h</p:attrName>
                                        </p:attrNameLst>
                                      </p:cBhvr>
                                      <p:tavLst>
                                        <p:tav tm="0">
                                          <p:val>
                                            <p:fltVal val="0"/>
                                          </p:val>
                                        </p:tav>
                                        <p:tav tm="100000">
                                          <p:val>
                                            <p:strVal val="#ppt_h"/>
                                          </p:val>
                                        </p:tav>
                                      </p:tavLst>
                                    </p:anim>
                                    <p:animEffect transition="in" filter="fade">
                                      <p:cBhvr>
                                        <p:cTn id="35" dur="500"/>
                                        <p:tgtEl>
                                          <p:spTgt spid="6"/>
                                        </p:tgtEl>
                                      </p:cBhvr>
                                    </p:animEffect>
                                  </p:childTnLst>
                                </p:cTn>
                              </p:par>
                            </p:childTnLst>
                          </p:cTn>
                        </p:par>
                        <p:par>
                          <p:cTn id="36" fill="hold">
                            <p:stCondLst>
                              <p:cond delay="2600"/>
                            </p:stCondLst>
                            <p:childTnLst>
                              <p:par>
                                <p:cTn id="37" presetID="53" presetClass="entr" presetSubtype="16"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childTnLst>
                                </p:cTn>
                              </p:par>
                            </p:childTnLst>
                          </p:cTn>
                        </p:par>
                        <p:par>
                          <p:cTn id="42" fill="hold">
                            <p:stCondLst>
                              <p:cond delay="3100"/>
                            </p:stCondLst>
                            <p:childTnLst>
                              <p:par>
                                <p:cTn id="43" presetID="53" presetClass="entr" presetSubtype="16" fill="hold" grpId="0" nodeType="after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childTnLst>
                          </p:cTn>
                        </p:par>
                        <p:par>
                          <p:cTn id="48" fill="hold">
                            <p:stCondLst>
                              <p:cond delay="3600"/>
                            </p:stCondLst>
                            <p:childTnLst>
                              <p:par>
                                <p:cTn id="49" presetID="53" presetClass="entr" presetSubtype="16" fill="hold" grpId="0" nodeType="afterEffect">
                                  <p:stCondLst>
                                    <p:cond delay="0"/>
                                  </p:stCondLst>
                                  <p:childTnLst>
                                    <p:set>
                                      <p:cBhvr>
                                        <p:cTn id="50" dur="1" fill="hold">
                                          <p:stCondLst>
                                            <p:cond delay="0"/>
                                          </p:stCondLst>
                                        </p:cTn>
                                        <p:tgtEl>
                                          <p:spTgt spid="78"/>
                                        </p:tgtEl>
                                        <p:attrNameLst>
                                          <p:attrName>style.visibility</p:attrName>
                                        </p:attrNameLst>
                                      </p:cBhvr>
                                      <p:to>
                                        <p:strVal val="visible"/>
                                      </p:to>
                                    </p:set>
                                    <p:anim calcmode="lin" valueType="num">
                                      <p:cBhvr>
                                        <p:cTn id="51" dur="500" fill="hold"/>
                                        <p:tgtEl>
                                          <p:spTgt spid="78"/>
                                        </p:tgtEl>
                                        <p:attrNameLst>
                                          <p:attrName>ppt_w</p:attrName>
                                        </p:attrNameLst>
                                      </p:cBhvr>
                                      <p:tavLst>
                                        <p:tav tm="0">
                                          <p:val>
                                            <p:fltVal val="0"/>
                                          </p:val>
                                        </p:tav>
                                        <p:tav tm="100000">
                                          <p:val>
                                            <p:strVal val="#ppt_w"/>
                                          </p:val>
                                        </p:tav>
                                      </p:tavLst>
                                    </p:anim>
                                    <p:anim calcmode="lin" valueType="num">
                                      <p:cBhvr>
                                        <p:cTn id="52" dur="500" fill="hold"/>
                                        <p:tgtEl>
                                          <p:spTgt spid="78"/>
                                        </p:tgtEl>
                                        <p:attrNameLst>
                                          <p:attrName>ppt_h</p:attrName>
                                        </p:attrNameLst>
                                      </p:cBhvr>
                                      <p:tavLst>
                                        <p:tav tm="0">
                                          <p:val>
                                            <p:fltVal val="0"/>
                                          </p:val>
                                        </p:tav>
                                        <p:tav tm="100000">
                                          <p:val>
                                            <p:strVal val="#ppt_h"/>
                                          </p:val>
                                        </p:tav>
                                      </p:tavLst>
                                    </p:anim>
                                    <p:animEffect transition="in" filter="fade">
                                      <p:cBhvr>
                                        <p:cTn id="53"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build="p"/>
      <p:bldP spid="63" grpId="0" animBg="1"/>
      <p:bldP spid="7" grpId="0" animBg="1"/>
      <p:bldP spid="78" grpId="0" animBg="1"/>
      <p:bldP spid="79" grpId="0" build="p"/>
      <p:bldP spid="8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a:solidFill>
                  <a:srgbClr val="6AE7FF"/>
                </a:solidFill>
              </a:rPr>
              <a:t>02</a:t>
            </a:r>
          </a:p>
        </p:txBody>
      </p:sp>
      <p:sp>
        <p:nvSpPr>
          <p:cNvPr id="4" name="文本框 3"/>
          <p:cNvSpPr txBox="1"/>
          <p:nvPr/>
        </p:nvSpPr>
        <p:spPr>
          <a:xfrm>
            <a:off x="5030546" y="2839655"/>
            <a:ext cx="4373804" cy="923330"/>
          </a:xfrm>
          <a:prstGeom prst="rect">
            <a:avLst/>
          </a:prstGeom>
          <a:noFill/>
        </p:spPr>
        <p:txBody>
          <a:bodyPr wrap="square" rtlCol="0">
            <a:spAutoFit/>
          </a:bodyPr>
          <a:lstStyle/>
          <a:p>
            <a:pPr eaLnBrk="0" hangingPunct="0"/>
            <a:r>
              <a:rPr lang="zh-CN" altLang="en-US" sz="5400" dirty="0">
                <a:solidFill>
                  <a:srgbClr val="6AE7FF"/>
                </a:solidFill>
                <a:latin typeface="微软雅黑" panose="020B0503020204020204" pitchFamily="34" charset="-122"/>
                <a:ea typeface="微软雅黑" panose="020B0503020204020204" pitchFamily="34" charset="-122"/>
              </a:rPr>
              <a:t>特征及分类</a:t>
            </a:r>
          </a:p>
        </p:txBody>
      </p:sp>
      <p:sp>
        <p:nvSpPr>
          <p:cNvPr id="359" name="矩形 358"/>
          <p:cNvSpPr/>
          <p:nvPr/>
        </p:nvSpPr>
        <p:spPr>
          <a:xfrm>
            <a:off x="5068962" y="3670652"/>
            <a:ext cx="4783455" cy="504882"/>
          </a:xfrm>
          <a:prstGeom prst="rect">
            <a:avLst/>
          </a:prstGeom>
        </p:spPr>
        <p:txBody>
          <a:bodyPr wrap="square">
            <a:spAutoFit/>
          </a:bodyPr>
          <a:lstStyle/>
          <a:p>
            <a:pPr>
              <a:lnSpc>
                <a:spcPct val="150000"/>
              </a:lnSpc>
            </a:pPr>
            <a:r>
              <a:rPr lang="en-US" altLang="zh-CN" sz="2000" dirty="0">
                <a:solidFill>
                  <a:srgbClr val="6AE7FF"/>
                </a:solidFill>
              </a:rPr>
              <a:t>Features and classification</a:t>
            </a:r>
            <a:endParaRPr lang="zh-CN" altLang="en-US" sz="2000" spc="300" dirty="0">
              <a:solidFill>
                <a:srgbClr val="6AE7FF"/>
              </a:solidFill>
              <a:latin typeface="微软雅黑" panose="020B0503020204020204" charset="-122"/>
              <a:ea typeface="微软雅黑" panose="020B0503020204020204" charset="-122"/>
              <a:cs typeface="+mn-ea"/>
              <a:sym typeface="+mn-lt"/>
            </a:endParaRPr>
          </a:p>
        </p:txBody>
      </p:sp>
    </p:spTree>
    <p:extLst>
      <p:ext uri="{BB962C8B-B14F-4D97-AF65-F5344CB8AC3E}">
        <p14:creationId xmlns:p14="http://schemas.microsoft.com/office/powerpoint/2010/main" val="410079235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70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20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70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7"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特征</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5" name="Arc 16"/>
          <p:cNvSpPr/>
          <p:nvPr/>
        </p:nvSpPr>
        <p:spPr>
          <a:xfrm flipH="1">
            <a:off x="2907665" y="1979207"/>
            <a:ext cx="4275455" cy="222440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6" name="Arc 17"/>
          <p:cNvSpPr/>
          <p:nvPr/>
        </p:nvSpPr>
        <p:spPr>
          <a:xfrm>
            <a:off x="5045075" y="1979207"/>
            <a:ext cx="4275455" cy="222440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7" name="Arc 18"/>
          <p:cNvSpPr/>
          <p:nvPr/>
        </p:nvSpPr>
        <p:spPr>
          <a:xfrm flipH="1">
            <a:off x="4946015" y="2558962"/>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sp>
        <p:nvSpPr>
          <p:cNvPr id="18" name="Arc 19"/>
          <p:cNvSpPr/>
          <p:nvPr/>
        </p:nvSpPr>
        <p:spPr>
          <a:xfrm>
            <a:off x="6469380" y="2558962"/>
            <a:ext cx="828675" cy="1064895"/>
          </a:xfrm>
          <a:prstGeom prst="arc">
            <a:avLst/>
          </a:prstGeom>
          <a:ln w="12700">
            <a:solidFill>
              <a:srgbClr val="6AE7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solidFill>
                <a:schemeClr val="bg1">
                  <a:lumMod val="85000"/>
                </a:schemeClr>
              </a:solidFill>
            </a:endParaRPr>
          </a:p>
        </p:txBody>
      </p:sp>
      <p:grpSp>
        <p:nvGrpSpPr>
          <p:cNvPr id="19" name="组合 18"/>
          <p:cNvGrpSpPr/>
          <p:nvPr/>
        </p:nvGrpSpPr>
        <p:grpSpPr>
          <a:xfrm>
            <a:off x="8789035" y="3139352"/>
            <a:ext cx="1094740" cy="1101090"/>
            <a:chOff x="13841" y="5401"/>
            <a:chExt cx="1724" cy="1734"/>
          </a:xfrm>
        </p:grpSpPr>
        <p:sp>
          <p:nvSpPr>
            <p:cNvPr id="20" name="Oval 4"/>
            <p:cNvSpPr/>
            <p:nvPr/>
          </p:nvSpPr>
          <p:spPr>
            <a:xfrm flipH="1">
              <a:off x="13841" y="5401"/>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21" name="Group 20"/>
            <p:cNvGrpSpPr/>
            <p:nvPr/>
          </p:nvGrpSpPr>
          <p:grpSpPr>
            <a:xfrm flipH="1">
              <a:off x="14379" y="5891"/>
              <a:ext cx="649" cy="662"/>
              <a:chOff x="7160655" y="2178006"/>
              <a:chExt cx="379359" cy="386846"/>
            </a:xfrm>
            <a:solidFill>
              <a:schemeClr val="bg1"/>
            </a:solidFill>
          </p:grpSpPr>
          <p:sp>
            <p:nvSpPr>
              <p:cNvPr id="22"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3"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24"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25" name="组合 24"/>
          <p:cNvGrpSpPr/>
          <p:nvPr/>
        </p:nvGrpSpPr>
        <p:grpSpPr>
          <a:xfrm>
            <a:off x="2244725" y="3197137"/>
            <a:ext cx="1094740" cy="1101090"/>
            <a:chOff x="3535" y="5492"/>
            <a:chExt cx="1724" cy="1734"/>
          </a:xfrm>
        </p:grpSpPr>
        <p:sp>
          <p:nvSpPr>
            <p:cNvPr id="26" name="Oval 7"/>
            <p:cNvSpPr/>
            <p:nvPr/>
          </p:nvSpPr>
          <p:spPr>
            <a:xfrm flipH="1">
              <a:off x="3535" y="5492"/>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dirty="0">
                <a:solidFill>
                  <a:schemeClr val="bg1">
                    <a:lumMod val="85000"/>
                  </a:schemeClr>
                </a:solidFill>
              </a:endParaRPr>
            </a:p>
          </p:txBody>
        </p:sp>
        <p:sp>
          <p:nvSpPr>
            <p:cNvPr id="27" name="Freeform 62"/>
            <p:cNvSpPr>
              <a:spLocks noEditPoints="1"/>
            </p:cNvSpPr>
            <p:nvPr/>
          </p:nvSpPr>
          <p:spPr bwMode="auto">
            <a:xfrm flipH="1">
              <a:off x="4090" y="5908"/>
              <a:ext cx="615" cy="829"/>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bg1"/>
            </a:solidFill>
            <a:ln>
              <a:noFill/>
            </a:ln>
          </p:spPr>
          <p:txBody>
            <a:bodyPr vert="horz" wrap="square" lIns="91440" tIns="45720" rIns="91440" bIns="45720" numCol="1" anchor="t" anchorCtr="0" compatLnSpc="1"/>
            <a:lstStyle/>
            <a:p>
              <a:endParaRPr lang="en-US">
                <a:solidFill>
                  <a:schemeClr val="bg1">
                    <a:lumMod val="85000"/>
                  </a:schemeClr>
                </a:solidFill>
              </a:endParaRPr>
            </a:p>
          </p:txBody>
        </p:sp>
      </p:grpSp>
      <p:grpSp>
        <p:nvGrpSpPr>
          <p:cNvPr id="28" name="组合 27"/>
          <p:cNvGrpSpPr/>
          <p:nvPr/>
        </p:nvGrpSpPr>
        <p:grpSpPr>
          <a:xfrm>
            <a:off x="6635115" y="3162847"/>
            <a:ext cx="1094740" cy="1101090"/>
            <a:chOff x="10449" y="5438"/>
            <a:chExt cx="1724" cy="1734"/>
          </a:xfrm>
        </p:grpSpPr>
        <p:sp>
          <p:nvSpPr>
            <p:cNvPr id="29" name="Oval 5"/>
            <p:cNvSpPr/>
            <p:nvPr/>
          </p:nvSpPr>
          <p:spPr>
            <a:xfrm flipH="1">
              <a:off x="10449" y="5438"/>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30" name="Group 31"/>
            <p:cNvGrpSpPr/>
            <p:nvPr/>
          </p:nvGrpSpPr>
          <p:grpSpPr>
            <a:xfrm flipH="1">
              <a:off x="10955" y="6139"/>
              <a:ext cx="714" cy="444"/>
              <a:chOff x="2942785" y="3296116"/>
              <a:chExt cx="416796" cy="259561"/>
            </a:xfrm>
            <a:solidFill>
              <a:schemeClr val="bg1"/>
            </a:solidFill>
          </p:grpSpPr>
          <p:sp>
            <p:nvSpPr>
              <p:cNvPr id="31"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2" name="Rectangle 96"/>
              <p:cNvSpPr>
                <a:spLocks noChangeArrowheads="1"/>
              </p:cNvSpPr>
              <p:nvPr/>
            </p:nvSpPr>
            <p:spPr bwMode="auto">
              <a:xfrm>
                <a:off x="3000187" y="3351023"/>
                <a:ext cx="79865"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3" name="Rectangle 97"/>
              <p:cNvSpPr>
                <a:spLocks noChangeArrowheads="1"/>
              </p:cNvSpPr>
              <p:nvPr/>
            </p:nvSpPr>
            <p:spPr bwMode="auto">
              <a:xfrm>
                <a:off x="3092532" y="3351023"/>
                <a:ext cx="77370" cy="14475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34" name="组合 33"/>
          <p:cNvGrpSpPr/>
          <p:nvPr/>
        </p:nvGrpSpPr>
        <p:grpSpPr>
          <a:xfrm>
            <a:off x="4398645" y="3173642"/>
            <a:ext cx="1094740" cy="1101090"/>
            <a:chOff x="6927" y="5455"/>
            <a:chExt cx="1724" cy="1734"/>
          </a:xfrm>
        </p:grpSpPr>
        <p:sp>
          <p:nvSpPr>
            <p:cNvPr id="35" name="Oval 6"/>
            <p:cNvSpPr/>
            <p:nvPr/>
          </p:nvSpPr>
          <p:spPr>
            <a:xfrm flipH="1">
              <a:off x="6927" y="5455"/>
              <a:ext cx="1725" cy="1735"/>
            </a:xfrm>
            <a:prstGeom prst="ellipse">
              <a:avLst/>
            </a:prstGeom>
            <a:solidFill>
              <a:srgbClr val="6AE7FF">
                <a:alpha val="5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grpSp>
          <p:nvGrpSpPr>
            <p:cNvPr id="36" name="Group 35"/>
            <p:cNvGrpSpPr/>
            <p:nvPr/>
          </p:nvGrpSpPr>
          <p:grpSpPr>
            <a:xfrm flipH="1">
              <a:off x="7358" y="5877"/>
              <a:ext cx="897" cy="891"/>
              <a:chOff x="6853673" y="3715407"/>
              <a:chExt cx="379359" cy="376864"/>
            </a:xfrm>
            <a:solidFill>
              <a:schemeClr val="bg1"/>
            </a:solidFill>
          </p:grpSpPr>
          <p:sp>
            <p:nvSpPr>
              <p:cNvPr id="37"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8"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39"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0" name="Rectangle 153"/>
              <p:cNvSpPr>
                <a:spLocks noChangeArrowheads="1"/>
              </p:cNvSpPr>
              <p:nvPr/>
            </p:nvSpPr>
            <p:spPr bwMode="auto">
              <a:xfrm>
                <a:off x="7068311" y="3987447"/>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1"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2"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3"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4"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5"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6"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7"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8"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49"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0"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1"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2"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3"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sp>
            <p:nvSpPr>
              <p:cNvPr id="54"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solidFill>
                    <a:schemeClr val="bg1">
                      <a:lumMod val="85000"/>
                    </a:schemeClr>
                  </a:solidFill>
                </a:endParaRPr>
              </a:p>
            </p:txBody>
          </p:sp>
        </p:grpSp>
      </p:grpSp>
      <p:grpSp>
        <p:nvGrpSpPr>
          <p:cNvPr id="55" name="组合 54"/>
          <p:cNvGrpSpPr/>
          <p:nvPr/>
        </p:nvGrpSpPr>
        <p:grpSpPr>
          <a:xfrm>
            <a:off x="5309870" y="1224827"/>
            <a:ext cx="1574165" cy="1583055"/>
            <a:chOff x="8362" y="2386"/>
            <a:chExt cx="2479" cy="2493"/>
          </a:xfrm>
        </p:grpSpPr>
        <p:sp>
          <p:nvSpPr>
            <p:cNvPr id="56" name="Oval 12"/>
            <p:cNvSpPr/>
            <p:nvPr/>
          </p:nvSpPr>
          <p:spPr>
            <a:xfrm flipH="1">
              <a:off x="8362" y="2386"/>
              <a:ext cx="2479" cy="2493"/>
            </a:xfrm>
            <a:prstGeom prst="ellipse">
              <a:avLst/>
            </a:prstGeom>
            <a:solidFill>
              <a:srgbClr val="6AE7FF">
                <a:alpha val="70000"/>
              </a:srgbClr>
            </a:solidFill>
            <a:ln w="76200">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lumMod val="85000"/>
                  </a:schemeClr>
                </a:solidFill>
              </a:endParaRPr>
            </a:p>
          </p:txBody>
        </p:sp>
        <p:sp>
          <p:nvSpPr>
            <p:cNvPr id="58" name="Text Box 10"/>
            <p:cNvSpPr txBox="1">
              <a:spLocks noChangeArrowheads="1"/>
            </p:cNvSpPr>
            <p:nvPr/>
          </p:nvSpPr>
          <p:spPr bwMode="auto">
            <a:xfrm flipH="1">
              <a:off x="8594" y="3183"/>
              <a:ext cx="2014" cy="848"/>
            </a:xfrm>
            <a:prstGeom prst="rect">
              <a:avLst/>
            </a:prstGeom>
            <a:noFill/>
            <a:ln w="9525">
              <a:noFill/>
              <a:miter lim="800000"/>
            </a:ln>
          </p:spPr>
          <p:txBody>
            <a:bodyPr wrap="square" lIns="45720" tIns="22860" rIns="45720" bIns="22860">
              <a:spAutoFit/>
            </a:bodyPr>
            <a:lstStyle/>
            <a:p>
              <a:pPr algn="ctr" defTabSz="1087755"/>
              <a:r>
                <a:rPr lang="zh-CN" altLang="en-US" sz="3200" b="1" dirty="0">
                  <a:solidFill>
                    <a:schemeClr val="bg1"/>
                  </a:solidFill>
                  <a:latin typeface="微软雅黑" panose="020B0503020204020204" charset="-122"/>
                  <a:ea typeface="微软雅黑" panose="020B0503020204020204" charset="-122"/>
                  <a:cs typeface="Open Sans" pitchFamily="34" charset="0"/>
                </a:rPr>
                <a:t>特征</a:t>
              </a:r>
            </a:p>
          </p:txBody>
        </p:sp>
      </p:grpSp>
      <p:grpSp>
        <p:nvGrpSpPr>
          <p:cNvPr id="70" name="组合 69"/>
          <p:cNvGrpSpPr/>
          <p:nvPr/>
        </p:nvGrpSpPr>
        <p:grpSpPr>
          <a:xfrm>
            <a:off x="1208667" y="4441437"/>
            <a:ext cx="2365478" cy="1887640"/>
            <a:chOff x="8085894" y="1901661"/>
            <a:chExt cx="2365478" cy="1887640"/>
          </a:xfrm>
        </p:grpSpPr>
        <p:sp>
          <p:nvSpPr>
            <p:cNvPr id="71" name="文本框 70"/>
            <p:cNvSpPr txBox="1"/>
            <p:nvPr/>
          </p:nvSpPr>
          <p:spPr>
            <a:xfrm>
              <a:off x="8239897" y="1901661"/>
              <a:ext cx="2164303" cy="369332"/>
            </a:xfrm>
            <a:prstGeom prst="rect">
              <a:avLst/>
            </a:prstGeom>
            <a:noFill/>
          </p:spPr>
          <p:txBody>
            <a:bodyPr wrap="square" rtlCol="0">
              <a:spAutoFit/>
            </a:bodyPr>
            <a:lstStyle/>
            <a:p>
              <a:pPr algn="ctr"/>
              <a:r>
                <a:rPr lang="zh-CN" altLang="zh-CN" b="1" dirty="0">
                  <a:solidFill>
                    <a:schemeClr val="bg1"/>
                  </a:solidFill>
                  <a:latin typeface="微软雅黑" panose="020B0503020204020204" pitchFamily="34" charset="-122"/>
                  <a:ea typeface="微软雅黑" panose="020B0503020204020204" pitchFamily="34" charset="-122"/>
                </a:rPr>
                <a:t>开放，共识</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72" name="文本框 14"/>
            <p:cNvSpPr txBox="1"/>
            <p:nvPr/>
          </p:nvSpPr>
          <p:spPr>
            <a:xfrm>
              <a:off x="8085894" y="2311973"/>
              <a:ext cx="2365478"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000" dirty="0">
                  <a:solidFill>
                    <a:schemeClr val="bg1"/>
                  </a:solidFill>
                  <a:latin typeface="微软雅黑" panose="020B0503020204020204" pitchFamily="34" charset="-122"/>
                  <a:ea typeface="微软雅黑" panose="020B0503020204020204" pitchFamily="34" charset="-122"/>
                </a:rPr>
                <a:t>任何人都可以参与到区块链网络，每一台设备都能作为一个节点，每个节点都允许获得一份完整的数据库拷贝。节点间基于一套共识机制，通过竞争计算共同维护整个区块链。任一节点失效，其余节点仍能正常工作。</a:t>
              </a:r>
            </a:p>
          </p:txBody>
        </p:sp>
      </p:grpSp>
      <p:grpSp>
        <p:nvGrpSpPr>
          <p:cNvPr id="81" name="组合 80"/>
          <p:cNvGrpSpPr/>
          <p:nvPr/>
        </p:nvGrpSpPr>
        <p:grpSpPr>
          <a:xfrm>
            <a:off x="3520217" y="4459890"/>
            <a:ext cx="2674843" cy="1840159"/>
            <a:chOff x="7702870" y="1901661"/>
            <a:chExt cx="2674843" cy="1840159"/>
          </a:xfrm>
        </p:grpSpPr>
        <p:sp>
          <p:nvSpPr>
            <p:cNvPr id="82" name="文本框 81"/>
            <p:cNvSpPr txBox="1"/>
            <p:nvPr/>
          </p:nvSpPr>
          <p:spPr>
            <a:xfrm>
              <a:off x="7702870" y="1901661"/>
              <a:ext cx="2674843" cy="369332"/>
            </a:xfrm>
            <a:prstGeom prst="rect">
              <a:avLst/>
            </a:prstGeom>
            <a:noFill/>
          </p:spPr>
          <p:txBody>
            <a:bodyPr wrap="square" rtlCol="0">
              <a:spAutoFit/>
            </a:bodyPr>
            <a:lstStyle/>
            <a:p>
              <a:pPr algn="ctr"/>
              <a:r>
                <a:rPr lang="zh-CN" altLang="zh-CN" b="1" dirty="0">
                  <a:solidFill>
                    <a:schemeClr val="bg1"/>
                  </a:solidFill>
                  <a:latin typeface="微软雅黑" panose="020B0503020204020204" pitchFamily="34" charset="-122"/>
                  <a:ea typeface="微软雅黑" panose="020B0503020204020204" pitchFamily="34" charset="-122"/>
                </a:rPr>
                <a:t>去中心，去信任</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83" name="文本框 14"/>
            <p:cNvSpPr txBox="1"/>
            <p:nvPr/>
          </p:nvSpPr>
          <p:spPr>
            <a:xfrm>
              <a:off x="7818983" y="2264492"/>
              <a:ext cx="2436496"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000" dirty="0">
                  <a:solidFill>
                    <a:schemeClr val="bg1"/>
                  </a:solidFill>
                  <a:latin typeface="微软雅黑" panose="020B0503020204020204" pitchFamily="34" charset="-122"/>
                  <a:ea typeface="微软雅黑" panose="020B0503020204020204" pitchFamily="34" charset="-122"/>
                </a:rPr>
                <a:t>区块链由众多节点共同组成一个端到端的网络，不存在中心化的设备和管理机构。节点之间数据交换通过数字签名技术进行验证，无需互相信任，只要按照系统既定的规则进行，节点之间不能也无法欺骗其它节点。</a:t>
              </a:r>
            </a:p>
          </p:txBody>
        </p:sp>
      </p:grpSp>
      <p:grpSp>
        <p:nvGrpSpPr>
          <p:cNvPr id="84" name="组合 83"/>
          <p:cNvGrpSpPr/>
          <p:nvPr/>
        </p:nvGrpSpPr>
        <p:grpSpPr>
          <a:xfrm>
            <a:off x="5816143" y="4360598"/>
            <a:ext cx="3142211" cy="1722732"/>
            <a:chOff x="7312993" y="1901661"/>
            <a:chExt cx="3142211" cy="1722732"/>
          </a:xfrm>
        </p:grpSpPr>
        <p:sp>
          <p:nvSpPr>
            <p:cNvPr id="85" name="文本框 84"/>
            <p:cNvSpPr txBox="1"/>
            <p:nvPr/>
          </p:nvSpPr>
          <p:spPr>
            <a:xfrm>
              <a:off x="7312993" y="1901661"/>
              <a:ext cx="3142211" cy="507831"/>
            </a:xfrm>
            <a:prstGeom prst="rect">
              <a:avLst/>
            </a:prstGeom>
            <a:noFill/>
          </p:spPr>
          <p:txBody>
            <a:bodyPr wrap="square" rtlCol="0">
              <a:spAutoFit/>
            </a:bodyPr>
            <a:lstStyle/>
            <a:p>
              <a:pPr algn="ctr">
                <a:lnSpc>
                  <a:spcPct val="150000"/>
                </a:lnSpc>
              </a:pPr>
              <a:r>
                <a:rPr lang="zh-CN" altLang="zh-CN" b="1" dirty="0">
                  <a:solidFill>
                    <a:schemeClr val="bg1"/>
                  </a:solidFill>
                  <a:latin typeface="微软雅黑" panose="020B0503020204020204" pitchFamily="34" charset="-122"/>
                  <a:ea typeface="微软雅黑" panose="020B0503020204020204" pitchFamily="34" charset="-122"/>
                </a:rPr>
                <a:t>交易透明，双方匿名</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86" name="文本框 14"/>
            <p:cNvSpPr txBox="1"/>
            <p:nvPr/>
          </p:nvSpPr>
          <p:spPr>
            <a:xfrm>
              <a:off x="7675403" y="2377898"/>
              <a:ext cx="2515503" cy="1246495"/>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zh-CN" sz="1000" dirty="0">
                  <a:solidFill>
                    <a:schemeClr val="bg1"/>
                  </a:solidFill>
                  <a:latin typeface="微软雅黑" panose="020B0503020204020204" pitchFamily="34" charset="-122"/>
                  <a:ea typeface="微软雅黑" panose="020B0503020204020204" pitchFamily="34" charset="-122"/>
                </a:rPr>
                <a:t>区块链的运行规则是公开透明的，所有的数据信息也是公开的，因此每一笔交易都对所有节点可见。由于节点与节点之间是去信任的，因此节点之间无需公开身份，每个参与的节点都是匿名的。</a:t>
              </a:r>
            </a:p>
          </p:txBody>
        </p:sp>
      </p:grpSp>
      <p:grpSp>
        <p:nvGrpSpPr>
          <p:cNvPr id="87" name="组合 86"/>
          <p:cNvGrpSpPr/>
          <p:nvPr/>
        </p:nvGrpSpPr>
        <p:grpSpPr>
          <a:xfrm>
            <a:off x="8648587" y="4335999"/>
            <a:ext cx="2674843" cy="1951602"/>
            <a:chOff x="7804469" y="1901661"/>
            <a:chExt cx="2674843" cy="1951602"/>
          </a:xfrm>
        </p:grpSpPr>
        <p:sp>
          <p:nvSpPr>
            <p:cNvPr id="88" name="文本框 87"/>
            <p:cNvSpPr txBox="1"/>
            <p:nvPr/>
          </p:nvSpPr>
          <p:spPr>
            <a:xfrm>
              <a:off x="7804469" y="1901661"/>
              <a:ext cx="2674843" cy="507831"/>
            </a:xfrm>
            <a:prstGeom prst="rect">
              <a:avLst/>
            </a:prstGeom>
            <a:noFill/>
          </p:spPr>
          <p:txBody>
            <a:bodyPr wrap="square" rtlCol="0">
              <a:spAutoFit/>
            </a:bodyPr>
            <a:lstStyle/>
            <a:p>
              <a:pPr algn="ctr">
                <a:lnSpc>
                  <a:spcPct val="150000"/>
                </a:lnSpc>
              </a:pPr>
              <a:r>
                <a:rPr lang="zh-CN" altLang="zh-CN" b="1" dirty="0">
                  <a:solidFill>
                    <a:schemeClr val="bg1"/>
                  </a:solidFill>
                  <a:latin typeface="微软雅黑" panose="020B0503020204020204" pitchFamily="34" charset="-122"/>
                  <a:ea typeface="微软雅黑" panose="020B0503020204020204" pitchFamily="34" charset="-122"/>
                </a:rPr>
                <a:t>不可篡改，可追溯</a:t>
              </a:r>
              <a:endParaRPr lang="en-US" altLang="zh-CN" dirty="0">
                <a:solidFill>
                  <a:schemeClr val="bg1"/>
                </a:solidFill>
                <a:latin typeface="微软雅黑" panose="020B0503020204020204" pitchFamily="34" charset="-122"/>
                <a:ea typeface="微软雅黑" panose="020B0503020204020204" pitchFamily="34" charset="-122"/>
              </a:endParaRPr>
            </a:p>
          </p:txBody>
        </p:sp>
        <p:sp>
          <p:nvSpPr>
            <p:cNvPr id="89" name="文本框 14"/>
            <p:cNvSpPr txBox="1"/>
            <p:nvPr/>
          </p:nvSpPr>
          <p:spPr>
            <a:xfrm>
              <a:off x="7906067" y="2375935"/>
              <a:ext cx="2572997" cy="1477328"/>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ts val="0"/>
                </a:spcBef>
                <a:spcAft>
                  <a:spcPts val="0"/>
                </a:spcAft>
                <a:defRPr/>
              </a:pPr>
              <a:r>
                <a:rPr lang="zh-CN" altLang="zh-CN" sz="1000" dirty="0">
                  <a:solidFill>
                    <a:schemeClr val="bg1"/>
                  </a:solidFill>
                  <a:latin typeface="微软雅黑" panose="020B0503020204020204" pitchFamily="34" charset="-122"/>
                  <a:ea typeface="微软雅黑" panose="020B0503020204020204" pitchFamily="34" charset="-122"/>
                </a:rPr>
                <a:t>单个甚至多个节点对数据库的修改无法影响其他节点的数据库，除非能控制整个网络中超过</a:t>
              </a:r>
              <a:r>
                <a:rPr lang="en-US" altLang="zh-CN" sz="1000" dirty="0">
                  <a:solidFill>
                    <a:schemeClr val="bg1"/>
                  </a:solidFill>
                  <a:latin typeface="微软雅黑" panose="020B0503020204020204" pitchFamily="34" charset="-122"/>
                  <a:ea typeface="微软雅黑" panose="020B0503020204020204" pitchFamily="34" charset="-122"/>
                </a:rPr>
                <a:t>51%</a:t>
              </a:r>
              <a:r>
                <a:rPr lang="zh-CN" altLang="zh-CN" sz="1000" dirty="0">
                  <a:solidFill>
                    <a:schemeClr val="bg1"/>
                  </a:solidFill>
                  <a:latin typeface="微软雅黑" panose="020B0503020204020204" pitchFamily="34" charset="-122"/>
                  <a:ea typeface="微软雅黑" panose="020B0503020204020204" pitchFamily="34" charset="-122"/>
                </a:rPr>
                <a:t>的节点同时修改，这几乎不可能发生。区块链中的每一笔交易都通过密码学方法与相邻两个区块串联，因此可以追溯到任何一笔交易的前世今生。</a:t>
              </a:r>
              <a:endParaRPr lang="zh-CN" altLang="en-US" sz="10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extLst>
      <p:ext uri="{BB962C8B-B14F-4D97-AF65-F5344CB8AC3E}">
        <p14:creationId xmlns:p14="http://schemas.microsoft.com/office/powerpoint/2010/main" val="74719563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p:cTn id="11" dur="500" fill="hold"/>
                                        <p:tgtEl>
                                          <p:spTgt spid="55"/>
                                        </p:tgtEl>
                                        <p:attrNameLst>
                                          <p:attrName>ppt_w</p:attrName>
                                        </p:attrNameLst>
                                      </p:cBhvr>
                                      <p:tavLst>
                                        <p:tav tm="0">
                                          <p:val>
                                            <p:fltVal val="0"/>
                                          </p:val>
                                        </p:tav>
                                        <p:tav tm="100000">
                                          <p:val>
                                            <p:strVal val="#ppt_w"/>
                                          </p:val>
                                        </p:tav>
                                      </p:tavLst>
                                    </p:anim>
                                    <p:anim calcmode="lin" valueType="num">
                                      <p:cBhvr>
                                        <p:cTn id="12" dur="500" fill="hold"/>
                                        <p:tgtEl>
                                          <p:spTgt spid="55"/>
                                        </p:tgtEl>
                                        <p:attrNameLst>
                                          <p:attrName>ppt_h</p:attrName>
                                        </p:attrNameLst>
                                      </p:cBhvr>
                                      <p:tavLst>
                                        <p:tav tm="0">
                                          <p:val>
                                            <p:fltVal val="0"/>
                                          </p:val>
                                        </p:tav>
                                        <p:tav tm="100000">
                                          <p:val>
                                            <p:strVal val="#ppt_h"/>
                                          </p:val>
                                        </p:tav>
                                      </p:tavLst>
                                    </p:anim>
                                    <p:animEffect transition="in" filter="fade">
                                      <p:cBhvr>
                                        <p:cTn id="13" dur="500"/>
                                        <p:tgtEl>
                                          <p:spTgt spid="55"/>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up)">
                                      <p:cBhvr>
                                        <p:cTn id="17" dur="500"/>
                                        <p:tgtEl>
                                          <p:spTgt spid="1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wipe(up)">
                                      <p:cBhvr>
                                        <p:cTn id="27" dur="500"/>
                                        <p:tgtEl>
                                          <p:spTgt spid="17"/>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34"/>
                                        </p:tgtEl>
                                        <p:attrNameLst>
                                          <p:attrName>style.visibility</p:attrName>
                                        </p:attrNameLst>
                                      </p:cBhvr>
                                      <p:to>
                                        <p:strVal val="visible"/>
                                      </p:to>
                                    </p:set>
                                    <p:anim calcmode="lin" valueType="num">
                                      <p:cBhvr>
                                        <p:cTn id="31" dur="500" fill="hold"/>
                                        <p:tgtEl>
                                          <p:spTgt spid="34"/>
                                        </p:tgtEl>
                                        <p:attrNameLst>
                                          <p:attrName>ppt_w</p:attrName>
                                        </p:attrNameLst>
                                      </p:cBhvr>
                                      <p:tavLst>
                                        <p:tav tm="0">
                                          <p:val>
                                            <p:fltVal val="0"/>
                                          </p:val>
                                        </p:tav>
                                        <p:tav tm="100000">
                                          <p:val>
                                            <p:strVal val="#ppt_w"/>
                                          </p:val>
                                        </p:tav>
                                      </p:tavLst>
                                    </p:anim>
                                    <p:anim calcmode="lin" valueType="num">
                                      <p:cBhvr>
                                        <p:cTn id="32" dur="500" fill="hold"/>
                                        <p:tgtEl>
                                          <p:spTgt spid="34"/>
                                        </p:tgtEl>
                                        <p:attrNameLst>
                                          <p:attrName>ppt_h</p:attrName>
                                        </p:attrNameLst>
                                      </p:cBhvr>
                                      <p:tavLst>
                                        <p:tav tm="0">
                                          <p:val>
                                            <p:fltVal val="0"/>
                                          </p:val>
                                        </p:tav>
                                        <p:tav tm="100000">
                                          <p:val>
                                            <p:strVal val="#ppt_h"/>
                                          </p:val>
                                        </p:tav>
                                      </p:tavLst>
                                    </p:anim>
                                    <p:animEffect transition="in" filter="fade">
                                      <p:cBhvr>
                                        <p:cTn id="33" dur="500"/>
                                        <p:tgtEl>
                                          <p:spTgt spid="34"/>
                                        </p:tgtEl>
                                      </p:cBhvr>
                                    </p:animEffect>
                                  </p:childTnLst>
                                </p:cTn>
                              </p:par>
                            </p:childTnLst>
                          </p:cTn>
                        </p:par>
                        <p:par>
                          <p:cTn id="34" fill="hold">
                            <p:stCondLst>
                              <p:cond delay="3000"/>
                            </p:stCondLst>
                            <p:childTnLst>
                              <p:par>
                                <p:cTn id="35" presetID="22" presetClass="entr" presetSubtype="1"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wipe(up)">
                                      <p:cBhvr>
                                        <p:cTn id="37" dur="500"/>
                                        <p:tgtEl>
                                          <p:spTgt spid="18"/>
                                        </p:tgtEl>
                                      </p:cBhvr>
                                    </p:animEffect>
                                  </p:childTnLst>
                                </p:cTn>
                              </p:par>
                            </p:childTnLst>
                          </p:cTn>
                        </p:par>
                        <p:par>
                          <p:cTn id="38" fill="hold">
                            <p:stCondLst>
                              <p:cond delay="3500"/>
                            </p:stCondLst>
                            <p:childTnLst>
                              <p:par>
                                <p:cTn id="39" presetID="53" presetClass="entr" presetSubtype="16" fill="hold" nodeType="afterEffect">
                                  <p:stCondLst>
                                    <p:cond delay="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Effect transition="in" filter="fade">
                                      <p:cBhvr>
                                        <p:cTn id="43" dur="500"/>
                                        <p:tgtEl>
                                          <p:spTgt spid="28"/>
                                        </p:tgtEl>
                                      </p:cBhvr>
                                    </p:animEffect>
                                  </p:childTnLst>
                                </p:cTn>
                              </p:par>
                            </p:childTnLst>
                          </p:cTn>
                        </p:par>
                        <p:par>
                          <p:cTn id="44" fill="hold">
                            <p:stCondLst>
                              <p:cond delay="4000"/>
                            </p:stCondLst>
                            <p:childTnLst>
                              <p:par>
                                <p:cTn id="45" presetID="22" presetClass="entr" presetSubtype="1"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wipe(up)">
                                      <p:cBhvr>
                                        <p:cTn id="47" dur="500"/>
                                        <p:tgtEl>
                                          <p:spTgt spid="16"/>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500" fill="hold"/>
                                        <p:tgtEl>
                                          <p:spTgt spid="19"/>
                                        </p:tgtEl>
                                        <p:attrNameLst>
                                          <p:attrName>ppt_w</p:attrName>
                                        </p:attrNameLst>
                                      </p:cBhvr>
                                      <p:tavLst>
                                        <p:tav tm="0">
                                          <p:val>
                                            <p:fltVal val="0"/>
                                          </p:val>
                                        </p:tav>
                                        <p:tav tm="100000">
                                          <p:val>
                                            <p:strVal val="#ppt_w"/>
                                          </p:val>
                                        </p:tav>
                                      </p:tavLst>
                                    </p:anim>
                                    <p:anim calcmode="lin" valueType="num">
                                      <p:cBhvr>
                                        <p:cTn id="52" dur="500" fill="hold"/>
                                        <p:tgtEl>
                                          <p:spTgt spid="19"/>
                                        </p:tgtEl>
                                        <p:attrNameLst>
                                          <p:attrName>ppt_h</p:attrName>
                                        </p:attrNameLst>
                                      </p:cBhvr>
                                      <p:tavLst>
                                        <p:tav tm="0">
                                          <p:val>
                                            <p:fltVal val="0"/>
                                          </p:val>
                                        </p:tav>
                                        <p:tav tm="100000">
                                          <p:val>
                                            <p:strVal val="#ppt_h"/>
                                          </p:val>
                                        </p:tav>
                                      </p:tavLst>
                                    </p:anim>
                                    <p:animEffect transition="in" filter="fade">
                                      <p:cBhvr>
                                        <p:cTn id="53" dur="500"/>
                                        <p:tgtEl>
                                          <p:spTgt spid="19"/>
                                        </p:tgtEl>
                                      </p:cBhvr>
                                    </p:animEffect>
                                  </p:childTnLst>
                                </p:cTn>
                              </p:par>
                              <p:par>
                                <p:cTn id="54" presetID="50" presetClass="entr" presetSubtype="0" decel="100000" fill="hold" nodeType="withEffect">
                                  <p:stCondLst>
                                    <p:cond delay="0"/>
                                  </p:stCondLst>
                                  <p:childTnLst>
                                    <p:set>
                                      <p:cBhvr>
                                        <p:cTn id="55" dur="1" fill="hold">
                                          <p:stCondLst>
                                            <p:cond delay="0"/>
                                          </p:stCondLst>
                                        </p:cTn>
                                        <p:tgtEl>
                                          <p:spTgt spid="70"/>
                                        </p:tgtEl>
                                        <p:attrNameLst>
                                          <p:attrName>style.visibility</p:attrName>
                                        </p:attrNameLst>
                                      </p:cBhvr>
                                      <p:to>
                                        <p:strVal val="visible"/>
                                      </p:to>
                                    </p:set>
                                    <p:anim calcmode="lin" valueType="num">
                                      <p:cBhvr>
                                        <p:cTn id="56" dur="1000" fill="hold"/>
                                        <p:tgtEl>
                                          <p:spTgt spid="70"/>
                                        </p:tgtEl>
                                        <p:attrNameLst>
                                          <p:attrName>ppt_w</p:attrName>
                                        </p:attrNameLst>
                                      </p:cBhvr>
                                      <p:tavLst>
                                        <p:tav tm="0">
                                          <p:val>
                                            <p:strVal val="#ppt_w+.3"/>
                                          </p:val>
                                        </p:tav>
                                        <p:tav tm="100000">
                                          <p:val>
                                            <p:strVal val="#ppt_w"/>
                                          </p:val>
                                        </p:tav>
                                      </p:tavLst>
                                    </p:anim>
                                    <p:anim calcmode="lin" valueType="num">
                                      <p:cBhvr>
                                        <p:cTn id="57" dur="1000" fill="hold"/>
                                        <p:tgtEl>
                                          <p:spTgt spid="70"/>
                                        </p:tgtEl>
                                        <p:attrNameLst>
                                          <p:attrName>ppt_h</p:attrName>
                                        </p:attrNameLst>
                                      </p:cBhvr>
                                      <p:tavLst>
                                        <p:tav tm="0">
                                          <p:val>
                                            <p:strVal val="#ppt_h"/>
                                          </p:val>
                                        </p:tav>
                                        <p:tav tm="100000">
                                          <p:val>
                                            <p:strVal val="#ppt_h"/>
                                          </p:val>
                                        </p:tav>
                                      </p:tavLst>
                                    </p:anim>
                                    <p:animEffect transition="in" filter="fade">
                                      <p:cBhvr>
                                        <p:cTn id="58" dur="1000"/>
                                        <p:tgtEl>
                                          <p:spTgt spid="70"/>
                                        </p:tgtEl>
                                      </p:cBhvr>
                                    </p:animEffect>
                                  </p:childTnLst>
                                </p:cTn>
                              </p:par>
                              <p:par>
                                <p:cTn id="59" presetID="50" presetClass="entr" presetSubtype="0" decel="100000" fill="hold" nodeType="withEffect">
                                  <p:stCondLst>
                                    <p:cond delay="0"/>
                                  </p:stCondLst>
                                  <p:childTnLst>
                                    <p:set>
                                      <p:cBhvr>
                                        <p:cTn id="60" dur="1" fill="hold">
                                          <p:stCondLst>
                                            <p:cond delay="0"/>
                                          </p:stCondLst>
                                        </p:cTn>
                                        <p:tgtEl>
                                          <p:spTgt spid="81"/>
                                        </p:tgtEl>
                                        <p:attrNameLst>
                                          <p:attrName>style.visibility</p:attrName>
                                        </p:attrNameLst>
                                      </p:cBhvr>
                                      <p:to>
                                        <p:strVal val="visible"/>
                                      </p:to>
                                    </p:set>
                                    <p:anim calcmode="lin" valueType="num">
                                      <p:cBhvr>
                                        <p:cTn id="61" dur="1000" fill="hold"/>
                                        <p:tgtEl>
                                          <p:spTgt spid="81"/>
                                        </p:tgtEl>
                                        <p:attrNameLst>
                                          <p:attrName>ppt_w</p:attrName>
                                        </p:attrNameLst>
                                      </p:cBhvr>
                                      <p:tavLst>
                                        <p:tav tm="0">
                                          <p:val>
                                            <p:strVal val="#ppt_w+.3"/>
                                          </p:val>
                                        </p:tav>
                                        <p:tav tm="100000">
                                          <p:val>
                                            <p:strVal val="#ppt_w"/>
                                          </p:val>
                                        </p:tav>
                                      </p:tavLst>
                                    </p:anim>
                                    <p:anim calcmode="lin" valueType="num">
                                      <p:cBhvr>
                                        <p:cTn id="62" dur="1000" fill="hold"/>
                                        <p:tgtEl>
                                          <p:spTgt spid="81"/>
                                        </p:tgtEl>
                                        <p:attrNameLst>
                                          <p:attrName>ppt_h</p:attrName>
                                        </p:attrNameLst>
                                      </p:cBhvr>
                                      <p:tavLst>
                                        <p:tav tm="0">
                                          <p:val>
                                            <p:strVal val="#ppt_h"/>
                                          </p:val>
                                        </p:tav>
                                        <p:tav tm="100000">
                                          <p:val>
                                            <p:strVal val="#ppt_h"/>
                                          </p:val>
                                        </p:tav>
                                      </p:tavLst>
                                    </p:anim>
                                    <p:animEffect transition="in" filter="fade">
                                      <p:cBhvr>
                                        <p:cTn id="63" dur="1000"/>
                                        <p:tgtEl>
                                          <p:spTgt spid="81"/>
                                        </p:tgtEl>
                                      </p:cBhvr>
                                    </p:animEffect>
                                  </p:childTnLst>
                                </p:cTn>
                              </p:par>
                              <p:par>
                                <p:cTn id="64" presetID="50" presetClass="entr" presetSubtype="0" decel="100000" fill="hold" nodeType="withEffect">
                                  <p:stCondLst>
                                    <p:cond delay="0"/>
                                  </p:stCondLst>
                                  <p:childTnLst>
                                    <p:set>
                                      <p:cBhvr>
                                        <p:cTn id="65" dur="1" fill="hold">
                                          <p:stCondLst>
                                            <p:cond delay="0"/>
                                          </p:stCondLst>
                                        </p:cTn>
                                        <p:tgtEl>
                                          <p:spTgt spid="84"/>
                                        </p:tgtEl>
                                        <p:attrNameLst>
                                          <p:attrName>style.visibility</p:attrName>
                                        </p:attrNameLst>
                                      </p:cBhvr>
                                      <p:to>
                                        <p:strVal val="visible"/>
                                      </p:to>
                                    </p:set>
                                    <p:anim calcmode="lin" valueType="num">
                                      <p:cBhvr>
                                        <p:cTn id="66" dur="1000" fill="hold"/>
                                        <p:tgtEl>
                                          <p:spTgt spid="84"/>
                                        </p:tgtEl>
                                        <p:attrNameLst>
                                          <p:attrName>ppt_w</p:attrName>
                                        </p:attrNameLst>
                                      </p:cBhvr>
                                      <p:tavLst>
                                        <p:tav tm="0">
                                          <p:val>
                                            <p:strVal val="#ppt_w+.3"/>
                                          </p:val>
                                        </p:tav>
                                        <p:tav tm="100000">
                                          <p:val>
                                            <p:strVal val="#ppt_w"/>
                                          </p:val>
                                        </p:tav>
                                      </p:tavLst>
                                    </p:anim>
                                    <p:anim calcmode="lin" valueType="num">
                                      <p:cBhvr>
                                        <p:cTn id="67" dur="1000" fill="hold"/>
                                        <p:tgtEl>
                                          <p:spTgt spid="84"/>
                                        </p:tgtEl>
                                        <p:attrNameLst>
                                          <p:attrName>ppt_h</p:attrName>
                                        </p:attrNameLst>
                                      </p:cBhvr>
                                      <p:tavLst>
                                        <p:tav tm="0">
                                          <p:val>
                                            <p:strVal val="#ppt_h"/>
                                          </p:val>
                                        </p:tav>
                                        <p:tav tm="100000">
                                          <p:val>
                                            <p:strVal val="#ppt_h"/>
                                          </p:val>
                                        </p:tav>
                                      </p:tavLst>
                                    </p:anim>
                                    <p:animEffect transition="in" filter="fade">
                                      <p:cBhvr>
                                        <p:cTn id="68" dur="1000"/>
                                        <p:tgtEl>
                                          <p:spTgt spid="84"/>
                                        </p:tgtEl>
                                      </p:cBhvr>
                                    </p:animEffect>
                                  </p:childTnLst>
                                </p:cTn>
                              </p:par>
                              <p:par>
                                <p:cTn id="69" presetID="50" presetClass="entr" presetSubtype="0" decel="100000" fill="hold" nodeType="withEffect">
                                  <p:stCondLst>
                                    <p:cond delay="0"/>
                                  </p:stCondLst>
                                  <p:childTnLst>
                                    <p:set>
                                      <p:cBhvr>
                                        <p:cTn id="70" dur="1" fill="hold">
                                          <p:stCondLst>
                                            <p:cond delay="0"/>
                                          </p:stCondLst>
                                        </p:cTn>
                                        <p:tgtEl>
                                          <p:spTgt spid="87"/>
                                        </p:tgtEl>
                                        <p:attrNameLst>
                                          <p:attrName>style.visibility</p:attrName>
                                        </p:attrNameLst>
                                      </p:cBhvr>
                                      <p:to>
                                        <p:strVal val="visible"/>
                                      </p:to>
                                    </p:set>
                                    <p:anim calcmode="lin" valueType="num">
                                      <p:cBhvr>
                                        <p:cTn id="71" dur="1000" fill="hold"/>
                                        <p:tgtEl>
                                          <p:spTgt spid="87"/>
                                        </p:tgtEl>
                                        <p:attrNameLst>
                                          <p:attrName>ppt_w</p:attrName>
                                        </p:attrNameLst>
                                      </p:cBhvr>
                                      <p:tavLst>
                                        <p:tav tm="0">
                                          <p:val>
                                            <p:strVal val="#ppt_w+.3"/>
                                          </p:val>
                                        </p:tav>
                                        <p:tav tm="100000">
                                          <p:val>
                                            <p:strVal val="#ppt_w"/>
                                          </p:val>
                                        </p:tav>
                                      </p:tavLst>
                                    </p:anim>
                                    <p:anim calcmode="lin" valueType="num">
                                      <p:cBhvr>
                                        <p:cTn id="72" dur="1000" fill="hold"/>
                                        <p:tgtEl>
                                          <p:spTgt spid="87"/>
                                        </p:tgtEl>
                                        <p:attrNameLst>
                                          <p:attrName>ppt_h</p:attrName>
                                        </p:attrNameLst>
                                      </p:cBhvr>
                                      <p:tavLst>
                                        <p:tav tm="0">
                                          <p:val>
                                            <p:strVal val="#ppt_h"/>
                                          </p:val>
                                        </p:tav>
                                        <p:tav tm="100000">
                                          <p:val>
                                            <p:strVal val="#ppt_h"/>
                                          </p:val>
                                        </p:tav>
                                      </p:tavLst>
                                    </p:anim>
                                    <p:animEffect transition="in" filter="fade">
                                      <p:cBhvr>
                                        <p:cTn id="73" dur="10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7" grpId="0" animBg="1"/>
      <p:bldP spid="18"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7"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分类</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62" name="圆角矩形 61"/>
          <p:cNvSpPr/>
          <p:nvPr/>
        </p:nvSpPr>
        <p:spPr>
          <a:xfrm>
            <a:off x="909896" y="2657364"/>
            <a:ext cx="3294698" cy="3197027"/>
          </a:xfrm>
          <a:prstGeom prst="roundRect">
            <a:avLst>
              <a:gd name="adj" fmla="val 9450"/>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63" name="椭圆 62"/>
          <p:cNvSpPr/>
          <p:nvPr/>
        </p:nvSpPr>
        <p:spPr>
          <a:xfrm>
            <a:off x="1637405" y="1868082"/>
            <a:ext cx="1862831" cy="1862831"/>
          </a:xfrm>
          <a:prstGeom prst="ellipse">
            <a:avLst/>
          </a:prstGeom>
          <a:solidFill>
            <a:srgbClr val="6AE7FF"/>
          </a:solid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64" name="椭圆 63"/>
          <p:cNvSpPr/>
          <p:nvPr/>
        </p:nvSpPr>
        <p:spPr>
          <a:xfrm>
            <a:off x="2991080" y="3142148"/>
            <a:ext cx="502372" cy="502372"/>
          </a:xfrm>
          <a:prstGeom prst="ellipse">
            <a:avLst/>
          </a:prstGeom>
          <a:solidFill>
            <a:srgbClr val="6AE7F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r>
              <a:rPr lang="en-US" altLang="zh-CN" sz="3200" b="1" dirty="0">
                <a:solidFill>
                  <a:schemeClr val="bg1"/>
                </a:solidFill>
              </a:rPr>
              <a:t>1</a:t>
            </a:r>
            <a:endParaRPr lang="zh-CN" altLang="en-US" sz="3200" b="1" dirty="0">
              <a:solidFill>
                <a:schemeClr val="bg1"/>
              </a:solidFill>
            </a:endParaRPr>
          </a:p>
        </p:txBody>
      </p:sp>
      <p:sp>
        <p:nvSpPr>
          <p:cNvPr id="65" name="矩形 64"/>
          <p:cNvSpPr/>
          <p:nvPr/>
        </p:nvSpPr>
        <p:spPr>
          <a:xfrm>
            <a:off x="1643884" y="2378194"/>
            <a:ext cx="1722598" cy="738627"/>
          </a:xfrm>
          <a:prstGeom prst="rect">
            <a:avLst/>
          </a:prstGeom>
        </p:spPr>
        <p:txBody>
          <a:bodyPr wrap="square" lIns="91404" tIns="45702" rIns="91404" bIns="45702">
            <a:spAutoFit/>
          </a:bodyPr>
          <a:lstStyle/>
          <a:p>
            <a:pPr algn="ctr">
              <a:lnSpc>
                <a:spcPct val="150000"/>
              </a:lnSpc>
            </a:pPr>
            <a:r>
              <a:rPr lang="zh-CN" altLang="zh-CN" sz="2800" b="1" dirty="0">
                <a:solidFill>
                  <a:schemeClr val="bg1"/>
                </a:solidFill>
                <a:latin typeface="微软雅黑" panose="020B0503020204020204" pitchFamily="34" charset="-122"/>
                <a:ea typeface="微软雅黑" panose="020B0503020204020204" pitchFamily="34" charset="-122"/>
              </a:rPr>
              <a:t>公有链</a:t>
            </a:r>
            <a:endParaRPr lang="en-US" altLang="zh-CN" sz="2800" b="1" dirty="0">
              <a:solidFill>
                <a:schemeClr val="bg1"/>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4366672" y="2636531"/>
            <a:ext cx="3294698" cy="3197027"/>
          </a:xfrm>
          <a:prstGeom prst="roundRect">
            <a:avLst>
              <a:gd name="adj" fmla="val 7846"/>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67" name="圆角矩形 66"/>
          <p:cNvSpPr/>
          <p:nvPr/>
        </p:nvSpPr>
        <p:spPr>
          <a:xfrm>
            <a:off x="7816361" y="2636530"/>
            <a:ext cx="3294698" cy="3197027"/>
          </a:xfrm>
          <a:prstGeom prst="roundRect">
            <a:avLst>
              <a:gd name="adj" fmla="val 7445"/>
            </a:avLst>
          </a:prstGeom>
          <a:no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68" name="椭圆 67"/>
          <p:cNvSpPr/>
          <p:nvPr/>
        </p:nvSpPr>
        <p:spPr>
          <a:xfrm>
            <a:off x="5071649" y="1911993"/>
            <a:ext cx="1862831" cy="1862831"/>
          </a:xfrm>
          <a:prstGeom prst="ellipse">
            <a:avLst/>
          </a:prstGeom>
          <a:solidFill>
            <a:srgbClr val="6AE7FF"/>
          </a:solid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69" name="椭圆 68"/>
          <p:cNvSpPr/>
          <p:nvPr/>
        </p:nvSpPr>
        <p:spPr>
          <a:xfrm>
            <a:off x="8648663" y="1868082"/>
            <a:ext cx="1862831" cy="1862831"/>
          </a:xfrm>
          <a:prstGeom prst="ellipse">
            <a:avLst/>
          </a:prstGeom>
          <a:solidFill>
            <a:srgbClr val="6AE7FF"/>
          </a:solidFill>
          <a:ln w="127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22" tIns="45711" rIns="91422" bIns="45711" rtlCol="0" anchor="ctr"/>
          <a:lstStyle/>
          <a:p>
            <a:pPr algn="ctr"/>
            <a:endParaRPr lang="zh-CN" altLang="en-US"/>
          </a:p>
        </p:txBody>
      </p:sp>
      <p:sp>
        <p:nvSpPr>
          <p:cNvPr id="78" name="椭圆 77"/>
          <p:cNvSpPr/>
          <p:nvPr/>
        </p:nvSpPr>
        <p:spPr>
          <a:xfrm>
            <a:off x="6478482" y="3142148"/>
            <a:ext cx="502372" cy="502372"/>
          </a:xfrm>
          <a:prstGeom prst="ellipse">
            <a:avLst/>
          </a:prstGeom>
          <a:solidFill>
            <a:srgbClr val="6AE7F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r>
              <a:rPr lang="en-US" altLang="zh-CN" sz="3200" b="1" dirty="0">
                <a:solidFill>
                  <a:schemeClr val="bg1"/>
                </a:solidFill>
              </a:rPr>
              <a:t>2</a:t>
            </a:r>
            <a:endParaRPr lang="zh-CN" altLang="en-US" sz="3200" b="1" dirty="0">
              <a:solidFill>
                <a:schemeClr val="bg1"/>
              </a:solidFill>
            </a:endParaRPr>
          </a:p>
        </p:txBody>
      </p:sp>
      <p:sp>
        <p:nvSpPr>
          <p:cNvPr id="79" name="椭圆 78"/>
          <p:cNvSpPr/>
          <p:nvPr/>
        </p:nvSpPr>
        <p:spPr>
          <a:xfrm>
            <a:off x="10057661" y="3142148"/>
            <a:ext cx="502372" cy="502372"/>
          </a:xfrm>
          <a:prstGeom prst="ellipse">
            <a:avLst/>
          </a:prstGeom>
          <a:solidFill>
            <a:srgbClr val="6AE7FF"/>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r>
              <a:rPr lang="en-US" altLang="zh-CN" sz="3200" b="1" dirty="0">
                <a:solidFill>
                  <a:schemeClr val="bg1"/>
                </a:solidFill>
              </a:rPr>
              <a:t>3</a:t>
            </a:r>
            <a:endParaRPr lang="zh-CN" altLang="en-US" sz="3200" b="1" dirty="0">
              <a:solidFill>
                <a:schemeClr val="bg1"/>
              </a:solidFill>
            </a:endParaRPr>
          </a:p>
        </p:txBody>
      </p:sp>
      <p:sp>
        <p:nvSpPr>
          <p:cNvPr id="80" name="矩形 79"/>
          <p:cNvSpPr/>
          <p:nvPr/>
        </p:nvSpPr>
        <p:spPr>
          <a:xfrm>
            <a:off x="5100660" y="2518287"/>
            <a:ext cx="1722598" cy="523184"/>
          </a:xfrm>
          <a:prstGeom prst="rect">
            <a:avLst/>
          </a:prstGeom>
        </p:spPr>
        <p:txBody>
          <a:bodyPr wrap="square" lIns="91404" tIns="45702" rIns="91404" bIns="45702">
            <a:spAutoFit/>
          </a:bodyPr>
          <a:lstStyle/>
          <a:p>
            <a:pPr algn="ctr"/>
            <a:r>
              <a:rPr lang="zh-CN" altLang="zh-CN" sz="2800" b="1" dirty="0">
                <a:solidFill>
                  <a:schemeClr val="bg1"/>
                </a:solidFill>
                <a:latin typeface="微软雅黑" panose="020B0503020204020204" pitchFamily="34" charset="-122"/>
                <a:ea typeface="微软雅黑" panose="020B0503020204020204" pitchFamily="34" charset="-122"/>
              </a:rPr>
              <a:t>私有链</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sp>
        <p:nvSpPr>
          <p:cNvPr id="90" name="矩形 89"/>
          <p:cNvSpPr/>
          <p:nvPr/>
        </p:nvSpPr>
        <p:spPr>
          <a:xfrm>
            <a:off x="8745354" y="2521941"/>
            <a:ext cx="1722598" cy="523184"/>
          </a:xfrm>
          <a:prstGeom prst="rect">
            <a:avLst/>
          </a:prstGeom>
        </p:spPr>
        <p:txBody>
          <a:bodyPr wrap="square" lIns="91404" tIns="45702" rIns="91404" bIns="45702">
            <a:spAutoFit/>
          </a:bodyPr>
          <a:lstStyle/>
          <a:p>
            <a:pPr algn="ctr"/>
            <a:r>
              <a:rPr lang="zh-CN" altLang="zh-CN" sz="2800" b="1" dirty="0">
                <a:solidFill>
                  <a:schemeClr val="bg1"/>
                </a:solidFill>
                <a:latin typeface="微软雅黑" panose="020B0503020204020204" pitchFamily="34" charset="-122"/>
                <a:ea typeface="微软雅黑" panose="020B0503020204020204" pitchFamily="34" charset="-122"/>
              </a:rPr>
              <a:t>联盟链</a:t>
            </a:r>
            <a:endParaRPr lang="en-US" altLang="zh-CN" sz="2800" b="1" dirty="0">
              <a:solidFill>
                <a:schemeClr val="bg1"/>
              </a:solidFill>
              <a:latin typeface="幼圆" panose="02010509060101010101" pitchFamily="49" charset="-122"/>
              <a:ea typeface="幼圆" panose="02010509060101010101" pitchFamily="49" charset="-122"/>
              <a:cs typeface="Kartika" panose="02020503030404060203" pitchFamily="18" charset="0"/>
            </a:endParaRPr>
          </a:p>
        </p:txBody>
      </p:sp>
      <p:sp>
        <p:nvSpPr>
          <p:cNvPr id="91" name="TextBox 78"/>
          <p:cNvSpPr txBox="1"/>
          <p:nvPr/>
        </p:nvSpPr>
        <p:spPr>
          <a:xfrm>
            <a:off x="1219200" y="4104042"/>
            <a:ext cx="2827254" cy="1292662"/>
          </a:xfrm>
          <a:prstGeom prst="rect">
            <a:avLst/>
          </a:prstGeom>
          <a:noFill/>
        </p:spPr>
        <p:txBody>
          <a:bodyPr wrap="square" lIns="0" tIns="0" rIns="0" bIns="0" rtlCol="0">
            <a:spAutoFit/>
          </a:bodyPr>
          <a:lstStyle/>
          <a:p>
            <a:pPr algn="ctr">
              <a:lnSpc>
                <a:spcPct val="150000"/>
              </a:lnSpc>
              <a:buNone/>
            </a:pPr>
            <a:r>
              <a:rPr lang="zh-CN" altLang="zh-CN" sz="1400" dirty="0">
                <a:solidFill>
                  <a:schemeClr val="bg1"/>
                </a:solidFill>
                <a:latin typeface="微软雅黑" panose="020B0503020204020204" pitchFamily="34" charset="-122"/>
                <a:ea typeface="微软雅黑" panose="020B0503020204020204" pitchFamily="34" charset="-122"/>
              </a:rPr>
              <a:t>无官方组织及管理机构，无中心服务器，参与的节点按照系统规则自由接入网络、不受控制，节点间基于共识机制开展工作。</a:t>
            </a:r>
          </a:p>
        </p:txBody>
      </p:sp>
      <p:sp>
        <p:nvSpPr>
          <p:cNvPr id="92" name="TextBox 79"/>
          <p:cNvSpPr txBox="1"/>
          <p:nvPr/>
        </p:nvSpPr>
        <p:spPr>
          <a:xfrm>
            <a:off x="4587857" y="4104042"/>
            <a:ext cx="2809271" cy="1615827"/>
          </a:xfrm>
          <a:prstGeom prst="rect">
            <a:avLst/>
          </a:prstGeom>
          <a:noFill/>
        </p:spPr>
        <p:txBody>
          <a:bodyPr wrap="square" lIns="0" tIns="0" rIns="0" bIns="0" rtlCol="0">
            <a:spAutoFit/>
          </a:bodyPr>
          <a:lstStyle/>
          <a:p>
            <a:pPr algn="ctr">
              <a:lnSpc>
                <a:spcPct val="150000"/>
              </a:lnSpc>
              <a:buNone/>
            </a:pPr>
            <a:r>
              <a:rPr lang="zh-CN" altLang="zh-CN" sz="1400" dirty="0">
                <a:solidFill>
                  <a:schemeClr val="bg1"/>
                </a:solidFill>
                <a:latin typeface="微软雅黑" panose="020B0503020204020204" pitchFamily="34" charset="-122"/>
                <a:ea typeface="微软雅黑" panose="020B0503020204020204" pitchFamily="34" charset="-122"/>
              </a:rPr>
              <a:t>建立在某个企业内部，系统的运作规则根据企业要求进行设定，修改甚至是读取权限仅限于少数节点，同时仍保留着区块链的真实性和部分去中心化的特性。</a:t>
            </a:r>
          </a:p>
        </p:txBody>
      </p:sp>
      <p:sp>
        <p:nvSpPr>
          <p:cNvPr id="93" name="TextBox 80"/>
          <p:cNvSpPr txBox="1"/>
          <p:nvPr/>
        </p:nvSpPr>
        <p:spPr>
          <a:xfrm>
            <a:off x="8271889" y="4106596"/>
            <a:ext cx="2616378" cy="969496"/>
          </a:xfrm>
          <a:prstGeom prst="rect">
            <a:avLst/>
          </a:prstGeom>
          <a:noFill/>
        </p:spPr>
        <p:txBody>
          <a:bodyPr wrap="square" lIns="0" tIns="0" rIns="0" bIns="0" rtlCol="0">
            <a:spAutoFit/>
          </a:bodyPr>
          <a:lstStyle/>
          <a:p>
            <a:pPr algn="ctr">
              <a:lnSpc>
                <a:spcPct val="150000"/>
              </a:lnSpc>
              <a:buNone/>
            </a:pPr>
            <a:r>
              <a:rPr lang="zh-CN" altLang="zh-CN" sz="1400" dirty="0">
                <a:solidFill>
                  <a:schemeClr val="bg1"/>
                </a:solidFill>
                <a:latin typeface="微软雅黑" panose="020B0503020204020204" pitchFamily="34" charset="-122"/>
                <a:ea typeface="微软雅黑" panose="020B0503020204020204" pitchFamily="34" charset="-122"/>
              </a:rPr>
              <a:t>由若干机构联合发起，介于公有链和私有链之间，兼具部分去中心化的特性。</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487222665"/>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4"/>
                                        </p:tgtEl>
                                        <p:attrNameLst>
                                          <p:attrName>style.visibility</p:attrName>
                                        </p:attrNameLst>
                                      </p:cBhvr>
                                      <p:to>
                                        <p:strVal val="visible"/>
                                      </p:to>
                                    </p:set>
                                    <p:anim calcmode="lin" valueType="num">
                                      <p:cBhvr>
                                        <p:cTn id="11" dur="500" fill="hold"/>
                                        <p:tgtEl>
                                          <p:spTgt spid="64"/>
                                        </p:tgtEl>
                                        <p:attrNameLst>
                                          <p:attrName>ppt_w</p:attrName>
                                        </p:attrNameLst>
                                      </p:cBhvr>
                                      <p:tavLst>
                                        <p:tav tm="0">
                                          <p:val>
                                            <p:fltVal val="0"/>
                                          </p:val>
                                        </p:tav>
                                        <p:tav tm="100000">
                                          <p:val>
                                            <p:strVal val="#ppt_w"/>
                                          </p:val>
                                        </p:tav>
                                      </p:tavLst>
                                    </p:anim>
                                    <p:anim calcmode="lin" valueType="num">
                                      <p:cBhvr>
                                        <p:cTn id="12" dur="500" fill="hold"/>
                                        <p:tgtEl>
                                          <p:spTgt spid="64"/>
                                        </p:tgtEl>
                                        <p:attrNameLst>
                                          <p:attrName>ppt_h</p:attrName>
                                        </p:attrNameLst>
                                      </p:cBhvr>
                                      <p:tavLst>
                                        <p:tav tm="0">
                                          <p:val>
                                            <p:fltVal val="0"/>
                                          </p:val>
                                        </p:tav>
                                        <p:tav tm="100000">
                                          <p:val>
                                            <p:strVal val="#ppt_h"/>
                                          </p:val>
                                        </p:tav>
                                      </p:tavLst>
                                    </p:anim>
                                    <p:animEffect transition="in" filter="fade">
                                      <p:cBhvr>
                                        <p:cTn id="13" dur="500"/>
                                        <p:tgtEl>
                                          <p:spTgt spid="64"/>
                                        </p:tgtEl>
                                      </p:cBhvr>
                                    </p:animEffect>
                                  </p:childTnLst>
                                </p:cTn>
                              </p:par>
                              <p:par>
                                <p:cTn id="14" presetID="53" presetClass="entr" presetSubtype="16" fill="hold" grpId="0" nodeType="withEffect">
                                  <p:stCondLst>
                                    <p:cond delay="200"/>
                                  </p:stCondLst>
                                  <p:childTnLst>
                                    <p:set>
                                      <p:cBhvr>
                                        <p:cTn id="15" dur="1" fill="hold">
                                          <p:stCondLst>
                                            <p:cond delay="0"/>
                                          </p:stCondLst>
                                        </p:cTn>
                                        <p:tgtEl>
                                          <p:spTgt spid="78"/>
                                        </p:tgtEl>
                                        <p:attrNameLst>
                                          <p:attrName>style.visibility</p:attrName>
                                        </p:attrNameLst>
                                      </p:cBhvr>
                                      <p:to>
                                        <p:strVal val="visible"/>
                                      </p:to>
                                    </p:set>
                                    <p:anim calcmode="lin" valueType="num">
                                      <p:cBhvr>
                                        <p:cTn id="16" dur="500" fill="hold"/>
                                        <p:tgtEl>
                                          <p:spTgt spid="78"/>
                                        </p:tgtEl>
                                        <p:attrNameLst>
                                          <p:attrName>ppt_w</p:attrName>
                                        </p:attrNameLst>
                                      </p:cBhvr>
                                      <p:tavLst>
                                        <p:tav tm="0">
                                          <p:val>
                                            <p:fltVal val="0"/>
                                          </p:val>
                                        </p:tav>
                                        <p:tav tm="100000">
                                          <p:val>
                                            <p:strVal val="#ppt_w"/>
                                          </p:val>
                                        </p:tav>
                                      </p:tavLst>
                                    </p:anim>
                                    <p:anim calcmode="lin" valueType="num">
                                      <p:cBhvr>
                                        <p:cTn id="17" dur="500" fill="hold"/>
                                        <p:tgtEl>
                                          <p:spTgt spid="78"/>
                                        </p:tgtEl>
                                        <p:attrNameLst>
                                          <p:attrName>ppt_h</p:attrName>
                                        </p:attrNameLst>
                                      </p:cBhvr>
                                      <p:tavLst>
                                        <p:tav tm="0">
                                          <p:val>
                                            <p:fltVal val="0"/>
                                          </p:val>
                                        </p:tav>
                                        <p:tav tm="100000">
                                          <p:val>
                                            <p:strVal val="#ppt_h"/>
                                          </p:val>
                                        </p:tav>
                                      </p:tavLst>
                                    </p:anim>
                                    <p:animEffect transition="in" filter="fade">
                                      <p:cBhvr>
                                        <p:cTn id="18" dur="500"/>
                                        <p:tgtEl>
                                          <p:spTgt spid="78"/>
                                        </p:tgtEl>
                                      </p:cBhvr>
                                    </p:animEffect>
                                  </p:childTnLst>
                                </p:cTn>
                              </p:par>
                              <p:par>
                                <p:cTn id="19" presetID="53" presetClass="entr" presetSubtype="16" fill="hold" grpId="0" nodeType="withEffect">
                                  <p:stCondLst>
                                    <p:cond delay="200"/>
                                  </p:stCondLst>
                                  <p:childTnLst>
                                    <p:set>
                                      <p:cBhvr>
                                        <p:cTn id="20" dur="1" fill="hold">
                                          <p:stCondLst>
                                            <p:cond delay="0"/>
                                          </p:stCondLst>
                                        </p:cTn>
                                        <p:tgtEl>
                                          <p:spTgt spid="79"/>
                                        </p:tgtEl>
                                        <p:attrNameLst>
                                          <p:attrName>style.visibility</p:attrName>
                                        </p:attrNameLst>
                                      </p:cBhvr>
                                      <p:to>
                                        <p:strVal val="visible"/>
                                      </p:to>
                                    </p:set>
                                    <p:anim calcmode="lin" valueType="num">
                                      <p:cBhvr>
                                        <p:cTn id="21" dur="500" fill="hold"/>
                                        <p:tgtEl>
                                          <p:spTgt spid="79"/>
                                        </p:tgtEl>
                                        <p:attrNameLst>
                                          <p:attrName>ppt_w</p:attrName>
                                        </p:attrNameLst>
                                      </p:cBhvr>
                                      <p:tavLst>
                                        <p:tav tm="0">
                                          <p:val>
                                            <p:fltVal val="0"/>
                                          </p:val>
                                        </p:tav>
                                        <p:tav tm="100000">
                                          <p:val>
                                            <p:strVal val="#ppt_w"/>
                                          </p:val>
                                        </p:tav>
                                      </p:tavLst>
                                    </p:anim>
                                    <p:anim calcmode="lin" valueType="num">
                                      <p:cBhvr>
                                        <p:cTn id="22" dur="500" fill="hold"/>
                                        <p:tgtEl>
                                          <p:spTgt spid="79"/>
                                        </p:tgtEl>
                                        <p:attrNameLst>
                                          <p:attrName>ppt_h</p:attrName>
                                        </p:attrNameLst>
                                      </p:cBhvr>
                                      <p:tavLst>
                                        <p:tav tm="0">
                                          <p:val>
                                            <p:fltVal val="0"/>
                                          </p:val>
                                        </p:tav>
                                        <p:tav tm="100000">
                                          <p:val>
                                            <p:strVal val="#ppt_h"/>
                                          </p:val>
                                        </p:tav>
                                      </p:tavLst>
                                    </p:anim>
                                    <p:animEffect transition="in" filter="fade">
                                      <p:cBhvr>
                                        <p:cTn id="23" dur="500"/>
                                        <p:tgtEl>
                                          <p:spTgt spid="79"/>
                                        </p:tgtEl>
                                      </p:cBhvr>
                                    </p:animEffect>
                                  </p:childTnLst>
                                </p:cTn>
                              </p:par>
                            </p:childTnLst>
                          </p:cTn>
                        </p:par>
                        <p:par>
                          <p:cTn id="24" fill="hold">
                            <p:stCondLst>
                              <p:cond delay="1200"/>
                            </p:stCondLst>
                            <p:childTnLst>
                              <p:par>
                                <p:cTn id="25" presetID="16" presetClass="entr" presetSubtype="37" fill="hold" grpId="0" nodeType="afterEffect">
                                  <p:stCondLst>
                                    <p:cond delay="0"/>
                                  </p:stCondLst>
                                  <p:childTnLst>
                                    <p:set>
                                      <p:cBhvr>
                                        <p:cTn id="26" dur="1" fill="hold">
                                          <p:stCondLst>
                                            <p:cond delay="0"/>
                                          </p:stCondLst>
                                        </p:cTn>
                                        <p:tgtEl>
                                          <p:spTgt spid="80"/>
                                        </p:tgtEl>
                                        <p:attrNameLst>
                                          <p:attrName>style.visibility</p:attrName>
                                        </p:attrNameLst>
                                      </p:cBhvr>
                                      <p:to>
                                        <p:strVal val="visible"/>
                                      </p:to>
                                    </p:set>
                                    <p:animEffect transition="in" filter="barn(outVertical)">
                                      <p:cBhvr>
                                        <p:cTn id="27" dur="500"/>
                                        <p:tgtEl>
                                          <p:spTgt spid="80"/>
                                        </p:tgtEl>
                                      </p:cBhvr>
                                    </p:animEffect>
                                  </p:childTnLst>
                                </p:cTn>
                              </p:par>
                              <p:par>
                                <p:cTn id="28" presetID="16" presetClass="entr" presetSubtype="37" fill="hold" grpId="0" nodeType="withEffect">
                                  <p:stCondLst>
                                    <p:cond delay="0"/>
                                  </p:stCondLst>
                                  <p:childTnLst>
                                    <p:set>
                                      <p:cBhvr>
                                        <p:cTn id="29" dur="1" fill="hold">
                                          <p:stCondLst>
                                            <p:cond delay="0"/>
                                          </p:stCondLst>
                                        </p:cTn>
                                        <p:tgtEl>
                                          <p:spTgt spid="65"/>
                                        </p:tgtEl>
                                        <p:attrNameLst>
                                          <p:attrName>style.visibility</p:attrName>
                                        </p:attrNameLst>
                                      </p:cBhvr>
                                      <p:to>
                                        <p:strVal val="visible"/>
                                      </p:to>
                                    </p:set>
                                    <p:animEffect transition="in" filter="barn(outVertical)">
                                      <p:cBhvr>
                                        <p:cTn id="30" dur="500"/>
                                        <p:tgtEl>
                                          <p:spTgt spid="65"/>
                                        </p:tgtEl>
                                      </p:cBhvr>
                                    </p:animEffect>
                                  </p:childTnLst>
                                </p:cTn>
                              </p:par>
                              <p:par>
                                <p:cTn id="31" presetID="16" presetClass="entr" presetSubtype="37" fill="hold" grpId="0" nodeType="withEffect">
                                  <p:stCondLst>
                                    <p:cond delay="0"/>
                                  </p:stCondLst>
                                  <p:childTnLst>
                                    <p:set>
                                      <p:cBhvr>
                                        <p:cTn id="32" dur="1" fill="hold">
                                          <p:stCondLst>
                                            <p:cond delay="0"/>
                                          </p:stCondLst>
                                        </p:cTn>
                                        <p:tgtEl>
                                          <p:spTgt spid="90"/>
                                        </p:tgtEl>
                                        <p:attrNameLst>
                                          <p:attrName>style.visibility</p:attrName>
                                        </p:attrNameLst>
                                      </p:cBhvr>
                                      <p:to>
                                        <p:strVal val="visible"/>
                                      </p:to>
                                    </p:set>
                                    <p:animEffect transition="in" filter="barn(outVertical)">
                                      <p:cBhvr>
                                        <p:cTn id="33" dur="500"/>
                                        <p:tgtEl>
                                          <p:spTgt spid="90"/>
                                        </p:tgtEl>
                                      </p:cBhvr>
                                    </p:animEffect>
                                  </p:childTnLst>
                                </p:cTn>
                              </p:par>
                            </p:childTnLst>
                          </p:cTn>
                        </p:par>
                        <p:par>
                          <p:cTn id="34" fill="hold">
                            <p:stCondLst>
                              <p:cond delay="1700"/>
                            </p:stCondLst>
                            <p:childTnLst>
                              <p:par>
                                <p:cTn id="35" presetID="21" presetClass="entr" presetSubtype="1" fill="hold" grpId="0" nodeType="afterEffect">
                                  <p:stCondLst>
                                    <p:cond delay="0"/>
                                  </p:stCondLst>
                                  <p:childTnLst>
                                    <p:set>
                                      <p:cBhvr>
                                        <p:cTn id="36" dur="1" fill="hold">
                                          <p:stCondLst>
                                            <p:cond delay="0"/>
                                          </p:stCondLst>
                                        </p:cTn>
                                        <p:tgtEl>
                                          <p:spTgt spid="62"/>
                                        </p:tgtEl>
                                        <p:attrNameLst>
                                          <p:attrName>style.visibility</p:attrName>
                                        </p:attrNameLst>
                                      </p:cBhvr>
                                      <p:to>
                                        <p:strVal val="visible"/>
                                      </p:to>
                                    </p:set>
                                    <p:animEffect transition="in" filter="wheel(1)">
                                      <p:cBhvr>
                                        <p:cTn id="37" dur="800"/>
                                        <p:tgtEl>
                                          <p:spTgt spid="62"/>
                                        </p:tgtEl>
                                      </p:cBhvr>
                                    </p:animEffect>
                                  </p:childTnLst>
                                </p:cTn>
                              </p:par>
                              <p:par>
                                <p:cTn id="38" presetID="21" presetClass="entr" presetSubtype="1" fill="hold" grpId="0" nodeType="withEffect">
                                  <p:stCondLst>
                                    <p:cond delay="200"/>
                                  </p:stCondLst>
                                  <p:childTnLst>
                                    <p:set>
                                      <p:cBhvr>
                                        <p:cTn id="39" dur="1" fill="hold">
                                          <p:stCondLst>
                                            <p:cond delay="0"/>
                                          </p:stCondLst>
                                        </p:cTn>
                                        <p:tgtEl>
                                          <p:spTgt spid="66"/>
                                        </p:tgtEl>
                                        <p:attrNameLst>
                                          <p:attrName>style.visibility</p:attrName>
                                        </p:attrNameLst>
                                      </p:cBhvr>
                                      <p:to>
                                        <p:strVal val="visible"/>
                                      </p:to>
                                    </p:set>
                                    <p:animEffect transition="in" filter="wheel(1)">
                                      <p:cBhvr>
                                        <p:cTn id="40" dur="800"/>
                                        <p:tgtEl>
                                          <p:spTgt spid="66"/>
                                        </p:tgtEl>
                                      </p:cBhvr>
                                    </p:animEffect>
                                  </p:childTnLst>
                                </p:cTn>
                              </p:par>
                              <p:par>
                                <p:cTn id="41" presetID="21" presetClass="entr" presetSubtype="1" fill="hold" grpId="0" nodeType="withEffect">
                                  <p:stCondLst>
                                    <p:cond delay="400"/>
                                  </p:stCondLst>
                                  <p:childTnLst>
                                    <p:set>
                                      <p:cBhvr>
                                        <p:cTn id="42" dur="1" fill="hold">
                                          <p:stCondLst>
                                            <p:cond delay="0"/>
                                          </p:stCondLst>
                                        </p:cTn>
                                        <p:tgtEl>
                                          <p:spTgt spid="67"/>
                                        </p:tgtEl>
                                        <p:attrNameLst>
                                          <p:attrName>style.visibility</p:attrName>
                                        </p:attrNameLst>
                                      </p:cBhvr>
                                      <p:to>
                                        <p:strVal val="visible"/>
                                      </p:to>
                                    </p:set>
                                    <p:animEffect transition="in" filter="wheel(1)">
                                      <p:cBhvr>
                                        <p:cTn id="43" dur="800"/>
                                        <p:tgtEl>
                                          <p:spTgt spid="67"/>
                                        </p:tgtEl>
                                      </p:cBhvr>
                                    </p:animEffect>
                                  </p:childTnLst>
                                </p:cTn>
                              </p:par>
                            </p:childTnLst>
                          </p:cTn>
                        </p:par>
                        <p:par>
                          <p:cTn id="44" fill="hold">
                            <p:stCondLst>
                              <p:cond delay="2900"/>
                            </p:stCondLst>
                            <p:childTnLst>
                              <p:par>
                                <p:cTn id="45" presetID="22" presetClass="entr" presetSubtype="8" fill="hold" grpId="0" nodeType="afterEffect">
                                  <p:stCondLst>
                                    <p:cond delay="0"/>
                                  </p:stCondLst>
                                  <p:iterate type="lt">
                                    <p:tmPct val="30000"/>
                                  </p:iterate>
                                  <p:childTnLst>
                                    <p:set>
                                      <p:cBhvr>
                                        <p:cTn id="46" dur="1" fill="hold">
                                          <p:stCondLst>
                                            <p:cond delay="0"/>
                                          </p:stCondLst>
                                        </p:cTn>
                                        <p:tgtEl>
                                          <p:spTgt spid="91"/>
                                        </p:tgtEl>
                                        <p:attrNameLst>
                                          <p:attrName>style.visibility</p:attrName>
                                        </p:attrNameLst>
                                      </p:cBhvr>
                                      <p:to>
                                        <p:strVal val="visible"/>
                                      </p:to>
                                    </p:set>
                                    <p:animEffect transition="in" filter="wipe(left)">
                                      <p:cBhvr>
                                        <p:cTn id="47" dur="50"/>
                                        <p:tgtEl>
                                          <p:spTgt spid="91"/>
                                        </p:tgtEl>
                                      </p:cBhvr>
                                    </p:animEffect>
                                  </p:childTnLst>
                                </p:cTn>
                              </p:par>
                              <p:par>
                                <p:cTn id="48" presetID="36" presetClass="emph" presetSubtype="0" fill="hold" grpId="1" nodeType="withEffect">
                                  <p:stCondLst>
                                    <p:cond delay="0"/>
                                  </p:stCondLst>
                                  <p:iterate type="lt">
                                    <p:tmPct val="30000"/>
                                  </p:iterate>
                                  <p:childTnLst>
                                    <p:animScale>
                                      <p:cBhvr>
                                        <p:cTn id="49" dur="25" autoRev="1" fill="hold">
                                          <p:stCondLst>
                                            <p:cond delay="0"/>
                                          </p:stCondLst>
                                        </p:cTn>
                                        <p:tgtEl>
                                          <p:spTgt spid="91"/>
                                        </p:tgtEl>
                                      </p:cBhvr>
                                      <p:to x="80000" y="100000"/>
                                    </p:animScale>
                                    <p:anim by="(#ppt_w*0.10)" calcmode="lin" valueType="num">
                                      <p:cBhvr>
                                        <p:cTn id="50" dur="25" autoRev="1" fill="hold">
                                          <p:stCondLst>
                                            <p:cond delay="0"/>
                                          </p:stCondLst>
                                        </p:cTn>
                                        <p:tgtEl>
                                          <p:spTgt spid="91"/>
                                        </p:tgtEl>
                                        <p:attrNameLst>
                                          <p:attrName>ppt_x</p:attrName>
                                        </p:attrNameLst>
                                      </p:cBhvr>
                                    </p:anim>
                                    <p:anim by="(-#ppt_w*0.10)" calcmode="lin" valueType="num">
                                      <p:cBhvr>
                                        <p:cTn id="51" dur="25" autoRev="1" fill="hold">
                                          <p:stCondLst>
                                            <p:cond delay="0"/>
                                          </p:stCondLst>
                                        </p:cTn>
                                        <p:tgtEl>
                                          <p:spTgt spid="91"/>
                                        </p:tgtEl>
                                        <p:attrNameLst>
                                          <p:attrName>ppt_y</p:attrName>
                                        </p:attrNameLst>
                                      </p:cBhvr>
                                    </p:anim>
                                    <p:animRot by="-480000">
                                      <p:cBhvr>
                                        <p:cTn id="52" dur="25" autoRev="1" fill="hold">
                                          <p:stCondLst>
                                            <p:cond delay="0"/>
                                          </p:stCondLst>
                                        </p:cTn>
                                        <p:tgtEl>
                                          <p:spTgt spid="91"/>
                                        </p:tgtEl>
                                        <p:attrNameLst>
                                          <p:attrName>r</p:attrName>
                                        </p:attrNameLst>
                                      </p:cBhvr>
                                    </p:animRot>
                                  </p:childTnLst>
                                </p:cTn>
                              </p:par>
                              <p:par>
                                <p:cTn id="53" presetID="22" presetClass="entr" presetSubtype="8" fill="hold" grpId="0" nodeType="withEffect">
                                  <p:stCondLst>
                                    <p:cond delay="500"/>
                                  </p:stCondLst>
                                  <p:iterate type="lt">
                                    <p:tmPct val="30000"/>
                                  </p:iterate>
                                  <p:childTnLst>
                                    <p:set>
                                      <p:cBhvr>
                                        <p:cTn id="54" dur="1" fill="hold">
                                          <p:stCondLst>
                                            <p:cond delay="0"/>
                                          </p:stCondLst>
                                        </p:cTn>
                                        <p:tgtEl>
                                          <p:spTgt spid="92"/>
                                        </p:tgtEl>
                                        <p:attrNameLst>
                                          <p:attrName>style.visibility</p:attrName>
                                        </p:attrNameLst>
                                      </p:cBhvr>
                                      <p:to>
                                        <p:strVal val="visible"/>
                                      </p:to>
                                    </p:set>
                                    <p:animEffect transition="in" filter="wipe(left)">
                                      <p:cBhvr>
                                        <p:cTn id="55" dur="50"/>
                                        <p:tgtEl>
                                          <p:spTgt spid="92"/>
                                        </p:tgtEl>
                                      </p:cBhvr>
                                    </p:animEffect>
                                  </p:childTnLst>
                                </p:cTn>
                              </p:par>
                              <p:par>
                                <p:cTn id="56" presetID="36" presetClass="emph" presetSubtype="0" fill="hold" grpId="1" nodeType="withEffect">
                                  <p:stCondLst>
                                    <p:cond delay="500"/>
                                  </p:stCondLst>
                                  <p:iterate type="lt">
                                    <p:tmPct val="30000"/>
                                  </p:iterate>
                                  <p:childTnLst>
                                    <p:animScale>
                                      <p:cBhvr>
                                        <p:cTn id="57" dur="25" autoRev="1" fill="hold">
                                          <p:stCondLst>
                                            <p:cond delay="0"/>
                                          </p:stCondLst>
                                        </p:cTn>
                                        <p:tgtEl>
                                          <p:spTgt spid="92"/>
                                        </p:tgtEl>
                                      </p:cBhvr>
                                      <p:to x="80000" y="100000"/>
                                    </p:animScale>
                                    <p:anim by="(#ppt_w*0.10)" calcmode="lin" valueType="num">
                                      <p:cBhvr>
                                        <p:cTn id="58" dur="25" autoRev="1" fill="hold">
                                          <p:stCondLst>
                                            <p:cond delay="0"/>
                                          </p:stCondLst>
                                        </p:cTn>
                                        <p:tgtEl>
                                          <p:spTgt spid="92"/>
                                        </p:tgtEl>
                                        <p:attrNameLst>
                                          <p:attrName>ppt_x</p:attrName>
                                        </p:attrNameLst>
                                      </p:cBhvr>
                                    </p:anim>
                                    <p:anim by="(-#ppt_w*0.10)" calcmode="lin" valueType="num">
                                      <p:cBhvr>
                                        <p:cTn id="59" dur="25" autoRev="1" fill="hold">
                                          <p:stCondLst>
                                            <p:cond delay="0"/>
                                          </p:stCondLst>
                                        </p:cTn>
                                        <p:tgtEl>
                                          <p:spTgt spid="92"/>
                                        </p:tgtEl>
                                        <p:attrNameLst>
                                          <p:attrName>ppt_y</p:attrName>
                                        </p:attrNameLst>
                                      </p:cBhvr>
                                    </p:anim>
                                    <p:animRot by="-480000">
                                      <p:cBhvr>
                                        <p:cTn id="60" dur="25" autoRev="1" fill="hold">
                                          <p:stCondLst>
                                            <p:cond delay="0"/>
                                          </p:stCondLst>
                                        </p:cTn>
                                        <p:tgtEl>
                                          <p:spTgt spid="92"/>
                                        </p:tgtEl>
                                        <p:attrNameLst>
                                          <p:attrName>r</p:attrName>
                                        </p:attrNameLst>
                                      </p:cBhvr>
                                    </p:animRot>
                                  </p:childTnLst>
                                </p:cTn>
                              </p:par>
                              <p:par>
                                <p:cTn id="61" presetID="22" presetClass="entr" presetSubtype="8" fill="hold" grpId="0" nodeType="withEffect">
                                  <p:stCondLst>
                                    <p:cond delay="1000"/>
                                  </p:stCondLst>
                                  <p:iterate type="lt">
                                    <p:tmPct val="30000"/>
                                  </p:iterate>
                                  <p:childTnLst>
                                    <p:set>
                                      <p:cBhvr>
                                        <p:cTn id="62" dur="1" fill="hold">
                                          <p:stCondLst>
                                            <p:cond delay="0"/>
                                          </p:stCondLst>
                                        </p:cTn>
                                        <p:tgtEl>
                                          <p:spTgt spid="93"/>
                                        </p:tgtEl>
                                        <p:attrNameLst>
                                          <p:attrName>style.visibility</p:attrName>
                                        </p:attrNameLst>
                                      </p:cBhvr>
                                      <p:to>
                                        <p:strVal val="visible"/>
                                      </p:to>
                                    </p:set>
                                    <p:animEffect transition="in" filter="wipe(left)">
                                      <p:cBhvr>
                                        <p:cTn id="63" dur="50"/>
                                        <p:tgtEl>
                                          <p:spTgt spid="93"/>
                                        </p:tgtEl>
                                      </p:cBhvr>
                                    </p:animEffect>
                                  </p:childTnLst>
                                </p:cTn>
                              </p:par>
                              <p:par>
                                <p:cTn id="64" presetID="36" presetClass="emph" presetSubtype="0" fill="hold" grpId="1" nodeType="withEffect">
                                  <p:stCondLst>
                                    <p:cond delay="1000"/>
                                  </p:stCondLst>
                                  <p:iterate type="lt">
                                    <p:tmPct val="30000"/>
                                  </p:iterate>
                                  <p:childTnLst>
                                    <p:animScale>
                                      <p:cBhvr>
                                        <p:cTn id="65" dur="25" autoRev="1" fill="hold">
                                          <p:stCondLst>
                                            <p:cond delay="0"/>
                                          </p:stCondLst>
                                        </p:cTn>
                                        <p:tgtEl>
                                          <p:spTgt spid="93"/>
                                        </p:tgtEl>
                                      </p:cBhvr>
                                      <p:to x="80000" y="100000"/>
                                    </p:animScale>
                                    <p:anim by="(#ppt_w*0.10)" calcmode="lin" valueType="num">
                                      <p:cBhvr>
                                        <p:cTn id="66" dur="25" autoRev="1" fill="hold">
                                          <p:stCondLst>
                                            <p:cond delay="0"/>
                                          </p:stCondLst>
                                        </p:cTn>
                                        <p:tgtEl>
                                          <p:spTgt spid="93"/>
                                        </p:tgtEl>
                                        <p:attrNameLst>
                                          <p:attrName>ppt_x</p:attrName>
                                        </p:attrNameLst>
                                      </p:cBhvr>
                                    </p:anim>
                                    <p:anim by="(-#ppt_w*0.10)" calcmode="lin" valueType="num">
                                      <p:cBhvr>
                                        <p:cTn id="67" dur="25" autoRev="1" fill="hold">
                                          <p:stCondLst>
                                            <p:cond delay="0"/>
                                          </p:stCondLst>
                                        </p:cTn>
                                        <p:tgtEl>
                                          <p:spTgt spid="93"/>
                                        </p:tgtEl>
                                        <p:attrNameLst>
                                          <p:attrName>ppt_y</p:attrName>
                                        </p:attrNameLst>
                                      </p:cBhvr>
                                    </p:anim>
                                    <p:animRot by="-480000">
                                      <p:cBhvr>
                                        <p:cTn id="68" dur="25" autoRev="1" fill="hold">
                                          <p:stCondLst>
                                            <p:cond delay="0"/>
                                          </p:stCondLst>
                                        </p:cTn>
                                        <p:tgtEl>
                                          <p:spTgt spid="93"/>
                                        </p:tgtEl>
                                        <p:attrNameLst>
                                          <p:attrName>r</p:attrName>
                                        </p:attrNameLst>
                                      </p:cBhvr>
                                    </p:animRot>
                                  </p:childTnLst>
                                </p:cTn>
                              </p:par>
                            </p:childTnLst>
                          </p:cTn>
                        </p:par>
                        <p:par>
                          <p:cTn id="69" fill="hold">
                            <p:stCondLst>
                              <p:cond delay="4470"/>
                            </p:stCondLst>
                            <p:childTnLst>
                              <p:par>
                                <p:cTn id="70" presetID="21" presetClass="entr" presetSubtype="1" fill="hold" grpId="0" nodeType="afterEffect">
                                  <p:stCondLst>
                                    <p:cond delay="0"/>
                                  </p:stCondLst>
                                  <p:childTnLst>
                                    <p:set>
                                      <p:cBhvr>
                                        <p:cTn id="71" dur="1" fill="hold">
                                          <p:stCondLst>
                                            <p:cond delay="0"/>
                                          </p:stCondLst>
                                        </p:cTn>
                                        <p:tgtEl>
                                          <p:spTgt spid="63"/>
                                        </p:tgtEl>
                                        <p:attrNameLst>
                                          <p:attrName>style.visibility</p:attrName>
                                        </p:attrNameLst>
                                      </p:cBhvr>
                                      <p:to>
                                        <p:strVal val="visible"/>
                                      </p:to>
                                    </p:set>
                                    <p:animEffect transition="in" filter="wheel(1)">
                                      <p:cBhvr>
                                        <p:cTn id="72" dur="2000"/>
                                        <p:tgtEl>
                                          <p:spTgt spid="63"/>
                                        </p:tgtEl>
                                      </p:cBhvr>
                                    </p:animEffect>
                                  </p:childTnLst>
                                </p:cTn>
                              </p:par>
                            </p:childTnLst>
                          </p:cTn>
                        </p:par>
                        <p:par>
                          <p:cTn id="73" fill="hold">
                            <p:stCondLst>
                              <p:cond delay="6470"/>
                            </p:stCondLst>
                            <p:childTnLst>
                              <p:par>
                                <p:cTn id="74" presetID="21" presetClass="entr" presetSubtype="1" fill="hold" grpId="0" nodeType="afterEffect">
                                  <p:stCondLst>
                                    <p:cond delay="0"/>
                                  </p:stCondLst>
                                  <p:childTnLst>
                                    <p:set>
                                      <p:cBhvr>
                                        <p:cTn id="75" dur="1" fill="hold">
                                          <p:stCondLst>
                                            <p:cond delay="0"/>
                                          </p:stCondLst>
                                        </p:cTn>
                                        <p:tgtEl>
                                          <p:spTgt spid="68"/>
                                        </p:tgtEl>
                                        <p:attrNameLst>
                                          <p:attrName>style.visibility</p:attrName>
                                        </p:attrNameLst>
                                      </p:cBhvr>
                                      <p:to>
                                        <p:strVal val="visible"/>
                                      </p:to>
                                    </p:set>
                                    <p:animEffect transition="in" filter="wheel(1)">
                                      <p:cBhvr>
                                        <p:cTn id="76" dur="2000"/>
                                        <p:tgtEl>
                                          <p:spTgt spid="68"/>
                                        </p:tgtEl>
                                      </p:cBhvr>
                                    </p:animEffect>
                                  </p:childTnLst>
                                </p:cTn>
                              </p:par>
                            </p:childTnLst>
                          </p:cTn>
                        </p:par>
                        <p:par>
                          <p:cTn id="77" fill="hold">
                            <p:stCondLst>
                              <p:cond delay="8470"/>
                            </p:stCondLst>
                            <p:childTnLst>
                              <p:par>
                                <p:cTn id="78" presetID="21" presetClass="entr" presetSubtype="1" fill="hold" grpId="0" nodeType="afterEffect">
                                  <p:stCondLst>
                                    <p:cond delay="0"/>
                                  </p:stCondLst>
                                  <p:childTnLst>
                                    <p:set>
                                      <p:cBhvr>
                                        <p:cTn id="79" dur="1" fill="hold">
                                          <p:stCondLst>
                                            <p:cond delay="0"/>
                                          </p:stCondLst>
                                        </p:cTn>
                                        <p:tgtEl>
                                          <p:spTgt spid="69"/>
                                        </p:tgtEl>
                                        <p:attrNameLst>
                                          <p:attrName>style.visibility</p:attrName>
                                        </p:attrNameLst>
                                      </p:cBhvr>
                                      <p:to>
                                        <p:strVal val="visible"/>
                                      </p:to>
                                    </p:set>
                                    <p:animEffect transition="in" filter="wheel(1)">
                                      <p:cBhvr>
                                        <p:cTn id="80" dur="20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animBg="1"/>
      <p:bldP spid="63" grpId="0" animBg="1"/>
      <p:bldP spid="64" grpId="0" animBg="1"/>
      <p:bldP spid="65" grpId="0"/>
      <p:bldP spid="66" grpId="0" animBg="1"/>
      <p:bldP spid="67" grpId="0" animBg="1"/>
      <p:bldP spid="68" grpId="0" animBg="1"/>
      <p:bldP spid="69" grpId="0" animBg="1"/>
      <p:bldP spid="78" grpId="0" animBg="1"/>
      <p:bldP spid="79" grpId="0" animBg="1"/>
      <p:bldP spid="80" grpId="0"/>
      <p:bldP spid="90" grpId="0"/>
      <p:bldP spid="91" grpId="0"/>
      <p:bldP spid="91" grpId="1"/>
      <p:bldP spid="92" grpId="0"/>
      <p:bldP spid="92" grpId="1"/>
      <p:bldP spid="93" grpId="0"/>
      <p:bldP spid="93" grpId="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a:solidFill>
                  <a:srgbClr val="6AE7FF"/>
                </a:solidFill>
              </a:rPr>
              <a:t>03</a:t>
            </a:r>
          </a:p>
        </p:txBody>
      </p:sp>
      <p:sp>
        <p:nvSpPr>
          <p:cNvPr id="4" name="文本框 3"/>
          <p:cNvSpPr txBox="1"/>
          <p:nvPr/>
        </p:nvSpPr>
        <p:spPr>
          <a:xfrm>
            <a:off x="5030545" y="2839655"/>
            <a:ext cx="4040429" cy="923330"/>
          </a:xfrm>
          <a:prstGeom prst="rect">
            <a:avLst/>
          </a:prstGeom>
          <a:noFill/>
        </p:spPr>
        <p:txBody>
          <a:bodyPr wrap="square" rtlCol="0">
            <a:spAutoFit/>
          </a:bodyPr>
          <a:lstStyle/>
          <a:p>
            <a:r>
              <a:rPr lang="zh-CN" altLang="en-US" sz="5400" dirty="0">
                <a:solidFill>
                  <a:srgbClr val="6AE7FF"/>
                </a:solidFill>
                <a:latin typeface="微软雅黑" panose="020B0503020204020204" pitchFamily="34" charset="-122"/>
                <a:ea typeface="微软雅黑" panose="020B0503020204020204" pitchFamily="34" charset="-122"/>
              </a:rPr>
              <a:t>区块链网络</a:t>
            </a:r>
            <a:endParaRPr lang="en-US" altLang="zh-CN" sz="5400"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59" name="矩形 358"/>
          <p:cNvSpPr/>
          <p:nvPr/>
        </p:nvSpPr>
        <p:spPr>
          <a:xfrm>
            <a:off x="5068962" y="3670652"/>
            <a:ext cx="4783455" cy="504882"/>
          </a:xfrm>
          <a:prstGeom prst="rect">
            <a:avLst/>
          </a:prstGeom>
        </p:spPr>
        <p:txBody>
          <a:bodyPr wrap="square">
            <a:spAutoFit/>
          </a:bodyPr>
          <a:lstStyle/>
          <a:p>
            <a:pPr>
              <a:lnSpc>
                <a:spcPct val="150000"/>
              </a:lnSpc>
            </a:pPr>
            <a:r>
              <a:rPr lang="en-US" altLang="zh-CN" sz="2000" dirty="0">
                <a:solidFill>
                  <a:srgbClr val="6AE7FF"/>
                </a:solidFill>
              </a:rPr>
              <a:t>Block chain network</a:t>
            </a:r>
            <a:endParaRPr lang="zh-CN" altLang="en-US" sz="2000" spc="300" dirty="0">
              <a:solidFill>
                <a:srgbClr val="6AE7FF"/>
              </a:solidFill>
              <a:latin typeface="微软雅黑" panose="020B0503020204020204" charset="-122"/>
              <a:ea typeface="微软雅黑" panose="020B0503020204020204" charset="-122"/>
              <a:cs typeface="+mn-ea"/>
              <a:sym typeface="+mn-lt"/>
            </a:endParaRPr>
          </a:p>
        </p:txBody>
      </p:sp>
    </p:spTree>
    <p:extLst>
      <p:ext uri="{BB962C8B-B14F-4D97-AF65-F5344CB8AC3E}">
        <p14:creationId xmlns:p14="http://schemas.microsoft.com/office/powerpoint/2010/main" val="106238662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70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20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70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7559" y="2032000"/>
            <a:ext cx="5372037" cy="3465830"/>
          </a:xfrm>
          <a:prstGeom prst="rect">
            <a:avLst/>
          </a:prstGeom>
        </p:spPr>
      </p:pic>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8"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科普</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cxnSp>
        <p:nvCxnSpPr>
          <p:cNvPr id="22" name="直接连接符 21"/>
          <p:cNvCxnSpPr/>
          <p:nvPr/>
        </p:nvCxnSpPr>
        <p:spPr>
          <a:xfrm>
            <a:off x="6259058" y="1992948"/>
            <a:ext cx="0" cy="361315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23" name="矩形 34"/>
          <p:cNvSpPr>
            <a:spLocks noChangeArrowheads="1"/>
          </p:cNvSpPr>
          <p:nvPr/>
        </p:nvSpPr>
        <p:spPr bwMode="auto">
          <a:xfrm>
            <a:off x="6519408" y="1909582"/>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b="1" dirty="0">
                <a:solidFill>
                  <a:srgbClr val="6AE7FF"/>
                </a:solidFill>
                <a:latin typeface="微软雅黑" panose="020B0503020204020204" pitchFamily="34" charset="-122"/>
                <a:ea typeface="微软雅黑" panose="020B0503020204020204" pitchFamily="34" charset="-122"/>
              </a:rPr>
              <a:t>数字签名</a:t>
            </a:r>
            <a:endParaRPr lang="zh-CN" altLang="en-US" dirty="0">
              <a:solidFill>
                <a:srgbClr val="6AE7FF"/>
              </a:solidFill>
            </a:endParaRPr>
          </a:p>
        </p:txBody>
      </p:sp>
      <p:sp>
        <p:nvSpPr>
          <p:cNvPr id="24" name="矩形 36"/>
          <p:cNvSpPr>
            <a:spLocks noChangeArrowheads="1"/>
          </p:cNvSpPr>
          <p:nvPr/>
        </p:nvSpPr>
        <p:spPr bwMode="auto">
          <a:xfrm>
            <a:off x="6519725" y="3859623"/>
            <a:ext cx="4984750" cy="1721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200" dirty="0">
                <a:solidFill>
                  <a:srgbClr val="6AE7FF"/>
                </a:solidFill>
                <a:latin typeface="微软雅黑" panose="020B0503020204020204" pitchFamily="34" charset="-122"/>
                <a:ea typeface="微软雅黑" panose="020B0503020204020204" pitchFamily="34" charset="-122"/>
              </a:rPr>
              <a:t>发送报文时，发送方用一个哈希函数从报文文本中生成报文摘要，然后用自己的私钥对摘要进行加密，加密后的摘要将作为报文的数字签名和报文一起发送给接收方，接收方首先用与发送方一样的哈希函数从接收到的原始报文中计算出报文摘要，接着再用发送方的公钥来对报文附加的数字签名进行解密，如果这两个摘要相同、那么接收方就能确认该数字签名是发送方的。</a:t>
            </a:r>
            <a:endParaRPr lang="en-US" altLang="zh-CN" sz="1200" dirty="0">
              <a:solidFill>
                <a:srgbClr val="6AE7FF"/>
              </a:solidFill>
              <a:latin typeface="微软雅黑" panose="020B0503020204020204" pitchFamily="34" charset="-122"/>
              <a:ea typeface="微软雅黑" panose="020B0503020204020204" pitchFamily="34" charset="-122"/>
            </a:endParaRPr>
          </a:p>
        </p:txBody>
      </p:sp>
      <p:sp>
        <p:nvSpPr>
          <p:cNvPr id="25" name="矩形 37"/>
          <p:cNvSpPr>
            <a:spLocks noChangeArrowheads="1"/>
          </p:cNvSpPr>
          <p:nvPr/>
        </p:nvSpPr>
        <p:spPr bwMode="auto">
          <a:xfrm>
            <a:off x="6519725" y="2278199"/>
            <a:ext cx="5050155" cy="890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200" dirty="0">
                <a:solidFill>
                  <a:srgbClr val="6AE7FF"/>
                </a:solidFill>
                <a:latin typeface="微软雅黑" panose="020B0503020204020204" pitchFamily="34" charset="-122"/>
                <a:ea typeface="微软雅黑" panose="020B0503020204020204" pitchFamily="34" charset="-122"/>
              </a:rPr>
              <a:t>数字签名涉及到一个哈希函数、发送者的公钥、发送者的私钥。数字签名有两个作用，一是能确定消息确实是由发送方签名并发出来的。二是数字签名能确定消息的完整性。</a:t>
            </a:r>
            <a:endParaRPr lang="en-US" altLang="zh-CN" sz="1200" dirty="0">
              <a:solidFill>
                <a:srgbClr val="6AE7FF"/>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6519408" y="3253423"/>
            <a:ext cx="4984750" cy="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sp>
        <p:nvSpPr>
          <p:cNvPr id="27" name="椭圆 26"/>
          <p:cNvSpPr/>
          <p:nvPr/>
        </p:nvSpPr>
        <p:spPr>
          <a:xfrm>
            <a:off x="6070780" y="3064193"/>
            <a:ext cx="377825" cy="377825"/>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30" name="矩形 34"/>
          <p:cNvSpPr>
            <a:spLocks noChangeArrowheads="1"/>
          </p:cNvSpPr>
          <p:nvPr/>
        </p:nvSpPr>
        <p:spPr bwMode="auto">
          <a:xfrm>
            <a:off x="6519408" y="3490291"/>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b="1" dirty="0">
                <a:solidFill>
                  <a:srgbClr val="6AE7FF"/>
                </a:solidFill>
                <a:latin typeface="微软雅黑" panose="020B0503020204020204" pitchFamily="34" charset="-122"/>
                <a:ea typeface="微软雅黑" panose="020B0503020204020204" pitchFamily="34" charset="-122"/>
              </a:rPr>
              <a:t>工作原理</a:t>
            </a:r>
            <a:endParaRPr lang="zh-CN" altLang="en-US" dirty="0">
              <a:solidFill>
                <a:srgbClr val="6AE7FF"/>
              </a:solidFill>
            </a:endParaRPr>
          </a:p>
        </p:txBody>
      </p:sp>
    </p:spTree>
    <p:extLst>
      <p:ext uri="{BB962C8B-B14F-4D97-AF65-F5344CB8AC3E}">
        <p14:creationId xmlns:p14="http://schemas.microsoft.com/office/powerpoint/2010/main" val="383670058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wipe(up)">
                                      <p:cBhvr>
                                        <p:cTn id="11" dur="500"/>
                                        <p:tgtEl>
                                          <p:spTgt spid="22"/>
                                        </p:tgtEl>
                                      </p:cBhvr>
                                    </p:animEffect>
                                  </p:childTnLst>
                                </p:cTn>
                              </p:par>
                              <p:par>
                                <p:cTn id="12" presetID="22" presetClass="entr" presetSubtype="8" fill="hold" nodeType="with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left)">
                                      <p:cBhvr>
                                        <p:cTn id="14" dur="500"/>
                                        <p:tgtEl>
                                          <p:spTgt spid="2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par>
                          <p:cTn id="20" fill="hold">
                            <p:stCondLst>
                              <p:cond delay="10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wipe(left)">
                                      <p:cBhvr>
                                        <p:cTn id="26" dur="500"/>
                                        <p:tgtEl>
                                          <p:spTgt spid="25"/>
                                        </p:tgtEl>
                                      </p:cBhvr>
                                    </p:animEffect>
                                  </p:childTnLst>
                                </p:cTn>
                              </p:par>
                            </p:childTnLst>
                          </p:cTn>
                        </p:par>
                        <p:par>
                          <p:cTn id="27" fill="hold">
                            <p:stCondLst>
                              <p:cond delay="1500"/>
                            </p:stCondLst>
                            <p:childTnLst>
                              <p:par>
                                <p:cTn id="28" presetID="12" presetClass="entr" presetSubtype="4"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additive="base">
                                        <p:cTn id="30" dur="500"/>
                                        <p:tgtEl>
                                          <p:spTgt spid="24"/>
                                        </p:tgtEl>
                                        <p:attrNameLst>
                                          <p:attrName>ppt_y</p:attrName>
                                        </p:attrNameLst>
                                      </p:cBhvr>
                                      <p:tavLst>
                                        <p:tav tm="0">
                                          <p:val>
                                            <p:strVal val="#ppt_y+#ppt_h*1.125000"/>
                                          </p:val>
                                        </p:tav>
                                        <p:tav tm="100000">
                                          <p:val>
                                            <p:strVal val="#ppt_y"/>
                                          </p:val>
                                        </p:tav>
                                      </p:tavLst>
                                    </p:anim>
                                    <p:animEffect transition="in" filter="wipe(up)">
                                      <p:cBhvr>
                                        <p:cTn id="31" dur="500"/>
                                        <p:tgtEl>
                                          <p:spTgt spid="24"/>
                                        </p:tgtEl>
                                      </p:cBhvr>
                                    </p:animEffect>
                                  </p:childTnLst>
                                </p:cTn>
                              </p:par>
                            </p:childTnLst>
                          </p:cTn>
                        </p:par>
                        <p:par>
                          <p:cTn id="32" fill="hold">
                            <p:stCondLst>
                              <p:cond delay="2000"/>
                            </p:stCondLst>
                            <p:childTnLst>
                              <p:par>
                                <p:cTn id="33" presetID="22" presetClass="entr" presetSubtype="8" fill="hold" grpId="0" nodeType="after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wipe(left)">
                                      <p:cBhvr>
                                        <p:cTn id="35" dur="500"/>
                                        <p:tgtEl>
                                          <p:spTgt spid="30"/>
                                        </p:tgtEl>
                                      </p:cBhvr>
                                    </p:animEffect>
                                  </p:childTnLst>
                                </p:cTn>
                              </p:par>
                            </p:childTnLst>
                          </p:cTn>
                        </p:par>
                        <p:par>
                          <p:cTn id="36" fill="hold">
                            <p:stCondLst>
                              <p:cond delay="2500"/>
                            </p:stCondLst>
                            <p:childTnLst>
                              <p:par>
                                <p:cTn id="37" presetID="23" presetClass="entr" presetSubtype="16"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500" fill="hold"/>
                                        <p:tgtEl>
                                          <p:spTgt spid="2"/>
                                        </p:tgtEl>
                                        <p:attrNameLst>
                                          <p:attrName>ppt_w</p:attrName>
                                        </p:attrNameLst>
                                      </p:cBhvr>
                                      <p:tavLst>
                                        <p:tav tm="0">
                                          <p:val>
                                            <p:fltVal val="0"/>
                                          </p:val>
                                        </p:tav>
                                        <p:tav tm="100000">
                                          <p:val>
                                            <p:strVal val="#ppt_w"/>
                                          </p:val>
                                        </p:tav>
                                      </p:tavLst>
                                    </p:anim>
                                    <p:anim calcmode="lin" valueType="num">
                                      <p:cBhvr>
                                        <p:cTn id="40"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P spid="25" grpId="0"/>
      <p:bldP spid="27" grpId="0" animBg="1"/>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2011363"/>
            <a:ext cx="12192000" cy="3634694"/>
          </a:xfrm>
          <a:prstGeom prst="rect">
            <a:avLst/>
          </a:prstGeom>
          <a:solidFill>
            <a:srgbClr val="6AE7FF">
              <a:alpha val="5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8"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科普</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8" name="矩形 34"/>
          <p:cNvSpPr>
            <a:spLocks noChangeArrowheads="1"/>
          </p:cNvSpPr>
          <p:nvPr/>
        </p:nvSpPr>
        <p:spPr bwMode="auto">
          <a:xfrm>
            <a:off x="7010354" y="2083933"/>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rPr>
              <a:t>数字签名</a:t>
            </a:r>
            <a:endParaRPr lang="zh-CN" altLang="en-US" dirty="0">
              <a:solidFill>
                <a:schemeClr val="bg1"/>
              </a:solidFill>
            </a:endParaRPr>
          </a:p>
        </p:txBody>
      </p:sp>
      <p:sp>
        <p:nvSpPr>
          <p:cNvPr id="19" name="矩形 37"/>
          <p:cNvSpPr>
            <a:spLocks noChangeArrowheads="1"/>
          </p:cNvSpPr>
          <p:nvPr/>
        </p:nvSpPr>
        <p:spPr bwMode="auto">
          <a:xfrm>
            <a:off x="7010671" y="2452550"/>
            <a:ext cx="431927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just"/>
            <a:r>
              <a:rPr lang="zh-CN" altLang="en-US" sz="1400" dirty="0">
                <a:solidFill>
                  <a:schemeClr val="bg1"/>
                </a:solidFill>
                <a:latin typeface="微软雅黑" panose="020B0503020204020204" pitchFamily="34" charset="-122"/>
                <a:ea typeface="微软雅黑" panose="020B0503020204020204" pitchFamily="34" charset="-122"/>
              </a:rPr>
              <a:t>一种求</a:t>
            </a:r>
            <a:r>
              <a:rPr lang="en-US" altLang="zh-CN" sz="1400" dirty="0">
                <a:solidFill>
                  <a:schemeClr val="bg1"/>
                </a:solidFill>
                <a:latin typeface="微软雅黑" panose="020B0503020204020204" pitchFamily="34" charset="-122"/>
                <a:ea typeface="微软雅黑" panose="020B0503020204020204" pitchFamily="34" charset="-122"/>
              </a:rPr>
              <a:t>Hash</a:t>
            </a:r>
            <a:r>
              <a:rPr lang="zh-CN" altLang="en-US" sz="1400" dirty="0">
                <a:solidFill>
                  <a:schemeClr val="bg1"/>
                </a:solidFill>
                <a:latin typeface="微软雅黑" panose="020B0503020204020204" pitchFamily="34" charset="-122"/>
                <a:ea typeface="微软雅黑" panose="020B0503020204020204" pitchFamily="34" charset="-122"/>
              </a:rPr>
              <a:t>值的加密算法。</a:t>
            </a:r>
            <a:endParaRPr lang="en-US" altLang="zh-CN" sz="1400" dirty="0">
              <a:solidFill>
                <a:schemeClr val="bg1"/>
              </a:solidFill>
              <a:latin typeface="微软雅黑 Light" panose="020B0502040204020203" pitchFamily="34" charset="-122"/>
              <a:ea typeface="微软雅黑 Light" panose="020B0502040204020203" pitchFamily="34" charset="-122"/>
              <a:cs typeface="Open Sans" panose="020B0606030504020204" pitchFamily="34" charset="0"/>
            </a:endParaRPr>
          </a:p>
        </p:txBody>
      </p:sp>
      <p:sp>
        <p:nvSpPr>
          <p:cNvPr id="20" name="矩形 34"/>
          <p:cNvSpPr>
            <a:spLocks noChangeArrowheads="1"/>
          </p:cNvSpPr>
          <p:nvPr/>
        </p:nvSpPr>
        <p:spPr bwMode="auto">
          <a:xfrm>
            <a:off x="7010354" y="3077615"/>
            <a:ext cx="23891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r>
              <a:rPr lang="zh-CN" altLang="en-US" b="1" dirty="0">
                <a:solidFill>
                  <a:schemeClr val="bg1"/>
                </a:solidFill>
                <a:latin typeface="微软雅黑" panose="020B0503020204020204" pitchFamily="34" charset="-122"/>
                <a:ea typeface="微软雅黑" panose="020B0503020204020204" pitchFamily="34" charset="-122"/>
              </a:rPr>
              <a:t>工作原理</a:t>
            </a:r>
            <a:endParaRPr lang="zh-CN" altLang="en-US" dirty="0">
              <a:solidFill>
                <a:schemeClr val="bg1"/>
              </a:solidFill>
            </a:endParaRPr>
          </a:p>
        </p:txBody>
      </p:sp>
      <p:sp>
        <p:nvSpPr>
          <p:cNvPr id="21" name="矩形 37"/>
          <p:cNvSpPr>
            <a:spLocks noChangeArrowheads="1"/>
          </p:cNvSpPr>
          <p:nvPr/>
        </p:nvSpPr>
        <p:spPr bwMode="auto">
          <a:xfrm>
            <a:off x="7010671" y="3446232"/>
            <a:ext cx="4319270" cy="2031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200" dirty="0">
                <a:solidFill>
                  <a:schemeClr val="bg1"/>
                </a:solidFill>
                <a:latin typeface="微软雅黑" panose="020B0503020204020204" pitchFamily="34" charset="-122"/>
                <a:ea typeface="微软雅黑" panose="020B0503020204020204" pitchFamily="34" charset="-122"/>
              </a:rPr>
              <a:t>将任何一串数据输入到</a:t>
            </a:r>
            <a:r>
              <a:rPr lang="en-US" altLang="zh-CN" sz="1200" dirty="0">
                <a:solidFill>
                  <a:schemeClr val="bg1"/>
                </a:solidFill>
                <a:latin typeface="微软雅黑" panose="020B0503020204020204" pitchFamily="34" charset="-122"/>
                <a:ea typeface="微软雅黑" panose="020B0503020204020204" pitchFamily="34" charset="-122"/>
              </a:rPr>
              <a:t>SHA256</a:t>
            </a:r>
            <a:r>
              <a:rPr lang="zh-CN" altLang="en-US" sz="1200" dirty="0">
                <a:solidFill>
                  <a:schemeClr val="bg1"/>
                </a:solidFill>
                <a:latin typeface="微软雅黑" panose="020B0503020204020204" pitchFamily="34" charset="-122"/>
                <a:ea typeface="微软雅黑" panose="020B0503020204020204" pitchFamily="34" charset="-122"/>
              </a:rPr>
              <a:t>将得到一个</a:t>
            </a:r>
            <a:r>
              <a:rPr lang="en-US" altLang="zh-CN" sz="1200" dirty="0">
                <a:solidFill>
                  <a:schemeClr val="bg1"/>
                </a:solidFill>
                <a:latin typeface="微软雅黑" panose="020B0503020204020204" pitchFamily="34" charset="-122"/>
                <a:ea typeface="微软雅黑" panose="020B0503020204020204" pitchFamily="34" charset="-122"/>
              </a:rPr>
              <a:t>256</a:t>
            </a:r>
            <a:r>
              <a:rPr lang="zh-CN" altLang="en-US" sz="1200" dirty="0">
                <a:solidFill>
                  <a:schemeClr val="bg1"/>
                </a:solidFill>
                <a:latin typeface="微软雅黑" panose="020B0503020204020204" pitchFamily="34" charset="-122"/>
                <a:ea typeface="微软雅黑" panose="020B0503020204020204" pitchFamily="34" charset="-122"/>
              </a:rPr>
              <a:t>位的</a:t>
            </a:r>
            <a:r>
              <a:rPr lang="en-US" altLang="zh-CN" sz="1200" dirty="0">
                <a:solidFill>
                  <a:schemeClr val="bg1"/>
                </a:solidFill>
                <a:latin typeface="微软雅黑" panose="020B0503020204020204" pitchFamily="34" charset="-122"/>
                <a:ea typeface="微软雅黑" panose="020B0503020204020204" pitchFamily="34" charset="-122"/>
              </a:rPr>
              <a:t>Hash</a:t>
            </a:r>
            <a:r>
              <a:rPr lang="zh-CN" altLang="en-US" sz="1200" dirty="0">
                <a:solidFill>
                  <a:schemeClr val="bg1"/>
                </a:solidFill>
                <a:latin typeface="微软雅黑" panose="020B0503020204020204" pitchFamily="34" charset="-122"/>
                <a:ea typeface="微软雅黑" panose="020B0503020204020204" pitchFamily="34" charset="-122"/>
              </a:rPr>
              <a:t>值（散列值）。其特点：相同的数据输入将得到相同的结果。输入数据只要稍有变化（比如一个</a:t>
            </a:r>
            <a:r>
              <a:rPr lang="en-US" altLang="zh-CN" sz="1200" dirty="0">
                <a:solidFill>
                  <a:schemeClr val="bg1"/>
                </a:solidFill>
                <a:latin typeface="微软雅黑" panose="020B0503020204020204" pitchFamily="34" charset="-122"/>
                <a:ea typeface="微软雅黑" panose="020B0503020204020204" pitchFamily="34" charset="-122"/>
              </a:rPr>
              <a:t>1</a:t>
            </a:r>
            <a:r>
              <a:rPr lang="zh-CN" altLang="en-US" sz="1200" dirty="0">
                <a:solidFill>
                  <a:schemeClr val="bg1"/>
                </a:solidFill>
                <a:latin typeface="微软雅黑" panose="020B0503020204020204" pitchFamily="34" charset="-122"/>
                <a:ea typeface="微软雅黑" panose="020B0503020204020204" pitchFamily="34" charset="-122"/>
              </a:rPr>
              <a:t>变成了</a:t>
            </a:r>
            <a:r>
              <a:rPr lang="en-US" altLang="zh-CN" sz="1200" dirty="0">
                <a:solidFill>
                  <a:schemeClr val="bg1"/>
                </a:solidFill>
                <a:latin typeface="微软雅黑" panose="020B0503020204020204" pitchFamily="34" charset="-122"/>
                <a:ea typeface="微软雅黑" panose="020B0503020204020204" pitchFamily="34" charset="-122"/>
              </a:rPr>
              <a:t>0</a:t>
            </a:r>
            <a:r>
              <a:rPr lang="zh-CN" altLang="en-US" sz="1200" dirty="0">
                <a:solidFill>
                  <a:schemeClr val="bg1"/>
                </a:solidFill>
                <a:latin typeface="微软雅黑" panose="020B0503020204020204" pitchFamily="34" charset="-122"/>
                <a:ea typeface="微软雅黑" panose="020B0503020204020204" pitchFamily="34" charset="-122"/>
              </a:rPr>
              <a:t>）则将得到一个千差万别的结果，且结果无法事先预知。正向计算（由数据计算其对应的</a:t>
            </a:r>
            <a:r>
              <a:rPr lang="en-US" altLang="zh-CN" sz="1200" dirty="0">
                <a:solidFill>
                  <a:schemeClr val="bg1"/>
                </a:solidFill>
                <a:latin typeface="微软雅黑" panose="020B0503020204020204" pitchFamily="34" charset="-122"/>
                <a:ea typeface="微软雅黑" panose="020B0503020204020204" pitchFamily="34" charset="-122"/>
              </a:rPr>
              <a:t>Hash</a:t>
            </a:r>
            <a:r>
              <a:rPr lang="zh-CN" altLang="en-US" sz="1200" dirty="0">
                <a:solidFill>
                  <a:schemeClr val="bg1"/>
                </a:solidFill>
                <a:latin typeface="微软雅黑" panose="020B0503020204020204" pitchFamily="34" charset="-122"/>
                <a:ea typeface="微软雅黑" panose="020B0503020204020204" pitchFamily="34" charset="-122"/>
              </a:rPr>
              <a:t>值）十分容易。逆向计算（俗称“破解”，即由</a:t>
            </a:r>
            <a:r>
              <a:rPr lang="en-US" altLang="zh-CN" sz="1200" dirty="0">
                <a:solidFill>
                  <a:schemeClr val="bg1"/>
                </a:solidFill>
                <a:latin typeface="微软雅黑" panose="020B0503020204020204" pitchFamily="34" charset="-122"/>
                <a:ea typeface="微软雅黑" panose="020B0503020204020204" pitchFamily="34" charset="-122"/>
              </a:rPr>
              <a:t>Hash</a:t>
            </a:r>
            <a:r>
              <a:rPr lang="zh-CN" altLang="en-US" sz="1200" dirty="0">
                <a:solidFill>
                  <a:schemeClr val="bg1"/>
                </a:solidFill>
                <a:latin typeface="微软雅黑" panose="020B0503020204020204" pitchFamily="34" charset="-122"/>
                <a:ea typeface="微软雅黑" panose="020B0503020204020204" pitchFamily="34" charset="-122"/>
              </a:rPr>
              <a:t>值计算出其对应的数据）极其困难，在当前科技条件下被视作不可能。</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71406" y="1909933"/>
            <a:ext cx="6938789" cy="4142377"/>
            <a:chOff x="71406" y="1909933"/>
            <a:chExt cx="6938789" cy="4142377"/>
          </a:xfrm>
        </p:grpSpPr>
        <p:grpSp>
          <p:nvGrpSpPr>
            <p:cNvPr id="15" name="组合 14"/>
            <p:cNvGrpSpPr/>
            <p:nvPr/>
          </p:nvGrpSpPr>
          <p:grpSpPr>
            <a:xfrm>
              <a:off x="71406" y="1909933"/>
              <a:ext cx="6938789" cy="4142377"/>
              <a:chOff x="1395" y="3168"/>
              <a:chExt cx="9032" cy="5392"/>
            </a:xfrm>
          </p:grpSpPr>
          <p:pic>
            <p:nvPicPr>
              <p:cNvPr id="16"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95" y="3168"/>
                <a:ext cx="9032" cy="5392"/>
              </a:xfrm>
              <a:prstGeom prst="rect">
                <a:avLst/>
              </a:prstGeom>
            </p:spPr>
          </p:pic>
          <p:sp>
            <p:nvSpPr>
              <p:cNvPr id="17" name="矩形 16"/>
              <p:cNvSpPr/>
              <p:nvPr/>
            </p:nvSpPr>
            <p:spPr>
              <a:xfrm>
                <a:off x="2636" y="3587"/>
                <a:ext cx="6550" cy="4228"/>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4" name="图片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24798" y="2202319"/>
              <a:ext cx="5032005" cy="3275237"/>
            </a:xfrm>
            <a:prstGeom prst="rect">
              <a:avLst/>
            </a:prstGeom>
          </p:spPr>
        </p:pic>
      </p:grpSp>
    </p:spTree>
    <p:extLst>
      <p:ext uri="{BB962C8B-B14F-4D97-AF65-F5344CB8AC3E}">
        <p14:creationId xmlns:p14="http://schemas.microsoft.com/office/powerpoint/2010/main" val="130358660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wipe(left)">
                                      <p:cBhvr>
                                        <p:cTn id="11" dur="500"/>
                                        <p:tgtEl>
                                          <p:spTgt spid="18"/>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wipe(left)">
                                      <p:cBhvr>
                                        <p:cTn id="14" dur="500"/>
                                        <p:tgtEl>
                                          <p:spTgt spid="19"/>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wipe(left)">
                                      <p:cBhvr>
                                        <p:cTn id="21" dur="500"/>
                                        <p:tgtEl>
                                          <p:spTgt spid="21"/>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p:tgtEl>
                                          <p:spTgt spid="5"/>
                                        </p:tgtEl>
                                        <p:attrNameLst>
                                          <p:attrName>ppt_y</p:attrName>
                                        </p:attrNameLst>
                                      </p:cBhvr>
                                      <p:tavLst>
                                        <p:tav tm="0">
                                          <p:val>
                                            <p:strVal val="#ppt_y+#ppt_h*1.125000"/>
                                          </p:val>
                                        </p:tav>
                                        <p:tav tm="100000">
                                          <p:val>
                                            <p:strVal val="#ppt_y"/>
                                          </p:val>
                                        </p:tav>
                                      </p:tavLst>
                                    </p:anim>
                                    <p:animEffect transition="in" filter="wipe(up)">
                                      <p:cBhvr>
                                        <p:cTn id="26" dur="500"/>
                                        <p:tgtEl>
                                          <p:spTgt spid="5"/>
                                        </p:tgtEl>
                                      </p:cBhvr>
                                    </p:animEffect>
                                  </p:childTnLst>
                                </p:cTn>
                              </p:par>
                            </p:childTnLst>
                          </p:cTn>
                        </p:par>
                        <p:par>
                          <p:cTn id="27" fill="hold">
                            <p:stCondLst>
                              <p:cond delay="2000"/>
                            </p:stCondLst>
                            <p:childTnLst>
                              <p:par>
                                <p:cTn id="28" presetID="16" presetClass="entr" presetSubtype="21"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barn(inVertical)">
                                      <p:cBhvr>
                                        <p:cTn id="3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8"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科普</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5138554" y="1728029"/>
            <a:ext cx="6182589" cy="4579462"/>
            <a:chOff x="5138554" y="2008064"/>
            <a:chExt cx="4051099" cy="3000661"/>
          </a:xfrm>
        </p:grpSpPr>
        <p:sp>
          <p:nvSpPr>
            <p:cNvPr id="23" name="Rounded Rectangle 18"/>
            <p:cNvSpPr/>
            <p:nvPr/>
          </p:nvSpPr>
          <p:spPr>
            <a:xfrm>
              <a:off x="5138554"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2"/>
            <p:cNvSpPr/>
            <p:nvPr/>
          </p:nvSpPr>
          <p:spPr>
            <a:xfrm>
              <a:off x="5471092" y="2273853"/>
              <a:ext cx="1331455" cy="488104"/>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b="1" dirty="0" err="1">
                  <a:solidFill>
                    <a:schemeClr val="bg1"/>
                  </a:solidFill>
                  <a:latin typeface="微软雅黑" panose="020B0503020204020204" pitchFamily="34" charset="-122"/>
                  <a:ea typeface="微软雅黑" panose="020B0503020204020204" pitchFamily="34" charset="-122"/>
                </a:rPr>
                <a:t>Merkle</a:t>
              </a:r>
              <a:r>
                <a:rPr lang="en-US" altLang="zh-CN" sz="2000" b="1" dirty="0">
                  <a:solidFill>
                    <a:schemeClr val="bg1"/>
                  </a:solidFill>
                  <a:latin typeface="微软雅黑" panose="020B0503020204020204" pitchFamily="34" charset="-122"/>
                  <a:ea typeface="微软雅黑" panose="020B0503020204020204" pitchFamily="34" charset="-122"/>
                </a:rPr>
                <a:t> Tree</a:t>
              </a:r>
              <a:endParaRPr lang="zh-CN" altLang="en-US" sz="2000" dirty="0">
                <a:solidFill>
                  <a:schemeClr val="bg1"/>
                </a:solidFill>
              </a:endParaRPr>
            </a:p>
          </p:txBody>
        </p:sp>
        <p:sp>
          <p:nvSpPr>
            <p:cNvPr id="25" name="Rounded Rectangle 23"/>
            <p:cNvSpPr/>
            <p:nvPr/>
          </p:nvSpPr>
          <p:spPr>
            <a:xfrm>
              <a:off x="7260558" y="2008064"/>
              <a:ext cx="1929095" cy="3000661"/>
            </a:xfrm>
            <a:prstGeom prst="roundRect">
              <a:avLst>
                <a:gd name="adj" fmla="val 5186"/>
              </a:avLst>
            </a:prstGeom>
            <a:noFill/>
            <a:ln w="9525">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573230" y="2264328"/>
              <a:ext cx="1378662" cy="497629"/>
            </a:xfrm>
            <a:prstGeom prst="rect">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chemeClr val="bg1"/>
                  </a:solidFill>
                  <a:latin typeface="微软雅黑" panose="020B0503020204020204" pitchFamily="34" charset="-122"/>
                  <a:ea typeface="微软雅黑" panose="020B0503020204020204" pitchFamily="34" charset="-122"/>
                </a:rPr>
                <a:t>工作原理</a:t>
              </a:r>
              <a:endParaRPr lang="zh-CN" altLang="en-US" sz="2000" dirty="0">
                <a:solidFill>
                  <a:schemeClr val="bg1"/>
                </a:solidFill>
              </a:endParaRPr>
            </a:p>
          </p:txBody>
        </p:sp>
        <p:sp>
          <p:nvSpPr>
            <p:cNvPr id="29" name="矩形 28"/>
            <p:cNvSpPr/>
            <p:nvPr/>
          </p:nvSpPr>
          <p:spPr>
            <a:xfrm>
              <a:off x="5329325" y="2893529"/>
              <a:ext cx="1674805" cy="1966267"/>
            </a:xfrm>
            <a:prstGeom prst="rect">
              <a:avLst/>
            </a:prstGeom>
          </p:spPr>
          <p:txBody>
            <a:bodyPr wrap="square">
              <a:spAutoFit/>
            </a:bodyPr>
            <a:lstStyle/>
            <a:p>
              <a:pPr algn="ct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一种哈希二叉树，使用它可以快速校验大规模数据的完整性。在比特币网络中，</a:t>
              </a:r>
              <a:r>
                <a:rPr lang="en-US" altLang="zh-CN" sz="1400" dirty="0" err="1">
                  <a:solidFill>
                    <a:srgbClr val="6AE7FF"/>
                  </a:solidFill>
                  <a:latin typeface="微软雅黑" panose="020B0503020204020204" pitchFamily="34" charset="-122"/>
                  <a:ea typeface="微软雅黑" panose="020B0503020204020204" pitchFamily="34" charset="-122"/>
                </a:rPr>
                <a:t>Merkle</a:t>
              </a:r>
              <a:r>
                <a:rPr lang="en-US" altLang="zh-CN" sz="1400" dirty="0">
                  <a:solidFill>
                    <a:srgbClr val="6AE7FF"/>
                  </a:solidFill>
                  <a:latin typeface="微软雅黑" panose="020B0503020204020204" pitchFamily="34" charset="-122"/>
                  <a:ea typeface="微软雅黑" panose="020B0503020204020204" pitchFamily="34" charset="-122"/>
                </a:rPr>
                <a:t> </a:t>
              </a:r>
              <a:r>
                <a:rPr lang="zh-CN" altLang="en-US" sz="1400" dirty="0">
                  <a:solidFill>
                    <a:srgbClr val="6AE7FF"/>
                  </a:solidFill>
                  <a:latin typeface="微软雅黑" panose="020B0503020204020204" pitchFamily="34" charset="-122"/>
                  <a:ea typeface="微软雅黑" panose="020B0503020204020204" pitchFamily="34" charset="-122"/>
                </a:rPr>
                <a:t>树被用来归纳一个区块中的所有交易信息，最终生成这个区块所有交易信息的一个统一的哈希值，区块中任何一笔交易信息的改变都会使得使得 </a:t>
              </a:r>
              <a:r>
                <a:rPr lang="en-US" altLang="zh-CN" sz="1400" dirty="0" err="1">
                  <a:solidFill>
                    <a:srgbClr val="6AE7FF"/>
                  </a:solidFill>
                  <a:latin typeface="微软雅黑" panose="020B0503020204020204" pitchFamily="34" charset="-122"/>
                  <a:ea typeface="微软雅黑" panose="020B0503020204020204" pitchFamily="34" charset="-122"/>
                </a:rPr>
                <a:t>Merkle</a:t>
              </a:r>
              <a:r>
                <a:rPr lang="en-US" altLang="zh-CN" sz="1400" dirty="0">
                  <a:solidFill>
                    <a:srgbClr val="6AE7FF"/>
                  </a:solidFill>
                  <a:latin typeface="微软雅黑" panose="020B0503020204020204" pitchFamily="34" charset="-122"/>
                  <a:ea typeface="微软雅黑" panose="020B0503020204020204" pitchFamily="34" charset="-122"/>
                </a:rPr>
                <a:t> </a:t>
              </a:r>
              <a:r>
                <a:rPr lang="zh-CN" altLang="en-US" sz="1400" dirty="0">
                  <a:solidFill>
                    <a:srgbClr val="6AE7FF"/>
                  </a:solidFill>
                  <a:latin typeface="微软雅黑" panose="020B0503020204020204" pitchFamily="34" charset="-122"/>
                  <a:ea typeface="微软雅黑" panose="020B0503020204020204" pitchFamily="34" charset="-122"/>
                </a:rPr>
                <a:t>树改变。</a:t>
              </a:r>
              <a:endParaRPr lang="en-US" altLang="zh-CN" sz="1400" dirty="0">
                <a:solidFill>
                  <a:srgbClr val="6AE7FF"/>
                </a:solidFill>
                <a:latin typeface="微软雅黑" panose="020B0503020204020204" pitchFamily="34" charset="-122"/>
                <a:ea typeface="微软雅黑" panose="020B0503020204020204" pitchFamily="34" charset="-122"/>
              </a:endParaRPr>
            </a:p>
          </p:txBody>
        </p:sp>
        <p:sp>
          <p:nvSpPr>
            <p:cNvPr id="30" name="矩形 29"/>
            <p:cNvSpPr/>
            <p:nvPr/>
          </p:nvSpPr>
          <p:spPr>
            <a:xfrm>
              <a:off x="7441168" y="3088405"/>
              <a:ext cx="1605915" cy="1119260"/>
            </a:xfrm>
            <a:prstGeom prst="rect">
              <a:avLst/>
            </a:prstGeom>
          </p:spPr>
          <p:txBody>
            <a:bodyPr wrap="square">
              <a:spAutoFit/>
            </a:bodyPr>
            <a:lstStyle/>
            <a:p>
              <a:pPr algn="ct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非叶子节点</a:t>
              </a:r>
              <a:r>
                <a:rPr lang="en-US" altLang="zh-CN" sz="1400" dirty="0">
                  <a:solidFill>
                    <a:srgbClr val="6AE7FF"/>
                  </a:solidFill>
                  <a:latin typeface="微软雅黑" panose="020B0503020204020204" pitchFamily="34" charset="-122"/>
                  <a:ea typeface="微软雅黑" panose="020B0503020204020204" pitchFamily="34" charset="-122"/>
                </a:rPr>
                <a:t>value</a:t>
              </a:r>
              <a:r>
                <a:rPr lang="zh-CN" altLang="en-US" sz="1400" dirty="0">
                  <a:solidFill>
                    <a:srgbClr val="6AE7FF"/>
                  </a:solidFill>
                  <a:latin typeface="微软雅黑" panose="020B0503020204020204" pitchFamily="34" charset="-122"/>
                  <a:ea typeface="微软雅黑" panose="020B0503020204020204" pitchFamily="34" charset="-122"/>
                </a:rPr>
                <a:t>的计算方法是将该节点的所有子节点进行组合，然后对组合结果进行</a:t>
              </a:r>
              <a:r>
                <a:rPr lang="en-US" altLang="zh-CN" sz="1400" dirty="0">
                  <a:solidFill>
                    <a:srgbClr val="6AE7FF"/>
                  </a:solidFill>
                  <a:latin typeface="微软雅黑" panose="020B0503020204020204" pitchFamily="34" charset="-122"/>
                  <a:ea typeface="微软雅黑" panose="020B0503020204020204" pitchFamily="34" charset="-122"/>
                </a:rPr>
                <a:t>hash</a:t>
              </a:r>
              <a:r>
                <a:rPr lang="zh-CN" altLang="en-US" sz="1400" dirty="0">
                  <a:solidFill>
                    <a:srgbClr val="6AE7FF"/>
                  </a:solidFill>
                  <a:latin typeface="微软雅黑" panose="020B0503020204020204" pitchFamily="34" charset="-122"/>
                  <a:ea typeface="微软雅黑" panose="020B0503020204020204" pitchFamily="34" charset="-122"/>
                </a:rPr>
                <a:t>计算所得出的</a:t>
              </a:r>
              <a:r>
                <a:rPr lang="en-US" altLang="zh-CN" sz="1400" dirty="0">
                  <a:solidFill>
                    <a:srgbClr val="6AE7FF"/>
                  </a:solidFill>
                  <a:latin typeface="微软雅黑" panose="020B0503020204020204" pitchFamily="34" charset="-122"/>
                  <a:ea typeface="微软雅黑" panose="020B0503020204020204" pitchFamily="34" charset="-122"/>
                </a:rPr>
                <a:t>hash value</a:t>
              </a:r>
              <a:r>
                <a:rPr lang="zh-CN" altLang="en-US" sz="1400" dirty="0">
                  <a:solidFill>
                    <a:srgbClr val="6AE7FF"/>
                  </a:solidFill>
                  <a:latin typeface="微软雅黑" panose="020B0503020204020204" pitchFamily="34" charset="-122"/>
                  <a:ea typeface="微软雅黑" panose="020B0503020204020204" pitchFamily="34" charset="-122"/>
                </a:rPr>
                <a:t>。</a:t>
              </a:r>
              <a:endParaRPr lang="zh-CN" altLang="en-US" sz="1400" dirty="0">
                <a:solidFill>
                  <a:srgbClr val="6AE7FF"/>
                </a:solidFill>
              </a:endParaRPr>
            </a:p>
          </p:txBody>
        </p:sp>
      </p:grpSp>
      <p:grpSp>
        <p:nvGrpSpPr>
          <p:cNvPr id="2" name="组合 1"/>
          <p:cNvGrpSpPr/>
          <p:nvPr/>
        </p:nvGrpSpPr>
        <p:grpSpPr>
          <a:xfrm>
            <a:off x="1002213" y="1912786"/>
            <a:ext cx="3681816" cy="3785167"/>
            <a:chOff x="1002213" y="1912786"/>
            <a:chExt cx="3681816" cy="3785167"/>
          </a:xfrm>
        </p:grpSpPr>
        <p:sp>
          <p:nvSpPr>
            <p:cNvPr id="34" name="Oval 2"/>
            <p:cNvSpPr/>
            <p:nvPr/>
          </p:nvSpPr>
          <p:spPr>
            <a:xfrm rot="18199285">
              <a:off x="1011030" y="2294323"/>
              <a:ext cx="3072664" cy="3090298"/>
            </a:xfrm>
            <a:prstGeom prst="ellipse">
              <a:avLst/>
            </a:prstGeom>
            <a:solidFill>
              <a:srgbClr val="6AE7FF">
                <a:alpha val="20000"/>
              </a:srgbClr>
            </a:solidFill>
            <a:ln w="53975" cmpd="dbl">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sz="8800">
                <a:solidFill>
                  <a:schemeClr val="bg1"/>
                </a:solidFill>
              </a:endParaRPr>
            </a:p>
          </p:txBody>
        </p:sp>
        <p:sp>
          <p:nvSpPr>
            <p:cNvPr id="35" name="Oval 3"/>
            <p:cNvSpPr/>
            <p:nvPr/>
          </p:nvSpPr>
          <p:spPr>
            <a:xfrm rot="18199285">
              <a:off x="3098928" y="1909741"/>
              <a:ext cx="1061002" cy="1067091"/>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6" name="Oval 4"/>
            <p:cNvSpPr/>
            <p:nvPr/>
          </p:nvSpPr>
          <p:spPr>
            <a:xfrm rot="18199285">
              <a:off x="3716714" y="3062983"/>
              <a:ext cx="964548" cy="970083"/>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7" name="Oval 5"/>
            <p:cNvSpPr/>
            <p:nvPr/>
          </p:nvSpPr>
          <p:spPr>
            <a:xfrm rot="18199285">
              <a:off x="3530650" y="4298221"/>
              <a:ext cx="866865" cy="871840"/>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8" name="Oval 6"/>
            <p:cNvSpPr/>
            <p:nvPr/>
          </p:nvSpPr>
          <p:spPr>
            <a:xfrm rot="18199285">
              <a:off x="2763942" y="4971536"/>
              <a:ext cx="724339" cy="728495"/>
            </a:xfrm>
            <a:prstGeom prst="ellipse">
              <a:avLst/>
            </a:prstGeom>
            <a:solidFill>
              <a:srgbClr val="6AE7FF">
                <a:alpha val="5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b="1">
                <a:latin typeface="Open Sans" pitchFamily="34" charset="0"/>
              </a:endParaRPr>
            </a:p>
          </p:txBody>
        </p:sp>
        <p:sp>
          <p:nvSpPr>
            <p:cNvPr id="39" name="Freeform 63"/>
            <p:cNvSpPr>
              <a:spLocks noEditPoints="1"/>
            </p:cNvSpPr>
            <p:nvPr/>
          </p:nvSpPr>
          <p:spPr bwMode="auto">
            <a:xfrm>
              <a:off x="3984163" y="3285164"/>
              <a:ext cx="429649" cy="581291"/>
            </a:xfrm>
            <a:custGeom>
              <a:avLst/>
              <a:gdLst>
                <a:gd name="T0" fmla="*/ 92 w 102"/>
                <a:gd name="T1" fmla="*/ 0 h 138"/>
                <a:gd name="T2" fmla="*/ 10 w 102"/>
                <a:gd name="T3" fmla="*/ 0 h 138"/>
                <a:gd name="T4" fmla="*/ 0 w 102"/>
                <a:gd name="T5" fmla="*/ 10 h 138"/>
                <a:gd name="T6" fmla="*/ 0 w 102"/>
                <a:gd name="T7" fmla="*/ 129 h 138"/>
                <a:gd name="T8" fmla="*/ 10 w 102"/>
                <a:gd name="T9" fmla="*/ 138 h 138"/>
                <a:gd name="T10" fmla="*/ 92 w 102"/>
                <a:gd name="T11" fmla="*/ 138 h 138"/>
                <a:gd name="T12" fmla="*/ 102 w 102"/>
                <a:gd name="T13" fmla="*/ 129 h 138"/>
                <a:gd name="T14" fmla="*/ 102 w 102"/>
                <a:gd name="T15" fmla="*/ 10 h 138"/>
                <a:gd name="T16" fmla="*/ 92 w 102"/>
                <a:gd name="T17" fmla="*/ 0 h 138"/>
                <a:gd name="T18" fmla="*/ 51 w 102"/>
                <a:gd name="T19" fmla="*/ 135 h 138"/>
                <a:gd name="T20" fmla="*/ 45 w 102"/>
                <a:gd name="T21" fmla="*/ 129 h 138"/>
                <a:gd name="T22" fmla="*/ 51 w 102"/>
                <a:gd name="T23" fmla="*/ 124 h 138"/>
                <a:gd name="T24" fmla="*/ 57 w 102"/>
                <a:gd name="T25" fmla="*/ 129 h 138"/>
                <a:gd name="T26" fmla="*/ 51 w 102"/>
                <a:gd name="T27" fmla="*/ 135 h 138"/>
                <a:gd name="T28" fmla="*/ 92 w 102"/>
                <a:gd name="T29" fmla="*/ 119 h 138"/>
                <a:gd name="T30" fmla="*/ 10 w 102"/>
                <a:gd name="T31" fmla="*/ 119 h 138"/>
                <a:gd name="T32" fmla="*/ 10 w 102"/>
                <a:gd name="T33" fmla="*/ 11 h 138"/>
                <a:gd name="T34" fmla="*/ 92 w 102"/>
                <a:gd name="T35" fmla="*/ 11 h 138"/>
                <a:gd name="T36" fmla="*/ 92 w 102"/>
                <a:gd name="T37" fmla="*/ 119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2" h="138">
                  <a:moveTo>
                    <a:pt x="92" y="0"/>
                  </a:moveTo>
                  <a:cubicBezTo>
                    <a:pt x="10" y="0"/>
                    <a:pt x="10" y="0"/>
                    <a:pt x="10" y="0"/>
                  </a:cubicBezTo>
                  <a:cubicBezTo>
                    <a:pt x="5" y="0"/>
                    <a:pt x="0" y="4"/>
                    <a:pt x="0" y="10"/>
                  </a:cubicBezTo>
                  <a:cubicBezTo>
                    <a:pt x="0" y="129"/>
                    <a:pt x="0" y="129"/>
                    <a:pt x="0" y="129"/>
                  </a:cubicBezTo>
                  <a:cubicBezTo>
                    <a:pt x="0" y="134"/>
                    <a:pt x="5" y="138"/>
                    <a:pt x="10" y="138"/>
                  </a:cubicBezTo>
                  <a:cubicBezTo>
                    <a:pt x="92" y="138"/>
                    <a:pt x="92" y="138"/>
                    <a:pt x="92" y="138"/>
                  </a:cubicBezTo>
                  <a:cubicBezTo>
                    <a:pt x="97" y="138"/>
                    <a:pt x="102" y="134"/>
                    <a:pt x="102" y="129"/>
                  </a:cubicBezTo>
                  <a:cubicBezTo>
                    <a:pt x="102" y="10"/>
                    <a:pt x="102" y="10"/>
                    <a:pt x="102" y="10"/>
                  </a:cubicBezTo>
                  <a:cubicBezTo>
                    <a:pt x="102" y="4"/>
                    <a:pt x="97" y="0"/>
                    <a:pt x="92" y="0"/>
                  </a:cubicBezTo>
                  <a:close/>
                  <a:moveTo>
                    <a:pt x="51" y="135"/>
                  </a:moveTo>
                  <a:cubicBezTo>
                    <a:pt x="48" y="135"/>
                    <a:pt x="45" y="132"/>
                    <a:pt x="45" y="129"/>
                  </a:cubicBezTo>
                  <a:cubicBezTo>
                    <a:pt x="45" y="126"/>
                    <a:pt x="48" y="124"/>
                    <a:pt x="51" y="124"/>
                  </a:cubicBezTo>
                  <a:cubicBezTo>
                    <a:pt x="54" y="124"/>
                    <a:pt x="57" y="126"/>
                    <a:pt x="57" y="129"/>
                  </a:cubicBezTo>
                  <a:cubicBezTo>
                    <a:pt x="57" y="132"/>
                    <a:pt x="54" y="135"/>
                    <a:pt x="51" y="135"/>
                  </a:cubicBezTo>
                  <a:close/>
                  <a:moveTo>
                    <a:pt x="92" y="119"/>
                  </a:moveTo>
                  <a:cubicBezTo>
                    <a:pt x="10" y="119"/>
                    <a:pt x="10" y="119"/>
                    <a:pt x="10" y="119"/>
                  </a:cubicBezTo>
                  <a:cubicBezTo>
                    <a:pt x="10" y="11"/>
                    <a:pt x="10" y="11"/>
                    <a:pt x="10" y="11"/>
                  </a:cubicBezTo>
                  <a:cubicBezTo>
                    <a:pt x="92" y="11"/>
                    <a:pt x="92" y="11"/>
                    <a:pt x="92" y="11"/>
                  </a:cubicBezTo>
                  <a:lnTo>
                    <a:pt x="92" y="119"/>
                  </a:lnTo>
                  <a:close/>
                </a:path>
              </a:pathLst>
            </a:custGeom>
            <a:solidFill>
              <a:schemeClr val="bg1"/>
            </a:solidFill>
            <a:ln>
              <a:noFill/>
            </a:ln>
          </p:spPr>
          <p:txBody>
            <a:bodyPr vert="horz" wrap="square" lIns="91440" tIns="45720" rIns="91440" bIns="45720" numCol="1" anchor="t" anchorCtr="0" compatLnSpc="1"/>
            <a:lstStyle/>
            <a:p>
              <a:endParaRPr lang="en-US"/>
            </a:p>
          </p:txBody>
        </p:sp>
        <p:sp>
          <p:nvSpPr>
            <p:cNvPr id="40" name="Freeform 64"/>
            <p:cNvSpPr>
              <a:spLocks noEditPoints="1"/>
            </p:cNvSpPr>
            <p:nvPr/>
          </p:nvSpPr>
          <p:spPr bwMode="auto">
            <a:xfrm>
              <a:off x="3349842" y="2185421"/>
              <a:ext cx="559177" cy="533904"/>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lstStyle/>
            <a:p>
              <a:endParaRPr lang="en-US"/>
            </a:p>
          </p:txBody>
        </p:sp>
        <p:grpSp>
          <p:nvGrpSpPr>
            <p:cNvPr id="41" name="Group 11"/>
            <p:cNvGrpSpPr/>
            <p:nvPr/>
          </p:nvGrpSpPr>
          <p:grpSpPr>
            <a:xfrm>
              <a:off x="2928510" y="5193502"/>
              <a:ext cx="389923" cy="289364"/>
              <a:chOff x="5129089" y="3156352"/>
              <a:chExt cx="474198" cy="351905"/>
            </a:xfrm>
            <a:solidFill>
              <a:schemeClr val="bg1"/>
            </a:solidFill>
          </p:grpSpPr>
          <p:sp>
            <p:nvSpPr>
              <p:cNvPr id="51" name="Freeform 66"/>
              <p:cNvSpPr>
                <a:spLocks noEditPoints="1"/>
              </p:cNvSpPr>
              <p:nvPr/>
            </p:nvSpPr>
            <p:spPr bwMode="auto">
              <a:xfrm>
                <a:off x="5139073" y="3156352"/>
                <a:ext cx="459224" cy="279527"/>
              </a:xfrm>
              <a:custGeom>
                <a:avLst/>
                <a:gdLst>
                  <a:gd name="T0" fmla="*/ 184 w 184"/>
                  <a:gd name="T1" fmla="*/ 0 h 112"/>
                  <a:gd name="T2" fmla="*/ 0 w 184"/>
                  <a:gd name="T3" fmla="*/ 0 h 112"/>
                  <a:gd name="T4" fmla="*/ 0 w 184"/>
                  <a:gd name="T5" fmla="*/ 112 h 112"/>
                  <a:gd name="T6" fmla="*/ 184 w 184"/>
                  <a:gd name="T7" fmla="*/ 112 h 112"/>
                  <a:gd name="T8" fmla="*/ 184 w 184"/>
                  <a:gd name="T9" fmla="*/ 0 h 112"/>
                  <a:gd name="T10" fmla="*/ 176 w 184"/>
                  <a:gd name="T11" fmla="*/ 102 h 112"/>
                  <a:gd name="T12" fmla="*/ 8 w 184"/>
                  <a:gd name="T13" fmla="*/ 102 h 112"/>
                  <a:gd name="T14" fmla="*/ 8 w 184"/>
                  <a:gd name="T15" fmla="*/ 8 h 112"/>
                  <a:gd name="T16" fmla="*/ 176 w 184"/>
                  <a:gd name="T17" fmla="*/ 8 h 112"/>
                  <a:gd name="T18" fmla="*/ 176 w 184"/>
                  <a:gd name="T19" fmla="*/ 10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4" h="112">
                    <a:moveTo>
                      <a:pt x="184" y="0"/>
                    </a:moveTo>
                    <a:lnTo>
                      <a:pt x="0" y="0"/>
                    </a:lnTo>
                    <a:lnTo>
                      <a:pt x="0" y="112"/>
                    </a:lnTo>
                    <a:lnTo>
                      <a:pt x="184" y="112"/>
                    </a:lnTo>
                    <a:lnTo>
                      <a:pt x="184" y="0"/>
                    </a:lnTo>
                    <a:close/>
                    <a:moveTo>
                      <a:pt x="176" y="102"/>
                    </a:moveTo>
                    <a:lnTo>
                      <a:pt x="8" y="102"/>
                    </a:lnTo>
                    <a:lnTo>
                      <a:pt x="8" y="8"/>
                    </a:lnTo>
                    <a:lnTo>
                      <a:pt x="176" y="8"/>
                    </a:lnTo>
                    <a:lnTo>
                      <a:pt x="176" y="102"/>
                    </a:lnTo>
                    <a:close/>
                  </a:path>
                </a:pathLst>
              </a:custGeom>
              <a:grpFill/>
              <a:ln>
                <a:noFill/>
              </a:ln>
            </p:spPr>
            <p:txBody>
              <a:bodyPr vert="horz" wrap="square" lIns="91440" tIns="45720" rIns="91440" bIns="45720" numCol="1" anchor="t" anchorCtr="0" compatLnSpc="1"/>
              <a:lstStyle/>
              <a:p>
                <a:endParaRPr lang="en-US"/>
              </a:p>
            </p:txBody>
          </p:sp>
          <p:sp>
            <p:nvSpPr>
              <p:cNvPr id="52" name="Freeform 67"/>
              <p:cNvSpPr/>
              <p:nvPr/>
            </p:nvSpPr>
            <p:spPr bwMode="auto">
              <a:xfrm>
                <a:off x="5129089" y="3448358"/>
                <a:ext cx="474198" cy="59899"/>
              </a:xfrm>
              <a:custGeom>
                <a:avLst/>
                <a:gdLst>
                  <a:gd name="T0" fmla="*/ 190 w 190"/>
                  <a:gd name="T1" fmla="*/ 16 h 24"/>
                  <a:gd name="T2" fmla="*/ 188 w 190"/>
                  <a:gd name="T3" fmla="*/ 0 h 24"/>
                  <a:gd name="T4" fmla="*/ 3 w 190"/>
                  <a:gd name="T5" fmla="*/ 0 h 24"/>
                  <a:gd name="T6" fmla="*/ 0 w 190"/>
                  <a:gd name="T7" fmla="*/ 16 h 24"/>
                  <a:gd name="T8" fmla="*/ 0 w 190"/>
                  <a:gd name="T9" fmla="*/ 16 h 24"/>
                  <a:gd name="T10" fmla="*/ 0 w 190"/>
                  <a:gd name="T11" fmla="*/ 24 h 24"/>
                  <a:gd name="T12" fmla="*/ 190 w 190"/>
                  <a:gd name="T13" fmla="*/ 24 h 24"/>
                  <a:gd name="T14" fmla="*/ 190 w 190"/>
                  <a:gd name="T15" fmla="*/ 16 h 24"/>
                  <a:gd name="T16" fmla="*/ 190 w 190"/>
                  <a:gd name="T17" fmla="*/ 16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0" h="24">
                    <a:moveTo>
                      <a:pt x="190" y="16"/>
                    </a:moveTo>
                    <a:lnTo>
                      <a:pt x="188" y="0"/>
                    </a:lnTo>
                    <a:lnTo>
                      <a:pt x="3" y="0"/>
                    </a:lnTo>
                    <a:lnTo>
                      <a:pt x="0" y="16"/>
                    </a:lnTo>
                    <a:lnTo>
                      <a:pt x="0" y="16"/>
                    </a:lnTo>
                    <a:lnTo>
                      <a:pt x="0" y="24"/>
                    </a:lnTo>
                    <a:lnTo>
                      <a:pt x="190" y="24"/>
                    </a:lnTo>
                    <a:lnTo>
                      <a:pt x="190" y="16"/>
                    </a:lnTo>
                    <a:lnTo>
                      <a:pt x="190" y="16"/>
                    </a:lnTo>
                    <a:close/>
                  </a:path>
                </a:pathLst>
              </a:custGeom>
              <a:grpFill/>
              <a:ln>
                <a:noFill/>
              </a:ln>
            </p:spPr>
            <p:txBody>
              <a:bodyPr vert="horz" wrap="square" lIns="91440" tIns="45720" rIns="91440" bIns="45720" numCol="1" anchor="t" anchorCtr="0" compatLnSpc="1"/>
              <a:lstStyle/>
              <a:p>
                <a:endParaRPr lang="en-US"/>
              </a:p>
            </p:txBody>
          </p:sp>
        </p:grpSp>
        <p:grpSp>
          <p:nvGrpSpPr>
            <p:cNvPr id="42" name="Group 14"/>
            <p:cNvGrpSpPr/>
            <p:nvPr/>
          </p:nvGrpSpPr>
          <p:grpSpPr>
            <a:xfrm>
              <a:off x="3723571" y="4462865"/>
              <a:ext cx="481023" cy="542552"/>
              <a:chOff x="5513440" y="1766202"/>
              <a:chExt cx="429274" cy="484183"/>
            </a:xfrm>
            <a:solidFill>
              <a:schemeClr val="bg1"/>
            </a:solidFill>
          </p:grpSpPr>
          <p:sp>
            <p:nvSpPr>
              <p:cNvPr id="48" name="Freeform 147"/>
              <p:cNvSpPr/>
              <p:nvPr/>
            </p:nvSpPr>
            <p:spPr bwMode="auto">
              <a:xfrm>
                <a:off x="5513440" y="1766202"/>
                <a:ext cx="429274" cy="87353"/>
              </a:xfrm>
              <a:custGeom>
                <a:avLst/>
                <a:gdLst>
                  <a:gd name="T0" fmla="*/ 68 w 129"/>
                  <a:gd name="T1" fmla="*/ 8 h 26"/>
                  <a:gd name="T2" fmla="*/ 68 w 129"/>
                  <a:gd name="T3" fmla="*/ 4 h 26"/>
                  <a:gd name="T4" fmla="*/ 64 w 129"/>
                  <a:gd name="T5" fmla="*/ 0 h 26"/>
                  <a:gd name="T6" fmla="*/ 61 w 129"/>
                  <a:gd name="T7" fmla="*/ 4 h 26"/>
                  <a:gd name="T8" fmla="*/ 61 w 129"/>
                  <a:gd name="T9" fmla="*/ 8 h 26"/>
                  <a:gd name="T10" fmla="*/ 0 w 129"/>
                  <a:gd name="T11" fmla="*/ 8 h 26"/>
                  <a:gd name="T12" fmla="*/ 0 w 129"/>
                  <a:gd name="T13" fmla="*/ 26 h 26"/>
                  <a:gd name="T14" fmla="*/ 129 w 129"/>
                  <a:gd name="T15" fmla="*/ 26 h 26"/>
                  <a:gd name="T16" fmla="*/ 129 w 129"/>
                  <a:gd name="T17" fmla="*/ 8 h 26"/>
                  <a:gd name="T18" fmla="*/ 68 w 129"/>
                  <a:gd name="T19" fmla="*/ 8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9" h="26">
                    <a:moveTo>
                      <a:pt x="68" y="8"/>
                    </a:moveTo>
                    <a:cubicBezTo>
                      <a:pt x="68" y="4"/>
                      <a:pt x="68" y="4"/>
                      <a:pt x="68" y="4"/>
                    </a:cubicBezTo>
                    <a:cubicBezTo>
                      <a:pt x="68" y="2"/>
                      <a:pt x="66" y="0"/>
                      <a:pt x="64" y="0"/>
                    </a:cubicBezTo>
                    <a:cubicBezTo>
                      <a:pt x="63" y="0"/>
                      <a:pt x="61" y="2"/>
                      <a:pt x="61" y="4"/>
                    </a:cubicBezTo>
                    <a:cubicBezTo>
                      <a:pt x="61" y="8"/>
                      <a:pt x="61" y="8"/>
                      <a:pt x="61" y="8"/>
                    </a:cubicBezTo>
                    <a:cubicBezTo>
                      <a:pt x="0" y="8"/>
                      <a:pt x="0" y="8"/>
                      <a:pt x="0" y="8"/>
                    </a:cubicBezTo>
                    <a:cubicBezTo>
                      <a:pt x="0" y="26"/>
                      <a:pt x="0" y="26"/>
                      <a:pt x="0" y="26"/>
                    </a:cubicBezTo>
                    <a:cubicBezTo>
                      <a:pt x="129" y="26"/>
                      <a:pt x="129" y="26"/>
                      <a:pt x="129" y="26"/>
                    </a:cubicBezTo>
                    <a:cubicBezTo>
                      <a:pt x="129" y="8"/>
                      <a:pt x="129" y="8"/>
                      <a:pt x="129" y="8"/>
                    </a:cubicBezTo>
                    <a:lnTo>
                      <a:pt x="6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9" name="Freeform 148"/>
              <p:cNvSpPr>
                <a:spLocks noEditPoints="1"/>
              </p:cNvSpPr>
              <p:nvPr/>
            </p:nvSpPr>
            <p:spPr bwMode="auto">
              <a:xfrm>
                <a:off x="5550876" y="1873521"/>
                <a:ext cx="356897" cy="376864"/>
              </a:xfrm>
              <a:custGeom>
                <a:avLst/>
                <a:gdLst>
                  <a:gd name="T0" fmla="*/ 143 w 143"/>
                  <a:gd name="T1" fmla="*/ 95 h 151"/>
                  <a:gd name="T2" fmla="*/ 143 w 143"/>
                  <a:gd name="T3" fmla="*/ 0 h 151"/>
                  <a:gd name="T4" fmla="*/ 0 w 143"/>
                  <a:gd name="T5" fmla="*/ 0 h 151"/>
                  <a:gd name="T6" fmla="*/ 0 w 143"/>
                  <a:gd name="T7" fmla="*/ 95 h 151"/>
                  <a:gd name="T8" fmla="*/ 63 w 143"/>
                  <a:gd name="T9" fmla="*/ 95 h 151"/>
                  <a:gd name="T10" fmla="*/ 63 w 143"/>
                  <a:gd name="T11" fmla="*/ 125 h 151"/>
                  <a:gd name="T12" fmla="*/ 45 w 143"/>
                  <a:gd name="T13" fmla="*/ 125 h 151"/>
                  <a:gd name="T14" fmla="*/ 45 w 143"/>
                  <a:gd name="T15" fmla="*/ 121 h 151"/>
                  <a:gd name="T16" fmla="*/ 37 w 143"/>
                  <a:gd name="T17" fmla="*/ 121 h 151"/>
                  <a:gd name="T18" fmla="*/ 25 w 143"/>
                  <a:gd name="T19" fmla="*/ 151 h 151"/>
                  <a:gd name="T20" fmla="*/ 33 w 143"/>
                  <a:gd name="T21" fmla="*/ 151 h 151"/>
                  <a:gd name="T22" fmla="*/ 40 w 143"/>
                  <a:gd name="T23" fmla="*/ 137 h 151"/>
                  <a:gd name="T24" fmla="*/ 104 w 143"/>
                  <a:gd name="T25" fmla="*/ 137 h 151"/>
                  <a:gd name="T26" fmla="*/ 109 w 143"/>
                  <a:gd name="T27" fmla="*/ 151 h 151"/>
                  <a:gd name="T28" fmla="*/ 119 w 143"/>
                  <a:gd name="T29" fmla="*/ 151 h 151"/>
                  <a:gd name="T30" fmla="*/ 107 w 143"/>
                  <a:gd name="T31" fmla="*/ 121 h 151"/>
                  <a:gd name="T32" fmla="*/ 97 w 143"/>
                  <a:gd name="T33" fmla="*/ 121 h 151"/>
                  <a:gd name="T34" fmla="*/ 97 w 143"/>
                  <a:gd name="T35" fmla="*/ 125 h 151"/>
                  <a:gd name="T36" fmla="*/ 80 w 143"/>
                  <a:gd name="T37" fmla="*/ 125 h 151"/>
                  <a:gd name="T38" fmla="*/ 80 w 143"/>
                  <a:gd name="T39" fmla="*/ 95 h 151"/>
                  <a:gd name="T40" fmla="*/ 143 w 143"/>
                  <a:gd name="T41" fmla="*/ 95 h 151"/>
                  <a:gd name="T42" fmla="*/ 92 w 143"/>
                  <a:gd name="T43" fmla="*/ 28 h 151"/>
                  <a:gd name="T44" fmla="*/ 133 w 143"/>
                  <a:gd name="T45" fmla="*/ 28 h 151"/>
                  <a:gd name="T46" fmla="*/ 133 w 143"/>
                  <a:gd name="T47" fmla="*/ 37 h 151"/>
                  <a:gd name="T48" fmla="*/ 92 w 143"/>
                  <a:gd name="T49" fmla="*/ 37 h 151"/>
                  <a:gd name="T50" fmla="*/ 92 w 143"/>
                  <a:gd name="T51" fmla="*/ 28 h 151"/>
                  <a:gd name="T52" fmla="*/ 92 w 143"/>
                  <a:gd name="T53" fmla="*/ 46 h 151"/>
                  <a:gd name="T54" fmla="*/ 133 w 143"/>
                  <a:gd name="T55" fmla="*/ 46 h 151"/>
                  <a:gd name="T56" fmla="*/ 133 w 143"/>
                  <a:gd name="T57" fmla="*/ 56 h 151"/>
                  <a:gd name="T58" fmla="*/ 92 w 143"/>
                  <a:gd name="T59" fmla="*/ 56 h 151"/>
                  <a:gd name="T60" fmla="*/ 92 w 143"/>
                  <a:gd name="T61" fmla="*/ 46 h 151"/>
                  <a:gd name="T62" fmla="*/ 92 w 143"/>
                  <a:gd name="T63" fmla="*/ 63 h 151"/>
                  <a:gd name="T64" fmla="*/ 133 w 143"/>
                  <a:gd name="T65" fmla="*/ 63 h 151"/>
                  <a:gd name="T66" fmla="*/ 133 w 143"/>
                  <a:gd name="T67" fmla="*/ 74 h 151"/>
                  <a:gd name="T68" fmla="*/ 92 w 143"/>
                  <a:gd name="T69" fmla="*/ 74 h 151"/>
                  <a:gd name="T70" fmla="*/ 92 w 143"/>
                  <a:gd name="T71" fmla="*/ 63 h 151"/>
                  <a:gd name="T72" fmla="*/ 8 w 143"/>
                  <a:gd name="T73" fmla="*/ 75 h 151"/>
                  <a:gd name="T74" fmla="*/ 8 w 143"/>
                  <a:gd name="T75" fmla="*/ 24 h 151"/>
                  <a:gd name="T76" fmla="*/ 83 w 143"/>
                  <a:gd name="T77" fmla="*/ 24 h 151"/>
                  <a:gd name="T78" fmla="*/ 83 w 143"/>
                  <a:gd name="T79" fmla="*/ 75 h 151"/>
                  <a:gd name="T80" fmla="*/ 8 w 143"/>
                  <a:gd name="T81" fmla="*/ 75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51">
                    <a:moveTo>
                      <a:pt x="143" y="95"/>
                    </a:moveTo>
                    <a:lnTo>
                      <a:pt x="143" y="0"/>
                    </a:lnTo>
                    <a:lnTo>
                      <a:pt x="0" y="0"/>
                    </a:lnTo>
                    <a:lnTo>
                      <a:pt x="0" y="95"/>
                    </a:lnTo>
                    <a:lnTo>
                      <a:pt x="63" y="95"/>
                    </a:lnTo>
                    <a:lnTo>
                      <a:pt x="63" y="125"/>
                    </a:lnTo>
                    <a:lnTo>
                      <a:pt x="45" y="125"/>
                    </a:lnTo>
                    <a:lnTo>
                      <a:pt x="45" y="121"/>
                    </a:lnTo>
                    <a:lnTo>
                      <a:pt x="37" y="121"/>
                    </a:lnTo>
                    <a:lnTo>
                      <a:pt x="25" y="151"/>
                    </a:lnTo>
                    <a:lnTo>
                      <a:pt x="33" y="151"/>
                    </a:lnTo>
                    <a:lnTo>
                      <a:pt x="40" y="137"/>
                    </a:lnTo>
                    <a:lnTo>
                      <a:pt x="104" y="137"/>
                    </a:lnTo>
                    <a:lnTo>
                      <a:pt x="109" y="151"/>
                    </a:lnTo>
                    <a:lnTo>
                      <a:pt x="119" y="151"/>
                    </a:lnTo>
                    <a:lnTo>
                      <a:pt x="107" y="121"/>
                    </a:lnTo>
                    <a:lnTo>
                      <a:pt x="97" y="121"/>
                    </a:lnTo>
                    <a:lnTo>
                      <a:pt x="97" y="125"/>
                    </a:lnTo>
                    <a:lnTo>
                      <a:pt x="80" y="125"/>
                    </a:lnTo>
                    <a:lnTo>
                      <a:pt x="80" y="95"/>
                    </a:lnTo>
                    <a:lnTo>
                      <a:pt x="143" y="95"/>
                    </a:lnTo>
                    <a:close/>
                    <a:moveTo>
                      <a:pt x="92" y="28"/>
                    </a:moveTo>
                    <a:lnTo>
                      <a:pt x="133" y="28"/>
                    </a:lnTo>
                    <a:lnTo>
                      <a:pt x="133" y="37"/>
                    </a:lnTo>
                    <a:lnTo>
                      <a:pt x="92" y="37"/>
                    </a:lnTo>
                    <a:lnTo>
                      <a:pt x="92" y="28"/>
                    </a:lnTo>
                    <a:close/>
                    <a:moveTo>
                      <a:pt x="92" y="46"/>
                    </a:moveTo>
                    <a:lnTo>
                      <a:pt x="133" y="46"/>
                    </a:lnTo>
                    <a:lnTo>
                      <a:pt x="133" y="56"/>
                    </a:lnTo>
                    <a:lnTo>
                      <a:pt x="92" y="56"/>
                    </a:lnTo>
                    <a:lnTo>
                      <a:pt x="92" y="46"/>
                    </a:lnTo>
                    <a:close/>
                    <a:moveTo>
                      <a:pt x="92" y="63"/>
                    </a:moveTo>
                    <a:lnTo>
                      <a:pt x="133" y="63"/>
                    </a:lnTo>
                    <a:lnTo>
                      <a:pt x="133" y="74"/>
                    </a:lnTo>
                    <a:lnTo>
                      <a:pt x="92" y="74"/>
                    </a:lnTo>
                    <a:lnTo>
                      <a:pt x="92" y="63"/>
                    </a:lnTo>
                    <a:close/>
                    <a:moveTo>
                      <a:pt x="8" y="75"/>
                    </a:moveTo>
                    <a:lnTo>
                      <a:pt x="8" y="24"/>
                    </a:lnTo>
                    <a:lnTo>
                      <a:pt x="83" y="24"/>
                    </a:lnTo>
                    <a:lnTo>
                      <a:pt x="83" y="75"/>
                    </a:lnTo>
                    <a:lnTo>
                      <a:pt x="8" y="7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50" name="Freeform 149"/>
              <p:cNvSpPr/>
              <p:nvPr/>
            </p:nvSpPr>
            <p:spPr bwMode="auto">
              <a:xfrm>
                <a:off x="5578330" y="1945898"/>
                <a:ext cx="174705" cy="102328"/>
              </a:xfrm>
              <a:custGeom>
                <a:avLst/>
                <a:gdLst>
                  <a:gd name="T0" fmla="*/ 58 w 70"/>
                  <a:gd name="T1" fmla="*/ 12 h 41"/>
                  <a:gd name="T2" fmla="*/ 54 w 70"/>
                  <a:gd name="T3" fmla="*/ 20 h 41"/>
                  <a:gd name="T4" fmla="*/ 48 w 70"/>
                  <a:gd name="T5" fmla="*/ 16 h 41"/>
                  <a:gd name="T6" fmla="*/ 48 w 70"/>
                  <a:gd name="T7" fmla="*/ 16 h 41"/>
                  <a:gd name="T8" fmla="*/ 34 w 70"/>
                  <a:gd name="T9" fmla="*/ 8 h 41"/>
                  <a:gd name="T10" fmla="*/ 32 w 70"/>
                  <a:gd name="T11" fmla="*/ 12 h 41"/>
                  <a:gd name="T12" fmla="*/ 28 w 70"/>
                  <a:gd name="T13" fmla="*/ 20 h 41"/>
                  <a:gd name="T14" fmla="*/ 16 w 70"/>
                  <a:gd name="T15" fmla="*/ 12 h 41"/>
                  <a:gd name="T16" fmla="*/ 12 w 70"/>
                  <a:gd name="T17" fmla="*/ 17 h 41"/>
                  <a:gd name="T18" fmla="*/ 12 w 70"/>
                  <a:gd name="T19" fmla="*/ 17 h 41"/>
                  <a:gd name="T20" fmla="*/ 0 w 70"/>
                  <a:gd name="T21" fmla="*/ 37 h 41"/>
                  <a:gd name="T22" fmla="*/ 5 w 70"/>
                  <a:gd name="T23" fmla="*/ 41 h 41"/>
                  <a:gd name="T24" fmla="*/ 17 w 70"/>
                  <a:gd name="T25" fmla="*/ 21 h 41"/>
                  <a:gd name="T26" fmla="*/ 24 w 70"/>
                  <a:gd name="T27" fmla="*/ 25 h 41"/>
                  <a:gd name="T28" fmla="*/ 24 w 70"/>
                  <a:gd name="T29" fmla="*/ 25 h 41"/>
                  <a:gd name="T30" fmla="*/ 30 w 70"/>
                  <a:gd name="T31" fmla="*/ 29 h 41"/>
                  <a:gd name="T32" fmla="*/ 37 w 70"/>
                  <a:gd name="T33" fmla="*/ 17 h 41"/>
                  <a:gd name="T34" fmla="*/ 42 w 70"/>
                  <a:gd name="T35" fmla="*/ 21 h 41"/>
                  <a:gd name="T36" fmla="*/ 42 w 70"/>
                  <a:gd name="T37" fmla="*/ 21 h 41"/>
                  <a:gd name="T38" fmla="*/ 56 w 70"/>
                  <a:gd name="T39" fmla="*/ 28 h 41"/>
                  <a:gd name="T40" fmla="*/ 57 w 70"/>
                  <a:gd name="T41" fmla="*/ 28 h 41"/>
                  <a:gd name="T42" fmla="*/ 57 w 70"/>
                  <a:gd name="T43" fmla="*/ 28 h 41"/>
                  <a:gd name="T44" fmla="*/ 64 w 70"/>
                  <a:gd name="T45" fmla="*/ 17 h 41"/>
                  <a:gd name="T46" fmla="*/ 64 w 70"/>
                  <a:gd name="T47" fmla="*/ 17 h 41"/>
                  <a:gd name="T48" fmla="*/ 70 w 70"/>
                  <a:gd name="T49" fmla="*/ 4 h 41"/>
                  <a:gd name="T50" fmla="*/ 65 w 70"/>
                  <a:gd name="T51" fmla="*/ 0 h 41"/>
                  <a:gd name="T52" fmla="*/ 58 w 70"/>
                  <a:gd name="T53" fmla="*/ 12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0" h="41">
                    <a:moveTo>
                      <a:pt x="58" y="12"/>
                    </a:moveTo>
                    <a:lnTo>
                      <a:pt x="54" y="20"/>
                    </a:lnTo>
                    <a:lnTo>
                      <a:pt x="48" y="16"/>
                    </a:lnTo>
                    <a:lnTo>
                      <a:pt x="48" y="16"/>
                    </a:lnTo>
                    <a:lnTo>
                      <a:pt x="34" y="8"/>
                    </a:lnTo>
                    <a:lnTo>
                      <a:pt x="32" y="12"/>
                    </a:lnTo>
                    <a:lnTo>
                      <a:pt x="28" y="20"/>
                    </a:lnTo>
                    <a:lnTo>
                      <a:pt x="16" y="12"/>
                    </a:lnTo>
                    <a:lnTo>
                      <a:pt x="12" y="17"/>
                    </a:lnTo>
                    <a:lnTo>
                      <a:pt x="12" y="17"/>
                    </a:lnTo>
                    <a:lnTo>
                      <a:pt x="0" y="37"/>
                    </a:lnTo>
                    <a:lnTo>
                      <a:pt x="5" y="41"/>
                    </a:lnTo>
                    <a:lnTo>
                      <a:pt x="17" y="21"/>
                    </a:lnTo>
                    <a:lnTo>
                      <a:pt x="24" y="25"/>
                    </a:lnTo>
                    <a:lnTo>
                      <a:pt x="24" y="25"/>
                    </a:lnTo>
                    <a:lnTo>
                      <a:pt x="30" y="29"/>
                    </a:lnTo>
                    <a:lnTo>
                      <a:pt x="37" y="17"/>
                    </a:lnTo>
                    <a:lnTo>
                      <a:pt x="42" y="21"/>
                    </a:lnTo>
                    <a:lnTo>
                      <a:pt x="42" y="21"/>
                    </a:lnTo>
                    <a:lnTo>
                      <a:pt x="56" y="28"/>
                    </a:lnTo>
                    <a:lnTo>
                      <a:pt x="57" y="28"/>
                    </a:lnTo>
                    <a:lnTo>
                      <a:pt x="57" y="28"/>
                    </a:lnTo>
                    <a:lnTo>
                      <a:pt x="64" y="17"/>
                    </a:lnTo>
                    <a:lnTo>
                      <a:pt x="64" y="17"/>
                    </a:lnTo>
                    <a:lnTo>
                      <a:pt x="70" y="4"/>
                    </a:lnTo>
                    <a:lnTo>
                      <a:pt x="65" y="0"/>
                    </a:lnTo>
                    <a:lnTo>
                      <a:pt x="58"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43" name="Group 32"/>
            <p:cNvGrpSpPr/>
            <p:nvPr/>
          </p:nvGrpSpPr>
          <p:grpSpPr>
            <a:xfrm>
              <a:off x="1789513" y="3219822"/>
              <a:ext cx="1335540" cy="1291985"/>
              <a:chOff x="1119268" y="4013950"/>
              <a:chExt cx="456607" cy="441716"/>
            </a:xfrm>
            <a:solidFill>
              <a:schemeClr val="bg1"/>
            </a:solidFill>
          </p:grpSpPr>
          <p:sp>
            <p:nvSpPr>
              <p:cNvPr id="45" name="Freeform 129"/>
              <p:cNvSpPr/>
              <p:nvPr/>
            </p:nvSpPr>
            <p:spPr bwMode="auto">
              <a:xfrm>
                <a:off x="1149096" y="4196105"/>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6" name="Freeform 130"/>
              <p:cNvSpPr/>
              <p:nvPr/>
            </p:nvSpPr>
            <p:spPr bwMode="auto">
              <a:xfrm>
                <a:off x="1134426" y="4300928"/>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47" name="Freeform 131"/>
              <p:cNvSpPr/>
              <p:nvPr/>
            </p:nvSpPr>
            <p:spPr bwMode="auto">
              <a:xfrm>
                <a:off x="1119268" y="4013950"/>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spTree>
    <p:extLst>
      <p:ext uri="{BB962C8B-B14F-4D97-AF65-F5344CB8AC3E}">
        <p14:creationId xmlns:p14="http://schemas.microsoft.com/office/powerpoint/2010/main" val="269109403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par>
                                <p:cTn id="8" presetID="10" presetClass="entr" presetSubtype="0" fill="hold" nodeType="withEffect">
                                  <p:stCondLst>
                                    <p:cond delay="75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63" presetClass="path" presetSubtype="0" decel="50000" fill="hold" nodeType="withEffect">
                                  <p:stCondLst>
                                    <p:cond delay="750"/>
                                  </p:stCondLst>
                                  <p:childTnLst>
                                    <p:animMotion origin="layout" path="M -0.01758 0.00046 L 0.04453 3.7037E-7 " pathEditMode="relative" rAng="0" ptsTypes="AA">
                                      <p:cBhvr>
                                        <p:cTn id="12" dur="750" spd="-100000" fill="hold"/>
                                        <p:tgtEl>
                                          <p:spTgt spid="22"/>
                                        </p:tgtEl>
                                        <p:attrNameLst>
                                          <p:attrName>ppt_x</p:attrName>
                                          <p:attrName>ppt_y</p:attrName>
                                        </p:attrNameLst>
                                      </p:cBhvr>
                                      <p:rCtr x="3099" y="-23"/>
                                    </p:animMotion>
                                  </p:childTnLst>
                                </p:cTn>
                              </p:par>
                              <p:par>
                                <p:cTn id="13" presetID="35" presetClass="path" presetSubtype="0" accel="50000" decel="50000" fill="hold" nodeType="withEffect">
                                  <p:stCondLst>
                                    <p:cond delay="1500"/>
                                  </p:stCondLst>
                                  <p:childTnLst>
                                    <p:animMotion origin="layout" path="M -0.01784 0.00093 L 1.11022E-16 3.7037E-7 " pathEditMode="relative" rAng="0" ptsTypes="AA">
                                      <p:cBhvr>
                                        <p:cTn id="14" dur="750" fill="hold"/>
                                        <p:tgtEl>
                                          <p:spTgt spid="22"/>
                                        </p:tgtEl>
                                        <p:attrNameLst>
                                          <p:attrName>ppt_x</p:attrName>
                                          <p:attrName>ppt_y</p:attrName>
                                        </p:attrNameLst>
                                      </p:cBhvr>
                                      <p:rCtr x="885" y="-46"/>
                                    </p:animMotion>
                                  </p:childTnLst>
                                </p:cTn>
                              </p:par>
                            </p:childTnLst>
                          </p:cTn>
                        </p:par>
                        <p:par>
                          <p:cTn id="15" fill="hold">
                            <p:stCondLst>
                              <p:cond delay="2250"/>
                            </p:stCondLst>
                            <p:childTnLst>
                              <p:par>
                                <p:cTn id="16" presetID="49" presetClass="entr" presetSubtype="0" decel="10000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500" fill="hold"/>
                                        <p:tgtEl>
                                          <p:spTgt spid="2"/>
                                        </p:tgtEl>
                                        <p:attrNameLst>
                                          <p:attrName>ppt_w</p:attrName>
                                        </p:attrNameLst>
                                      </p:cBhvr>
                                      <p:tavLst>
                                        <p:tav tm="0">
                                          <p:val>
                                            <p:fltVal val="0"/>
                                          </p:val>
                                        </p:tav>
                                        <p:tav tm="100000">
                                          <p:val>
                                            <p:strVal val="#ppt_w"/>
                                          </p:val>
                                        </p:tav>
                                      </p:tavLst>
                                    </p:anim>
                                    <p:anim calcmode="lin" valueType="num">
                                      <p:cBhvr>
                                        <p:cTn id="19" dur="500" fill="hold"/>
                                        <p:tgtEl>
                                          <p:spTgt spid="2"/>
                                        </p:tgtEl>
                                        <p:attrNameLst>
                                          <p:attrName>ppt_h</p:attrName>
                                        </p:attrNameLst>
                                      </p:cBhvr>
                                      <p:tavLst>
                                        <p:tav tm="0">
                                          <p:val>
                                            <p:fltVal val="0"/>
                                          </p:val>
                                        </p:tav>
                                        <p:tav tm="100000">
                                          <p:val>
                                            <p:strVal val="#ppt_h"/>
                                          </p:val>
                                        </p:tav>
                                      </p:tavLst>
                                    </p:anim>
                                    <p:anim calcmode="lin" valueType="num">
                                      <p:cBhvr>
                                        <p:cTn id="20" dur="500" fill="hold"/>
                                        <p:tgtEl>
                                          <p:spTgt spid="2"/>
                                        </p:tgtEl>
                                        <p:attrNameLst>
                                          <p:attrName>style.rotation</p:attrName>
                                        </p:attrNameLst>
                                      </p:cBhvr>
                                      <p:tavLst>
                                        <p:tav tm="0">
                                          <p:val>
                                            <p:fltVal val="360"/>
                                          </p:val>
                                        </p:tav>
                                        <p:tav tm="100000">
                                          <p:val>
                                            <p:fltVal val="0"/>
                                          </p:val>
                                        </p:tav>
                                      </p:tavLst>
                                    </p:anim>
                                    <p:animEffect transition="in" filter="fade">
                                      <p:cBhvr>
                                        <p:cTn id="2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934427" cy="610295"/>
            <a:chOff x="134487" y="670145"/>
            <a:chExt cx="7501959" cy="460862"/>
          </a:xfrm>
        </p:grpSpPr>
        <p:sp>
          <p:nvSpPr>
            <p:cNvPr id="74" name="TextBox 39"/>
            <p:cNvSpPr txBox="1"/>
            <p:nvPr/>
          </p:nvSpPr>
          <p:spPr>
            <a:xfrm>
              <a:off x="375664" y="689416"/>
              <a:ext cx="759228"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科普</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5214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205" y="1741714"/>
            <a:ext cx="5236662" cy="3664857"/>
          </a:xfrm>
          <a:prstGeom prst="rect">
            <a:avLst/>
          </a:prstGeom>
        </p:spPr>
      </p:pic>
      <p:sp>
        <p:nvSpPr>
          <p:cNvPr id="4" name="矩形 3"/>
          <p:cNvSpPr/>
          <p:nvPr/>
        </p:nvSpPr>
        <p:spPr>
          <a:xfrm>
            <a:off x="0" y="1746562"/>
            <a:ext cx="12192000" cy="3667267"/>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5773451" y="2928488"/>
            <a:ext cx="6066971" cy="1938992"/>
          </a:xfrm>
          <a:prstGeom prst="rect">
            <a:avLst/>
          </a:prstGeom>
        </p:spPr>
        <p:txBody>
          <a:bodyPr wrap="square">
            <a:spAutoFit/>
          </a:bodyPr>
          <a:lstStyle/>
          <a:p>
            <a:pPr algn="ctr">
              <a:lnSpc>
                <a:spcPct val="150000"/>
              </a:lnSpc>
            </a:pPr>
            <a:r>
              <a:rPr lang="zh-CN" altLang="en-US" sz="1600" dirty="0">
                <a:solidFill>
                  <a:schemeClr val="bg1"/>
                </a:solidFill>
                <a:latin typeface="微软雅黑" panose="020B0503020204020204" pitchFamily="34" charset="-122"/>
                <a:ea typeface="微软雅黑" panose="020B0503020204020204" pitchFamily="34" charset="-122"/>
              </a:rPr>
              <a:t>大多用来进行比对以及验证处理，时间戳服务器是一款基于</a:t>
            </a:r>
            <a:r>
              <a:rPr lang="en-US" altLang="zh-CN" sz="1600" dirty="0">
                <a:solidFill>
                  <a:schemeClr val="bg1"/>
                </a:solidFill>
                <a:latin typeface="微软雅黑" panose="020B0503020204020204" pitchFamily="34" charset="-122"/>
                <a:ea typeface="微软雅黑" panose="020B0503020204020204" pitchFamily="34" charset="-122"/>
              </a:rPr>
              <a:t>PKI</a:t>
            </a:r>
            <a:r>
              <a:rPr lang="zh-CN" altLang="en-US" sz="1600" dirty="0">
                <a:solidFill>
                  <a:schemeClr val="bg1"/>
                </a:solidFill>
                <a:latin typeface="微软雅黑" panose="020B0503020204020204" pitchFamily="34" charset="-122"/>
                <a:ea typeface="微软雅黑" panose="020B0503020204020204" pitchFamily="34" charset="-122"/>
              </a:rPr>
              <a:t>（公钥密码基础设施）技术的时间戳权威系统，对外提供精确可信的时间戳服务。它采用精确的时间源、高强度高标准的安全机制，以确认系统处理数据在某一时间的存在性和相关操作的相对时间顺序，为信息系统中的时间防抵赖提供基础服务。</a:t>
            </a:r>
          </a:p>
        </p:txBody>
      </p:sp>
      <p:grpSp>
        <p:nvGrpSpPr>
          <p:cNvPr id="6" name="组合 5"/>
          <p:cNvGrpSpPr/>
          <p:nvPr/>
        </p:nvGrpSpPr>
        <p:grpSpPr>
          <a:xfrm>
            <a:off x="10101939" y="5820229"/>
            <a:ext cx="2082821" cy="415619"/>
            <a:chOff x="10101939" y="5820229"/>
            <a:chExt cx="2082821" cy="415619"/>
          </a:xfrm>
        </p:grpSpPr>
        <p:sp>
          <p:nvSpPr>
            <p:cNvPr id="5" name="平行四边形 4"/>
            <p:cNvSpPr/>
            <p:nvPr/>
          </p:nvSpPr>
          <p:spPr>
            <a:xfrm>
              <a:off x="10101939"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平行四边形 52"/>
            <p:cNvSpPr/>
            <p:nvPr/>
          </p:nvSpPr>
          <p:spPr>
            <a:xfrm>
              <a:off x="10341426"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平行四边形 53"/>
            <p:cNvSpPr/>
            <p:nvPr/>
          </p:nvSpPr>
          <p:spPr>
            <a:xfrm>
              <a:off x="10580913"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平行四边形 54"/>
            <p:cNvSpPr/>
            <p:nvPr/>
          </p:nvSpPr>
          <p:spPr>
            <a:xfrm>
              <a:off x="10820402"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平行四边形 55"/>
            <p:cNvSpPr/>
            <p:nvPr/>
          </p:nvSpPr>
          <p:spPr>
            <a:xfrm>
              <a:off x="11059889"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平行四边形 56"/>
            <p:cNvSpPr/>
            <p:nvPr/>
          </p:nvSpPr>
          <p:spPr>
            <a:xfrm>
              <a:off x="11299376"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平行四边形 57"/>
            <p:cNvSpPr/>
            <p:nvPr/>
          </p:nvSpPr>
          <p:spPr>
            <a:xfrm>
              <a:off x="11531614"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平行四边形 58"/>
            <p:cNvSpPr/>
            <p:nvPr/>
          </p:nvSpPr>
          <p:spPr>
            <a:xfrm>
              <a:off x="11771101"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平行四边形 59"/>
            <p:cNvSpPr/>
            <p:nvPr/>
          </p:nvSpPr>
          <p:spPr>
            <a:xfrm>
              <a:off x="12010588" y="5820229"/>
              <a:ext cx="174172" cy="415619"/>
            </a:xfrm>
            <a:prstGeom prst="parallelogram">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60"/>
          <p:cNvSpPr txBox="1"/>
          <p:nvPr/>
        </p:nvSpPr>
        <p:spPr>
          <a:xfrm>
            <a:off x="7595325" y="2141234"/>
            <a:ext cx="2339102" cy="523220"/>
          </a:xfrm>
          <a:prstGeom prst="rect">
            <a:avLst/>
          </a:prstGeom>
          <a:solidFill>
            <a:srgbClr val="6AE7FF"/>
          </a:solidFill>
        </p:spPr>
        <p:txBody>
          <a:bodyPr wrap="none" rtlCol="0">
            <a:spAutoFit/>
          </a:bodyPr>
          <a:lstStyle/>
          <a:p>
            <a:r>
              <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rPr>
              <a:t>时间戳服务器</a:t>
            </a:r>
            <a:endParaRPr lang="zh-CN" altLang="en-US" sz="2800" dirty="0">
              <a:solidFill>
                <a:schemeClr val="tx1">
                  <a:lumMod val="85000"/>
                  <a:lumOff val="15000"/>
                </a:schemeClr>
              </a:solidFill>
            </a:endParaRPr>
          </a:p>
        </p:txBody>
      </p:sp>
    </p:spTree>
    <p:extLst>
      <p:ext uri="{BB962C8B-B14F-4D97-AF65-F5344CB8AC3E}">
        <p14:creationId xmlns:p14="http://schemas.microsoft.com/office/powerpoint/2010/main" val="279584778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wipe(up)">
                                      <p:cBhvr>
                                        <p:cTn id="10" dur="1000"/>
                                        <p:tgtEl>
                                          <p:spTgt spid="44"/>
                                        </p:tgtEl>
                                      </p:cBhvr>
                                    </p:animEffect>
                                  </p:childTnLst>
                                </p:cTn>
                              </p:par>
                            </p:childTnLst>
                          </p:cTn>
                        </p:par>
                        <p:par>
                          <p:cTn id="11" fill="hold">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61"/>
                                        </p:tgtEl>
                                        <p:attrNameLst>
                                          <p:attrName>style.visibility</p:attrName>
                                        </p:attrNameLst>
                                      </p:cBhvr>
                                      <p:to>
                                        <p:strVal val="visible"/>
                                      </p:to>
                                    </p:set>
                                    <p:animEffect transition="in" filter="wipe(down)">
                                      <p:cBhvr>
                                        <p:cTn id="14" dur="500"/>
                                        <p:tgtEl>
                                          <p:spTgt spid="61"/>
                                        </p:tgtEl>
                                      </p:cBhvr>
                                    </p:animEffect>
                                  </p:childTnLst>
                                </p:cTn>
                              </p:par>
                            </p:childTnLst>
                          </p:cTn>
                        </p:par>
                        <p:par>
                          <p:cTn id="15" fill="hold">
                            <p:stCondLst>
                              <p:cond delay="1500"/>
                            </p:stCondLst>
                            <p:childTnLst>
                              <p:par>
                                <p:cTn id="16" presetID="2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left)">
                                      <p:cBhvr>
                                        <p:cTn id="22" dur="500"/>
                                        <p:tgtEl>
                                          <p:spTgt spid="4"/>
                                        </p:tgtEl>
                                      </p:cBhvr>
                                    </p:animEffect>
                                  </p:childTnLst>
                                </p:cTn>
                              </p:par>
                            </p:childTnLst>
                          </p:cTn>
                        </p:par>
                        <p:par>
                          <p:cTn id="23" fill="hold">
                            <p:stCondLst>
                              <p:cond delay="2500"/>
                            </p:stCondLst>
                            <p:childTnLst>
                              <p:par>
                                <p:cTn id="24" presetID="22" presetClass="entr" presetSubtype="4"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down)">
                                      <p:cBhvr>
                                        <p:cTn id="2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4" grpId="0"/>
      <p:bldP spid="6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0732713" cy="610295"/>
            <a:chOff x="134487" y="670145"/>
            <a:chExt cx="8104779" cy="460862"/>
          </a:xfrm>
        </p:grpSpPr>
        <p:sp>
          <p:nvSpPr>
            <p:cNvPr id="74" name="TextBox 39"/>
            <p:cNvSpPr txBox="1"/>
            <p:nvPr/>
          </p:nvSpPr>
          <p:spPr>
            <a:xfrm>
              <a:off x="375664" y="689416"/>
              <a:ext cx="1379006"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节点网络</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954964"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672387" y="1277258"/>
            <a:ext cx="5337141" cy="5167085"/>
            <a:chOff x="672387" y="1277258"/>
            <a:chExt cx="5337141" cy="5167085"/>
          </a:xfrm>
        </p:grpSpPr>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b="8750"/>
            <a:stretch/>
          </p:blipFill>
          <p:spPr>
            <a:xfrm>
              <a:off x="672387" y="1277258"/>
              <a:ext cx="5337141" cy="5167085"/>
            </a:xfrm>
            <a:prstGeom prst="rect">
              <a:avLst/>
            </a:prstGeom>
          </p:spPr>
        </p:pic>
        <p:sp>
          <p:nvSpPr>
            <p:cNvPr id="7" name="椭圆 6"/>
            <p:cNvSpPr/>
            <p:nvPr/>
          </p:nvSpPr>
          <p:spPr>
            <a:xfrm>
              <a:off x="1650043" y="2169886"/>
              <a:ext cx="3381828" cy="338182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a:blip r:embed="rId4"/>
            <a:stretch>
              <a:fillRect/>
            </a:stretch>
          </p:blipFill>
          <p:spPr>
            <a:xfrm>
              <a:off x="2083107" y="2917370"/>
              <a:ext cx="2553734" cy="1867500"/>
            </a:xfrm>
            <a:prstGeom prst="rect">
              <a:avLst/>
            </a:prstGeom>
            <a:noFill/>
            <a:ln w="9525">
              <a:noFill/>
            </a:ln>
          </p:spPr>
        </p:pic>
      </p:grpSp>
      <p:sp>
        <p:nvSpPr>
          <p:cNvPr id="25" name="矩形 24"/>
          <p:cNvSpPr/>
          <p:nvPr/>
        </p:nvSpPr>
        <p:spPr>
          <a:xfrm>
            <a:off x="5938702" y="1854539"/>
            <a:ext cx="5881791" cy="3416320"/>
          </a:xfrm>
          <a:prstGeom prst="rect">
            <a:avLst/>
          </a:prstGeom>
        </p:spPr>
        <p:txBody>
          <a:bodyPr wrap="square">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fontAlgn="auto">
              <a:lnSpc>
                <a:spcPct val="150000"/>
              </a:lnSpc>
            </a:pPr>
            <a:r>
              <a:rPr lang="zh-CN" altLang="en-US" sz="2000" b="1" strike="noStrike" noProof="1">
                <a:solidFill>
                  <a:srgbClr val="6AE7FF"/>
                </a:solidFill>
                <a:latin typeface="微软雅黑" panose="020B0503020204020204" pitchFamily="34" charset="-122"/>
                <a:ea typeface="微软雅黑" panose="020B0503020204020204" pitchFamily="34" charset="-122"/>
              </a:rPr>
              <a:t>任何机器都可以运行一个完整的比特币节点，一个完整的比特币节点包括如下功能：</a:t>
            </a:r>
            <a:endParaRPr lang="en-US" altLang="zh-CN" sz="2000" b="1" noProof="1">
              <a:solidFill>
                <a:srgbClr val="6AE7FF"/>
              </a:solidFill>
              <a:latin typeface="微软雅黑" panose="020B0503020204020204" pitchFamily="34" charset="-122"/>
              <a:ea typeface="微软雅黑" panose="020B0503020204020204" pitchFamily="34" charset="-122"/>
            </a:endParaRPr>
          </a:p>
          <a:p>
            <a:pPr fontAlgn="auto">
              <a:lnSpc>
                <a:spcPct val="150000"/>
              </a:lnSpc>
            </a:pPr>
            <a:r>
              <a:rPr lang="en-US" altLang="zh-CN" sz="2000" strike="noStrike" noProof="1">
                <a:solidFill>
                  <a:srgbClr val="6AE7FF"/>
                </a:solidFill>
                <a:latin typeface="微软雅黑" panose="020B0503020204020204" pitchFamily="34" charset="-122"/>
                <a:ea typeface="微软雅黑" panose="020B0503020204020204" pitchFamily="34" charset="-122"/>
              </a:rPr>
              <a:t>      </a:t>
            </a:r>
            <a:r>
              <a:rPr lang="zh-CN" altLang="en-US" sz="1400" strike="noStrike" noProof="1">
                <a:solidFill>
                  <a:srgbClr val="6AE7FF"/>
                </a:solidFill>
                <a:latin typeface="微软雅黑" panose="020B0503020204020204" pitchFamily="34" charset="-122"/>
                <a:ea typeface="微软雅黑" panose="020B0503020204020204" pitchFamily="34" charset="-122"/>
              </a:rPr>
              <a:t>钱包，允许用户在区块链网络上进行交易；</a:t>
            </a:r>
            <a:endParaRPr lang="en-US" altLang="zh-CN" sz="1400" noProof="1">
              <a:solidFill>
                <a:srgbClr val="6AE7FF"/>
              </a:solidFill>
              <a:latin typeface="微软雅黑" panose="020B0503020204020204" pitchFamily="34" charset="-122"/>
              <a:ea typeface="微软雅黑" panose="020B0503020204020204" pitchFamily="34" charset="-122"/>
            </a:endParaRPr>
          </a:p>
          <a:p>
            <a:pPr fontAlgn="auto">
              <a:lnSpc>
                <a:spcPct val="150000"/>
              </a:lnSpc>
            </a:pPr>
            <a:r>
              <a:rPr lang="en-US" altLang="zh-CN" sz="1400" strike="noStrike" noProof="1">
                <a:solidFill>
                  <a:srgbClr val="6AE7FF"/>
                </a:solidFill>
                <a:latin typeface="微软雅黑" panose="020B0503020204020204" pitchFamily="34" charset="-122"/>
                <a:ea typeface="微软雅黑" panose="020B0503020204020204" pitchFamily="34" charset="-122"/>
              </a:rPr>
              <a:t>         </a:t>
            </a:r>
            <a:r>
              <a:rPr lang="zh-CN" altLang="en-US" sz="1400" strike="noStrike" noProof="1">
                <a:solidFill>
                  <a:srgbClr val="6AE7FF"/>
                </a:solidFill>
                <a:latin typeface="微软雅黑" panose="020B0503020204020204" pitchFamily="34" charset="-122"/>
                <a:ea typeface="微软雅黑" panose="020B0503020204020204" pitchFamily="34" charset="-122"/>
              </a:rPr>
              <a:t>完整区块链，记录了所有交易历史，通过特殊的结构保证历史交易的安全性，并且用来验证新交易的合法性；</a:t>
            </a:r>
            <a:endParaRPr lang="en-US" altLang="zh-CN" sz="1400" noProof="1">
              <a:solidFill>
                <a:srgbClr val="6AE7FF"/>
              </a:solidFill>
              <a:latin typeface="微软雅黑" panose="020B0503020204020204" pitchFamily="34" charset="-122"/>
              <a:ea typeface="微软雅黑" panose="020B0503020204020204" pitchFamily="34" charset="-122"/>
            </a:endParaRPr>
          </a:p>
          <a:p>
            <a:pPr fontAlgn="auto">
              <a:lnSpc>
                <a:spcPct val="150000"/>
              </a:lnSpc>
            </a:pPr>
            <a:r>
              <a:rPr lang="en-US" altLang="zh-CN" sz="1400" strike="noStrike" noProof="1">
                <a:solidFill>
                  <a:srgbClr val="6AE7FF"/>
                </a:solidFill>
                <a:latin typeface="微软雅黑" panose="020B0503020204020204" pitchFamily="34" charset="-122"/>
                <a:ea typeface="微软雅黑" panose="020B0503020204020204" pitchFamily="34" charset="-122"/>
              </a:rPr>
              <a:t>         </a:t>
            </a:r>
            <a:r>
              <a:rPr lang="zh-CN" altLang="en-US" sz="1400" strike="noStrike" noProof="1">
                <a:solidFill>
                  <a:srgbClr val="6AE7FF"/>
                </a:solidFill>
                <a:latin typeface="微软雅黑" panose="020B0503020204020204" pitchFamily="34" charset="-122"/>
                <a:ea typeface="微软雅黑" panose="020B0503020204020204" pitchFamily="34" charset="-122"/>
              </a:rPr>
              <a:t>矿工，通过记录交易及解密数学题来生成新区块，如果成功可以赚取奖励；</a:t>
            </a:r>
            <a:endParaRPr lang="en-US" altLang="zh-CN" sz="1400" noProof="1">
              <a:solidFill>
                <a:srgbClr val="6AE7FF"/>
              </a:solidFill>
              <a:latin typeface="微软雅黑" panose="020B0503020204020204" pitchFamily="34" charset="-122"/>
              <a:ea typeface="微软雅黑" panose="020B0503020204020204" pitchFamily="34" charset="-122"/>
            </a:endParaRPr>
          </a:p>
          <a:p>
            <a:pPr fontAlgn="auto">
              <a:lnSpc>
                <a:spcPct val="150000"/>
              </a:lnSpc>
            </a:pPr>
            <a:r>
              <a:rPr lang="zh-CN" altLang="en-US" sz="1400" noProof="1">
                <a:solidFill>
                  <a:srgbClr val="6AE7FF"/>
                </a:solidFill>
                <a:latin typeface="微软雅黑" panose="020B0503020204020204" pitchFamily="34" charset="-122"/>
                <a:ea typeface="微软雅黑" panose="020B0503020204020204" pitchFamily="34" charset="-122"/>
              </a:rPr>
              <a:t>         </a:t>
            </a:r>
            <a:r>
              <a:rPr lang="zh-CN" altLang="en-US" sz="1400" strike="noStrike" noProof="1">
                <a:solidFill>
                  <a:srgbClr val="6AE7FF"/>
                </a:solidFill>
                <a:latin typeface="微软雅黑" panose="020B0503020204020204" pitchFamily="34" charset="-122"/>
                <a:ea typeface="微软雅黑" panose="020B0503020204020204" pitchFamily="34" charset="-122"/>
              </a:rPr>
              <a:t>路由功能，把其它节点传送过来的交易数据等信息再传送给更多的节点。</a:t>
            </a:r>
            <a:endParaRPr lang="en-US" altLang="zh-CN" sz="1400" strike="noStrike" noProof="1">
              <a:solidFill>
                <a:srgbClr val="6AE7FF"/>
              </a:solidFill>
              <a:latin typeface="微软雅黑" panose="020B0503020204020204" pitchFamily="34" charset="-122"/>
              <a:ea typeface="微软雅黑" panose="020B0503020204020204" pitchFamily="34" charset="-122"/>
            </a:endParaRPr>
          </a:p>
        </p:txBody>
      </p:sp>
      <p:sp>
        <p:nvSpPr>
          <p:cNvPr id="26" name="矩形 25"/>
          <p:cNvSpPr/>
          <p:nvPr/>
        </p:nvSpPr>
        <p:spPr>
          <a:xfrm>
            <a:off x="5938703" y="5385877"/>
            <a:ext cx="6253297" cy="377026"/>
          </a:xfrm>
          <a:prstGeom prst="rect">
            <a:avLst/>
          </a:prstGeom>
          <a:noFill/>
          <a:ln w="9525">
            <a:noFill/>
          </a:ln>
        </p:spPr>
        <p:txBody>
          <a:bodyPr wrap="square" anchor="t">
            <a:spAutoFit/>
          </a:bodyPr>
          <a:ls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nSpc>
                <a:spcPct val="150000"/>
              </a:lnSpc>
            </a:pPr>
            <a:r>
              <a:rPr lang="zh-CN" altLang="en-US" sz="1400" b="1" dirty="0">
                <a:solidFill>
                  <a:srgbClr val="6AE7FF"/>
                </a:solidFill>
                <a:latin typeface="微软雅黑" panose="020B0503020204020204" pitchFamily="34" charset="-122"/>
                <a:ea typeface="微软雅黑" panose="020B0503020204020204" pitchFamily="34" charset="-122"/>
              </a:rPr>
              <a:t>除了路由功能以外，其它的功能都不是必须的。</a:t>
            </a:r>
            <a:endParaRPr lang="zh-CN" altLang="en-US" sz="1400" b="1" dirty="0">
              <a:solidFill>
                <a:srgbClr val="6AE7FF"/>
              </a:solidFill>
              <a:latin typeface="Arial" panose="020B0604020202020204" pitchFamily="34" charset="0"/>
              <a:ea typeface="黑体" panose="02010609060101010101" charset="-122"/>
            </a:endParaRPr>
          </a:p>
        </p:txBody>
      </p:sp>
    </p:spTree>
    <p:extLst>
      <p:ext uri="{BB962C8B-B14F-4D97-AF65-F5344CB8AC3E}">
        <p14:creationId xmlns:p14="http://schemas.microsoft.com/office/powerpoint/2010/main" val="12584198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heel(1)">
                                      <p:cBhvr>
                                        <p:cTn id="11" dur="2000"/>
                                        <p:tgtEl>
                                          <p:spTgt spid="8"/>
                                        </p:tgtEl>
                                      </p:cBhvr>
                                    </p:animEffect>
                                  </p:childTnLst>
                                </p:cTn>
                              </p:par>
                            </p:childTnLst>
                          </p:cTn>
                        </p:par>
                        <p:par>
                          <p:cTn id="12" fill="hold">
                            <p:stCondLst>
                              <p:cond delay="2500"/>
                            </p:stCondLst>
                            <p:childTnLst>
                              <p:par>
                                <p:cTn id="13" presetID="16" presetClass="entr" presetSubtype="21"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barn(inVertical)">
                                      <p:cBhvr>
                                        <p:cTn id="15" dur="500"/>
                                        <p:tgtEl>
                                          <p:spTgt spid="25"/>
                                        </p:tgtEl>
                                      </p:cBhvr>
                                    </p:animEffect>
                                  </p:childTnLst>
                                </p:cTn>
                              </p:par>
                            </p:childTnLst>
                          </p:cTn>
                        </p:par>
                        <p:par>
                          <p:cTn id="16" fill="hold">
                            <p:stCondLst>
                              <p:cond delay="3000"/>
                            </p:stCondLst>
                            <p:childTnLst>
                              <p:par>
                                <p:cTn id="17" presetID="22" presetClass="entr" presetSubtype="4"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down)">
                                      <p:cBhvr>
                                        <p:cTn id="1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0689168" cy="610295"/>
            <a:chOff x="134487" y="670145"/>
            <a:chExt cx="8071896" cy="460862"/>
          </a:xfrm>
        </p:grpSpPr>
        <p:sp>
          <p:nvSpPr>
            <p:cNvPr id="74" name="TextBox 39"/>
            <p:cNvSpPr txBox="1"/>
            <p:nvPr/>
          </p:nvSpPr>
          <p:spPr>
            <a:xfrm>
              <a:off x="375664" y="689416"/>
              <a:ext cx="1379006" cy="441591"/>
            </a:xfrm>
            <a:prstGeom prst="rect">
              <a:avLst/>
            </a:prstGeom>
            <a:noFill/>
          </p:spPr>
          <p:txBody>
            <a:bodyPr wrap="none" rtlCol="0">
              <a:spAutoFit/>
            </a:bodyPr>
            <a:lstStyle/>
            <a:p>
              <a:r>
                <a:rPr lang="zh-CN" altLang="en-US" sz="3200" b="1" dirty="0">
                  <a:solidFill>
                    <a:srgbClr val="10FBFE"/>
                  </a:solidFill>
                  <a:latin typeface="微软雅黑" panose="020B0503020204020204" charset="-122"/>
                  <a:ea typeface="微软雅黑" panose="020B0503020204020204" charset="-122"/>
                  <a:sym typeface="+mn-ea"/>
                </a:rPr>
                <a:t>交易过程</a:t>
              </a: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922081"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883502" y="1407886"/>
            <a:ext cx="10605643" cy="4833257"/>
            <a:chOff x="883502" y="1407886"/>
            <a:chExt cx="10605643" cy="4833257"/>
          </a:xfrm>
        </p:grpSpPr>
        <p:sp>
          <p:nvSpPr>
            <p:cNvPr id="13" name="矩形 12"/>
            <p:cNvSpPr/>
            <p:nvPr/>
          </p:nvSpPr>
          <p:spPr>
            <a:xfrm>
              <a:off x="891841" y="3826919"/>
              <a:ext cx="2093099" cy="57812"/>
            </a:xfrm>
            <a:prstGeom prst="rect">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14" name="矩形 13"/>
            <p:cNvSpPr/>
            <p:nvPr/>
          </p:nvSpPr>
          <p:spPr>
            <a:xfrm>
              <a:off x="2986477" y="3826919"/>
              <a:ext cx="2093099" cy="57812"/>
            </a:xfrm>
            <a:prstGeom prst="rect">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15" name="矩形 14"/>
            <p:cNvSpPr/>
            <p:nvPr/>
          </p:nvSpPr>
          <p:spPr>
            <a:xfrm>
              <a:off x="5081113" y="3826919"/>
              <a:ext cx="2093099" cy="57812"/>
            </a:xfrm>
            <a:prstGeom prst="rect">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16" name="矩形 15"/>
            <p:cNvSpPr/>
            <p:nvPr/>
          </p:nvSpPr>
          <p:spPr>
            <a:xfrm>
              <a:off x="7175748" y="3826919"/>
              <a:ext cx="2093099" cy="57812"/>
            </a:xfrm>
            <a:prstGeom prst="rect">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17" name="矩形 16"/>
            <p:cNvSpPr/>
            <p:nvPr/>
          </p:nvSpPr>
          <p:spPr>
            <a:xfrm>
              <a:off x="9270384" y="3826919"/>
              <a:ext cx="2093099" cy="57812"/>
            </a:xfrm>
            <a:prstGeom prst="rect">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cxnSp>
          <p:nvCxnSpPr>
            <p:cNvPr id="18" name="直接连接符 17"/>
            <p:cNvCxnSpPr/>
            <p:nvPr/>
          </p:nvCxnSpPr>
          <p:spPr>
            <a:xfrm flipV="1">
              <a:off x="2986474" y="1608354"/>
              <a:ext cx="0" cy="2247469"/>
            </a:xfrm>
            <a:prstGeom prst="line">
              <a:avLst/>
            </a:prstGeom>
            <a:ln w="19050">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5079573" y="3855822"/>
              <a:ext cx="0" cy="2247469"/>
            </a:xfrm>
            <a:prstGeom prst="line">
              <a:avLst/>
            </a:prstGeom>
            <a:ln w="19050">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flipV="1">
              <a:off x="7172671" y="1608354"/>
              <a:ext cx="0" cy="2247469"/>
            </a:xfrm>
            <a:prstGeom prst="line">
              <a:avLst/>
            </a:prstGeom>
            <a:ln w="19050">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flipV="1">
              <a:off x="9265770" y="3855822"/>
              <a:ext cx="0" cy="2247469"/>
            </a:xfrm>
            <a:prstGeom prst="line">
              <a:avLst/>
            </a:prstGeom>
            <a:ln w="19050">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11368504" y="1646897"/>
              <a:ext cx="0" cy="2247469"/>
            </a:xfrm>
            <a:prstGeom prst="line">
              <a:avLst/>
            </a:prstGeom>
            <a:ln w="19050">
              <a:solidFill>
                <a:srgbClr val="6AE7FF"/>
              </a:solidFill>
            </a:ln>
          </p:spPr>
          <p:style>
            <a:lnRef idx="1">
              <a:schemeClr val="accent1"/>
            </a:lnRef>
            <a:fillRef idx="0">
              <a:schemeClr val="accent1"/>
            </a:fillRef>
            <a:effectRef idx="0">
              <a:schemeClr val="accent1"/>
            </a:effectRef>
            <a:fontRef idx="minor">
              <a:schemeClr val="tx1"/>
            </a:fontRef>
          </p:style>
        </p:cxnSp>
        <p:sp>
          <p:nvSpPr>
            <p:cNvPr id="24" name="TextBox 82"/>
            <p:cNvSpPr txBox="1"/>
            <p:nvPr/>
          </p:nvSpPr>
          <p:spPr>
            <a:xfrm>
              <a:off x="883502" y="3231628"/>
              <a:ext cx="2093099" cy="646294"/>
            </a:xfrm>
            <a:prstGeom prst="rect">
              <a:avLst/>
            </a:prstGeom>
            <a:noFill/>
            <a:ln>
              <a:solidFill>
                <a:srgbClr val="6AE7FF"/>
              </a:solidFill>
            </a:ln>
          </p:spPr>
          <p:txBody>
            <a:bodyPr wrap="square" lIns="91404" tIns="45702" rIns="91404" bIns="45702" rtlCol="0">
              <a:spAutoFit/>
            </a:bodyPr>
            <a:lstStyle/>
            <a:p>
              <a:pPr algn="ctr"/>
              <a:r>
                <a:rPr lang="en-US" altLang="zh-CN"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B</a:t>
              </a:r>
              <a:r>
                <a:rPr lang="zh-CN" altLang="en-US"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以</a:t>
              </a:r>
              <a:r>
                <a:rPr lang="zh-CN" altLang="zh-CN"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公钥</a:t>
              </a:r>
              <a:r>
                <a:rPr lang="zh-CN" altLang="en-US"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作为接收方地址</a:t>
              </a:r>
              <a:endParaRPr lang="en-US" altLang="zh-CN"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7" name="TextBox 83"/>
            <p:cNvSpPr txBox="1"/>
            <p:nvPr/>
          </p:nvSpPr>
          <p:spPr>
            <a:xfrm>
              <a:off x="2988014" y="3880038"/>
              <a:ext cx="2093099" cy="369296"/>
            </a:xfrm>
            <a:prstGeom prst="rect">
              <a:avLst/>
            </a:prstGeom>
            <a:noFill/>
            <a:ln>
              <a:solidFill>
                <a:srgbClr val="6AE7FF"/>
              </a:solidFill>
            </a:ln>
          </p:spPr>
          <p:txBody>
            <a:bodyPr wrap="square" lIns="91404" tIns="45702" rIns="91404" bIns="45702" rtlCol="0">
              <a:spAutoFit/>
            </a:bodyPr>
            <a:lstStyle/>
            <a:p>
              <a:pPr algn="ctr"/>
              <a:r>
                <a:rPr lang="zh-CN" altLang="en-US"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比特币区块确认</a:t>
              </a:r>
              <a:endParaRPr lang="en-US" altLang="zh-CN"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28" name="TextBox 84"/>
            <p:cNvSpPr txBox="1"/>
            <p:nvPr/>
          </p:nvSpPr>
          <p:spPr>
            <a:xfrm>
              <a:off x="5079575" y="3325358"/>
              <a:ext cx="2093099" cy="507795"/>
            </a:xfrm>
            <a:prstGeom prst="rect">
              <a:avLst/>
            </a:prstGeom>
            <a:noFill/>
            <a:ln>
              <a:solidFill>
                <a:srgbClr val="6AE7FF"/>
              </a:solidFill>
            </a:ln>
          </p:spPr>
          <p:txBody>
            <a:bodyPr wrap="square" lIns="91404" tIns="45702" rIns="91404" bIns="45702" rtlCol="0">
              <a:spAutoFit/>
            </a:bodyPr>
            <a:lstStyle/>
            <a:p>
              <a:pPr algn="ctr" fontAlgn="auto">
                <a:lnSpc>
                  <a:spcPct val="150000"/>
                </a:lnSpc>
              </a:pPr>
              <a:r>
                <a:rPr lang="zh-CN" altLang="en-US" b="1" noProof="1">
                  <a:solidFill>
                    <a:schemeClr val="bg1"/>
                  </a:solidFill>
                  <a:latin typeface="微软雅黑" panose="020B0503020204020204" pitchFamily="34" charset="-122"/>
                  <a:ea typeface="微软雅黑" panose="020B0503020204020204" pitchFamily="34" charset="-122"/>
                </a:rPr>
                <a:t>答案并不唯一</a:t>
              </a:r>
            </a:p>
          </p:txBody>
        </p:sp>
        <p:sp>
          <p:nvSpPr>
            <p:cNvPr id="29" name="TextBox 85"/>
            <p:cNvSpPr txBox="1"/>
            <p:nvPr/>
          </p:nvSpPr>
          <p:spPr>
            <a:xfrm>
              <a:off x="7163547" y="3891537"/>
              <a:ext cx="2093099" cy="369296"/>
            </a:xfrm>
            <a:prstGeom prst="rect">
              <a:avLst/>
            </a:prstGeom>
            <a:noFill/>
            <a:ln>
              <a:solidFill>
                <a:srgbClr val="6AE7FF"/>
              </a:solidFill>
            </a:ln>
          </p:spPr>
          <p:txBody>
            <a:bodyPr wrap="square" lIns="91404" tIns="45702" rIns="91404" bIns="45702" rtlCol="0">
              <a:spAutoFit/>
            </a:bodyPr>
            <a:lstStyle/>
            <a:p>
              <a:pPr algn="ctr"/>
              <a:r>
                <a:rPr lang="zh-CN" altLang="en-US" b="1"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取中间值为时间戳</a:t>
              </a:r>
              <a:endParaRPr lang="en-US" altLang="zh-CN" b="1" dirty="0">
                <a:solidFill>
                  <a:schemeClr val="bg1"/>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30" name="TextBox 86"/>
            <p:cNvSpPr txBox="1"/>
            <p:nvPr/>
          </p:nvSpPr>
          <p:spPr>
            <a:xfrm>
              <a:off x="9256645" y="3231110"/>
              <a:ext cx="2093099" cy="646294"/>
            </a:xfrm>
            <a:prstGeom prst="rect">
              <a:avLst/>
            </a:prstGeom>
            <a:noFill/>
            <a:ln>
              <a:solidFill>
                <a:srgbClr val="6AE7FF"/>
              </a:solidFill>
            </a:ln>
          </p:spPr>
          <p:txBody>
            <a:bodyPr wrap="square" lIns="91404" tIns="45702" rIns="91404" bIns="45702" rtlCol="0">
              <a:spAutoFit/>
            </a:bodyPr>
            <a:lstStyle/>
            <a:p>
              <a:pPr algn="ctr"/>
              <a:r>
                <a:rPr lang="zh-CN" altLang="en-US"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rPr>
                <a:t>每个区块生成需</a:t>
              </a:r>
              <a:r>
                <a:rPr lang="en-US" altLang="zh-CN"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rPr>
                <a:t>10</a:t>
              </a:r>
              <a:r>
                <a:rPr lang="zh-CN" altLang="en-US"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rPr>
                <a:t>分钟</a:t>
              </a:r>
              <a:endParaRPr lang="en-US" altLang="zh-CN" b="1" dirty="0">
                <a:solidFill>
                  <a:srgbClr val="FEFEFE"/>
                </a:solidFill>
                <a:latin typeface="微软雅黑" panose="020B0503020204020204" pitchFamily="34" charset="-122"/>
                <a:ea typeface="微软雅黑" panose="020B0503020204020204" pitchFamily="34" charset="-122"/>
                <a:cs typeface="Kartika" panose="02020503030404060203" pitchFamily="18" charset="0"/>
              </a:endParaRPr>
            </a:p>
          </p:txBody>
        </p:sp>
        <p:sp>
          <p:nvSpPr>
            <p:cNvPr id="31" name="椭圆 30"/>
            <p:cNvSpPr/>
            <p:nvPr/>
          </p:nvSpPr>
          <p:spPr>
            <a:xfrm>
              <a:off x="4953908" y="5989814"/>
              <a:ext cx="251329" cy="251329"/>
            </a:xfrm>
            <a:prstGeom prst="ellipse">
              <a:avLst/>
            </a:prstGeom>
            <a:solidFill>
              <a:srgbClr val="6AE7FF"/>
            </a:solidFill>
            <a:ln w="9525">
              <a:noFill/>
            </a:ln>
            <a:effectLst>
              <a:outerShdw blurRad="127000" dist="635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32" name="椭圆 31"/>
            <p:cNvSpPr/>
            <p:nvPr/>
          </p:nvSpPr>
          <p:spPr>
            <a:xfrm>
              <a:off x="2888300" y="1407886"/>
              <a:ext cx="251329" cy="251329"/>
            </a:xfrm>
            <a:prstGeom prst="ellipse">
              <a:avLst/>
            </a:prstGeom>
            <a:solidFill>
              <a:srgbClr val="6AE7FF"/>
            </a:solidFill>
            <a:ln w="9525">
              <a:noFill/>
            </a:ln>
            <a:effectLst>
              <a:outerShdw blurRad="127000" dist="635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33" name="椭圆 32"/>
            <p:cNvSpPr/>
            <p:nvPr/>
          </p:nvSpPr>
          <p:spPr>
            <a:xfrm>
              <a:off x="7055899" y="1407886"/>
              <a:ext cx="251329" cy="251329"/>
            </a:xfrm>
            <a:prstGeom prst="ellipse">
              <a:avLst/>
            </a:prstGeom>
            <a:solidFill>
              <a:srgbClr val="6AE7FF"/>
            </a:solidFill>
            <a:ln w="9525">
              <a:noFill/>
            </a:ln>
            <a:effectLst>
              <a:outerShdw blurRad="127000" dist="635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34" name="椭圆 33"/>
            <p:cNvSpPr/>
            <p:nvPr/>
          </p:nvSpPr>
          <p:spPr>
            <a:xfrm>
              <a:off x="11237816" y="1407886"/>
              <a:ext cx="251329" cy="251329"/>
            </a:xfrm>
            <a:prstGeom prst="ellipse">
              <a:avLst/>
            </a:prstGeom>
            <a:solidFill>
              <a:srgbClr val="6AE7FF"/>
            </a:solidFill>
            <a:ln w="9525">
              <a:noFill/>
            </a:ln>
            <a:effectLst>
              <a:outerShdw blurRad="127000" dist="635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35" name="椭圆 34"/>
            <p:cNvSpPr/>
            <p:nvPr/>
          </p:nvSpPr>
          <p:spPr>
            <a:xfrm>
              <a:off x="9130978" y="5989814"/>
              <a:ext cx="251329" cy="251329"/>
            </a:xfrm>
            <a:prstGeom prst="ellipse">
              <a:avLst/>
            </a:prstGeom>
            <a:solidFill>
              <a:srgbClr val="6AE7FF"/>
            </a:solidFill>
            <a:ln w="9525">
              <a:noFill/>
            </a:ln>
            <a:effectLst>
              <a:outerShdw blurRad="127000" dist="635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solidFill>
                  <a:srgbClr val="F3E159"/>
                </a:solidFill>
              </a:endParaRPr>
            </a:p>
          </p:txBody>
        </p:sp>
        <p:sp>
          <p:nvSpPr>
            <p:cNvPr id="36" name="Rectangle 42"/>
            <p:cNvSpPr/>
            <p:nvPr/>
          </p:nvSpPr>
          <p:spPr>
            <a:xfrm flipH="1">
              <a:off x="970028" y="1434183"/>
              <a:ext cx="1889258" cy="1612306"/>
            </a:xfrm>
            <a:prstGeom prst="rect">
              <a:avLst/>
            </a:prstGeom>
            <a:noFill/>
            <a:ln w="12700" cap="flat" cmpd="sng" algn="ctr">
              <a:noFill/>
              <a:prstDash val="solid"/>
            </a:ln>
            <a:effectLst/>
          </p:spPr>
          <p:txBody>
            <a:bodyPr lIns="91404" tIns="0" rIns="91404" bIns="0" rtlCol="0" anchor="t"/>
            <a:lstStyle/>
            <a:p>
              <a:pPr algn="ct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所有者</a:t>
              </a:r>
              <a:r>
                <a:rPr lang="en-US" altLang="zh-CN" sz="1200" dirty="0">
                  <a:solidFill>
                    <a:schemeClr val="bg1"/>
                  </a:solidFill>
                  <a:latin typeface="微软雅黑" panose="020B0503020204020204" pitchFamily="34" charset="-122"/>
                  <a:ea typeface="微软雅黑" panose="020B0503020204020204" pitchFamily="34" charset="-122"/>
                </a:rPr>
                <a:t>A</a:t>
              </a:r>
              <a:r>
                <a:rPr lang="zh-CN" altLang="zh-CN" sz="1200" dirty="0">
                  <a:solidFill>
                    <a:schemeClr val="bg1"/>
                  </a:solidFill>
                  <a:latin typeface="微软雅黑" panose="020B0503020204020204" pitchFamily="34" charset="-122"/>
                  <a:ea typeface="微软雅黑" panose="020B0503020204020204" pitchFamily="34" charset="-122"/>
                </a:rPr>
                <a:t>利用他的私钥对前一次交易</a:t>
              </a:r>
              <a:r>
                <a:rPr lang="zh-CN" altLang="en-US" sz="1200" dirty="0">
                  <a:solidFill>
                    <a:schemeClr val="bg1"/>
                  </a:solidFill>
                  <a:latin typeface="微软雅黑" panose="020B0503020204020204" pitchFamily="34" charset="-122"/>
                  <a:ea typeface="微软雅黑" panose="020B0503020204020204" pitchFamily="34" charset="-122"/>
                </a:rPr>
                <a:t>（比特货来源）</a:t>
              </a:r>
              <a:r>
                <a:rPr lang="zh-CN" altLang="zh-CN" sz="1200" dirty="0">
                  <a:solidFill>
                    <a:schemeClr val="bg1"/>
                  </a:solidFill>
                  <a:latin typeface="微软雅黑" panose="020B0503020204020204" pitchFamily="34" charset="-122"/>
                  <a:ea typeface="微软雅黑" panose="020B0503020204020204" pitchFamily="34" charset="-122"/>
                </a:rPr>
                <a:t>和下一位所有者</a:t>
              </a:r>
              <a:r>
                <a:rPr lang="en-US" altLang="zh-CN" sz="1200" dirty="0">
                  <a:solidFill>
                    <a:schemeClr val="bg1"/>
                  </a:solidFill>
                  <a:latin typeface="微软雅黑" panose="020B0503020204020204" pitchFamily="34" charset="-122"/>
                  <a:ea typeface="微软雅黑" panose="020B0503020204020204" pitchFamily="34" charset="-122"/>
                </a:rPr>
                <a:t>B</a:t>
              </a:r>
              <a:r>
                <a:rPr lang="zh-CN" altLang="zh-CN" sz="1200" dirty="0">
                  <a:solidFill>
                    <a:schemeClr val="bg1"/>
                  </a:solidFill>
                  <a:latin typeface="微软雅黑" panose="020B0503020204020204" pitchFamily="34" charset="-122"/>
                  <a:ea typeface="微软雅黑" panose="020B0503020204020204" pitchFamily="34" charset="-122"/>
                </a:rPr>
                <a:t>签署一个数字签名，并将这个签名附加在这枚</a:t>
              </a:r>
              <a:r>
                <a:rPr lang="zh-CN" altLang="en-US" sz="1200" dirty="0">
                  <a:solidFill>
                    <a:schemeClr val="bg1"/>
                  </a:solidFill>
                  <a:latin typeface="微软雅黑" panose="020B0503020204020204" pitchFamily="34" charset="-122"/>
                  <a:ea typeface="微软雅黑" panose="020B0503020204020204" pitchFamily="34" charset="-122"/>
                </a:rPr>
                <a:t>货</a:t>
              </a:r>
              <a:r>
                <a:rPr lang="zh-CN" altLang="zh-CN" sz="1200" dirty="0">
                  <a:solidFill>
                    <a:schemeClr val="bg1"/>
                  </a:solidFill>
                  <a:latin typeface="微软雅黑" panose="020B0503020204020204" pitchFamily="34" charset="-122"/>
                  <a:ea typeface="微软雅黑" panose="020B0503020204020204" pitchFamily="34" charset="-122"/>
                </a:rPr>
                <a:t>币的末尾，制作成交易单</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38" name="Rectangle 42"/>
            <p:cNvSpPr/>
            <p:nvPr/>
          </p:nvSpPr>
          <p:spPr>
            <a:xfrm flipH="1">
              <a:off x="3068495" y="4492048"/>
              <a:ext cx="1889258" cy="1030678"/>
            </a:xfrm>
            <a:prstGeom prst="rect">
              <a:avLst/>
            </a:prstGeom>
            <a:noFill/>
            <a:ln w="12700" cap="flat" cmpd="sng" algn="ctr">
              <a:noFill/>
              <a:prstDash val="solid"/>
            </a:ln>
            <a:effectLst/>
          </p:spPr>
          <p:txBody>
            <a:bodyPr lIns="91404" tIns="0" rIns="91404" bIns="0" rtlCol="0" anchor="t"/>
            <a:lstStyle/>
            <a:p>
              <a:pPr algn="ctr">
                <a:lnSpc>
                  <a:spcPct val="150000"/>
                </a:lnSpc>
              </a:pPr>
              <a:r>
                <a:rPr lang="en-US" altLang="zh-CN" sz="1200" dirty="0">
                  <a:solidFill>
                    <a:schemeClr val="bg1"/>
                  </a:solidFill>
                  <a:latin typeface="微软雅黑" panose="020B0503020204020204" pitchFamily="34" charset="-122"/>
                  <a:ea typeface="微软雅黑" panose="020B0503020204020204" pitchFamily="34" charset="-122"/>
                </a:rPr>
                <a:t>A</a:t>
              </a:r>
              <a:r>
                <a:rPr lang="zh-CN" altLang="zh-CN" sz="1200" dirty="0">
                  <a:solidFill>
                    <a:schemeClr val="bg1"/>
                  </a:solidFill>
                  <a:latin typeface="微软雅黑" panose="020B0503020204020204" pitchFamily="34" charset="-122"/>
                  <a:ea typeface="微软雅黑" panose="020B0503020204020204" pitchFamily="34" charset="-122"/>
                </a:rPr>
                <a:t>将交易单广播至全网，</a:t>
              </a:r>
              <a:r>
                <a:rPr lang="zh-CN" altLang="en-US" sz="1200" dirty="0">
                  <a:solidFill>
                    <a:schemeClr val="bg1"/>
                  </a:solidFill>
                  <a:latin typeface="微软雅黑" panose="020B0503020204020204" pitchFamily="34" charset="-122"/>
                  <a:ea typeface="微软雅黑" panose="020B0503020204020204" pitchFamily="34" charset="-122"/>
                </a:rPr>
                <a:t>比特</a:t>
              </a:r>
              <a:r>
                <a:rPr lang="zh-CN" altLang="zh-CN" sz="1200" dirty="0">
                  <a:solidFill>
                    <a:schemeClr val="bg1"/>
                  </a:solidFill>
                  <a:latin typeface="微软雅黑" panose="020B0503020204020204" pitchFamily="34" charset="-122"/>
                  <a:ea typeface="微软雅黑" panose="020B0503020204020204" pitchFamily="34" charset="-122"/>
                </a:rPr>
                <a:t>币就发送给了</a:t>
              </a:r>
              <a:r>
                <a:rPr lang="en-US" altLang="zh-CN" sz="1200" dirty="0">
                  <a:solidFill>
                    <a:schemeClr val="bg1"/>
                  </a:solidFill>
                  <a:latin typeface="微软雅黑" panose="020B0503020204020204" pitchFamily="34" charset="-122"/>
                  <a:ea typeface="微软雅黑" panose="020B0503020204020204" pitchFamily="34" charset="-122"/>
                </a:rPr>
                <a:t>B</a:t>
              </a:r>
              <a:r>
                <a:rPr lang="zh-CN" altLang="zh-CN" sz="1200" dirty="0">
                  <a:solidFill>
                    <a:schemeClr val="bg1"/>
                  </a:solidFill>
                  <a:latin typeface="微软雅黑" panose="020B0503020204020204" pitchFamily="34" charset="-122"/>
                  <a:ea typeface="微软雅黑" panose="020B0503020204020204" pitchFamily="34" charset="-122"/>
                </a:rPr>
                <a:t>，每个节点都将收到的交易信息纳入一个区块中</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0" name="Rectangle 42"/>
            <p:cNvSpPr/>
            <p:nvPr/>
          </p:nvSpPr>
          <p:spPr>
            <a:xfrm flipH="1">
              <a:off x="5148857" y="1412310"/>
              <a:ext cx="1889258" cy="1603279"/>
            </a:xfrm>
            <a:prstGeom prst="rect">
              <a:avLst/>
            </a:prstGeom>
            <a:noFill/>
            <a:ln w="12700" cap="flat" cmpd="sng" algn="ctr">
              <a:noFill/>
              <a:prstDash val="solid"/>
            </a:ln>
            <a:effectLst/>
          </p:spPr>
          <p:txBody>
            <a:bodyPr lIns="91404" tIns="0" rIns="91404" bIns="0" rtlCol="0" anchor="t"/>
            <a:lstStyle/>
            <a:p>
              <a:pPr algn="ctr" fontAlgn="auto">
                <a:lnSpc>
                  <a:spcPct val="150000"/>
                </a:lnSpc>
              </a:pP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每个节点通过解</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一道数学难题</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，从而去获得</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创建新</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区块</a:t>
              </a:r>
              <a:r>
                <a:rPr lang="zh-CN" altLang="en-US"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权利</a:t>
              </a:r>
              <a:r>
                <a:rPr lang="zh-CN"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rPr>
                <a:t>，并争取得到比特币的奖励（新比特币会在此过程中产生）</a:t>
              </a:r>
              <a:endParaRPr lang="zh-CN" altLang="en-US" sz="1200" noProof="1">
                <a:solidFill>
                  <a:schemeClr val="bg1"/>
                </a:solidFill>
                <a:latin typeface="+mn-ea"/>
              </a:endParaRPr>
            </a:p>
          </p:txBody>
        </p:sp>
        <p:sp>
          <p:nvSpPr>
            <p:cNvPr id="42" name="Rectangle 42"/>
            <p:cNvSpPr/>
            <p:nvPr/>
          </p:nvSpPr>
          <p:spPr>
            <a:xfrm flipH="1">
              <a:off x="7281007" y="4533775"/>
              <a:ext cx="1889258" cy="1030678"/>
            </a:xfrm>
            <a:prstGeom prst="rect">
              <a:avLst/>
            </a:prstGeom>
            <a:noFill/>
            <a:ln w="12700" cap="flat" cmpd="sng" algn="ctr">
              <a:noFill/>
              <a:prstDash val="solid"/>
            </a:ln>
            <a:effectLst/>
          </p:spPr>
          <p:txBody>
            <a:bodyPr lIns="91404" tIns="0" rIns="91404" bIns="0" rtlCol="0" anchor="t"/>
            <a:lstStyle/>
            <a:p>
              <a:pPr algn="ctr">
                <a:lnSpc>
                  <a:spcPct val="150000"/>
                </a:lnSpc>
              </a:pPr>
              <a:r>
                <a:rPr lang="zh-CN" altLang="zh-CN" sz="1200" dirty="0">
                  <a:solidFill>
                    <a:schemeClr val="bg1"/>
                  </a:solidFill>
                  <a:latin typeface="微软雅黑" panose="020B0503020204020204" pitchFamily="34" charset="-122"/>
                  <a:ea typeface="微软雅黑" panose="020B0503020204020204" pitchFamily="34" charset="-122"/>
                </a:rPr>
                <a:t>当一个节点找到解时，它就向全网广播该区块记录的所有盖时间戳交易，并由全网其他节点核对</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44" name="Rectangle 42"/>
            <p:cNvSpPr/>
            <p:nvPr/>
          </p:nvSpPr>
          <p:spPr>
            <a:xfrm flipH="1">
              <a:off x="9283214" y="1434183"/>
              <a:ext cx="1889258" cy="1787292"/>
            </a:xfrm>
            <a:prstGeom prst="rect">
              <a:avLst/>
            </a:prstGeom>
            <a:noFill/>
            <a:ln w="12700" cap="flat" cmpd="sng" algn="ctr">
              <a:noFill/>
              <a:prstDash val="solid"/>
            </a:ln>
            <a:effectLst/>
          </p:spPr>
          <p:txBody>
            <a:bodyPr lIns="91404" tIns="0" rIns="91404" bIns="0" rtlCol="0" anchor="t"/>
            <a:lstStyle/>
            <a:p>
              <a:pPr algn="ctr" fontAlgn="auto">
                <a:lnSpc>
                  <a:spcPct val="150000"/>
                </a:lnSpc>
                <a:spcBef>
                  <a:spcPts val="0"/>
                </a:spcBef>
                <a:spcAft>
                  <a:spcPts val="0"/>
                </a:spcAft>
                <a:defRPr/>
              </a:pPr>
              <a:r>
                <a:rPr lang="zh-CN" altLang="zh-CN" sz="1200" dirty="0">
                  <a:solidFill>
                    <a:schemeClr val="bg1"/>
                  </a:solidFill>
                  <a:latin typeface="微软雅黑" panose="020B0503020204020204" pitchFamily="34" charset="-122"/>
                  <a:ea typeface="微软雅黑" panose="020B0503020204020204" pitchFamily="34" charset="-122"/>
                </a:rPr>
                <a:t>全网其他节点核对该区块记账的正确性，没有错误后他们将在该合法区块之后竞争下一个区块，这样就形成了一个合法记账的区块链</a:t>
              </a:r>
              <a:r>
                <a:rPr lang="zh-CN" altLang="en-US" sz="1200" dirty="0">
                  <a:solidFill>
                    <a:schemeClr val="bg1"/>
                  </a:solidFill>
                  <a:latin typeface="微软雅黑" panose="020B0503020204020204" pitchFamily="34" charset="-122"/>
                  <a:ea typeface="微软雅黑" panose="020B0503020204020204" pitchFamily="34" charset="-122"/>
                </a:rPr>
                <a:t>。</a:t>
              </a:r>
              <a:endParaRPr lang="zh-CN" altLang="en-US" sz="1200" dirty="0">
                <a:solidFill>
                  <a:schemeClr val="bg1"/>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spTree>
    <p:extLst>
      <p:ext uri="{BB962C8B-B14F-4D97-AF65-F5344CB8AC3E}">
        <p14:creationId xmlns:p14="http://schemas.microsoft.com/office/powerpoint/2010/main" val="353874117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down)">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a:solidFill>
                  <a:srgbClr val="6AE7FF"/>
                </a:solidFill>
              </a:rPr>
              <a:t>04</a:t>
            </a:r>
          </a:p>
        </p:txBody>
      </p:sp>
      <p:sp>
        <p:nvSpPr>
          <p:cNvPr id="4" name="文本框 3"/>
          <p:cNvSpPr txBox="1"/>
          <p:nvPr/>
        </p:nvSpPr>
        <p:spPr>
          <a:xfrm>
            <a:off x="4812831" y="2835282"/>
            <a:ext cx="3287638" cy="923330"/>
          </a:xfrm>
          <a:prstGeom prst="rect">
            <a:avLst/>
          </a:prstGeom>
          <a:noFill/>
        </p:spPr>
        <p:txBody>
          <a:bodyPr wrap="square" rtlCol="0">
            <a:spAutoFit/>
          </a:bodyPr>
          <a:lstStyle/>
          <a:p>
            <a:r>
              <a:rPr lang="zh-CN" altLang="en-US" sz="5400" dirty="0">
                <a:solidFill>
                  <a:srgbClr val="6AE7FF"/>
                </a:solidFill>
                <a:latin typeface="微软雅黑" panose="020B0503020204020204" pitchFamily="34" charset="-122"/>
                <a:ea typeface="微软雅黑" panose="020B0503020204020204" pitchFamily="34" charset="-122"/>
              </a:rPr>
              <a:t> 数据结构</a:t>
            </a:r>
            <a:endParaRPr lang="en-US" altLang="zh-CN" sz="5400"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59" name="矩形 358"/>
          <p:cNvSpPr/>
          <p:nvPr/>
        </p:nvSpPr>
        <p:spPr>
          <a:xfrm>
            <a:off x="5068962" y="3758612"/>
            <a:ext cx="4783455" cy="400110"/>
          </a:xfrm>
          <a:prstGeom prst="rect">
            <a:avLst/>
          </a:prstGeom>
        </p:spPr>
        <p:txBody>
          <a:bodyPr wrap="square">
            <a:spAutoFit/>
          </a:bodyPr>
          <a:lstStyle/>
          <a:p>
            <a:pPr latinLnBrk="1"/>
            <a:r>
              <a:rPr lang="en-US" altLang="zh-CN" sz="2000" dirty="0">
                <a:solidFill>
                  <a:srgbClr val="6AE7FF"/>
                </a:solidFill>
              </a:rPr>
              <a:t>Data structure</a:t>
            </a:r>
          </a:p>
        </p:txBody>
      </p:sp>
    </p:spTree>
    <p:extLst>
      <p:ext uri="{BB962C8B-B14F-4D97-AF65-F5344CB8AC3E}">
        <p14:creationId xmlns:p14="http://schemas.microsoft.com/office/powerpoint/2010/main" val="391818096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6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15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65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1342307" cy="610295"/>
            <a:chOff x="134487" y="670145"/>
            <a:chExt cx="8565115" cy="460862"/>
          </a:xfrm>
        </p:grpSpPr>
        <p:sp>
          <p:nvSpPr>
            <p:cNvPr id="74" name="TextBox 39"/>
            <p:cNvSpPr txBox="1"/>
            <p:nvPr/>
          </p:nvSpPr>
          <p:spPr>
            <a:xfrm>
              <a:off x="375664" y="689416"/>
              <a:ext cx="1958838"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区块链</a:t>
              </a:r>
              <a:r>
                <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&amp;</a:t>
              </a:r>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2415300"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7" name="Group 71"/>
          <p:cNvGrpSpPr/>
          <p:nvPr/>
        </p:nvGrpSpPr>
        <p:grpSpPr>
          <a:xfrm>
            <a:off x="572833" y="1444392"/>
            <a:ext cx="2002667" cy="2971689"/>
            <a:chOff x="1092369" y="1279034"/>
            <a:chExt cx="2459962" cy="3650254"/>
          </a:xfrm>
          <a:effectLst>
            <a:outerShdw blurRad="76200" dir="18900000" sy="23000" kx="-1200000" algn="bl" rotWithShape="0">
              <a:prstClr val="black">
                <a:alpha val="20000"/>
              </a:prstClr>
            </a:outerShdw>
          </a:effectLst>
        </p:grpSpPr>
        <p:sp>
          <p:nvSpPr>
            <p:cNvPr id="39" name="Rounded Rectangle 3"/>
            <p:cNvSpPr/>
            <p:nvPr/>
          </p:nvSpPr>
          <p:spPr>
            <a:xfrm rot="1465105">
              <a:off x="1092369" y="1568514"/>
              <a:ext cx="2439286" cy="3360774"/>
            </a:xfrm>
            <a:prstGeom prst="roundRect">
              <a:avLst>
                <a:gd name="adj" fmla="val 4462"/>
              </a:avLst>
            </a:prstGeom>
            <a:solidFill>
              <a:srgbClr val="6AE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Freeform 29"/>
            <p:cNvSpPr/>
            <p:nvPr/>
          </p:nvSpPr>
          <p:spPr>
            <a:xfrm rot="1465105">
              <a:off x="1742683" y="1279034"/>
              <a:ext cx="489622" cy="606265"/>
            </a:xfrm>
            <a:custGeom>
              <a:avLst/>
              <a:gdLst>
                <a:gd name="connsiteX0" fmla="*/ 108841 w 489622"/>
                <a:gd name="connsiteY0" fmla="*/ 0 h 606265"/>
                <a:gd name="connsiteX1" fmla="*/ 474098 w 489622"/>
                <a:gd name="connsiteY1" fmla="*/ 0 h 606265"/>
                <a:gd name="connsiteX2" fmla="*/ 479675 w 489622"/>
                <a:gd name="connsiteY2" fmla="*/ 17967 h 606265"/>
                <a:gd name="connsiteX3" fmla="*/ 489622 w 489622"/>
                <a:gd name="connsiteY3" fmla="*/ 116643 h 606265"/>
                <a:gd name="connsiteX4" fmla="*/ 0 w 489622"/>
                <a:gd name="connsiteY4" fmla="*/ 606265 h 606265"/>
                <a:gd name="connsiteX5" fmla="*/ 0 w 489622"/>
                <a:gd name="connsiteY5" fmla="*/ 108841 h 606265"/>
                <a:gd name="connsiteX6" fmla="*/ 108841 w 489622"/>
                <a:gd name="connsiteY6" fmla="*/ 0 h 606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89622" h="606265">
                  <a:moveTo>
                    <a:pt x="108841" y="0"/>
                  </a:moveTo>
                  <a:lnTo>
                    <a:pt x="474098" y="0"/>
                  </a:lnTo>
                  <a:lnTo>
                    <a:pt x="479675" y="17967"/>
                  </a:lnTo>
                  <a:cubicBezTo>
                    <a:pt x="486197" y="49840"/>
                    <a:pt x="489622" y="82842"/>
                    <a:pt x="489622" y="116643"/>
                  </a:cubicBezTo>
                  <a:cubicBezTo>
                    <a:pt x="489622" y="387054"/>
                    <a:pt x="270411" y="606265"/>
                    <a:pt x="0" y="606265"/>
                  </a:cubicBezTo>
                  <a:lnTo>
                    <a:pt x="0" y="108841"/>
                  </a:lnTo>
                  <a:cubicBezTo>
                    <a:pt x="0" y="48730"/>
                    <a:pt x="48730" y="0"/>
                    <a:pt x="1088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Freeform 28"/>
            <p:cNvSpPr/>
            <p:nvPr/>
          </p:nvSpPr>
          <p:spPr>
            <a:xfrm rot="1465105">
              <a:off x="2778844" y="2526758"/>
              <a:ext cx="773487" cy="1760483"/>
            </a:xfrm>
            <a:custGeom>
              <a:avLst/>
              <a:gdLst>
                <a:gd name="connsiteX0" fmla="*/ 773487 w 773487"/>
                <a:gd name="connsiteY0" fmla="*/ 0 h 1760483"/>
                <a:gd name="connsiteX1" fmla="*/ 773487 w 773487"/>
                <a:gd name="connsiteY1" fmla="*/ 1760483 h 1760483"/>
                <a:gd name="connsiteX2" fmla="*/ 709452 w 773487"/>
                <a:gd name="connsiteY2" fmla="*/ 1750709 h 1760483"/>
                <a:gd name="connsiteX3" fmla="*/ 0 w 773487"/>
                <a:gd name="connsiteY3" fmla="*/ 880241 h 1760483"/>
                <a:gd name="connsiteX4" fmla="*/ 709452 w 773487"/>
                <a:gd name="connsiteY4" fmla="*/ 9773 h 1760483"/>
                <a:gd name="connsiteX5" fmla="*/ 773487 w 773487"/>
                <a:gd name="connsiteY5" fmla="*/ 0 h 176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73487" h="1760483">
                  <a:moveTo>
                    <a:pt x="773487" y="0"/>
                  </a:moveTo>
                  <a:lnTo>
                    <a:pt x="773487" y="1760483"/>
                  </a:lnTo>
                  <a:lnTo>
                    <a:pt x="709452" y="1750709"/>
                  </a:lnTo>
                  <a:cubicBezTo>
                    <a:pt x="304569" y="1667858"/>
                    <a:pt x="0" y="1309618"/>
                    <a:pt x="0" y="880241"/>
                  </a:cubicBezTo>
                  <a:cubicBezTo>
                    <a:pt x="0" y="450865"/>
                    <a:pt x="304569" y="92624"/>
                    <a:pt x="709452" y="9773"/>
                  </a:cubicBezTo>
                  <a:lnTo>
                    <a:pt x="773487" y="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30"/>
            <p:cNvSpPr/>
            <p:nvPr/>
          </p:nvSpPr>
          <p:spPr>
            <a:xfrm rot="1465105">
              <a:off x="1540389" y="2595626"/>
              <a:ext cx="1570086" cy="869527"/>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58%</a:t>
              </a:r>
            </a:p>
          </p:txBody>
        </p:sp>
      </p:grpSp>
      <p:grpSp>
        <p:nvGrpSpPr>
          <p:cNvPr id="47" name="Group 72"/>
          <p:cNvGrpSpPr/>
          <p:nvPr/>
        </p:nvGrpSpPr>
        <p:grpSpPr>
          <a:xfrm>
            <a:off x="3202382" y="3616994"/>
            <a:ext cx="2082128" cy="2870339"/>
            <a:chOff x="4419065" y="2794907"/>
            <a:chExt cx="2477486" cy="3415364"/>
          </a:xfrm>
          <a:effectLst>
            <a:outerShdw blurRad="76200" dir="18900000" sy="23000" kx="-1200000" algn="bl" rotWithShape="0">
              <a:prstClr val="black">
                <a:alpha val="20000"/>
              </a:prstClr>
            </a:outerShdw>
          </a:effectLst>
        </p:grpSpPr>
        <p:sp>
          <p:nvSpPr>
            <p:cNvPr id="48" name="Rounded Rectangle 42"/>
            <p:cNvSpPr/>
            <p:nvPr/>
          </p:nvSpPr>
          <p:spPr>
            <a:xfrm rot="21403779">
              <a:off x="4419065" y="2803150"/>
              <a:ext cx="2439286" cy="3360774"/>
            </a:xfrm>
            <a:prstGeom prst="roundRect">
              <a:avLst>
                <a:gd name="adj" fmla="val 4462"/>
              </a:avLst>
            </a:prstGeom>
            <a:solidFill>
              <a:srgbClr val="6AE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Freeform 38"/>
            <p:cNvSpPr/>
            <p:nvPr/>
          </p:nvSpPr>
          <p:spPr>
            <a:xfrm rot="21403779">
              <a:off x="4483329" y="5046028"/>
              <a:ext cx="1041500" cy="1164243"/>
            </a:xfrm>
            <a:custGeom>
              <a:avLst/>
              <a:gdLst>
                <a:gd name="connsiteX0" fmla="*/ 308344 w 1041500"/>
                <a:gd name="connsiteY0" fmla="*/ 0 h 1164243"/>
                <a:gd name="connsiteX1" fmla="*/ 1041500 w 1041500"/>
                <a:gd name="connsiteY1" fmla="*/ 733156 h 1164243"/>
                <a:gd name="connsiteX2" fmla="*/ 916289 w 1041500"/>
                <a:gd name="connsiteY2" fmla="*/ 1143071 h 1164243"/>
                <a:gd name="connsiteX3" fmla="*/ 898820 w 1041500"/>
                <a:gd name="connsiteY3" fmla="*/ 1164243 h 1164243"/>
                <a:gd name="connsiteX4" fmla="*/ 108841 w 1041500"/>
                <a:gd name="connsiteY4" fmla="*/ 1164243 h 1164243"/>
                <a:gd name="connsiteX5" fmla="*/ 0 w 1041500"/>
                <a:gd name="connsiteY5" fmla="*/ 1055402 h 1164243"/>
                <a:gd name="connsiteX6" fmla="*/ 0 w 1041500"/>
                <a:gd name="connsiteY6" fmla="*/ 70081 h 1164243"/>
                <a:gd name="connsiteX7" fmla="*/ 22967 w 1041500"/>
                <a:gd name="connsiteY7" fmla="*/ 57615 h 1164243"/>
                <a:gd name="connsiteX8" fmla="*/ 308344 w 1041500"/>
                <a:gd name="connsiteY8" fmla="*/ 0 h 11642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41500" h="1164243">
                  <a:moveTo>
                    <a:pt x="308344" y="0"/>
                  </a:moveTo>
                  <a:cubicBezTo>
                    <a:pt x="713255" y="0"/>
                    <a:pt x="1041500" y="328245"/>
                    <a:pt x="1041500" y="733156"/>
                  </a:cubicBezTo>
                  <a:cubicBezTo>
                    <a:pt x="1041500" y="884998"/>
                    <a:pt x="995341" y="1026058"/>
                    <a:pt x="916289" y="1143071"/>
                  </a:cubicBezTo>
                  <a:lnTo>
                    <a:pt x="898820" y="1164243"/>
                  </a:lnTo>
                  <a:lnTo>
                    <a:pt x="108841" y="1164243"/>
                  </a:lnTo>
                  <a:cubicBezTo>
                    <a:pt x="48730" y="1164243"/>
                    <a:pt x="0" y="1115513"/>
                    <a:pt x="0" y="1055402"/>
                  </a:cubicBezTo>
                  <a:lnTo>
                    <a:pt x="0" y="70081"/>
                  </a:lnTo>
                  <a:lnTo>
                    <a:pt x="22967" y="57615"/>
                  </a:lnTo>
                  <a:cubicBezTo>
                    <a:pt x="110680" y="20516"/>
                    <a:pt x="207116" y="0"/>
                    <a:pt x="3083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Freeform 37"/>
            <p:cNvSpPr/>
            <p:nvPr/>
          </p:nvSpPr>
          <p:spPr>
            <a:xfrm rot="21403779" flipV="1">
              <a:off x="5266153" y="2794907"/>
              <a:ext cx="771256" cy="385628"/>
            </a:xfrm>
            <a:custGeom>
              <a:avLst/>
              <a:gdLst>
                <a:gd name="connsiteX0" fmla="*/ 385628 w 771256"/>
                <a:gd name="connsiteY0" fmla="*/ 0 h 385628"/>
                <a:gd name="connsiteX1" fmla="*/ 771256 w 771256"/>
                <a:gd name="connsiteY1" fmla="*/ 385628 h 385628"/>
                <a:gd name="connsiteX2" fmla="*/ 0 w 771256"/>
                <a:gd name="connsiteY2" fmla="*/ 385628 h 385628"/>
                <a:gd name="connsiteX3" fmla="*/ 385628 w 771256"/>
                <a:gd name="connsiteY3" fmla="*/ 0 h 385628"/>
              </a:gdLst>
              <a:ahLst/>
              <a:cxnLst>
                <a:cxn ang="0">
                  <a:pos x="connsiteX0" y="connsiteY0"/>
                </a:cxn>
                <a:cxn ang="0">
                  <a:pos x="connsiteX1" y="connsiteY1"/>
                </a:cxn>
                <a:cxn ang="0">
                  <a:pos x="connsiteX2" y="connsiteY2"/>
                </a:cxn>
                <a:cxn ang="0">
                  <a:pos x="connsiteX3" y="connsiteY3"/>
                </a:cxn>
              </a:cxnLst>
              <a:rect l="l" t="t" r="r" b="b"/>
              <a:pathLst>
                <a:path w="771256" h="385628">
                  <a:moveTo>
                    <a:pt x="385628" y="0"/>
                  </a:moveTo>
                  <a:cubicBezTo>
                    <a:pt x="598604" y="0"/>
                    <a:pt x="771256" y="172652"/>
                    <a:pt x="771256" y="385628"/>
                  </a:cubicBezTo>
                  <a:lnTo>
                    <a:pt x="0" y="385628"/>
                  </a:lnTo>
                  <a:cubicBezTo>
                    <a:pt x="0" y="172652"/>
                    <a:pt x="172652" y="0"/>
                    <a:pt x="38562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Freeform 39"/>
            <p:cNvSpPr/>
            <p:nvPr/>
          </p:nvSpPr>
          <p:spPr>
            <a:xfrm rot="21403779">
              <a:off x="6598650" y="4637509"/>
              <a:ext cx="297901" cy="595802"/>
            </a:xfrm>
            <a:custGeom>
              <a:avLst/>
              <a:gdLst>
                <a:gd name="connsiteX0" fmla="*/ 297901 w 297901"/>
                <a:gd name="connsiteY0" fmla="*/ 0 h 595802"/>
                <a:gd name="connsiteX1" fmla="*/ 297901 w 297901"/>
                <a:gd name="connsiteY1" fmla="*/ 595802 h 595802"/>
                <a:gd name="connsiteX2" fmla="*/ 0 w 297901"/>
                <a:gd name="connsiteY2" fmla="*/ 297901 h 595802"/>
                <a:gd name="connsiteX3" fmla="*/ 297901 w 297901"/>
                <a:gd name="connsiteY3" fmla="*/ 0 h 595802"/>
              </a:gdLst>
              <a:ahLst/>
              <a:cxnLst>
                <a:cxn ang="0">
                  <a:pos x="connsiteX0" y="connsiteY0"/>
                </a:cxn>
                <a:cxn ang="0">
                  <a:pos x="connsiteX1" y="connsiteY1"/>
                </a:cxn>
                <a:cxn ang="0">
                  <a:pos x="connsiteX2" y="connsiteY2"/>
                </a:cxn>
                <a:cxn ang="0">
                  <a:pos x="connsiteX3" y="connsiteY3"/>
                </a:cxn>
              </a:cxnLst>
              <a:rect l="l" t="t" r="r" b="b"/>
              <a:pathLst>
                <a:path w="297901" h="595802">
                  <a:moveTo>
                    <a:pt x="297901" y="0"/>
                  </a:moveTo>
                  <a:lnTo>
                    <a:pt x="297901" y="595802"/>
                  </a:lnTo>
                  <a:cubicBezTo>
                    <a:pt x="133375" y="595802"/>
                    <a:pt x="0" y="462427"/>
                    <a:pt x="0" y="297901"/>
                  </a:cubicBezTo>
                  <a:cubicBezTo>
                    <a:pt x="0" y="133375"/>
                    <a:pt x="133375" y="0"/>
                    <a:pt x="29790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4"/>
            <p:cNvSpPr/>
            <p:nvPr/>
          </p:nvSpPr>
          <p:spPr>
            <a:xfrm rot="21403779">
              <a:off x="5065643" y="3901885"/>
              <a:ext cx="1825123" cy="842301"/>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80%</a:t>
              </a:r>
            </a:p>
          </p:txBody>
        </p:sp>
      </p:grpSp>
      <p:grpSp>
        <p:nvGrpSpPr>
          <p:cNvPr id="53" name="Group 73"/>
          <p:cNvGrpSpPr/>
          <p:nvPr/>
        </p:nvGrpSpPr>
        <p:grpSpPr>
          <a:xfrm>
            <a:off x="3694039" y="924542"/>
            <a:ext cx="1744959" cy="2127778"/>
            <a:chOff x="7541052" y="2157745"/>
            <a:chExt cx="2874914" cy="3505629"/>
          </a:xfrm>
          <a:effectLst>
            <a:outerShdw blurRad="76200" dir="18900000" sy="23000" kx="-1200000" algn="bl" rotWithShape="0">
              <a:prstClr val="black">
                <a:alpha val="20000"/>
              </a:prstClr>
            </a:outerShdw>
          </a:effectLst>
        </p:grpSpPr>
        <p:sp>
          <p:nvSpPr>
            <p:cNvPr id="54" name="Rounded Rectangle 66"/>
            <p:cNvSpPr/>
            <p:nvPr/>
          </p:nvSpPr>
          <p:spPr>
            <a:xfrm rot="1311920">
              <a:off x="7976680" y="2302600"/>
              <a:ext cx="2439286" cy="3360774"/>
            </a:xfrm>
            <a:prstGeom prst="roundRect">
              <a:avLst>
                <a:gd name="adj" fmla="val 4462"/>
              </a:avLst>
            </a:prstGeom>
            <a:solidFill>
              <a:srgbClr val="6AE7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Freeform 65"/>
            <p:cNvSpPr/>
            <p:nvPr/>
          </p:nvSpPr>
          <p:spPr>
            <a:xfrm rot="1311920">
              <a:off x="8382289" y="2157745"/>
              <a:ext cx="1338802" cy="1416411"/>
            </a:xfrm>
            <a:custGeom>
              <a:avLst/>
              <a:gdLst>
                <a:gd name="connsiteX0" fmla="*/ 108841 w 1338802"/>
                <a:gd name="connsiteY0" fmla="*/ 0 h 1416411"/>
                <a:gd name="connsiteX1" fmla="*/ 1119090 w 1338802"/>
                <a:gd name="connsiteY1" fmla="*/ 0 h 1416411"/>
                <a:gd name="connsiteX2" fmla="*/ 1193532 w 1338802"/>
                <a:gd name="connsiteY2" fmla="*/ 90225 h 1416411"/>
                <a:gd name="connsiteX3" fmla="*/ 1338802 w 1338802"/>
                <a:gd name="connsiteY3" fmla="*/ 565806 h 1416411"/>
                <a:gd name="connsiteX4" fmla="*/ 488197 w 1338802"/>
                <a:gd name="connsiteY4" fmla="*/ 1416411 h 1416411"/>
                <a:gd name="connsiteX5" fmla="*/ 12616 w 1338802"/>
                <a:gd name="connsiteY5" fmla="*/ 1271141 h 1416411"/>
                <a:gd name="connsiteX6" fmla="*/ 0 w 1338802"/>
                <a:gd name="connsiteY6" fmla="*/ 1260732 h 1416411"/>
                <a:gd name="connsiteX7" fmla="*/ 0 w 1338802"/>
                <a:gd name="connsiteY7" fmla="*/ 108841 h 1416411"/>
                <a:gd name="connsiteX8" fmla="*/ 108841 w 1338802"/>
                <a:gd name="connsiteY8" fmla="*/ 0 h 14164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38802" h="1416411">
                  <a:moveTo>
                    <a:pt x="108841" y="0"/>
                  </a:moveTo>
                  <a:lnTo>
                    <a:pt x="1119090" y="0"/>
                  </a:lnTo>
                  <a:lnTo>
                    <a:pt x="1193532" y="90225"/>
                  </a:lnTo>
                  <a:cubicBezTo>
                    <a:pt x="1285248" y="225982"/>
                    <a:pt x="1338802" y="389640"/>
                    <a:pt x="1338802" y="565806"/>
                  </a:cubicBezTo>
                  <a:cubicBezTo>
                    <a:pt x="1338802" y="1035582"/>
                    <a:pt x="957973" y="1416411"/>
                    <a:pt x="488197" y="1416411"/>
                  </a:cubicBezTo>
                  <a:cubicBezTo>
                    <a:pt x="312031" y="1416411"/>
                    <a:pt x="148373" y="1362857"/>
                    <a:pt x="12616" y="1271141"/>
                  </a:cubicBezTo>
                  <a:lnTo>
                    <a:pt x="0" y="1260732"/>
                  </a:lnTo>
                  <a:lnTo>
                    <a:pt x="0" y="108841"/>
                  </a:lnTo>
                  <a:cubicBezTo>
                    <a:pt x="0" y="48730"/>
                    <a:pt x="48730" y="0"/>
                    <a:pt x="10884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Freeform 64"/>
            <p:cNvSpPr/>
            <p:nvPr/>
          </p:nvSpPr>
          <p:spPr>
            <a:xfrm rot="1311920">
              <a:off x="7541052" y="4502815"/>
              <a:ext cx="732673" cy="748816"/>
            </a:xfrm>
            <a:custGeom>
              <a:avLst/>
              <a:gdLst>
                <a:gd name="connsiteX0" fmla="*/ 215865 w 732673"/>
                <a:gd name="connsiteY0" fmla="*/ 0 h 748816"/>
                <a:gd name="connsiteX1" fmla="*/ 732673 w 732673"/>
                <a:gd name="connsiteY1" fmla="*/ 516808 h 748816"/>
                <a:gd name="connsiteX2" fmla="*/ 692060 w 732673"/>
                <a:gd name="connsiteY2" fmla="*/ 717973 h 748816"/>
                <a:gd name="connsiteX3" fmla="*/ 675319 w 732673"/>
                <a:gd name="connsiteY3" fmla="*/ 748816 h 748816"/>
                <a:gd name="connsiteX4" fmla="*/ 108841 w 732673"/>
                <a:gd name="connsiteY4" fmla="*/ 748816 h 748816"/>
                <a:gd name="connsiteX5" fmla="*/ 0 w 732673"/>
                <a:gd name="connsiteY5" fmla="*/ 639975 h 748816"/>
                <a:gd name="connsiteX6" fmla="*/ 0 w 732673"/>
                <a:gd name="connsiteY6" fmla="*/ 48592 h 748816"/>
                <a:gd name="connsiteX7" fmla="*/ 14700 w 732673"/>
                <a:gd name="connsiteY7" fmla="*/ 40613 h 748816"/>
                <a:gd name="connsiteX8" fmla="*/ 215865 w 732673"/>
                <a:gd name="connsiteY8" fmla="*/ 0 h 748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2673" h="748816">
                  <a:moveTo>
                    <a:pt x="215865" y="0"/>
                  </a:moveTo>
                  <a:cubicBezTo>
                    <a:pt x="501290" y="0"/>
                    <a:pt x="732673" y="231383"/>
                    <a:pt x="732673" y="516808"/>
                  </a:cubicBezTo>
                  <a:cubicBezTo>
                    <a:pt x="732673" y="588164"/>
                    <a:pt x="718212" y="656143"/>
                    <a:pt x="692060" y="717973"/>
                  </a:cubicBezTo>
                  <a:lnTo>
                    <a:pt x="675319" y="748816"/>
                  </a:lnTo>
                  <a:lnTo>
                    <a:pt x="108841" y="748816"/>
                  </a:lnTo>
                  <a:cubicBezTo>
                    <a:pt x="48730" y="748816"/>
                    <a:pt x="0" y="700086"/>
                    <a:pt x="0" y="639975"/>
                  </a:cubicBezTo>
                  <a:lnTo>
                    <a:pt x="0" y="48592"/>
                  </a:lnTo>
                  <a:lnTo>
                    <a:pt x="14700" y="40613"/>
                  </a:lnTo>
                  <a:cubicBezTo>
                    <a:pt x="76530" y="14462"/>
                    <a:pt x="144509" y="0"/>
                    <a:pt x="21586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Freeform 63"/>
            <p:cNvSpPr/>
            <p:nvPr/>
          </p:nvSpPr>
          <p:spPr>
            <a:xfrm rot="1311920">
              <a:off x="9650759" y="5255538"/>
              <a:ext cx="257786" cy="405204"/>
            </a:xfrm>
            <a:custGeom>
              <a:avLst/>
              <a:gdLst>
                <a:gd name="connsiteX0" fmla="*/ 202602 w 257786"/>
                <a:gd name="connsiteY0" fmla="*/ 0 h 405204"/>
                <a:gd name="connsiteX1" fmla="*/ 243433 w 257786"/>
                <a:gd name="connsiteY1" fmla="*/ 4116 h 405204"/>
                <a:gd name="connsiteX2" fmla="*/ 257786 w 257786"/>
                <a:gd name="connsiteY2" fmla="*/ 8571 h 405204"/>
                <a:gd name="connsiteX3" fmla="*/ 257786 w 257786"/>
                <a:gd name="connsiteY3" fmla="*/ 396633 h 405204"/>
                <a:gd name="connsiteX4" fmla="*/ 243433 w 257786"/>
                <a:gd name="connsiteY4" fmla="*/ 401088 h 405204"/>
                <a:gd name="connsiteX5" fmla="*/ 202602 w 257786"/>
                <a:gd name="connsiteY5" fmla="*/ 405204 h 405204"/>
                <a:gd name="connsiteX6" fmla="*/ 0 w 257786"/>
                <a:gd name="connsiteY6" fmla="*/ 202602 h 405204"/>
                <a:gd name="connsiteX7" fmla="*/ 202602 w 257786"/>
                <a:gd name="connsiteY7" fmla="*/ 0 h 4052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57786" h="405204">
                  <a:moveTo>
                    <a:pt x="202602" y="0"/>
                  </a:moveTo>
                  <a:cubicBezTo>
                    <a:pt x="216589" y="0"/>
                    <a:pt x="230244" y="1418"/>
                    <a:pt x="243433" y="4116"/>
                  </a:cubicBezTo>
                  <a:lnTo>
                    <a:pt x="257786" y="8571"/>
                  </a:lnTo>
                  <a:lnTo>
                    <a:pt x="257786" y="396633"/>
                  </a:lnTo>
                  <a:lnTo>
                    <a:pt x="243433" y="401088"/>
                  </a:lnTo>
                  <a:cubicBezTo>
                    <a:pt x="230244" y="403787"/>
                    <a:pt x="216589" y="405204"/>
                    <a:pt x="202602" y="405204"/>
                  </a:cubicBezTo>
                  <a:cubicBezTo>
                    <a:pt x="90708" y="405204"/>
                    <a:pt x="0" y="314496"/>
                    <a:pt x="0" y="202602"/>
                  </a:cubicBezTo>
                  <a:cubicBezTo>
                    <a:pt x="0" y="90708"/>
                    <a:pt x="90708" y="0"/>
                    <a:pt x="20260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Rectangle 67"/>
            <p:cNvSpPr/>
            <p:nvPr/>
          </p:nvSpPr>
          <p:spPr>
            <a:xfrm rot="1311920">
              <a:off x="8403392" y="3577861"/>
              <a:ext cx="1978167" cy="900214"/>
            </a:xfrm>
            <a:prstGeom prst="rect">
              <a:avLst/>
            </a:prstGeom>
          </p:spPr>
          <p:txBody>
            <a:bodyPr wrap="square">
              <a:spAutoFit/>
            </a:bodyPr>
            <a:lstStyle/>
            <a:p>
              <a:r>
                <a:rPr lang="en-US" sz="4000" dirty="0">
                  <a:latin typeface="Abel" panose="02000506030000020004" pitchFamily="2" charset="0"/>
                  <a:ea typeface="微软雅黑 Light" panose="020B0502040204020203" pitchFamily="34" charset="-122"/>
                </a:rPr>
                <a:t>30%</a:t>
              </a:r>
            </a:p>
          </p:txBody>
        </p:sp>
      </p:grpSp>
      <p:sp>
        <p:nvSpPr>
          <p:cNvPr id="60" name="Rectangle 75"/>
          <p:cNvSpPr/>
          <p:nvPr/>
        </p:nvSpPr>
        <p:spPr>
          <a:xfrm>
            <a:off x="6720603" y="2708038"/>
            <a:ext cx="45719" cy="365760"/>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61" name="TextBox 12"/>
          <p:cNvSpPr txBox="1"/>
          <p:nvPr/>
        </p:nvSpPr>
        <p:spPr>
          <a:xfrm>
            <a:off x="7051585" y="3120676"/>
            <a:ext cx="4179855" cy="738664"/>
          </a:xfrm>
          <a:prstGeom prst="rect">
            <a:avLst/>
          </a:prstGeom>
          <a:noFill/>
        </p:spPr>
        <p:txBody>
          <a:bodyPr wrap="square" rtlCol="0">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区块链以区块为单位组织数据。全网所有的交易记录都以交易单的形式存储在全网唯一的区块链中。</a:t>
            </a:r>
          </a:p>
        </p:txBody>
      </p:sp>
      <p:sp>
        <p:nvSpPr>
          <p:cNvPr id="62" name="TextBox 12"/>
          <p:cNvSpPr txBox="1"/>
          <p:nvPr/>
        </p:nvSpPr>
        <p:spPr>
          <a:xfrm>
            <a:off x="7125374" y="4704183"/>
            <a:ext cx="4179855" cy="1384995"/>
          </a:xfrm>
          <a:prstGeom prst="rect">
            <a:avLst/>
          </a:prstGeom>
          <a:noFill/>
        </p:spPr>
        <p:txBody>
          <a:bodyPr wrap="square" rtlCol="0">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区块是一种记录交易的数据结构。每个区块由区块头和区块主体组成，区块主体只负责记录前一段时间内的所有交易信息，区块链的大部分功能都由区块头实现。</a:t>
            </a:r>
          </a:p>
        </p:txBody>
      </p:sp>
      <p:sp>
        <p:nvSpPr>
          <p:cNvPr id="63" name="矩形 62"/>
          <p:cNvSpPr/>
          <p:nvPr/>
        </p:nvSpPr>
        <p:spPr>
          <a:xfrm>
            <a:off x="7066875" y="2651653"/>
            <a:ext cx="1107996" cy="461665"/>
          </a:xfrm>
          <a:prstGeom prst="rect">
            <a:avLst/>
          </a:prstGeom>
        </p:spPr>
        <p:txBody>
          <a:bodyPr wrap="none">
            <a:spAutoFit/>
          </a:bodyPr>
          <a:lstStyle/>
          <a:p>
            <a:r>
              <a:rPr lang="zh-CN" altLang="en-US" sz="2400" b="1" dirty="0">
                <a:solidFill>
                  <a:srgbClr val="6AE7FF"/>
                </a:solidFill>
                <a:latin typeface="微软雅黑" panose="020B0503020204020204" pitchFamily="34" charset="-122"/>
                <a:ea typeface="微软雅黑" panose="020B0503020204020204" pitchFamily="34" charset="-122"/>
              </a:rPr>
              <a:t>区块链</a:t>
            </a:r>
            <a:endParaRPr lang="zh-CN" altLang="en-US" sz="2400" dirty="0">
              <a:solidFill>
                <a:srgbClr val="6AE7FF"/>
              </a:solidFill>
            </a:endParaRPr>
          </a:p>
        </p:txBody>
      </p:sp>
      <p:sp>
        <p:nvSpPr>
          <p:cNvPr id="64" name="矩形 63"/>
          <p:cNvSpPr/>
          <p:nvPr/>
        </p:nvSpPr>
        <p:spPr>
          <a:xfrm>
            <a:off x="7125374" y="4232379"/>
            <a:ext cx="800219" cy="461665"/>
          </a:xfrm>
          <a:prstGeom prst="rect">
            <a:avLst/>
          </a:prstGeom>
        </p:spPr>
        <p:txBody>
          <a:bodyPr wrap="none">
            <a:spAutoFit/>
          </a:bodyPr>
          <a:lstStyle/>
          <a:p>
            <a:r>
              <a:rPr lang="zh-CN" altLang="en-US" sz="2400" b="1" dirty="0">
                <a:solidFill>
                  <a:srgbClr val="6AE7FF"/>
                </a:solidFill>
                <a:latin typeface="微软雅黑" panose="020B0503020204020204" pitchFamily="34" charset="-122"/>
                <a:ea typeface="微软雅黑" panose="020B0503020204020204" pitchFamily="34" charset="-122"/>
              </a:rPr>
              <a:t>区块</a:t>
            </a:r>
            <a:endParaRPr lang="zh-CN" altLang="en-US" sz="2400" dirty="0">
              <a:solidFill>
                <a:srgbClr val="6AE7FF"/>
              </a:solidFill>
            </a:endParaRPr>
          </a:p>
        </p:txBody>
      </p:sp>
    </p:spTree>
    <p:extLst>
      <p:ext uri="{BB962C8B-B14F-4D97-AF65-F5344CB8AC3E}">
        <p14:creationId xmlns:p14="http://schemas.microsoft.com/office/powerpoint/2010/main" val="61214748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17" presetClass="entr" presetSubtype="10"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500" fill="hold"/>
                                        <p:tgtEl>
                                          <p:spTgt spid="37"/>
                                        </p:tgtEl>
                                        <p:attrNameLst>
                                          <p:attrName>ppt_w</p:attrName>
                                        </p:attrNameLst>
                                      </p:cBhvr>
                                      <p:tavLst>
                                        <p:tav tm="0">
                                          <p:val>
                                            <p:fltVal val="0"/>
                                          </p:val>
                                        </p:tav>
                                        <p:tav tm="100000">
                                          <p:val>
                                            <p:strVal val="#ppt_w"/>
                                          </p:val>
                                        </p:tav>
                                      </p:tavLst>
                                    </p:anim>
                                    <p:anim calcmode="lin" valueType="num">
                                      <p:cBhvr>
                                        <p:cTn id="12" dur="500" fill="hold"/>
                                        <p:tgtEl>
                                          <p:spTgt spid="37"/>
                                        </p:tgtEl>
                                        <p:attrNameLst>
                                          <p:attrName>ppt_h</p:attrName>
                                        </p:attrNameLst>
                                      </p:cBhvr>
                                      <p:tavLst>
                                        <p:tav tm="0">
                                          <p:val>
                                            <p:strVal val="#ppt_h"/>
                                          </p:val>
                                        </p:tav>
                                        <p:tav tm="100000">
                                          <p:val>
                                            <p:strVal val="#ppt_h"/>
                                          </p:val>
                                        </p:tav>
                                      </p:tavLst>
                                    </p:anim>
                                  </p:childTnLst>
                                </p:cTn>
                              </p:par>
                            </p:childTnLst>
                          </p:cTn>
                        </p:par>
                        <p:par>
                          <p:cTn id="13" fill="hold">
                            <p:stCondLst>
                              <p:cond delay="1000"/>
                            </p:stCondLst>
                            <p:childTnLst>
                              <p:par>
                                <p:cTn id="14" presetID="17" presetClass="entr" presetSubtype="10" fill="hold" nodeType="afterEffect">
                                  <p:stCondLst>
                                    <p:cond delay="0"/>
                                  </p:stCondLst>
                                  <p:childTnLst>
                                    <p:set>
                                      <p:cBhvr>
                                        <p:cTn id="15" dur="1" fill="hold">
                                          <p:stCondLst>
                                            <p:cond delay="0"/>
                                          </p:stCondLst>
                                        </p:cTn>
                                        <p:tgtEl>
                                          <p:spTgt spid="53"/>
                                        </p:tgtEl>
                                        <p:attrNameLst>
                                          <p:attrName>style.visibility</p:attrName>
                                        </p:attrNameLst>
                                      </p:cBhvr>
                                      <p:to>
                                        <p:strVal val="visible"/>
                                      </p:to>
                                    </p:set>
                                    <p:anim calcmode="lin" valueType="num">
                                      <p:cBhvr>
                                        <p:cTn id="16" dur="500" fill="hold"/>
                                        <p:tgtEl>
                                          <p:spTgt spid="53"/>
                                        </p:tgtEl>
                                        <p:attrNameLst>
                                          <p:attrName>ppt_w</p:attrName>
                                        </p:attrNameLst>
                                      </p:cBhvr>
                                      <p:tavLst>
                                        <p:tav tm="0">
                                          <p:val>
                                            <p:fltVal val="0"/>
                                          </p:val>
                                        </p:tav>
                                        <p:tav tm="100000">
                                          <p:val>
                                            <p:strVal val="#ppt_w"/>
                                          </p:val>
                                        </p:tav>
                                      </p:tavLst>
                                    </p:anim>
                                    <p:anim calcmode="lin" valueType="num">
                                      <p:cBhvr>
                                        <p:cTn id="17" dur="500" fill="hold"/>
                                        <p:tgtEl>
                                          <p:spTgt spid="53"/>
                                        </p:tgtEl>
                                        <p:attrNameLst>
                                          <p:attrName>ppt_h</p:attrName>
                                        </p:attrNameLst>
                                      </p:cBhvr>
                                      <p:tavLst>
                                        <p:tav tm="0">
                                          <p:val>
                                            <p:strVal val="#ppt_h"/>
                                          </p:val>
                                        </p:tav>
                                        <p:tav tm="100000">
                                          <p:val>
                                            <p:strVal val="#ppt_h"/>
                                          </p:val>
                                        </p:tav>
                                      </p:tavLst>
                                    </p:anim>
                                  </p:childTnLst>
                                </p:cTn>
                              </p:par>
                            </p:childTnLst>
                          </p:cTn>
                        </p:par>
                        <p:par>
                          <p:cTn id="18" fill="hold">
                            <p:stCondLst>
                              <p:cond delay="1500"/>
                            </p:stCondLst>
                            <p:childTnLst>
                              <p:par>
                                <p:cTn id="19" presetID="17" presetClass="entr" presetSubtype="10" fill="hold"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p:cTn id="21" dur="500" fill="hold"/>
                                        <p:tgtEl>
                                          <p:spTgt spid="47"/>
                                        </p:tgtEl>
                                        <p:attrNameLst>
                                          <p:attrName>ppt_w</p:attrName>
                                        </p:attrNameLst>
                                      </p:cBhvr>
                                      <p:tavLst>
                                        <p:tav tm="0">
                                          <p:val>
                                            <p:fltVal val="0"/>
                                          </p:val>
                                        </p:tav>
                                        <p:tav tm="100000">
                                          <p:val>
                                            <p:strVal val="#ppt_w"/>
                                          </p:val>
                                        </p:tav>
                                      </p:tavLst>
                                    </p:anim>
                                    <p:anim calcmode="lin" valueType="num">
                                      <p:cBhvr>
                                        <p:cTn id="22" dur="500" fill="hold"/>
                                        <p:tgtEl>
                                          <p:spTgt spid="47"/>
                                        </p:tgtEl>
                                        <p:attrNameLst>
                                          <p:attrName>ppt_h</p:attrName>
                                        </p:attrNameLst>
                                      </p:cBhvr>
                                      <p:tavLst>
                                        <p:tav tm="0">
                                          <p:val>
                                            <p:strVal val="#ppt_h"/>
                                          </p:val>
                                        </p:tav>
                                        <p:tav tm="100000">
                                          <p:val>
                                            <p:strVal val="#ppt_h"/>
                                          </p:val>
                                        </p:tav>
                                      </p:tavLst>
                                    </p:anim>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wipe(down)">
                                      <p:cBhvr>
                                        <p:cTn id="26" dur="500"/>
                                        <p:tgtEl>
                                          <p:spTgt spid="60"/>
                                        </p:tgtEl>
                                      </p:cBhvr>
                                    </p:animEffect>
                                  </p:childTnLst>
                                </p:cTn>
                              </p:par>
                            </p:childTnLst>
                          </p:cTn>
                        </p:par>
                        <p:par>
                          <p:cTn id="27" fill="hold">
                            <p:stCondLst>
                              <p:cond delay="2500"/>
                            </p:stCondLst>
                            <p:childTnLst>
                              <p:par>
                                <p:cTn id="28" presetID="16" presetClass="entr" presetSubtype="37"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barn(outVertical)">
                                      <p:cBhvr>
                                        <p:cTn id="30" dur="500"/>
                                        <p:tgtEl>
                                          <p:spTgt spid="61"/>
                                        </p:tgtEl>
                                      </p:cBhvr>
                                    </p:animEffect>
                                  </p:childTnLst>
                                </p:cTn>
                              </p:par>
                            </p:childTnLst>
                          </p:cTn>
                        </p:par>
                        <p:par>
                          <p:cTn id="31" fill="hold">
                            <p:stCondLst>
                              <p:cond delay="3000"/>
                            </p:stCondLst>
                            <p:childTnLst>
                              <p:par>
                                <p:cTn id="32" presetID="16" presetClass="entr" presetSubtype="37" fill="hold" grpId="0" nodeType="afterEffect">
                                  <p:stCondLst>
                                    <p:cond delay="0"/>
                                  </p:stCondLst>
                                  <p:childTnLst>
                                    <p:set>
                                      <p:cBhvr>
                                        <p:cTn id="33" dur="1" fill="hold">
                                          <p:stCondLst>
                                            <p:cond delay="0"/>
                                          </p:stCondLst>
                                        </p:cTn>
                                        <p:tgtEl>
                                          <p:spTgt spid="62"/>
                                        </p:tgtEl>
                                        <p:attrNameLst>
                                          <p:attrName>style.visibility</p:attrName>
                                        </p:attrNameLst>
                                      </p:cBhvr>
                                      <p:to>
                                        <p:strVal val="visible"/>
                                      </p:to>
                                    </p:set>
                                    <p:animEffect transition="in" filter="barn(outVertical)">
                                      <p:cBhvr>
                                        <p:cTn id="34" dur="500"/>
                                        <p:tgtEl>
                                          <p:spTgt spid="62"/>
                                        </p:tgtEl>
                                      </p:cBhvr>
                                    </p:animEffect>
                                  </p:childTnLst>
                                </p:cTn>
                              </p:par>
                            </p:childTnLst>
                          </p:cTn>
                        </p:par>
                        <p:par>
                          <p:cTn id="35" fill="hold">
                            <p:stCondLst>
                              <p:cond delay="3500"/>
                            </p:stCondLst>
                            <p:childTnLst>
                              <p:par>
                                <p:cTn id="36" presetID="53" presetClass="entr" presetSubtype="16"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 calcmode="lin" valueType="num">
                                      <p:cBhvr>
                                        <p:cTn id="38" dur="500" fill="hold"/>
                                        <p:tgtEl>
                                          <p:spTgt spid="63"/>
                                        </p:tgtEl>
                                        <p:attrNameLst>
                                          <p:attrName>ppt_w</p:attrName>
                                        </p:attrNameLst>
                                      </p:cBhvr>
                                      <p:tavLst>
                                        <p:tav tm="0">
                                          <p:val>
                                            <p:fltVal val="0"/>
                                          </p:val>
                                        </p:tav>
                                        <p:tav tm="100000">
                                          <p:val>
                                            <p:strVal val="#ppt_w"/>
                                          </p:val>
                                        </p:tav>
                                      </p:tavLst>
                                    </p:anim>
                                    <p:anim calcmode="lin" valueType="num">
                                      <p:cBhvr>
                                        <p:cTn id="39" dur="500" fill="hold"/>
                                        <p:tgtEl>
                                          <p:spTgt spid="63"/>
                                        </p:tgtEl>
                                        <p:attrNameLst>
                                          <p:attrName>ppt_h</p:attrName>
                                        </p:attrNameLst>
                                      </p:cBhvr>
                                      <p:tavLst>
                                        <p:tav tm="0">
                                          <p:val>
                                            <p:fltVal val="0"/>
                                          </p:val>
                                        </p:tav>
                                        <p:tav tm="100000">
                                          <p:val>
                                            <p:strVal val="#ppt_h"/>
                                          </p:val>
                                        </p:tav>
                                      </p:tavLst>
                                    </p:anim>
                                    <p:animEffect transition="in" filter="fade">
                                      <p:cBhvr>
                                        <p:cTn id="40" dur="500"/>
                                        <p:tgtEl>
                                          <p:spTgt spid="63"/>
                                        </p:tgtEl>
                                      </p:cBhvr>
                                    </p:animEffect>
                                  </p:childTnLst>
                                </p:cTn>
                              </p:par>
                            </p:childTnLst>
                          </p:cTn>
                        </p:par>
                        <p:par>
                          <p:cTn id="41" fill="hold">
                            <p:stCondLst>
                              <p:cond delay="4000"/>
                            </p:stCondLst>
                            <p:childTnLst>
                              <p:par>
                                <p:cTn id="42" presetID="53" presetClass="entr" presetSubtype="16" fill="hold" grpId="0" nodeType="afterEffect">
                                  <p:stCondLst>
                                    <p:cond delay="0"/>
                                  </p:stCondLst>
                                  <p:childTnLst>
                                    <p:set>
                                      <p:cBhvr>
                                        <p:cTn id="43" dur="1" fill="hold">
                                          <p:stCondLst>
                                            <p:cond delay="0"/>
                                          </p:stCondLst>
                                        </p:cTn>
                                        <p:tgtEl>
                                          <p:spTgt spid="64"/>
                                        </p:tgtEl>
                                        <p:attrNameLst>
                                          <p:attrName>style.visibility</p:attrName>
                                        </p:attrNameLst>
                                      </p:cBhvr>
                                      <p:to>
                                        <p:strVal val="visible"/>
                                      </p:to>
                                    </p:set>
                                    <p:anim calcmode="lin" valueType="num">
                                      <p:cBhvr>
                                        <p:cTn id="44" dur="500" fill="hold"/>
                                        <p:tgtEl>
                                          <p:spTgt spid="64"/>
                                        </p:tgtEl>
                                        <p:attrNameLst>
                                          <p:attrName>ppt_w</p:attrName>
                                        </p:attrNameLst>
                                      </p:cBhvr>
                                      <p:tavLst>
                                        <p:tav tm="0">
                                          <p:val>
                                            <p:fltVal val="0"/>
                                          </p:val>
                                        </p:tav>
                                        <p:tav tm="100000">
                                          <p:val>
                                            <p:strVal val="#ppt_w"/>
                                          </p:val>
                                        </p:tav>
                                      </p:tavLst>
                                    </p:anim>
                                    <p:anim calcmode="lin" valueType="num">
                                      <p:cBhvr>
                                        <p:cTn id="45" dur="500" fill="hold"/>
                                        <p:tgtEl>
                                          <p:spTgt spid="64"/>
                                        </p:tgtEl>
                                        <p:attrNameLst>
                                          <p:attrName>ppt_h</p:attrName>
                                        </p:attrNameLst>
                                      </p:cBhvr>
                                      <p:tavLst>
                                        <p:tav tm="0">
                                          <p:val>
                                            <p:fltVal val="0"/>
                                          </p:val>
                                        </p:tav>
                                        <p:tav tm="100000">
                                          <p:val>
                                            <p:strVal val="#ppt_h"/>
                                          </p:val>
                                        </p:tav>
                                      </p:tavLst>
                                    </p:anim>
                                    <p:animEffect transition="in" filter="fade">
                                      <p:cBhvr>
                                        <p:cTn id="46" dur="5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61" grpId="0"/>
      <p:bldP spid="62" grpId="0"/>
      <p:bldP spid="63" grpId="0"/>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0195675" cy="610295"/>
            <a:chOff x="134487" y="670145"/>
            <a:chExt cx="7699242" cy="460862"/>
          </a:xfrm>
        </p:grpSpPr>
        <p:sp>
          <p:nvSpPr>
            <p:cNvPr id="74" name="TextBox 39"/>
            <p:cNvSpPr txBox="1"/>
            <p:nvPr/>
          </p:nvSpPr>
          <p:spPr>
            <a:xfrm>
              <a:off x="375664" y="689416"/>
              <a:ext cx="1069117"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区块头</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549427"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9" name="Oval 1"/>
          <p:cNvSpPr/>
          <p:nvPr/>
        </p:nvSpPr>
        <p:spPr>
          <a:xfrm>
            <a:off x="1320800" y="2032000"/>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01</a:t>
            </a:r>
          </a:p>
        </p:txBody>
      </p:sp>
      <p:sp>
        <p:nvSpPr>
          <p:cNvPr id="30" name="Rectangle 6"/>
          <p:cNvSpPr/>
          <p:nvPr/>
        </p:nvSpPr>
        <p:spPr>
          <a:xfrm>
            <a:off x="2104444" y="2166708"/>
            <a:ext cx="3826456" cy="415498"/>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版本号，标示软件及协议的相关版本信息</a:t>
            </a:r>
          </a:p>
        </p:txBody>
      </p:sp>
      <p:sp>
        <p:nvSpPr>
          <p:cNvPr id="31" name="Oval 7"/>
          <p:cNvSpPr/>
          <p:nvPr/>
        </p:nvSpPr>
        <p:spPr>
          <a:xfrm>
            <a:off x="1333410" y="3379526"/>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02</a:t>
            </a:r>
          </a:p>
        </p:txBody>
      </p:sp>
      <p:sp>
        <p:nvSpPr>
          <p:cNvPr id="32" name="Rectangle 8"/>
          <p:cNvSpPr/>
          <p:nvPr/>
        </p:nvSpPr>
        <p:spPr>
          <a:xfrm>
            <a:off x="2117054" y="3180800"/>
            <a:ext cx="4398046" cy="1061829"/>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父区块哈希值，引用的区块链中父区块头的哈希值，通过这个值每个区块才首尾相连组成了区块链，并且这个值对区块链的安全性起到了至关重要的作用</a:t>
            </a:r>
          </a:p>
        </p:txBody>
      </p:sp>
      <p:sp>
        <p:nvSpPr>
          <p:cNvPr id="33" name="Oval 9"/>
          <p:cNvSpPr/>
          <p:nvPr/>
        </p:nvSpPr>
        <p:spPr>
          <a:xfrm>
            <a:off x="1320800" y="4677094"/>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03</a:t>
            </a:r>
          </a:p>
        </p:txBody>
      </p:sp>
      <p:sp>
        <p:nvSpPr>
          <p:cNvPr id="34" name="Rectangle 10"/>
          <p:cNvSpPr/>
          <p:nvPr/>
        </p:nvSpPr>
        <p:spPr>
          <a:xfrm>
            <a:off x="2104444" y="4507395"/>
            <a:ext cx="4311926" cy="1061829"/>
          </a:xfrm>
          <a:prstGeom prst="rect">
            <a:avLst/>
          </a:prstGeom>
        </p:spPr>
        <p:txBody>
          <a:bodyPr wrap="square">
            <a:spAutoFit/>
          </a:bodyPr>
          <a:lstStyle/>
          <a:p>
            <a:pPr>
              <a:lnSpc>
                <a:spcPct val="150000"/>
              </a:lnSpc>
            </a:pPr>
            <a:r>
              <a:rPr lang="en-US" altLang="zh-CN" sz="1400" dirty="0" err="1">
                <a:solidFill>
                  <a:schemeClr val="bg1"/>
                </a:solidFill>
                <a:latin typeface="微软雅黑" panose="020B0503020204020204" pitchFamily="34" charset="-122"/>
                <a:ea typeface="微软雅黑" panose="020B0503020204020204" pitchFamily="34" charset="-122"/>
              </a:rPr>
              <a:t>Merkle</a:t>
            </a:r>
            <a:r>
              <a:rPr lang="en-US" altLang="zh-CN" sz="1400" dirty="0">
                <a:solidFill>
                  <a:schemeClr val="bg1"/>
                </a:solidFill>
                <a:latin typeface="微软雅黑" panose="020B0503020204020204" pitchFamily="34" charset="-122"/>
                <a:ea typeface="微软雅黑" panose="020B0503020204020204" pitchFamily="34" charset="-122"/>
              </a:rPr>
              <a:t> </a:t>
            </a:r>
            <a:r>
              <a:rPr lang="zh-CN" altLang="en-US" sz="1400" dirty="0">
                <a:solidFill>
                  <a:schemeClr val="bg1"/>
                </a:solidFill>
                <a:latin typeface="微软雅黑" panose="020B0503020204020204" pitchFamily="34" charset="-122"/>
                <a:ea typeface="微软雅黑" panose="020B0503020204020204" pitchFamily="34" charset="-122"/>
              </a:rPr>
              <a:t>根，这个值是由区块主体中所有交易的哈希值再逐级两两哈希计算出来的一个数值，主要用于检验一笔交易是否在这个区块中存在</a:t>
            </a:r>
          </a:p>
        </p:txBody>
      </p:sp>
      <p:sp>
        <p:nvSpPr>
          <p:cNvPr id="35" name="Oval 11"/>
          <p:cNvSpPr/>
          <p:nvPr/>
        </p:nvSpPr>
        <p:spPr>
          <a:xfrm>
            <a:off x="6515100" y="2032000"/>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04</a:t>
            </a:r>
          </a:p>
        </p:txBody>
      </p:sp>
      <p:sp>
        <p:nvSpPr>
          <p:cNvPr id="36" name="Rectangle 12"/>
          <p:cNvSpPr/>
          <p:nvPr/>
        </p:nvSpPr>
        <p:spPr>
          <a:xfrm>
            <a:off x="7298744" y="2138071"/>
            <a:ext cx="3826456" cy="415498"/>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时间戳，记录该区块产生的时间，精确到秒</a:t>
            </a:r>
          </a:p>
        </p:txBody>
      </p:sp>
      <p:sp>
        <p:nvSpPr>
          <p:cNvPr id="38" name="Oval 13"/>
          <p:cNvSpPr/>
          <p:nvPr/>
        </p:nvSpPr>
        <p:spPr>
          <a:xfrm>
            <a:off x="6527710" y="3379526"/>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05</a:t>
            </a:r>
          </a:p>
        </p:txBody>
      </p:sp>
      <p:sp>
        <p:nvSpPr>
          <p:cNvPr id="40" name="Rectangle 14"/>
          <p:cNvSpPr/>
          <p:nvPr/>
        </p:nvSpPr>
        <p:spPr>
          <a:xfrm>
            <a:off x="7311354" y="3514623"/>
            <a:ext cx="3826456" cy="415498"/>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难度值，该区块相关数学题的难度目标</a:t>
            </a:r>
          </a:p>
        </p:txBody>
      </p:sp>
      <p:sp>
        <p:nvSpPr>
          <p:cNvPr id="42" name="Oval 15"/>
          <p:cNvSpPr/>
          <p:nvPr/>
        </p:nvSpPr>
        <p:spPr>
          <a:xfrm>
            <a:off x="6515100" y="4677094"/>
            <a:ext cx="684914" cy="684914"/>
          </a:xfrm>
          <a:prstGeom prst="ellipse">
            <a:avLst/>
          </a:prstGeom>
          <a:solidFill>
            <a:srgbClr val="6AE7FF"/>
          </a:solidFill>
          <a:ln>
            <a:noFill/>
          </a:ln>
          <a:effectLst>
            <a:outerShdw blurRad="152400" dist="1270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latin typeface="微软雅黑 Light" panose="020B0502040204020203" pitchFamily="34" charset="-122"/>
                <a:ea typeface="微软雅黑 Light" panose="020B0502040204020203" pitchFamily="34" charset="-122"/>
              </a:rPr>
              <a:t>06</a:t>
            </a:r>
          </a:p>
        </p:txBody>
      </p:sp>
      <p:sp>
        <p:nvSpPr>
          <p:cNvPr id="44" name="Rectangle 16"/>
          <p:cNvSpPr/>
          <p:nvPr/>
        </p:nvSpPr>
        <p:spPr>
          <a:xfrm>
            <a:off x="7298744" y="4667050"/>
            <a:ext cx="3839066" cy="738664"/>
          </a:xfrm>
          <a:prstGeom prst="rect">
            <a:avLst/>
          </a:prstGeom>
        </p:spPr>
        <p:txBody>
          <a:bodyPr wrap="square">
            <a:spAutoFit/>
          </a:bodyPr>
          <a:lstStyle/>
          <a:p>
            <a:pP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随机数</a:t>
            </a:r>
            <a:r>
              <a:rPr lang="en-US" altLang="zh-CN" sz="1400" dirty="0">
                <a:solidFill>
                  <a:schemeClr val="bg1"/>
                </a:solidFill>
                <a:latin typeface="微软雅黑" panose="020B0503020204020204" pitchFamily="34" charset="-122"/>
                <a:ea typeface="微软雅黑" panose="020B0503020204020204" pitchFamily="34" charset="-122"/>
              </a:rPr>
              <a:t>(Nonce)</a:t>
            </a:r>
            <a:r>
              <a:rPr lang="zh-CN" altLang="en-US" sz="1400" dirty="0">
                <a:solidFill>
                  <a:schemeClr val="bg1"/>
                </a:solidFill>
                <a:latin typeface="微软雅黑" panose="020B0503020204020204" pitchFamily="34" charset="-122"/>
                <a:ea typeface="微软雅黑" panose="020B0503020204020204" pitchFamily="34" charset="-122"/>
              </a:rPr>
              <a:t>，记录解密该区块相关数学题的答案的值</a:t>
            </a:r>
          </a:p>
        </p:txBody>
      </p:sp>
    </p:spTree>
    <p:extLst>
      <p:ext uri="{BB962C8B-B14F-4D97-AF65-F5344CB8AC3E}">
        <p14:creationId xmlns:p14="http://schemas.microsoft.com/office/powerpoint/2010/main" val="212707136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anim calcmode="lin" valueType="num">
                                      <p:cBhvr>
                                        <p:cTn id="12" dur="500" fill="hold"/>
                                        <p:tgtEl>
                                          <p:spTgt spid="29"/>
                                        </p:tgtEl>
                                        <p:attrNameLst>
                                          <p:attrName>ppt_x</p:attrName>
                                        </p:attrNameLst>
                                      </p:cBhvr>
                                      <p:tavLst>
                                        <p:tav tm="0">
                                          <p:val>
                                            <p:strVal val="#ppt_x"/>
                                          </p:val>
                                        </p:tav>
                                        <p:tav tm="100000">
                                          <p:val>
                                            <p:strVal val="#ppt_x"/>
                                          </p:val>
                                        </p:tav>
                                      </p:tavLst>
                                    </p:anim>
                                    <p:anim calcmode="lin" valueType="num">
                                      <p:cBhvr>
                                        <p:cTn id="13" dur="450" decel="100000" fill="hold"/>
                                        <p:tgtEl>
                                          <p:spTgt spid="29"/>
                                        </p:tgtEl>
                                        <p:attrNameLst>
                                          <p:attrName>ppt_y</p:attrName>
                                        </p:attrNameLst>
                                      </p:cBhvr>
                                      <p:tavLst>
                                        <p:tav tm="0">
                                          <p:val>
                                            <p:strVal val="#ppt_y+1"/>
                                          </p:val>
                                        </p:tav>
                                        <p:tav tm="100000">
                                          <p:val>
                                            <p:strVal val="#ppt_y-.03"/>
                                          </p:val>
                                        </p:tav>
                                      </p:tavLst>
                                    </p:anim>
                                    <p:anim calcmode="lin" valueType="num">
                                      <p:cBhvr>
                                        <p:cTn id="14" dur="50" accel="100000" fill="hold">
                                          <p:stCondLst>
                                            <p:cond delay="450"/>
                                          </p:stCondLst>
                                        </p:cTn>
                                        <p:tgtEl>
                                          <p:spTgt spid="29"/>
                                        </p:tgtEl>
                                        <p:attrNameLst>
                                          <p:attrName>ppt_y</p:attrName>
                                        </p:attrNameLst>
                                      </p:cBhvr>
                                      <p:tavLst>
                                        <p:tav tm="0">
                                          <p:val>
                                            <p:strVal val="#ppt_y-.03"/>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0">
                                            <p:txEl>
                                              <p:pRg st="0" end="0"/>
                                            </p:txEl>
                                          </p:spTgt>
                                        </p:tgtEl>
                                        <p:attrNameLst>
                                          <p:attrName>style.visibility</p:attrName>
                                        </p:attrNameLst>
                                      </p:cBhvr>
                                      <p:to>
                                        <p:strVal val="visible"/>
                                      </p:to>
                                    </p:set>
                                    <p:animEffect transition="in" filter="wipe(left)">
                                      <p:cBhvr>
                                        <p:cTn id="18" dur="300"/>
                                        <p:tgtEl>
                                          <p:spTgt spid="30">
                                            <p:txEl>
                                              <p:pRg st="0" end="0"/>
                                            </p:txEl>
                                          </p:spTgt>
                                        </p:tgtEl>
                                      </p:cBhvr>
                                    </p:animEffect>
                                  </p:childTnLst>
                                </p:cTn>
                              </p:par>
                            </p:childTnLst>
                          </p:cTn>
                        </p:par>
                        <p:par>
                          <p:cTn id="19" fill="hold">
                            <p:stCondLst>
                              <p:cond delay="1300"/>
                            </p:stCondLst>
                            <p:childTnLst>
                              <p:par>
                                <p:cTn id="20" presetID="37" presetClass="entr" presetSubtype="0"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anim calcmode="lin" valueType="num">
                                      <p:cBhvr>
                                        <p:cTn id="23" dur="500" fill="hold"/>
                                        <p:tgtEl>
                                          <p:spTgt spid="31"/>
                                        </p:tgtEl>
                                        <p:attrNameLst>
                                          <p:attrName>ppt_x</p:attrName>
                                        </p:attrNameLst>
                                      </p:cBhvr>
                                      <p:tavLst>
                                        <p:tav tm="0">
                                          <p:val>
                                            <p:strVal val="#ppt_x"/>
                                          </p:val>
                                        </p:tav>
                                        <p:tav tm="100000">
                                          <p:val>
                                            <p:strVal val="#ppt_x"/>
                                          </p:val>
                                        </p:tav>
                                      </p:tavLst>
                                    </p:anim>
                                    <p:anim calcmode="lin" valueType="num">
                                      <p:cBhvr>
                                        <p:cTn id="24" dur="450" decel="100000" fill="hold"/>
                                        <p:tgtEl>
                                          <p:spTgt spid="31"/>
                                        </p:tgtEl>
                                        <p:attrNameLst>
                                          <p:attrName>ppt_y</p:attrName>
                                        </p:attrNameLst>
                                      </p:cBhvr>
                                      <p:tavLst>
                                        <p:tav tm="0">
                                          <p:val>
                                            <p:strVal val="#ppt_y+1"/>
                                          </p:val>
                                        </p:tav>
                                        <p:tav tm="100000">
                                          <p:val>
                                            <p:strVal val="#ppt_y-.03"/>
                                          </p:val>
                                        </p:tav>
                                      </p:tavLst>
                                    </p:anim>
                                    <p:anim calcmode="lin" valueType="num">
                                      <p:cBhvr>
                                        <p:cTn id="25" dur="50" accel="100000" fill="hold">
                                          <p:stCondLst>
                                            <p:cond delay="450"/>
                                          </p:stCondLst>
                                        </p:cTn>
                                        <p:tgtEl>
                                          <p:spTgt spid="31"/>
                                        </p:tgtEl>
                                        <p:attrNameLst>
                                          <p:attrName>ppt_y</p:attrName>
                                        </p:attrNameLst>
                                      </p:cBhvr>
                                      <p:tavLst>
                                        <p:tav tm="0">
                                          <p:val>
                                            <p:strVal val="#ppt_y-.03"/>
                                          </p:val>
                                        </p:tav>
                                        <p:tav tm="100000">
                                          <p:val>
                                            <p:strVal val="#ppt_y"/>
                                          </p:val>
                                        </p:tav>
                                      </p:tavLst>
                                    </p:anim>
                                  </p:childTnLst>
                                </p:cTn>
                              </p:par>
                            </p:childTnLst>
                          </p:cTn>
                        </p:par>
                        <p:par>
                          <p:cTn id="26" fill="hold">
                            <p:stCondLst>
                              <p:cond delay="1800"/>
                            </p:stCondLst>
                            <p:childTnLst>
                              <p:par>
                                <p:cTn id="27" presetID="22" presetClass="entr" presetSubtype="8" fill="hold" grpId="0" nodeType="afterEffect">
                                  <p:stCondLst>
                                    <p:cond delay="0"/>
                                  </p:stCondLst>
                                  <p:childTnLst>
                                    <p:set>
                                      <p:cBhvr>
                                        <p:cTn id="28" dur="1" fill="hold">
                                          <p:stCondLst>
                                            <p:cond delay="0"/>
                                          </p:stCondLst>
                                        </p:cTn>
                                        <p:tgtEl>
                                          <p:spTgt spid="32">
                                            <p:txEl>
                                              <p:pRg st="0" end="0"/>
                                            </p:txEl>
                                          </p:spTgt>
                                        </p:tgtEl>
                                        <p:attrNameLst>
                                          <p:attrName>style.visibility</p:attrName>
                                        </p:attrNameLst>
                                      </p:cBhvr>
                                      <p:to>
                                        <p:strVal val="visible"/>
                                      </p:to>
                                    </p:set>
                                    <p:animEffect transition="in" filter="wipe(left)">
                                      <p:cBhvr>
                                        <p:cTn id="29" dur="300"/>
                                        <p:tgtEl>
                                          <p:spTgt spid="32">
                                            <p:txEl>
                                              <p:pRg st="0" end="0"/>
                                            </p:txEl>
                                          </p:spTgt>
                                        </p:tgtEl>
                                      </p:cBhvr>
                                    </p:animEffect>
                                  </p:childTnLst>
                                </p:cTn>
                              </p:par>
                            </p:childTnLst>
                          </p:cTn>
                        </p:par>
                        <p:par>
                          <p:cTn id="30" fill="hold">
                            <p:stCondLst>
                              <p:cond delay="2100"/>
                            </p:stCondLst>
                            <p:childTnLst>
                              <p:par>
                                <p:cTn id="31" presetID="37" presetClass="entr" presetSubtype="0" fill="hold" grpId="0" nodeType="afterEffect">
                                  <p:stCondLst>
                                    <p:cond delay="0"/>
                                  </p:stCondLst>
                                  <p:childTnLst>
                                    <p:set>
                                      <p:cBhvr>
                                        <p:cTn id="32" dur="1" fill="hold">
                                          <p:stCondLst>
                                            <p:cond delay="0"/>
                                          </p:stCondLst>
                                        </p:cTn>
                                        <p:tgtEl>
                                          <p:spTgt spid="33"/>
                                        </p:tgtEl>
                                        <p:attrNameLst>
                                          <p:attrName>style.visibility</p:attrName>
                                        </p:attrNameLst>
                                      </p:cBhvr>
                                      <p:to>
                                        <p:strVal val="visible"/>
                                      </p:to>
                                    </p:set>
                                    <p:animEffect transition="in" filter="fade">
                                      <p:cBhvr>
                                        <p:cTn id="33" dur="500"/>
                                        <p:tgtEl>
                                          <p:spTgt spid="33"/>
                                        </p:tgtEl>
                                      </p:cBhvr>
                                    </p:animEffect>
                                    <p:anim calcmode="lin" valueType="num">
                                      <p:cBhvr>
                                        <p:cTn id="34" dur="500" fill="hold"/>
                                        <p:tgtEl>
                                          <p:spTgt spid="33"/>
                                        </p:tgtEl>
                                        <p:attrNameLst>
                                          <p:attrName>ppt_x</p:attrName>
                                        </p:attrNameLst>
                                      </p:cBhvr>
                                      <p:tavLst>
                                        <p:tav tm="0">
                                          <p:val>
                                            <p:strVal val="#ppt_x"/>
                                          </p:val>
                                        </p:tav>
                                        <p:tav tm="100000">
                                          <p:val>
                                            <p:strVal val="#ppt_x"/>
                                          </p:val>
                                        </p:tav>
                                      </p:tavLst>
                                    </p:anim>
                                    <p:anim calcmode="lin" valueType="num">
                                      <p:cBhvr>
                                        <p:cTn id="35" dur="450" decel="100000" fill="hold"/>
                                        <p:tgtEl>
                                          <p:spTgt spid="33"/>
                                        </p:tgtEl>
                                        <p:attrNameLst>
                                          <p:attrName>ppt_y</p:attrName>
                                        </p:attrNameLst>
                                      </p:cBhvr>
                                      <p:tavLst>
                                        <p:tav tm="0">
                                          <p:val>
                                            <p:strVal val="#ppt_y+1"/>
                                          </p:val>
                                        </p:tav>
                                        <p:tav tm="100000">
                                          <p:val>
                                            <p:strVal val="#ppt_y-.03"/>
                                          </p:val>
                                        </p:tav>
                                      </p:tavLst>
                                    </p:anim>
                                    <p:anim calcmode="lin" valueType="num">
                                      <p:cBhvr>
                                        <p:cTn id="36" dur="50" accel="100000" fill="hold">
                                          <p:stCondLst>
                                            <p:cond delay="450"/>
                                          </p:stCondLst>
                                        </p:cTn>
                                        <p:tgtEl>
                                          <p:spTgt spid="33"/>
                                        </p:tgtEl>
                                        <p:attrNameLst>
                                          <p:attrName>ppt_y</p:attrName>
                                        </p:attrNameLst>
                                      </p:cBhvr>
                                      <p:tavLst>
                                        <p:tav tm="0">
                                          <p:val>
                                            <p:strVal val="#ppt_y-.03"/>
                                          </p:val>
                                        </p:tav>
                                        <p:tav tm="100000">
                                          <p:val>
                                            <p:strVal val="#ppt_y"/>
                                          </p:val>
                                        </p:tav>
                                      </p:tavLst>
                                    </p:anim>
                                  </p:childTnLst>
                                </p:cTn>
                              </p:par>
                            </p:childTnLst>
                          </p:cTn>
                        </p:par>
                        <p:par>
                          <p:cTn id="37" fill="hold">
                            <p:stCondLst>
                              <p:cond delay="2600"/>
                            </p:stCondLst>
                            <p:childTnLst>
                              <p:par>
                                <p:cTn id="38" presetID="22" presetClass="entr" presetSubtype="8" fill="hold" grpId="0" nodeType="afterEffect">
                                  <p:stCondLst>
                                    <p:cond delay="0"/>
                                  </p:stCondLst>
                                  <p:childTnLst>
                                    <p:set>
                                      <p:cBhvr>
                                        <p:cTn id="39" dur="1" fill="hold">
                                          <p:stCondLst>
                                            <p:cond delay="0"/>
                                          </p:stCondLst>
                                        </p:cTn>
                                        <p:tgtEl>
                                          <p:spTgt spid="34">
                                            <p:txEl>
                                              <p:pRg st="0" end="0"/>
                                            </p:txEl>
                                          </p:spTgt>
                                        </p:tgtEl>
                                        <p:attrNameLst>
                                          <p:attrName>style.visibility</p:attrName>
                                        </p:attrNameLst>
                                      </p:cBhvr>
                                      <p:to>
                                        <p:strVal val="visible"/>
                                      </p:to>
                                    </p:set>
                                    <p:animEffect transition="in" filter="wipe(left)">
                                      <p:cBhvr>
                                        <p:cTn id="40" dur="300"/>
                                        <p:tgtEl>
                                          <p:spTgt spid="34">
                                            <p:txEl>
                                              <p:pRg st="0" end="0"/>
                                            </p:txEl>
                                          </p:spTgt>
                                        </p:tgtEl>
                                      </p:cBhvr>
                                    </p:animEffect>
                                  </p:childTnLst>
                                </p:cTn>
                              </p:par>
                            </p:childTnLst>
                          </p:cTn>
                        </p:par>
                        <p:par>
                          <p:cTn id="41" fill="hold">
                            <p:stCondLst>
                              <p:cond delay="2900"/>
                            </p:stCondLst>
                            <p:childTnLst>
                              <p:par>
                                <p:cTn id="42" presetID="37" presetClass="entr" presetSubtype="0" fill="hold" grpId="0" nodeType="afterEffect">
                                  <p:stCondLst>
                                    <p:cond delay="0"/>
                                  </p:stCondLst>
                                  <p:childTnLst>
                                    <p:set>
                                      <p:cBhvr>
                                        <p:cTn id="43" dur="1" fill="hold">
                                          <p:stCondLst>
                                            <p:cond delay="0"/>
                                          </p:stCondLst>
                                        </p:cTn>
                                        <p:tgtEl>
                                          <p:spTgt spid="35"/>
                                        </p:tgtEl>
                                        <p:attrNameLst>
                                          <p:attrName>style.visibility</p:attrName>
                                        </p:attrNameLst>
                                      </p:cBhvr>
                                      <p:to>
                                        <p:strVal val="visible"/>
                                      </p:to>
                                    </p:set>
                                    <p:animEffect transition="in" filter="fade">
                                      <p:cBhvr>
                                        <p:cTn id="44" dur="500"/>
                                        <p:tgtEl>
                                          <p:spTgt spid="35"/>
                                        </p:tgtEl>
                                      </p:cBhvr>
                                    </p:animEffect>
                                    <p:anim calcmode="lin" valueType="num">
                                      <p:cBhvr>
                                        <p:cTn id="45" dur="500" fill="hold"/>
                                        <p:tgtEl>
                                          <p:spTgt spid="35"/>
                                        </p:tgtEl>
                                        <p:attrNameLst>
                                          <p:attrName>ppt_x</p:attrName>
                                        </p:attrNameLst>
                                      </p:cBhvr>
                                      <p:tavLst>
                                        <p:tav tm="0">
                                          <p:val>
                                            <p:strVal val="#ppt_x"/>
                                          </p:val>
                                        </p:tav>
                                        <p:tav tm="100000">
                                          <p:val>
                                            <p:strVal val="#ppt_x"/>
                                          </p:val>
                                        </p:tav>
                                      </p:tavLst>
                                    </p:anim>
                                    <p:anim calcmode="lin" valueType="num">
                                      <p:cBhvr>
                                        <p:cTn id="46" dur="450" decel="100000" fill="hold"/>
                                        <p:tgtEl>
                                          <p:spTgt spid="35"/>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35"/>
                                        </p:tgtEl>
                                        <p:attrNameLst>
                                          <p:attrName>ppt_y</p:attrName>
                                        </p:attrNameLst>
                                      </p:cBhvr>
                                      <p:tavLst>
                                        <p:tav tm="0">
                                          <p:val>
                                            <p:strVal val="#ppt_y-.03"/>
                                          </p:val>
                                        </p:tav>
                                        <p:tav tm="100000">
                                          <p:val>
                                            <p:strVal val="#ppt_y"/>
                                          </p:val>
                                        </p:tav>
                                      </p:tavLst>
                                    </p:anim>
                                  </p:childTnLst>
                                </p:cTn>
                              </p:par>
                            </p:childTnLst>
                          </p:cTn>
                        </p:par>
                        <p:par>
                          <p:cTn id="48" fill="hold">
                            <p:stCondLst>
                              <p:cond delay="3400"/>
                            </p:stCondLst>
                            <p:childTnLst>
                              <p:par>
                                <p:cTn id="49" presetID="22" presetClass="entr" presetSubtype="8" fill="hold" grpId="0" nodeType="afterEffect">
                                  <p:stCondLst>
                                    <p:cond delay="0"/>
                                  </p:stCondLst>
                                  <p:childTnLst>
                                    <p:set>
                                      <p:cBhvr>
                                        <p:cTn id="50" dur="1" fill="hold">
                                          <p:stCondLst>
                                            <p:cond delay="0"/>
                                          </p:stCondLst>
                                        </p:cTn>
                                        <p:tgtEl>
                                          <p:spTgt spid="36">
                                            <p:txEl>
                                              <p:pRg st="0" end="0"/>
                                            </p:txEl>
                                          </p:spTgt>
                                        </p:tgtEl>
                                        <p:attrNameLst>
                                          <p:attrName>style.visibility</p:attrName>
                                        </p:attrNameLst>
                                      </p:cBhvr>
                                      <p:to>
                                        <p:strVal val="visible"/>
                                      </p:to>
                                    </p:set>
                                    <p:animEffect transition="in" filter="wipe(left)">
                                      <p:cBhvr>
                                        <p:cTn id="51" dur="300"/>
                                        <p:tgtEl>
                                          <p:spTgt spid="36">
                                            <p:txEl>
                                              <p:pRg st="0" end="0"/>
                                            </p:txEl>
                                          </p:spTgt>
                                        </p:tgtEl>
                                      </p:cBhvr>
                                    </p:animEffect>
                                  </p:childTnLst>
                                </p:cTn>
                              </p:par>
                            </p:childTnLst>
                          </p:cTn>
                        </p:par>
                        <p:par>
                          <p:cTn id="52" fill="hold">
                            <p:stCondLst>
                              <p:cond delay="3700"/>
                            </p:stCondLst>
                            <p:childTnLst>
                              <p:par>
                                <p:cTn id="53" presetID="37"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anim calcmode="lin" valueType="num">
                                      <p:cBhvr>
                                        <p:cTn id="56" dur="500" fill="hold"/>
                                        <p:tgtEl>
                                          <p:spTgt spid="38"/>
                                        </p:tgtEl>
                                        <p:attrNameLst>
                                          <p:attrName>ppt_x</p:attrName>
                                        </p:attrNameLst>
                                      </p:cBhvr>
                                      <p:tavLst>
                                        <p:tav tm="0">
                                          <p:val>
                                            <p:strVal val="#ppt_x"/>
                                          </p:val>
                                        </p:tav>
                                        <p:tav tm="100000">
                                          <p:val>
                                            <p:strVal val="#ppt_x"/>
                                          </p:val>
                                        </p:tav>
                                      </p:tavLst>
                                    </p:anim>
                                    <p:anim calcmode="lin" valueType="num">
                                      <p:cBhvr>
                                        <p:cTn id="57" dur="450" decel="100000" fill="hold"/>
                                        <p:tgtEl>
                                          <p:spTgt spid="38"/>
                                        </p:tgtEl>
                                        <p:attrNameLst>
                                          <p:attrName>ppt_y</p:attrName>
                                        </p:attrNameLst>
                                      </p:cBhvr>
                                      <p:tavLst>
                                        <p:tav tm="0">
                                          <p:val>
                                            <p:strVal val="#ppt_y+1"/>
                                          </p:val>
                                        </p:tav>
                                        <p:tav tm="100000">
                                          <p:val>
                                            <p:strVal val="#ppt_y-.03"/>
                                          </p:val>
                                        </p:tav>
                                      </p:tavLst>
                                    </p:anim>
                                    <p:anim calcmode="lin" valueType="num">
                                      <p:cBhvr>
                                        <p:cTn id="58" dur="50" accel="100000" fill="hold">
                                          <p:stCondLst>
                                            <p:cond delay="450"/>
                                          </p:stCondLst>
                                        </p:cTn>
                                        <p:tgtEl>
                                          <p:spTgt spid="38"/>
                                        </p:tgtEl>
                                        <p:attrNameLst>
                                          <p:attrName>ppt_y</p:attrName>
                                        </p:attrNameLst>
                                      </p:cBhvr>
                                      <p:tavLst>
                                        <p:tav tm="0">
                                          <p:val>
                                            <p:strVal val="#ppt_y-.03"/>
                                          </p:val>
                                        </p:tav>
                                        <p:tav tm="100000">
                                          <p:val>
                                            <p:strVal val="#ppt_y"/>
                                          </p:val>
                                        </p:tav>
                                      </p:tavLst>
                                    </p:anim>
                                  </p:childTnLst>
                                </p:cTn>
                              </p:par>
                            </p:childTnLst>
                          </p:cTn>
                        </p:par>
                        <p:par>
                          <p:cTn id="59" fill="hold">
                            <p:stCondLst>
                              <p:cond delay="4200"/>
                            </p:stCondLst>
                            <p:childTnLst>
                              <p:par>
                                <p:cTn id="60" presetID="22" presetClass="entr" presetSubtype="8" fill="hold" grpId="0" nodeType="afterEffect">
                                  <p:stCondLst>
                                    <p:cond delay="0"/>
                                  </p:stCondLst>
                                  <p:childTnLst>
                                    <p:set>
                                      <p:cBhvr>
                                        <p:cTn id="61" dur="1" fill="hold">
                                          <p:stCondLst>
                                            <p:cond delay="0"/>
                                          </p:stCondLst>
                                        </p:cTn>
                                        <p:tgtEl>
                                          <p:spTgt spid="40">
                                            <p:txEl>
                                              <p:pRg st="0" end="0"/>
                                            </p:txEl>
                                          </p:spTgt>
                                        </p:tgtEl>
                                        <p:attrNameLst>
                                          <p:attrName>style.visibility</p:attrName>
                                        </p:attrNameLst>
                                      </p:cBhvr>
                                      <p:to>
                                        <p:strVal val="visible"/>
                                      </p:to>
                                    </p:set>
                                    <p:animEffect transition="in" filter="wipe(left)">
                                      <p:cBhvr>
                                        <p:cTn id="62" dur="300"/>
                                        <p:tgtEl>
                                          <p:spTgt spid="40">
                                            <p:txEl>
                                              <p:pRg st="0" end="0"/>
                                            </p:txEl>
                                          </p:spTgt>
                                        </p:tgtEl>
                                      </p:cBhvr>
                                    </p:animEffect>
                                  </p:childTnLst>
                                </p:cTn>
                              </p:par>
                            </p:childTnLst>
                          </p:cTn>
                        </p:par>
                        <p:par>
                          <p:cTn id="63" fill="hold">
                            <p:stCondLst>
                              <p:cond delay="4500"/>
                            </p:stCondLst>
                            <p:childTnLst>
                              <p:par>
                                <p:cTn id="64" presetID="37" presetClass="entr" presetSubtype="0" fill="hold" grpId="0" nodeType="afterEffect">
                                  <p:stCondLst>
                                    <p:cond delay="0"/>
                                  </p:stCondLst>
                                  <p:childTnLst>
                                    <p:set>
                                      <p:cBhvr>
                                        <p:cTn id="65" dur="1" fill="hold">
                                          <p:stCondLst>
                                            <p:cond delay="0"/>
                                          </p:stCondLst>
                                        </p:cTn>
                                        <p:tgtEl>
                                          <p:spTgt spid="42"/>
                                        </p:tgtEl>
                                        <p:attrNameLst>
                                          <p:attrName>style.visibility</p:attrName>
                                        </p:attrNameLst>
                                      </p:cBhvr>
                                      <p:to>
                                        <p:strVal val="visible"/>
                                      </p:to>
                                    </p:set>
                                    <p:animEffect transition="in" filter="fade">
                                      <p:cBhvr>
                                        <p:cTn id="66" dur="500"/>
                                        <p:tgtEl>
                                          <p:spTgt spid="42"/>
                                        </p:tgtEl>
                                      </p:cBhvr>
                                    </p:animEffect>
                                    <p:anim calcmode="lin" valueType="num">
                                      <p:cBhvr>
                                        <p:cTn id="67" dur="500" fill="hold"/>
                                        <p:tgtEl>
                                          <p:spTgt spid="42"/>
                                        </p:tgtEl>
                                        <p:attrNameLst>
                                          <p:attrName>ppt_x</p:attrName>
                                        </p:attrNameLst>
                                      </p:cBhvr>
                                      <p:tavLst>
                                        <p:tav tm="0">
                                          <p:val>
                                            <p:strVal val="#ppt_x"/>
                                          </p:val>
                                        </p:tav>
                                        <p:tav tm="100000">
                                          <p:val>
                                            <p:strVal val="#ppt_x"/>
                                          </p:val>
                                        </p:tav>
                                      </p:tavLst>
                                    </p:anim>
                                    <p:anim calcmode="lin" valueType="num">
                                      <p:cBhvr>
                                        <p:cTn id="68" dur="450" decel="100000" fill="hold"/>
                                        <p:tgtEl>
                                          <p:spTgt spid="42"/>
                                        </p:tgtEl>
                                        <p:attrNameLst>
                                          <p:attrName>ppt_y</p:attrName>
                                        </p:attrNameLst>
                                      </p:cBhvr>
                                      <p:tavLst>
                                        <p:tav tm="0">
                                          <p:val>
                                            <p:strVal val="#ppt_y+1"/>
                                          </p:val>
                                        </p:tav>
                                        <p:tav tm="100000">
                                          <p:val>
                                            <p:strVal val="#ppt_y-.03"/>
                                          </p:val>
                                        </p:tav>
                                      </p:tavLst>
                                    </p:anim>
                                    <p:anim calcmode="lin" valueType="num">
                                      <p:cBhvr>
                                        <p:cTn id="69" dur="50" accel="100000" fill="hold">
                                          <p:stCondLst>
                                            <p:cond delay="450"/>
                                          </p:stCondLst>
                                        </p:cTn>
                                        <p:tgtEl>
                                          <p:spTgt spid="42"/>
                                        </p:tgtEl>
                                        <p:attrNameLst>
                                          <p:attrName>ppt_y</p:attrName>
                                        </p:attrNameLst>
                                      </p:cBhvr>
                                      <p:tavLst>
                                        <p:tav tm="0">
                                          <p:val>
                                            <p:strVal val="#ppt_y-.03"/>
                                          </p:val>
                                        </p:tav>
                                        <p:tav tm="100000">
                                          <p:val>
                                            <p:strVal val="#ppt_y"/>
                                          </p:val>
                                        </p:tav>
                                      </p:tavLst>
                                    </p:anim>
                                  </p:childTnLst>
                                </p:cTn>
                              </p:par>
                            </p:childTnLst>
                          </p:cTn>
                        </p:par>
                        <p:par>
                          <p:cTn id="70" fill="hold">
                            <p:stCondLst>
                              <p:cond delay="5000"/>
                            </p:stCondLst>
                            <p:childTnLst>
                              <p:par>
                                <p:cTn id="71" presetID="22" presetClass="entr" presetSubtype="8" fill="hold" grpId="0" nodeType="afterEffect">
                                  <p:stCondLst>
                                    <p:cond delay="0"/>
                                  </p:stCondLst>
                                  <p:childTnLst>
                                    <p:set>
                                      <p:cBhvr>
                                        <p:cTn id="72" dur="1" fill="hold">
                                          <p:stCondLst>
                                            <p:cond delay="0"/>
                                          </p:stCondLst>
                                        </p:cTn>
                                        <p:tgtEl>
                                          <p:spTgt spid="44">
                                            <p:txEl>
                                              <p:pRg st="0" end="0"/>
                                            </p:txEl>
                                          </p:spTgt>
                                        </p:tgtEl>
                                        <p:attrNameLst>
                                          <p:attrName>style.visibility</p:attrName>
                                        </p:attrNameLst>
                                      </p:cBhvr>
                                      <p:to>
                                        <p:strVal val="visible"/>
                                      </p:to>
                                    </p:set>
                                    <p:animEffect transition="in" filter="wipe(left)">
                                      <p:cBhvr>
                                        <p:cTn id="73" dur="300"/>
                                        <p:tgtEl>
                                          <p:spTgt spid="4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build="p"/>
      <p:bldP spid="31" grpId="0" animBg="1"/>
      <p:bldP spid="32" grpId="0" build="p"/>
      <p:bldP spid="33" grpId="0" animBg="1"/>
      <p:bldP spid="34" grpId="0" build="p"/>
      <p:bldP spid="35" grpId="0" animBg="1"/>
      <p:bldP spid="36" grpId="0" build="p"/>
      <p:bldP spid="38" grpId="0" animBg="1"/>
      <p:bldP spid="40" grpId="0" build="p"/>
      <p:bldP spid="42" grpId="0" animBg="1"/>
      <p:bldP spid="4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1574536" cy="610295"/>
            <a:chOff x="134487" y="670145"/>
            <a:chExt cx="8740486" cy="460862"/>
          </a:xfrm>
        </p:grpSpPr>
        <p:sp>
          <p:nvSpPr>
            <p:cNvPr id="74" name="TextBox 39"/>
            <p:cNvSpPr txBox="1"/>
            <p:nvPr/>
          </p:nvSpPr>
          <p:spPr>
            <a:xfrm>
              <a:off x="375664" y="689416"/>
              <a:ext cx="1998784"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区块形成过程</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2590671"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2555643" y="1643000"/>
            <a:ext cx="4711519" cy="3481035"/>
            <a:chOff x="2555641" y="1643000"/>
            <a:chExt cx="4711519" cy="3481035"/>
          </a:xfrm>
        </p:grpSpPr>
        <p:sp>
          <p:nvSpPr>
            <p:cNvPr id="20" name="任意多边形 19"/>
            <p:cNvSpPr/>
            <p:nvPr/>
          </p:nvSpPr>
          <p:spPr>
            <a:xfrm>
              <a:off x="2555641" y="1755940"/>
              <a:ext cx="4645379" cy="3368095"/>
            </a:xfrm>
            <a:custGeom>
              <a:avLst/>
              <a:gdLst>
                <a:gd name="connsiteX0" fmla="*/ 0 w 4644572"/>
                <a:gd name="connsiteY0" fmla="*/ 3367315 h 3367315"/>
                <a:gd name="connsiteX1" fmla="*/ 0 w 4644572"/>
                <a:gd name="connsiteY1" fmla="*/ 2786743 h 3367315"/>
                <a:gd name="connsiteX2" fmla="*/ 145143 w 4644572"/>
                <a:gd name="connsiteY2" fmla="*/ 2641600 h 3367315"/>
                <a:gd name="connsiteX3" fmla="*/ 1161143 w 4644572"/>
                <a:gd name="connsiteY3" fmla="*/ 2641600 h 3367315"/>
                <a:gd name="connsiteX4" fmla="*/ 1161143 w 4644572"/>
                <a:gd name="connsiteY4" fmla="*/ 2133600 h 3367315"/>
                <a:gd name="connsiteX5" fmla="*/ 1320800 w 4644572"/>
                <a:gd name="connsiteY5" fmla="*/ 1973943 h 3367315"/>
                <a:gd name="connsiteX6" fmla="*/ 2307772 w 4644572"/>
                <a:gd name="connsiteY6" fmla="*/ 1973943 h 3367315"/>
                <a:gd name="connsiteX7" fmla="*/ 2307772 w 4644572"/>
                <a:gd name="connsiteY7" fmla="*/ 1509486 h 3367315"/>
                <a:gd name="connsiteX8" fmla="*/ 2452915 w 4644572"/>
                <a:gd name="connsiteY8" fmla="*/ 1364343 h 3367315"/>
                <a:gd name="connsiteX9" fmla="*/ 3468914 w 4644572"/>
                <a:gd name="connsiteY9" fmla="*/ 1364343 h 3367315"/>
                <a:gd name="connsiteX10" fmla="*/ 3468914 w 4644572"/>
                <a:gd name="connsiteY10" fmla="*/ 841829 h 3367315"/>
                <a:gd name="connsiteX11" fmla="*/ 3628571 w 4644572"/>
                <a:gd name="connsiteY11" fmla="*/ 682172 h 3367315"/>
                <a:gd name="connsiteX12" fmla="*/ 4644572 w 4644572"/>
                <a:gd name="connsiteY12" fmla="*/ 682172 h 3367315"/>
                <a:gd name="connsiteX13" fmla="*/ 4644572 w 4644572"/>
                <a:gd name="connsiteY13" fmla="*/ 0 h 3367315"/>
                <a:gd name="connsiteX14" fmla="*/ 4630057 w 4644572"/>
                <a:gd name="connsiteY14" fmla="*/ 29029 h 3367315"/>
                <a:gd name="connsiteX0-1" fmla="*/ 0 w 4644572"/>
                <a:gd name="connsiteY0-2" fmla="*/ 3367315 h 3367315"/>
                <a:gd name="connsiteX1-3" fmla="*/ 0 w 4644572"/>
                <a:gd name="connsiteY1-4" fmla="*/ 2786743 h 3367315"/>
                <a:gd name="connsiteX2-5" fmla="*/ 145143 w 4644572"/>
                <a:gd name="connsiteY2-6" fmla="*/ 2641600 h 3367315"/>
                <a:gd name="connsiteX3-7" fmla="*/ 1161143 w 4644572"/>
                <a:gd name="connsiteY3-8" fmla="*/ 2641600 h 3367315"/>
                <a:gd name="connsiteX4-9" fmla="*/ 1161143 w 4644572"/>
                <a:gd name="connsiteY4-10" fmla="*/ 2133600 h 3367315"/>
                <a:gd name="connsiteX5-11" fmla="*/ 1320800 w 4644572"/>
                <a:gd name="connsiteY5-12" fmla="*/ 1973943 h 3367315"/>
                <a:gd name="connsiteX6-13" fmla="*/ 2307772 w 4644572"/>
                <a:gd name="connsiteY6-14" fmla="*/ 1973943 h 3367315"/>
                <a:gd name="connsiteX7-15" fmla="*/ 2307772 w 4644572"/>
                <a:gd name="connsiteY7-16" fmla="*/ 1509486 h 3367315"/>
                <a:gd name="connsiteX8-17" fmla="*/ 2452915 w 4644572"/>
                <a:gd name="connsiteY8-18" fmla="*/ 1364343 h 3367315"/>
                <a:gd name="connsiteX9-19" fmla="*/ 3468914 w 4644572"/>
                <a:gd name="connsiteY9-20" fmla="*/ 1364343 h 3367315"/>
                <a:gd name="connsiteX10-21" fmla="*/ 3468914 w 4644572"/>
                <a:gd name="connsiteY10-22" fmla="*/ 841829 h 3367315"/>
                <a:gd name="connsiteX11-23" fmla="*/ 3628571 w 4644572"/>
                <a:gd name="connsiteY11-24" fmla="*/ 682172 h 3367315"/>
                <a:gd name="connsiteX12-25" fmla="*/ 4644572 w 4644572"/>
                <a:gd name="connsiteY12-26" fmla="*/ 682172 h 3367315"/>
                <a:gd name="connsiteX13-27" fmla="*/ 4644572 w 4644572"/>
                <a:gd name="connsiteY13-28" fmla="*/ 0 h 3367315"/>
                <a:gd name="connsiteX14-29" fmla="*/ 4630057 w 4644572"/>
                <a:gd name="connsiteY14-30" fmla="*/ 29029 h 3367315"/>
                <a:gd name="connsiteX0-31" fmla="*/ 0 w 4644572"/>
                <a:gd name="connsiteY0-32" fmla="*/ 3367315 h 3367315"/>
                <a:gd name="connsiteX1-33" fmla="*/ 0 w 4644572"/>
                <a:gd name="connsiteY1-34" fmla="*/ 2786743 h 3367315"/>
                <a:gd name="connsiteX2-35" fmla="*/ 145143 w 4644572"/>
                <a:gd name="connsiteY2-36" fmla="*/ 2641600 h 3367315"/>
                <a:gd name="connsiteX3-37" fmla="*/ 1161143 w 4644572"/>
                <a:gd name="connsiteY3-38" fmla="*/ 2641600 h 3367315"/>
                <a:gd name="connsiteX4-39" fmla="*/ 1161143 w 4644572"/>
                <a:gd name="connsiteY4-40" fmla="*/ 2133600 h 3367315"/>
                <a:gd name="connsiteX5-41" fmla="*/ 1320800 w 4644572"/>
                <a:gd name="connsiteY5-42" fmla="*/ 1973943 h 3367315"/>
                <a:gd name="connsiteX6-43" fmla="*/ 2307772 w 4644572"/>
                <a:gd name="connsiteY6-44" fmla="*/ 1973943 h 3367315"/>
                <a:gd name="connsiteX7-45" fmla="*/ 2307772 w 4644572"/>
                <a:gd name="connsiteY7-46" fmla="*/ 1509486 h 3367315"/>
                <a:gd name="connsiteX8-47" fmla="*/ 2452915 w 4644572"/>
                <a:gd name="connsiteY8-48" fmla="*/ 1364343 h 3367315"/>
                <a:gd name="connsiteX9-49" fmla="*/ 3468914 w 4644572"/>
                <a:gd name="connsiteY9-50" fmla="*/ 1364343 h 3367315"/>
                <a:gd name="connsiteX10-51" fmla="*/ 3468914 w 4644572"/>
                <a:gd name="connsiteY10-52" fmla="*/ 841829 h 3367315"/>
                <a:gd name="connsiteX11-53" fmla="*/ 3628571 w 4644572"/>
                <a:gd name="connsiteY11-54" fmla="*/ 682172 h 3367315"/>
                <a:gd name="connsiteX12-55" fmla="*/ 4644572 w 4644572"/>
                <a:gd name="connsiteY12-56" fmla="*/ 682172 h 3367315"/>
                <a:gd name="connsiteX13-57" fmla="*/ 4644572 w 4644572"/>
                <a:gd name="connsiteY13-58" fmla="*/ 0 h 3367315"/>
                <a:gd name="connsiteX14-59" fmla="*/ 4630057 w 4644572"/>
                <a:gd name="connsiteY14-60" fmla="*/ 29029 h 3367315"/>
                <a:gd name="connsiteX0-61" fmla="*/ 0 w 4644572"/>
                <a:gd name="connsiteY0-62" fmla="*/ 3367315 h 3367315"/>
                <a:gd name="connsiteX1-63" fmla="*/ 0 w 4644572"/>
                <a:gd name="connsiteY1-64" fmla="*/ 2786743 h 3367315"/>
                <a:gd name="connsiteX2-65" fmla="*/ 145143 w 4644572"/>
                <a:gd name="connsiteY2-66" fmla="*/ 2641600 h 3367315"/>
                <a:gd name="connsiteX3-67" fmla="*/ 1161143 w 4644572"/>
                <a:gd name="connsiteY3-68" fmla="*/ 2641600 h 3367315"/>
                <a:gd name="connsiteX4-69" fmla="*/ 1161143 w 4644572"/>
                <a:gd name="connsiteY4-70" fmla="*/ 2133600 h 3367315"/>
                <a:gd name="connsiteX5-71" fmla="*/ 1320800 w 4644572"/>
                <a:gd name="connsiteY5-72" fmla="*/ 1973943 h 3367315"/>
                <a:gd name="connsiteX6-73" fmla="*/ 2307772 w 4644572"/>
                <a:gd name="connsiteY6-74" fmla="*/ 1973943 h 3367315"/>
                <a:gd name="connsiteX7-75" fmla="*/ 2307772 w 4644572"/>
                <a:gd name="connsiteY7-76" fmla="*/ 1509486 h 3367315"/>
                <a:gd name="connsiteX8-77" fmla="*/ 2452915 w 4644572"/>
                <a:gd name="connsiteY8-78" fmla="*/ 1364343 h 3367315"/>
                <a:gd name="connsiteX9-79" fmla="*/ 3468914 w 4644572"/>
                <a:gd name="connsiteY9-80" fmla="*/ 1364343 h 3367315"/>
                <a:gd name="connsiteX10-81" fmla="*/ 3468914 w 4644572"/>
                <a:gd name="connsiteY10-82" fmla="*/ 841829 h 3367315"/>
                <a:gd name="connsiteX11-83" fmla="*/ 3628571 w 4644572"/>
                <a:gd name="connsiteY11-84" fmla="*/ 682172 h 3367315"/>
                <a:gd name="connsiteX12-85" fmla="*/ 4644572 w 4644572"/>
                <a:gd name="connsiteY12-86" fmla="*/ 682172 h 3367315"/>
                <a:gd name="connsiteX13-87" fmla="*/ 4644572 w 4644572"/>
                <a:gd name="connsiteY13-88" fmla="*/ 0 h 3367315"/>
                <a:gd name="connsiteX14-89" fmla="*/ 4630057 w 4644572"/>
                <a:gd name="connsiteY14-90" fmla="*/ 29029 h 3367315"/>
                <a:gd name="connsiteX0-91" fmla="*/ 0 w 4644572"/>
                <a:gd name="connsiteY0-92" fmla="*/ 3367315 h 3367315"/>
                <a:gd name="connsiteX1-93" fmla="*/ 0 w 4644572"/>
                <a:gd name="connsiteY1-94" fmla="*/ 2786743 h 3367315"/>
                <a:gd name="connsiteX2-95" fmla="*/ 145143 w 4644572"/>
                <a:gd name="connsiteY2-96" fmla="*/ 2641600 h 3367315"/>
                <a:gd name="connsiteX3-97" fmla="*/ 1161143 w 4644572"/>
                <a:gd name="connsiteY3-98" fmla="*/ 2641600 h 3367315"/>
                <a:gd name="connsiteX4-99" fmla="*/ 1161143 w 4644572"/>
                <a:gd name="connsiteY4-100" fmla="*/ 2133600 h 3367315"/>
                <a:gd name="connsiteX5-101" fmla="*/ 1320800 w 4644572"/>
                <a:gd name="connsiteY5-102" fmla="*/ 1973943 h 3367315"/>
                <a:gd name="connsiteX6-103" fmla="*/ 2307772 w 4644572"/>
                <a:gd name="connsiteY6-104" fmla="*/ 1973943 h 3367315"/>
                <a:gd name="connsiteX7-105" fmla="*/ 2307772 w 4644572"/>
                <a:gd name="connsiteY7-106" fmla="*/ 1509486 h 3367315"/>
                <a:gd name="connsiteX8-107" fmla="*/ 2452915 w 4644572"/>
                <a:gd name="connsiteY8-108" fmla="*/ 1364343 h 3367315"/>
                <a:gd name="connsiteX9-109" fmla="*/ 3468914 w 4644572"/>
                <a:gd name="connsiteY9-110" fmla="*/ 1364343 h 3367315"/>
                <a:gd name="connsiteX10-111" fmla="*/ 3468914 w 4644572"/>
                <a:gd name="connsiteY10-112" fmla="*/ 841829 h 3367315"/>
                <a:gd name="connsiteX11-113" fmla="*/ 3628571 w 4644572"/>
                <a:gd name="connsiteY11-114" fmla="*/ 682172 h 3367315"/>
                <a:gd name="connsiteX12-115" fmla="*/ 4644572 w 4644572"/>
                <a:gd name="connsiteY12-116" fmla="*/ 682172 h 3367315"/>
                <a:gd name="connsiteX13-117" fmla="*/ 4644572 w 4644572"/>
                <a:gd name="connsiteY13-118" fmla="*/ 0 h 3367315"/>
                <a:gd name="connsiteX14-119" fmla="*/ 4630057 w 4644572"/>
                <a:gd name="connsiteY14-120" fmla="*/ 29029 h 3367315"/>
                <a:gd name="connsiteX0-121" fmla="*/ 0 w 4644572"/>
                <a:gd name="connsiteY0-122" fmla="*/ 3367315 h 3367315"/>
                <a:gd name="connsiteX1-123" fmla="*/ 0 w 4644572"/>
                <a:gd name="connsiteY1-124" fmla="*/ 2786743 h 3367315"/>
                <a:gd name="connsiteX2-125" fmla="*/ 145143 w 4644572"/>
                <a:gd name="connsiteY2-126" fmla="*/ 2641600 h 3367315"/>
                <a:gd name="connsiteX3-127" fmla="*/ 1161143 w 4644572"/>
                <a:gd name="connsiteY3-128" fmla="*/ 2641600 h 3367315"/>
                <a:gd name="connsiteX4-129" fmla="*/ 1161143 w 4644572"/>
                <a:gd name="connsiteY4-130" fmla="*/ 2133600 h 3367315"/>
                <a:gd name="connsiteX5-131" fmla="*/ 1320800 w 4644572"/>
                <a:gd name="connsiteY5-132" fmla="*/ 1973943 h 3367315"/>
                <a:gd name="connsiteX6-133" fmla="*/ 2307772 w 4644572"/>
                <a:gd name="connsiteY6-134" fmla="*/ 1973943 h 3367315"/>
                <a:gd name="connsiteX7-135" fmla="*/ 2307772 w 4644572"/>
                <a:gd name="connsiteY7-136" fmla="*/ 1509486 h 3367315"/>
                <a:gd name="connsiteX8-137" fmla="*/ 2452915 w 4644572"/>
                <a:gd name="connsiteY8-138" fmla="*/ 1364343 h 3367315"/>
                <a:gd name="connsiteX9-139" fmla="*/ 3468914 w 4644572"/>
                <a:gd name="connsiteY9-140" fmla="*/ 1364343 h 3367315"/>
                <a:gd name="connsiteX10-141" fmla="*/ 3468914 w 4644572"/>
                <a:gd name="connsiteY10-142" fmla="*/ 841829 h 3367315"/>
                <a:gd name="connsiteX11-143" fmla="*/ 3628571 w 4644572"/>
                <a:gd name="connsiteY11-144" fmla="*/ 682172 h 3367315"/>
                <a:gd name="connsiteX12-145" fmla="*/ 4644572 w 4644572"/>
                <a:gd name="connsiteY12-146" fmla="*/ 682172 h 3367315"/>
                <a:gd name="connsiteX13-147" fmla="*/ 4644572 w 4644572"/>
                <a:gd name="connsiteY13-148" fmla="*/ 0 h 3367315"/>
                <a:gd name="connsiteX14-149" fmla="*/ 4630057 w 4644572"/>
                <a:gd name="connsiteY14-150" fmla="*/ 29029 h 3367315"/>
                <a:gd name="connsiteX0-151" fmla="*/ 0 w 4644572"/>
                <a:gd name="connsiteY0-152" fmla="*/ 3367315 h 3367315"/>
                <a:gd name="connsiteX1-153" fmla="*/ 0 w 4644572"/>
                <a:gd name="connsiteY1-154" fmla="*/ 2786743 h 3367315"/>
                <a:gd name="connsiteX2-155" fmla="*/ 145143 w 4644572"/>
                <a:gd name="connsiteY2-156" fmla="*/ 2641600 h 3367315"/>
                <a:gd name="connsiteX3-157" fmla="*/ 1161143 w 4644572"/>
                <a:gd name="connsiteY3-158" fmla="*/ 2641600 h 3367315"/>
                <a:gd name="connsiteX4-159" fmla="*/ 1161143 w 4644572"/>
                <a:gd name="connsiteY4-160" fmla="*/ 2133600 h 3367315"/>
                <a:gd name="connsiteX5-161" fmla="*/ 1320800 w 4644572"/>
                <a:gd name="connsiteY5-162" fmla="*/ 1973943 h 3367315"/>
                <a:gd name="connsiteX6-163" fmla="*/ 2307772 w 4644572"/>
                <a:gd name="connsiteY6-164" fmla="*/ 1973943 h 3367315"/>
                <a:gd name="connsiteX7-165" fmla="*/ 2307772 w 4644572"/>
                <a:gd name="connsiteY7-166" fmla="*/ 1509486 h 3367315"/>
                <a:gd name="connsiteX8-167" fmla="*/ 2452915 w 4644572"/>
                <a:gd name="connsiteY8-168" fmla="*/ 1364343 h 3367315"/>
                <a:gd name="connsiteX9-169" fmla="*/ 3468914 w 4644572"/>
                <a:gd name="connsiteY9-170" fmla="*/ 1364343 h 3367315"/>
                <a:gd name="connsiteX10-171" fmla="*/ 3468914 w 4644572"/>
                <a:gd name="connsiteY10-172" fmla="*/ 841829 h 3367315"/>
                <a:gd name="connsiteX11-173" fmla="*/ 3628571 w 4644572"/>
                <a:gd name="connsiteY11-174" fmla="*/ 682172 h 3367315"/>
                <a:gd name="connsiteX12-175" fmla="*/ 4644572 w 4644572"/>
                <a:gd name="connsiteY12-176" fmla="*/ 682172 h 3367315"/>
                <a:gd name="connsiteX13-177" fmla="*/ 4644572 w 4644572"/>
                <a:gd name="connsiteY13-178" fmla="*/ 0 h 3367315"/>
                <a:gd name="connsiteX14-179" fmla="*/ 4630057 w 4644572"/>
                <a:gd name="connsiteY14-180" fmla="*/ 29029 h 3367315"/>
                <a:gd name="connsiteX0-181" fmla="*/ 0 w 4644572"/>
                <a:gd name="connsiteY0-182" fmla="*/ 3367315 h 3367315"/>
                <a:gd name="connsiteX1-183" fmla="*/ 0 w 4644572"/>
                <a:gd name="connsiteY1-184" fmla="*/ 2786743 h 3367315"/>
                <a:gd name="connsiteX2-185" fmla="*/ 145143 w 4644572"/>
                <a:gd name="connsiteY2-186" fmla="*/ 2641600 h 3367315"/>
                <a:gd name="connsiteX3-187" fmla="*/ 1161143 w 4644572"/>
                <a:gd name="connsiteY3-188" fmla="*/ 2641600 h 3367315"/>
                <a:gd name="connsiteX4-189" fmla="*/ 1161143 w 4644572"/>
                <a:gd name="connsiteY4-190" fmla="*/ 2133600 h 3367315"/>
                <a:gd name="connsiteX5-191" fmla="*/ 1320800 w 4644572"/>
                <a:gd name="connsiteY5-192" fmla="*/ 1973943 h 3367315"/>
                <a:gd name="connsiteX6-193" fmla="*/ 2307772 w 4644572"/>
                <a:gd name="connsiteY6-194" fmla="*/ 1973943 h 3367315"/>
                <a:gd name="connsiteX7-195" fmla="*/ 2307772 w 4644572"/>
                <a:gd name="connsiteY7-196" fmla="*/ 1509486 h 3367315"/>
                <a:gd name="connsiteX8-197" fmla="*/ 2452915 w 4644572"/>
                <a:gd name="connsiteY8-198" fmla="*/ 1364343 h 3367315"/>
                <a:gd name="connsiteX9-199" fmla="*/ 3468914 w 4644572"/>
                <a:gd name="connsiteY9-200" fmla="*/ 1364343 h 3367315"/>
                <a:gd name="connsiteX10-201" fmla="*/ 3468914 w 4644572"/>
                <a:gd name="connsiteY10-202" fmla="*/ 841829 h 3367315"/>
                <a:gd name="connsiteX11-203" fmla="*/ 3628571 w 4644572"/>
                <a:gd name="connsiteY11-204" fmla="*/ 682172 h 3367315"/>
                <a:gd name="connsiteX12-205" fmla="*/ 4644572 w 4644572"/>
                <a:gd name="connsiteY12-206" fmla="*/ 682172 h 3367315"/>
                <a:gd name="connsiteX13-207" fmla="*/ 4644572 w 4644572"/>
                <a:gd name="connsiteY13-208" fmla="*/ 0 h 3367315"/>
                <a:gd name="connsiteX14-209" fmla="*/ 4630057 w 4644572"/>
                <a:gd name="connsiteY14-210" fmla="*/ 29029 h 3367315"/>
                <a:gd name="connsiteX0-211" fmla="*/ 0 w 4644572"/>
                <a:gd name="connsiteY0-212" fmla="*/ 3367315 h 3367315"/>
                <a:gd name="connsiteX1-213" fmla="*/ 0 w 4644572"/>
                <a:gd name="connsiteY1-214" fmla="*/ 2786743 h 3367315"/>
                <a:gd name="connsiteX2-215" fmla="*/ 145143 w 4644572"/>
                <a:gd name="connsiteY2-216" fmla="*/ 2641600 h 3367315"/>
                <a:gd name="connsiteX3-217" fmla="*/ 1161143 w 4644572"/>
                <a:gd name="connsiteY3-218" fmla="*/ 2641600 h 3367315"/>
                <a:gd name="connsiteX4-219" fmla="*/ 1161143 w 4644572"/>
                <a:gd name="connsiteY4-220" fmla="*/ 2133600 h 3367315"/>
                <a:gd name="connsiteX5-221" fmla="*/ 1320800 w 4644572"/>
                <a:gd name="connsiteY5-222" fmla="*/ 1973943 h 3367315"/>
                <a:gd name="connsiteX6-223" fmla="*/ 2307772 w 4644572"/>
                <a:gd name="connsiteY6-224" fmla="*/ 1973943 h 3367315"/>
                <a:gd name="connsiteX7-225" fmla="*/ 2307772 w 4644572"/>
                <a:gd name="connsiteY7-226" fmla="*/ 1509486 h 3367315"/>
                <a:gd name="connsiteX8-227" fmla="*/ 2452915 w 4644572"/>
                <a:gd name="connsiteY8-228" fmla="*/ 1364343 h 3367315"/>
                <a:gd name="connsiteX9-229" fmla="*/ 3468914 w 4644572"/>
                <a:gd name="connsiteY9-230" fmla="*/ 1364343 h 3367315"/>
                <a:gd name="connsiteX10-231" fmla="*/ 3468914 w 4644572"/>
                <a:gd name="connsiteY10-232" fmla="*/ 841829 h 3367315"/>
                <a:gd name="connsiteX11-233" fmla="*/ 3628571 w 4644572"/>
                <a:gd name="connsiteY11-234" fmla="*/ 682172 h 3367315"/>
                <a:gd name="connsiteX12-235" fmla="*/ 4644572 w 4644572"/>
                <a:gd name="connsiteY12-236" fmla="*/ 682172 h 3367315"/>
                <a:gd name="connsiteX13-237" fmla="*/ 4644572 w 4644572"/>
                <a:gd name="connsiteY13-238" fmla="*/ 0 h 3367315"/>
                <a:gd name="connsiteX14-239" fmla="*/ 4630057 w 4644572"/>
                <a:gd name="connsiteY14-240" fmla="*/ 29029 h 336731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4644572" h="3367315">
                  <a:moveTo>
                    <a:pt x="0" y="3367315"/>
                  </a:moveTo>
                  <a:lnTo>
                    <a:pt x="0" y="2786743"/>
                  </a:lnTo>
                  <a:cubicBezTo>
                    <a:pt x="10281" y="2669782"/>
                    <a:pt x="35802" y="2644261"/>
                    <a:pt x="145143" y="2641600"/>
                  </a:cubicBezTo>
                  <a:lnTo>
                    <a:pt x="1161143" y="2641600"/>
                  </a:lnTo>
                  <a:lnTo>
                    <a:pt x="1161143" y="2133600"/>
                  </a:lnTo>
                  <a:cubicBezTo>
                    <a:pt x="1168642" y="2057521"/>
                    <a:pt x="1214241" y="1981442"/>
                    <a:pt x="1320800" y="1973943"/>
                  </a:cubicBezTo>
                  <a:lnTo>
                    <a:pt x="2307772" y="1973943"/>
                  </a:lnTo>
                  <a:lnTo>
                    <a:pt x="2307772" y="1509486"/>
                  </a:lnTo>
                  <a:cubicBezTo>
                    <a:pt x="2318053" y="1400145"/>
                    <a:pt x="2343574" y="1367004"/>
                    <a:pt x="2452915" y="1364343"/>
                  </a:cubicBezTo>
                  <a:lnTo>
                    <a:pt x="3468914" y="1364343"/>
                  </a:lnTo>
                  <a:lnTo>
                    <a:pt x="3468914" y="841829"/>
                  </a:lnTo>
                  <a:cubicBezTo>
                    <a:pt x="3468793" y="712410"/>
                    <a:pt x="3537252" y="682051"/>
                    <a:pt x="3628571" y="682172"/>
                  </a:cubicBezTo>
                  <a:lnTo>
                    <a:pt x="4644572" y="682172"/>
                  </a:lnTo>
                  <a:lnTo>
                    <a:pt x="4644572" y="0"/>
                  </a:lnTo>
                  <a:lnTo>
                    <a:pt x="4630057" y="29029"/>
                  </a:lnTo>
                </a:path>
              </a:pathLst>
            </a:custGeom>
            <a:noFill/>
            <a:ln w="38100">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a:off x="7128436" y="1643000"/>
              <a:ext cx="138724" cy="288099"/>
            </a:xfrm>
            <a:prstGeom prst="triangle">
              <a:avLst/>
            </a:prstGeom>
            <a:solidFill>
              <a:srgbClr val="6AE7FF"/>
            </a:solidFill>
            <a:ln>
              <a:solidFill>
                <a:srgbClr val="6AE7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矩形 5"/>
          <p:cNvSpPr/>
          <p:nvPr/>
        </p:nvSpPr>
        <p:spPr>
          <a:xfrm>
            <a:off x="7367334" y="1931099"/>
            <a:ext cx="1584451" cy="1008345"/>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noFill/>
          <a:ln>
            <a:solidFill>
              <a:srgbClr val="6AE7FF"/>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23" name="Rectangle 42"/>
          <p:cNvSpPr/>
          <p:nvPr/>
        </p:nvSpPr>
        <p:spPr>
          <a:xfrm flipH="1">
            <a:off x="7339745" y="2082371"/>
            <a:ext cx="1612037" cy="396443"/>
          </a:xfrm>
          <a:prstGeom prst="rect">
            <a:avLst/>
          </a:prstGeom>
          <a:noFill/>
          <a:ln w="12700" cap="flat" cmpd="sng" algn="ctr">
            <a:noFill/>
            <a:prstDash val="solid"/>
          </a:ln>
          <a:effectLst/>
        </p:spPr>
        <p:txBody>
          <a:bodyPr lIns="91404" tIns="0" rIns="91404" bIns="0" rtlCol="0" anchor="t"/>
          <a:lstStyle/>
          <a:p>
            <a:pPr algn="ct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05</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Rectangle 42"/>
          <p:cNvSpPr/>
          <p:nvPr/>
        </p:nvSpPr>
        <p:spPr>
          <a:xfrm flipH="1">
            <a:off x="8276395" y="2489505"/>
            <a:ext cx="3915604" cy="1614425"/>
          </a:xfrm>
          <a:prstGeom prst="rect">
            <a:avLst/>
          </a:prstGeom>
          <a:noFill/>
          <a:ln w="12700" cap="flat" cmpd="sng" algn="ctr">
            <a:noFill/>
            <a:prstDash val="solid"/>
          </a:ln>
          <a:effectLst/>
        </p:spPr>
        <p:txBody>
          <a:bodyPr lIns="91404" tIns="0" rIns="91404" bIns="0" rtlCol="0" anchor="t"/>
          <a:lstStyle/>
          <a:p>
            <a:pPr fontAlgn="auto">
              <a:lnSpc>
                <a:spcPct val="150000"/>
              </a:lnSpc>
            </a:pPr>
            <a:r>
              <a:rPr lang="zh-CN" altLang="en-US" sz="1200" noProof="1">
                <a:solidFill>
                  <a:schemeClr val="bg1"/>
                </a:solidFill>
                <a:latin typeface="微软雅黑" panose="020B0503020204020204" pitchFamily="34" charset="-122"/>
                <a:ea typeface="微软雅黑" panose="020B0503020204020204" pitchFamily="34" charset="-122"/>
              </a:rPr>
              <a:t>难度值字段会根据之前一段时间区块的平均生成时间进行调整以应对整个网络不断变化的整体计算总量，如果计算总量增长了，则系统会调高数学题的难度值，使得预期完成下一个区块的时间依然在一定时间内</a:t>
            </a:r>
            <a:endParaRPr lang="en-US" altLang="zh-CN" sz="1200" noProof="1">
              <a:solidFill>
                <a:schemeClr val="bg1"/>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25" name="矩形 5"/>
          <p:cNvSpPr/>
          <p:nvPr/>
        </p:nvSpPr>
        <p:spPr>
          <a:xfrm>
            <a:off x="6196996" y="2587709"/>
            <a:ext cx="1584451" cy="1008345"/>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noFill/>
          <a:ln>
            <a:solidFill>
              <a:srgbClr val="6AE7FF"/>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26" name="Rectangle 42"/>
          <p:cNvSpPr/>
          <p:nvPr/>
        </p:nvSpPr>
        <p:spPr>
          <a:xfrm flipH="1">
            <a:off x="6169407" y="2762869"/>
            <a:ext cx="1612037" cy="329014"/>
          </a:xfrm>
          <a:prstGeom prst="rect">
            <a:avLst/>
          </a:prstGeom>
          <a:noFill/>
          <a:ln w="12700" cap="flat" cmpd="sng" algn="ctr">
            <a:noFill/>
            <a:prstDash val="solid"/>
          </a:ln>
          <a:effectLst/>
        </p:spPr>
        <p:txBody>
          <a:bodyPr lIns="91404" tIns="0" rIns="91404" bIns="0" rtlCol="0" anchor="t"/>
          <a:lstStyle/>
          <a:p>
            <a:pPr algn="ct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04</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7" name="Rectangle 42"/>
          <p:cNvSpPr/>
          <p:nvPr/>
        </p:nvSpPr>
        <p:spPr>
          <a:xfrm flipH="1">
            <a:off x="6816682" y="3620267"/>
            <a:ext cx="4069031" cy="504266"/>
          </a:xfrm>
          <a:prstGeom prst="rect">
            <a:avLst/>
          </a:prstGeom>
          <a:noFill/>
          <a:ln w="12700" cap="flat" cmpd="sng" algn="ctr">
            <a:noFill/>
            <a:prstDash val="solid"/>
          </a:ln>
          <a:effectLst/>
        </p:spPr>
        <p:txBody>
          <a:bodyPr lIns="91404" tIns="0" rIns="91404" bIns="0" rtlCol="0" anchor="t"/>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把当前时间保存在时间戳字段中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28" name="矩形 5"/>
          <p:cNvSpPr/>
          <p:nvPr/>
        </p:nvSpPr>
        <p:spPr>
          <a:xfrm>
            <a:off x="5026668" y="3244317"/>
            <a:ext cx="1584451" cy="1008345"/>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noFill/>
          <a:ln>
            <a:solidFill>
              <a:srgbClr val="6AE7FF"/>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37" name="Rectangle 42"/>
          <p:cNvSpPr/>
          <p:nvPr/>
        </p:nvSpPr>
        <p:spPr>
          <a:xfrm flipH="1">
            <a:off x="4999077" y="3396751"/>
            <a:ext cx="1612037" cy="351739"/>
          </a:xfrm>
          <a:prstGeom prst="rect">
            <a:avLst/>
          </a:prstGeom>
          <a:noFill/>
          <a:ln w="12700" cap="flat" cmpd="sng" algn="ctr">
            <a:noFill/>
            <a:prstDash val="solid"/>
          </a:ln>
          <a:effectLst/>
        </p:spPr>
        <p:txBody>
          <a:bodyPr lIns="91404" tIns="0" rIns="91404" bIns="0" rtlCol="0" anchor="t"/>
          <a:lstStyle/>
          <a:p>
            <a:pPr algn="ct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03</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9" name="Rectangle 42"/>
          <p:cNvSpPr/>
          <p:nvPr/>
        </p:nvSpPr>
        <p:spPr>
          <a:xfrm flipH="1">
            <a:off x="5679058" y="4144934"/>
            <a:ext cx="6106541" cy="504266"/>
          </a:xfrm>
          <a:prstGeom prst="rect">
            <a:avLst/>
          </a:prstGeom>
          <a:noFill/>
          <a:ln w="12700" cap="flat" cmpd="sng" algn="ctr">
            <a:noFill/>
            <a:prstDash val="solid"/>
          </a:ln>
          <a:effectLst/>
        </p:spPr>
        <p:txBody>
          <a:bodyPr lIns="91404" tIns="0" rIns="91404" bIns="0" rtlCol="0" anchor="t"/>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把上一个刚刚生成的区块的区块头的数据通过 </a:t>
            </a:r>
            <a:r>
              <a:rPr lang="en-US" altLang="zh-CN" sz="1400" noProof="1">
                <a:solidFill>
                  <a:schemeClr val="bg1"/>
                </a:solidFill>
                <a:latin typeface="微软雅黑" panose="020B0503020204020204" pitchFamily="34" charset="-122"/>
                <a:ea typeface="微软雅黑" panose="020B0503020204020204" pitchFamily="34" charset="-122"/>
              </a:rPr>
              <a:t>SHA256 </a:t>
            </a:r>
            <a:r>
              <a:rPr lang="zh-CN" altLang="en-US" sz="1400" noProof="1">
                <a:solidFill>
                  <a:schemeClr val="bg1"/>
                </a:solidFill>
                <a:latin typeface="微软雅黑" panose="020B0503020204020204" pitchFamily="34" charset="-122"/>
                <a:ea typeface="微软雅黑" panose="020B0503020204020204" pitchFamily="34" charset="-122"/>
              </a:rPr>
              <a:t>算法生成一个 哈希值填入到当前区块的父哈希值中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41" name="矩形 5"/>
          <p:cNvSpPr/>
          <p:nvPr/>
        </p:nvSpPr>
        <p:spPr>
          <a:xfrm>
            <a:off x="3856333" y="3900921"/>
            <a:ext cx="1584451" cy="1008346"/>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noFill/>
          <a:ln>
            <a:solidFill>
              <a:srgbClr val="6AE7FF"/>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43" name="Rectangle 42"/>
          <p:cNvSpPr/>
          <p:nvPr/>
        </p:nvSpPr>
        <p:spPr>
          <a:xfrm flipH="1">
            <a:off x="3828744" y="3999383"/>
            <a:ext cx="1612037" cy="405714"/>
          </a:xfrm>
          <a:prstGeom prst="rect">
            <a:avLst/>
          </a:prstGeom>
          <a:noFill/>
          <a:ln w="12700" cap="flat" cmpd="sng" algn="ctr">
            <a:noFill/>
            <a:prstDash val="solid"/>
          </a:ln>
          <a:effectLst/>
        </p:spPr>
        <p:txBody>
          <a:bodyPr lIns="91404" tIns="0" rIns="91404" bIns="0" rtlCol="0" anchor="t"/>
          <a:lstStyle/>
          <a:p>
            <a:pPr algn="ct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02</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5" name="Rectangle 42"/>
          <p:cNvSpPr/>
          <p:nvPr/>
        </p:nvSpPr>
        <p:spPr>
          <a:xfrm flipH="1">
            <a:off x="4522519" y="4843841"/>
            <a:ext cx="6014851" cy="504266"/>
          </a:xfrm>
          <a:prstGeom prst="rect">
            <a:avLst/>
          </a:prstGeom>
          <a:noFill/>
          <a:ln w="12700" cap="flat" cmpd="sng" algn="ctr">
            <a:noFill/>
            <a:prstDash val="solid"/>
          </a:ln>
          <a:effectLst/>
        </p:spPr>
        <p:txBody>
          <a:bodyPr lIns="91404" tIns="0" rIns="91404" bIns="0" rtlCol="0" anchor="t"/>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在区块主体中生成此区块中所有交易信息的 </a:t>
            </a:r>
            <a:r>
              <a:rPr lang="en-US" altLang="zh-CN" sz="1400" noProof="1">
                <a:solidFill>
                  <a:schemeClr val="bg1"/>
                </a:solidFill>
                <a:latin typeface="微软雅黑" panose="020B0503020204020204" pitchFamily="34" charset="-122"/>
                <a:ea typeface="微软雅黑" panose="020B0503020204020204" pitchFamily="34" charset="-122"/>
              </a:rPr>
              <a:t>Merkle </a:t>
            </a:r>
            <a:r>
              <a:rPr lang="zh-CN" altLang="en-US" sz="1400" noProof="1">
                <a:solidFill>
                  <a:schemeClr val="bg1"/>
                </a:solidFill>
                <a:latin typeface="微软雅黑" panose="020B0503020204020204" pitchFamily="34" charset="-122"/>
                <a:ea typeface="微软雅黑" panose="020B0503020204020204" pitchFamily="34" charset="-122"/>
              </a:rPr>
              <a:t>树，把 </a:t>
            </a:r>
            <a:r>
              <a:rPr lang="en-US" altLang="zh-CN" sz="1400" noProof="1">
                <a:solidFill>
                  <a:schemeClr val="bg1"/>
                </a:solidFill>
                <a:latin typeface="微软雅黑" panose="020B0503020204020204" pitchFamily="34" charset="-122"/>
                <a:ea typeface="微软雅黑" panose="020B0503020204020204" pitchFamily="34" charset="-122"/>
              </a:rPr>
              <a:t>Merkle </a:t>
            </a:r>
            <a:r>
              <a:rPr lang="zh-CN" altLang="en-US" sz="1400" noProof="1">
                <a:solidFill>
                  <a:schemeClr val="bg1"/>
                </a:solidFill>
                <a:latin typeface="微软雅黑" panose="020B0503020204020204" pitchFamily="34" charset="-122"/>
                <a:ea typeface="微软雅黑" panose="020B0503020204020204" pitchFamily="34" charset="-122"/>
              </a:rPr>
              <a:t>树根的值保存在区块头中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46" name="矩形 5"/>
          <p:cNvSpPr/>
          <p:nvPr/>
        </p:nvSpPr>
        <p:spPr>
          <a:xfrm>
            <a:off x="2685999" y="4557533"/>
            <a:ext cx="1584451" cy="1008345"/>
          </a:xfrm>
          <a:custGeom>
            <a:avLst/>
            <a:gdLst/>
            <a:ahLst/>
            <a:cxnLst/>
            <a:rect l="l" t="t" r="r" b="b"/>
            <a:pathLst>
              <a:path w="1584176" h="1008112">
                <a:moveTo>
                  <a:pt x="0" y="0"/>
                </a:moveTo>
                <a:lnTo>
                  <a:pt x="1584176" y="0"/>
                </a:lnTo>
                <a:lnTo>
                  <a:pt x="1584176" y="576064"/>
                </a:lnTo>
                <a:lnTo>
                  <a:pt x="918102" y="576064"/>
                </a:lnTo>
                <a:lnTo>
                  <a:pt x="648072" y="1008112"/>
                </a:lnTo>
                <a:lnTo>
                  <a:pt x="648072" y="576064"/>
                </a:lnTo>
                <a:lnTo>
                  <a:pt x="0" y="576064"/>
                </a:lnTo>
                <a:close/>
              </a:path>
            </a:pathLst>
          </a:custGeom>
          <a:noFill/>
          <a:ln>
            <a:solidFill>
              <a:srgbClr val="6AE7FF"/>
            </a:solid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04" tIns="45702" rIns="91404" bIns="45702" rtlCol="0" anchor="ctr"/>
          <a:lstStyle/>
          <a:p>
            <a:pPr algn="ctr"/>
            <a:endParaRPr lang="zh-CN" altLang="en-US"/>
          </a:p>
        </p:txBody>
      </p:sp>
      <p:sp>
        <p:nvSpPr>
          <p:cNvPr id="47" name="Rectangle 42"/>
          <p:cNvSpPr/>
          <p:nvPr/>
        </p:nvSpPr>
        <p:spPr>
          <a:xfrm flipH="1">
            <a:off x="2658410" y="4655991"/>
            <a:ext cx="1612037" cy="405716"/>
          </a:xfrm>
          <a:prstGeom prst="rect">
            <a:avLst/>
          </a:prstGeom>
          <a:noFill/>
          <a:ln w="12700" cap="flat" cmpd="sng" algn="ctr">
            <a:noFill/>
            <a:prstDash val="solid"/>
          </a:ln>
          <a:effectLst/>
        </p:spPr>
        <p:txBody>
          <a:bodyPr lIns="91404" tIns="0" rIns="91404" bIns="0" rtlCol="0" anchor="t"/>
          <a:lstStyle/>
          <a:p>
            <a:pPr algn="ctr"/>
            <a:r>
              <a:rPr lang="en-US" altLang="zh-CN" b="1" dirty="0">
                <a:solidFill>
                  <a:schemeClr val="bg1"/>
                </a:solidFill>
                <a:latin typeface="微软雅黑" panose="020B0503020204020204" pitchFamily="34" charset="-122"/>
                <a:ea typeface="微软雅黑" panose="020B0503020204020204" pitchFamily="34" charset="-122"/>
                <a:cs typeface="Arial" panose="020B0604020202020204" pitchFamily="34" charset="0"/>
              </a:rPr>
              <a:t>01</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Rectangle 42"/>
          <p:cNvSpPr/>
          <p:nvPr/>
        </p:nvSpPr>
        <p:spPr>
          <a:xfrm flipH="1">
            <a:off x="3280167" y="5535905"/>
            <a:ext cx="3536516" cy="504266"/>
          </a:xfrm>
          <a:prstGeom prst="rect">
            <a:avLst/>
          </a:prstGeom>
          <a:noFill/>
          <a:ln w="12700" cap="flat" cmpd="sng" algn="ctr">
            <a:noFill/>
            <a:prstDash val="solid"/>
          </a:ln>
          <a:effectLst/>
        </p:spPr>
        <p:txBody>
          <a:bodyPr lIns="91404" tIns="0" rIns="91404" bIns="0" rtlCol="0" anchor="t"/>
          <a:lstStyle/>
          <a:p>
            <a:pPr fontAlgn="auto">
              <a:lnSpc>
                <a:spcPct val="150000"/>
              </a:lnSpc>
            </a:pPr>
            <a:r>
              <a:rPr lang="zh-CN" altLang="en-US" sz="1400" noProof="1">
                <a:solidFill>
                  <a:schemeClr val="bg1"/>
                </a:solidFill>
                <a:latin typeface="微软雅黑" panose="020B0503020204020204" pitchFamily="34" charset="-122"/>
                <a:ea typeface="微软雅黑" panose="020B0503020204020204" pitchFamily="34" charset="-122"/>
              </a:rPr>
              <a:t>把在本地内存中的交易信息记录到区块主体中</a:t>
            </a:r>
            <a:endParaRPr lang="en-US" altLang="zh-CN" sz="1400" noProof="1">
              <a:solidFill>
                <a:schemeClr val="bg1"/>
              </a:solidFill>
              <a:latin typeface="微软雅黑" panose="020B0503020204020204" pitchFamily="34" charset="-122"/>
              <a:ea typeface="微软雅黑" panose="020B0503020204020204" pitchFamily="34" charset="-122"/>
            </a:endParaRPr>
          </a:p>
        </p:txBody>
      </p:sp>
      <p:sp>
        <p:nvSpPr>
          <p:cNvPr id="49" name="矩形 48"/>
          <p:cNvSpPr/>
          <p:nvPr/>
        </p:nvSpPr>
        <p:spPr>
          <a:xfrm>
            <a:off x="2064886" y="1963680"/>
            <a:ext cx="3235503" cy="1338828"/>
          </a:xfrm>
          <a:prstGeom prst="rect">
            <a:avLst/>
          </a:prstGeom>
          <a:noFill/>
        </p:spPr>
        <p:txBody>
          <a:bodyPr wrap="square">
            <a:spAutoFit/>
          </a:bodyPr>
          <a:lstStyle/>
          <a:p>
            <a:pPr algn="ctr">
              <a:lnSpc>
                <a:spcPct val="150000"/>
              </a:lnSpc>
            </a:pPr>
            <a:r>
              <a:rPr lang="zh-CN" altLang="en-US" b="1" noProof="1">
                <a:solidFill>
                  <a:schemeClr val="bg1"/>
                </a:solidFill>
                <a:latin typeface="微软雅黑" panose="020B0503020204020204" pitchFamily="34" charset="-122"/>
                <a:ea typeface="微软雅黑" panose="020B0503020204020204" pitchFamily="34" charset="-122"/>
              </a:rPr>
              <a:t>在当前区块加入区块链后，所有矿工就立即开始下一个区块的生成工作。</a:t>
            </a:r>
            <a:endParaRPr lang="zh-CN" altLang="en-US" b="1" dirty="0">
              <a:solidFill>
                <a:schemeClr val="bg1"/>
              </a:solidFill>
            </a:endParaRPr>
          </a:p>
        </p:txBody>
      </p:sp>
    </p:spTree>
    <p:extLst>
      <p:ext uri="{BB962C8B-B14F-4D97-AF65-F5344CB8AC3E}">
        <p14:creationId xmlns:p14="http://schemas.microsoft.com/office/powerpoint/2010/main" val="4009022829"/>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par>
                                <p:cTn id="8" presetID="2" presetClass="entr" presetSubtype="4" fill="hold" grpId="0" nodeType="withEffect">
                                  <p:stCondLst>
                                    <p:cond delay="0"/>
                                  </p:stCondLst>
                                  <p:childTnLst>
                                    <p:set>
                                      <p:cBhvr>
                                        <p:cTn id="9" dur="1" fill="hold">
                                          <p:stCondLst>
                                            <p:cond delay="0"/>
                                          </p:stCondLst>
                                        </p:cTn>
                                        <p:tgtEl>
                                          <p:spTgt spid="22"/>
                                        </p:tgtEl>
                                        <p:attrNameLst>
                                          <p:attrName>style.visibility</p:attrName>
                                        </p:attrNameLst>
                                      </p:cBhvr>
                                      <p:to>
                                        <p:strVal val="visible"/>
                                      </p:to>
                                    </p:set>
                                    <p:anim calcmode="lin" valueType="num">
                                      <p:cBhvr additive="base">
                                        <p:cTn id="10" dur="500" fill="hold"/>
                                        <p:tgtEl>
                                          <p:spTgt spid="22"/>
                                        </p:tgtEl>
                                        <p:attrNameLst>
                                          <p:attrName>ppt_x</p:attrName>
                                        </p:attrNameLst>
                                      </p:cBhvr>
                                      <p:tavLst>
                                        <p:tav tm="0">
                                          <p:val>
                                            <p:strVal val="#ppt_x"/>
                                          </p:val>
                                        </p:tav>
                                        <p:tav tm="100000">
                                          <p:val>
                                            <p:strVal val="#ppt_x"/>
                                          </p:val>
                                        </p:tav>
                                      </p:tavLst>
                                    </p:anim>
                                    <p:anim calcmode="lin" valueType="num">
                                      <p:cBhvr additive="base">
                                        <p:cTn id="11" dur="500" fill="hold"/>
                                        <p:tgtEl>
                                          <p:spTgt spid="22"/>
                                        </p:tgtEl>
                                        <p:attrNameLst>
                                          <p:attrName>ppt_y</p:attrName>
                                        </p:attrNameLst>
                                      </p:cBhvr>
                                      <p:tavLst>
                                        <p:tav tm="0">
                                          <p:val>
                                            <p:strVal val="1+#ppt_h/2"/>
                                          </p:val>
                                        </p:tav>
                                        <p:tav tm="100000">
                                          <p:val>
                                            <p:strVal val="#ppt_y"/>
                                          </p:val>
                                        </p:tav>
                                      </p:tavLst>
                                    </p:anim>
                                  </p:childTnLst>
                                </p:cTn>
                              </p:par>
                              <p:par>
                                <p:cTn id="12" presetID="2" presetClass="entr" presetSubtype="4" fill="hold" grpId="0" nodeType="withEffect">
                                  <p:stCondLst>
                                    <p:cond delay="0"/>
                                  </p:stCondLst>
                                  <p:childTnLst>
                                    <p:set>
                                      <p:cBhvr>
                                        <p:cTn id="13" dur="1" fill="hold">
                                          <p:stCondLst>
                                            <p:cond delay="0"/>
                                          </p:stCondLst>
                                        </p:cTn>
                                        <p:tgtEl>
                                          <p:spTgt spid="23"/>
                                        </p:tgtEl>
                                        <p:attrNameLst>
                                          <p:attrName>style.visibility</p:attrName>
                                        </p:attrNameLst>
                                      </p:cBhvr>
                                      <p:to>
                                        <p:strVal val="visible"/>
                                      </p:to>
                                    </p:set>
                                    <p:anim calcmode="lin" valueType="num">
                                      <p:cBhvr additive="base">
                                        <p:cTn id="14" dur="500" fill="hold"/>
                                        <p:tgtEl>
                                          <p:spTgt spid="23"/>
                                        </p:tgtEl>
                                        <p:attrNameLst>
                                          <p:attrName>ppt_x</p:attrName>
                                        </p:attrNameLst>
                                      </p:cBhvr>
                                      <p:tavLst>
                                        <p:tav tm="0">
                                          <p:val>
                                            <p:strVal val="#ppt_x"/>
                                          </p:val>
                                        </p:tav>
                                        <p:tav tm="100000">
                                          <p:val>
                                            <p:strVal val="#ppt_x"/>
                                          </p:val>
                                        </p:tav>
                                      </p:tavLst>
                                    </p:anim>
                                    <p:anim calcmode="lin" valueType="num">
                                      <p:cBhvr additive="base">
                                        <p:cTn id="15" dur="500" fill="hold"/>
                                        <p:tgtEl>
                                          <p:spTgt spid="23"/>
                                        </p:tgtEl>
                                        <p:attrNameLst>
                                          <p:attrName>ppt_y</p:attrName>
                                        </p:attrNameLst>
                                      </p:cBhvr>
                                      <p:tavLst>
                                        <p:tav tm="0">
                                          <p:val>
                                            <p:strVal val="1+#ppt_h/2"/>
                                          </p:val>
                                        </p:tav>
                                        <p:tav tm="100000">
                                          <p:val>
                                            <p:strVal val="#ppt_y"/>
                                          </p:val>
                                        </p:tav>
                                      </p:tavLst>
                                    </p:anim>
                                  </p:childTnLst>
                                </p:cTn>
                              </p:par>
                              <p:par>
                                <p:cTn id="16" presetID="2" presetClass="entr" presetSubtype="4"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 calcmode="lin" valueType="num">
                                      <p:cBhvr additive="base">
                                        <p:cTn id="18" dur="500" fill="hold"/>
                                        <p:tgtEl>
                                          <p:spTgt spid="24"/>
                                        </p:tgtEl>
                                        <p:attrNameLst>
                                          <p:attrName>ppt_x</p:attrName>
                                        </p:attrNameLst>
                                      </p:cBhvr>
                                      <p:tavLst>
                                        <p:tav tm="0">
                                          <p:val>
                                            <p:strVal val="#ppt_x"/>
                                          </p:val>
                                        </p:tav>
                                        <p:tav tm="100000">
                                          <p:val>
                                            <p:strVal val="#ppt_x"/>
                                          </p:val>
                                        </p:tav>
                                      </p:tavLst>
                                    </p:anim>
                                    <p:anim calcmode="lin" valueType="num">
                                      <p:cBhvr additive="base">
                                        <p:cTn id="19" dur="500" fill="hold"/>
                                        <p:tgtEl>
                                          <p:spTgt spid="24"/>
                                        </p:tgtEl>
                                        <p:attrNameLst>
                                          <p:attrName>ppt_y</p:attrName>
                                        </p:attrNameLst>
                                      </p:cBhvr>
                                      <p:tavLst>
                                        <p:tav tm="0">
                                          <p:val>
                                            <p:strVal val="1+#ppt_h/2"/>
                                          </p:val>
                                        </p:tav>
                                        <p:tav tm="100000">
                                          <p:val>
                                            <p:strVal val="#ppt_y"/>
                                          </p:val>
                                        </p:tav>
                                      </p:tavLst>
                                    </p:anim>
                                  </p:childTnLst>
                                </p:cTn>
                              </p:par>
                            </p:childTnLst>
                          </p:cTn>
                        </p:par>
                        <p:par>
                          <p:cTn id="20" fill="hold">
                            <p:stCondLst>
                              <p:cond delay="500"/>
                            </p:stCondLst>
                            <p:childTnLst>
                              <p:par>
                                <p:cTn id="21" presetID="2" presetClass="entr" presetSubtype="4"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 calcmode="lin" valueType="num">
                                      <p:cBhvr additive="base">
                                        <p:cTn id="23" dur="500" fill="hold"/>
                                        <p:tgtEl>
                                          <p:spTgt spid="25"/>
                                        </p:tgtEl>
                                        <p:attrNameLst>
                                          <p:attrName>ppt_x</p:attrName>
                                        </p:attrNameLst>
                                      </p:cBhvr>
                                      <p:tavLst>
                                        <p:tav tm="0">
                                          <p:val>
                                            <p:strVal val="#ppt_x"/>
                                          </p:val>
                                        </p:tav>
                                        <p:tav tm="100000">
                                          <p:val>
                                            <p:strVal val="#ppt_x"/>
                                          </p:val>
                                        </p:tav>
                                      </p:tavLst>
                                    </p:anim>
                                    <p:anim calcmode="lin" valueType="num">
                                      <p:cBhvr additive="base">
                                        <p:cTn id="24" dur="500" fill="hold"/>
                                        <p:tgtEl>
                                          <p:spTgt spid="25"/>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26"/>
                                        </p:tgtEl>
                                        <p:attrNameLst>
                                          <p:attrName>style.visibility</p:attrName>
                                        </p:attrNameLst>
                                      </p:cBhvr>
                                      <p:to>
                                        <p:strVal val="visible"/>
                                      </p:to>
                                    </p:set>
                                    <p:anim calcmode="lin" valueType="num">
                                      <p:cBhvr additive="base">
                                        <p:cTn id="27" dur="500" fill="hold"/>
                                        <p:tgtEl>
                                          <p:spTgt spid="26"/>
                                        </p:tgtEl>
                                        <p:attrNameLst>
                                          <p:attrName>ppt_x</p:attrName>
                                        </p:attrNameLst>
                                      </p:cBhvr>
                                      <p:tavLst>
                                        <p:tav tm="0">
                                          <p:val>
                                            <p:strVal val="#ppt_x"/>
                                          </p:val>
                                        </p:tav>
                                        <p:tav tm="100000">
                                          <p:val>
                                            <p:strVal val="#ppt_x"/>
                                          </p:val>
                                        </p:tav>
                                      </p:tavLst>
                                    </p:anim>
                                    <p:anim calcmode="lin" valueType="num">
                                      <p:cBhvr additive="base">
                                        <p:cTn id="28" dur="500" fill="hold"/>
                                        <p:tgtEl>
                                          <p:spTgt spid="2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7"/>
                                        </p:tgtEl>
                                        <p:attrNameLst>
                                          <p:attrName>style.visibility</p:attrName>
                                        </p:attrNameLst>
                                      </p:cBhvr>
                                      <p:to>
                                        <p:strVal val="visible"/>
                                      </p:to>
                                    </p:set>
                                    <p:anim calcmode="lin" valueType="num">
                                      <p:cBhvr additive="base">
                                        <p:cTn id="31" dur="500" fill="hold"/>
                                        <p:tgtEl>
                                          <p:spTgt spid="27"/>
                                        </p:tgtEl>
                                        <p:attrNameLst>
                                          <p:attrName>ppt_x</p:attrName>
                                        </p:attrNameLst>
                                      </p:cBhvr>
                                      <p:tavLst>
                                        <p:tav tm="0">
                                          <p:val>
                                            <p:strVal val="#ppt_x"/>
                                          </p:val>
                                        </p:tav>
                                        <p:tav tm="100000">
                                          <p:val>
                                            <p:strVal val="#ppt_x"/>
                                          </p:val>
                                        </p:tav>
                                      </p:tavLst>
                                    </p:anim>
                                    <p:anim calcmode="lin" valueType="num">
                                      <p:cBhvr additive="base">
                                        <p:cTn id="32" dur="500" fill="hold"/>
                                        <p:tgtEl>
                                          <p:spTgt spid="27"/>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2" presetClass="entr" presetSubtype="4"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additive="base">
                                        <p:cTn id="36" dur="500" fill="hold"/>
                                        <p:tgtEl>
                                          <p:spTgt spid="28"/>
                                        </p:tgtEl>
                                        <p:attrNameLst>
                                          <p:attrName>ppt_x</p:attrName>
                                        </p:attrNameLst>
                                      </p:cBhvr>
                                      <p:tavLst>
                                        <p:tav tm="0">
                                          <p:val>
                                            <p:strVal val="#ppt_x"/>
                                          </p:val>
                                        </p:tav>
                                        <p:tav tm="100000">
                                          <p:val>
                                            <p:strVal val="#ppt_x"/>
                                          </p:val>
                                        </p:tav>
                                      </p:tavLst>
                                    </p:anim>
                                    <p:anim calcmode="lin" valueType="num">
                                      <p:cBhvr additive="base">
                                        <p:cTn id="37" dur="500" fill="hold"/>
                                        <p:tgtEl>
                                          <p:spTgt spid="28"/>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37"/>
                                        </p:tgtEl>
                                        <p:attrNameLst>
                                          <p:attrName>style.visibility</p:attrName>
                                        </p:attrNameLst>
                                      </p:cBhvr>
                                      <p:to>
                                        <p:strVal val="visible"/>
                                      </p:to>
                                    </p:set>
                                    <p:anim calcmode="lin" valueType="num">
                                      <p:cBhvr additive="base">
                                        <p:cTn id="40" dur="500" fill="hold"/>
                                        <p:tgtEl>
                                          <p:spTgt spid="37"/>
                                        </p:tgtEl>
                                        <p:attrNameLst>
                                          <p:attrName>ppt_x</p:attrName>
                                        </p:attrNameLst>
                                      </p:cBhvr>
                                      <p:tavLst>
                                        <p:tav tm="0">
                                          <p:val>
                                            <p:strVal val="#ppt_x"/>
                                          </p:val>
                                        </p:tav>
                                        <p:tav tm="100000">
                                          <p:val>
                                            <p:strVal val="#ppt_x"/>
                                          </p:val>
                                        </p:tav>
                                      </p:tavLst>
                                    </p:anim>
                                    <p:anim calcmode="lin" valueType="num">
                                      <p:cBhvr additive="base">
                                        <p:cTn id="41" dur="500" fill="hold"/>
                                        <p:tgtEl>
                                          <p:spTgt spid="37"/>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39"/>
                                        </p:tgtEl>
                                        <p:attrNameLst>
                                          <p:attrName>style.visibility</p:attrName>
                                        </p:attrNameLst>
                                      </p:cBhvr>
                                      <p:to>
                                        <p:strVal val="visible"/>
                                      </p:to>
                                    </p:set>
                                    <p:anim calcmode="lin" valueType="num">
                                      <p:cBhvr additive="base">
                                        <p:cTn id="44" dur="500" fill="hold"/>
                                        <p:tgtEl>
                                          <p:spTgt spid="39"/>
                                        </p:tgtEl>
                                        <p:attrNameLst>
                                          <p:attrName>ppt_x</p:attrName>
                                        </p:attrNameLst>
                                      </p:cBhvr>
                                      <p:tavLst>
                                        <p:tav tm="0">
                                          <p:val>
                                            <p:strVal val="#ppt_x"/>
                                          </p:val>
                                        </p:tav>
                                        <p:tav tm="100000">
                                          <p:val>
                                            <p:strVal val="#ppt_x"/>
                                          </p:val>
                                        </p:tav>
                                      </p:tavLst>
                                    </p:anim>
                                    <p:anim calcmode="lin" valueType="num">
                                      <p:cBhvr additive="base">
                                        <p:cTn id="45" dur="500" fill="hold"/>
                                        <p:tgtEl>
                                          <p:spTgt spid="39"/>
                                        </p:tgtEl>
                                        <p:attrNameLst>
                                          <p:attrName>ppt_y</p:attrName>
                                        </p:attrNameLst>
                                      </p:cBhvr>
                                      <p:tavLst>
                                        <p:tav tm="0">
                                          <p:val>
                                            <p:strVal val="1+#ppt_h/2"/>
                                          </p:val>
                                        </p:tav>
                                        <p:tav tm="100000">
                                          <p:val>
                                            <p:strVal val="#ppt_y"/>
                                          </p:val>
                                        </p:tav>
                                      </p:tavLst>
                                    </p:anim>
                                  </p:childTnLst>
                                </p:cTn>
                              </p:par>
                            </p:childTnLst>
                          </p:cTn>
                        </p:par>
                        <p:par>
                          <p:cTn id="46" fill="hold">
                            <p:stCondLst>
                              <p:cond delay="1500"/>
                            </p:stCondLst>
                            <p:childTnLst>
                              <p:par>
                                <p:cTn id="47" presetID="2" presetClass="entr" presetSubtype="4" fill="hold" grpId="0" nodeType="afterEffect">
                                  <p:stCondLst>
                                    <p:cond delay="0"/>
                                  </p:stCondLst>
                                  <p:childTnLst>
                                    <p:set>
                                      <p:cBhvr>
                                        <p:cTn id="48" dur="1" fill="hold">
                                          <p:stCondLst>
                                            <p:cond delay="0"/>
                                          </p:stCondLst>
                                        </p:cTn>
                                        <p:tgtEl>
                                          <p:spTgt spid="41"/>
                                        </p:tgtEl>
                                        <p:attrNameLst>
                                          <p:attrName>style.visibility</p:attrName>
                                        </p:attrNameLst>
                                      </p:cBhvr>
                                      <p:to>
                                        <p:strVal val="visible"/>
                                      </p:to>
                                    </p:set>
                                    <p:anim calcmode="lin" valueType="num">
                                      <p:cBhvr additive="base">
                                        <p:cTn id="49" dur="500" fill="hold"/>
                                        <p:tgtEl>
                                          <p:spTgt spid="41"/>
                                        </p:tgtEl>
                                        <p:attrNameLst>
                                          <p:attrName>ppt_x</p:attrName>
                                        </p:attrNameLst>
                                      </p:cBhvr>
                                      <p:tavLst>
                                        <p:tav tm="0">
                                          <p:val>
                                            <p:strVal val="#ppt_x"/>
                                          </p:val>
                                        </p:tav>
                                        <p:tav tm="100000">
                                          <p:val>
                                            <p:strVal val="#ppt_x"/>
                                          </p:val>
                                        </p:tav>
                                      </p:tavLst>
                                    </p:anim>
                                    <p:anim calcmode="lin" valueType="num">
                                      <p:cBhvr additive="base">
                                        <p:cTn id="50" dur="500" fill="hold"/>
                                        <p:tgtEl>
                                          <p:spTgt spid="41"/>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fill="hold"/>
                                        <p:tgtEl>
                                          <p:spTgt spid="43"/>
                                        </p:tgtEl>
                                        <p:attrNameLst>
                                          <p:attrName>ppt_x</p:attrName>
                                        </p:attrNameLst>
                                      </p:cBhvr>
                                      <p:tavLst>
                                        <p:tav tm="0">
                                          <p:val>
                                            <p:strVal val="#ppt_x"/>
                                          </p:val>
                                        </p:tav>
                                        <p:tav tm="100000">
                                          <p:val>
                                            <p:strVal val="#ppt_x"/>
                                          </p:val>
                                        </p:tav>
                                      </p:tavLst>
                                    </p:anim>
                                    <p:anim calcmode="lin" valueType="num">
                                      <p:cBhvr additive="base">
                                        <p:cTn id="54" dur="500" fill="hold"/>
                                        <p:tgtEl>
                                          <p:spTgt spid="4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45"/>
                                        </p:tgtEl>
                                        <p:attrNameLst>
                                          <p:attrName>style.visibility</p:attrName>
                                        </p:attrNameLst>
                                      </p:cBhvr>
                                      <p:to>
                                        <p:strVal val="visible"/>
                                      </p:to>
                                    </p:set>
                                    <p:anim calcmode="lin" valueType="num">
                                      <p:cBhvr additive="base">
                                        <p:cTn id="57" dur="500" fill="hold"/>
                                        <p:tgtEl>
                                          <p:spTgt spid="45"/>
                                        </p:tgtEl>
                                        <p:attrNameLst>
                                          <p:attrName>ppt_x</p:attrName>
                                        </p:attrNameLst>
                                      </p:cBhvr>
                                      <p:tavLst>
                                        <p:tav tm="0">
                                          <p:val>
                                            <p:strVal val="#ppt_x"/>
                                          </p:val>
                                        </p:tav>
                                        <p:tav tm="100000">
                                          <p:val>
                                            <p:strVal val="#ppt_x"/>
                                          </p:val>
                                        </p:tav>
                                      </p:tavLst>
                                    </p:anim>
                                    <p:anim calcmode="lin" valueType="num">
                                      <p:cBhvr additive="base">
                                        <p:cTn id="58" dur="500" fill="hold"/>
                                        <p:tgtEl>
                                          <p:spTgt spid="45"/>
                                        </p:tgtEl>
                                        <p:attrNameLst>
                                          <p:attrName>ppt_y</p:attrName>
                                        </p:attrNameLst>
                                      </p:cBhvr>
                                      <p:tavLst>
                                        <p:tav tm="0">
                                          <p:val>
                                            <p:strVal val="1+#ppt_h/2"/>
                                          </p:val>
                                        </p:tav>
                                        <p:tav tm="100000">
                                          <p:val>
                                            <p:strVal val="#ppt_y"/>
                                          </p:val>
                                        </p:tav>
                                      </p:tavLst>
                                    </p:anim>
                                  </p:childTnLst>
                                </p:cTn>
                              </p:par>
                            </p:childTnLst>
                          </p:cTn>
                        </p:par>
                        <p:par>
                          <p:cTn id="59" fill="hold">
                            <p:stCondLst>
                              <p:cond delay="2000"/>
                            </p:stCondLst>
                            <p:childTnLst>
                              <p:par>
                                <p:cTn id="60" presetID="2" presetClass="entr" presetSubtype="4"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500" fill="hold"/>
                                        <p:tgtEl>
                                          <p:spTgt spid="46"/>
                                        </p:tgtEl>
                                        <p:attrNameLst>
                                          <p:attrName>ppt_x</p:attrName>
                                        </p:attrNameLst>
                                      </p:cBhvr>
                                      <p:tavLst>
                                        <p:tav tm="0">
                                          <p:val>
                                            <p:strVal val="#ppt_x"/>
                                          </p:val>
                                        </p:tav>
                                        <p:tav tm="100000">
                                          <p:val>
                                            <p:strVal val="#ppt_x"/>
                                          </p:val>
                                        </p:tav>
                                      </p:tavLst>
                                    </p:anim>
                                    <p:anim calcmode="lin" valueType="num">
                                      <p:cBhvr additive="base">
                                        <p:cTn id="63" dur="500" fill="hold"/>
                                        <p:tgtEl>
                                          <p:spTgt spid="46"/>
                                        </p:tgtEl>
                                        <p:attrNameLst>
                                          <p:attrName>ppt_y</p:attrName>
                                        </p:attrNameLst>
                                      </p:cBhvr>
                                      <p:tavLst>
                                        <p:tav tm="0">
                                          <p:val>
                                            <p:strVal val="1+#ppt_h/2"/>
                                          </p:val>
                                        </p:tav>
                                        <p:tav tm="100000">
                                          <p:val>
                                            <p:strVal val="#ppt_y"/>
                                          </p:val>
                                        </p:tav>
                                      </p:tavLst>
                                    </p:anim>
                                  </p:childTnLst>
                                </p:cTn>
                              </p:par>
                              <p:par>
                                <p:cTn id="64" presetID="2" presetClass="entr" presetSubtype="4" fill="hold" grpId="0" nodeType="withEffect">
                                  <p:stCondLst>
                                    <p:cond delay="0"/>
                                  </p:stCondLst>
                                  <p:childTnLst>
                                    <p:set>
                                      <p:cBhvr>
                                        <p:cTn id="65" dur="1" fill="hold">
                                          <p:stCondLst>
                                            <p:cond delay="0"/>
                                          </p:stCondLst>
                                        </p:cTn>
                                        <p:tgtEl>
                                          <p:spTgt spid="47"/>
                                        </p:tgtEl>
                                        <p:attrNameLst>
                                          <p:attrName>style.visibility</p:attrName>
                                        </p:attrNameLst>
                                      </p:cBhvr>
                                      <p:to>
                                        <p:strVal val="visible"/>
                                      </p:to>
                                    </p:set>
                                    <p:anim calcmode="lin" valueType="num">
                                      <p:cBhvr additive="base">
                                        <p:cTn id="66" dur="500" fill="hold"/>
                                        <p:tgtEl>
                                          <p:spTgt spid="47"/>
                                        </p:tgtEl>
                                        <p:attrNameLst>
                                          <p:attrName>ppt_x</p:attrName>
                                        </p:attrNameLst>
                                      </p:cBhvr>
                                      <p:tavLst>
                                        <p:tav tm="0">
                                          <p:val>
                                            <p:strVal val="#ppt_x"/>
                                          </p:val>
                                        </p:tav>
                                        <p:tav tm="100000">
                                          <p:val>
                                            <p:strVal val="#ppt_x"/>
                                          </p:val>
                                        </p:tav>
                                      </p:tavLst>
                                    </p:anim>
                                    <p:anim calcmode="lin" valueType="num">
                                      <p:cBhvr additive="base">
                                        <p:cTn id="67" dur="500" fill="hold"/>
                                        <p:tgtEl>
                                          <p:spTgt spid="47"/>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48"/>
                                        </p:tgtEl>
                                        <p:attrNameLst>
                                          <p:attrName>style.visibility</p:attrName>
                                        </p:attrNameLst>
                                      </p:cBhvr>
                                      <p:to>
                                        <p:strVal val="visible"/>
                                      </p:to>
                                    </p:set>
                                    <p:anim calcmode="lin" valueType="num">
                                      <p:cBhvr additive="base">
                                        <p:cTn id="70" dur="500" fill="hold"/>
                                        <p:tgtEl>
                                          <p:spTgt spid="48"/>
                                        </p:tgtEl>
                                        <p:attrNameLst>
                                          <p:attrName>ppt_x</p:attrName>
                                        </p:attrNameLst>
                                      </p:cBhvr>
                                      <p:tavLst>
                                        <p:tav tm="0">
                                          <p:val>
                                            <p:strVal val="#ppt_x"/>
                                          </p:val>
                                        </p:tav>
                                        <p:tav tm="100000">
                                          <p:val>
                                            <p:strVal val="#ppt_x"/>
                                          </p:val>
                                        </p:tav>
                                      </p:tavLst>
                                    </p:anim>
                                    <p:anim calcmode="lin" valueType="num">
                                      <p:cBhvr additive="base">
                                        <p:cTn id="71" dur="500" fill="hold"/>
                                        <p:tgtEl>
                                          <p:spTgt spid="48"/>
                                        </p:tgtEl>
                                        <p:attrNameLst>
                                          <p:attrName>ppt_y</p:attrName>
                                        </p:attrNameLst>
                                      </p:cBhvr>
                                      <p:tavLst>
                                        <p:tav tm="0">
                                          <p:val>
                                            <p:strVal val="1+#ppt_h/2"/>
                                          </p:val>
                                        </p:tav>
                                        <p:tav tm="100000">
                                          <p:val>
                                            <p:strVal val="#ppt_y"/>
                                          </p:val>
                                        </p:tav>
                                      </p:tavLst>
                                    </p:anim>
                                  </p:childTnLst>
                                </p:cTn>
                              </p:par>
                            </p:childTnLst>
                          </p:cTn>
                        </p:par>
                        <p:par>
                          <p:cTn id="72" fill="hold">
                            <p:stCondLst>
                              <p:cond delay="2500"/>
                            </p:stCondLst>
                            <p:childTnLst>
                              <p:par>
                                <p:cTn id="73" presetID="22" presetClass="entr" presetSubtype="4" fill="hold" nodeType="afterEffect">
                                  <p:stCondLst>
                                    <p:cond delay="0"/>
                                  </p:stCondLst>
                                  <p:childTnLst>
                                    <p:set>
                                      <p:cBhvr>
                                        <p:cTn id="74" dur="1" fill="hold">
                                          <p:stCondLst>
                                            <p:cond delay="0"/>
                                          </p:stCondLst>
                                        </p:cTn>
                                        <p:tgtEl>
                                          <p:spTgt spid="19"/>
                                        </p:tgtEl>
                                        <p:attrNameLst>
                                          <p:attrName>style.visibility</p:attrName>
                                        </p:attrNameLst>
                                      </p:cBhvr>
                                      <p:to>
                                        <p:strVal val="visible"/>
                                      </p:to>
                                    </p:set>
                                    <p:animEffect transition="in" filter="wipe(down)">
                                      <p:cBhvr>
                                        <p:cTn id="75" dur="1000"/>
                                        <p:tgtEl>
                                          <p:spTgt spid="19"/>
                                        </p:tgtEl>
                                      </p:cBhvr>
                                    </p:animEffect>
                                  </p:childTnLst>
                                </p:cTn>
                              </p:par>
                            </p:childTnLst>
                          </p:cTn>
                        </p:par>
                        <p:par>
                          <p:cTn id="76" fill="hold">
                            <p:stCondLst>
                              <p:cond delay="3500"/>
                            </p:stCondLst>
                            <p:childTnLst>
                              <p:par>
                                <p:cTn id="77" presetID="2" presetClass="entr" presetSubtype="8"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 calcmode="lin" valueType="num">
                                      <p:cBhvr additive="base">
                                        <p:cTn id="79" dur="500" fill="hold"/>
                                        <p:tgtEl>
                                          <p:spTgt spid="49"/>
                                        </p:tgtEl>
                                        <p:attrNameLst>
                                          <p:attrName>ppt_x</p:attrName>
                                        </p:attrNameLst>
                                      </p:cBhvr>
                                      <p:tavLst>
                                        <p:tav tm="0">
                                          <p:val>
                                            <p:strVal val="0-#ppt_w/2"/>
                                          </p:val>
                                        </p:tav>
                                        <p:tav tm="100000">
                                          <p:val>
                                            <p:strVal val="#ppt_x"/>
                                          </p:val>
                                        </p:tav>
                                      </p:tavLst>
                                    </p:anim>
                                    <p:anim calcmode="lin" valueType="num">
                                      <p:cBhvr additive="base">
                                        <p:cTn id="80"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p:bldP spid="24" grpId="0"/>
      <p:bldP spid="25" grpId="0" animBg="1"/>
      <p:bldP spid="26" grpId="0"/>
      <p:bldP spid="27" grpId="0"/>
      <p:bldP spid="28" grpId="0" animBg="1"/>
      <p:bldP spid="37" grpId="0"/>
      <p:bldP spid="39" grpId="0"/>
      <p:bldP spid="41" grpId="0" animBg="1"/>
      <p:bldP spid="43" grpId="0"/>
      <p:bldP spid="45" grpId="0"/>
      <p:bldP spid="46" grpId="0" animBg="1"/>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a:solidFill>
                  <a:srgbClr val="6AE7FF"/>
                </a:solidFill>
              </a:rPr>
              <a:t>05</a:t>
            </a:r>
          </a:p>
        </p:txBody>
      </p:sp>
      <p:sp>
        <p:nvSpPr>
          <p:cNvPr id="4" name="文本框 3"/>
          <p:cNvSpPr txBox="1"/>
          <p:nvPr/>
        </p:nvSpPr>
        <p:spPr>
          <a:xfrm>
            <a:off x="4992127" y="2839655"/>
            <a:ext cx="3287638" cy="923330"/>
          </a:xfrm>
          <a:prstGeom prst="rect">
            <a:avLst/>
          </a:prstGeom>
          <a:noFill/>
        </p:spPr>
        <p:txBody>
          <a:bodyPr wrap="square" rtlCol="0">
            <a:spAutoFit/>
          </a:bodyPr>
          <a:lstStyle/>
          <a:p>
            <a:pPr eaLnBrk="0" hangingPunct="0"/>
            <a:r>
              <a:rPr lang="zh-CN" altLang="en-US" sz="5400" dirty="0">
                <a:solidFill>
                  <a:srgbClr val="6AE7FF"/>
                </a:solidFill>
                <a:latin typeface="微软雅黑" panose="020B0503020204020204" pitchFamily="34" charset="-122"/>
                <a:ea typeface="微软雅黑" panose="020B0503020204020204" pitchFamily="34" charset="-122"/>
              </a:rPr>
              <a:t>核心问题</a:t>
            </a:r>
            <a:endParaRPr lang="zh-CN" altLang="zh-CN" sz="5400" dirty="0">
              <a:solidFill>
                <a:srgbClr val="6AE7FF"/>
              </a:solidFill>
              <a:latin typeface="微软雅黑" panose="020B0503020204020204" pitchFamily="34" charset="-122"/>
              <a:ea typeface="微软雅黑" panose="020B0503020204020204" pitchFamily="34" charset="-122"/>
            </a:endParaRPr>
          </a:p>
        </p:txBody>
      </p:sp>
      <p:sp>
        <p:nvSpPr>
          <p:cNvPr id="359" name="矩形 358"/>
          <p:cNvSpPr/>
          <p:nvPr/>
        </p:nvSpPr>
        <p:spPr>
          <a:xfrm>
            <a:off x="5068962" y="3762985"/>
            <a:ext cx="4783455" cy="400110"/>
          </a:xfrm>
          <a:prstGeom prst="rect">
            <a:avLst/>
          </a:prstGeom>
        </p:spPr>
        <p:txBody>
          <a:bodyPr wrap="square">
            <a:spAutoFit/>
          </a:bodyPr>
          <a:lstStyle/>
          <a:p>
            <a:pPr latinLnBrk="1"/>
            <a:r>
              <a:rPr lang="en-US" altLang="zh-CN" sz="2000" dirty="0">
                <a:solidFill>
                  <a:srgbClr val="6AE7FF"/>
                </a:solidFill>
              </a:rPr>
              <a:t>Essential question</a:t>
            </a:r>
          </a:p>
        </p:txBody>
      </p:sp>
    </p:spTree>
    <p:extLst>
      <p:ext uri="{BB962C8B-B14F-4D97-AF65-F5344CB8AC3E}">
        <p14:creationId xmlns:p14="http://schemas.microsoft.com/office/powerpoint/2010/main" val="314428916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6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15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65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1342309" cy="610295"/>
            <a:chOff x="134487" y="670145"/>
            <a:chExt cx="8565123" cy="460862"/>
          </a:xfrm>
        </p:grpSpPr>
        <p:sp>
          <p:nvSpPr>
            <p:cNvPr id="74" name="TextBox 39"/>
            <p:cNvSpPr txBox="1"/>
            <p:nvPr/>
          </p:nvSpPr>
          <p:spPr>
            <a:xfrm>
              <a:off x="375664" y="689416"/>
              <a:ext cx="1688896"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工作量证明</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2415308"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9" name="平行四边形 28"/>
          <p:cNvSpPr/>
          <p:nvPr/>
        </p:nvSpPr>
        <p:spPr>
          <a:xfrm>
            <a:off x="3445192" y="3123962"/>
            <a:ext cx="1023938"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30" name="平行四边形 29"/>
          <p:cNvSpPr/>
          <p:nvPr/>
        </p:nvSpPr>
        <p:spPr>
          <a:xfrm>
            <a:off x="4826318" y="3123962"/>
            <a:ext cx="1022747"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31" name="平行四边形 30"/>
          <p:cNvSpPr/>
          <p:nvPr/>
        </p:nvSpPr>
        <p:spPr>
          <a:xfrm>
            <a:off x="6206252" y="3123962"/>
            <a:ext cx="1023938" cy="1360884"/>
          </a:xfrm>
          <a:prstGeom prst="parallelogram">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32" name="平行四边形 31"/>
          <p:cNvSpPr/>
          <p:nvPr/>
        </p:nvSpPr>
        <p:spPr>
          <a:xfrm>
            <a:off x="7586187" y="2047637"/>
            <a:ext cx="1260872" cy="2437209"/>
          </a:xfrm>
          <a:prstGeom prst="parallelogram">
            <a:avLst>
              <a:gd name="adj" fmla="val 37904"/>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sp>
        <p:nvSpPr>
          <p:cNvPr id="33" name="等腰三角形 32"/>
          <p:cNvSpPr/>
          <p:nvPr/>
        </p:nvSpPr>
        <p:spPr>
          <a:xfrm>
            <a:off x="7726680" y="1383269"/>
            <a:ext cx="1477566" cy="664369"/>
          </a:xfrm>
          <a:prstGeom prst="triangle">
            <a:avLst/>
          </a:prstGeom>
          <a:solidFill>
            <a:srgbClr val="6AE7FF">
              <a:alpha val="3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eaLnBrk="1" fontAlgn="auto" hangingPunct="1">
              <a:spcBef>
                <a:spcPts val="0"/>
              </a:spcBef>
              <a:spcAft>
                <a:spcPts val="0"/>
              </a:spcAft>
              <a:defRPr/>
            </a:pPr>
            <a:endParaRPr lang="zh-CN" altLang="en-US"/>
          </a:p>
        </p:txBody>
      </p:sp>
      <p:grpSp>
        <p:nvGrpSpPr>
          <p:cNvPr id="34" name="组合 33"/>
          <p:cNvGrpSpPr/>
          <p:nvPr/>
        </p:nvGrpSpPr>
        <p:grpSpPr>
          <a:xfrm>
            <a:off x="3709512" y="3121582"/>
            <a:ext cx="1884760" cy="1363265"/>
            <a:chOff x="2771775" y="3049588"/>
            <a:chExt cx="2513013" cy="1817687"/>
          </a:xfrm>
        </p:grpSpPr>
        <p:cxnSp>
          <p:nvCxnSpPr>
            <p:cNvPr id="35" name="直接连接符 34"/>
            <p:cNvCxnSpPr/>
            <p:nvPr/>
          </p:nvCxnSpPr>
          <p:spPr>
            <a:xfrm>
              <a:off x="2771775" y="3052763"/>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3795713" y="3049588"/>
              <a:ext cx="1489075" cy="1816100"/>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5081112" y="3116819"/>
            <a:ext cx="1894285" cy="1364456"/>
            <a:chOff x="4600575" y="3043238"/>
            <a:chExt cx="2525713" cy="1819275"/>
          </a:xfrm>
        </p:grpSpPr>
        <p:cxnSp>
          <p:nvCxnSpPr>
            <p:cNvPr id="40" name="直接连接符 39"/>
            <p:cNvCxnSpPr/>
            <p:nvPr/>
          </p:nvCxnSpPr>
          <p:spPr>
            <a:xfrm>
              <a:off x="4600575" y="3048000"/>
              <a:ext cx="1489075" cy="1814513"/>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5637213" y="3043238"/>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grpSp>
        <p:nvGrpSpPr>
          <p:cNvPr id="44" name="组合 43"/>
          <p:cNvGrpSpPr/>
          <p:nvPr/>
        </p:nvGrpSpPr>
        <p:grpSpPr>
          <a:xfrm>
            <a:off x="6459855" y="3119200"/>
            <a:ext cx="1884760" cy="1362075"/>
            <a:chOff x="6438900" y="3046413"/>
            <a:chExt cx="2513013" cy="1816100"/>
          </a:xfrm>
        </p:grpSpPr>
        <p:cxnSp>
          <p:nvCxnSpPr>
            <p:cNvPr id="50" name="直接连接符 49"/>
            <p:cNvCxnSpPr/>
            <p:nvPr/>
          </p:nvCxnSpPr>
          <p:spPr>
            <a:xfrm>
              <a:off x="6438900" y="3048000"/>
              <a:ext cx="1487488" cy="1814513"/>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a:off x="7462838" y="3046413"/>
              <a:ext cx="1489075" cy="1814512"/>
            </a:xfrm>
            <a:prstGeom prst="line">
              <a:avLst/>
            </a:prstGeom>
            <a:ln>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55" name="矩形 16"/>
          <p:cNvSpPr>
            <a:spLocks noChangeArrowheads="1"/>
          </p:cNvSpPr>
          <p:nvPr/>
        </p:nvSpPr>
        <p:spPr bwMode="auto">
          <a:xfrm>
            <a:off x="1619885" y="4864735"/>
            <a:ext cx="8952230" cy="13619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工作量证明机制的本质是一</a:t>
            </a:r>
            <a:r>
              <a:rPr lang="en-US" altLang="zh-CN" sz="1400" dirty="0">
                <a:solidFill>
                  <a:srgbClr val="6AE7FF"/>
                </a:solidFill>
                <a:latin typeface="微软雅黑" panose="020B0503020204020204" pitchFamily="34" charset="-122"/>
                <a:ea typeface="微软雅黑" panose="020B0503020204020204" pitchFamily="34" charset="-122"/>
              </a:rPr>
              <a:t>CPU</a:t>
            </a:r>
            <a:r>
              <a:rPr lang="zh-CN" altLang="en-US" sz="1400" dirty="0">
                <a:solidFill>
                  <a:srgbClr val="6AE7FF"/>
                </a:solidFill>
                <a:latin typeface="微软雅黑" panose="020B0503020204020204" pitchFamily="34" charset="-122"/>
                <a:ea typeface="微软雅黑" panose="020B0503020204020204" pitchFamily="34" charset="-122"/>
              </a:rPr>
              <a:t>一票，“大多数”的决定表达为最长的链，因为最长的链包含了最大的工作 量。如果大多数的</a:t>
            </a:r>
            <a:r>
              <a:rPr lang="en-US" altLang="zh-CN" sz="1400" dirty="0">
                <a:solidFill>
                  <a:srgbClr val="6AE7FF"/>
                </a:solidFill>
                <a:latin typeface="微软雅黑" panose="020B0503020204020204" pitchFamily="34" charset="-122"/>
                <a:ea typeface="微软雅黑" panose="020B0503020204020204" pitchFamily="34" charset="-122"/>
              </a:rPr>
              <a:t>CPU</a:t>
            </a:r>
            <a:r>
              <a:rPr lang="zh-CN" altLang="en-US" sz="1400" dirty="0">
                <a:solidFill>
                  <a:srgbClr val="6AE7FF"/>
                </a:solidFill>
                <a:latin typeface="微软雅黑" panose="020B0503020204020204" pitchFamily="34" charset="-122"/>
                <a:ea typeface="微软雅黑" panose="020B0503020204020204" pitchFamily="34" charset="-122"/>
              </a:rPr>
              <a:t>为诚实的节点控制，那么诚实的链条将以最快的速度延长，并超越其他的竞争链条。如果想要修改已出现的区块，攻击者必须重新完成该区块的工作量外加该区块之后所有区块的工作量，并最终赶上和超越诚实节点的工作量。</a:t>
            </a:r>
          </a:p>
        </p:txBody>
      </p:sp>
      <p:sp>
        <p:nvSpPr>
          <p:cNvPr id="56" name="文本框 17"/>
          <p:cNvSpPr txBox="1">
            <a:spLocks noChangeArrowheads="1"/>
          </p:cNvSpPr>
          <p:nvPr/>
        </p:nvSpPr>
        <p:spPr bwMode="auto">
          <a:xfrm rot="6032635">
            <a:off x="6965315" y="2904490"/>
            <a:ext cx="2560320" cy="3454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zh-CN" altLang="en-US" b="1">
                <a:solidFill>
                  <a:srgbClr val="10FBFE"/>
                </a:solidFill>
                <a:latin typeface="微软雅黑" panose="020B0503020204020204" charset="-122"/>
                <a:ea typeface="微软雅黑" panose="020B0503020204020204" charset="-122"/>
                <a:sym typeface="+mn-ea"/>
              </a:rPr>
              <a:t>单击此处输入标题</a:t>
            </a:r>
            <a:endParaRPr lang="zh-CN" altLang="en-US" b="1" dirty="0">
              <a:solidFill>
                <a:srgbClr val="10FBFE"/>
              </a:solidFill>
              <a:latin typeface="微软雅黑" panose="020B0503020204020204" charset="-122"/>
              <a:ea typeface="微软雅黑" panose="020B0503020204020204" charset="-122"/>
              <a:sym typeface="+mn-ea"/>
            </a:endParaRPr>
          </a:p>
        </p:txBody>
      </p:sp>
      <p:sp>
        <p:nvSpPr>
          <p:cNvPr id="2" name="矩形 1"/>
          <p:cNvSpPr/>
          <p:nvPr/>
        </p:nvSpPr>
        <p:spPr>
          <a:xfrm>
            <a:off x="1444761" y="2285400"/>
            <a:ext cx="5943901" cy="738664"/>
          </a:xfrm>
          <a:prstGeom prst="rect">
            <a:avLst/>
          </a:prstGeom>
        </p:spPr>
        <p:txBody>
          <a:bodyPr wrap="square">
            <a:spAutoFit/>
          </a:bodyPr>
          <a:lstStyle/>
          <a:p>
            <a:pPr algn="r">
              <a:lnSpc>
                <a:spcPct val="150000"/>
              </a:lnSpc>
            </a:pPr>
            <a:r>
              <a:rPr lang="zh-CN" altLang="en-US" sz="1400" dirty="0">
                <a:solidFill>
                  <a:schemeClr val="bg1"/>
                </a:solidFill>
                <a:latin typeface="微软雅黑" panose="020B0503020204020204" pitchFamily="34" charset="-122"/>
                <a:ea typeface="微软雅黑" panose="020B0503020204020204" pitchFamily="34" charset="-122"/>
              </a:rPr>
              <a:t>区块头包含一个随机数，使得区块的随机散列值出现了所需的</a:t>
            </a:r>
            <a:r>
              <a:rPr lang="en-US" altLang="zh-CN" sz="1400" dirty="0">
                <a:solidFill>
                  <a:schemeClr val="bg1"/>
                </a:solidFill>
                <a:latin typeface="微软雅黑" panose="020B0503020204020204" pitchFamily="34" charset="-122"/>
                <a:ea typeface="微软雅黑" panose="020B0503020204020204" pitchFamily="34" charset="-122"/>
              </a:rPr>
              <a:t>0</a:t>
            </a:r>
            <a:r>
              <a:rPr lang="zh-CN" altLang="en-US" sz="1400" dirty="0">
                <a:solidFill>
                  <a:schemeClr val="bg1"/>
                </a:solidFill>
                <a:latin typeface="微软雅黑" panose="020B0503020204020204" pitchFamily="34" charset="-122"/>
                <a:ea typeface="微软雅黑" panose="020B0503020204020204" pitchFamily="34" charset="-122"/>
              </a:rPr>
              <a:t>个数。节点通过反复尝试来找到这个随机数， 这样就构建了一个工作量证明机制。</a:t>
            </a:r>
            <a:endParaRPr lang="en-US" altLang="zh-CN" sz="1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049657582"/>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wipe(down)">
                                      <p:cBhvr>
                                        <p:cTn id="11" dur="500"/>
                                        <p:tgtEl>
                                          <p:spTgt spid="2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4"/>
                                        </p:tgtEl>
                                        <p:attrNameLst>
                                          <p:attrName>style.visibility</p:attrName>
                                        </p:attrNameLst>
                                      </p:cBhvr>
                                      <p:to>
                                        <p:strVal val="visible"/>
                                      </p:to>
                                    </p:set>
                                    <p:animEffect transition="in" filter="wipe(up)">
                                      <p:cBhvr>
                                        <p:cTn id="15" dur="500"/>
                                        <p:tgtEl>
                                          <p:spTgt spid="3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wipe(down)">
                                      <p:cBhvr>
                                        <p:cTn id="19" dur="500"/>
                                        <p:tgtEl>
                                          <p:spTgt spid="30"/>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wipe(up)">
                                      <p:cBhvr>
                                        <p:cTn id="23" dur="500"/>
                                        <p:tgtEl>
                                          <p:spTgt spid="38"/>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wipe(down)">
                                      <p:cBhvr>
                                        <p:cTn id="27" dur="500"/>
                                        <p:tgtEl>
                                          <p:spTgt spid="31"/>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4"/>
                                        </p:tgtEl>
                                        <p:attrNameLst>
                                          <p:attrName>style.visibility</p:attrName>
                                        </p:attrNameLst>
                                      </p:cBhvr>
                                      <p:to>
                                        <p:strVal val="visible"/>
                                      </p:to>
                                    </p:set>
                                    <p:animEffect transition="in" filter="wipe(up)">
                                      <p:cBhvr>
                                        <p:cTn id="31" dur="500"/>
                                        <p:tgtEl>
                                          <p:spTgt spid="44"/>
                                        </p:tgtEl>
                                      </p:cBhvr>
                                    </p:animEffect>
                                  </p:childTnLst>
                                </p:cTn>
                              </p:par>
                            </p:childTnLst>
                          </p:cTn>
                        </p:par>
                        <p:par>
                          <p:cTn id="32" fill="hold">
                            <p:stCondLst>
                              <p:cond delay="3500"/>
                            </p:stCondLst>
                            <p:childTnLst>
                              <p:par>
                                <p:cTn id="33" presetID="22" presetClass="entr" presetSubtype="4" fill="hold" grpId="0" nodeType="afterEffect">
                                  <p:stCondLst>
                                    <p:cond delay="0"/>
                                  </p:stCondLst>
                                  <p:childTnLst>
                                    <p:set>
                                      <p:cBhvr>
                                        <p:cTn id="34" dur="1" fill="hold">
                                          <p:stCondLst>
                                            <p:cond delay="0"/>
                                          </p:stCondLst>
                                        </p:cTn>
                                        <p:tgtEl>
                                          <p:spTgt spid="32"/>
                                        </p:tgtEl>
                                        <p:attrNameLst>
                                          <p:attrName>style.visibility</p:attrName>
                                        </p:attrNameLst>
                                      </p:cBhvr>
                                      <p:to>
                                        <p:strVal val="visible"/>
                                      </p:to>
                                    </p:set>
                                    <p:animEffect transition="in" filter="wipe(down)">
                                      <p:cBhvr>
                                        <p:cTn id="35" dur="500"/>
                                        <p:tgtEl>
                                          <p:spTgt spid="32"/>
                                        </p:tgtEl>
                                      </p:cBhvr>
                                    </p:animEffect>
                                  </p:childTnLst>
                                </p:cTn>
                              </p:par>
                            </p:childTnLst>
                          </p:cTn>
                        </p:par>
                        <p:par>
                          <p:cTn id="36" fill="hold">
                            <p:stCondLst>
                              <p:cond delay="4000"/>
                            </p:stCondLst>
                            <p:childTnLst>
                              <p:par>
                                <p:cTn id="37" presetID="22" presetClass="entr" presetSubtype="4" fill="hold" grpId="0" nodeType="afterEffect">
                                  <p:stCondLst>
                                    <p:cond delay="0"/>
                                  </p:stCondLst>
                                  <p:childTnLst>
                                    <p:set>
                                      <p:cBhvr>
                                        <p:cTn id="38" dur="1" fill="hold">
                                          <p:stCondLst>
                                            <p:cond delay="0"/>
                                          </p:stCondLst>
                                        </p:cTn>
                                        <p:tgtEl>
                                          <p:spTgt spid="33"/>
                                        </p:tgtEl>
                                        <p:attrNameLst>
                                          <p:attrName>style.visibility</p:attrName>
                                        </p:attrNameLst>
                                      </p:cBhvr>
                                      <p:to>
                                        <p:strVal val="visible"/>
                                      </p:to>
                                    </p:set>
                                    <p:animEffect transition="in" filter="wipe(down)">
                                      <p:cBhvr>
                                        <p:cTn id="39" dur="500"/>
                                        <p:tgtEl>
                                          <p:spTgt spid="33"/>
                                        </p:tgtEl>
                                      </p:cBhvr>
                                    </p:animEffect>
                                  </p:childTnLst>
                                </p:cTn>
                              </p:par>
                            </p:childTnLst>
                          </p:cTn>
                        </p:par>
                        <p:par>
                          <p:cTn id="40" fill="hold">
                            <p:stCondLst>
                              <p:cond delay="4500"/>
                            </p:stCondLst>
                            <p:childTnLst>
                              <p:par>
                                <p:cTn id="41" presetID="53" presetClass="entr" presetSubtype="16" fill="hold" grpId="0" nodeType="after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p:cTn id="43" dur="500" fill="hold"/>
                                        <p:tgtEl>
                                          <p:spTgt spid="56"/>
                                        </p:tgtEl>
                                        <p:attrNameLst>
                                          <p:attrName>ppt_w</p:attrName>
                                        </p:attrNameLst>
                                      </p:cBhvr>
                                      <p:tavLst>
                                        <p:tav tm="0">
                                          <p:val>
                                            <p:fltVal val="0"/>
                                          </p:val>
                                        </p:tav>
                                        <p:tav tm="100000">
                                          <p:val>
                                            <p:strVal val="#ppt_w"/>
                                          </p:val>
                                        </p:tav>
                                      </p:tavLst>
                                    </p:anim>
                                    <p:anim calcmode="lin" valueType="num">
                                      <p:cBhvr>
                                        <p:cTn id="44" dur="500" fill="hold"/>
                                        <p:tgtEl>
                                          <p:spTgt spid="56"/>
                                        </p:tgtEl>
                                        <p:attrNameLst>
                                          <p:attrName>ppt_h</p:attrName>
                                        </p:attrNameLst>
                                      </p:cBhvr>
                                      <p:tavLst>
                                        <p:tav tm="0">
                                          <p:val>
                                            <p:fltVal val="0"/>
                                          </p:val>
                                        </p:tav>
                                        <p:tav tm="100000">
                                          <p:val>
                                            <p:strVal val="#ppt_h"/>
                                          </p:val>
                                        </p:tav>
                                      </p:tavLst>
                                    </p:anim>
                                    <p:animEffect transition="in" filter="fade">
                                      <p:cBhvr>
                                        <p:cTn id="45" dur="500"/>
                                        <p:tgtEl>
                                          <p:spTgt spid="56"/>
                                        </p:tgtEl>
                                      </p:cBhvr>
                                    </p:animEffect>
                                  </p:childTnLst>
                                </p:cTn>
                              </p:par>
                            </p:childTnLst>
                          </p:cTn>
                        </p:par>
                        <p:par>
                          <p:cTn id="46" fill="hold">
                            <p:stCondLst>
                              <p:cond delay="5000"/>
                            </p:stCondLst>
                            <p:childTnLst>
                              <p:par>
                                <p:cTn id="47" presetID="22" presetClass="entr" presetSubtype="4"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wipe(down)">
                                      <p:cBhvr>
                                        <p:cTn id="49" dur="500"/>
                                        <p:tgtEl>
                                          <p:spTgt spid="55"/>
                                        </p:tgtEl>
                                      </p:cBhvr>
                                    </p:animEffect>
                                  </p:childTnLst>
                                </p:cTn>
                              </p:par>
                            </p:childTnLst>
                          </p:cTn>
                        </p:par>
                        <p:par>
                          <p:cTn id="50" fill="hold">
                            <p:stCondLst>
                              <p:cond delay="5500"/>
                            </p:stCondLst>
                            <p:childTnLst>
                              <p:par>
                                <p:cTn id="51" presetID="16" presetClass="entr" presetSubtype="21" fill="hold" grpId="0" nodeType="afterEffect">
                                  <p:stCondLst>
                                    <p:cond delay="0"/>
                                  </p:stCondLst>
                                  <p:childTnLst>
                                    <p:set>
                                      <p:cBhvr>
                                        <p:cTn id="52" dur="1" fill="hold">
                                          <p:stCondLst>
                                            <p:cond delay="0"/>
                                          </p:stCondLst>
                                        </p:cTn>
                                        <p:tgtEl>
                                          <p:spTgt spid="2"/>
                                        </p:tgtEl>
                                        <p:attrNameLst>
                                          <p:attrName>style.visibility</p:attrName>
                                        </p:attrNameLst>
                                      </p:cBhvr>
                                      <p:to>
                                        <p:strVal val="visible"/>
                                      </p:to>
                                    </p:set>
                                    <p:animEffect transition="in" filter="barn(inVertical)">
                                      <p:cBhvr>
                                        <p:cTn id="5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bldLvl="0" animBg="1"/>
      <p:bldP spid="30" grpId="0" bldLvl="0" animBg="1"/>
      <p:bldP spid="31" grpId="0" bldLvl="0" animBg="1"/>
      <p:bldP spid="32" grpId="0" bldLvl="0" animBg="1"/>
      <p:bldP spid="33" grpId="0" bldLvl="0" animBg="1"/>
      <p:bldP spid="55" grpId="0"/>
      <p:bldP spid="56" grpId="0"/>
      <p:bldP spid="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890871" cy="610295"/>
            <a:chOff x="134487" y="670145"/>
            <a:chExt cx="7469083" cy="460862"/>
          </a:xfrm>
        </p:grpSpPr>
        <p:sp>
          <p:nvSpPr>
            <p:cNvPr id="74" name="TextBox 39"/>
            <p:cNvSpPr txBox="1"/>
            <p:nvPr/>
          </p:nvSpPr>
          <p:spPr>
            <a:xfrm>
              <a:off x="375664" y="689416"/>
              <a:ext cx="759228"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分叉</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19268"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4" name="图片 23"/>
          <p:cNvPicPr>
            <a:picLocks noChangeAspect="1"/>
          </p:cNvPicPr>
          <p:nvPr/>
        </p:nvPicPr>
        <p:blipFill>
          <a:blip r:embed="rId3"/>
          <a:stretch>
            <a:fillRect/>
          </a:stretch>
        </p:blipFill>
        <p:spPr>
          <a:xfrm>
            <a:off x="595149" y="2178200"/>
            <a:ext cx="5072295" cy="1581830"/>
          </a:xfrm>
          <a:prstGeom prst="rect">
            <a:avLst/>
          </a:prstGeom>
          <a:noFill/>
          <a:ln w="9525">
            <a:noFill/>
          </a:ln>
        </p:spPr>
      </p:pic>
      <p:pic>
        <p:nvPicPr>
          <p:cNvPr id="25" name="图片 24"/>
          <p:cNvPicPr>
            <a:picLocks noChangeAspect="1"/>
          </p:cNvPicPr>
          <p:nvPr/>
        </p:nvPicPr>
        <p:blipFill>
          <a:blip r:embed="rId3"/>
          <a:stretch>
            <a:fillRect/>
          </a:stretch>
        </p:blipFill>
        <p:spPr>
          <a:xfrm flipH="1">
            <a:off x="595148" y="3963229"/>
            <a:ext cx="5072295" cy="1581830"/>
          </a:xfrm>
          <a:prstGeom prst="rect">
            <a:avLst/>
          </a:prstGeom>
          <a:noFill/>
          <a:ln w="9525">
            <a:noFill/>
          </a:ln>
        </p:spPr>
      </p:pic>
      <p:sp>
        <p:nvSpPr>
          <p:cNvPr id="26" name="TextBox 35"/>
          <p:cNvSpPr txBox="1">
            <a:spLocks noChangeArrowheads="1"/>
          </p:cNvSpPr>
          <p:nvPr/>
        </p:nvSpPr>
        <p:spPr bwMode="auto">
          <a:xfrm>
            <a:off x="5953940" y="2405202"/>
            <a:ext cx="4942205"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同一时间段内全网不止一个节点能计算出随机数，即会有多个节点在网络中广播它们各自打包好的临时区块（都是合法的）。</a:t>
            </a:r>
            <a:endParaRPr lang="en-US" altLang="zh-CN" sz="1400" dirty="0">
              <a:solidFill>
                <a:srgbClr val="6AE7FF"/>
              </a:solidFill>
              <a:latin typeface="微软雅黑" panose="020B0503020204020204" pitchFamily="34" charset="-122"/>
              <a:ea typeface="微软雅黑" panose="020B0503020204020204" pitchFamily="34" charset="-122"/>
            </a:endParaRPr>
          </a:p>
        </p:txBody>
      </p:sp>
      <p:sp>
        <p:nvSpPr>
          <p:cNvPr id="41" name="文本框 14"/>
          <p:cNvSpPr txBox="1">
            <a:spLocks noChangeArrowheads="1"/>
          </p:cNvSpPr>
          <p:nvPr/>
        </p:nvSpPr>
        <p:spPr bwMode="auto">
          <a:xfrm>
            <a:off x="5953940" y="1764574"/>
            <a:ext cx="3823335"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b="1" dirty="0">
                <a:solidFill>
                  <a:srgbClr val="10FBFE"/>
                </a:solidFill>
                <a:latin typeface="微软雅黑" panose="020B0503020204020204" charset="-122"/>
                <a:ea typeface="微软雅黑" panose="020B0503020204020204" charset="-122"/>
                <a:sym typeface="+mn-ea"/>
              </a:rPr>
              <a:t>分叉</a:t>
            </a:r>
          </a:p>
        </p:txBody>
      </p:sp>
      <p:cxnSp>
        <p:nvCxnSpPr>
          <p:cNvPr id="43" name="直接连接符 42"/>
          <p:cNvCxnSpPr/>
          <p:nvPr/>
        </p:nvCxnSpPr>
        <p:spPr>
          <a:xfrm>
            <a:off x="6040935" y="2276384"/>
            <a:ext cx="4842510" cy="1270"/>
          </a:xfrm>
          <a:prstGeom prst="line">
            <a:avLst/>
          </a:prstGeom>
          <a:ln w="12700">
            <a:solidFill>
              <a:srgbClr val="6AE7FF"/>
            </a:solidFill>
            <a:headEnd type="oval" w="med" len="med"/>
          </a:ln>
        </p:spPr>
        <p:style>
          <a:lnRef idx="1">
            <a:schemeClr val="accent1"/>
          </a:lnRef>
          <a:fillRef idx="0">
            <a:schemeClr val="accent1"/>
          </a:fillRef>
          <a:effectRef idx="0">
            <a:schemeClr val="accent1"/>
          </a:effectRef>
          <a:fontRef idx="minor">
            <a:schemeClr val="tx1"/>
          </a:fontRef>
        </p:style>
      </p:cxnSp>
      <p:sp>
        <p:nvSpPr>
          <p:cNvPr id="46" name="TextBox 35"/>
          <p:cNvSpPr txBox="1">
            <a:spLocks noChangeArrowheads="1"/>
          </p:cNvSpPr>
          <p:nvPr/>
        </p:nvSpPr>
        <p:spPr bwMode="auto">
          <a:xfrm>
            <a:off x="5928222" y="3594579"/>
            <a:ext cx="4993640" cy="1996893"/>
          </a:xfrm>
          <a:prstGeom prst="rect">
            <a:avLst/>
          </a:prstGeom>
          <a:noFill/>
          <a:ln w="9525">
            <a:noFill/>
            <a:miter lim="800000"/>
          </a:ln>
        </p:spPr>
        <p:txBody>
          <a:bodyPr>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某一节点若收到多个针对同一前续区块的后续临时区块，则该节点会在本地区块链上建立分支，多个临时区块对应多个分支。该僵局的打破要等到下一个工作量证明被发现，而其中的一条链条被证实为是较长的一条，那么在另一条分支链条上工作的节点将转换阵营，开始在较长的链条上工作。其他分支将会被网络彻底抛弃。</a:t>
            </a:r>
            <a:endParaRPr lang="zh-CN" altLang="en-US" sz="1400" dirty="0">
              <a:solidFill>
                <a:srgbClr val="6AE7FF"/>
              </a:solidFill>
            </a:endParaRPr>
          </a:p>
        </p:txBody>
      </p:sp>
    </p:spTree>
    <p:extLst>
      <p:ext uri="{BB962C8B-B14F-4D97-AF65-F5344CB8AC3E}">
        <p14:creationId xmlns:p14="http://schemas.microsoft.com/office/powerpoint/2010/main" val="403185516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wipe(left)">
                                      <p:cBhvr>
                                        <p:cTn id="11" dur="500"/>
                                        <p:tgtEl>
                                          <p:spTgt spid="2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wipe(left)">
                                      <p:cBhvr>
                                        <p:cTn id="15" dur="500"/>
                                        <p:tgtEl>
                                          <p:spTgt spid="25"/>
                                        </p:tgtEl>
                                      </p:cBhvr>
                                    </p:animEffect>
                                  </p:childTnLst>
                                </p:cTn>
                              </p:par>
                            </p:childTnLst>
                          </p:cTn>
                        </p:par>
                        <p:par>
                          <p:cTn id="16" fill="hold">
                            <p:stCondLst>
                              <p:cond delay="1500"/>
                            </p:stCondLst>
                            <p:childTnLst>
                              <p:par>
                                <p:cTn id="17" presetID="47" presetClass="entr" presetSubtype="0" fill="hold" grpId="0" nodeType="after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fade">
                                      <p:cBhvr>
                                        <p:cTn id="19" dur="500"/>
                                        <p:tgtEl>
                                          <p:spTgt spid="41"/>
                                        </p:tgtEl>
                                      </p:cBhvr>
                                    </p:animEffect>
                                    <p:anim calcmode="lin" valueType="num">
                                      <p:cBhvr>
                                        <p:cTn id="20" dur="500" fill="hold"/>
                                        <p:tgtEl>
                                          <p:spTgt spid="41"/>
                                        </p:tgtEl>
                                        <p:attrNameLst>
                                          <p:attrName>ppt_x</p:attrName>
                                        </p:attrNameLst>
                                      </p:cBhvr>
                                      <p:tavLst>
                                        <p:tav tm="0">
                                          <p:val>
                                            <p:strVal val="#ppt_x"/>
                                          </p:val>
                                        </p:tav>
                                        <p:tav tm="100000">
                                          <p:val>
                                            <p:strVal val="#ppt_x"/>
                                          </p:val>
                                        </p:tav>
                                      </p:tavLst>
                                    </p:anim>
                                    <p:anim calcmode="lin" valueType="num">
                                      <p:cBhvr>
                                        <p:cTn id="21" dur="500" fill="hold"/>
                                        <p:tgtEl>
                                          <p:spTgt spid="41"/>
                                        </p:tgtEl>
                                        <p:attrNameLst>
                                          <p:attrName>ppt_y</p:attrName>
                                        </p:attrNameLst>
                                      </p:cBhvr>
                                      <p:tavLst>
                                        <p:tav tm="0">
                                          <p:val>
                                            <p:strVal val="#ppt_y-.1"/>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wipe(left)">
                                      <p:cBhvr>
                                        <p:cTn id="25" dur="500"/>
                                        <p:tgtEl>
                                          <p:spTgt spid="4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6"/>
                                        </p:tgtEl>
                                        <p:attrNameLst>
                                          <p:attrName>style.visibility</p:attrName>
                                        </p:attrNameLst>
                                      </p:cBhvr>
                                      <p:to>
                                        <p:strVal val="visible"/>
                                      </p:to>
                                    </p:set>
                                    <p:animEffect transition="in" filter="wipe(left)">
                                      <p:cBhvr>
                                        <p:cTn id="28" dur="500"/>
                                        <p:tgtEl>
                                          <p:spTgt spid="2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41" grpId="0"/>
      <p:bldP spid="4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9890871" cy="610295"/>
            <a:chOff x="134487" y="670145"/>
            <a:chExt cx="7469083" cy="460862"/>
          </a:xfrm>
        </p:grpSpPr>
        <p:sp>
          <p:nvSpPr>
            <p:cNvPr id="74" name="TextBox 39"/>
            <p:cNvSpPr txBox="1"/>
            <p:nvPr/>
          </p:nvSpPr>
          <p:spPr>
            <a:xfrm>
              <a:off x="375664" y="689416"/>
              <a:ext cx="759229"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双花</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319268"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71002" y="637002"/>
            <a:ext cx="6220997" cy="6220997"/>
          </a:xfrm>
          <a:prstGeom prst="rect">
            <a:avLst/>
          </a:prstGeom>
        </p:spPr>
      </p:pic>
      <p:grpSp>
        <p:nvGrpSpPr>
          <p:cNvPr id="14" name="Group 10"/>
          <p:cNvGrpSpPr/>
          <p:nvPr/>
        </p:nvGrpSpPr>
        <p:grpSpPr>
          <a:xfrm>
            <a:off x="812240" y="1956435"/>
            <a:ext cx="954007" cy="954007"/>
            <a:chOff x="6253939" y="2516220"/>
            <a:chExt cx="831273" cy="831273"/>
          </a:xfrm>
          <a:noFill/>
        </p:grpSpPr>
        <p:sp>
          <p:nvSpPr>
            <p:cNvPr id="15" name="Oval 11"/>
            <p:cNvSpPr/>
            <p:nvPr/>
          </p:nvSpPr>
          <p:spPr>
            <a:xfrm>
              <a:off x="6253939" y="2516220"/>
              <a:ext cx="831273" cy="831273"/>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sp>
          <p:nvSpPr>
            <p:cNvPr id="16" name="AutoShape 117"/>
            <p:cNvSpPr/>
            <p:nvPr/>
          </p:nvSpPr>
          <p:spPr bwMode="auto">
            <a:xfrm>
              <a:off x="6437403" y="2772142"/>
              <a:ext cx="464344" cy="348456"/>
            </a:xfrm>
            <a:custGeom>
              <a:avLst/>
              <a:gdLst>
                <a:gd name="T0" fmla="+- 0 10799 1"/>
                <a:gd name="T1" fmla="*/ T0 w 21596"/>
                <a:gd name="T2" fmla="*/ 10800 h 21600"/>
                <a:gd name="T3" fmla="+- 0 10799 1"/>
                <a:gd name="T4" fmla="*/ T3 w 21596"/>
                <a:gd name="T5" fmla="*/ 10800 h 21600"/>
                <a:gd name="T6" fmla="+- 0 10799 1"/>
                <a:gd name="T7" fmla="*/ T6 w 21596"/>
                <a:gd name="T8" fmla="*/ 10800 h 21600"/>
                <a:gd name="T9" fmla="+- 0 10799 1"/>
                <a:gd name="T10" fmla="*/ T9 w 21596"/>
                <a:gd name="T11" fmla="*/ 10800 h 21600"/>
              </a:gdLst>
              <a:ahLst/>
              <a:cxnLst>
                <a:cxn ang="0">
                  <a:pos x="T1" y="T2"/>
                </a:cxn>
                <a:cxn ang="0">
                  <a:pos x="T4" y="T5"/>
                </a:cxn>
                <a:cxn ang="0">
                  <a:pos x="T7" y="T8"/>
                </a:cxn>
                <a:cxn ang="0">
                  <a:pos x="T10" y="T11"/>
                </a:cxn>
              </a:cxnLst>
              <a:rect l="0" t="0" r="r" b="b"/>
              <a:pathLst>
                <a:path w="21596" h="21600">
                  <a:moveTo>
                    <a:pt x="4511" y="2151"/>
                  </a:moveTo>
                  <a:lnTo>
                    <a:pt x="6064" y="3877"/>
                  </a:lnTo>
                  <a:lnTo>
                    <a:pt x="4246" y="6302"/>
                  </a:lnTo>
                  <a:lnTo>
                    <a:pt x="1353" y="6302"/>
                  </a:lnTo>
                  <a:cubicBezTo>
                    <a:pt x="1353" y="6302"/>
                    <a:pt x="4511" y="2151"/>
                    <a:pt x="4511" y="2151"/>
                  </a:cubicBezTo>
                  <a:close/>
                  <a:moveTo>
                    <a:pt x="17348" y="6302"/>
                  </a:moveTo>
                  <a:lnTo>
                    <a:pt x="15531" y="3877"/>
                  </a:lnTo>
                  <a:lnTo>
                    <a:pt x="17082" y="2153"/>
                  </a:lnTo>
                  <a:lnTo>
                    <a:pt x="20191" y="6302"/>
                  </a:lnTo>
                  <a:cubicBezTo>
                    <a:pt x="20191" y="6302"/>
                    <a:pt x="17348" y="6302"/>
                    <a:pt x="17348" y="6302"/>
                  </a:cubicBezTo>
                  <a:close/>
                  <a:moveTo>
                    <a:pt x="17264" y="7202"/>
                  </a:moveTo>
                  <a:lnTo>
                    <a:pt x="19663" y="7202"/>
                  </a:lnTo>
                  <a:lnTo>
                    <a:pt x="13021" y="16638"/>
                  </a:lnTo>
                  <a:cubicBezTo>
                    <a:pt x="13021" y="16638"/>
                    <a:pt x="17264" y="7202"/>
                    <a:pt x="17264" y="7202"/>
                  </a:cubicBezTo>
                  <a:close/>
                  <a:moveTo>
                    <a:pt x="8574" y="16637"/>
                  </a:moveTo>
                  <a:lnTo>
                    <a:pt x="1933" y="7202"/>
                  </a:lnTo>
                  <a:lnTo>
                    <a:pt x="4330" y="7202"/>
                  </a:lnTo>
                  <a:cubicBezTo>
                    <a:pt x="4330" y="7202"/>
                    <a:pt x="8574" y="16637"/>
                    <a:pt x="8574" y="16637"/>
                  </a:cubicBezTo>
                  <a:close/>
                  <a:moveTo>
                    <a:pt x="8429" y="7202"/>
                  </a:moveTo>
                  <a:lnTo>
                    <a:pt x="10084" y="18249"/>
                  </a:lnTo>
                  <a:lnTo>
                    <a:pt x="5117" y="7202"/>
                  </a:lnTo>
                  <a:cubicBezTo>
                    <a:pt x="5117" y="7202"/>
                    <a:pt x="8429" y="7202"/>
                    <a:pt x="8429" y="7202"/>
                  </a:cubicBezTo>
                  <a:close/>
                  <a:moveTo>
                    <a:pt x="6584" y="4456"/>
                  </a:moveTo>
                  <a:lnTo>
                    <a:pt x="8246" y="6302"/>
                  </a:lnTo>
                  <a:lnTo>
                    <a:pt x="5200" y="6302"/>
                  </a:lnTo>
                  <a:cubicBezTo>
                    <a:pt x="5200" y="6302"/>
                    <a:pt x="6584" y="4456"/>
                    <a:pt x="6584" y="4456"/>
                  </a:cubicBezTo>
                  <a:close/>
                  <a:moveTo>
                    <a:pt x="6543" y="3238"/>
                  </a:moveTo>
                  <a:lnTo>
                    <a:pt x="5250" y="1800"/>
                  </a:lnTo>
                  <a:lnTo>
                    <a:pt x="7621" y="1800"/>
                  </a:lnTo>
                  <a:cubicBezTo>
                    <a:pt x="7621" y="1800"/>
                    <a:pt x="6543" y="3238"/>
                    <a:pt x="6543" y="3238"/>
                  </a:cubicBezTo>
                  <a:close/>
                  <a:moveTo>
                    <a:pt x="10797" y="3466"/>
                  </a:moveTo>
                  <a:lnTo>
                    <a:pt x="9299" y="1800"/>
                  </a:lnTo>
                  <a:lnTo>
                    <a:pt x="12296" y="1800"/>
                  </a:lnTo>
                  <a:cubicBezTo>
                    <a:pt x="12296" y="1800"/>
                    <a:pt x="10797" y="3466"/>
                    <a:pt x="10797" y="3466"/>
                  </a:cubicBezTo>
                  <a:close/>
                  <a:moveTo>
                    <a:pt x="13974" y="1800"/>
                  </a:moveTo>
                  <a:lnTo>
                    <a:pt x="16345" y="1800"/>
                  </a:lnTo>
                  <a:lnTo>
                    <a:pt x="15052" y="3238"/>
                  </a:lnTo>
                  <a:cubicBezTo>
                    <a:pt x="15052" y="3238"/>
                    <a:pt x="13974" y="1800"/>
                    <a:pt x="13974" y="1800"/>
                  </a:cubicBezTo>
                  <a:close/>
                  <a:moveTo>
                    <a:pt x="13349" y="6302"/>
                  </a:moveTo>
                  <a:lnTo>
                    <a:pt x="15011" y="4456"/>
                  </a:lnTo>
                  <a:lnTo>
                    <a:pt x="16394" y="6302"/>
                  </a:lnTo>
                  <a:cubicBezTo>
                    <a:pt x="16394" y="6302"/>
                    <a:pt x="13349" y="6302"/>
                    <a:pt x="13349" y="6302"/>
                  </a:cubicBezTo>
                  <a:close/>
                  <a:moveTo>
                    <a:pt x="13166" y="7202"/>
                  </a:moveTo>
                  <a:lnTo>
                    <a:pt x="16478" y="7202"/>
                  </a:lnTo>
                  <a:lnTo>
                    <a:pt x="11511" y="18249"/>
                  </a:lnTo>
                  <a:cubicBezTo>
                    <a:pt x="11511" y="18249"/>
                    <a:pt x="13166" y="7202"/>
                    <a:pt x="13166" y="7202"/>
                  </a:cubicBezTo>
                  <a:close/>
                  <a:moveTo>
                    <a:pt x="12478" y="7202"/>
                  </a:moveTo>
                  <a:lnTo>
                    <a:pt x="10797" y="18414"/>
                  </a:lnTo>
                  <a:lnTo>
                    <a:pt x="9117" y="7202"/>
                  </a:lnTo>
                  <a:cubicBezTo>
                    <a:pt x="9117" y="7202"/>
                    <a:pt x="12478" y="7202"/>
                    <a:pt x="12478" y="7202"/>
                  </a:cubicBezTo>
                  <a:close/>
                  <a:moveTo>
                    <a:pt x="8773" y="5716"/>
                  </a:moveTo>
                  <a:lnTo>
                    <a:pt x="7064" y="3817"/>
                  </a:lnTo>
                  <a:lnTo>
                    <a:pt x="8426" y="2000"/>
                  </a:lnTo>
                  <a:lnTo>
                    <a:pt x="10270" y="4051"/>
                  </a:lnTo>
                  <a:cubicBezTo>
                    <a:pt x="10270" y="4051"/>
                    <a:pt x="8773" y="5716"/>
                    <a:pt x="8773" y="5716"/>
                  </a:cubicBezTo>
                  <a:close/>
                  <a:moveTo>
                    <a:pt x="11325" y="4051"/>
                  </a:moveTo>
                  <a:lnTo>
                    <a:pt x="13169" y="2000"/>
                  </a:lnTo>
                  <a:lnTo>
                    <a:pt x="14531" y="3817"/>
                  </a:lnTo>
                  <a:lnTo>
                    <a:pt x="12822" y="5716"/>
                  </a:lnTo>
                  <a:cubicBezTo>
                    <a:pt x="12822" y="5716"/>
                    <a:pt x="11325" y="4051"/>
                    <a:pt x="11325" y="4051"/>
                  </a:cubicBezTo>
                  <a:close/>
                  <a:moveTo>
                    <a:pt x="12296" y="6302"/>
                  </a:moveTo>
                  <a:lnTo>
                    <a:pt x="9299" y="6302"/>
                  </a:lnTo>
                  <a:lnTo>
                    <a:pt x="10797" y="4638"/>
                  </a:lnTo>
                  <a:cubicBezTo>
                    <a:pt x="10797" y="4638"/>
                    <a:pt x="12296" y="6302"/>
                    <a:pt x="12296" y="6302"/>
                  </a:cubicBezTo>
                  <a:close/>
                  <a:moveTo>
                    <a:pt x="21200" y="5102"/>
                  </a:moveTo>
                  <a:lnTo>
                    <a:pt x="17771" y="527"/>
                  </a:lnTo>
                  <a:cubicBezTo>
                    <a:pt x="17518" y="189"/>
                    <a:pt x="17176" y="0"/>
                    <a:pt x="16817" y="0"/>
                  </a:cubicBezTo>
                  <a:lnTo>
                    <a:pt x="4779" y="0"/>
                  </a:lnTo>
                  <a:cubicBezTo>
                    <a:pt x="4420" y="0"/>
                    <a:pt x="4077" y="189"/>
                    <a:pt x="3824" y="527"/>
                  </a:cubicBezTo>
                  <a:lnTo>
                    <a:pt x="395" y="5102"/>
                  </a:lnTo>
                  <a:cubicBezTo>
                    <a:pt x="131" y="5455"/>
                    <a:pt x="-1" y="5921"/>
                    <a:pt x="-1" y="6387"/>
                  </a:cubicBezTo>
                  <a:cubicBezTo>
                    <a:pt x="1" y="6810"/>
                    <a:pt x="114" y="7233"/>
                    <a:pt x="341" y="7573"/>
                  </a:cubicBezTo>
                  <a:lnTo>
                    <a:pt x="9788" y="20995"/>
                  </a:lnTo>
                  <a:cubicBezTo>
                    <a:pt x="10045" y="21379"/>
                    <a:pt x="10412" y="21599"/>
                    <a:pt x="10797" y="21599"/>
                  </a:cubicBezTo>
                  <a:cubicBezTo>
                    <a:pt x="11183" y="21599"/>
                    <a:pt x="11550" y="21379"/>
                    <a:pt x="11807" y="20995"/>
                  </a:cubicBezTo>
                  <a:lnTo>
                    <a:pt x="21255" y="7573"/>
                  </a:lnTo>
                  <a:cubicBezTo>
                    <a:pt x="21485" y="7226"/>
                    <a:pt x="21598" y="6791"/>
                    <a:pt x="21595" y="6359"/>
                  </a:cubicBezTo>
                  <a:cubicBezTo>
                    <a:pt x="21593" y="5902"/>
                    <a:pt x="21459" y="5449"/>
                    <a:pt x="21200" y="5102"/>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nvGrpSpPr>
          <p:cNvPr id="17" name="Group 13"/>
          <p:cNvGrpSpPr/>
          <p:nvPr/>
        </p:nvGrpSpPr>
        <p:grpSpPr>
          <a:xfrm>
            <a:off x="812240" y="3384213"/>
            <a:ext cx="954007" cy="954007"/>
            <a:chOff x="5716910" y="3464598"/>
            <a:chExt cx="831273" cy="831273"/>
          </a:xfrm>
          <a:noFill/>
        </p:grpSpPr>
        <p:sp>
          <p:nvSpPr>
            <p:cNvPr id="18" name="Oval 14"/>
            <p:cNvSpPr/>
            <p:nvPr/>
          </p:nvSpPr>
          <p:spPr>
            <a:xfrm>
              <a:off x="5716910" y="3464598"/>
              <a:ext cx="831273" cy="831273"/>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lumMod val="65000"/>
                    <a:lumOff val="35000"/>
                  </a:schemeClr>
                </a:solidFill>
              </a:endParaRPr>
            </a:p>
          </p:txBody>
        </p:sp>
        <p:grpSp>
          <p:nvGrpSpPr>
            <p:cNvPr id="19" name="Group 15"/>
            <p:cNvGrpSpPr/>
            <p:nvPr/>
          </p:nvGrpSpPr>
          <p:grpSpPr>
            <a:xfrm>
              <a:off x="5900374" y="3655628"/>
              <a:ext cx="464344" cy="464344"/>
              <a:chOff x="4439444" y="2582069"/>
              <a:chExt cx="464344" cy="464344"/>
            </a:xfrm>
            <a:grpFill/>
          </p:grpSpPr>
          <p:sp>
            <p:nvSpPr>
              <p:cNvPr id="20"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1"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sp>
            <p:nvSpPr>
              <p:cNvPr id="22"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w="12700" cap="flat" cmpd="sng">
                <a:solidFill>
                  <a:schemeClr val="bg1"/>
                </a:solidFill>
                <a:prstDash val="solid"/>
                <a:miter lim="0"/>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171450" fontAlgn="base" hangingPunct="0">
                  <a:spcBef>
                    <a:spcPct val="0"/>
                  </a:spcBef>
                  <a:spcAft>
                    <a:spcPct val="0"/>
                  </a:spcAft>
                </a:pPr>
                <a:endParaRPr lang="en-US" sz="1100">
                  <a:solidFill>
                    <a:schemeClr val="tx1">
                      <a:lumMod val="65000"/>
                      <a:lumOff val="35000"/>
                    </a:schemeClr>
                  </a:solidFill>
                  <a:effectLst>
                    <a:outerShdw blurRad="38100" dist="38100" dir="2700000" algn="tl">
                      <a:srgbClr val="000000"/>
                    </a:outerShdw>
                  </a:effectLst>
                  <a:latin typeface="Gill Sans" charset="0"/>
                  <a:sym typeface="Gill Sans" charset="0"/>
                </a:endParaRPr>
              </a:p>
            </p:txBody>
          </p:sp>
        </p:grpSp>
      </p:grpSp>
      <p:sp>
        <p:nvSpPr>
          <p:cNvPr id="23" name="Rectangle 24"/>
          <p:cNvSpPr/>
          <p:nvPr/>
        </p:nvSpPr>
        <p:spPr>
          <a:xfrm>
            <a:off x="1956257" y="2092346"/>
            <a:ext cx="4403298" cy="700540"/>
          </a:xfrm>
          <a:prstGeom prst="rect">
            <a:avLst/>
          </a:prstGeom>
        </p:spPr>
        <p:txBody>
          <a:bodyPr wrap="square" lIns="91404" tIns="45702" rIns="91404" bIns="45702">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双花，即二重支付，指攻击者几乎同时将同一笔钱用作不同交易。</a:t>
            </a:r>
            <a:endParaRPr lang="en-US" altLang="zh-CN" sz="1400" dirty="0">
              <a:solidFill>
                <a:srgbClr val="6AE7FF"/>
              </a:solidFill>
              <a:latin typeface="微软雅黑" panose="020B0503020204020204" pitchFamily="34" charset="-122"/>
              <a:ea typeface="微软雅黑" panose="020B0503020204020204" pitchFamily="34" charset="-122"/>
            </a:endParaRPr>
          </a:p>
        </p:txBody>
      </p:sp>
      <p:sp>
        <p:nvSpPr>
          <p:cNvPr id="27" name="Rectangle 24"/>
          <p:cNvSpPr/>
          <p:nvPr/>
        </p:nvSpPr>
        <p:spPr>
          <a:xfrm>
            <a:off x="1956257" y="3445722"/>
            <a:ext cx="4527284" cy="2677620"/>
          </a:xfrm>
          <a:prstGeom prst="rect">
            <a:avLst/>
          </a:prstGeom>
        </p:spPr>
        <p:txBody>
          <a:bodyPr wrap="square" lIns="91404" tIns="45702" rIns="91404" bIns="45702">
            <a:spAutoFit/>
          </a:bodyPr>
          <a:lstStyle/>
          <a:p>
            <a:pPr>
              <a:lnSpc>
                <a:spcPct val="150000"/>
              </a:lnSpc>
            </a:pPr>
            <a:r>
              <a:rPr lang="zh-CN" altLang="en-US" sz="1400" dirty="0">
                <a:solidFill>
                  <a:srgbClr val="6AE7FF"/>
                </a:solidFill>
                <a:latin typeface="微软雅黑" panose="020B0503020204020204" pitchFamily="34" charset="-122"/>
                <a:ea typeface="微软雅黑" panose="020B0503020204020204" pitchFamily="34" charset="-122"/>
              </a:rPr>
              <a:t>每当节点在把新收到的交易单加入区块之前，会顺着交易的发起方的公钥向前遍历检查，检查当前交易所用的币是否确实属于当前交易发起方，此检查可遍历到该币的最初诞生点（即产生它的那块区块源）。虽然多份交易单可以任意序的广播，但是它们最终被加入区块时必定呈现一定的顺序。区块之间以</a:t>
            </a:r>
            <a:r>
              <a:rPr lang="en-US" altLang="zh-CN" sz="1400" dirty="0">
                <a:solidFill>
                  <a:srgbClr val="6AE7FF"/>
                </a:solidFill>
                <a:latin typeface="微软雅黑" panose="020B0503020204020204" pitchFamily="34" charset="-122"/>
                <a:ea typeface="微软雅黑" panose="020B0503020204020204" pitchFamily="34" charset="-122"/>
              </a:rPr>
              <a:t>Hash</a:t>
            </a:r>
            <a:r>
              <a:rPr lang="zh-CN" altLang="en-US" sz="1400" dirty="0">
                <a:solidFill>
                  <a:srgbClr val="6AE7FF"/>
                </a:solidFill>
                <a:latin typeface="微软雅黑" panose="020B0503020204020204" pitchFamily="34" charset="-122"/>
                <a:ea typeface="微软雅黑" panose="020B0503020204020204" pitchFamily="34" charset="-122"/>
              </a:rPr>
              <a:t>值作为时间戳则区块，这决定了任意一笔交易资金来源都可以被确定的回溯</a:t>
            </a:r>
            <a:endParaRPr lang="en-US" altLang="zh-CN" sz="1400" dirty="0">
              <a:solidFill>
                <a:srgbClr val="6AE7FF"/>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12972600"/>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p:cTn id="11" dur="500" fill="hold"/>
                                        <p:tgtEl>
                                          <p:spTgt spid="14"/>
                                        </p:tgtEl>
                                        <p:attrNameLst>
                                          <p:attrName>ppt_w</p:attrName>
                                        </p:attrNameLst>
                                      </p:cBhvr>
                                      <p:tavLst>
                                        <p:tav tm="0">
                                          <p:val>
                                            <p:fltVal val="0"/>
                                          </p:val>
                                        </p:tav>
                                        <p:tav tm="100000">
                                          <p:val>
                                            <p:strVal val="#ppt_w"/>
                                          </p:val>
                                        </p:tav>
                                      </p:tavLst>
                                    </p:anim>
                                    <p:anim calcmode="lin" valueType="num">
                                      <p:cBhvr>
                                        <p:cTn id="12" dur="500" fill="hold"/>
                                        <p:tgtEl>
                                          <p:spTgt spid="14"/>
                                        </p:tgtEl>
                                        <p:attrNameLst>
                                          <p:attrName>ppt_h</p:attrName>
                                        </p:attrNameLst>
                                      </p:cBhvr>
                                      <p:tavLst>
                                        <p:tav tm="0">
                                          <p:val>
                                            <p:fltVal val="0"/>
                                          </p:val>
                                        </p:tav>
                                        <p:tav tm="100000">
                                          <p:val>
                                            <p:strVal val="#ppt_h"/>
                                          </p:val>
                                        </p:tav>
                                      </p:tavLst>
                                    </p:anim>
                                    <p:animEffect transition="in" filter="fade">
                                      <p:cBhvr>
                                        <p:cTn id="13" dur="500"/>
                                        <p:tgtEl>
                                          <p:spTgt spid="14"/>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wipe(left)">
                                      <p:cBhvr>
                                        <p:cTn id="25" dur="500"/>
                                        <p:tgtEl>
                                          <p:spTgt spid="27"/>
                                        </p:tgtEl>
                                      </p:cBhvr>
                                    </p:animEffect>
                                  </p:childTnLst>
                                </p:cTn>
                              </p:par>
                            </p:childTnLst>
                          </p:cTn>
                        </p:par>
                        <p:par>
                          <p:cTn id="26" fill="hold">
                            <p:stCondLst>
                              <p:cond delay="1500"/>
                            </p:stCondLst>
                            <p:childTnLst>
                              <p:par>
                                <p:cTn id="27" presetID="22" presetClass="entr" presetSubtype="4"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down)">
                                      <p:cBhvr>
                                        <p:cTn id="2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0631105" cy="610295"/>
            <a:chOff x="134487" y="670145"/>
            <a:chExt cx="8028067" cy="460862"/>
          </a:xfrm>
        </p:grpSpPr>
        <p:sp>
          <p:nvSpPr>
            <p:cNvPr id="74" name="TextBox 39"/>
            <p:cNvSpPr txBox="1"/>
            <p:nvPr/>
          </p:nvSpPr>
          <p:spPr>
            <a:xfrm>
              <a:off x="375664" y="689416"/>
              <a:ext cx="1379009"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核心问题</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878252"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4" name="Group 3"/>
          <p:cNvGrpSpPr/>
          <p:nvPr/>
        </p:nvGrpSpPr>
        <p:grpSpPr>
          <a:xfrm>
            <a:off x="3903161" y="1663118"/>
            <a:ext cx="4071125" cy="4071125"/>
            <a:chOff x="3386666" y="719666"/>
            <a:chExt cx="5418667" cy="5418667"/>
          </a:xfrm>
        </p:grpSpPr>
        <p:sp>
          <p:nvSpPr>
            <p:cNvPr id="25" name="Diamond 4"/>
            <p:cNvSpPr/>
            <p:nvPr/>
          </p:nvSpPr>
          <p:spPr>
            <a:xfrm>
              <a:off x="3386666" y="719666"/>
              <a:ext cx="5418667" cy="5418667"/>
            </a:xfrm>
            <a:prstGeom prst="diamond">
              <a:avLst/>
            </a:prstGeom>
            <a:solidFill>
              <a:schemeClr val="bg1">
                <a:alpha val="80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26" name="Freeform 5"/>
            <p:cNvSpPr/>
            <p:nvPr/>
          </p:nvSpPr>
          <p:spPr>
            <a:xfrm>
              <a:off x="3901439" y="123443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6AE7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dirty="0">
                  <a:solidFill>
                    <a:schemeClr val="tx1"/>
                  </a:solidFill>
                  <a:latin typeface="+mj-lt"/>
                </a:rPr>
                <a:t>G</a:t>
              </a:r>
              <a:endParaRPr lang="en-GB" sz="8000" kern="1200" dirty="0">
                <a:solidFill>
                  <a:schemeClr val="tx1"/>
                </a:solidFill>
                <a:latin typeface="+mj-lt"/>
              </a:endParaRPr>
            </a:p>
          </p:txBody>
        </p:sp>
        <p:sp>
          <p:nvSpPr>
            <p:cNvPr id="28" name="Freeform 6"/>
            <p:cNvSpPr/>
            <p:nvPr/>
          </p:nvSpPr>
          <p:spPr>
            <a:xfrm>
              <a:off x="6177280" y="123443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6AE7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dirty="0">
                  <a:solidFill>
                    <a:schemeClr val="tx1"/>
                  </a:solidFill>
                  <a:latin typeface="+mj-lt"/>
                </a:rPr>
                <a:t>C</a:t>
              </a:r>
              <a:endParaRPr lang="en-GB" sz="8000" kern="1200" dirty="0">
                <a:solidFill>
                  <a:schemeClr val="tx1"/>
                </a:solidFill>
                <a:latin typeface="+mj-lt"/>
              </a:endParaRPr>
            </a:p>
          </p:txBody>
        </p:sp>
        <p:sp>
          <p:nvSpPr>
            <p:cNvPr id="29" name="Freeform 7"/>
            <p:cNvSpPr/>
            <p:nvPr/>
          </p:nvSpPr>
          <p:spPr>
            <a:xfrm>
              <a:off x="3901439" y="351027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6AE7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dirty="0">
                  <a:solidFill>
                    <a:schemeClr val="tx1"/>
                  </a:solidFill>
                  <a:latin typeface="+mj-lt"/>
                </a:rPr>
                <a:t>S</a:t>
              </a:r>
              <a:endParaRPr lang="en-GB" sz="8000" kern="1200" dirty="0">
                <a:solidFill>
                  <a:schemeClr val="tx1"/>
                </a:solidFill>
                <a:latin typeface="+mj-lt"/>
              </a:endParaRPr>
            </a:p>
          </p:txBody>
        </p:sp>
        <p:sp>
          <p:nvSpPr>
            <p:cNvPr id="30" name="Freeform 8"/>
            <p:cNvSpPr/>
            <p:nvPr/>
          </p:nvSpPr>
          <p:spPr>
            <a:xfrm>
              <a:off x="6177280" y="3510279"/>
              <a:ext cx="2113280" cy="2113280"/>
            </a:xfrm>
            <a:custGeom>
              <a:avLst/>
              <a:gdLst>
                <a:gd name="connsiteX0" fmla="*/ 0 w 2113280"/>
                <a:gd name="connsiteY0" fmla="*/ 352220 h 2113280"/>
                <a:gd name="connsiteX1" fmla="*/ 352220 w 2113280"/>
                <a:gd name="connsiteY1" fmla="*/ 0 h 2113280"/>
                <a:gd name="connsiteX2" fmla="*/ 1761060 w 2113280"/>
                <a:gd name="connsiteY2" fmla="*/ 0 h 2113280"/>
                <a:gd name="connsiteX3" fmla="*/ 2113280 w 2113280"/>
                <a:gd name="connsiteY3" fmla="*/ 352220 h 2113280"/>
                <a:gd name="connsiteX4" fmla="*/ 2113280 w 2113280"/>
                <a:gd name="connsiteY4" fmla="*/ 1761060 h 2113280"/>
                <a:gd name="connsiteX5" fmla="*/ 1761060 w 2113280"/>
                <a:gd name="connsiteY5" fmla="*/ 2113280 h 2113280"/>
                <a:gd name="connsiteX6" fmla="*/ 352220 w 2113280"/>
                <a:gd name="connsiteY6" fmla="*/ 2113280 h 2113280"/>
                <a:gd name="connsiteX7" fmla="*/ 0 w 2113280"/>
                <a:gd name="connsiteY7" fmla="*/ 1761060 h 2113280"/>
                <a:gd name="connsiteX8" fmla="*/ 0 w 2113280"/>
                <a:gd name="connsiteY8" fmla="*/ 352220 h 2113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3280" h="2113280">
                  <a:moveTo>
                    <a:pt x="0" y="352220"/>
                  </a:moveTo>
                  <a:cubicBezTo>
                    <a:pt x="0" y="157694"/>
                    <a:pt x="157694" y="0"/>
                    <a:pt x="352220" y="0"/>
                  </a:cubicBezTo>
                  <a:lnTo>
                    <a:pt x="1761060" y="0"/>
                  </a:lnTo>
                  <a:cubicBezTo>
                    <a:pt x="1955586" y="0"/>
                    <a:pt x="2113280" y="157694"/>
                    <a:pt x="2113280" y="352220"/>
                  </a:cubicBezTo>
                  <a:lnTo>
                    <a:pt x="2113280" y="1761060"/>
                  </a:lnTo>
                  <a:cubicBezTo>
                    <a:pt x="2113280" y="1955586"/>
                    <a:pt x="1955586" y="2113280"/>
                    <a:pt x="1761060" y="2113280"/>
                  </a:cubicBezTo>
                  <a:lnTo>
                    <a:pt x="352220" y="2113280"/>
                  </a:lnTo>
                  <a:cubicBezTo>
                    <a:pt x="157694" y="2113280"/>
                    <a:pt x="0" y="1955586"/>
                    <a:pt x="0" y="1761060"/>
                  </a:cubicBezTo>
                  <a:lnTo>
                    <a:pt x="0" y="352220"/>
                  </a:lnTo>
                  <a:close/>
                </a:path>
              </a:pathLst>
            </a:custGeom>
            <a:solidFill>
              <a:srgbClr val="6AE7F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01282" tIns="301282" rIns="301282" bIns="301282" numCol="1" spcCol="1270" anchor="ctr" anchorCtr="0">
              <a:noAutofit/>
            </a:bodyPr>
            <a:lstStyle/>
            <a:p>
              <a:pPr lvl="0" algn="ctr" defTabSz="2311400">
                <a:lnSpc>
                  <a:spcPct val="90000"/>
                </a:lnSpc>
                <a:spcBef>
                  <a:spcPct val="0"/>
                </a:spcBef>
                <a:spcAft>
                  <a:spcPct val="35000"/>
                </a:spcAft>
              </a:pPr>
              <a:r>
                <a:rPr lang="en-US" sz="8000" kern="1200" dirty="0">
                  <a:solidFill>
                    <a:schemeClr val="tx1"/>
                  </a:solidFill>
                </a:rPr>
                <a:t>A</a:t>
              </a:r>
              <a:endParaRPr lang="en-GB" sz="8000" kern="1200" dirty="0">
                <a:solidFill>
                  <a:schemeClr val="tx1"/>
                </a:solidFill>
              </a:endParaRPr>
            </a:p>
          </p:txBody>
        </p:sp>
      </p:grpSp>
      <p:sp>
        <p:nvSpPr>
          <p:cNvPr id="43" name="TextBox 126"/>
          <p:cNvSpPr txBox="1"/>
          <p:nvPr/>
        </p:nvSpPr>
        <p:spPr>
          <a:xfrm>
            <a:off x="2189674" y="2462630"/>
            <a:ext cx="1540657"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高能耗</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4" name="TextBox 128"/>
          <p:cNvSpPr txBox="1"/>
          <p:nvPr/>
        </p:nvSpPr>
        <p:spPr>
          <a:xfrm>
            <a:off x="1144721" y="4232814"/>
            <a:ext cx="2672025"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数据库存储空间</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5" name="TextBox 130"/>
          <p:cNvSpPr txBox="1"/>
          <p:nvPr/>
        </p:nvSpPr>
        <p:spPr>
          <a:xfrm>
            <a:off x="7974286" y="4232814"/>
            <a:ext cx="1540657" cy="581020"/>
          </a:xfrm>
          <a:prstGeom prst="rect">
            <a:avLst/>
          </a:prstGeom>
          <a:noFill/>
        </p:spPr>
        <p:txBody>
          <a:bodyPr wrap="square" lIns="91404" tIns="45702" rIns="91404" bIns="45702" rtlCol="0">
            <a:spAutoFit/>
          </a:bodyPr>
          <a:lstStyle/>
          <a:p>
            <a:pPr algn="ct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安全性</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
        <p:nvSpPr>
          <p:cNvPr id="46" name="TextBox 132"/>
          <p:cNvSpPr txBox="1"/>
          <p:nvPr/>
        </p:nvSpPr>
        <p:spPr>
          <a:xfrm>
            <a:off x="7912894" y="2397356"/>
            <a:ext cx="3364709" cy="1135018"/>
          </a:xfrm>
          <a:prstGeom prst="rect">
            <a:avLst/>
          </a:prstGeom>
          <a:noFill/>
        </p:spPr>
        <p:txBody>
          <a:bodyPr wrap="square" lIns="91404" tIns="45702" rIns="91404" bIns="45702" rtlCol="0">
            <a:spAutoFit/>
          </a:bodyPr>
          <a:lstStyle/>
          <a:p>
            <a:pPr>
              <a:lnSpc>
                <a:spcPct val="150000"/>
              </a:lnSpc>
            </a:pPr>
            <a:r>
              <a:rPr lang="zh-CN" altLang="en-US" sz="2400" b="1" dirty="0">
                <a:solidFill>
                  <a:schemeClr val="bg1"/>
                </a:solidFill>
                <a:latin typeface="微软雅黑" panose="020B0503020204020204" pitchFamily="34" charset="-122"/>
                <a:ea typeface="微软雅黑" panose="020B0503020204020204" pitchFamily="34" charset="-122"/>
              </a:rPr>
              <a:t>处理大规模交易的抗压能力</a:t>
            </a:r>
            <a:endParaRPr lang="en-US" altLang="zh-CN" sz="2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177447911"/>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Effect transition="in" filter="fade">
                                      <p:cBhvr>
                                        <p:cTn id="11" dur="1000"/>
                                        <p:tgtEl>
                                          <p:spTgt spid="24"/>
                                        </p:tgtEl>
                                      </p:cBhvr>
                                    </p:animEffect>
                                    <p:anim calcmode="lin" valueType="num">
                                      <p:cBhvr>
                                        <p:cTn id="12" dur="1000" fill="hold"/>
                                        <p:tgtEl>
                                          <p:spTgt spid="24"/>
                                        </p:tgtEl>
                                        <p:attrNameLst>
                                          <p:attrName>ppt_x</p:attrName>
                                        </p:attrNameLst>
                                      </p:cBhvr>
                                      <p:tavLst>
                                        <p:tav tm="0">
                                          <p:val>
                                            <p:strVal val="#ppt_x"/>
                                          </p:val>
                                        </p:tav>
                                        <p:tav tm="100000">
                                          <p:val>
                                            <p:strVal val="#ppt_x"/>
                                          </p:val>
                                        </p:tav>
                                      </p:tavLst>
                                    </p:anim>
                                    <p:anim calcmode="lin" valueType="num">
                                      <p:cBhvr>
                                        <p:cTn id="13" dur="1000" fill="hold"/>
                                        <p:tgtEl>
                                          <p:spTgt spid="2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16" presetClass="entr" presetSubtype="21" fill="hold" grpId="0" nodeType="afterEffect">
                                  <p:stCondLst>
                                    <p:cond delay="0"/>
                                  </p:stCondLst>
                                  <p:childTnLst>
                                    <p:set>
                                      <p:cBhvr>
                                        <p:cTn id="16" dur="1" fill="hold">
                                          <p:stCondLst>
                                            <p:cond delay="0"/>
                                          </p:stCondLst>
                                        </p:cTn>
                                        <p:tgtEl>
                                          <p:spTgt spid="43"/>
                                        </p:tgtEl>
                                        <p:attrNameLst>
                                          <p:attrName>style.visibility</p:attrName>
                                        </p:attrNameLst>
                                      </p:cBhvr>
                                      <p:to>
                                        <p:strVal val="visible"/>
                                      </p:to>
                                    </p:set>
                                    <p:animEffect transition="in" filter="barn(inVertical)">
                                      <p:cBhvr>
                                        <p:cTn id="17" dur="500"/>
                                        <p:tgtEl>
                                          <p:spTgt spid="43"/>
                                        </p:tgtEl>
                                      </p:cBhvr>
                                    </p:animEffect>
                                  </p:childTnLst>
                                </p:cTn>
                              </p:par>
                            </p:childTnLst>
                          </p:cTn>
                        </p:par>
                        <p:par>
                          <p:cTn id="18" fill="hold">
                            <p:stCondLst>
                              <p:cond delay="2000"/>
                            </p:stCondLst>
                            <p:childTnLst>
                              <p:par>
                                <p:cTn id="19" presetID="16" presetClass="entr" presetSubtype="21" fill="hold" grpId="0" nodeType="afterEffect">
                                  <p:stCondLst>
                                    <p:cond delay="0"/>
                                  </p:stCondLst>
                                  <p:childTnLst>
                                    <p:set>
                                      <p:cBhvr>
                                        <p:cTn id="20" dur="1" fill="hold">
                                          <p:stCondLst>
                                            <p:cond delay="0"/>
                                          </p:stCondLst>
                                        </p:cTn>
                                        <p:tgtEl>
                                          <p:spTgt spid="44"/>
                                        </p:tgtEl>
                                        <p:attrNameLst>
                                          <p:attrName>style.visibility</p:attrName>
                                        </p:attrNameLst>
                                      </p:cBhvr>
                                      <p:to>
                                        <p:strVal val="visible"/>
                                      </p:to>
                                    </p:set>
                                    <p:animEffect transition="in" filter="barn(inVertical)">
                                      <p:cBhvr>
                                        <p:cTn id="21" dur="500"/>
                                        <p:tgtEl>
                                          <p:spTgt spid="44"/>
                                        </p:tgtEl>
                                      </p:cBhvr>
                                    </p:animEffect>
                                  </p:childTnLst>
                                </p:cTn>
                              </p:par>
                            </p:childTnLst>
                          </p:cTn>
                        </p:par>
                        <p:par>
                          <p:cTn id="22" fill="hold">
                            <p:stCondLst>
                              <p:cond delay="2500"/>
                            </p:stCondLst>
                            <p:childTnLst>
                              <p:par>
                                <p:cTn id="23" presetID="16" presetClass="entr" presetSubtype="21" fill="hold" grpId="0"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barn(inVertical)">
                                      <p:cBhvr>
                                        <p:cTn id="25" dur="500"/>
                                        <p:tgtEl>
                                          <p:spTgt spid="46"/>
                                        </p:tgtEl>
                                      </p:cBhvr>
                                    </p:animEffect>
                                  </p:childTnLst>
                                </p:cTn>
                              </p:par>
                            </p:childTnLst>
                          </p:cTn>
                        </p:par>
                        <p:par>
                          <p:cTn id="26" fill="hold">
                            <p:stCondLst>
                              <p:cond delay="3000"/>
                            </p:stCondLst>
                            <p:childTnLst>
                              <p:par>
                                <p:cTn id="27" presetID="16" presetClass="entr" presetSubtype="21"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barn(inVertical)">
                                      <p:cBhvr>
                                        <p:cTn id="2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9569" y="1034271"/>
            <a:ext cx="4049395" cy="4049395"/>
          </a:xfrm>
          <a:prstGeom prst="rect">
            <a:avLst/>
          </a:prstGeom>
        </p:spPr>
      </p:pic>
      <p:grpSp>
        <p:nvGrpSpPr>
          <p:cNvPr id="5" name="组合 4"/>
          <p:cNvGrpSpPr/>
          <p:nvPr/>
        </p:nvGrpSpPr>
        <p:grpSpPr>
          <a:xfrm>
            <a:off x="4609465" y="2141855"/>
            <a:ext cx="7581900" cy="5080"/>
            <a:chOff x="7259" y="3373"/>
            <a:chExt cx="11940" cy="8"/>
          </a:xfrm>
        </p:grpSpPr>
        <p:cxnSp>
          <p:nvCxnSpPr>
            <p:cNvPr id="42" name="直接连接符 41"/>
            <p:cNvCxnSpPr/>
            <p:nvPr/>
          </p:nvCxnSpPr>
          <p:spPr>
            <a:xfrm>
              <a:off x="7259" y="337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4285" y="3373"/>
              <a:ext cx="491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a:xfrm>
            <a:off x="0" y="4707255"/>
            <a:ext cx="8279130" cy="5080"/>
            <a:chOff x="0" y="7413"/>
            <a:chExt cx="13038" cy="8"/>
          </a:xfrm>
        </p:grpSpPr>
        <p:cxnSp>
          <p:nvCxnSpPr>
            <p:cNvPr id="46" name="直接连接符 45"/>
            <p:cNvCxnSpPr/>
            <p:nvPr/>
          </p:nvCxnSpPr>
          <p:spPr>
            <a:xfrm>
              <a:off x="0" y="7413"/>
              <a:ext cx="6285" cy="0"/>
            </a:xfrm>
            <a:prstGeom prst="line">
              <a:avLst/>
            </a:prstGeom>
            <a:ln w="28575">
              <a:solidFill>
                <a:srgbClr val="6AE7FF">
                  <a:alpha val="50000"/>
                </a:srgbClr>
              </a:solidFill>
            </a:ln>
          </p:spPr>
          <p:style>
            <a:lnRef idx="1">
              <a:schemeClr val="accent1"/>
            </a:lnRef>
            <a:fillRef idx="0">
              <a:schemeClr val="accent1"/>
            </a:fillRef>
            <a:effectRef idx="0">
              <a:schemeClr val="accent1"/>
            </a:effectRef>
            <a:fontRef idx="minor">
              <a:schemeClr val="tx1"/>
            </a:fontRef>
          </p:style>
        </p:cxnSp>
        <p:cxnSp>
          <p:nvCxnSpPr>
            <p:cNvPr id="2" name="直接连接符 1"/>
            <p:cNvCxnSpPr/>
            <p:nvPr/>
          </p:nvCxnSpPr>
          <p:spPr>
            <a:xfrm>
              <a:off x="5488" y="7413"/>
              <a:ext cx="7551" cy="9"/>
            </a:xfrm>
            <a:prstGeom prst="line">
              <a:avLst/>
            </a:prstGeom>
            <a:ln w="28575">
              <a:solidFill>
                <a:srgbClr val="6AE7FF"/>
              </a:solidFill>
            </a:ln>
          </p:spPr>
          <p:style>
            <a:lnRef idx="1">
              <a:schemeClr val="accent1"/>
            </a:lnRef>
            <a:fillRef idx="0">
              <a:schemeClr val="accent1"/>
            </a:fillRef>
            <a:effectRef idx="0">
              <a:schemeClr val="accent1"/>
            </a:effectRef>
            <a:fontRef idx="minor">
              <a:schemeClr val="tx1"/>
            </a:fontRef>
          </p:style>
        </p:cxnSp>
      </p:grpSp>
      <p:sp>
        <p:nvSpPr>
          <p:cNvPr id="3" name="文本框 2"/>
          <p:cNvSpPr txBox="1"/>
          <p:nvPr/>
        </p:nvSpPr>
        <p:spPr>
          <a:xfrm>
            <a:off x="2287663" y="2411730"/>
            <a:ext cx="1513205" cy="1568450"/>
          </a:xfrm>
          <a:prstGeom prst="rect">
            <a:avLst/>
          </a:prstGeom>
          <a:noFill/>
        </p:spPr>
        <p:txBody>
          <a:bodyPr wrap="square" rtlCol="0">
            <a:spAutoFit/>
          </a:bodyPr>
          <a:lstStyle/>
          <a:p>
            <a:pPr algn="r"/>
            <a:r>
              <a:rPr lang="en-US" altLang="zh-CN" sz="9600" dirty="0">
                <a:solidFill>
                  <a:srgbClr val="6AE7FF"/>
                </a:solidFill>
              </a:rPr>
              <a:t>06</a:t>
            </a:r>
          </a:p>
        </p:txBody>
      </p:sp>
      <p:sp>
        <p:nvSpPr>
          <p:cNvPr id="4" name="文本框 3"/>
          <p:cNvSpPr txBox="1"/>
          <p:nvPr/>
        </p:nvSpPr>
        <p:spPr>
          <a:xfrm>
            <a:off x="4992127" y="2781599"/>
            <a:ext cx="3287638" cy="923330"/>
          </a:xfrm>
          <a:prstGeom prst="rect">
            <a:avLst/>
          </a:prstGeom>
          <a:noFill/>
        </p:spPr>
        <p:txBody>
          <a:bodyPr wrap="square" rtlCol="0">
            <a:spAutoFit/>
          </a:bodyPr>
          <a:lstStyle/>
          <a:p>
            <a:r>
              <a:rPr lang="zh-CN" altLang="en-US" sz="5400" dirty="0">
                <a:solidFill>
                  <a:srgbClr val="6AE7FF"/>
                </a:solidFill>
                <a:latin typeface="微软雅黑" panose="020B0503020204020204" pitchFamily="34" charset="-122"/>
                <a:ea typeface="微软雅黑" panose="020B0503020204020204" pitchFamily="34" charset="-122"/>
              </a:rPr>
              <a:t>前景展望</a:t>
            </a:r>
            <a:endParaRPr lang="en-US" altLang="zh-CN" sz="5400" dirty="0">
              <a:solidFill>
                <a:srgbClr val="6AE7FF"/>
              </a:solidFill>
              <a:effectLst>
                <a:outerShdw blurRad="38100" dist="38100" dir="2700000" algn="tl">
                  <a:srgbClr val="000000">
                    <a:alpha val="43137"/>
                  </a:srgbClr>
                </a:outerShdw>
              </a:effectLst>
              <a:latin typeface="Segoe UI" panose="020B0502040204020203" pitchFamily="34" charset="0"/>
              <a:ea typeface="Segoe UI" panose="020B0502040204020203" pitchFamily="34" charset="0"/>
              <a:cs typeface="Segoe UI" panose="020B0502040204020203" pitchFamily="34" charset="0"/>
            </a:endParaRPr>
          </a:p>
        </p:txBody>
      </p:sp>
      <p:sp>
        <p:nvSpPr>
          <p:cNvPr id="359" name="矩形 358"/>
          <p:cNvSpPr/>
          <p:nvPr/>
        </p:nvSpPr>
        <p:spPr>
          <a:xfrm>
            <a:off x="5068962" y="3743222"/>
            <a:ext cx="4783455" cy="400110"/>
          </a:xfrm>
          <a:prstGeom prst="rect">
            <a:avLst/>
          </a:prstGeom>
        </p:spPr>
        <p:txBody>
          <a:bodyPr wrap="square">
            <a:spAutoFit/>
          </a:bodyPr>
          <a:lstStyle/>
          <a:p>
            <a:pPr latinLnBrk="1"/>
            <a:r>
              <a:rPr lang="en-US" altLang="zh-CN" sz="2000" dirty="0">
                <a:solidFill>
                  <a:srgbClr val="6AE7FF"/>
                </a:solidFill>
              </a:rPr>
              <a:t>Prospect forecast</a:t>
            </a:r>
          </a:p>
        </p:txBody>
      </p:sp>
    </p:spTree>
    <p:extLst>
      <p:ext uri="{BB962C8B-B14F-4D97-AF65-F5344CB8AC3E}">
        <p14:creationId xmlns:p14="http://schemas.microsoft.com/office/powerpoint/2010/main" val="396556306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4"/>
                                        </p:tgtEl>
                                        <p:attrNameLst>
                                          <p:attrName>ppt_y</p:attrName>
                                        </p:attrNameLst>
                                      </p:cBhvr>
                                      <p:tavLst>
                                        <p:tav tm="0">
                                          <p:val>
                                            <p:strVal val="#ppt_y"/>
                                          </p:val>
                                        </p:tav>
                                        <p:tav tm="100000">
                                          <p:val>
                                            <p:strVal val="#ppt_y"/>
                                          </p:val>
                                        </p:tav>
                                      </p:tavLst>
                                    </p:anim>
                                    <p:anim calcmode="lin" valueType="num">
                                      <p:cBhvr>
                                        <p:cTn id="22"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4"/>
                                        </p:tgtEl>
                                      </p:cBhvr>
                                    </p:animEffect>
                                  </p:childTnLst>
                                </p:cTn>
                              </p:par>
                            </p:childTnLst>
                          </p:cTn>
                        </p:par>
                        <p:par>
                          <p:cTn id="25" fill="hold">
                            <p:stCondLst>
                              <p:cond delay="1650"/>
                            </p:stCondLst>
                            <p:childTnLst>
                              <p:par>
                                <p:cTn id="26" presetID="42" presetClass="entr" presetSubtype="0" fill="hold" grpId="0" nodeType="afterEffect">
                                  <p:stCondLst>
                                    <p:cond delay="0"/>
                                  </p:stCondLst>
                                  <p:childTnLst>
                                    <p:set>
                                      <p:cBhvr>
                                        <p:cTn id="27" dur="1" fill="hold">
                                          <p:stCondLst>
                                            <p:cond delay="0"/>
                                          </p:stCondLst>
                                        </p:cTn>
                                        <p:tgtEl>
                                          <p:spTgt spid="359"/>
                                        </p:tgtEl>
                                        <p:attrNameLst>
                                          <p:attrName>style.visibility</p:attrName>
                                        </p:attrNameLst>
                                      </p:cBhvr>
                                      <p:to>
                                        <p:strVal val="visible"/>
                                      </p:to>
                                    </p:set>
                                    <p:animEffect transition="in" filter="fade">
                                      <p:cBhvr>
                                        <p:cTn id="28" dur="500"/>
                                        <p:tgtEl>
                                          <p:spTgt spid="359"/>
                                        </p:tgtEl>
                                      </p:cBhvr>
                                    </p:animEffect>
                                    <p:anim calcmode="lin" valueType="num">
                                      <p:cBhvr>
                                        <p:cTn id="29" dur="500" fill="hold"/>
                                        <p:tgtEl>
                                          <p:spTgt spid="359"/>
                                        </p:tgtEl>
                                        <p:attrNameLst>
                                          <p:attrName>ppt_x</p:attrName>
                                        </p:attrNameLst>
                                      </p:cBhvr>
                                      <p:tavLst>
                                        <p:tav tm="0">
                                          <p:val>
                                            <p:strVal val="#ppt_x"/>
                                          </p:val>
                                        </p:tav>
                                        <p:tav tm="100000">
                                          <p:val>
                                            <p:strVal val="#ppt_x"/>
                                          </p:val>
                                        </p:tav>
                                      </p:tavLst>
                                    </p:anim>
                                    <p:anim calcmode="lin" valueType="num">
                                      <p:cBhvr>
                                        <p:cTn id="30" dur="500" fill="hold"/>
                                        <p:tgtEl>
                                          <p:spTgt spid="359"/>
                                        </p:tgtEl>
                                        <p:attrNameLst>
                                          <p:attrName>ppt_y</p:attrName>
                                        </p:attrNameLst>
                                      </p:cBhvr>
                                      <p:tavLst>
                                        <p:tav tm="0">
                                          <p:val>
                                            <p:strVal val="#ppt_y+.1"/>
                                          </p:val>
                                        </p:tav>
                                        <p:tav tm="100000">
                                          <p:val>
                                            <p:strVal val="#ppt_y"/>
                                          </p:val>
                                        </p:tav>
                                      </p:tavLst>
                                    </p:anim>
                                  </p:childTnLst>
                                </p:cTn>
                              </p:par>
                            </p:childTnLst>
                          </p:cTn>
                        </p:par>
                        <p:par>
                          <p:cTn id="31" fill="hold">
                            <p:stCondLst>
                              <p:cond delay="215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650"/>
                            </p:stCondLst>
                            <p:childTnLst>
                              <p:par>
                                <p:cTn id="38" presetID="8" presetClass="emph" presetSubtype="0" fill="hold" nodeType="afterEffect">
                                  <p:stCondLst>
                                    <p:cond delay="0"/>
                                  </p:stCondLst>
                                  <p:childTnLst>
                                    <p:animRot by="21600000">
                                      <p:cBhvr>
                                        <p:cTn id="39" dur="2000" fill="hold"/>
                                        <p:tgtEl>
                                          <p:spTgt spid="1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359"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3" name="组合 72"/>
          <p:cNvGrpSpPr/>
          <p:nvPr/>
        </p:nvGrpSpPr>
        <p:grpSpPr>
          <a:xfrm>
            <a:off x="0" y="319096"/>
            <a:ext cx="10631105" cy="610295"/>
            <a:chOff x="134487" y="670145"/>
            <a:chExt cx="8028067" cy="460862"/>
          </a:xfrm>
        </p:grpSpPr>
        <p:sp>
          <p:nvSpPr>
            <p:cNvPr id="74" name="TextBox 39"/>
            <p:cNvSpPr txBox="1"/>
            <p:nvPr/>
          </p:nvSpPr>
          <p:spPr>
            <a:xfrm>
              <a:off x="375664" y="689416"/>
              <a:ext cx="1379008" cy="441591"/>
            </a:xfrm>
            <a:prstGeom prst="rect">
              <a:avLst/>
            </a:prstGeom>
            <a:noFill/>
          </p:spPr>
          <p:txBody>
            <a:bodyPr wrap="none" rtlCol="0">
              <a:spAutoFit/>
            </a:bodyPr>
            <a:lstStyle/>
            <a:p>
              <a:r>
                <a:rPr lang="zh-CN" altLang="en-US"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rPr>
                <a:t>前景观望</a:t>
              </a:r>
              <a:endParaRPr lang="en-US" altLang="zh-CN" sz="32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Segoe UI" panose="020B0502040204020203" pitchFamily="34" charset="0"/>
              </a:endParaRPr>
            </a:p>
          </p:txBody>
        </p:sp>
        <p:sp>
          <p:nvSpPr>
            <p:cNvPr id="75" name="Rectangle 41"/>
            <p:cNvSpPr/>
            <p:nvPr/>
          </p:nvSpPr>
          <p:spPr>
            <a:xfrm rot="16200000">
              <a:off x="95249" y="885029"/>
              <a:ext cx="457200" cy="27432"/>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41"/>
            <p:cNvSpPr/>
            <p:nvPr/>
          </p:nvSpPr>
          <p:spPr>
            <a:xfrm rot="16200000">
              <a:off x="-25340" y="829973"/>
              <a:ext cx="457200" cy="137545"/>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7" name="直接连接符 76"/>
            <p:cNvCxnSpPr/>
            <p:nvPr/>
          </p:nvCxnSpPr>
          <p:spPr>
            <a:xfrm>
              <a:off x="1878252" y="910211"/>
              <a:ext cx="6284302"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17" name="任意多边形: 形状 1"/>
          <p:cNvSpPr/>
          <p:nvPr/>
        </p:nvSpPr>
        <p:spPr>
          <a:xfrm>
            <a:off x="0" y="3458790"/>
            <a:ext cx="10203544" cy="1292278"/>
          </a:xfrm>
          <a:custGeom>
            <a:avLst/>
            <a:gdLst>
              <a:gd name="connsiteX0" fmla="*/ 0 w 10898372"/>
              <a:gd name="connsiteY0" fmla="*/ 209517 h 1347474"/>
              <a:gd name="connsiteX1" fmla="*/ 2392326 w 10898372"/>
              <a:gd name="connsiteY1" fmla="*/ 1347201 h 1347474"/>
              <a:gd name="connsiteX2" fmla="*/ 4433777 w 10898372"/>
              <a:gd name="connsiteY2" fmla="*/ 326475 h 1347474"/>
              <a:gd name="connsiteX3" fmla="*/ 6996223 w 10898372"/>
              <a:gd name="connsiteY3" fmla="*/ 1272773 h 1347474"/>
              <a:gd name="connsiteX4" fmla="*/ 9399181 w 10898372"/>
              <a:gd name="connsiteY4" fmla="*/ 18131 h 1347474"/>
              <a:gd name="connsiteX5" fmla="*/ 10898372 w 10898372"/>
              <a:gd name="connsiteY5" fmla="*/ 645452 h 1347474"/>
              <a:gd name="connsiteX0" fmla="*/ 0 w 10898372"/>
              <a:gd name="connsiteY0" fmla="*/ 209517 h 1274696"/>
              <a:gd name="connsiteX1" fmla="*/ 1497102 w 10898372"/>
              <a:gd name="connsiteY1" fmla="*/ 1260115 h 1274696"/>
              <a:gd name="connsiteX2" fmla="*/ 4433777 w 10898372"/>
              <a:gd name="connsiteY2" fmla="*/ 326475 h 1274696"/>
              <a:gd name="connsiteX3" fmla="*/ 6996223 w 10898372"/>
              <a:gd name="connsiteY3" fmla="*/ 1272773 h 1274696"/>
              <a:gd name="connsiteX4" fmla="*/ 9399181 w 10898372"/>
              <a:gd name="connsiteY4" fmla="*/ 18131 h 1274696"/>
              <a:gd name="connsiteX5" fmla="*/ 10898372 w 10898372"/>
              <a:gd name="connsiteY5" fmla="*/ 645452 h 1274696"/>
              <a:gd name="connsiteX0" fmla="*/ 0 w 10898372"/>
              <a:gd name="connsiteY0" fmla="*/ 209517 h 1275356"/>
              <a:gd name="connsiteX1" fmla="*/ 1497102 w 10898372"/>
              <a:gd name="connsiteY1" fmla="*/ 1260115 h 1275356"/>
              <a:gd name="connsiteX2" fmla="*/ 3486657 w 10898372"/>
              <a:gd name="connsiteY2" fmla="*/ 370018 h 1275356"/>
              <a:gd name="connsiteX3" fmla="*/ 6996223 w 10898372"/>
              <a:gd name="connsiteY3" fmla="*/ 1272773 h 1275356"/>
              <a:gd name="connsiteX4" fmla="*/ 9399181 w 10898372"/>
              <a:gd name="connsiteY4" fmla="*/ 18131 h 1275356"/>
              <a:gd name="connsiteX5" fmla="*/ 10898372 w 10898372"/>
              <a:gd name="connsiteY5" fmla="*/ 645452 h 1275356"/>
              <a:gd name="connsiteX0" fmla="*/ 0 w 10898372"/>
              <a:gd name="connsiteY0" fmla="*/ 209517 h 1463690"/>
              <a:gd name="connsiteX1" fmla="*/ 1497102 w 10898372"/>
              <a:gd name="connsiteY1" fmla="*/ 1260115 h 1463690"/>
              <a:gd name="connsiteX2" fmla="*/ 3486657 w 10898372"/>
              <a:gd name="connsiteY2" fmla="*/ 370018 h 1463690"/>
              <a:gd name="connsiteX3" fmla="*/ 5283621 w 10898372"/>
              <a:gd name="connsiteY3" fmla="*/ 1461459 h 1463690"/>
              <a:gd name="connsiteX4" fmla="*/ 9399181 w 10898372"/>
              <a:gd name="connsiteY4" fmla="*/ 18131 h 1463690"/>
              <a:gd name="connsiteX5" fmla="*/ 10898372 w 10898372"/>
              <a:gd name="connsiteY5" fmla="*/ 645452 h 1463690"/>
              <a:gd name="connsiteX0" fmla="*/ 0 w 10898372"/>
              <a:gd name="connsiteY0" fmla="*/ 0 h 1251985"/>
              <a:gd name="connsiteX1" fmla="*/ 1497102 w 10898372"/>
              <a:gd name="connsiteY1" fmla="*/ 1050598 h 1251985"/>
              <a:gd name="connsiteX2" fmla="*/ 3486657 w 10898372"/>
              <a:gd name="connsiteY2" fmla="*/ 160501 h 1251985"/>
              <a:gd name="connsiteX3" fmla="*/ 5283621 w 10898372"/>
              <a:gd name="connsiteY3" fmla="*/ 1251942 h 1251985"/>
              <a:gd name="connsiteX4" fmla="*/ 7790374 w 10898372"/>
              <a:gd name="connsiteY4" fmla="*/ 113414 h 1251985"/>
              <a:gd name="connsiteX5" fmla="*/ 10898372 w 10898372"/>
              <a:gd name="connsiteY5" fmla="*/ 435935 h 1251985"/>
              <a:gd name="connsiteX0" fmla="*/ 0 w 9120900"/>
              <a:gd name="connsiteY0" fmla="*/ 0 h 1292278"/>
              <a:gd name="connsiteX1" fmla="*/ 1497102 w 9120900"/>
              <a:gd name="connsiteY1" fmla="*/ 1050598 h 1292278"/>
              <a:gd name="connsiteX2" fmla="*/ 3486657 w 9120900"/>
              <a:gd name="connsiteY2" fmla="*/ 160501 h 1292278"/>
              <a:gd name="connsiteX3" fmla="*/ 5283621 w 9120900"/>
              <a:gd name="connsiteY3" fmla="*/ 1251942 h 1292278"/>
              <a:gd name="connsiteX4" fmla="*/ 7790374 w 9120900"/>
              <a:gd name="connsiteY4" fmla="*/ 113414 h 1292278"/>
              <a:gd name="connsiteX5" fmla="*/ 9120900 w 9120900"/>
              <a:gd name="connsiteY5" fmla="*/ 1292278 h 1292278"/>
              <a:gd name="connsiteX0" fmla="*/ 0 w 9120900"/>
              <a:gd name="connsiteY0" fmla="*/ 0 h 1292278"/>
              <a:gd name="connsiteX1" fmla="*/ 1497102 w 9120900"/>
              <a:gd name="connsiteY1" fmla="*/ 1050598 h 1292278"/>
              <a:gd name="connsiteX2" fmla="*/ 3486657 w 9120900"/>
              <a:gd name="connsiteY2" fmla="*/ 160501 h 1292278"/>
              <a:gd name="connsiteX3" fmla="*/ 5283621 w 9120900"/>
              <a:gd name="connsiteY3" fmla="*/ 1251942 h 1292278"/>
              <a:gd name="connsiteX4" fmla="*/ 7790374 w 9120900"/>
              <a:gd name="connsiteY4" fmla="*/ 113414 h 1292278"/>
              <a:gd name="connsiteX5" fmla="*/ 9120900 w 9120900"/>
              <a:gd name="connsiteY5" fmla="*/ 1292278 h 1292278"/>
              <a:gd name="connsiteX0" fmla="*/ 0 w 9120900"/>
              <a:gd name="connsiteY0" fmla="*/ 0 h 1292278"/>
              <a:gd name="connsiteX1" fmla="*/ 1497102 w 9120900"/>
              <a:gd name="connsiteY1" fmla="*/ 1050598 h 1292278"/>
              <a:gd name="connsiteX2" fmla="*/ 3486657 w 9120900"/>
              <a:gd name="connsiteY2" fmla="*/ 160501 h 1292278"/>
              <a:gd name="connsiteX3" fmla="*/ 5283621 w 9120900"/>
              <a:gd name="connsiteY3" fmla="*/ 1251942 h 1292278"/>
              <a:gd name="connsiteX4" fmla="*/ 7790374 w 9120900"/>
              <a:gd name="connsiteY4" fmla="*/ 113414 h 1292278"/>
              <a:gd name="connsiteX5" fmla="*/ 9120900 w 9120900"/>
              <a:gd name="connsiteY5" fmla="*/ 1292278 h 1292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20900" h="1292278">
                <a:moveTo>
                  <a:pt x="0" y="0"/>
                </a:moveTo>
                <a:cubicBezTo>
                  <a:pt x="826681" y="559095"/>
                  <a:pt x="915993" y="1023848"/>
                  <a:pt x="1497102" y="1050598"/>
                </a:cubicBezTo>
                <a:cubicBezTo>
                  <a:pt x="2078212" y="1077348"/>
                  <a:pt x="2855571" y="126944"/>
                  <a:pt x="3486657" y="160501"/>
                </a:cubicBezTo>
                <a:cubicBezTo>
                  <a:pt x="4117743" y="194058"/>
                  <a:pt x="4566335" y="1259790"/>
                  <a:pt x="5283621" y="1251942"/>
                </a:cubicBezTo>
                <a:cubicBezTo>
                  <a:pt x="6000907" y="1244094"/>
                  <a:pt x="7140016" y="217967"/>
                  <a:pt x="7790374" y="113414"/>
                </a:cubicBezTo>
                <a:cubicBezTo>
                  <a:pt x="8440732" y="8861"/>
                  <a:pt x="8709458" y="795712"/>
                  <a:pt x="9120900" y="1292278"/>
                </a:cubicBezTo>
              </a:path>
            </a:pathLst>
          </a:custGeom>
          <a:noFill/>
          <a:ln>
            <a:solidFill>
              <a:srgbClr val="6AE7FF">
                <a:alpha val="61000"/>
              </a:srgb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 name="组合 17"/>
          <p:cNvGrpSpPr/>
          <p:nvPr/>
        </p:nvGrpSpPr>
        <p:grpSpPr>
          <a:xfrm>
            <a:off x="1077432" y="3901745"/>
            <a:ext cx="914400" cy="914400"/>
            <a:chOff x="1991832" y="3742659"/>
            <a:chExt cx="914400" cy="914400"/>
          </a:xfrm>
        </p:grpSpPr>
        <p:sp>
          <p:nvSpPr>
            <p:cNvPr id="19" name="椭圆 18"/>
            <p:cNvSpPr/>
            <p:nvPr/>
          </p:nvSpPr>
          <p:spPr>
            <a:xfrm>
              <a:off x="1991832" y="3742659"/>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statistics-on-laptop_82095"/>
            <p:cNvSpPr>
              <a:spLocks noChangeAspect="1"/>
            </p:cNvSpPr>
            <p:nvPr/>
          </p:nvSpPr>
          <p:spPr bwMode="auto">
            <a:xfrm>
              <a:off x="2254903" y="3999630"/>
              <a:ext cx="388257" cy="388257"/>
            </a:xfrm>
            <a:custGeom>
              <a:avLst/>
              <a:gdLst>
                <a:gd name="connsiteX0" fmla="*/ 211137 w 331788"/>
                <a:gd name="connsiteY0" fmla="*/ 211138 h 331788"/>
                <a:gd name="connsiteX1" fmla="*/ 211137 w 331788"/>
                <a:gd name="connsiteY1" fmla="*/ 314326 h 331788"/>
                <a:gd name="connsiteX2" fmla="*/ 314325 w 331788"/>
                <a:gd name="connsiteY2" fmla="*/ 211138 h 331788"/>
                <a:gd name="connsiteX3" fmla="*/ 211137 w 331788"/>
                <a:gd name="connsiteY3" fmla="*/ 211138 h 331788"/>
                <a:gd name="connsiteX4" fmla="*/ 203047 w 331788"/>
                <a:gd name="connsiteY4" fmla="*/ 195263 h 331788"/>
                <a:gd name="connsiteX5" fmla="*/ 323713 w 331788"/>
                <a:gd name="connsiteY5" fmla="*/ 195263 h 331788"/>
                <a:gd name="connsiteX6" fmla="*/ 328903 w 331788"/>
                <a:gd name="connsiteY6" fmla="*/ 197858 h 331788"/>
                <a:gd name="connsiteX7" fmla="*/ 330200 w 331788"/>
                <a:gd name="connsiteY7" fmla="*/ 204345 h 331788"/>
                <a:gd name="connsiteX8" fmla="*/ 204344 w 331788"/>
                <a:gd name="connsiteY8" fmla="*/ 330201 h 331788"/>
                <a:gd name="connsiteX9" fmla="*/ 203047 w 331788"/>
                <a:gd name="connsiteY9" fmla="*/ 330201 h 331788"/>
                <a:gd name="connsiteX10" fmla="*/ 197857 w 331788"/>
                <a:gd name="connsiteY10" fmla="*/ 328904 h 331788"/>
                <a:gd name="connsiteX11" fmla="*/ 195262 w 331788"/>
                <a:gd name="connsiteY11" fmla="*/ 323714 h 331788"/>
                <a:gd name="connsiteX12" fmla="*/ 195262 w 331788"/>
                <a:gd name="connsiteY12" fmla="*/ 203048 h 331788"/>
                <a:gd name="connsiteX13" fmla="*/ 203047 w 331788"/>
                <a:gd name="connsiteY13" fmla="*/ 195263 h 331788"/>
                <a:gd name="connsiteX14" fmla="*/ 165894 w 331788"/>
                <a:gd name="connsiteY14" fmla="*/ 0 h 331788"/>
                <a:gd name="connsiteX15" fmla="*/ 331788 w 331788"/>
                <a:gd name="connsiteY15" fmla="*/ 165894 h 331788"/>
                <a:gd name="connsiteX16" fmla="*/ 316236 w 331788"/>
                <a:gd name="connsiteY16" fmla="*/ 181446 h 331788"/>
                <a:gd name="connsiteX17" fmla="*/ 181446 w 331788"/>
                <a:gd name="connsiteY17" fmla="*/ 181446 h 331788"/>
                <a:gd name="connsiteX18" fmla="*/ 181446 w 331788"/>
                <a:gd name="connsiteY18" fmla="*/ 316236 h 331788"/>
                <a:gd name="connsiteX19" fmla="*/ 165894 w 331788"/>
                <a:gd name="connsiteY19" fmla="*/ 331788 h 331788"/>
                <a:gd name="connsiteX20" fmla="*/ 0 w 331788"/>
                <a:gd name="connsiteY20" fmla="*/ 165894 h 331788"/>
                <a:gd name="connsiteX21" fmla="*/ 165894 w 331788"/>
                <a:gd name="connsiteY21"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331788" h="331788">
                  <a:moveTo>
                    <a:pt x="211137" y="211138"/>
                  </a:moveTo>
                  <a:cubicBezTo>
                    <a:pt x="211137" y="211138"/>
                    <a:pt x="211137" y="211138"/>
                    <a:pt x="211137" y="314326"/>
                  </a:cubicBezTo>
                  <a:cubicBezTo>
                    <a:pt x="262731" y="305297"/>
                    <a:pt x="305296" y="262732"/>
                    <a:pt x="314325" y="211138"/>
                  </a:cubicBezTo>
                  <a:cubicBezTo>
                    <a:pt x="314325" y="211138"/>
                    <a:pt x="314325" y="211138"/>
                    <a:pt x="211137" y="211138"/>
                  </a:cubicBezTo>
                  <a:close/>
                  <a:moveTo>
                    <a:pt x="203047" y="195263"/>
                  </a:moveTo>
                  <a:cubicBezTo>
                    <a:pt x="203047" y="195263"/>
                    <a:pt x="203047" y="195263"/>
                    <a:pt x="323713" y="195263"/>
                  </a:cubicBezTo>
                  <a:cubicBezTo>
                    <a:pt x="325010" y="195263"/>
                    <a:pt x="327605" y="196560"/>
                    <a:pt x="328903" y="197858"/>
                  </a:cubicBezTo>
                  <a:cubicBezTo>
                    <a:pt x="330200" y="199155"/>
                    <a:pt x="330200" y="201750"/>
                    <a:pt x="330200" y="204345"/>
                  </a:cubicBezTo>
                  <a:cubicBezTo>
                    <a:pt x="323713" y="270517"/>
                    <a:pt x="270516" y="323714"/>
                    <a:pt x="204344" y="330201"/>
                  </a:cubicBezTo>
                  <a:cubicBezTo>
                    <a:pt x="204344" y="330201"/>
                    <a:pt x="203047" y="330201"/>
                    <a:pt x="203047" y="330201"/>
                  </a:cubicBezTo>
                  <a:cubicBezTo>
                    <a:pt x="201749" y="330201"/>
                    <a:pt x="199154" y="330201"/>
                    <a:pt x="197857" y="328904"/>
                  </a:cubicBezTo>
                  <a:cubicBezTo>
                    <a:pt x="196559" y="327606"/>
                    <a:pt x="195262" y="325011"/>
                    <a:pt x="195262" y="323714"/>
                  </a:cubicBezTo>
                  <a:cubicBezTo>
                    <a:pt x="195262" y="323714"/>
                    <a:pt x="195262" y="323714"/>
                    <a:pt x="195262" y="203048"/>
                  </a:cubicBezTo>
                  <a:cubicBezTo>
                    <a:pt x="195262" y="199155"/>
                    <a:pt x="199154" y="195263"/>
                    <a:pt x="203047" y="195263"/>
                  </a:cubicBezTo>
                  <a:close/>
                  <a:moveTo>
                    <a:pt x="165894" y="0"/>
                  </a:moveTo>
                  <a:cubicBezTo>
                    <a:pt x="257914" y="0"/>
                    <a:pt x="331788" y="73874"/>
                    <a:pt x="331788" y="165894"/>
                  </a:cubicBezTo>
                  <a:cubicBezTo>
                    <a:pt x="331788" y="173670"/>
                    <a:pt x="325308" y="181446"/>
                    <a:pt x="316236" y="181446"/>
                  </a:cubicBezTo>
                  <a:cubicBezTo>
                    <a:pt x="316236" y="181446"/>
                    <a:pt x="316236" y="181446"/>
                    <a:pt x="181446" y="181446"/>
                  </a:cubicBezTo>
                  <a:cubicBezTo>
                    <a:pt x="181446" y="181446"/>
                    <a:pt x="181446" y="181446"/>
                    <a:pt x="181446" y="316236"/>
                  </a:cubicBezTo>
                  <a:cubicBezTo>
                    <a:pt x="181446" y="325308"/>
                    <a:pt x="173670" y="331788"/>
                    <a:pt x="165894" y="331788"/>
                  </a:cubicBezTo>
                  <a:cubicBezTo>
                    <a:pt x="73874" y="331788"/>
                    <a:pt x="0" y="257914"/>
                    <a:pt x="0" y="165894"/>
                  </a:cubicBezTo>
                  <a:cubicBezTo>
                    <a:pt x="0" y="73874"/>
                    <a:pt x="73874" y="0"/>
                    <a:pt x="165894" y="0"/>
                  </a:cubicBezTo>
                  <a:close/>
                </a:path>
              </a:pathLst>
            </a:custGeom>
            <a:solidFill>
              <a:schemeClr val="bg1"/>
            </a:solidFill>
            <a:ln>
              <a:noFill/>
            </a:ln>
          </p:spPr>
          <p:txBody>
            <a:bodyPr/>
            <a:lstStyle/>
            <a:p>
              <a:endParaRPr lang="zh-CN" altLang="en-US"/>
            </a:p>
          </p:txBody>
        </p:sp>
      </p:grpSp>
      <p:grpSp>
        <p:nvGrpSpPr>
          <p:cNvPr id="27" name="组合 26"/>
          <p:cNvGrpSpPr/>
          <p:nvPr/>
        </p:nvGrpSpPr>
        <p:grpSpPr>
          <a:xfrm>
            <a:off x="8266664" y="3099599"/>
            <a:ext cx="914400" cy="914400"/>
            <a:chOff x="6854456" y="3707148"/>
            <a:chExt cx="914400" cy="914400"/>
          </a:xfrm>
        </p:grpSpPr>
        <p:sp>
          <p:nvSpPr>
            <p:cNvPr id="31" name="椭圆 30"/>
            <p:cNvSpPr/>
            <p:nvPr/>
          </p:nvSpPr>
          <p:spPr>
            <a:xfrm>
              <a:off x="6854456" y="3707148"/>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statistics-on-laptop_82095"/>
            <p:cNvSpPr>
              <a:spLocks noChangeAspect="1"/>
            </p:cNvSpPr>
            <p:nvPr/>
          </p:nvSpPr>
          <p:spPr bwMode="auto">
            <a:xfrm>
              <a:off x="7117527" y="4022204"/>
              <a:ext cx="388257" cy="280510"/>
            </a:xfrm>
            <a:custGeom>
              <a:avLst/>
              <a:gdLst>
                <a:gd name="connsiteX0" fmla="*/ 15875 w 331788"/>
                <a:gd name="connsiteY0" fmla="*/ 19464 h 239713"/>
                <a:gd name="connsiteX1" fmla="*/ 15875 w 331788"/>
                <a:gd name="connsiteY1" fmla="*/ 206376 h 239713"/>
                <a:gd name="connsiteX2" fmla="*/ 107950 w 331788"/>
                <a:gd name="connsiteY2" fmla="*/ 112713 h 239713"/>
                <a:gd name="connsiteX3" fmla="*/ 119063 w 331788"/>
                <a:gd name="connsiteY3" fmla="*/ 125413 h 239713"/>
                <a:gd name="connsiteX4" fmla="*/ 17463 w 331788"/>
                <a:gd name="connsiteY4" fmla="*/ 223838 h 239713"/>
                <a:gd name="connsiteX5" fmla="*/ 312738 w 331788"/>
                <a:gd name="connsiteY5" fmla="*/ 223838 h 239713"/>
                <a:gd name="connsiteX6" fmla="*/ 212725 w 331788"/>
                <a:gd name="connsiteY6" fmla="*/ 125413 h 239713"/>
                <a:gd name="connsiteX7" fmla="*/ 220844 w 331788"/>
                <a:gd name="connsiteY7" fmla="*/ 114588 h 239713"/>
                <a:gd name="connsiteX8" fmla="*/ 222484 w 331788"/>
                <a:gd name="connsiteY8" fmla="*/ 112947 h 239713"/>
                <a:gd name="connsiteX9" fmla="*/ 315913 w 331788"/>
                <a:gd name="connsiteY9" fmla="*/ 206376 h 239713"/>
                <a:gd name="connsiteX10" fmla="*/ 315913 w 331788"/>
                <a:gd name="connsiteY10" fmla="*/ 19464 h 239713"/>
                <a:gd name="connsiteX11" fmla="*/ 254806 w 331788"/>
                <a:gd name="connsiteY11" fmla="*/ 80606 h 239713"/>
                <a:gd name="connsiteX12" fmla="*/ 222484 w 331788"/>
                <a:gd name="connsiteY12" fmla="*/ 112947 h 239713"/>
                <a:gd name="connsiteX13" fmla="*/ 222250 w 331788"/>
                <a:gd name="connsiteY13" fmla="*/ 112713 h 239713"/>
                <a:gd name="connsiteX14" fmla="*/ 220844 w 331788"/>
                <a:gd name="connsiteY14" fmla="*/ 114588 h 239713"/>
                <a:gd name="connsiteX15" fmla="*/ 218878 w 331788"/>
                <a:gd name="connsiteY15" fmla="*/ 116556 h 239713"/>
                <a:gd name="connsiteX16" fmla="*/ 171067 w 331788"/>
                <a:gd name="connsiteY16" fmla="*/ 164394 h 239713"/>
                <a:gd name="connsiteX17" fmla="*/ 160721 w 331788"/>
                <a:gd name="connsiteY17" fmla="*/ 164394 h 239713"/>
                <a:gd name="connsiteX18" fmla="*/ 15875 w 331788"/>
                <a:gd name="connsiteY18" fmla="*/ 19464 h 239713"/>
                <a:gd name="connsiteX19" fmla="*/ 30101 w 331788"/>
                <a:gd name="connsiteY19" fmla="*/ 14288 h 239713"/>
                <a:gd name="connsiteX20" fmla="*/ 165894 w 331788"/>
                <a:gd name="connsiteY20" fmla="*/ 148866 h 239713"/>
                <a:gd name="connsiteX21" fmla="*/ 301687 w 331788"/>
                <a:gd name="connsiteY21" fmla="*/ 14288 h 239713"/>
                <a:gd name="connsiteX22" fmla="*/ 7776 w 331788"/>
                <a:gd name="connsiteY22" fmla="*/ 0 h 239713"/>
                <a:gd name="connsiteX23" fmla="*/ 324012 w 331788"/>
                <a:gd name="connsiteY23" fmla="*/ 0 h 239713"/>
                <a:gd name="connsiteX24" fmla="*/ 331788 w 331788"/>
                <a:gd name="connsiteY24" fmla="*/ 7733 h 239713"/>
                <a:gd name="connsiteX25" fmla="*/ 331788 w 331788"/>
                <a:gd name="connsiteY25" fmla="*/ 231980 h 239713"/>
                <a:gd name="connsiteX26" fmla="*/ 324012 w 331788"/>
                <a:gd name="connsiteY26" fmla="*/ 239713 h 239713"/>
                <a:gd name="connsiteX27" fmla="*/ 7776 w 331788"/>
                <a:gd name="connsiteY27" fmla="*/ 239713 h 239713"/>
                <a:gd name="connsiteX28" fmla="*/ 0 w 331788"/>
                <a:gd name="connsiteY28" fmla="*/ 231980 h 239713"/>
                <a:gd name="connsiteX29" fmla="*/ 0 w 331788"/>
                <a:gd name="connsiteY29" fmla="*/ 7733 h 239713"/>
                <a:gd name="connsiteX30" fmla="*/ 7776 w 331788"/>
                <a:gd name="connsiteY30" fmla="*/ 0 h 239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31788" h="239713">
                  <a:moveTo>
                    <a:pt x="15875" y="19464"/>
                  </a:moveTo>
                  <a:lnTo>
                    <a:pt x="15875" y="206376"/>
                  </a:lnTo>
                  <a:lnTo>
                    <a:pt x="107950" y="112713"/>
                  </a:lnTo>
                  <a:lnTo>
                    <a:pt x="119063" y="125413"/>
                  </a:lnTo>
                  <a:lnTo>
                    <a:pt x="17463" y="223838"/>
                  </a:lnTo>
                  <a:lnTo>
                    <a:pt x="312738" y="223838"/>
                  </a:lnTo>
                  <a:lnTo>
                    <a:pt x="212725" y="125413"/>
                  </a:lnTo>
                  <a:lnTo>
                    <a:pt x="220844" y="114588"/>
                  </a:lnTo>
                  <a:lnTo>
                    <a:pt x="222484" y="112947"/>
                  </a:lnTo>
                  <a:lnTo>
                    <a:pt x="315913" y="206376"/>
                  </a:lnTo>
                  <a:lnTo>
                    <a:pt x="315913" y="19464"/>
                  </a:lnTo>
                  <a:cubicBezTo>
                    <a:pt x="315913" y="19464"/>
                    <a:pt x="315913" y="19464"/>
                    <a:pt x="254806" y="80606"/>
                  </a:cubicBezTo>
                  <a:lnTo>
                    <a:pt x="222484" y="112947"/>
                  </a:lnTo>
                  <a:lnTo>
                    <a:pt x="222250" y="112713"/>
                  </a:lnTo>
                  <a:lnTo>
                    <a:pt x="220844" y="114588"/>
                  </a:lnTo>
                  <a:lnTo>
                    <a:pt x="218878" y="116556"/>
                  </a:lnTo>
                  <a:cubicBezTo>
                    <a:pt x="205015" y="130426"/>
                    <a:pt x="189173" y="146278"/>
                    <a:pt x="171067" y="164394"/>
                  </a:cubicBezTo>
                  <a:cubicBezTo>
                    <a:pt x="168481" y="168276"/>
                    <a:pt x="163308" y="168276"/>
                    <a:pt x="160721" y="164394"/>
                  </a:cubicBezTo>
                  <a:cubicBezTo>
                    <a:pt x="160721" y="164394"/>
                    <a:pt x="160721" y="164394"/>
                    <a:pt x="15875" y="19464"/>
                  </a:cubicBezTo>
                  <a:close/>
                  <a:moveTo>
                    <a:pt x="30101" y="14288"/>
                  </a:moveTo>
                  <a:cubicBezTo>
                    <a:pt x="30101" y="14288"/>
                    <a:pt x="30101" y="14288"/>
                    <a:pt x="165894" y="148866"/>
                  </a:cubicBezTo>
                  <a:cubicBezTo>
                    <a:pt x="165894" y="148866"/>
                    <a:pt x="165894" y="148866"/>
                    <a:pt x="301687" y="14288"/>
                  </a:cubicBezTo>
                  <a:close/>
                  <a:moveTo>
                    <a:pt x="7776" y="0"/>
                  </a:moveTo>
                  <a:cubicBezTo>
                    <a:pt x="7776" y="0"/>
                    <a:pt x="7776" y="0"/>
                    <a:pt x="324012" y="0"/>
                  </a:cubicBezTo>
                  <a:cubicBezTo>
                    <a:pt x="327900" y="0"/>
                    <a:pt x="331788" y="3866"/>
                    <a:pt x="331788" y="7733"/>
                  </a:cubicBezTo>
                  <a:cubicBezTo>
                    <a:pt x="331788" y="7733"/>
                    <a:pt x="331788" y="7733"/>
                    <a:pt x="331788" y="231980"/>
                  </a:cubicBezTo>
                  <a:cubicBezTo>
                    <a:pt x="331788" y="235847"/>
                    <a:pt x="327900" y="239713"/>
                    <a:pt x="324012" y="239713"/>
                  </a:cubicBezTo>
                  <a:cubicBezTo>
                    <a:pt x="324012" y="239713"/>
                    <a:pt x="324012" y="239713"/>
                    <a:pt x="7776" y="239713"/>
                  </a:cubicBezTo>
                  <a:cubicBezTo>
                    <a:pt x="3888" y="239713"/>
                    <a:pt x="0" y="235847"/>
                    <a:pt x="0" y="231980"/>
                  </a:cubicBezTo>
                  <a:cubicBezTo>
                    <a:pt x="0" y="231980"/>
                    <a:pt x="0" y="231980"/>
                    <a:pt x="0" y="7733"/>
                  </a:cubicBezTo>
                  <a:cubicBezTo>
                    <a:pt x="0" y="3866"/>
                    <a:pt x="3888" y="0"/>
                    <a:pt x="7776" y="0"/>
                  </a:cubicBezTo>
                  <a:close/>
                </a:path>
              </a:pathLst>
            </a:custGeom>
            <a:solidFill>
              <a:schemeClr val="bg1"/>
            </a:solidFill>
            <a:ln>
              <a:noFill/>
            </a:ln>
          </p:spPr>
          <p:txBody>
            <a:bodyPr/>
            <a:lstStyle/>
            <a:p>
              <a:endParaRPr lang="zh-CN" altLang="en-US"/>
            </a:p>
          </p:txBody>
        </p:sp>
      </p:grpSp>
      <p:grpSp>
        <p:nvGrpSpPr>
          <p:cNvPr id="33" name="组合 32"/>
          <p:cNvGrpSpPr/>
          <p:nvPr/>
        </p:nvGrpSpPr>
        <p:grpSpPr>
          <a:xfrm>
            <a:off x="9746344" y="4265585"/>
            <a:ext cx="914400" cy="914400"/>
            <a:chOff x="9285768" y="2828259"/>
            <a:chExt cx="914400" cy="914400"/>
          </a:xfrm>
        </p:grpSpPr>
        <p:sp>
          <p:nvSpPr>
            <p:cNvPr id="34" name="椭圆 33"/>
            <p:cNvSpPr/>
            <p:nvPr/>
          </p:nvSpPr>
          <p:spPr>
            <a:xfrm>
              <a:off x="9285768" y="2828259"/>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statistics-on-laptop_82095"/>
            <p:cNvSpPr>
              <a:spLocks noChangeAspect="1"/>
            </p:cNvSpPr>
            <p:nvPr/>
          </p:nvSpPr>
          <p:spPr bwMode="auto">
            <a:xfrm>
              <a:off x="9548839" y="3132031"/>
              <a:ext cx="388257" cy="305938"/>
            </a:xfrm>
            <a:custGeom>
              <a:avLst/>
              <a:gdLst>
                <a:gd name="connsiteX0" fmla="*/ 238459 w 328388"/>
                <a:gd name="connsiteY0" fmla="*/ 133350 h 258763"/>
                <a:gd name="connsiteX1" fmla="*/ 229503 w 328388"/>
                <a:gd name="connsiteY1" fmla="*/ 144992 h 258763"/>
                <a:gd name="connsiteX2" fmla="*/ 234621 w 328388"/>
                <a:gd name="connsiteY2" fmla="*/ 160514 h 258763"/>
                <a:gd name="connsiteX3" fmla="*/ 205193 w 328388"/>
                <a:gd name="connsiteY3" fmla="*/ 190265 h 258763"/>
                <a:gd name="connsiteX4" fmla="*/ 177045 w 328388"/>
                <a:gd name="connsiteY4" fmla="*/ 160514 h 258763"/>
                <a:gd name="connsiteX5" fmla="*/ 178324 w 328388"/>
                <a:gd name="connsiteY5" fmla="*/ 150166 h 258763"/>
                <a:gd name="connsiteX6" fmla="*/ 166808 w 328388"/>
                <a:gd name="connsiteY6" fmla="*/ 142405 h 258763"/>
                <a:gd name="connsiteX7" fmla="*/ 162970 w 328388"/>
                <a:gd name="connsiteY7" fmla="*/ 160514 h 258763"/>
                <a:gd name="connsiteX8" fmla="*/ 205193 w 328388"/>
                <a:gd name="connsiteY8" fmla="*/ 203200 h 258763"/>
                <a:gd name="connsiteX9" fmla="*/ 248695 w 328388"/>
                <a:gd name="connsiteY9" fmla="*/ 160514 h 258763"/>
                <a:gd name="connsiteX10" fmla="*/ 238459 w 328388"/>
                <a:gd name="connsiteY10" fmla="*/ 133350 h 258763"/>
                <a:gd name="connsiteX11" fmla="*/ 205629 w 328388"/>
                <a:gd name="connsiteY11" fmla="*/ 117475 h 258763"/>
                <a:gd name="connsiteX12" fmla="*/ 175670 w 328388"/>
                <a:gd name="connsiteY12" fmla="*/ 129084 h 258763"/>
                <a:gd name="connsiteX13" fmla="*/ 188696 w 328388"/>
                <a:gd name="connsiteY13" fmla="*/ 138113 h 258763"/>
                <a:gd name="connsiteX14" fmla="*/ 205629 w 328388"/>
                <a:gd name="connsiteY14" fmla="*/ 131664 h 258763"/>
                <a:gd name="connsiteX15" fmla="*/ 218655 w 328388"/>
                <a:gd name="connsiteY15" fmla="*/ 134244 h 258763"/>
                <a:gd name="connsiteX16" fmla="*/ 226470 w 328388"/>
                <a:gd name="connsiteY16" fmla="*/ 122635 h 258763"/>
                <a:gd name="connsiteX17" fmla="*/ 205629 w 328388"/>
                <a:gd name="connsiteY17" fmla="*/ 117475 h 258763"/>
                <a:gd name="connsiteX18" fmla="*/ 299177 w 328388"/>
                <a:gd name="connsiteY18" fmla="*/ 0 h 258763"/>
                <a:gd name="connsiteX19" fmla="*/ 312121 w 328388"/>
                <a:gd name="connsiteY19" fmla="*/ 2588 h 258763"/>
                <a:gd name="connsiteX20" fmla="*/ 325066 w 328388"/>
                <a:gd name="connsiteY20" fmla="*/ 41402 h 258763"/>
                <a:gd name="connsiteX21" fmla="*/ 299177 w 328388"/>
                <a:gd name="connsiteY21" fmla="*/ 58222 h 258763"/>
                <a:gd name="connsiteX22" fmla="*/ 292705 w 328388"/>
                <a:gd name="connsiteY22" fmla="*/ 56928 h 258763"/>
                <a:gd name="connsiteX23" fmla="*/ 247400 w 328388"/>
                <a:gd name="connsiteY23" fmla="*/ 119031 h 258763"/>
                <a:gd name="connsiteX24" fmla="*/ 262933 w 328388"/>
                <a:gd name="connsiteY24" fmla="*/ 159139 h 258763"/>
                <a:gd name="connsiteX25" fmla="*/ 251284 w 328388"/>
                <a:gd name="connsiteY25" fmla="*/ 195366 h 258763"/>
                <a:gd name="connsiteX26" fmla="*/ 275878 w 328388"/>
                <a:gd name="connsiteY26" fmla="*/ 217361 h 258763"/>
                <a:gd name="connsiteX27" fmla="*/ 304355 w 328388"/>
                <a:gd name="connsiteY27" fmla="*/ 244531 h 258763"/>
                <a:gd name="connsiteX28" fmla="*/ 305649 w 328388"/>
                <a:gd name="connsiteY28" fmla="*/ 256176 h 258763"/>
                <a:gd name="connsiteX29" fmla="*/ 299177 w 328388"/>
                <a:gd name="connsiteY29" fmla="*/ 258763 h 258763"/>
                <a:gd name="connsiteX30" fmla="*/ 294000 w 328388"/>
                <a:gd name="connsiteY30" fmla="*/ 256176 h 258763"/>
                <a:gd name="connsiteX31" fmla="*/ 240928 w 328388"/>
                <a:gd name="connsiteY31" fmla="*/ 205717 h 258763"/>
                <a:gd name="connsiteX32" fmla="*/ 204684 w 328388"/>
                <a:gd name="connsiteY32" fmla="*/ 217361 h 258763"/>
                <a:gd name="connsiteX33" fmla="*/ 146435 w 328388"/>
                <a:gd name="connsiteY33" fmla="*/ 159139 h 258763"/>
                <a:gd name="connsiteX34" fmla="*/ 154201 w 328388"/>
                <a:gd name="connsiteY34" fmla="*/ 131969 h 258763"/>
                <a:gd name="connsiteX35" fmla="*/ 119252 w 328388"/>
                <a:gd name="connsiteY35" fmla="*/ 107387 h 258763"/>
                <a:gd name="connsiteX36" fmla="*/ 98541 w 328388"/>
                <a:gd name="connsiteY36" fmla="*/ 116443 h 258763"/>
                <a:gd name="connsiteX37" fmla="*/ 85597 w 328388"/>
                <a:gd name="connsiteY37" fmla="*/ 113856 h 258763"/>
                <a:gd name="connsiteX38" fmla="*/ 49353 w 328388"/>
                <a:gd name="connsiteY38" fmla="*/ 160433 h 258763"/>
                <a:gd name="connsiteX39" fmla="*/ 54531 w 328388"/>
                <a:gd name="connsiteY39" fmla="*/ 194072 h 258763"/>
                <a:gd name="connsiteX40" fmla="*/ 28642 w 328388"/>
                <a:gd name="connsiteY40" fmla="*/ 209598 h 258763"/>
                <a:gd name="connsiteX41" fmla="*/ 15698 w 328388"/>
                <a:gd name="connsiteY41" fmla="*/ 207011 h 258763"/>
                <a:gd name="connsiteX42" fmla="*/ 2754 w 328388"/>
                <a:gd name="connsiteY42" fmla="*/ 168196 h 258763"/>
                <a:gd name="connsiteX43" fmla="*/ 28642 w 328388"/>
                <a:gd name="connsiteY43" fmla="*/ 151376 h 258763"/>
                <a:gd name="connsiteX44" fmla="*/ 36409 w 328388"/>
                <a:gd name="connsiteY44" fmla="*/ 152670 h 258763"/>
                <a:gd name="connsiteX45" fmla="*/ 73947 w 328388"/>
                <a:gd name="connsiteY45" fmla="*/ 103505 h 258763"/>
                <a:gd name="connsiteX46" fmla="*/ 72653 w 328388"/>
                <a:gd name="connsiteY46" fmla="*/ 75041 h 258763"/>
                <a:gd name="connsiteX47" fmla="*/ 98541 w 328388"/>
                <a:gd name="connsiteY47" fmla="*/ 58222 h 258763"/>
                <a:gd name="connsiteX48" fmla="*/ 111485 w 328388"/>
                <a:gd name="connsiteY48" fmla="*/ 62103 h 258763"/>
                <a:gd name="connsiteX49" fmla="*/ 125724 w 328388"/>
                <a:gd name="connsiteY49" fmla="*/ 94448 h 258763"/>
                <a:gd name="connsiteX50" fmla="*/ 163262 w 328388"/>
                <a:gd name="connsiteY50" fmla="*/ 119031 h 258763"/>
                <a:gd name="connsiteX51" fmla="*/ 204684 w 328388"/>
                <a:gd name="connsiteY51" fmla="*/ 100917 h 258763"/>
                <a:gd name="connsiteX52" fmla="*/ 234456 w 328388"/>
                <a:gd name="connsiteY52" fmla="*/ 109974 h 258763"/>
                <a:gd name="connsiteX53" fmla="*/ 279761 w 328388"/>
                <a:gd name="connsiteY53" fmla="*/ 49165 h 258763"/>
                <a:gd name="connsiteX54" fmla="*/ 273289 w 328388"/>
                <a:gd name="connsiteY54" fmla="*/ 15526 h 258763"/>
                <a:gd name="connsiteX55" fmla="*/ 299177 w 328388"/>
                <a:gd name="connsiteY55" fmla="*/ 0 h 2587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328388" h="258763">
                  <a:moveTo>
                    <a:pt x="238459" y="133350"/>
                  </a:moveTo>
                  <a:cubicBezTo>
                    <a:pt x="238459" y="133350"/>
                    <a:pt x="238459" y="133350"/>
                    <a:pt x="229503" y="144992"/>
                  </a:cubicBezTo>
                  <a:cubicBezTo>
                    <a:pt x="232062" y="148872"/>
                    <a:pt x="234621" y="155340"/>
                    <a:pt x="234621" y="160514"/>
                  </a:cubicBezTo>
                  <a:cubicBezTo>
                    <a:pt x="234621" y="177330"/>
                    <a:pt x="221826" y="190265"/>
                    <a:pt x="205193" y="190265"/>
                  </a:cubicBezTo>
                  <a:cubicBezTo>
                    <a:pt x="189839" y="190265"/>
                    <a:pt x="177045" y="177330"/>
                    <a:pt x="177045" y="160514"/>
                  </a:cubicBezTo>
                  <a:cubicBezTo>
                    <a:pt x="177045" y="156633"/>
                    <a:pt x="178324" y="154046"/>
                    <a:pt x="178324" y="150166"/>
                  </a:cubicBezTo>
                  <a:cubicBezTo>
                    <a:pt x="178324" y="150166"/>
                    <a:pt x="178324" y="150166"/>
                    <a:pt x="166808" y="142405"/>
                  </a:cubicBezTo>
                  <a:cubicBezTo>
                    <a:pt x="164249" y="147579"/>
                    <a:pt x="162970" y="154046"/>
                    <a:pt x="162970" y="160514"/>
                  </a:cubicBezTo>
                  <a:cubicBezTo>
                    <a:pt x="162970" y="185091"/>
                    <a:pt x="182162" y="203200"/>
                    <a:pt x="205193" y="203200"/>
                  </a:cubicBezTo>
                  <a:cubicBezTo>
                    <a:pt x="229503" y="203200"/>
                    <a:pt x="248695" y="185091"/>
                    <a:pt x="248695" y="160514"/>
                  </a:cubicBezTo>
                  <a:cubicBezTo>
                    <a:pt x="248695" y="150166"/>
                    <a:pt x="244857" y="141111"/>
                    <a:pt x="238459" y="133350"/>
                  </a:cubicBezTo>
                  <a:close/>
                  <a:moveTo>
                    <a:pt x="205629" y="117475"/>
                  </a:moveTo>
                  <a:cubicBezTo>
                    <a:pt x="193906" y="117475"/>
                    <a:pt x="183486" y="122635"/>
                    <a:pt x="175670" y="129084"/>
                  </a:cubicBezTo>
                  <a:cubicBezTo>
                    <a:pt x="175670" y="129084"/>
                    <a:pt x="175670" y="129084"/>
                    <a:pt x="188696" y="138113"/>
                  </a:cubicBezTo>
                  <a:cubicBezTo>
                    <a:pt x="192604" y="134244"/>
                    <a:pt x="199116" y="131664"/>
                    <a:pt x="205629" y="131664"/>
                  </a:cubicBezTo>
                  <a:cubicBezTo>
                    <a:pt x="210839" y="131664"/>
                    <a:pt x="214747" y="132954"/>
                    <a:pt x="218655" y="134244"/>
                  </a:cubicBezTo>
                  <a:cubicBezTo>
                    <a:pt x="218655" y="134244"/>
                    <a:pt x="218655" y="134244"/>
                    <a:pt x="226470" y="122635"/>
                  </a:cubicBezTo>
                  <a:cubicBezTo>
                    <a:pt x="221260" y="120055"/>
                    <a:pt x="213445" y="117475"/>
                    <a:pt x="205629" y="117475"/>
                  </a:cubicBezTo>
                  <a:close/>
                  <a:moveTo>
                    <a:pt x="299177" y="0"/>
                  </a:moveTo>
                  <a:cubicBezTo>
                    <a:pt x="304355" y="0"/>
                    <a:pt x="308238" y="1294"/>
                    <a:pt x="312121" y="2588"/>
                  </a:cubicBezTo>
                  <a:cubicBezTo>
                    <a:pt x="326360" y="10350"/>
                    <a:pt x="332832" y="27170"/>
                    <a:pt x="325066" y="41402"/>
                  </a:cubicBezTo>
                  <a:cubicBezTo>
                    <a:pt x="321182" y="51752"/>
                    <a:pt x="310827" y="58222"/>
                    <a:pt x="299177" y="58222"/>
                  </a:cubicBezTo>
                  <a:cubicBezTo>
                    <a:pt x="297883" y="58222"/>
                    <a:pt x="295294" y="56928"/>
                    <a:pt x="292705" y="56928"/>
                  </a:cubicBezTo>
                  <a:cubicBezTo>
                    <a:pt x="292705" y="56928"/>
                    <a:pt x="292705" y="56928"/>
                    <a:pt x="247400" y="119031"/>
                  </a:cubicBezTo>
                  <a:cubicBezTo>
                    <a:pt x="257756" y="129382"/>
                    <a:pt x="262933" y="143614"/>
                    <a:pt x="262933" y="159139"/>
                  </a:cubicBezTo>
                  <a:cubicBezTo>
                    <a:pt x="262933" y="173371"/>
                    <a:pt x="259050" y="185016"/>
                    <a:pt x="251284" y="195366"/>
                  </a:cubicBezTo>
                  <a:cubicBezTo>
                    <a:pt x="251284" y="195366"/>
                    <a:pt x="251284" y="195366"/>
                    <a:pt x="275878" y="217361"/>
                  </a:cubicBezTo>
                  <a:cubicBezTo>
                    <a:pt x="275878" y="217361"/>
                    <a:pt x="275878" y="217361"/>
                    <a:pt x="304355" y="244531"/>
                  </a:cubicBezTo>
                  <a:cubicBezTo>
                    <a:pt x="308238" y="248413"/>
                    <a:pt x="308238" y="252294"/>
                    <a:pt x="305649" y="256176"/>
                  </a:cubicBezTo>
                  <a:cubicBezTo>
                    <a:pt x="304355" y="257469"/>
                    <a:pt x="301766" y="258763"/>
                    <a:pt x="299177" y="258763"/>
                  </a:cubicBezTo>
                  <a:cubicBezTo>
                    <a:pt x="297883" y="258763"/>
                    <a:pt x="296588" y="257469"/>
                    <a:pt x="294000" y="256176"/>
                  </a:cubicBezTo>
                  <a:cubicBezTo>
                    <a:pt x="294000" y="256176"/>
                    <a:pt x="294000" y="256176"/>
                    <a:pt x="240928" y="205717"/>
                  </a:cubicBezTo>
                  <a:cubicBezTo>
                    <a:pt x="230573" y="213480"/>
                    <a:pt x="218923" y="217361"/>
                    <a:pt x="204684" y="217361"/>
                  </a:cubicBezTo>
                  <a:cubicBezTo>
                    <a:pt x="172323" y="217361"/>
                    <a:pt x="146435" y="191485"/>
                    <a:pt x="146435" y="159139"/>
                  </a:cubicBezTo>
                  <a:cubicBezTo>
                    <a:pt x="146435" y="150083"/>
                    <a:pt x="149024" y="139732"/>
                    <a:pt x="154201" y="131969"/>
                  </a:cubicBezTo>
                  <a:cubicBezTo>
                    <a:pt x="154201" y="131969"/>
                    <a:pt x="154201" y="131969"/>
                    <a:pt x="119252" y="107387"/>
                  </a:cubicBezTo>
                  <a:cubicBezTo>
                    <a:pt x="114074" y="113856"/>
                    <a:pt x="106308" y="116443"/>
                    <a:pt x="98541" y="116443"/>
                  </a:cubicBezTo>
                  <a:cubicBezTo>
                    <a:pt x="93363" y="116443"/>
                    <a:pt x="89480" y="115149"/>
                    <a:pt x="85597" y="113856"/>
                  </a:cubicBezTo>
                  <a:cubicBezTo>
                    <a:pt x="85597" y="113856"/>
                    <a:pt x="85597" y="113856"/>
                    <a:pt x="49353" y="160433"/>
                  </a:cubicBezTo>
                  <a:cubicBezTo>
                    <a:pt x="58414" y="168196"/>
                    <a:pt x="61003" y="182428"/>
                    <a:pt x="54531" y="194072"/>
                  </a:cubicBezTo>
                  <a:cubicBezTo>
                    <a:pt x="50648" y="203129"/>
                    <a:pt x="40292" y="209598"/>
                    <a:pt x="28642" y="209598"/>
                  </a:cubicBezTo>
                  <a:cubicBezTo>
                    <a:pt x="24759" y="209598"/>
                    <a:pt x="20876" y="208304"/>
                    <a:pt x="15698" y="207011"/>
                  </a:cubicBezTo>
                  <a:cubicBezTo>
                    <a:pt x="1459" y="199248"/>
                    <a:pt x="-3718" y="182428"/>
                    <a:pt x="2754" y="168196"/>
                  </a:cubicBezTo>
                  <a:cubicBezTo>
                    <a:pt x="7932" y="157846"/>
                    <a:pt x="18287" y="151376"/>
                    <a:pt x="28642" y="151376"/>
                  </a:cubicBezTo>
                  <a:cubicBezTo>
                    <a:pt x="31231" y="151376"/>
                    <a:pt x="33820" y="152670"/>
                    <a:pt x="36409" y="152670"/>
                  </a:cubicBezTo>
                  <a:cubicBezTo>
                    <a:pt x="36409" y="152670"/>
                    <a:pt x="36409" y="152670"/>
                    <a:pt x="73947" y="103505"/>
                  </a:cubicBezTo>
                  <a:cubicBezTo>
                    <a:pt x="68769" y="95742"/>
                    <a:pt x="67475" y="84098"/>
                    <a:pt x="72653" y="75041"/>
                  </a:cubicBezTo>
                  <a:cubicBezTo>
                    <a:pt x="76536" y="64691"/>
                    <a:pt x="86891" y="58222"/>
                    <a:pt x="98541" y="58222"/>
                  </a:cubicBezTo>
                  <a:cubicBezTo>
                    <a:pt x="102424" y="58222"/>
                    <a:pt x="106308" y="59515"/>
                    <a:pt x="111485" y="62103"/>
                  </a:cubicBezTo>
                  <a:cubicBezTo>
                    <a:pt x="123135" y="67278"/>
                    <a:pt x="129607" y="81510"/>
                    <a:pt x="125724" y="94448"/>
                  </a:cubicBezTo>
                  <a:cubicBezTo>
                    <a:pt x="125724" y="94448"/>
                    <a:pt x="125724" y="94448"/>
                    <a:pt x="163262" y="119031"/>
                  </a:cubicBezTo>
                  <a:cubicBezTo>
                    <a:pt x="173618" y="108680"/>
                    <a:pt x="187857" y="100917"/>
                    <a:pt x="204684" y="100917"/>
                  </a:cubicBezTo>
                  <a:cubicBezTo>
                    <a:pt x="216334" y="100917"/>
                    <a:pt x="226690" y="104799"/>
                    <a:pt x="234456" y="109974"/>
                  </a:cubicBezTo>
                  <a:cubicBezTo>
                    <a:pt x="234456" y="109974"/>
                    <a:pt x="234456" y="109974"/>
                    <a:pt x="279761" y="49165"/>
                  </a:cubicBezTo>
                  <a:cubicBezTo>
                    <a:pt x="270700" y="41402"/>
                    <a:pt x="268111" y="27170"/>
                    <a:pt x="273289" y="15526"/>
                  </a:cubicBezTo>
                  <a:cubicBezTo>
                    <a:pt x="278466" y="6469"/>
                    <a:pt x="288822" y="0"/>
                    <a:pt x="299177" y="0"/>
                  </a:cubicBezTo>
                  <a:close/>
                </a:path>
              </a:pathLst>
            </a:custGeom>
            <a:solidFill>
              <a:schemeClr val="bg1"/>
            </a:solidFill>
            <a:ln>
              <a:noFill/>
            </a:ln>
          </p:spPr>
          <p:txBody>
            <a:bodyPr/>
            <a:lstStyle/>
            <a:p>
              <a:endParaRPr lang="zh-CN" altLang="en-US"/>
            </a:p>
          </p:txBody>
        </p:sp>
      </p:grpSp>
      <p:grpSp>
        <p:nvGrpSpPr>
          <p:cNvPr id="36" name="组合 35"/>
          <p:cNvGrpSpPr/>
          <p:nvPr/>
        </p:nvGrpSpPr>
        <p:grpSpPr>
          <a:xfrm>
            <a:off x="3483384" y="3143383"/>
            <a:ext cx="914400" cy="914400"/>
            <a:chOff x="4423144" y="2739587"/>
            <a:chExt cx="914400" cy="914400"/>
          </a:xfrm>
        </p:grpSpPr>
        <p:sp>
          <p:nvSpPr>
            <p:cNvPr id="37" name="椭圆 36"/>
            <p:cNvSpPr/>
            <p:nvPr/>
          </p:nvSpPr>
          <p:spPr>
            <a:xfrm>
              <a:off x="4423144" y="2739587"/>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statistics-on-laptop_82095"/>
            <p:cNvSpPr>
              <a:spLocks noChangeAspect="1"/>
            </p:cNvSpPr>
            <p:nvPr/>
          </p:nvSpPr>
          <p:spPr bwMode="auto">
            <a:xfrm>
              <a:off x="4731947" y="3002658"/>
              <a:ext cx="296793" cy="388257"/>
            </a:xfrm>
            <a:custGeom>
              <a:avLst/>
              <a:gdLst>
                <a:gd name="connsiteX0" fmla="*/ 50800 w 252413"/>
                <a:gd name="connsiteY0" fmla="*/ 263525 h 330200"/>
                <a:gd name="connsiteX1" fmla="*/ 201613 w 252413"/>
                <a:gd name="connsiteY1" fmla="*/ 263525 h 330200"/>
                <a:gd name="connsiteX2" fmla="*/ 201613 w 252413"/>
                <a:gd name="connsiteY2" fmla="*/ 284163 h 330200"/>
                <a:gd name="connsiteX3" fmla="*/ 50800 w 252413"/>
                <a:gd name="connsiteY3" fmla="*/ 284163 h 330200"/>
                <a:gd name="connsiteX4" fmla="*/ 50800 w 252413"/>
                <a:gd name="connsiteY4" fmla="*/ 211137 h 330200"/>
                <a:gd name="connsiteX5" fmla="*/ 201613 w 252413"/>
                <a:gd name="connsiteY5" fmla="*/ 211137 h 330200"/>
                <a:gd name="connsiteX6" fmla="*/ 201613 w 252413"/>
                <a:gd name="connsiteY6" fmla="*/ 231775 h 330200"/>
                <a:gd name="connsiteX7" fmla="*/ 50800 w 252413"/>
                <a:gd name="connsiteY7" fmla="*/ 231775 h 330200"/>
                <a:gd name="connsiteX8" fmla="*/ 50800 w 252413"/>
                <a:gd name="connsiteY8" fmla="*/ 160337 h 330200"/>
                <a:gd name="connsiteX9" fmla="*/ 201613 w 252413"/>
                <a:gd name="connsiteY9" fmla="*/ 160337 h 330200"/>
                <a:gd name="connsiteX10" fmla="*/ 201613 w 252413"/>
                <a:gd name="connsiteY10" fmla="*/ 180975 h 330200"/>
                <a:gd name="connsiteX11" fmla="*/ 50800 w 252413"/>
                <a:gd name="connsiteY11" fmla="*/ 180975 h 330200"/>
                <a:gd name="connsiteX12" fmla="*/ 50800 w 252413"/>
                <a:gd name="connsiteY12" fmla="*/ 107950 h 330200"/>
                <a:gd name="connsiteX13" fmla="*/ 115888 w 252413"/>
                <a:gd name="connsiteY13" fmla="*/ 107950 h 330200"/>
                <a:gd name="connsiteX14" fmla="*/ 115888 w 252413"/>
                <a:gd name="connsiteY14" fmla="*/ 128588 h 330200"/>
                <a:gd name="connsiteX15" fmla="*/ 50800 w 252413"/>
                <a:gd name="connsiteY15" fmla="*/ 128588 h 330200"/>
                <a:gd name="connsiteX16" fmla="*/ 50800 w 252413"/>
                <a:gd name="connsiteY16" fmla="*/ 55562 h 330200"/>
                <a:gd name="connsiteX17" fmla="*/ 115888 w 252413"/>
                <a:gd name="connsiteY17" fmla="*/ 55562 h 330200"/>
                <a:gd name="connsiteX18" fmla="*/ 115888 w 252413"/>
                <a:gd name="connsiteY18" fmla="*/ 76200 h 330200"/>
                <a:gd name="connsiteX19" fmla="*/ 50800 w 252413"/>
                <a:gd name="connsiteY19" fmla="*/ 76200 h 330200"/>
                <a:gd name="connsiteX20" fmla="*/ 166688 w 252413"/>
                <a:gd name="connsiteY20" fmla="*/ 26987 h 330200"/>
                <a:gd name="connsiteX21" fmla="*/ 166688 w 252413"/>
                <a:gd name="connsiteY21" fmla="*/ 74612 h 330200"/>
                <a:gd name="connsiteX22" fmla="*/ 215901 w 252413"/>
                <a:gd name="connsiteY22" fmla="*/ 74612 h 330200"/>
                <a:gd name="connsiteX23" fmla="*/ 22225 w 252413"/>
                <a:gd name="connsiteY23" fmla="*/ 20637 h 330200"/>
                <a:gd name="connsiteX24" fmla="*/ 22225 w 252413"/>
                <a:gd name="connsiteY24" fmla="*/ 309562 h 330200"/>
                <a:gd name="connsiteX25" fmla="*/ 231775 w 252413"/>
                <a:gd name="connsiteY25" fmla="*/ 309562 h 330200"/>
                <a:gd name="connsiteX26" fmla="*/ 231775 w 252413"/>
                <a:gd name="connsiteY26" fmla="*/ 95250 h 330200"/>
                <a:gd name="connsiteX27" fmla="*/ 146050 w 252413"/>
                <a:gd name="connsiteY27" fmla="*/ 95250 h 330200"/>
                <a:gd name="connsiteX28" fmla="*/ 146050 w 252413"/>
                <a:gd name="connsiteY28" fmla="*/ 20637 h 330200"/>
                <a:gd name="connsiteX29" fmla="*/ 0 w 252413"/>
                <a:gd name="connsiteY29" fmla="*/ 0 h 330200"/>
                <a:gd name="connsiteX30" fmla="*/ 168275 w 252413"/>
                <a:gd name="connsiteY30" fmla="*/ 0 h 330200"/>
                <a:gd name="connsiteX31" fmla="*/ 252413 w 252413"/>
                <a:gd name="connsiteY31" fmla="*/ 82550 h 330200"/>
                <a:gd name="connsiteX32" fmla="*/ 252413 w 252413"/>
                <a:gd name="connsiteY32" fmla="*/ 330200 h 330200"/>
                <a:gd name="connsiteX33" fmla="*/ 0 w 252413"/>
                <a:gd name="connsiteY33" fmla="*/ 330200 h 33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252413" h="330200">
                  <a:moveTo>
                    <a:pt x="50800" y="263525"/>
                  </a:moveTo>
                  <a:lnTo>
                    <a:pt x="201613" y="263525"/>
                  </a:lnTo>
                  <a:lnTo>
                    <a:pt x="201613" y="284163"/>
                  </a:lnTo>
                  <a:lnTo>
                    <a:pt x="50800" y="284163"/>
                  </a:lnTo>
                  <a:close/>
                  <a:moveTo>
                    <a:pt x="50800" y="211137"/>
                  </a:moveTo>
                  <a:lnTo>
                    <a:pt x="201613" y="211137"/>
                  </a:lnTo>
                  <a:lnTo>
                    <a:pt x="201613" y="231775"/>
                  </a:lnTo>
                  <a:lnTo>
                    <a:pt x="50800" y="231775"/>
                  </a:lnTo>
                  <a:close/>
                  <a:moveTo>
                    <a:pt x="50800" y="160337"/>
                  </a:moveTo>
                  <a:lnTo>
                    <a:pt x="201613" y="160337"/>
                  </a:lnTo>
                  <a:lnTo>
                    <a:pt x="201613" y="180975"/>
                  </a:lnTo>
                  <a:lnTo>
                    <a:pt x="50800" y="180975"/>
                  </a:lnTo>
                  <a:close/>
                  <a:moveTo>
                    <a:pt x="50800" y="107950"/>
                  </a:moveTo>
                  <a:lnTo>
                    <a:pt x="115888" y="107950"/>
                  </a:lnTo>
                  <a:lnTo>
                    <a:pt x="115888" y="128588"/>
                  </a:lnTo>
                  <a:lnTo>
                    <a:pt x="50800" y="128588"/>
                  </a:lnTo>
                  <a:close/>
                  <a:moveTo>
                    <a:pt x="50800" y="55562"/>
                  </a:moveTo>
                  <a:lnTo>
                    <a:pt x="115888" y="55562"/>
                  </a:lnTo>
                  <a:lnTo>
                    <a:pt x="115888" y="76200"/>
                  </a:lnTo>
                  <a:lnTo>
                    <a:pt x="50800" y="76200"/>
                  </a:lnTo>
                  <a:close/>
                  <a:moveTo>
                    <a:pt x="166688" y="26987"/>
                  </a:moveTo>
                  <a:lnTo>
                    <a:pt x="166688" y="74612"/>
                  </a:lnTo>
                  <a:lnTo>
                    <a:pt x="215901" y="74612"/>
                  </a:lnTo>
                  <a:close/>
                  <a:moveTo>
                    <a:pt x="22225" y="20637"/>
                  </a:moveTo>
                  <a:lnTo>
                    <a:pt x="22225" y="309562"/>
                  </a:lnTo>
                  <a:lnTo>
                    <a:pt x="231775" y="309562"/>
                  </a:lnTo>
                  <a:lnTo>
                    <a:pt x="231775" y="95250"/>
                  </a:lnTo>
                  <a:lnTo>
                    <a:pt x="146050" y="95250"/>
                  </a:lnTo>
                  <a:lnTo>
                    <a:pt x="146050" y="20637"/>
                  </a:lnTo>
                  <a:close/>
                  <a:moveTo>
                    <a:pt x="0" y="0"/>
                  </a:moveTo>
                  <a:lnTo>
                    <a:pt x="168275" y="0"/>
                  </a:lnTo>
                  <a:lnTo>
                    <a:pt x="252413" y="82550"/>
                  </a:lnTo>
                  <a:lnTo>
                    <a:pt x="252413" y="330200"/>
                  </a:lnTo>
                  <a:lnTo>
                    <a:pt x="0" y="330200"/>
                  </a:lnTo>
                  <a:close/>
                </a:path>
              </a:pathLst>
            </a:custGeom>
            <a:solidFill>
              <a:schemeClr val="bg1"/>
            </a:solidFill>
            <a:ln>
              <a:noFill/>
            </a:ln>
          </p:spPr>
          <p:txBody>
            <a:bodyPr/>
            <a:lstStyle/>
            <a:p>
              <a:endParaRPr lang="zh-CN" altLang="en-US"/>
            </a:p>
          </p:txBody>
        </p:sp>
      </p:grpSp>
      <p:grpSp>
        <p:nvGrpSpPr>
          <p:cNvPr id="2" name="组合 1"/>
          <p:cNvGrpSpPr/>
          <p:nvPr/>
        </p:nvGrpSpPr>
        <p:grpSpPr>
          <a:xfrm>
            <a:off x="5338564" y="4158716"/>
            <a:ext cx="914400" cy="914400"/>
            <a:chOff x="5338564" y="4158716"/>
            <a:chExt cx="914400" cy="914400"/>
          </a:xfrm>
        </p:grpSpPr>
        <p:sp>
          <p:nvSpPr>
            <p:cNvPr id="22" name="椭圆 21"/>
            <p:cNvSpPr/>
            <p:nvPr/>
          </p:nvSpPr>
          <p:spPr>
            <a:xfrm>
              <a:off x="5338564" y="4158716"/>
              <a:ext cx="914400" cy="914400"/>
            </a:xfrm>
            <a:prstGeom prst="ellipse">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statistics-on-laptop_82095"/>
            <p:cNvSpPr>
              <a:spLocks noChangeAspect="1"/>
            </p:cNvSpPr>
            <p:nvPr/>
          </p:nvSpPr>
          <p:spPr bwMode="auto">
            <a:xfrm>
              <a:off x="5628092" y="4352844"/>
              <a:ext cx="504272" cy="488641"/>
            </a:xfrm>
            <a:custGeom>
              <a:avLst/>
              <a:gdLst>
                <a:gd name="connsiteX0" fmla="*/ 58918 w 323554"/>
                <a:gd name="connsiteY0" fmla="*/ 189699 h 313525"/>
                <a:gd name="connsiteX1" fmla="*/ 101421 w 323554"/>
                <a:gd name="connsiteY1" fmla="*/ 189699 h 313525"/>
                <a:gd name="connsiteX2" fmla="*/ 103997 w 323554"/>
                <a:gd name="connsiteY2" fmla="*/ 189699 h 313525"/>
                <a:gd name="connsiteX3" fmla="*/ 114301 w 323554"/>
                <a:gd name="connsiteY3" fmla="*/ 201731 h 313525"/>
                <a:gd name="connsiteX4" fmla="*/ 113013 w 323554"/>
                <a:gd name="connsiteY4" fmla="*/ 205741 h 313525"/>
                <a:gd name="connsiteX5" fmla="*/ 101421 w 323554"/>
                <a:gd name="connsiteY5" fmla="*/ 215099 h 313525"/>
                <a:gd name="connsiteX6" fmla="*/ 58918 w 323554"/>
                <a:gd name="connsiteY6" fmla="*/ 215099 h 313525"/>
                <a:gd name="connsiteX7" fmla="*/ 46038 w 323554"/>
                <a:gd name="connsiteY7" fmla="*/ 201731 h 313525"/>
                <a:gd name="connsiteX8" fmla="*/ 58918 w 323554"/>
                <a:gd name="connsiteY8" fmla="*/ 189699 h 313525"/>
                <a:gd name="connsiteX9" fmla="*/ 149225 w 323554"/>
                <a:gd name="connsiteY9" fmla="*/ 165887 h 313525"/>
                <a:gd name="connsiteX10" fmla="*/ 142875 w 323554"/>
                <a:gd name="connsiteY10" fmla="*/ 186525 h 313525"/>
                <a:gd name="connsiteX11" fmla="*/ 153988 w 323554"/>
                <a:gd name="connsiteY11" fmla="*/ 196050 h 313525"/>
                <a:gd name="connsiteX12" fmla="*/ 173038 w 323554"/>
                <a:gd name="connsiteY12" fmla="*/ 188112 h 313525"/>
                <a:gd name="connsiteX13" fmla="*/ 145188 w 323554"/>
                <a:gd name="connsiteY13" fmla="*/ 151599 h 313525"/>
                <a:gd name="connsiteX14" fmla="*/ 187326 w 323554"/>
                <a:gd name="connsiteY14" fmla="*/ 190104 h 313525"/>
                <a:gd name="connsiteX15" fmla="*/ 138803 w 323554"/>
                <a:gd name="connsiteY15" fmla="*/ 210640 h 313525"/>
                <a:gd name="connsiteX16" fmla="*/ 131142 w 323554"/>
                <a:gd name="connsiteY16" fmla="*/ 210640 h 313525"/>
                <a:gd name="connsiteX17" fmla="*/ 129865 w 323554"/>
                <a:gd name="connsiteY17" fmla="*/ 202939 h 313525"/>
                <a:gd name="connsiteX18" fmla="*/ 145188 w 323554"/>
                <a:gd name="connsiteY18" fmla="*/ 151599 h 313525"/>
                <a:gd name="connsiteX19" fmla="*/ 58982 w 323554"/>
                <a:gd name="connsiteY19" fmla="*/ 146837 h 313525"/>
                <a:gd name="connsiteX20" fmla="*/ 130176 w 323554"/>
                <a:gd name="connsiteY20" fmla="*/ 146837 h 313525"/>
                <a:gd name="connsiteX21" fmla="*/ 130176 w 323554"/>
                <a:gd name="connsiteY21" fmla="*/ 148186 h 313525"/>
                <a:gd name="connsiteX22" fmla="*/ 122409 w 323554"/>
                <a:gd name="connsiteY22" fmla="*/ 173825 h 313525"/>
                <a:gd name="connsiteX23" fmla="*/ 58982 w 323554"/>
                <a:gd name="connsiteY23" fmla="*/ 173825 h 313525"/>
                <a:gd name="connsiteX24" fmla="*/ 46038 w 323554"/>
                <a:gd name="connsiteY24" fmla="*/ 160331 h 313525"/>
                <a:gd name="connsiteX25" fmla="*/ 58982 w 323554"/>
                <a:gd name="connsiteY25" fmla="*/ 146837 h 313525"/>
                <a:gd name="connsiteX26" fmla="*/ 59011 w 323554"/>
                <a:gd name="connsiteY26" fmla="*/ 105562 h 313525"/>
                <a:gd name="connsiteX27" fmla="*/ 166688 w 323554"/>
                <a:gd name="connsiteY27" fmla="*/ 105562 h 313525"/>
                <a:gd name="connsiteX28" fmla="*/ 144634 w 323554"/>
                <a:gd name="connsiteY28" fmla="*/ 130962 h 313525"/>
                <a:gd name="connsiteX29" fmla="*/ 59011 w 323554"/>
                <a:gd name="connsiteY29" fmla="*/ 130962 h 313525"/>
                <a:gd name="connsiteX30" fmla="*/ 46038 w 323554"/>
                <a:gd name="connsiteY30" fmla="*/ 118930 h 313525"/>
                <a:gd name="connsiteX31" fmla="*/ 59011 w 323554"/>
                <a:gd name="connsiteY31" fmla="*/ 105562 h 313525"/>
                <a:gd name="connsiteX32" fmla="*/ 226883 w 323554"/>
                <a:gd name="connsiteY32" fmla="*/ 81749 h 313525"/>
                <a:gd name="connsiteX33" fmla="*/ 224292 w 323554"/>
                <a:gd name="connsiteY33" fmla="*/ 83037 h 313525"/>
                <a:gd name="connsiteX34" fmla="*/ 171159 w 323554"/>
                <a:gd name="connsiteY34" fmla="*/ 140996 h 313525"/>
                <a:gd name="connsiteX35" fmla="*/ 172455 w 323554"/>
                <a:gd name="connsiteY35" fmla="*/ 146148 h 313525"/>
                <a:gd name="connsiteX36" fmla="*/ 175047 w 323554"/>
                <a:gd name="connsiteY36" fmla="*/ 148724 h 313525"/>
                <a:gd name="connsiteX37" fmla="*/ 177639 w 323554"/>
                <a:gd name="connsiteY37" fmla="*/ 150012 h 313525"/>
                <a:gd name="connsiteX38" fmla="*/ 180230 w 323554"/>
                <a:gd name="connsiteY38" fmla="*/ 148724 h 313525"/>
                <a:gd name="connsiteX39" fmla="*/ 232067 w 323554"/>
                <a:gd name="connsiteY39" fmla="*/ 90765 h 313525"/>
                <a:gd name="connsiteX40" fmla="*/ 232067 w 323554"/>
                <a:gd name="connsiteY40" fmla="*/ 85613 h 313525"/>
                <a:gd name="connsiteX41" fmla="*/ 229475 w 323554"/>
                <a:gd name="connsiteY41" fmla="*/ 83037 h 313525"/>
                <a:gd name="connsiteX42" fmla="*/ 226883 w 323554"/>
                <a:gd name="connsiteY42" fmla="*/ 81749 h 313525"/>
                <a:gd name="connsiteX43" fmla="*/ 247254 w 323554"/>
                <a:gd name="connsiteY43" fmla="*/ 62303 h 313525"/>
                <a:gd name="connsiteX44" fmla="*/ 242491 w 323554"/>
                <a:gd name="connsiteY44" fmla="*/ 63493 h 313525"/>
                <a:gd name="connsiteX45" fmla="*/ 237729 w 323554"/>
                <a:gd name="connsiteY45" fmla="*/ 68256 h 313525"/>
                <a:gd name="connsiteX46" fmla="*/ 236538 w 323554"/>
                <a:gd name="connsiteY46" fmla="*/ 70637 h 313525"/>
                <a:gd name="connsiteX47" fmla="*/ 237729 w 323554"/>
                <a:gd name="connsiteY47" fmla="*/ 73019 h 313525"/>
                <a:gd name="connsiteX48" fmla="*/ 240110 w 323554"/>
                <a:gd name="connsiteY48" fmla="*/ 74209 h 313525"/>
                <a:gd name="connsiteX49" fmla="*/ 242491 w 323554"/>
                <a:gd name="connsiteY49" fmla="*/ 75400 h 313525"/>
                <a:gd name="connsiteX50" fmla="*/ 244873 w 323554"/>
                <a:gd name="connsiteY50" fmla="*/ 75400 h 313525"/>
                <a:gd name="connsiteX51" fmla="*/ 244873 w 323554"/>
                <a:gd name="connsiteY51" fmla="*/ 74209 h 313525"/>
                <a:gd name="connsiteX52" fmla="*/ 249635 w 323554"/>
                <a:gd name="connsiteY52" fmla="*/ 69447 h 313525"/>
                <a:gd name="connsiteX53" fmla="*/ 249635 w 323554"/>
                <a:gd name="connsiteY53" fmla="*/ 64684 h 313525"/>
                <a:gd name="connsiteX54" fmla="*/ 247254 w 323554"/>
                <a:gd name="connsiteY54" fmla="*/ 62303 h 313525"/>
                <a:gd name="connsiteX55" fmla="*/ 24647 w 323554"/>
                <a:gd name="connsiteY55" fmla="*/ 48412 h 313525"/>
                <a:gd name="connsiteX56" fmla="*/ 201069 w 323554"/>
                <a:gd name="connsiteY56" fmla="*/ 48412 h 313525"/>
                <a:gd name="connsiteX57" fmla="*/ 214041 w 323554"/>
                <a:gd name="connsiteY57" fmla="*/ 52292 h 313525"/>
                <a:gd name="connsiteX58" fmla="*/ 193285 w 323554"/>
                <a:gd name="connsiteY58" fmla="*/ 76863 h 313525"/>
                <a:gd name="connsiteX59" fmla="*/ 181610 w 323554"/>
                <a:gd name="connsiteY59" fmla="*/ 72983 h 313525"/>
                <a:gd name="connsiteX60" fmla="*/ 45403 w 323554"/>
                <a:gd name="connsiteY60" fmla="*/ 72983 h 313525"/>
                <a:gd name="connsiteX61" fmla="*/ 24647 w 323554"/>
                <a:gd name="connsiteY61" fmla="*/ 93675 h 313525"/>
                <a:gd name="connsiteX62" fmla="*/ 24647 w 323554"/>
                <a:gd name="connsiteY62" fmla="*/ 268262 h 313525"/>
                <a:gd name="connsiteX63" fmla="*/ 45403 w 323554"/>
                <a:gd name="connsiteY63" fmla="*/ 287660 h 313525"/>
                <a:gd name="connsiteX64" fmla="*/ 181610 w 323554"/>
                <a:gd name="connsiteY64" fmla="*/ 287660 h 313525"/>
                <a:gd name="connsiteX65" fmla="*/ 202366 w 323554"/>
                <a:gd name="connsiteY65" fmla="*/ 268262 h 313525"/>
                <a:gd name="connsiteX66" fmla="*/ 202366 w 323554"/>
                <a:gd name="connsiteY66" fmla="*/ 202307 h 313525"/>
                <a:gd name="connsiteX67" fmla="*/ 203663 w 323554"/>
                <a:gd name="connsiteY67" fmla="*/ 201014 h 313525"/>
                <a:gd name="connsiteX68" fmla="*/ 206258 w 323554"/>
                <a:gd name="connsiteY68" fmla="*/ 198427 h 313525"/>
                <a:gd name="connsiteX69" fmla="*/ 227013 w 323554"/>
                <a:gd name="connsiteY69" fmla="*/ 175149 h 313525"/>
                <a:gd name="connsiteX70" fmla="*/ 227013 w 323554"/>
                <a:gd name="connsiteY70" fmla="*/ 287660 h 313525"/>
                <a:gd name="connsiteX71" fmla="*/ 201069 w 323554"/>
                <a:gd name="connsiteY71" fmla="*/ 313525 h 313525"/>
                <a:gd name="connsiteX72" fmla="*/ 25944 w 323554"/>
                <a:gd name="connsiteY72" fmla="*/ 313525 h 313525"/>
                <a:gd name="connsiteX73" fmla="*/ 0 w 323554"/>
                <a:gd name="connsiteY73" fmla="*/ 287660 h 313525"/>
                <a:gd name="connsiteX74" fmla="*/ 0 w 323554"/>
                <a:gd name="connsiteY74" fmla="*/ 72983 h 313525"/>
                <a:gd name="connsiteX75" fmla="*/ 24647 w 323554"/>
                <a:gd name="connsiteY75" fmla="*/ 48412 h 313525"/>
                <a:gd name="connsiteX76" fmla="*/ 242888 w 323554"/>
                <a:gd name="connsiteY76" fmla="*/ 42062 h 313525"/>
                <a:gd name="connsiteX77" fmla="*/ 285751 w 323554"/>
                <a:gd name="connsiteY77" fmla="*/ 81750 h 313525"/>
                <a:gd name="connsiteX78" fmla="*/ 279401 w 323554"/>
                <a:gd name="connsiteY78" fmla="*/ 89687 h 313525"/>
                <a:gd name="connsiteX79" fmla="*/ 200026 w 323554"/>
                <a:gd name="connsiteY79" fmla="*/ 178587 h 313525"/>
                <a:gd name="connsiteX80" fmla="*/ 193676 w 323554"/>
                <a:gd name="connsiteY80" fmla="*/ 184937 h 313525"/>
                <a:gd name="connsiteX81" fmla="*/ 150813 w 323554"/>
                <a:gd name="connsiteY81" fmla="*/ 146837 h 313525"/>
                <a:gd name="connsiteX82" fmla="*/ 155576 w 323554"/>
                <a:gd name="connsiteY82" fmla="*/ 138899 h 313525"/>
                <a:gd name="connsiteX83" fmla="*/ 236538 w 323554"/>
                <a:gd name="connsiteY83" fmla="*/ 48412 h 313525"/>
                <a:gd name="connsiteX84" fmla="*/ 257175 w 323554"/>
                <a:gd name="connsiteY84" fmla="*/ 26187 h 313525"/>
                <a:gd name="connsiteX85" fmla="*/ 301625 w 323554"/>
                <a:gd name="connsiteY85" fmla="*/ 64287 h 313525"/>
                <a:gd name="connsiteX86" fmla="*/ 295275 w 323554"/>
                <a:gd name="connsiteY86" fmla="*/ 72225 h 313525"/>
                <a:gd name="connsiteX87" fmla="*/ 290513 w 323554"/>
                <a:gd name="connsiteY87" fmla="*/ 75400 h 313525"/>
                <a:gd name="connsiteX88" fmla="*/ 247650 w 323554"/>
                <a:gd name="connsiteY88" fmla="*/ 37300 h 313525"/>
                <a:gd name="connsiteX89" fmla="*/ 250825 w 323554"/>
                <a:gd name="connsiteY89" fmla="*/ 34125 h 313525"/>
                <a:gd name="connsiteX90" fmla="*/ 285750 w 323554"/>
                <a:gd name="connsiteY90" fmla="*/ 11899 h 313525"/>
                <a:gd name="connsiteX91" fmla="*/ 279400 w 323554"/>
                <a:gd name="connsiteY91" fmla="*/ 19837 h 313525"/>
                <a:gd name="connsiteX92" fmla="*/ 304800 w 323554"/>
                <a:gd name="connsiteY92" fmla="*/ 43649 h 313525"/>
                <a:gd name="connsiteX93" fmla="*/ 312738 w 323554"/>
                <a:gd name="connsiteY93" fmla="*/ 35712 h 313525"/>
                <a:gd name="connsiteX94" fmla="*/ 285265 w 323554"/>
                <a:gd name="connsiteY94" fmla="*/ 516 h 313525"/>
                <a:gd name="connsiteX95" fmla="*/ 294336 w 323554"/>
                <a:gd name="connsiteY95" fmla="*/ 3151 h 313525"/>
                <a:gd name="connsiteX96" fmla="*/ 318958 w 323554"/>
                <a:gd name="connsiteY96" fmla="*/ 25545 h 313525"/>
                <a:gd name="connsiteX97" fmla="*/ 320254 w 323554"/>
                <a:gd name="connsiteY97" fmla="*/ 43987 h 313525"/>
                <a:gd name="connsiteX98" fmla="*/ 305999 w 323554"/>
                <a:gd name="connsiteY98" fmla="*/ 61112 h 313525"/>
                <a:gd name="connsiteX99" fmla="*/ 261938 w 323554"/>
                <a:gd name="connsiteY99" fmla="*/ 20276 h 313525"/>
                <a:gd name="connsiteX100" fmla="*/ 276193 w 323554"/>
                <a:gd name="connsiteY100" fmla="*/ 4468 h 313525"/>
                <a:gd name="connsiteX101" fmla="*/ 285265 w 323554"/>
                <a:gd name="connsiteY101" fmla="*/ 516 h 3135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323554" h="313525">
                  <a:moveTo>
                    <a:pt x="58918" y="189699"/>
                  </a:moveTo>
                  <a:cubicBezTo>
                    <a:pt x="58918" y="189699"/>
                    <a:pt x="58918" y="189699"/>
                    <a:pt x="101421" y="189699"/>
                  </a:cubicBezTo>
                  <a:cubicBezTo>
                    <a:pt x="102709" y="189699"/>
                    <a:pt x="102709" y="189699"/>
                    <a:pt x="103997" y="189699"/>
                  </a:cubicBezTo>
                  <a:cubicBezTo>
                    <a:pt x="109149" y="189699"/>
                    <a:pt x="114301" y="195046"/>
                    <a:pt x="114301" y="201731"/>
                  </a:cubicBezTo>
                  <a:cubicBezTo>
                    <a:pt x="114301" y="203067"/>
                    <a:pt x="114301" y="204404"/>
                    <a:pt x="113013" y="205741"/>
                  </a:cubicBezTo>
                  <a:cubicBezTo>
                    <a:pt x="111725" y="211088"/>
                    <a:pt x="107861" y="215099"/>
                    <a:pt x="101421" y="215099"/>
                  </a:cubicBezTo>
                  <a:cubicBezTo>
                    <a:pt x="101421" y="215099"/>
                    <a:pt x="101421" y="215099"/>
                    <a:pt x="58918" y="215099"/>
                  </a:cubicBezTo>
                  <a:cubicBezTo>
                    <a:pt x="51190" y="215099"/>
                    <a:pt x="46038" y="209752"/>
                    <a:pt x="46038" y="201731"/>
                  </a:cubicBezTo>
                  <a:cubicBezTo>
                    <a:pt x="46038" y="195046"/>
                    <a:pt x="51190" y="189699"/>
                    <a:pt x="58918" y="189699"/>
                  </a:cubicBezTo>
                  <a:close/>
                  <a:moveTo>
                    <a:pt x="149225" y="165887"/>
                  </a:moveTo>
                  <a:lnTo>
                    <a:pt x="142875" y="186525"/>
                  </a:lnTo>
                  <a:lnTo>
                    <a:pt x="153988" y="196050"/>
                  </a:lnTo>
                  <a:lnTo>
                    <a:pt x="173038" y="188112"/>
                  </a:lnTo>
                  <a:close/>
                  <a:moveTo>
                    <a:pt x="145188" y="151599"/>
                  </a:moveTo>
                  <a:cubicBezTo>
                    <a:pt x="145188" y="151599"/>
                    <a:pt x="145188" y="151599"/>
                    <a:pt x="187326" y="190104"/>
                  </a:cubicBezTo>
                  <a:cubicBezTo>
                    <a:pt x="187326" y="190104"/>
                    <a:pt x="187326" y="190104"/>
                    <a:pt x="138803" y="210640"/>
                  </a:cubicBezTo>
                  <a:cubicBezTo>
                    <a:pt x="136249" y="211924"/>
                    <a:pt x="133696" y="211924"/>
                    <a:pt x="131142" y="210640"/>
                  </a:cubicBezTo>
                  <a:cubicBezTo>
                    <a:pt x="129865" y="208073"/>
                    <a:pt x="128588" y="205506"/>
                    <a:pt x="129865" y="202939"/>
                  </a:cubicBezTo>
                  <a:cubicBezTo>
                    <a:pt x="129865" y="202939"/>
                    <a:pt x="129865" y="202939"/>
                    <a:pt x="145188" y="151599"/>
                  </a:cubicBezTo>
                  <a:close/>
                  <a:moveTo>
                    <a:pt x="58982" y="146837"/>
                  </a:moveTo>
                  <a:cubicBezTo>
                    <a:pt x="58982" y="146837"/>
                    <a:pt x="58982" y="146837"/>
                    <a:pt x="130176" y="146837"/>
                  </a:cubicBezTo>
                  <a:cubicBezTo>
                    <a:pt x="130176" y="148186"/>
                    <a:pt x="130176" y="148186"/>
                    <a:pt x="130176" y="148186"/>
                  </a:cubicBezTo>
                  <a:lnTo>
                    <a:pt x="122409" y="173825"/>
                  </a:lnTo>
                  <a:cubicBezTo>
                    <a:pt x="122409" y="173825"/>
                    <a:pt x="122409" y="173825"/>
                    <a:pt x="58982" y="173825"/>
                  </a:cubicBezTo>
                  <a:cubicBezTo>
                    <a:pt x="51216" y="173825"/>
                    <a:pt x="46038" y="167078"/>
                    <a:pt x="46038" y="160331"/>
                  </a:cubicBezTo>
                  <a:cubicBezTo>
                    <a:pt x="46038" y="153584"/>
                    <a:pt x="51216" y="146837"/>
                    <a:pt x="58982" y="146837"/>
                  </a:cubicBezTo>
                  <a:close/>
                  <a:moveTo>
                    <a:pt x="59011" y="105562"/>
                  </a:moveTo>
                  <a:lnTo>
                    <a:pt x="166688" y="105562"/>
                  </a:lnTo>
                  <a:cubicBezTo>
                    <a:pt x="166688" y="105562"/>
                    <a:pt x="166688" y="105562"/>
                    <a:pt x="144634" y="130962"/>
                  </a:cubicBezTo>
                  <a:cubicBezTo>
                    <a:pt x="144634" y="130962"/>
                    <a:pt x="144634" y="130962"/>
                    <a:pt x="59011" y="130962"/>
                  </a:cubicBezTo>
                  <a:cubicBezTo>
                    <a:pt x="51227" y="130962"/>
                    <a:pt x="46038" y="125615"/>
                    <a:pt x="46038" y="118930"/>
                  </a:cubicBezTo>
                  <a:cubicBezTo>
                    <a:pt x="46038" y="110909"/>
                    <a:pt x="51227" y="105562"/>
                    <a:pt x="59011" y="105562"/>
                  </a:cubicBezTo>
                  <a:close/>
                  <a:moveTo>
                    <a:pt x="226883" y="81749"/>
                  </a:moveTo>
                  <a:cubicBezTo>
                    <a:pt x="225587" y="81749"/>
                    <a:pt x="224292" y="83037"/>
                    <a:pt x="224292" y="83037"/>
                  </a:cubicBezTo>
                  <a:cubicBezTo>
                    <a:pt x="224292" y="83037"/>
                    <a:pt x="224292" y="83037"/>
                    <a:pt x="171159" y="140996"/>
                  </a:cubicBezTo>
                  <a:cubicBezTo>
                    <a:pt x="169863" y="142284"/>
                    <a:pt x="169863" y="144860"/>
                    <a:pt x="172455" y="146148"/>
                  </a:cubicBezTo>
                  <a:cubicBezTo>
                    <a:pt x="172455" y="146148"/>
                    <a:pt x="172455" y="146148"/>
                    <a:pt x="175047" y="148724"/>
                  </a:cubicBezTo>
                  <a:cubicBezTo>
                    <a:pt x="175047" y="148724"/>
                    <a:pt x="176343" y="150012"/>
                    <a:pt x="177639" y="150012"/>
                  </a:cubicBezTo>
                  <a:cubicBezTo>
                    <a:pt x="177639" y="150012"/>
                    <a:pt x="178934" y="148724"/>
                    <a:pt x="180230" y="148724"/>
                  </a:cubicBezTo>
                  <a:cubicBezTo>
                    <a:pt x="180230" y="148724"/>
                    <a:pt x="180230" y="148724"/>
                    <a:pt x="232067" y="90765"/>
                  </a:cubicBezTo>
                  <a:cubicBezTo>
                    <a:pt x="233363" y="89477"/>
                    <a:pt x="233363" y="86901"/>
                    <a:pt x="232067" y="85613"/>
                  </a:cubicBezTo>
                  <a:cubicBezTo>
                    <a:pt x="232067" y="85613"/>
                    <a:pt x="232067" y="85613"/>
                    <a:pt x="229475" y="83037"/>
                  </a:cubicBezTo>
                  <a:cubicBezTo>
                    <a:pt x="228179" y="81749"/>
                    <a:pt x="226883" y="81749"/>
                    <a:pt x="226883" y="81749"/>
                  </a:cubicBezTo>
                  <a:close/>
                  <a:moveTo>
                    <a:pt x="247254" y="62303"/>
                  </a:moveTo>
                  <a:cubicBezTo>
                    <a:pt x="244873" y="61112"/>
                    <a:pt x="243682" y="62303"/>
                    <a:pt x="242491" y="63493"/>
                  </a:cubicBezTo>
                  <a:cubicBezTo>
                    <a:pt x="242491" y="63493"/>
                    <a:pt x="242491" y="63493"/>
                    <a:pt x="237729" y="68256"/>
                  </a:cubicBezTo>
                  <a:cubicBezTo>
                    <a:pt x="237729" y="68256"/>
                    <a:pt x="236538" y="69447"/>
                    <a:pt x="236538" y="70637"/>
                  </a:cubicBezTo>
                  <a:cubicBezTo>
                    <a:pt x="236538" y="70637"/>
                    <a:pt x="237729" y="71828"/>
                    <a:pt x="237729" y="73019"/>
                  </a:cubicBezTo>
                  <a:cubicBezTo>
                    <a:pt x="237729" y="73019"/>
                    <a:pt x="237729" y="73019"/>
                    <a:pt x="240110" y="74209"/>
                  </a:cubicBezTo>
                  <a:cubicBezTo>
                    <a:pt x="241301" y="75400"/>
                    <a:pt x="242491" y="75400"/>
                    <a:pt x="242491" y="75400"/>
                  </a:cubicBezTo>
                  <a:cubicBezTo>
                    <a:pt x="243682" y="75400"/>
                    <a:pt x="243682" y="75400"/>
                    <a:pt x="244873" y="75400"/>
                  </a:cubicBezTo>
                  <a:cubicBezTo>
                    <a:pt x="244873" y="74209"/>
                    <a:pt x="244873" y="74209"/>
                    <a:pt x="244873" y="74209"/>
                  </a:cubicBezTo>
                  <a:cubicBezTo>
                    <a:pt x="244873" y="74209"/>
                    <a:pt x="244873" y="74209"/>
                    <a:pt x="249635" y="69447"/>
                  </a:cubicBezTo>
                  <a:cubicBezTo>
                    <a:pt x="250826" y="68256"/>
                    <a:pt x="250826" y="65875"/>
                    <a:pt x="249635" y="64684"/>
                  </a:cubicBezTo>
                  <a:cubicBezTo>
                    <a:pt x="249635" y="64684"/>
                    <a:pt x="249635" y="64684"/>
                    <a:pt x="247254" y="62303"/>
                  </a:cubicBezTo>
                  <a:close/>
                  <a:moveTo>
                    <a:pt x="24647" y="48412"/>
                  </a:moveTo>
                  <a:cubicBezTo>
                    <a:pt x="24647" y="48412"/>
                    <a:pt x="24647" y="48412"/>
                    <a:pt x="201069" y="48412"/>
                  </a:cubicBezTo>
                  <a:cubicBezTo>
                    <a:pt x="206258" y="48412"/>
                    <a:pt x="210149" y="49705"/>
                    <a:pt x="214041" y="52292"/>
                  </a:cubicBezTo>
                  <a:cubicBezTo>
                    <a:pt x="214041" y="52292"/>
                    <a:pt x="214041" y="52292"/>
                    <a:pt x="193285" y="76863"/>
                  </a:cubicBezTo>
                  <a:cubicBezTo>
                    <a:pt x="189394" y="74277"/>
                    <a:pt x="185502" y="72983"/>
                    <a:pt x="181610" y="72983"/>
                  </a:cubicBezTo>
                  <a:cubicBezTo>
                    <a:pt x="181610" y="72983"/>
                    <a:pt x="181610" y="72983"/>
                    <a:pt x="45403" y="72983"/>
                  </a:cubicBezTo>
                  <a:cubicBezTo>
                    <a:pt x="33728" y="72983"/>
                    <a:pt x="24647" y="82036"/>
                    <a:pt x="24647" y="93675"/>
                  </a:cubicBezTo>
                  <a:cubicBezTo>
                    <a:pt x="24647" y="93675"/>
                    <a:pt x="24647" y="93675"/>
                    <a:pt x="24647" y="268262"/>
                  </a:cubicBezTo>
                  <a:cubicBezTo>
                    <a:pt x="24647" y="278608"/>
                    <a:pt x="33728" y="287660"/>
                    <a:pt x="45403" y="287660"/>
                  </a:cubicBezTo>
                  <a:cubicBezTo>
                    <a:pt x="45403" y="287660"/>
                    <a:pt x="45403" y="287660"/>
                    <a:pt x="181610" y="287660"/>
                  </a:cubicBezTo>
                  <a:cubicBezTo>
                    <a:pt x="193285" y="287660"/>
                    <a:pt x="202366" y="278608"/>
                    <a:pt x="202366" y="268262"/>
                  </a:cubicBezTo>
                  <a:cubicBezTo>
                    <a:pt x="202366" y="268262"/>
                    <a:pt x="202366" y="268262"/>
                    <a:pt x="202366" y="202307"/>
                  </a:cubicBezTo>
                  <a:cubicBezTo>
                    <a:pt x="202366" y="202307"/>
                    <a:pt x="202366" y="201014"/>
                    <a:pt x="203663" y="201014"/>
                  </a:cubicBezTo>
                  <a:cubicBezTo>
                    <a:pt x="203663" y="199720"/>
                    <a:pt x="204960" y="199720"/>
                    <a:pt x="206258" y="198427"/>
                  </a:cubicBezTo>
                  <a:cubicBezTo>
                    <a:pt x="206258" y="198427"/>
                    <a:pt x="206258" y="198427"/>
                    <a:pt x="227013" y="175149"/>
                  </a:cubicBezTo>
                  <a:cubicBezTo>
                    <a:pt x="227013" y="175149"/>
                    <a:pt x="227013" y="175149"/>
                    <a:pt x="227013" y="287660"/>
                  </a:cubicBezTo>
                  <a:cubicBezTo>
                    <a:pt x="227013" y="301886"/>
                    <a:pt x="215338" y="313525"/>
                    <a:pt x="201069" y="313525"/>
                  </a:cubicBezTo>
                  <a:cubicBezTo>
                    <a:pt x="201069" y="313525"/>
                    <a:pt x="201069" y="313525"/>
                    <a:pt x="25944" y="313525"/>
                  </a:cubicBezTo>
                  <a:cubicBezTo>
                    <a:pt x="11675" y="313525"/>
                    <a:pt x="0" y="301886"/>
                    <a:pt x="0" y="287660"/>
                  </a:cubicBezTo>
                  <a:cubicBezTo>
                    <a:pt x="0" y="287660"/>
                    <a:pt x="0" y="287660"/>
                    <a:pt x="0" y="72983"/>
                  </a:cubicBezTo>
                  <a:cubicBezTo>
                    <a:pt x="0" y="60051"/>
                    <a:pt x="10378" y="48412"/>
                    <a:pt x="24647" y="48412"/>
                  </a:cubicBezTo>
                  <a:close/>
                  <a:moveTo>
                    <a:pt x="242888" y="42062"/>
                  </a:moveTo>
                  <a:lnTo>
                    <a:pt x="285751" y="81750"/>
                  </a:lnTo>
                  <a:lnTo>
                    <a:pt x="279401" y="89687"/>
                  </a:lnTo>
                  <a:lnTo>
                    <a:pt x="200026" y="178587"/>
                  </a:lnTo>
                  <a:lnTo>
                    <a:pt x="193676" y="184937"/>
                  </a:lnTo>
                  <a:lnTo>
                    <a:pt x="150813" y="146837"/>
                  </a:lnTo>
                  <a:lnTo>
                    <a:pt x="155576" y="138899"/>
                  </a:lnTo>
                  <a:lnTo>
                    <a:pt x="236538" y="48412"/>
                  </a:lnTo>
                  <a:close/>
                  <a:moveTo>
                    <a:pt x="257175" y="26187"/>
                  </a:moveTo>
                  <a:lnTo>
                    <a:pt x="301625" y="64287"/>
                  </a:lnTo>
                  <a:lnTo>
                    <a:pt x="295275" y="72225"/>
                  </a:lnTo>
                  <a:lnTo>
                    <a:pt x="290513" y="75400"/>
                  </a:lnTo>
                  <a:lnTo>
                    <a:pt x="247650" y="37300"/>
                  </a:lnTo>
                  <a:lnTo>
                    <a:pt x="250825" y="34125"/>
                  </a:lnTo>
                  <a:close/>
                  <a:moveTo>
                    <a:pt x="285750" y="11899"/>
                  </a:moveTo>
                  <a:lnTo>
                    <a:pt x="279400" y="19837"/>
                  </a:lnTo>
                  <a:lnTo>
                    <a:pt x="304800" y="43649"/>
                  </a:lnTo>
                  <a:lnTo>
                    <a:pt x="312738" y="35712"/>
                  </a:lnTo>
                  <a:close/>
                  <a:moveTo>
                    <a:pt x="285265" y="516"/>
                  </a:moveTo>
                  <a:cubicBezTo>
                    <a:pt x="289152" y="-801"/>
                    <a:pt x="291744" y="516"/>
                    <a:pt x="294336" y="3151"/>
                  </a:cubicBezTo>
                  <a:cubicBezTo>
                    <a:pt x="294336" y="3151"/>
                    <a:pt x="294336" y="3151"/>
                    <a:pt x="318958" y="25545"/>
                  </a:cubicBezTo>
                  <a:cubicBezTo>
                    <a:pt x="324142" y="30814"/>
                    <a:pt x="325438" y="38718"/>
                    <a:pt x="320254" y="43987"/>
                  </a:cubicBezTo>
                  <a:cubicBezTo>
                    <a:pt x="320254" y="43987"/>
                    <a:pt x="320254" y="43987"/>
                    <a:pt x="305999" y="61112"/>
                  </a:cubicBezTo>
                  <a:cubicBezTo>
                    <a:pt x="305999" y="61112"/>
                    <a:pt x="305999" y="61112"/>
                    <a:pt x="261938" y="20276"/>
                  </a:cubicBezTo>
                  <a:cubicBezTo>
                    <a:pt x="261938" y="20276"/>
                    <a:pt x="261938" y="20276"/>
                    <a:pt x="276193" y="4468"/>
                  </a:cubicBezTo>
                  <a:cubicBezTo>
                    <a:pt x="278785" y="1834"/>
                    <a:pt x="281377" y="516"/>
                    <a:pt x="285265" y="516"/>
                  </a:cubicBezTo>
                  <a:close/>
                </a:path>
              </a:pathLst>
            </a:custGeom>
            <a:solidFill>
              <a:schemeClr val="bg1"/>
            </a:solidFill>
            <a:ln>
              <a:noFill/>
            </a:ln>
          </p:spPr>
          <p:txBody>
            <a:bodyPr/>
            <a:lstStyle/>
            <a:p>
              <a:endParaRPr lang="zh-CN" altLang="en-US"/>
            </a:p>
          </p:txBody>
        </p:sp>
      </p:grpSp>
      <p:grpSp>
        <p:nvGrpSpPr>
          <p:cNvPr id="40" name="组合 39"/>
          <p:cNvGrpSpPr/>
          <p:nvPr/>
        </p:nvGrpSpPr>
        <p:grpSpPr>
          <a:xfrm>
            <a:off x="145020" y="5179985"/>
            <a:ext cx="2935688" cy="1244770"/>
            <a:chOff x="7507865" y="1901661"/>
            <a:chExt cx="2935688" cy="1244770"/>
          </a:xfrm>
        </p:grpSpPr>
        <p:sp>
          <p:nvSpPr>
            <p:cNvPr id="41" name="文本框 40"/>
            <p:cNvSpPr txBox="1"/>
            <p:nvPr/>
          </p:nvSpPr>
          <p:spPr>
            <a:xfrm>
              <a:off x="7652071" y="1901661"/>
              <a:ext cx="2674843" cy="369332"/>
            </a:xfrm>
            <a:prstGeom prst="rect">
              <a:avLst/>
            </a:prstGeom>
            <a:noFill/>
          </p:spPr>
          <p:txBody>
            <a:bodyPr wrap="square" rtlCol="0">
              <a:spAutoFit/>
            </a:bodyPr>
            <a:lstStyle/>
            <a:p>
              <a:pPr algn="ctr"/>
              <a:r>
                <a:rPr lang="zh-CN" altLang="en-US" b="1" dirty="0">
                  <a:solidFill>
                    <a:srgbClr val="6AE7FF"/>
                  </a:solidFill>
                  <a:latin typeface="微软雅黑" panose="020B0503020204020204" pitchFamily="34" charset="-122"/>
                  <a:ea typeface="微软雅黑" panose="020B0503020204020204" pitchFamily="34" charset="-122"/>
                </a:rPr>
                <a:t>从需求端来看</a:t>
              </a:r>
              <a:endParaRPr lang="en-US" altLang="zh-CN" dirty="0">
                <a:solidFill>
                  <a:srgbClr val="6AE7FF"/>
                </a:solidFill>
                <a:latin typeface="微软雅黑" panose="020B0503020204020204" pitchFamily="34" charset="-122"/>
                <a:ea typeface="微软雅黑" panose="020B0503020204020204" pitchFamily="34" charset="-122"/>
              </a:endParaRPr>
            </a:p>
          </p:txBody>
        </p:sp>
        <p:sp>
          <p:nvSpPr>
            <p:cNvPr id="42" name="文本框 14"/>
            <p:cNvSpPr txBox="1"/>
            <p:nvPr/>
          </p:nvSpPr>
          <p:spPr>
            <a:xfrm>
              <a:off x="7507865" y="2292351"/>
              <a:ext cx="2935688" cy="85408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dirty="0">
                  <a:solidFill>
                    <a:srgbClr val="6AE7FF"/>
                  </a:solidFill>
                  <a:latin typeface="微软雅黑" panose="020B0503020204020204" pitchFamily="34" charset="-122"/>
                  <a:ea typeface="微软雅黑" panose="020B0503020204020204" pitchFamily="34" charset="-122"/>
                </a:rPr>
                <a:t>金融、 医疗、公证、通信、供应链、域名、投票等领域都开始意识到区块链的重要性并开始尝试将技术与现实社会对接。</a:t>
              </a:r>
            </a:p>
          </p:txBody>
        </p:sp>
      </p:grpSp>
      <p:grpSp>
        <p:nvGrpSpPr>
          <p:cNvPr id="47" name="组合 46"/>
          <p:cNvGrpSpPr/>
          <p:nvPr/>
        </p:nvGrpSpPr>
        <p:grpSpPr>
          <a:xfrm>
            <a:off x="2424126" y="1724078"/>
            <a:ext cx="3375125" cy="1204245"/>
            <a:chOff x="7334973" y="1883699"/>
            <a:chExt cx="3375125" cy="1204245"/>
          </a:xfrm>
        </p:grpSpPr>
        <p:sp>
          <p:nvSpPr>
            <p:cNvPr id="48" name="文本框 47"/>
            <p:cNvSpPr txBox="1"/>
            <p:nvPr/>
          </p:nvSpPr>
          <p:spPr>
            <a:xfrm>
              <a:off x="7685113" y="1883699"/>
              <a:ext cx="2674843" cy="369332"/>
            </a:xfrm>
            <a:prstGeom prst="rect">
              <a:avLst/>
            </a:prstGeom>
            <a:noFill/>
          </p:spPr>
          <p:txBody>
            <a:bodyPr wrap="square" rtlCol="0">
              <a:spAutoFit/>
            </a:bodyPr>
            <a:lstStyle/>
            <a:p>
              <a:pPr algn="ctr"/>
              <a:r>
                <a:rPr lang="zh-CN" altLang="en-US" b="1" dirty="0">
                  <a:solidFill>
                    <a:srgbClr val="6AE7FF"/>
                  </a:solidFill>
                  <a:latin typeface="微软雅黑" panose="020B0503020204020204" pitchFamily="34" charset="-122"/>
                  <a:ea typeface="微软雅黑" panose="020B0503020204020204" pitchFamily="34" charset="-122"/>
                </a:rPr>
                <a:t>从投资端来看</a:t>
              </a:r>
              <a:endParaRPr lang="en-US" altLang="zh-CN" dirty="0">
                <a:solidFill>
                  <a:srgbClr val="6AE7FF"/>
                </a:solidFill>
                <a:latin typeface="微软雅黑" panose="020B0503020204020204" pitchFamily="34" charset="-122"/>
                <a:ea typeface="微软雅黑" panose="020B0503020204020204" pitchFamily="34" charset="-122"/>
              </a:endParaRPr>
            </a:p>
          </p:txBody>
        </p:sp>
        <p:sp>
          <p:nvSpPr>
            <p:cNvPr id="49" name="文本框 14"/>
            <p:cNvSpPr txBox="1"/>
            <p:nvPr/>
          </p:nvSpPr>
          <p:spPr>
            <a:xfrm>
              <a:off x="7334973" y="2233864"/>
              <a:ext cx="3375125" cy="85408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auto">
                <a:lnSpc>
                  <a:spcPct val="150000"/>
                </a:lnSpc>
                <a:spcBef>
                  <a:spcPts val="0"/>
                </a:spcBef>
                <a:spcAft>
                  <a:spcPts val="0"/>
                </a:spcAft>
                <a:defRPr/>
              </a:pPr>
              <a:r>
                <a:rPr lang="zh-CN" altLang="en-US" sz="1100" dirty="0">
                  <a:solidFill>
                    <a:srgbClr val="6AE7FF"/>
                  </a:solidFill>
                  <a:latin typeface="微软雅黑" panose="020B0503020204020204" pitchFamily="34" charset="-122"/>
                  <a:ea typeface="微软雅黑" panose="020B0503020204020204" pitchFamily="34" charset="-122"/>
                </a:rPr>
                <a:t>区块链的投资资金供给逐步上升， 风投的投资热情也不断高涨，投资密度越来越大，供给端的资金供给有望推动技术的进一步发展。</a:t>
              </a:r>
              <a:endParaRPr lang="zh-CN" altLang="en-US" sz="1100" dirty="0">
                <a:solidFill>
                  <a:srgbClr val="6AE7FF"/>
                </a:solidFill>
                <a:latin typeface="Segoe UI" panose="020B0502040204020203" pitchFamily="34" charset="0"/>
                <a:ea typeface="冬青黑体简体中文 W3" panose="020B0300000000000000" pitchFamily="34" charset="-122"/>
                <a:cs typeface="Segoe UI" panose="020B0502040204020203" pitchFamily="34" charset="0"/>
              </a:endParaRPr>
            </a:p>
          </p:txBody>
        </p:sp>
      </p:grpSp>
      <p:grpSp>
        <p:nvGrpSpPr>
          <p:cNvPr id="50" name="组合 49"/>
          <p:cNvGrpSpPr/>
          <p:nvPr/>
        </p:nvGrpSpPr>
        <p:grpSpPr>
          <a:xfrm>
            <a:off x="4542806" y="5179985"/>
            <a:ext cx="2674843" cy="1474065"/>
            <a:chOff x="7702870" y="1901661"/>
            <a:chExt cx="2674843" cy="1474065"/>
          </a:xfrm>
        </p:grpSpPr>
        <p:sp>
          <p:nvSpPr>
            <p:cNvPr id="51" name="文本框 50"/>
            <p:cNvSpPr txBox="1"/>
            <p:nvPr/>
          </p:nvSpPr>
          <p:spPr>
            <a:xfrm>
              <a:off x="7702870" y="1901661"/>
              <a:ext cx="2674843" cy="369332"/>
            </a:xfrm>
            <a:prstGeom prst="rect">
              <a:avLst/>
            </a:prstGeom>
            <a:noFill/>
          </p:spPr>
          <p:txBody>
            <a:bodyPr wrap="square" rtlCol="0">
              <a:spAutoFit/>
            </a:bodyPr>
            <a:lstStyle/>
            <a:p>
              <a:pPr algn="ctr"/>
              <a:r>
                <a:rPr lang="zh-CN" altLang="en-US" b="1" dirty="0">
                  <a:solidFill>
                    <a:srgbClr val="6AE7FF"/>
                  </a:solidFill>
                  <a:latin typeface="微软雅黑" panose="020B0503020204020204" pitchFamily="34" charset="-122"/>
                  <a:ea typeface="微软雅黑" panose="020B0503020204020204" pitchFamily="34" charset="-122"/>
                </a:rPr>
                <a:t>从市场应用来看</a:t>
              </a:r>
              <a:endParaRPr lang="en-US" altLang="zh-CN" dirty="0">
                <a:solidFill>
                  <a:srgbClr val="6AE7FF"/>
                </a:solidFill>
                <a:latin typeface="微软雅黑" panose="020B0503020204020204" pitchFamily="34" charset="-122"/>
                <a:ea typeface="微软雅黑" panose="020B0503020204020204" pitchFamily="34" charset="-122"/>
              </a:endParaRPr>
            </a:p>
          </p:txBody>
        </p:sp>
        <p:sp>
          <p:nvSpPr>
            <p:cNvPr id="52" name="文本框 14"/>
            <p:cNvSpPr txBox="1"/>
            <p:nvPr/>
          </p:nvSpPr>
          <p:spPr>
            <a:xfrm>
              <a:off x="7702870" y="2267730"/>
              <a:ext cx="2573466" cy="11079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dirty="0">
                  <a:solidFill>
                    <a:srgbClr val="6AE7FF"/>
                  </a:solidFill>
                  <a:latin typeface="微软雅黑" panose="020B0503020204020204" pitchFamily="34" charset="-122"/>
                  <a:ea typeface="微软雅黑" panose="020B0503020204020204" pitchFamily="34" charset="-122"/>
                </a:rPr>
                <a:t>区块链能成为一种市场工具，帮助社会削减平台成本，让中间机构成为过去；区块链将促使公司现有业务模式重心的转移，有望加速公司的发展。</a:t>
              </a:r>
            </a:p>
          </p:txBody>
        </p:sp>
      </p:grpSp>
      <p:grpSp>
        <p:nvGrpSpPr>
          <p:cNvPr id="53" name="组合 52"/>
          <p:cNvGrpSpPr/>
          <p:nvPr/>
        </p:nvGrpSpPr>
        <p:grpSpPr>
          <a:xfrm>
            <a:off x="7016116" y="1757407"/>
            <a:ext cx="3162670" cy="1203216"/>
            <a:chOff x="7475889" y="1901661"/>
            <a:chExt cx="3162670" cy="1203216"/>
          </a:xfrm>
        </p:grpSpPr>
        <p:sp>
          <p:nvSpPr>
            <p:cNvPr id="54" name="文本框 53"/>
            <p:cNvSpPr txBox="1"/>
            <p:nvPr/>
          </p:nvSpPr>
          <p:spPr>
            <a:xfrm>
              <a:off x="7702870" y="1901661"/>
              <a:ext cx="2674843" cy="369332"/>
            </a:xfrm>
            <a:prstGeom prst="rect">
              <a:avLst/>
            </a:prstGeom>
            <a:noFill/>
          </p:spPr>
          <p:txBody>
            <a:bodyPr wrap="square" rtlCol="0">
              <a:spAutoFit/>
            </a:bodyPr>
            <a:lstStyle/>
            <a:p>
              <a:pPr algn="ctr"/>
              <a:r>
                <a:rPr lang="zh-CN" altLang="en-US" b="1" dirty="0">
                  <a:solidFill>
                    <a:srgbClr val="6AE7FF"/>
                  </a:solidFill>
                  <a:latin typeface="微软雅黑" panose="020B0503020204020204" pitchFamily="34" charset="-122"/>
                  <a:ea typeface="微软雅黑" panose="020B0503020204020204" pitchFamily="34" charset="-122"/>
                </a:rPr>
                <a:t>从底层技术来看</a:t>
              </a:r>
              <a:endParaRPr lang="en-US" altLang="zh-CN" dirty="0">
                <a:solidFill>
                  <a:srgbClr val="6AE7FF"/>
                </a:solidFill>
                <a:latin typeface="微软雅黑" panose="020B0503020204020204" pitchFamily="34" charset="-122"/>
                <a:ea typeface="微软雅黑" panose="020B0503020204020204" pitchFamily="34" charset="-122"/>
              </a:endParaRPr>
            </a:p>
          </p:txBody>
        </p:sp>
        <p:sp>
          <p:nvSpPr>
            <p:cNvPr id="55" name="文本框 14"/>
            <p:cNvSpPr txBox="1"/>
            <p:nvPr/>
          </p:nvSpPr>
          <p:spPr>
            <a:xfrm>
              <a:off x="7475889" y="2250797"/>
              <a:ext cx="3162670" cy="854080"/>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dirty="0">
                  <a:solidFill>
                    <a:srgbClr val="6AE7FF"/>
                  </a:solidFill>
                  <a:latin typeface="微软雅黑" panose="020B0503020204020204" pitchFamily="34" charset="-122"/>
                  <a:ea typeface="微软雅黑" panose="020B0503020204020204" pitchFamily="34" charset="-122"/>
                </a:rPr>
                <a:t>区块链有望促进数据记录、数据传播及数据存储管理方式的转型；区块链本身更像一种互联网底层的开源 式协议。</a:t>
              </a:r>
            </a:p>
          </p:txBody>
        </p:sp>
      </p:grpSp>
      <p:grpSp>
        <p:nvGrpSpPr>
          <p:cNvPr id="56" name="组合 55"/>
          <p:cNvGrpSpPr/>
          <p:nvPr/>
        </p:nvGrpSpPr>
        <p:grpSpPr>
          <a:xfrm>
            <a:off x="8886286" y="5206049"/>
            <a:ext cx="2935688" cy="1461970"/>
            <a:chOff x="7659328" y="1901661"/>
            <a:chExt cx="2935688" cy="1461970"/>
          </a:xfrm>
        </p:grpSpPr>
        <p:sp>
          <p:nvSpPr>
            <p:cNvPr id="57" name="文本框 56"/>
            <p:cNvSpPr txBox="1"/>
            <p:nvPr/>
          </p:nvSpPr>
          <p:spPr>
            <a:xfrm>
              <a:off x="7702870" y="1901661"/>
              <a:ext cx="2674843" cy="369332"/>
            </a:xfrm>
            <a:prstGeom prst="rect">
              <a:avLst/>
            </a:prstGeom>
            <a:noFill/>
          </p:spPr>
          <p:txBody>
            <a:bodyPr wrap="square" rtlCol="0">
              <a:spAutoFit/>
            </a:bodyPr>
            <a:lstStyle/>
            <a:p>
              <a:pPr algn="ctr"/>
              <a:r>
                <a:rPr lang="zh-CN" altLang="en-US" b="1" dirty="0">
                  <a:solidFill>
                    <a:srgbClr val="6AE7FF"/>
                  </a:solidFill>
                  <a:latin typeface="微软雅黑" panose="020B0503020204020204" pitchFamily="34" charset="-122"/>
                  <a:ea typeface="微软雅黑" panose="020B0503020204020204" pitchFamily="34" charset="-122"/>
                </a:rPr>
                <a:t>从社会结构来看</a:t>
              </a:r>
              <a:endParaRPr lang="en-US" altLang="zh-CN" dirty="0">
                <a:solidFill>
                  <a:srgbClr val="6AE7FF"/>
                </a:solidFill>
                <a:latin typeface="微软雅黑" panose="020B0503020204020204" pitchFamily="34" charset="-122"/>
                <a:ea typeface="微软雅黑" panose="020B0503020204020204" pitchFamily="34" charset="-122"/>
              </a:endParaRPr>
            </a:p>
          </p:txBody>
        </p:sp>
        <p:sp>
          <p:nvSpPr>
            <p:cNvPr id="58" name="文本框 14"/>
            <p:cNvSpPr txBox="1"/>
            <p:nvPr/>
          </p:nvSpPr>
          <p:spPr>
            <a:xfrm>
              <a:off x="7659328" y="2255635"/>
              <a:ext cx="2935688" cy="1107996"/>
            </a:xfrm>
            <a:prstGeom prst="rect">
              <a:avLst/>
            </a:prstGeom>
            <a:noFill/>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50000"/>
                </a:lnSpc>
              </a:pPr>
              <a:r>
                <a:rPr lang="zh-CN" altLang="en-US" sz="1100" dirty="0">
                  <a:solidFill>
                    <a:srgbClr val="6AE7FF"/>
                  </a:solidFill>
                  <a:latin typeface="微软雅黑" panose="020B0503020204020204" pitchFamily="34" charset="-122"/>
                  <a:ea typeface="微软雅黑" panose="020B0503020204020204" pitchFamily="34" charset="-122"/>
                </a:rPr>
                <a:t>区块链技术有望将法律与经济融为一体，彻底颠覆原有社会的监管模式；组织形态会因其而发生改变，区块链也许最终会带领人们走向分布式自治的社会。</a:t>
              </a:r>
            </a:p>
          </p:txBody>
        </p:sp>
      </p:grpSp>
      <p:sp>
        <p:nvSpPr>
          <p:cNvPr id="59" name="矩形 58"/>
          <p:cNvSpPr/>
          <p:nvPr/>
        </p:nvSpPr>
        <p:spPr>
          <a:xfrm>
            <a:off x="478971" y="1095170"/>
            <a:ext cx="11125700" cy="415498"/>
          </a:xfrm>
          <a:prstGeom prst="rect">
            <a:avLst/>
          </a:prstGeom>
          <a:ln>
            <a:solidFill>
              <a:schemeClr val="bg1">
                <a:lumMod val="65000"/>
              </a:schemeClr>
            </a:solidFill>
          </a:ln>
        </p:spPr>
        <p:txBody>
          <a:bodyPr wrap="square">
            <a:spAutoFit/>
          </a:bodyPr>
          <a:lstStyle/>
          <a:p>
            <a:pPr algn="ctr">
              <a:lnSpc>
                <a:spcPct val="150000"/>
              </a:lnSpc>
            </a:pPr>
            <a:r>
              <a:rPr lang="zh-CN" altLang="en-US" sz="1400" b="1" dirty="0">
                <a:solidFill>
                  <a:srgbClr val="6AE7FF"/>
                </a:solidFill>
                <a:latin typeface="微软雅黑" panose="020B0503020204020204" pitchFamily="34" charset="-122"/>
                <a:ea typeface="微软雅黑" panose="020B0503020204020204" pitchFamily="34" charset="-122"/>
              </a:rPr>
              <a:t>从 </a:t>
            </a:r>
            <a:r>
              <a:rPr lang="en-US" altLang="zh-CN" sz="1400" b="1" dirty="0">
                <a:solidFill>
                  <a:srgbClr val="6AE7FF"/>
                </a:solidFill>
                <a:latin typeface="微软雅黑" panose="020B0503020204020204" pitchFamily="34" charset="-122"/>
                <a:ea typeface="微软雅黑" panose="020B0503020204020204" pitchFamily="34" charset="-122"/>
              </a:rPr>
              <a:t>2008</a:t>
            </a:r>
            <a:r>
              <a:rPr lang="zh-CN" altLang="en-US" sz="1400" b="1" dirty="0">
                <a:solidFill>
                  <a:srgbClr val="6AE7FF"/>
                </a:solidFill>
                <a:latin typeface="微软雅黑" panose="020B0503020204020204" pitchFamily="34" charset="-122"/>
                <a:ea typeface="微软雅黑" panose="020B0503020204020204" pitchFamily="34" charset="-122"/>
              </a:rPr>
              <a:t>年的比特币开始，区块链经历了可编程货币、可编程金融与可编程社会三大应用时代，其应用范围逐步扩展到社会生活的方方面面。</a:t>
            </a:r>
          </a:p>
        </p:txBody>
      </p:sp>
    </p:spTree>
    <p:extLst>
      <p:ext uri="{BB962C8B-B14F-4D97-AF65-F5344CB8AC3E}">
        <p14:creationId xmlns:p14="http://schemas.microsoft.com/office/powerpoint/2010/main" val="227786605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wipe(left)">
                                      <p:cBhvr>
                                        <p:cTn id="7" dur="500"/>
                                        <p:tgtEl>
                                          <p:spTgt spid="73"/>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23" presetClass="entr" presetSubtype="3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strVal val="(6*min(max(#ppt_w*#ppt_h,.3),1)-7.4)/-.7*#ppt_w"/>
                                          </p:val>
                                        </p:tav>
                                        <p:tav tm="100000">
                                          <p:val>
                                            <p:strVal val="#ppt_w"/>
                                          </p:val>
                                        </p:tav>
                                      </p:tavLst>
                                    </p:anim>
                                    <p:anim calcmode="lin" valueType="num">
                                      <p:cBhvr>
                                        <p:cTn id="16" dur="500" fill="hold"/>
                                        <p:tgtEl>
                                          <p:spTgt spid="18"/>
                                        </p:tgtEl>
                                        <p:attrNameLst>
                                          <p:attrName>ppt_h</p:attrName>
                                        </p:attrNameLst>
                                      </p:cBhvr>
                                      <p:tavLst>
                                        <p:tav tm="0">
                                          <p:val>
                                            <p:strVal val="(6*min(max(#ppt_w*#ppt_h,.3),1)-7.4)/-.7*#ppt_h"/>
                                          </p:val>
                                        </p:tav>
                                        <p:tav tm="100000">
                                          <p:val>
                                            <p:strVal val="#ppt_h"/>
                                          </p:val>
                                        </p:tav>
                                      </p:tavLst>
                                    </p:anim>
                                    <p:anim calcmode="lin" valueType="num">
                                      <p:cBhvr>
                                        <p:cTn id="17" dur="500" fill="hold"/>
                                        <p:tgtEl>
                                          <p:spTgt spid="18"/>
                                        </p:tgtEl>
                                        <p:attrNameLst>
                                          <p:attrName>ppt_x</p:attrName>
                                        </p:attrNameLst>
                                      </p:cBhvr>
                                      <p:tavLst>
                                        <p:tav tm="0">
                                          <p:val>
                                            <p:fltVal val="0.5"/>
                                          </p:val>
                                        </p:tav>
                                        <p:tav tm="100000">
                                          <p:val>
                                            <p:strVal val="#ppt_x"/>
                                          </p:val>
                                        </p:tav>
                                      </p:tavLst>
                                    </p:anim>
                                    <p:anim calcmode="lin" valueType="num">
                                      <p:cBhvr>
                                        <p:cTn id="18" dur="500" fill="hold"/>
                                        <p:tgtEl>
                                          <p:spTgt spid="18"/>
                                        </p:tgtEl>
                                        <p:attrNameLst>
                                          <p:attrName>ppt_y</p:attrName>
                                        </p:attrNameLst>
                                      </p:cBhvr>
                                      <p:tavLst>
                                        <p:tav tm="0">
                                          <p:val>
                                            <p:strVal val="1+(6*min(max(#ppt_w*#ppt_h,.3),1)-7.4)/-.7*#ppt_h/2"/>
                                          </p:val>
                                        </p:tav>
                                        <p:tav tm="100000">
                                          <p:val>
                                            <p:strVal val="#ppt_y"/>
                                          </p:val>
                                        </p:tav>
                                      </p:tavLst>
                                    </p:anim>
                                  </p:childTnLst>
                                </p:cTn>
                              </p:par>
                              <p:par>
                                <p:cTn id="19" presetID="23" presetClass="entr" presetSubtype="36" fill="hold" nodeType="withEffect">
                                  <p:stCondLst>
                                    <p:cond delay="5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500" fill="hold"/>
                                        <p:tgtEl>
                                          <p:spTgt spid="27"/>
                                        </p:tgtEl>
                                        <p:attrNameLst>
                                          <p:attrName>ppt_w</p:attrName>
                                        </p:attrNameLst>
                                      </p:cBhvr>
                                      <p:tavLst>
                                        <p:tav tm="0">
                                          <p:val>
                                            <p:strVal val="(6*min(max(#ppt_w*#ppt_h,.3),1)-7.4)/-.7*#ppt_w"/>
                                          </p:val>
                                        </p:tav>
                                        <p:tav tm="100000">
                                          <p:val>
                                            <p:strVal val="#ppt_w"/>
                                          </p:val>
                                        </p:tav>
                                      </p:tavLst>
                                    </p:anim>
                                    <p:anim calcmode="lin" valueType="num">
                                      <p:cBhvr>
                                        <p:cTn id="22" dur="500" fill="hold"/>
                                        <p:tgtEl>
                                          <p:spTgt spid="27"/>
                                        </p:tgtEl>
                                        <p:attrNameLst>
                                          <p:attrName>ppt_h</p:attrName>
                                        </p:attrNameLst>
                                      </p:cBhvr>
                                      <p:tavLst>
                                        <p:tav tm="0">
                                          <p:val>
                                            <p:strVal val="(6*min(max(#ppt_w*#ppt_h,.3),1)-7.4)/-.7*#ppt_h"/>
                                          </p:val>
                                        </p:tav>
                                        <p:tav tm="100000">
                                          <p:val>
                                            <p:strVal val="#ppt_h"/>
                                          </p:val>
                                        </p:tav>
                                      </p:tavLst>
                                    </p:anim>
                                    <p:anim calcmode="lin" valueType="num">
                                      <p:cBhvr>
                                        <p:cTn id="23" dur="500" fill="hold"/>
                                        <p:tgtEl>
                                          <p:spTgt spid="27"/>
                                        </p:tgtEl>
                                        <p:attrNameLst>
                                          <p:attrName>ppt_x</p:attrName>
                                        </p:attrNameLst>
                                      </p:cBhvr>
                                      <p:tavLst>
                                        <p:tav tm="0">
                                          <p:val>
                                            <p:fltVal val="0.5"/>
                                          </p:val>
                                        </p:tav>
                                        <p:tav tm="100000">
                                          <p:val>
                                            <p:strVal val="#ppt_x"/>
                                          </p:val>
                                        </p:tav>
                                      </p:tavLst>
                                    </p:anim>
                                    <p:anim calcmode="lin" valueType="num">
                                      <p:cBhvr>
                                        <p:cTn id="24" dur="500" fill="hold"/>
                                        <p:tgtEl>
                                          <p:spTgt spid="27"/>
                                        </p:tgtEl>
                                        <p:attrNameLst>
                                          <p:attrName>ppt_y</p:attrName>
                                        </p:attrNameLst>
                                      </p:cBhvr>
                                      <p:tavLst>
                                        <p:tav tm="0">
                                          <p:val>
                                            <p:strVal val="1+(6*min(max(#ppt_w*#ppt_h,.3),1)-7.4)/-.7*#ppt_h/2"/>
                                          </p:val>
                                        </p:tav>
                                        <p:tav tm="100000">
                                          <p:val>
                                            <p:strVal val="#ppt_y"/>
                                          </p:val>
                                        </p:tav>
                                      </p:tavLst>
                                    </p:anim>
                                  </p:childTnLst>
                                </p:cTn>
                              </p:par>
                              <p:par>
                                <p:cTn id="25" presetID="23" presetClass="entr" presetSubtype="36" fill="hold" nodeType="withEffect">
                                  <p:stCondLst>
                                    <p:cond delay="75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ppt_w</p:attrName>
                                        </p:attrNameLst>
                                      </p:cBhvr>
                                      <p:tavLst>
                                        <p:tav tm="0">
                                          <p:val>
                                            <p:strVal val="(6*min(max(#ppt_w*#ppt_h,.3),1)-7.4)/-.7*#ppt_w"/>
                                          </p:val>
                                        </p:tav>
                                        <p:tav tm="100000">
                                          <p:val>
                                            <p:strVal val="#ppt_w"/>
                                          </p:val>
                                        </p:tav>
                                      </p:tavLst>
                                    </p:anim>
                                    <p:anim calcmode="lin" valueType="num">
                                      <p:cBhvr>
                                        <p:cTn id="28" dur="500" fill="hold"/>
                                        <p:tgtEl>
                                          <p:spTgt spid="33"/>
                                        </p:tgtEl>
                                        <p:attrNameLst>
                                          <p:attrName>ppt_h</p:attrName>
                                        </p:attrNameLst>
                                      </p:cBhvr>
                                      <p:tavLst>
                                        <p:tav tm="0">
                                          <p:val>
                                            <p:strVal val="(6*min(max(#ppt_w*#ppt_h,.3),1)-7.4)/-.7*#ppt_h"/>
                                          </p:val>
                                        </p:tav>
                                        <p:tav tm="100000">
                                          <p:val>
                                            <p:strVal val="#ppt_h"/>
                                          </p:val>
                                        </p:tav>
                                      </p:tavLst>
                                    </p:anim>
                                    <p:anim calcmode="lin" valueType="num">
                                      <p:cBhvr>
                                        <p:cTn id="29" dur="500" fill="hold"/>
                                        <p:tgtEl>
                                          <p:spTgt spid="33"/>
                                        </p:tgtEl>
                                        <p:attrNameLst>
                                          <p:attrName>ppt_x</p:attrName>
                                        </p:attrNameLst>
                                      </p:cBhvr>
                                      <p:tavLst>
                                        <p:tav tm="0">
                                          <p:val>
                                            <p:fltVal val="0.5"/>
                                          </p:val>
                                        </p:tav>
                                        <p:tav tm="100000">
                                          <p:val>
                                            <p:strVal val="#ppt_x"/>
                                          </p:val>
                                        </p:tav>
                                      </p:tavLst>
                                    </p:anim>
                                    <p:anim calcmode="lin" valueType="num">
                                      <p:cBhvr>
                                        <p:cTn id="30" dur="500" fill="hold"/>
                                        <p:tgtEl>
                                          <p:spTgt spid="33"/>
                                        </p:tgtEl>
                                        <p:attrNameLst>
                                          <p:attrName>ppt_y</p:attrName>
                                        </p:attrNameLst>
                                      </p:cBhvr>
                                      <p:tavLst>
                                        <p:tav tm="0">
                                          <p:val>
                                            <p:strVal val="1+(6*min(max(#ppt_w*#ppt_h,.3),1)-7.4)/-.7*#ppt_h/2"/>
                                          </p:val>
                                        </p:tav>
                                        <p:tav tm="100000">
                                          <p:val>
                                            <p:strVal val="#ppt_y"/>
                                          </p:val>
                                        </p:tav>
                                      </p:tavLst>
                                    </p:anim>
                                  </p:childTnLst>
                                </p:cTn>
                              </p:par>
                              <p:par>
                                <p:cTn id="31" presetID="23" presetClass="entr" presetSubtype="36" fill="hold" nodeType="withEffect">
                                  <p:stCondLst>
                                    <p:cond delay="250"/>
                                  </p:stCondLst>
                                  <p:childTnLst>
                                    <p:set>
                                      <p:cBhvr>
                                        <p:cTn id="32" dur="1" fill="hold">
                                          <p:stCondLst>
                                            <p:cond delay="0"/>
                                          </p:stCondLst>
                                        </p:cTn>
                                        <p:tgtEl>
                                          <p:spTgt spid="36"/>
                                        </p:tgtEl>
                                        <p:attrNameLst>
                                          <p:attrName>style.visibility</p:attrName>
                                        </p:attrNameLst>
                                      </p:cBhvr>
                                      <p:to>
                                        <p:strVal val="visible"/>
                                      </p:to>
                                    </p:set>
                                    <p:anim calcmode="lin" valueType="num">
                                      <p:cBhvr>
                                        <p:cTn id="33" dur="500" fill="hold"/>
                                        <p:tgtEl>
                                          <p:spTgt spid="36"/>
                                        </p:tgtEl>
                                        <p:attrNameLst>
                                          <p:attrName>ppt_w</p:attrName>
                                        </p:attrNameLst>
                                      </p:cBhvr>
                                      <p:tavLst>
                                        <p:tav tm="0">
                                          <p:val>
                                            <p:strVal val="(6*min(max(#ppt_w*#ppt_h,.3),1)-7.4)/-.7*#ppt_w"/>
                                          </p:val>
                                        </p:tav>
                                        <p:tav tm="100000">
                                          <p:val>
                                            <p:strVal val="#ppt_w"/>
                                          </p:val>
                                        </p:tav>
                                      </p:tavLst>
                                    </p:anim>
                                    <p:anim calcmode="lin" valueType="num">
                                      <p:cBhvr>
                                        <p:cTn id="34" dur="500" fill="hold"/>
                                        <p:tgtEl>
                                          <p:spTgt spid="36"/>
                                        </p:tgtEl>
                                        <p:attrNameLst>
                                          <p:attrName>ppt_h</p:attrName>
                                        </p:attrNameLst>
                                      </p:cBhvr>
                                      <p:tavLst>
                                        <p:tav tm="0">
                                          <p:val>
                                            <p:strVal val="(6*min(max(#ppt_w*#ppt_h,.3),1)-7.4)/-.7*#ppt_h"/>
                                          </p:val>
                                        </p:tav>
                                        <p:tav tm="100000">
                                          <p:val>
                                            <p:strVal val="#ppt_h"/>
                                          </p:val>
                                        </p:tav>
                                      </p:tavLst>
                                    </p:anim>
                                    <p:anim calcmode="lin" valueType="num">
                                      <p:cBhvr>
                                        <p:cTn id="35" dur="500" fill="hold"/>
                                        <p:tgtEl>
                                          <p:spTgt spid="36"/>
                                        </p:tgtEl>
                                        <p:attrNameLst>
                                          <p:attrName>ppt_x</p:attrName>
                                        </p:attrNameLst>
                                      </p:cBhvr>
                                      <p:tavLst>
                                        <p:tav tm="0">
                                          <p:val>
                                            <p:fltVal val="0.5"/>
                                          </p:val>
                                        </p:tav>
                                        <p:tav tm="100000">
                                          <p:val>
                                            <p:strVal val="#ppt_x"/>
                                          </p:val>
                                        </p:tav>
                                      </p:tavLst>
                                    </p:anim>
                                    <p:anim calcmode="lin" valueType="num">
                                      <p:cBhvr>
                                        <p:cTn id="36" dur="500" fill="hold"/>
                                        <p:tgtEl>
                                          <p:spTgt spid="36"/>
                                        </p:tgtEl>
                                        <p:attrNameLst>
                                          <p:attrName>ppt_y</p:attrName>
                                        </p:attrNameLst>
                                      </p:cBhvr>
                                      <p:tavLst>
                                        <p:tav tm="0">
                                          <p:val>
                                            <p:strVal val="1+(6*min(max(#ppt_w*#ppt_h,.3),1)-7.4)/-.7*#ppt_h/2"/>
                                          </p:val>
                                        </p:tav>
                                        <p:tav tm="100000">
                                          <p:val>
                                            <p:strVal val="#ppt_y"/>
                                          </p:val>
                                        </p:tav>
                                      </p:tavLst>
                                    </p:anim>
                                  </p:childTnLst>
                                </p:cTn>
                              </p:par>
                              <p:par>
                                <p:cTn id="37" presetID="2" presetClass="entr" presetSubtype="4" decel="10000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anim calcmode="lin" valueType="num">
                                      <p:cBhvr additive="base">
                                        <p:cTn id="39" dur="750" fill="hold"/>
                                        <p:tgtEl>
                                          <p:spTgt spid="40"/>
                                        </p:tgtEl>
                                        <p:attrNameLst>
                                          <p:attrName>ppt_x</p:attrName>
                                        </p:attrNameLst>
                                      </p:cBhvr>
                                      <p:tavLst>
                                        <p:tav tm="0">
                                          <p:val>
                                            <p:strVal val="#ppt_x"/>
                                          </p:val>
                                        </p:tav>
                                        <p:tav tm="100000">
                                          <p:val>
                                            <p:strVal val="#ppt_x"/>
                                          </p:val>
                                        </p:tav>
                                      </p:tavLst>
                                    </p:anim>
                                    <p:anim calcmode="lin" valueType="num">
                                      <p:cBhvr additive="base">
                                        <p:cTn id="40" dur="750" fill="hold"/>
                                        <p:tgtEl>
                                          <p:spTgt spid="40"/>
                                        </p:tgtEl>
                                        <p:attrNameLst>
                                          <p:attrName>ppt_y</p:attrName>
                                        </p:attrNameLst>
                                      </p:cBhvr>
                                      <p:tavLst>
                                        <p:tav tm="0">
                                          <p:val>
                                            <p:strVal val="1+#ppt_h/2"/>
                                          </p:val>
                                        </p:tav>
                                        <p:tav tm="100000">
                                          <p:val>
                                            <p:strVal val="#ppt_y"/>
                                          </p:val>
                                        </p:tav>
                                      </p:tavLst>
                                    </p:anim>
                                  </p:childTnLst>
                                </p:cTn>
                              </p:par>
                              <p:par>
                                <p:cTn id="41" presetID="2" presetClass="entr" presetSubtype="1" decel="100000" fill="hold" nodeType="withEffect">
                                  <p:stCondLst>
                                    <p:cond delay="10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750" fill="hold"/>
                                        <p:tgtEl>
                                          <p:spTgt spid="47"/>
                                        </p:tgtEl>
                                        <p:attrNameLst>
                                          <p:attrName>ppt_x</p:attrName>
                                        </p:attrNameLst>
                                      </p:cBhvr>
                                      <p:tavLst>
                                        <p:tav tm="0">
                                          <p:val>
                                            <p:strVal val="#ppt_x"/>
                                          </p:val>
                                        </p:tav>
                                        <p:tav tm="100000">
                                          <p:val>
                                            <p:strVal val="#ppt_x"/>
                                          </p:val>
                                        </p:tav>
                                      </p:tavLst>
                                    </p:anim>
                                    <p:anim calcmode="lin" valueType="num">
                                      <p:cBhvr additive="base">
                                        <p:cTn id="44" dur="750" fill="hold"/>
                                        <p:tgtEl>
                                          <p:spTgt spid="47"/>
                                        </p:tgtEl>
                                        <p:attrNameLst>
                                          <p:attrName>ppt_y</p:attrName>
                                        </p:attrNameLst>
                                      </p:cBhvr>
                                      <p:tavLst>
                                        <p:tav tm="0">
                                          <p:val>
                                            <p:strVal val="0-#ppt_h/2"/>
                                          </p:val>
                                        </p:tav>
                                        <p:tav tm="100000">
                                          <p:val>
                                            <p:strVal val="#ppt_y"/>
                                          </p:val>
                                        </p:tav>
                                      </p:tavLst>
                                    </p:anim>
                                  </p:childTnLst>
                                </p:cTn>
                              </p:par>
                              <p:par>
                                <p:cTn id="45" presetID="2" presetClass="entr" presetSubtype="4" decel="100000" fill="hold" nodeType="withEffect">
                                  <p:stCondLst>
                                    <p:cond delay="200"/>
                                  </p:stCondLst>
                                  <p:childTnLst>
                                    <p:set>
                                      <p:cBhvr>
                                        <p:cTn id="46" dur="1" fill="hold">
                                          <p:stCondLst>
                                            <p:cond delay="0"/>
                                          </p:stCondLst>
                                        </p:cTn>
                                        <p:tgtEl>
                                          <p:spTgt spid="50"/>
                                        </p:tgtEl>
                                        <p:attrNameLst>
                                          <p:attrName>style.visibility</p:attrName>
                                        </p:attrNameLst>
                                      </p:cBhvr>
                                      <p:to>
                                        <p:strVal val="visible"/>
                                      </p:to>
                                    </p:set>
                                    <p:anim calcmode="lin" valueType="num">
                                      <p:cBhvr additive="base">
                                        <p:cTn id="47" dur="750" fill="hold"/>
                                        <p:tgtEl>
                                          <p:spTgt spid="50"/>
                                        </p:tgtEl>
                                        <p:attrNameLst>
                                          <p:attrName>ppt_x</p:attrName>
                                        </p:attrNameLst>
                                      </p:cBhvr>
                                      <p:tavLst>
                                        <p:tav tm="0">
                                          <p:val>
                                            <p:strVal val="#ppt_x"/>
                                          </p:val>
                                        </p:tav>
                                        <p:tav tm="100000">
                                          <p:val>
                                            <p:strVal val="#ppt_x"/>
                                          </p:val>
                                        </p:tav>
                                      </p:tavLst>
                                    </p:anim>
                                    <p:anim calcmode="lin" valueType="num">
                                      <p:cBhvr additive="base">
                                        <p:cTn id="48" dur="750" fill="hold"/>
                                        <p:tgtEl>
                                          <p:spTgt spid="50"/>
                                        </p:tgtEl>
                                        <p:attrNameLst>
                                          <p:attrName>ppt_y</p:attrName>
                                        </p:attrNameLst>
                                      </p:cBhvr>
                                      <p:tavLst>
                                        <p:tav tm="0">
                                          <p:val>
                                            <p:strVal val="1+#ppt_h/2"/>
                                          </p:val>
                                        </p:tav>
                                        <p:tav tm="100000">
                                          <p:val>
                                            <p:strVal val="#ppt_y"/>
                                          </p:val>
                                        </p:tav>
                                      </p:tavLst>
                                    </p:anim>
                                  </p:childTnLst>
                                </p:cTn>
                              </p:par>
                              <p:par>
                                <p:cTn id="49" presetID="2" presetClass="entr" presetSubtype="1" decel="100000" fill="hold" nodeType="withEffect">
                                  <p:stCondLst>
                                    <p:cond delay="300"/>
                                  </p:stCondLst>
                                  <p:childTnLst>
                                    <p:set>
                                      <p:cBhvr>
                                        <p:cTn id="50" dur="1" fill="hold">
                                          <p:stCondLst>
                                            <p:cond delay="0"/>
                                          </p:stCondLst>
                                        </p:cTn>
                                        <p:tgtEl>
                                          <p:spTgt spid="53"/>
                                        </p:tgtEl>
                                        <p:attrNameLst>
                                          <p:attrName>style.visibility</p:attrName>
                                        </p:attrNameLst>
                                      </p:cBhvr>
                                      <p:to>
                                        <p:strVal val="visible"/>
                                      </p:to>
                                    </p:set>
                                    <p:anim calcmode="lin" valueType="num">
                                      <p:cBhvr additive="base">
                                        <p:cTn id="51" dur="750" fill="hold"/>
                                        <p:tgtEl>
                                          <p:spTgt spid="53"/>
                                        </p:tgtEl>
                                        <p:attrNameLst>
                                          <p:attrName>ppt_x</p:attrName>
                                        </p:attrNameLst>
                                      </p:cBhvr>
                                      <p:tavLst>
                                        <p:tav tm="0">
                                          <p:val>
                                            <p:strVal val="#ppt_x"/>
                                          </p:val>
                                        </p:tav>
                                        <p:tav tm="100000">
                                          <p:val>
                                            <p:strVal val="#ppt_x"/>
                                          </p:val>
                                        </p:tav>
                                      </p:tavLst>
                                    </p:anim>
                                    <p:anim calcmode="lin" valueType="num">
                                      <p:cBhvr additive="base">
                                        <p:cTn id="52" dur="750" fill="hold"/>
                                        <p:tgtEl>
                                          <p:spTgt spid="53"/>
                                        </p:tgtEl>
                                        <p:attrNameLst>
                                          <p:attrName>ppt_y</p:attrName>
                                        </p:attrNameLst>
                                      </p:cBhvr>
                                      <p:tavLst>
                                        <p:tav tm="0">
                                          <p:val>
                                            <p:strVal val="0-#ppt_h/2"/>
                                          </p:val>
                                        </p:tav>
                                        <p:tav tm="100000">
                                          <p:val>
                                            <p:strVal val="#ppt_y"/>
                                          </p:val>
                                        </p:tav>
                                      </p:tavLst>
                                    </p:anim>
                                  </p:childTnLst>
                                </p:cTn>
                              </p:par>
                              <p:par>
                                <p:cTn id="53" presetID="2" presetClass="entr" presetSubtype="4" decel="100000" fill="hold" nodeType="withEffect">
                                  <p:stCondLst>
                                    <p:cond delay="400"/>
                                  </p:stCondLst>
                                  <p:childTnLst>
                                    <p:set>
                                      <p:cBhvr>
                                        <p:cTn id="54" dur="1" fill="hold">
                                          <p:stCondLst>
                                            <p:cond delay="0"/>
                                          </p:stCondLst>
                                        </p:cTn>
                                        <p:tgtEl>
                                          <p:spTgt spid="56"/>
                                        </p:tgtEl>
                                        <p:attrNameLst>
                                          <p:attrName>style.visibility</p:attrName>
                                        </p:attrNameLst>
                                      </p:cBhvr>
                                      <p:to>
                                        <p:strVal val="visible"/>
                                      </p:to>
                                    </p:set>
                                    <p:anim calcmode="lin" valueType="num">
                                      <p:cBhvr additive="base">
                                        <p:cTn id="55" dur="750" fill="hold"/>
                                        <p:tgtEl>
                                          <p:spTgt spid="56"/>
                                        </p:tgtEl>
                                        <p:attrNameLst>
                                          <p:attrName>ppt_x</p:attrName>
                                        </p:attrNameLst>
                                      </p:cBhvr>
                                      <p:tavLst>
                                        <p:tav tm="0">
                                          <p:val>
                                            <p:strVal val="#ppt_x"/>
                                          </p:val>
                                        </p:tav>
                                        <p:tav tm="100000">
                                          <p:val>
                                            <p:strVal val="#ppt_x"/>
                                          </p:val>
                                        </p:tav>
                                      </p:tavLst>
                                    </p:anim>
                                    <p:anim calcmode="lin" valueType="num">
                                      <p:cBhvr additive="base">
                                        <p:cTn id="56" dur="750" fill="hold"/>
                                        <p:tgtEl>
                                          <p:spTgt spid="56"/>
                                        </p:tgtEl>
                                        <p:attrNameLst>
                                          <p:attrName>ppt_y</p:attrName>
                                        </p:attrNameLst>
                                      </p:cBhvr>
                                      <p:tavLst>
                                        <p:tav tm="0">
                                          <p:val>
                                            <p:strVal val="1+#ppt_h/2"/>
                                          </p:val>
                                        </p:tav>
                                        <p:tav tm="100000">
                                          <p:val>
                                            <p:strVal val="#ppt_y"/>
                                          </p:val>
                                        </p:tav>
                                      </p:tavLst>
                                    </p:anim>
                                  </p:childTnLst>
                                </p:cTn>
                              </p:par>
                            </p:childTnLst>
                          </p:cTn>
                        </p:par>
                        <p:par>
                          <p:cTn id="57" fill="hold">
                            <p:stCondLst>
                              <p:cond delay="2250"/>
                            </p:stCondLst>
                            <p:childTnLst>
                              <p:par>
                                <p:cTn id="58" presetID="37" presetClass="entr" presetSubtype="0" fill="hold" grpId="0" nodeType="afterEffect">
                                  <p:stCondLst>
                                    <p:cond delay="0"/>
                                  </p:stCondLst>
                                  <p:childTnLst>
                                    <p:set>
                                      <p:cBhvr>
                                        <p:cTn id="59" dur="1" fill="hold">
                                          <p:stCondLst>
                                            <p:cond delay="0"/>
                                          </p:stCondLst>
                                        </p:cTn>
                                        <p:tgtEl>
                                          <p:spTgt spid="59"/>
                                        </p:tgtEl>
                                        <p:attrNameLst>
                                          <p:attrName>style.visibility</p:attrName>
                                        </p:attrNameLst>
                                      </p:cBhvr>
                                      <p:to>
                                        <p:strVal val="visible"/>
                                      </p:to>
                                    </p:set>
                                    <p:animEffect transition="in" filter="fade">
                                      <p:cBhvr>
                                        <p:cTn id="60" dur="1000"/>
                                        <p:tgtEl>
                                          <p:spTgt spid="59"/>
                                        </p:tgtEl>
                                      </p:cBhvr>
                                    </p:animEffect>
                                    <p:anim calcmode="lin" valueType="num">
                                      <p:cBhvr>
                                        <p:cTn id="61" dur="1000" fill="hold"/>
                                        <p:tgtEl>
                                          <p:spTgt spid="59"/>
                                        </p:tgtEl>
                                        <p:attrNameLst>
                                          <p:attrName>ppt_x</p:attrName>
                                        </p:attrNameLst>
                                      </p:cBhvr>
                                      <p:tavLst>
                                        <p:tav tm="0">
                                          <p:val>
                                            <p:strVal val="#ppt_x"/>
                                          </p:val>
                                        </p:tav>
                                        <p:tav tm="100000">
                                          <p:val>
                                            <p:strVal val="#ppt_x"/>
                                          </p:val>
                                        </p:tav>
                                      </p:tavLst>
                                    </p:anim>
                                    <p:anim calcmode="lin" valueType="num">
                                      <p:cBhvr>
                                        <p:cTn id="62" dur="900" decel="100000" fill="hold"/>
                                        <p:tgtEl>
                                          <p:spTgt spid="59"/>
                                        </p:tgtEl>
                                        <p:attrNameLst>
                                          <p:attrName>ppt_y</p:attrName>
                                        </p:attrNameLst>
                                      </p:cBhvr>
                                      <p:tavLst>
                                        <p:tav tm="0">
                                          <p:val>
                                            <p:strVal val="#ppt_y+1"/>
                                          </p:val>
                                        </p:tav>
                                        <p:tav tm="100000">
                                          <p:val>
                                            <p:strVal val="#ppt_y-.03"/>
                                          </p:val>
                                        </p:tav>
                                      </p:tavLst>
                                    </p:anim>
                                    <p:anim calcmode="lin" valueType="num">
                                      <p:cBhvr>
                                        <p:cTn id="63" dur="100" accel="100000" fill="hold">
                                          <p:stCondLst>
                                            <p:cond delay="900"/>
                                          </p:stCondLst>
                                        </p:cTn>
                                        <p:tgtEl>
                                          <p:spTgt spid="59"/>
                                        </p:tgtEl>
                                        <p:attrNameLst>
                                          <p:attrName>ppt_y</p:attrName>
                                        </p:attrNameLst>
                                      </p:cBhvr>
                                      <p:tavLst>
                                        <p:tav tm="0">
                                          <p:val>
                                            <p:strVal val="#ppt_y-.03"/>
                                          </p:val>
                                        </p:tav>
                                        <p:tav tm="100000">
                                          <p:val>
                                            <p:strVal val="#ppt_y"/>
                                          </p:val>
                                        </p:tav>
                                      </p:tavLst>
                                    </p:anim>
                                  </p:childTnLst>
                                </p:cTn>
                              </p:par>
                            </p:childTnLst>
                          </p:cTn>
                        </p:par>
                        <p:par>
                          <p:cTn id="64" fill="hold">
                            <p:stCondLst>
                              <p:cond delay="3250"/>
                            </p:stCondLst>
                            <p:childTnLst>
                              <p:par>
                                <p:cTn id="65" presetID="23" presetClass="entr" presetSubtype="16" fill="hold" nodeType="afterEffect">
                                  <p:stCondLst>
                                    <p:cond delay="0"/>
                                  </p:stCondLst>
                                  <p:childTnLst>
                                    <p:set>
                                      <p:cBhvr>
                                        <p:cTn id="66" dur="1" fill="hold">
                                          <p:stCondLst>
                                            <p:cond delay="0"/>
                                          </p:stCondLst>
                                        </p:cTn>
                                        <p:tgtEl>
                                          <p:spTgt spid="2"/>
                                        </p:tgtEl>
                                        <p:attrNameLst>
                                          <p:attrName>style.visibility</p:attrName>
                                        </p:attrNameLst>
                                      </p:cBhvr>
                                      <p:to>
                                        <p:strVal val="visible"/>
                                      </p:to>
                                    </p:set>
                                    <p:anim calcmode="lin" valueType="num">
                                      <p:cBhvr>
                                        <p:cTn id="67" dur="500" fill="hold"/>
                                        <p:tgtEl>
                                          <p:spTgt spid="2"/>
                                        </p:tgtEl>
                                        <p:attrNameLst>
                                          <p:attrName>ppt_w</p:attrName>
                                        </p:attrNameLst>
                                      </p:cBhvr>
                                      <p:tavLst>
                                        <p:tav tm="0">
                                          <p:val>
                                            <p:fltVal val="0"/>
                                          </p:val>
                                        </p:tav>
                                        <p:tav tm="100000">
                                          <p:val>
                                            <p:strVal val="#ppt_w"/>
                                          </p:val>
                                        </p:tav>
                                      </p:tavLst>
                                    </p:anim>
                                    <p:anim calcmode="lin" valueType="num">
                                      <p:cBhvr>
                                        <p:cTn id="68" dur="500" fill="hold"/>
                                        <p:tgtEl>
                                          <p:spTgt spid="2"/>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5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7393e6d2fc74159836bb16d23f5ad70b"/>
          <p:cNvPicPr>
            <a:picLocks noChangeAspect="1"/>
          </p:cNvPicPr>
          <p:nvPr/>
        </p:nvPicPr>
        <p:blipFill rotWithShape="1">
          <a:blip r:embed="rId3"/>
          <a:srcRect l="10563"/>
          <a:stretch/>
        </p:blipFill>
        <p:spPr>
          <a:xfrm>
            <a:off x="-14507" y="-2540"/>
            <a:ext cx="6097270" cy="6863715"/>
          </a:xfrm>
          <a:prstGeom prst="rect">
            <a:avLst/>
          </a:prstGeom>
        </p:spPr>
      </p:pic>
      <p:sp>
        <p:nvSpPr>
          <p:cNvPr id="11" name="文本框 10"/>
          <p:cNvSpPr txBox="1"/>
          <p:nvPr/>
        </p:nvSpPr>
        <p:spPr>
          <a:xfrm>
            <a:off x="5021937" y="2764788"/>
            <a:ext cx="6444343" cy="923330"/>
          </a:xfrm>
          <a:prstGeom prst="rect">
            <a:avLst/>
          </a:prstGeom>
          <a:noFill/>
          <a:effectLst/>
        </p:spPr>
        <p:txBody>
          <a:bodyPr wrap="square" rtlCol="0">
            <a:spAutoFit/>
          </a:bodyPr>
          <a:lstStyle/>
          <a:p>
            <a:pPr algn="r"/>
            <a:r>
              <a:rPr lang="zh-CN" altLang="en-US" sz="54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感谢观看</a:t>
            </a:r>
          </a:p>
        </p:txBody>
      </p:sp>
      <p:sp>
        <p:nvSpPr>
          <p:cNvPr id="12" name="文本框 11"/>
          <p:cNvSpPr txBox="1"/>
          <p:nvPr/>
        </p:nvSpPr>
        <p:spPr>
          <a:xfrm>
            <a:off x="9089839" y="1690368"/>
            <a:ext cx="2318385" cy="1014730"/>
          </a:xfrm>
          <a:prstGeom prst="rect">
            <a:avLst/>
          </a:prstGeom>
          <a:noFill/>
          <a:effectLst/>
        </p:spPr>
        <p:txBody>
          <a:bodyPr wrap="square" rtlCol="0">
            <a:spAutoFit/>
          </a:bodyPr>
          <a:lstStyle/>
          <a:p>
            <a:pPr algn="r"/>
            <a:r>
              <a:rPr lang="en-US" altLang="zh-CN" sz="6000" dirty="0">
                <a:solidFill>
                  <a:srgbClr val="6AE7FF"/>
                </a:solidFill>
                <a:effectLst/>
                <a:latin typeface="微软雅黑" panose="020B0503020204020204" charset="-122"/>
                <a:ea typeface="微软雅黑" panose="020B0503020204020204" charset="-122"/>
              </a:rPr>
              <a:t>2018</a:t>
            </a:r>
          </a:p>
        </p:txBody>
      </p:sp>
      <p:sp>
        <p:nvSpPr>
          <p:cNvPr id="8" name="文本框 7"/>
          <p:cNvSpPr txBox="1"/>
          <p:nvPr/>
        </p:nvSpPr>
        <p:spPr>
          <a:xfrm>
            <a:off x="7750627" y="3637927"/>
            <a:ext cx="3715653" cy="338554"/>
          </a:xfrm>
          <a:prstGeom prst="rect">
            <a:avLst/>
          </a:prstGeom>
          <a:noFill/>
        </p:spPr>
        <p:txBody>
          <a:bodyPr wrap="square" rtlCol="0">
            <a:spAutoFit/>
          </a:bodyPr>
          <a:lstStyle/>
          <a:p>
            <a:pPr algn="dist"/>
            <a:r>
              <a:rPr lang="en-US" altLang="zh-CN" sz="1600" dirty="0">
                <a:solidFill>
                  <a:srgbClr val="6AE7FF"/>
                </a:solidFill>
              </a:rPr>
              <a:t>Thank you for watching.</a:t>
            </a:r>
            <a:endParaRPr lang="zh-CN" altLang="en-US" sz="1600" b="1" dirty="0">
              <a:solidFill>
                <a:srgbClr val="6AE7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9" name="矩形 8"/>
          <p:cNvSpPr/>
          <p:nvPr/>
        </p:nvSpPr>
        <p:spPr>
          <a:xfrm>
            <a:off x="3874002" y="1371600"/>
            <a:ext cx="2327564" cy="217170"/>
          </a:xfrm>
          <a:prstGeom prst="rect">
            <a:avLst/>
          </a:prstGeom>
          <a:solidFill>
            <a:srgbClr val="6AE7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448801" y="4177760"/>
            <a:ext cx="2743200" cy="2683415"/>
          </a:xfrm>
          <a:prstGeom prst="rect">
            <a:avLst/>
          </a:prstGeom>
        </p:spPr>
      </p:pic>
      <p:cxnSp>
        <p:nvCxnSpPr>
          <p:cNvPr id="16" name="直接连接符 15"/>
          <p:cNvCxnSpPr/>
          <p:nvPr/>
        </p:nvCxnSpPr>
        <p:spPr>
          <a:xfrm>
            <a:off x="6082763" y="4177761"/>
            <a:ext cx="6109238" cy="0"/>
          </a:xfrm>
          <a:prstGeom prst="line">
            <a:avLst/>
          </a:prstGeom>
          <a:ln w="22225">
            <a:solidFill>
              <a:srgbClr val="6AE7FF"/>
            </a:solidFill>
            <a:headEnd type="oval"/>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1182724"/>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strips(upRight)">
                                      <p:cBhvr>
                                        <p:cTn id="11" dur="1000"/>
                                        <p:tgtEl>
                                          <p:spTgt spid="2"/>
                                        </p:tgtEl>
                                      </p:cBhvr>
                                    </p:animEffect>
                                  </p:childTnLst>
                                </p:cTn>
                              </p:par>
                            </p:childTnLst>
                          </p:cTn>
                        </p:par>
                        <p:par>
                          <p:cTn id="12" fill="hold">
                            <p:stCondLst>
                              <p:cond delay="1500"/>
                            </p:stCondLst>
                            <p:childTnLst>
                              <p:par>
                                <p:cTn id="13" presetID="53" presetClass="entr" presetSubtype="16"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p:cTn id="15" dur="500" fill="hold"/>
                                        <p:tgtEl>
                                          <p:spTgt spid="12"/>
                                        </p:tgtEl>
                                        <p:attrNameLst>
                                          <p:attrName>ppt_w</p:attrName>
                                        </p:attrNameLst>
                                      </p:cBhvr>
                                      <p:tavLst>
                                        <p:tav tm="0">
                                          <p:val>
                                            <p:fltVal val="0"/>
                                          </p:val>
                                        </p:tav>
                                        <p:tav tm="100000">
                                          <p:val>
                                            <p:strVal val="#ppt_w"/>
                                          </p:val>
                                        </p:tav>
                                      </p:tavLst>
                                    </p:anim>
                                    <p:anim calcmode="lin" valueType="num">
                                      <p:cBhvr>
                                        <p:cTn id="16" dur="500" fill="hold"/>
                                        <p:tgtEl>
                                          <p:spTgt spid="12"/>
                                        </p:tgtEl>
                                        <p:attrNameLst>
                                          <p:attrName>ppt_h</p:attrName>
                                        </p:attrNameLst>
                                      </p:cBhvr>
                                      <p:tavLst>
                                        <p:tav tm="0">
                                          <p:val>
                                            <p:fltVal val="0"/>
                                          </p:val>
                                        </p:tav>
                                        <p:tav tm="100000">
                                          <p:val>
                                            <p:strVal val="#ppt_h"/>
                                          </p:val>
                                        </p:tav>
                                      </p:tavLst>
                                    </p:anim>
                                    <p:animEffect transition="in" filter="fade">
                                      <p:cBhvr>
                                        <p:cTn id="17" dur="500"/>
                                        <p:tgtEl>
                                          <p:spTgt spid="12"/>
                                        </p:tgtEl>
                                      </p:cBhvr>
                                    </p:animEffect>
                                  </p:childTnLst>
                                </p:cTn>
                              </p:par>
                            </p:childTnLst>
                          </p:cTn>
                        </p:par>
                        <p:par>
                          <p:cTn id="18" fill="hold">
                            <p:stCondLst>
                              <p:cond delay="20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1"/>
                                        </p:tgtEl>
                                        <p:attrNameLst>
                                          <p:attrName>ppt_y</p:attrName>
                                        </p:attrNameLst>
                                      </p:cBhvr>
                                      <p:tavLst>
                                        <p:tav tm="0">
                                          <p:val>
                                            <p:strVal val="#ppt_y"/>
                                          </p:val>
                                        </p:tav>
                                        <p:tav tm="100000">
                                          <p:val>
                                            <p:strVal val="#ppt_y"/>
                                          </p:val>
                                        </p:tav>
                                      </p:tavLst>
                                    </p:anim>
                                    <p:anim calcmode="lin" valueType="num">
                                      <p:cBhvr>
                                        <p:cTn id="23"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1"/>
                                        </p:tgtEl>
                                      </p:cBhvr>
                                    </p:animEffect>
                                  </p:childTnLst>
                                </p:cTn>
                              </p:par>
                            </p:childTnLst>
                          </p:cTn>
                        </p:par>
                        <p:par>
                          <p:cTn id="26" fill="hold">
                            <p:stCondLst>
                              <p:cond delay="2650"/>
                            </p:stCondLst>
                            <p:childTnLst>
                              <p:par>
                                <p:cTn id="27" presetID="29" presetClass="entr" presetSubtype="0" fill="hold" grpId="1" nodeType="afterEffect">
                                  <p:stCondLst>
                                    <p:cond delay="0"/>
                                  </p:stCondLst>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2"/>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Effect transition="in" filter="wipe(right)" prLst="gradientSize: 0.1">
                                      <p:cBhvr>
                                        <p:cTn id="31" dur="500"/>
                                        <p:tgtEl>
                                          <p:spTgt spid="8"/>
                                        </p:tgtEl>
                                      </p:cBhvr>
                                    </p:animEffect>
                                  </p:childTnLst>
                                </p:cTn>
                              </p:par>
                            </p:childTnLst>
                          </p:cTn>
                        </p:par>
                        <p:par>
                          <p:cTn id="32" fill="hold">
                            <p:stCondLst>
                              <p:cond delay="3150"/>
                            </p:stCondLst>
                            <p:childTnLst>
                              <p:par>
                                <p:cTn id="33" presetID="22" presetClass="entr" presetSubtype="2" fill="hold"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wipe(right)">
                                      <p:cBhvr>
                                        <p:cTn id="35" dur="500"/>
                                        <p:tgtEl>
                                          <p:spTgt spid="16"/>
                                        </p:tgtEl>
                                      </p:cBhvr>
                                    </p:animEffect>
                                  </p:childTnLst>
                                </p:cTn>
                              </p:par>
                            </p:childTnLst>
                          </p:cTn>
                        </p:par>
                        <p:par>
                          <p:cTn id="36" fill="hold">
                            <p:stCondLst>
                              <p:cond delay="3650"/>
                            </p:stCondLst>
                            <p:childTnLst>
                              <p:par>
                                <p:cTn id="37" presetID="22" presetClass="entr" presetSubtype="4"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down)">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animBg="1"/>
      <p:bldP spid="8" grpId="0"/>
      <p:bldP spid="8" grpId="1"/>
      <p:bldP spid="9"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色质感科技风区块链介绍"/>
</p:tagLst>
</file>

<file path=ppt/theme/theme1.xml><?xml version="1.0" encoding="utf-8"?>
<a:theme xmlns:a="http://schemas.openxmlformats.org/drawingml/2006/main" name="1_Office Theme">
  <a:themeElements>
    <a:clrScheme name="炫彩扁平2">
      <a:dk1>
        <a:srgbClr val="000000"/>
      </a:dk1>
      <a:lt1>
        <a:srgbClr val="FFFFFF"/>
      </a:lt1>
      <a:dk2>
        <a:srgbClr val="44546A"/>
      </a:dk2>
      <a:lt2>
        <a:srgbClr val="E7E6E6"/>
      </a:lt2>
      <a:accent1>
        <a:srgbClr val="FFBF53"/>
      </a:accent1>
      <a:accent2>
        <a:srgbClr val="F17475"/>
      </a:accent2>
      <a:accent3>
        <a:srgbClr val="01B3C5"/>
      </a:accent3>
      <a:accent4>
        <a:srgbClr val="77448C"/>
      </a:accent4>
      <a:accent5>
        <a:srgbClr val="00AF92"/>
      </a:accent5>
      <a:accent6>
        <a:srgbClr val="C65885"/>
      </a:accent6>
      <a:hlink>
        <a:srgbClr val="FCC79F"/>
      </a:hlink>
      <a:folHlink>
        <a:srgbClr val="869F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2600</Words>
  <Application>Microsoft Office PowerPoint</Application>
  <PresentationFormat>宽屏</PresentationFormat>
  <Paragraphs>203</Paragraphs>
  <Slides>28</Slides>
  <Notes>28</Notes>
  <HiddenSlides>0</HiddenSlides>
  <MMClips>1</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28</vt:i4>
      </vt:variant>
    </vt:vector>
  </HeadingPairs>
  <TitlesOfParts>
    <vt:vector size="47" baseType="lpstr">
      <vt:lpstr>Abel</vt:lpstr>
      <vt:lpstr>Arial Unicode MS</vt:lpstr>
      <vt:lpstr>Gill Sans</vt:lpstr>
      <vt:lpstr>ITC Avant Garde Std Bk</vt:lpstr>
      <vt:lpstr>Kartika</vt:lpstr>
      <vt:lpstr>等线</vt:lpstr>
      <vt:lpstr>冬青黑体简体中文 W3</vt:lpstr>
      <vt:lpstr>黑体</vt:lpstr>
      <vt:lpstr>宋体</vt:lpstr>
      <vt:lpstr>微软雅黑</vt:lpstr>
      <vt:lpstr>微软雅黑 Light</vt:lpstr>
      <vt:lpstr>幼圆</vt:lpstr>
      <vt:lpstr>Arial</vt:lpstr>
      <vt:lpstr>Calibri</vt:lpstr>
      <vt:lpstr>Calibri Light</vt:lpstr>
      <vt:lpstr>Open Sans</vt:lpstr>
      <vt:lpstr>Segoe UI</vt:lpstr>
      <vt:lpstr>1_Office Theme</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黑色质感科技风区块链介绍</dc:title>
  <dc:creator/>
  <cp:keywords/>
  <dc:description/>
  <cp:lastModifiedBy/>
  <cp:revision>1</cp:revision>
  <dcterms:created xsi:type="dcterms:W3CDTF">2018-03-07T04:36:00Z</dcterms:created>
  <dcterms:modified xsi:type="dcterms:W3CDTF">2018-12-01T02:02:55Z</dcterms:modified>
</cp:coreProperties>
</file>