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44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A89EB-70D0-474D-8386-06FB1DC8220D}" type="datetimeFigureOut">
              <a:rPr lang="zh-CN" altLang="en-US" smtClean="0"/>
              <a:t>2019/12/28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999E4-6E1F-4BD3-994C-B642294863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360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powerpoint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kejian/meishu/" TargetMode="External"/><Relationship Id="rId3" Type="http://schemas.openxmlformats.org/officeDocument/2006/relationships/hyperlink" Target="http://www.1ppt.com/moban/" TargetMode="External"/><Relationship Id="rId21" Type="http://schemas.openxmlformats.org/officeDocument/2006/relationships/hyperlink" Target="http://www.1ppt.com/kejian/huaxue/" TargetMode="External"/><Relationship Id="rId7" Type="http://schemas.openxmlformats.org/officeDocument/2006/relationships/hyperlink" Target="http://www.1ppt.com/xiazai/" TargetMode="External"/><Relationship Id="rId12" Type="http://schemas.openxmlformats.org/officeDocument/2006/relationships/hyperlink" Target="http://www.1ppt.com/jiaoan/" TargetMode="External"/><Relationship Id="rId17" Type="http://schemas.openxmlformats.org/officeDocument/2006/relationships/hyperlink" Target="http://www.1ppt.com/kejian/yingyu/" TargetMode="External"/><Relationship Id="rId2" Type="http://schemas.openxmlformats.org/officeDocument/2006/relationships/slide" Target="../slides/slide6.xml"/><Relationship Id="rId16" Type="http://schemas.openxmlformats.org/officeDocument/2006/relationships/hyperlink" Target="http://www.1ppt.com/kejian/shuxue/" TargetMode="External"/><Relationship Id="rId20" Type="http://schemas.openxmlformats.org/officeDocument/2006/relationships/hyperlink" Target="http://www.1ppt.com/kejian/wul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tubiao/" TargetMode="External"/><Relationship Id="rId11" Type="http://schemas.openxmlformats.org/officeDocument/2006/relationships/hyperlink" Target="http://www.1ppt.com/shiti/" TargetMode="External"/><Relationship Id="rId24" Type="http://schemas.openxmlformats.org/officeDocument/2006/relationships/hyperlink" Target="http://www.1ppt.com/kejian/lishi/" TargetMode="External"/><Relationship Id="rId5" Type="http://schemas.openxmlformats.org/officeDocument/2006/relationships/hyperlink" Target="http://www.1ppt.com/beijing/" TargetMode="External"/><Relationship Id="rId15" Type="http://schemas.openxmlformats.org/officeDocument/2006/relationships/hyperlink" Target="http://www.1ppt.com/kejian/yuwen/" TargetMode="External"/><Relationship Id="rId23" Type="http://schemas.openxmlformats.org/officeDocument/2006/relationships/hyperlink" Target="http://www.1ppt.com/kejian/dili/" TargetMode="External"/><Relationship Id="rId10" Type="http://schemas.openxmlformats.org/officeDocument/2006/relationships/hyperlink" Target="http://www.1ppt.com/excel/" TargetMode="External"/><Relationship Id="rId19" Type="http://schemas.openxmlformats.org/officeDocument/2006/relationships/hyperlink" Target="http://www.1ppt.com/kejian/kexue/" TargetMode="External"/><Relationship Id="rId4" Type="http://schemas.openxmlformats.org/officeDocument/2006/relationships/hyperlink" Target="http://www.1ppt.com/sucai/" TargetMode="External"/><Relationship Id="rId9" Type="http://schemas.openxmlformats.org/officeDocument/2006/relationships/hyperlink" Target="http://www.1ppt.com/word/" TargetMode="External"/><Relationship Id="rId14" Type="http://schemas.openxmlformats.org/officeDocument/2006/relationships/hyperlink" Target="http://www.1ppt.com/kejian/" TargetMode="External"/><Relationship Id="rId22" Type="http://schemas.openxmlformats.org/officeDocument/2006/relationships/hyperlink" Target="http://www.1ppt.com/kejian/shengwu/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43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51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49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308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136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个人简历：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www.1ppt.com/jianli/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语文课件：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www.1ppt.com/kejian/yuwen/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数学课件：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www.1ppt.com/kejian/shuxue/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英语课件：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www.1ppt.com/kejian/yingyu/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美术课件：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www.1ppt.com/kejian/meishu/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科学课件：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9"/>
              </a:rPr>
              <a:t>www.1ppt.com/kejian/kexue/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物理课件：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0"/>
              </a:rPr>
              <a:t>www.1ppt.com/kejian/wuli/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化学课件：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1"/>
              </a:rPr>
              <a:t>www.1ppt.com/kejian/huaxue/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生物课件：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2"/>
              </a:rPr>
              <a:t>www.1ppt.com/kejian/shengwu/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地理课件：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3"/>
              </a:rPr>
              <a:t>www.1ppt.com/kejian/dili/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历史课件：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4"/>
              </a:rPr>
              <a:t>www.1ppt.com/kejian/lishi/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774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793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157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547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95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407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01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98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626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780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5777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999E4-6E1F-4BD3-994C-B6422948630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89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502413" y="1941214"/>
            <a:ext cx="8139178" cy="674375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502413" y="2674620"/>
            <a:ext cx="8139178" cy="713238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49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3" y="324000"/>
            <a:ext cx="8139178" cy="486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02413" y="972000"/>
            <a:ext cx="8139178" cy="3781016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822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49" y="2856550"/>
            <a:ext cx="8139178" cy="468634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2445" y="3383759"/>
            <a:ext cx="8139178" cy="808489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1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2411760" y="483518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个人简历：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www.1ppt.com/jianli/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手抄报：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www.1ppt.com/shouchaobao/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3" y="324000"/>
            <a:ext cx="8139178" cy="486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9158" y="972000"/>
            <a:ext cx="3962432" cy="378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79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3" y="324000"/>
            <a:ext cx="8139178" cy="486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02447" y="972003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02444" y="1341782"/>
            <a:ext cx="3962400" cy="3414176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2" y="972003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2" y="1341782"/>
            <a:ext cx="3962432" cy="3414176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53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8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679194" y="972000"/>
            <a:ext cx="3962432" cy="378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5482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928351" y="714384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02445" y="714378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3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02449" y="714381"/>
            <a:ext cx="8139178" cy="37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5204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02413" y="1941214"/>
            <a:ext cx="8139178" cy="674375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3313266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02413" y="324000"/>
            <a:ext cx="8139178" cy="486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502413" y="972000"/>
            <a:ext cx="8139178" cy="378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60FBDFE-C587-4B4C-A407-44438C67B5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2019/12/28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9AE70B2-8BF9-45C0-BB95-33D1B9D3A85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94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item/%E9%95%BF%E6%81%A8%E6%AD%8C/2252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baike.baidu.com/item/%E7%90%B5%E7%90%B6%E8%A1%8C/69544" TargetMode="External"/><Relationship Id="rId4" Type="http://schemas.openxmlformats.org/officeDocument/2006/relationships/hyperlink" Target="https://baike.baidu.com/item/%E5%8D%96%E7%82%AD%E7%BF%81/62232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"/>
          <p:cNvSpPr txBox="1"/>
          <p:nvPr/>
        </p:nvSpPr>
        <p:spPr>
          <a:xfrm>
            <a:off x="4310427" y="2330261"/>
            <a:ext cx="386977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000" b="1" dirty="0">
                <a:solidFill>
                  <a:srgbClr val="E7E6E6">
                    <a:lumMod val="50000"/>
                  </a:srgbClr>
                </a:solidFill>
              </a:rPr>
              <a:t>池上</a:t>
            </a:r>
            <a:r>
              <a:rPr lang="en-US" altLang="zh-CN" sz="4000" b="1" dirty="0" smtClean="0">
                <a:solidFill>
                  <a:srgbClr val="E7E6E6">
                    <a:lumMod val="50000"/>
                  </a:srgbClr>
                </a:solidFill>
              </a:rPr>
              <a:t>——</a:t>
            </a:r>
            <a:r>
              <a:rPr lang="zh-CN" altLang="en-US" sz="4000" b="1" dirty="0">
                <a:solidFill>
                  <a:srgbClr val="E7E6E6">
                    <a:lumMod val="50000"/>
                  </a:srgbClr>
                </a:solidFill>
              </a:rPr>
              <a:t>白居易</a:t>
            </a:r>
            <a:r>
              <a:rPr lang="en-US" altLang="zh-CN" sz="4000" b="1" dirty="0">
                <a:solidFill>
                  <a:srgbClr val="E7E6E6">
                    <a:lumMod val="50000"/>
                  </a:srgbClr>
                </a:solidFill>
              </a:rPr>
              <a:t> </a:t>
            </a:r>
            <a:endParaRPr lang="zh-CN" altLang="en-US" sz="4000" b="1" dirty="0">
              <a:solidFill>
                <a:srgbClr val="E7E6E6">
                  <a:lumMod val="50000"/>
                </a:srgb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141843"/>
            <a:ext cx="3216116" cy="241268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456818" y="267494"/>
            <a:ext cx="2744110" cy="163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800" b="1" cap="all" spc="600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楷体_GB2312" pitchFamily="49" charset="-122"/>
                <a:ea typeface="楷体_GB2312" pitchFamily="49" charset="-122"/>
              </a:rPr>
              <a:t>语文</a:t>
            </a:r>
            <a:endParaRPr lang="en-US" altLang="zh-CN" sz="4800" b="1" cap="all" spc="600" dirty="0" smtClean="0">
              <a:ln w="9000" cmpd="sng">
                <a:solidFill>
                  <a:srgbClr val="000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0000">
                      <a:shade val="20000"/>
                      <a:satMod val="245000"/>
                    </a:srgbClr>
                  </a:gs>
                  <a:gs pos="43000">
                    <a:srgbClr val="000000">
                      <a:satMod val="255000"/>
                    </a:srgbClr>
                  </a:gs>
                  <a:gs pos="48000">
                    <a:srgbClr val="000000">
                      <a:shade val="85000"/>
                      <a:satMod val="255000"/>
                    </a:srgbClr>
                  </a:gs>
                  <a:gs pos="100000">
                    <a:srgbClr val="000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楷体_GB2312" pitchFamily="49" charset="-122"/>
              <a:ea typeface="楷体_GB2312" pitchFamily="49" charset="-122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一年级</a:t>
            </a:r>
            <a:r>
              <a:rPr lang="en-US" altLang="zh-CN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下</a:t>
            </a:r>
            <a:endParaRPr lang="en-US" altLang="zh-CN" cap="all" dirty="0" smtClean="0">
              <a:ln w="9000" cmpd="sng">
                <a:solidFill>
                  <a:srgbClr val="000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0000">
                      <a:shade val="20000"/>
                      <a:satMod val="245000"/>
                    </a:srgbClr>
                  </a:gs>
                  <a:gs pos="43000">
                    <a:srgbClr val="000000">
                      <a:satMod val="255000"/>
                    </a:srgbClr>
                  </a:gs>
                  <a:gs pos="48000">
                    <a:srgbClr val="000000">
                      <a:shade val="85000"/>
                      <a:satMod val="255000"/>
                    </a:srgbClr>
                  </a:gs>
                  <a:gs pos="100000">
                    <a:srgbClr val="000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（配人教版）</a:t>
            </a:r>
            <a:endParaRPr lang="zh-CN" altLang="en-US" sz="1400" cap="all" dirty="0">
              <a:ln w="9000" cmpd="sng">
                <a:solidFill>
                  <a:srgbClr val="000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0000">
                      <a:shade val="20000"/>
                      <a:satMod val="245000"/>
                    </a:srgbClr>
                  </a:gs>
                  <a:gs pos="43000">
                    <a:srgbClr val="000000">
                      <a:satMod val="255000"/>
                    </a:srgbClr>
                  </a:gs>
                  <a:gs pos="48000">
                    <a:srgbClr val="000000">
                      <a:shade val="85000"/>
                      <a:satMod val="255000"/>
                    </a:srgbClr>
                  </a:gs>
                  <a:gs pos="100000">
                    <a:srgbClr val="000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2955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 idx="4294967295"/>
          </p:nvPr>
        </p:nvSpPr>
        <p:spPr bwMode="auto">
          <a:xfrm>
            <a:off x="521682" y="458032"/>
            <a:ext cx="3993526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zh-CN" sz="3200" b="1" dirty="0" smtClean="0">
                <a:latin typeface="微软雅黑" panose="020B0503020204020204" pitchFamily="34" charset="-122"/>
              </a:rPr>
              <a:t>出示谜语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2667000" y="1319689"/>
            <a:ext cx="3810000" cy="30469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prstClr val="black"/>
                </a:solidFill>
                <a:ea typeface="宋体" panose="02010600030101010101" pitchFamily="2" charset="-122"/>
              </a:rPr>
              <a:t>青竹竿，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prstClr val="black"/>
                </a:solidFill>
                <a:ea typeface="宋体" panose="02010600030101010101" pitchFamily="2" charset="-122"/>
              </a:rPr>
              <a:t>顶蜂窝，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prstClr val="black"/>
                </a:solidFill>
                <a:ea typeface="宋体" panose="02010600030101010101" pitchFamily="2" charset="-122"/>
              </a:rPr>
              <a:t>吃了肉，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prstClr val="black"/>
                </a:solidFill>
                <a:ea typeface="宋体" panose="02010600030101010101" pitchFamily="2" charset="-122"/>
              </a:rPr>
              <a:t>还有窝。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56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904" y="417759"/>
            <a:ext cx="27294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微软雅黑" panose="020B0503020204020204" pitchFamily="34" charset="-122"/>
              </a:rPr>
              <a:t>课文情景图</a:t>
            </a:r>
            <a:endParaRPr lang="zh-CN" altLang="zh-CN" sz="3200" b="1" dirty="0">
              <a:latin typeface="微软雅黑" panose="020B0503020204020204" pitchFamily="34" charset="-12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834309" y="3511562"/>
            <a:ext cx="35052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72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江南水乡</a:t>
            </a:r>
          </a:p>
        </p:txBody>
      </p:sp>
      <p:pic>
        <p:nvPicPr>
          <p:cNvPr id="4" name="图片 3" descr="照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826" y="1004301"/>
            <a:ext cx="6855619" cy="395525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6825" y="1129633"/>
            <a:ext cx="405211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图中画了谁？他在干什么？他想干什么？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6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904" y="417759"/>
            <a:ext cx="27294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微软雅黑" panose="020B0503020204020204" pitchFamily="34" charset="-122"/>
              </a:rPr>
              <a:t>课文情景图</a:t>
            </a:r>
            <a:endParaRPr lang="zh-CN" altLang="zh-CN" sz="3200" b="1" dirty="0">
              <a:latin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939" y="1515430"/>
            <a:ext cx="3535204" cy="242173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2916" y="1515427"/>
            <a:ext cx="3216116" cy="241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9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305" y="1624487"/>
            <a:ext cx="5186855" cy="18158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诗人</a:t>
            </a:r>
            <a:r>
              <a:rPr lang="zh-CN" altLang="zh-CN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白居易，号香山居士</a:t>
            </a:r>
            <a:r>
              <a:rPr lang="zh-CN" altLang="en-US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r>
              <a:rPr lang="zh-CN" altLang="en-US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唐代伟大的现实主义诗人，唐代三大诗人之一。代表诗作有</a:t>
            </a:r>
            <a:r>
              <a:rPr lang="en-US" altLang="zh-CN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hlinkClick r:id="rId3"/>
              </a:rPr>
              <a:t>长恨歌</a:t>
            </a:r>
            <a:r>
              <a:rPr lang="en-US" altLang="zh-CN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》《</a:t>
            </a:r>
            <a:r>
              <a:rPr lang="zh-CN" altLang="en-US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hlinkClick r:id="rId4"/>
              </a:rPr>
              <a:t>卖炭翁</a:t>
            </a:r>
            <a:r>
              <a:rPr lang="en-US" altLang="zh-CN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》《</a:t>
            </a:r>
            <a:r>
              <a:rPr lang="zh-CN" altLang="en-US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hlinkClick r:id="rId5"/>
              </a:rPr>
              <a:t>琵琶行</a:t>
            </a:r>
            <a:r>
              <a:rPr lang="en-US" altLang="zh-CN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28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等。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77208" y="1392867"/>
            <a:ext cx="2289330" cy="3449677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" name="文本框 2"/>
          <p:cNvSpPr txBox="1"/>
          <p:nvPr/>
        </p:nvSpPr>
        <p:spPr>
          <a:xfrm>
            <a:off x="4103478" y="4394476"/>
            <a:ext cx="1404626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sym typeface="+mn-ea"/>
              </a:rPr>
              <a:t>课文情景图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5895" y="417791"/>
            <a:ext cx="1883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作者介绍</a:t>
            </a:r>
          </a:p>
        </p:txBody>
      </p:sp>
    </p:spTree>
    <p:extLst>
      <p:ext uri="{BB962C8B-B14F-4D97-AF65-F5344CB8AC3E}">
        <p14:creationId xmlns:p14="http://schemas.microsoft.com/office/powerpoint/2010/main" val="85244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475909" y="439814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latin typeface="微软雅黑"/>
              </a:rPr>
              <a:t>会认的字</a:t>
            </a:r>
            <a:endParaRPr lang="zh-CN" altLang="zh-CN" sz="3600" b="1" dirty="0" smtClean="0">
              <a:latin typeface="微软雅黑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41120" y="1699289"/>
            <a:ext cx="1367020" cy="2633225"/>
            <a:chOff x="593424" y="2189488"/>
            <a:chExt cx="2087563" cy="3803401"/>
          </a:xfrm>
        </p:grpSpPr>
        <p:sp>
          <p:nvSpPr>
            <p:cNvPr id="40" name="Oval 15"/>
            <p:cNvSpPr>
              <a:spLocks noChangeArrowheads="1"/>
            </p:cNvSpPr>
            <p:nvPr/>
          </p:nvSpPr>
          <p:spPr bwMode="auto">
            <a:xfrm>
              <a:off x="593424" y="3782329"/>
              <a:ext cx="2011269" cy="1691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41" name="Picture 17" descr="xiuxianyule2_0313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424" y="2189488"/>
              <a:ext cx="2087563" cy="1590056"/>
            </a:xfrm>
            <a:prstGeom prst="rect">
              <a:avLst/>
            </a:prstGeom>
            <a:noFill/>
          </p:spPr>
        </p:pic>
        <p:sp>
          <p:nvSpPr>
            <p:cNvPr id="43" name="矩形 42"/>
            <p:cNvSpPr/>
            <p:nvPr/>
          </p:nvSpPr>
          <p:spPr>
            <a:xfrm>
              <a:off x="1250499" y="3903508"/>
              <a:ext cx="1143673" cy="208938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b="1" dirty="0">
                  <a:solidFill>
                    <a:prstClr val="white"/>
                  </a:solidFill>
                  <a:latin typeface="微软雅黑"/>
                </a:rPr>
                <a:t>识</a:t>
              </a:r>
              <a:endParaRPr lang="en-US" altLang="zh-CN" sz="4400" b="1" dirty="0">
                <a:solidFill>
                  <a:prstClr val="white"/>
                </a:solidFill>
                <a:latin typeface="微软雅黑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b="1" dirty="0">
                  <a:solidFill>
                    <a:prstClr val="white"/>
                  </a:solidFill>
                  <a:latin typeface="微软雅黑"/>
                </a:rPr>
                <a:t>字</a:t>
              </a:r>
              <a:endParaRPr lang="zh-CN" altLang="en-US" sz="4400" dirty="0">
                <a:solidFill>
                  <a:prstClr val="white"/>
                </a:solidFill>
                <a:latin typeface="微软雅黑"/>
              </a:endParaRPr>
            </a:p>
          </p:txBody>
        </p:sp>
      </p:grpSp>
      <p:sp>
        <p:nvSpPr>
          <p:cNvPr id="64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314703" y="1461611"/>
            <a:ext cx="949303" cy="64008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踪</a:t>
            </a:r>
          </a:p>
        </p:txBody>
      </p:sp>
      <p:sp>
        <p:nvSpPr>
          <p:cNvPr id="65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454366" y="1461611"/>
            <a:ext cx="951590" cy="638175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迹</a:t>
            </a:r>
          </a:p>
        </p:txBody>
      </p:sp>
      <p:sp>
        <p:nvSpPr>
          <p:cNvPr id="66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675946" y="1461611"/>
            <a:ext cx="950447" cy="64008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浮</a:t>
            </a:r>
          </a:p>
        </p:txBody>
      </p:sp>
      <p:sp>
        <p:nvSpPr>
          <p:cNvPr id="67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99388" y="3600931"/>
            <a:ext cx="962456" cy="661511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萍</a:t>
            </a:r>
          </a:p>
        </p:txBody>
      </p:sp>
      <p:sp>
        <p:nvSpPr>
          <p:cNvPr id="68" name="Text Box 22"/>
          <p:cNvSpPr txBox="1">
            <a:spLocks noChangeArrowheads="1"/>
          </p:cNvSpPr>
          <p:nvPr/>
        </p:nvSpPr>
        <p:spPr bwMode="auto">
          <a:xfrm>
            <a:off x="4570098" y="720092"/>
            <a:ext cx="7514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prstClr val="black"/>
                </a:solidFill>
                <a:latin typeface="宋体" panose="02010600030101010101" pitchFamily="2" charset="-122"/>
              </a:rPr>
              <a:t>jì</a:t>
            </a:r>
            <a:r>
              <a:rPr lang="zh-CN" altLang="zh-CN" sz="4000" dirty="0">
                <a:solidFill>
                  <a:prstClr val="black"/>
                </a:solidFill>
              </a:rPr>
              <a:t> </a:t>
            </a:r>
            <a:endParaRPr lang="en-US" altLang="zh-CN" sz="4000" b="1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69" name="Text Box 24"/>
          <p:cNvSpPr txBox="1">
            <a:spLocks noChangeArrowheads="1"/>
          </p:cNvSpPr>
          <p:nvPr/>
        </p:nvSpPr>
        <p:spPr bwMode="auto">
          <a:xfrm>
            <a:off x="2382204" y="2827499"/>
            <a:ext cx="130614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altLang="zh-CN" sz="4000" b="1">
                <a:solidFill>
                  <a:prstClr val="black"/>
                </a:solidFill>
                <a:latin typeface="宋体" panose="02010600030101010101" pitchFamily="2" charset="-122"/>
              </a:rPr>
              <a:t>píng</a:t>
            </a:r>
            <a:r>
              <a:rPr lang="en-US" altLang="zh-CN" sz="4000" b="1" dirty="0">
                <a:solidFill>
                  <a:prstClr val="black"/>
                </a:solidFill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70" name="Text Box 28"/>
          <p:cNvSpPr txBox="1">
            <a:spLocks noChangeArrowheads="1"/>
          </p:cNvSpPr>
          <p:nvPr/>
        </p:nvSpPr>
        <p:spPr bwMode="auto">
          <a:xfrm>
            <a:off x="2928977" y="2347437"/>
            <a:ext cx="17207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（踪迹）</a:t>
            </a:r>
            <a:endParaRPr lang="zh-CN" altLang="en-US" sz="3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1" name="Text Box 29"/>
          <p:cNvSpPr txBox="1">
            <a:spLocks noChangeArrowheads="1"/>
          </p:cNvSpPr>
          <p:nvPr/>
        </p:nvSpPr>
        <p:spPr bwMode="auto">
          <a:xfrm>
            <a:off x="4128136" y="2347437"/>
            <a:ext cx="17344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（痕迹）</a:t>
            </a:r>
            <a:endParaRPr lang="zh-CN" altLang="en-US" sz="3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2" name="Text Box 30"/>
          <p:cNvSpPr txBox="1">
            <a:spLocks noChangeArrowheads="1"/>
          </p:cNvSpPr>
          <p:nvPr/>
        </p:nvSpPr>
        <p:spPr bwMode="auto">
          <a:xfrm>
            <a:off x="5294471" y="2342677"/>
            <a:ext cx="18665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（漂浮）</a:t>
            </a:r>
            <a:endParaRPr lang="zh-CN" altLang="en-US" sz="3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3" name="Text Box 31"/>
          <p:cNvSpPr txBox="1">
            <a:spLocks noChangeArrowheads="1"/>
          </p:cNvSpPr>
          <p:nvPr/>
        </p:nvSpPr>
        <p:spPr bwMode="auto">
          <a:xfrm>
            <a:off x="2268415" y="4465799"/>
            <a:ext cx="18448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（浮萍）</a:t>
            </a:r>
            <a:endParaRPr lang="zh-CN" altLang="en-US" sz="3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4" name="Text Box 35"/>
          <p:cNvSpPr txBox="1">
            <a:spLocks noChangeArrowheads="1"/>
          </p:cNvSpPr>
          <p:nvPr/>
        </p:nvSpPr>
        <p:spPr bwMode="auto">
          <a:xfrm>
            <a:off x="2988471" y="710091"/>
            <a:ext cx="162353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000" b="1" dirty="0" err="1" smtClean="0">
                <a:solidFill>
                  <a:prstClr val="black"/>
                </a:solidFill>
                <a:latin typeface="宋体" panose="02010600030101010101" pitchFamily="2" charset="-122"/>
              </a:rPr>
              <a:t>zōng</a:t>
            </a:r>
          </a:p>
        </p:txBody>
      </p:sp>
      <p:sp>
        <p:nvSpPr>
          <p:cNvPr id="75" name="Text Box 36"/>
          <p:cNvSpPr txBox="1">
            <a:spLocks noChangeArrowheads="1"/>
          </p:cNvSpPr>
          <p:nvPr/>
        </p:nvSpPr>
        <p:spPr bwMode="auto">
          <a:xfrm>
            <a:off x="5266851" y="720094"/>
            <a:ext cx="19329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prstClr val="black"/>
                </a:solidFill>
                <a:latin typeface="宋体" panose="02010600030101010101" pitchFamily="2" charset="-122"/>
              </a:rPr>
              <a:t>fú</a:t>
            </a:r>
          </a:p>
        </p:txBody>
      </p:sp>
      <p:sp>
        <p:nvSpPr>
          <p:cNvPr id="7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02396" y="3588072"/>
            <a:ext cx="962456" cy="661511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泉</a:t>
            </a:r>
          </a:p>
        </p:txBody>
      </p:sp>
      <p:sp>
        <p:nvSpPr>
          <p:cNvPr id="77" name="Text Box 24"/>
          <p:cNvSpPr txBox="1">
            <a:spLocks noChangeArrowheads="1"/>
          </p:cNvSpPr>
          <p:nvPr/>
        </p:nvSpPr>
        <p:spPr bwMode="auto">
          <a:xfrm>
            <a:off x="3850481" y="2827499"/>
            <a:ext cx="12764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</a:pPr>
            <a:r>
              <a:rPr lang="en-US" sz="4000" b="1" dirty="0">
                <a:solidFill>
                  <a:prstClr val="black"/>
                </a:solidFill>
                <a:latin typeface="宋体" panose="02010600030101010101" pitchFamily="2" charset="-122"/>
              </a:rPr>
              <a:t>quán</a:t>
            </a:r>
          </a:p>
        </p:txBody>
      </p:sp>
      <p:sp>
        <p:nvSpPr>
          <p:cNvPr id="78" name="Text Box 31"/>
          <p:cNvSpPr txBox="1">
            <a:spLocks noChangeArrowheads="1"/>
          </p:cNvSpPr>
          <p:nvPr/>
        </p:nvSpPr>
        <p:spPr bwMode="auto">
          <a:xfrm>
            <a:off x="3563038" y="4473093"/>
            <a:ext cx="205872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（泉水）</a:t>
            </a:r>
            <a:endParaRPr lang="zh-CN" altLang="en-US" sz="3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6281" y="1694366"/>
            <a:ext cx="1354556" cy="2633225"/>
            <a:chOff x="593424" y="2189488"/>
            <a:chExt cx="2087563" cy="3803401"/>
          </a:xfrm>
        </p:grpSpPr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593424" y="3782329"/>
              <a:ext cx="2011269" cy="1691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24" name="Picture 17" descr="xiuxianyule2_0313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424" y="2189488"/>
              <a:ext cx="2087563" cy="1590056"/>
            </a:xfrm>
            <a:prstGeom prst="rect">
              <a:avLst/>
            </a:prstGeom>
            <a:noFill/>
          </p:spPr>
        </p:pic>
        <p:sp>
          <p:nvSpPr>
            <p:cNvPr id="25" name="矩形 24"/>
            <p:cNvSpPr/>
            <p:nvPr/>
          </p:nvSpPr>
          <p:spPr>
            <a:xfrm>
              <a:off x="1250499" y="3903508"/>
              <a:ext cx="1154197" cy="208938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b="1" dirty="0">
                  <a:solidFill>
                    <a:prstClr val="white"/>
                  </a:solidFill>
                  <a:latin typeface="微软雅黑"/>
                </a:rPr>
                <a:t>识</a:t>
              </a:r>
              <a:endParaRPr lang="en-US" altLang="zh-CN" sz="4400" b="1" dirty="0">
                <a:solidFill>
                  <a:prstClr val="white"/>
                </a:solidFill>
                <a:latin typeface="微软雅黑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b="1" dirty="0">
                  <a:solidFill>
                    <a:prstClr val="white"/>
                  </a:solidFill>
                  <a:latin typeface="微软雅黑"/>
                </a:rPr>
                <a:t>字</a:t>
              </a:r>
              <a:endParaRPr lang="zh-CN" altLang="en-US" sz="4400" dirty="0">
                <a:solidFill>
                  <a:prstClr val="white"/>
                </a:solidFill>
                <a:latin typeface="微软雅黑"/>
              </a:endParaRPr>
            </a:p>
          </p:txBody>
        </p:sp>
      </p:grpSp>
      <p:sp>
        <p:nvSpPr>
          <p:cNvPr id="3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113973" y="3588068"/>
            <a:ext cx="897262" cy="661035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流</a:t>
            </a:r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4715062" y="4472819"/>
            <a:ext cx="26855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（河流）</a:t>
            </a:r>
          </a:p>
        </p:txBody>
      </p:sp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4704010" y="2844153"/>
            <a:ext cx="18814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000" b="1" dirty="0" err="1" smtClean="0">
                <a:solidFill>
                  <a:prstClr val="black"/>
                </a:solidFill>
                <a:latin typeface="宋体" panose="02010600030101010101" pitchFamily="2" charset="-122"/>
              </a:rPr>
              <a:t>liú</a:t>
            </a:r>
          </a:p>
        </p:txBody>
      </p:sp>
      <p:sp>
        <p:nvSpPr>
          <p:cNvPr id="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12685" y="3599502"/>
            <a:ext cx="962456" cy="661511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荷</a:t>
            </a: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5889310" y="2857028"/>
            <a:ext cx="169387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000" b="1" dirty="0" err="1">
                <a:solidFill>
                  <a:prstClr val="black"/>
                </a:solidFill>
                <a:latin typeface="宋体" panose="02010600030101010101" pitchFamily="2" charset="-122"/>
              </a:rPr>
              <a:t>hé</a:t>
            </a:r>
            <a:r>
              <a:rPr lang="en-US" altLang="zh-CN" sz="4000" b="1" dirty="0">
                <a:solidFill>
                  <a:prstClr val="black"/>
                </a:solidFill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5895502" y="4465799"/>
            <a:ext cx="18448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（荷叶）</a:t>
            </a:r>
            <a:endParaRPr lang="zh-CN" altLang="en-US" sz="32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79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bldLvl="0" animBg="1" autoUpdateAnimBg="0"/>
      <p:bldP spid="69" grpId="0" bldLvl="0" animBg="1" autoUpdateAnimBg="0"/>
      <p:bldP spid="70" grpId="0" bldLvl="0" animBg="1" autoUpdateAnimBg="0"/>
      <p:bldP spid="71" grpId="0" bldLvl="0" animBg="1" autoUpdateAnimBg="0"/>
      <p:bldP spid="72" grpId="0" bldLvl="0" animBg="1" autoUpdateAnimBg="0"/>
      <p:bldP spid="73" grpId="0" bldLvl="0" animBg="1" autoUpdateAnimBg="0"/>
      <p:bldP spid="74" grpId="0" bldLvl="0" animBg="1" autoUpdateAnimBg="0"/>
      <p:bldP spid="75" grpId="0" bldLvl="0" animBg="1" autoUpdateAnimBg="0"/>
      <p:bldP spid="77" grpId="0" bldLvl="0" animBg="1" autoUpdateAnimBg="0"/>
      <p:bldP spid="78" grpId="0" bldLvl="0" animBg="1" autoUpdateAnimBg="0"/>
      <p:bldP spid="4" grpId="0" bldLvl="0" animBg="1" autoUpdateAnimBg="0"/>
      <p:bldP spid="5" grpId="0" bldLvl="0" animBg="1" autoUpdateAnimBg="0"/>
      <p:bldP spid="7" grpId="0" bldLvl="0" animBg="1" autoUpdateAnimBg="0"/>
      <p:bldP spid="8" grpId="0" bldLvl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4"/>
            <a:ext cx="2042616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latin typeface="微软雅黑" panose="020B0503020204020204" pitchFamily="34" charset="-122"/>
              </a:rPr>
              <a:t>会</a:t>
            </a:r>
            <a:r>
              <a:rPr lang="zh-CN" altLang="en-US" sz="3200" b="1" dirty="0">
                <a:latin typeface="微软雅黑" panose="020B0503020204020204" pitchFamily="34" charset="-122"/>
              </a:rPr>
              <a:t>写</a:t>
            </a:r>
            <a:r>
              <a:rPr lang="zh-CN" altLang="en-US" sz="3200" b="1" dirty="0" smtClean="0">
                <a:latin typeface="微软雅黑" panose="020B0503020204020204" pitchFamily="34" charset="-122"/>
              </a:rPr>
              <a:t>的字</a:t>
            </a:r>
            <a:endParaRPr lang="zh-CN" altLang="zh-CN" sz="3200" b="1" dirty="0" smtClean="0"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3970377" y="2872899"/>
            <a:ext cx="513812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  <a:ea typeface="微软雅黑" panose="020B0503020204020204" pitchFamily="34" charset="-122"/>
              </a:rPr>
              <a:t>组词</a:t>
            </a:r>
            <a:r>
              <a:rPr lang="zh-CN" altLang="en-US" sz="3200" b="1" dirty="0">
                <a:solidFill>
                  <a:srgbClr val="44546A"/>
                </a:solidFill>
                <a:ea typeface="微软雅黑" panose="020B0503020204020204" pitchFamily="34" charset="-122"/>
                <a:sym typeface="Wingdings" panose="05000000000000000000" pitchFamily="2" charset="2"/>
              </a:rPr>
              <a:t>：（首都）（首长）</a:t>
            </a:r>
            <a:endParaRPr lang="en-US" altLang="zh-CN" sz="3200" b="1" dirty="0">
              <a:solidFill>
                <a:srgbClr val="44546A"/>
              </a:solidFill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  <a:ea typeface="微软雅黑" panose="020B0503020204020204" pitchFamily="34" charset="-122"/>
              </a:rPr>
              <a:t>造句：北京是中国的首都。</a:t>
            </a:r>
            <a:endParaRPr lang="en-US" altLang="zh-CN" sz="3200" b="1" dirty="0">
              <a:solidFill>
                <a:srgbClr val="44546A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20" y="902019"/>
            <a:ext cx="270224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>
                <a:solidFill>
                  <a:srgbClr val="44546A"/>
                </a:solidFill>
              </a:rPr>
              <a:t>shǒu</a:t>
            </a:r>
          </a:p>
        </p:txBody>
      </p:sp>
      <p:grpSp>
        <p:nvGrpSpPr>
          <p:cNvPr id="133" name="Group 3"/>
          <p:cNvGrpSpPr/>
          <p:nvPr/>
        </p:nvGrpSpPr>
        <p:grpSpPr bwMode="auto">
          <a:xfrm>
            <a:off x="749473" y="1985735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prstClr val="black"/>
                </a:solidFill>
              </a:endParaRPr>
            </a:p>
          </p:txBody>
        </p:sp>
        <p:grpSp>
          <p:nvGrpSpPr>
            <p:cNvPr id="13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026321" y="2124075"/>
            <a:ext cx="24250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6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首</a:t>
            </a:r>
          </a:p>
        </p:txBody>
      </p:sp>
    </p:spTree>
    <p:extLst>
      <p:ext uri="{BB962C8B-B14F-4D97-AF65-F5344CB8AC3E}">
        <p14:creationId xmlns:p14="http://schemas.microsoft.com/office/powerpoint/2010/main" val="38786727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4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会</a:t>
            </a:r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</a:rPr>
              <a:t>写</a:t>
            </a:r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的字</a:t>
            </a:r>
            <a:endParaRPr lang="zh-CN" altLang="zh-CN" sz="3200" b="1" dirty="0" smtClean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1056424" y="959246"/>
            <a:ext cx="17287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>
                <a:solidFill>
                  <a:srgbClr val="44546A"/>
                </a:solidFill>
                <a:ea typeface="楷体_GB2312" pitchFamily="49" charset="-122"/>
              </a:rPr>
              <a:t>cǎi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 smtClean="0">
                <a:solidFill>
                  <a:prstClr val="black"/>
                </a:solidFill>
              </a:rPr>
              <a:t> </a:t>
            </a:r>
            <a:endParaRPr lang="en-US" altLang="zh-CN" sz="7200" b="1" dirty="0">
              <a:solidFill>
                <a:prstClr val="black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1422570" y="1608949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250524" y="1660146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896080" y="2818927"/>
            <a:ext cx="52218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组词</a:t>
            </a:r>
            <a:r>
              <a:rPr lang="zh-CN" altLang="en-US" sz="3200" b="1" dirty="0">
                <a:solidFill>
                  <a:srgbClr val="44546A"/>
                </a:solidFill>
                <a:sym typeface="Wingdings" panose="05000000000000000000" pitchFamily="2" charset="2"/>
              </a:rPr>
              <a:t>：</a:t>
            </a:r>
            <a:r>
              <a:rPr lang="zh-CN" altLang="en-US" sz="3200" b="1" dirty="0">
                <a:solidFill>
                  <a:srgbClr val="44546A"/>
                </a:solidFill>
              </a:rPr>
              <a:t>（开采）（采花）</a:t>
            </a:r>
            <a:endParaRPr lang="en-US" altLang="zh-CN" sz="3200" b="1" dirty="0">
              <a:solidFill>
                <a:srgbClr val="44546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造句：我们要去山上采花。</a:t>
            </a:r>
            <a:endParaRPr lang="en-US" altLang="zh-CN" sz="3200" b="1" dirty="0">
              <a:solidFill>
                <a:srgbClr val="44546A"/>
              </a:solidFill>
            </a:endParaRPr>
          </a:p>
        </p:txBody>
      </p:sp>
      <p:grpSp>
        <p:nvGrpSpPr>
          <p:cNvPr id="40" name="Group 3"/>
          <p:cNvGrpSpPr/>
          <p:nvPr/>
        </p:nvGrpSpPr>
        <p:grpSpPr bwMode="auto">
          <a:xfrm>
            <a:off x="749473" y="1985735"/>
            <a:ext cx="2944055" cy="2765884"/>
            <a:chOff x="0" y="0"/>
            <a:chExt cx="2592" cy="2592"/>
          </a:xfrm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prstClr val="black"/>
                </a:solidFill>
              </a:endParaRPr>
            </a:p>
          </p:txBody>
        </p:sp>
        <p:grpSp>
          <p:nvGrpSpPr>
            <p:cNvPr id="42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52026" y="1901190"/>
            <a:ext cx="24250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6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采</a:t>
            </a:r>
          </a:p>
        </p:txBody>
      </p:sp>
    </p:spTree>
    <p:extLst>
      <p:ext uri="{BB962C8B-B14F-4D97-AF65-F5344CB8AC3E}">
        <p14:creationId xmlns:p14="http://schemas.microsoft.com/office/powerpoint/2010/main" val="79984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4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会</a:t>
            </a:r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</a:rPr>
              <a:t>写</a:t>
            </a:r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的字</a:t>
            </a:r>
            <a:endParaRPr lang="zh-CN" altLang="zh-CN" sz="3200" b="1" dirty="0" smtClean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952111" y="901142"/>
            <a:ext cx="17287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 smtClean="0">
                <a:solidFill>
                  <a:srgbClr val="44546A"/>
                </a:solidFill>
              </a:rPr>
              <a:t>wú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 smtClean="0">
                <a:solidFill>
                  <a:prstClr val="black"/>
                </a:solidFill>
              </a:rPr>
              <a:t> </a:t>
            </a:r>
            <a:endParaRPr lang="en-US" altLang="zh-CN" sz="7200" b="1" dirty="0">
              <a:solidFill>
                <a:prstClr val="black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1422570" y="1608949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250524" y="1660146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50288" y="2829405"/>
            <a:ext cx="52563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组词：（无力）（无知）</a:t>
            </a:r>
            <a:endParaRPr lang="en-US" altLang="zh-CN" sz="3200" b="1" dirty="0">
              <a:solidFill>
                <a:srgbClr val="44546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造句：他无力地坐在地上。</a:t>
            </a:r>
            <a:endParaRPr lang="en-US" altLang="zh-CN" sz="3200" b="1" dirty="0">
              <a:solidFill>
                <a:srgbClr val="44546A"/>
              </a:solidFill>
            </a:endParaRPr>
          </a:p>
        </p:txBody>
      </p:sp>
      <p:grpSp>
        <p:nvGrpSpPr>
          <p:cNvPr id="40" name="Group 3"/>
          <p:cNvGrpSpPr/>
          <p:nvPr/>
        </p:nvGrpSpPr>
        <p:grpSpPr bwMode="auto">
          <a:xfrm>
            <a:off x="749473" y="1985735"/>
            <a:ext cx="2944055" cy="2765884"/>
            <a:chOff x="0" y="0"/>
            <a:chExt cx="2592" cy="2592"/>
          </a:xfrm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prstClr val="black"/>
                </a:solidFill>
              </a:endParaRPr>
            </a:p>
          </p:txBody>
        </p:sp>
        <p:grpSp>
          <p:nvGrpSpPr>
            <p:cNvPr id="42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2978" y="1911667"/>
            <a:ext cx="24250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66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无</a:t>
            </a:r>
          </a:p>
        </p:txBody>
      </p:sp>
    </p:spTree>
    <p:extLst>
      <p:ext uri="{BB962C8B-B14F-4D97-AF65-F5344CB8AC3E}">
        <p14:creationId xmlns:p14="http://schemas.microsoft.com/office/powerpoint/2010/main" val="174774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4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3200" b="1" dirty="0" smtClean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-45653" y="926081"/>
            <a:ext cx="345660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 err="1">
                <a:solidFill>
                  <a:srgbClr val="44546A"/>
                </a:solidFill>
              </a:rPr>
              <a:t>shù</a:t>
            </a: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1422570" y="1701073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68742" y="2641919"/>
            <a:ext cx="52698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组词：（树木）（树叶）</a:t>
            </a:r>
            <a:endParaRPr lang="en-US" altLang="zh-CN" sz="3200" b="1" dirty="0">
              <a:solidFill>
                <a:srgbClr val="44546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造句：冬天到了，树叶落了。</a:t>
            </a:r>
          </a:p>
        </p:txBody>
      </p:sp>
      <p:grpSp>
        <p:nvGrpSpPr>
          <p:cNvPr id="40" name="Group 3"/>
          <p:cNvGrpSpPr/>
          <p:nvPr/>
        </p:nvGrpSpPr>
        <p:grpSpPr bwMode="auto">
          <a:xfrm>
            <a:off x="749473" y="1985735"/>
            <a:ext cx="2944055" cy="2765884"/>
            <a:chOff x="0" y="0"/>
            <a:chExt cx="2592" cy="2592"/>
          </a:xfrm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prstClr val="black"/>
                </a:solidFill>
              </a:endParaRPr>
            </a:p>
          </p:txBody>
        </p:sp>
        <p:grpSp>
          <p:nvGrpSpPr>
            <p:cNvPr id="42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279916" y="1963379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9737" y="2051703"/>
            <a:ext cx="24250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6600" b="1" dirty="0" smtClean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树</a:t>
            </a:r>
            <a:endParaRPr lang="en-US" altLang="zh-CN" sz="166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719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4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3200" b="1" dirty="0" smtClean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1427321" y="879634"/>
            <a:ext cx="136017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 err="1">
                <a:solidFill>
                  <a:srgbClr val="44546A"/>
                </a:solidFill>
              </a:rPr>
              <a:t>ài</a:t>
            </a: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1422570" y="1701073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8156" y="2872899"/>
            <a:ext cx="47403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组词：（可爱）（关爱）</a:t>
            </a:r>
            <a:endParaRPr lang="en-US" altLang="zh-CN" sz="3200" b="1" dirty="0">
              <a:solidFill>
                <a:srgbClr val="44546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造句：我们要关爱他人。</a:t>
            </a:r>
            <a:endParaRPr lang="en-US" altLang="zh-CN" sz="3200" b="1" dirty="0">
              <a:solidFill>
                <a:srgbClr val="44546A"/>
              </a:solidFill>
            </a:endParaRPr>
          </a:p>
        </p:txBody>
      </p:sp>
      <p:grpSp>
        <p:nvGrpSpPr>
          <p:cNvPr id="40" name="Group 3"/>
          <p:cNvGrpSpPr/>
          <p:nvPr/>
        </p:nvGrpSpPr>
        <p:grpSpPr bwMode="auto">
          <a:xfrm>
            <a:off x="749473" y="1985735"/>
            <a:ext cx="2944055" cy="2765884"/>
            <a:chOff x="0" y="0"/>
            <a:chExt cx="2592" cy="2592"/>
          </a:xfrm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prstClr val="black"/>
                </a:solidFill>
              </a:endParaRPr>
            </a:p>
          </p:txBody>
        </p:sp>
        <p:grpSp>
          <p:nvGrpSpPr>
            <p:cNvPr id="42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279916" y="1963379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2978" y="1911667"/>
            <a:ext cx="24250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66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爱</a:t>
            </a:r>
          </a:p>
        </p:txBody>
      </p:sp>
    </p:spTree>
    <p:extLst>
      <p:ext uri="{BB962C8B-B14F-4D97-AF65-F5344CB8AC3E}">
        <p14:creationId xmlns:p14="http://schemas.microsoft.com/office/powerpoint/2010/main" val="110470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4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3200" b="1" dirty="0" smtClean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1427322" y="879636"/>
            <a:ext cx="186880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 err="1">
                <a:solidFill>
                  <a:srgbClr val="44546A"/>
                </a:solidFill>
              </a:rPr>
              <a:t>jiān</a:t>
            </a: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1422570" y="1701073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818838" y="2829405"/>
            <a:ext cx="49048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组词：（尖叫）（笔尖）</a:t>
            </a:r>
            <a:endParaRPr lang="en-US" altLang="zh-CN" sz="3200" b="1" dirty="0">
              <a:solidFill>
                <a:srgbClr val="44546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造句：我新买了一个笔尖。</a:t>
            </a:r>
          </a:p>
        </p:txBody>
      </p:sp>
      <p:grpSp>
        <p:nvGrpSpPr>
          <p:cNvPr id="40" name="Group 3"/>
          <p:cNvGrpSpPr/>
          <p:nvPr/>
        </p:nvGrpSpPr>
        <p:grpSpPr bwMode="auto">
          <a:xfrm>
            <a:off x="749473" y="1985735"/>
            <a:ext cx="2944055" cy="2765884"/>
            <a:chOff x="0" y="0"/>
            <a:chExt cx="2592" cy="2592"/>
          </a:xfrm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prstClr val="black"/>
                </a:solidFill>
              </a:endParaRPr>
            </a:p>
          </p:txBody>
        </p:sp>
        <p:grpSp>
          <p:nvGrpSpPr>
            <p:cNvPr id="42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279916" y="1963379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2978" y="1911667"/>
            <a:ext cx="24250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66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尖</a:t>
            </a:r>
          </a:p>
        </p:txBody>
      </p:sp>
    </p:spTree>
    <p:extLst>
      <p:ext uri="{BB962C8B-B14F-4D97-AF65-F5344CB8AC3E}">
        <p14:creationId xmlns:p14="http://schemas.microsoft.com/office/powerpoint/2010/main" val="375041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4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prstClr val="white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3200" b="1" dirty="0" smtClean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971550" y="879634"/>
            <a:ext cx="231981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 err="1">
                <a:solidFill>
                  <a:srgbClr val="44546A"/>
                </a:solidFill>
              </a:rPr>
              <a:t>jiǎo</a:t>
            </a: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1422570" y="1701073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887031" y="2829403"/>
            <a:ext cx="44250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组词：（牛角）（直角）</a:t>
            </a:r>
            <a:endParaRPr lang="en-US" altLang="zh-CN" sz="3200" b="1" dirty="0">
              <a:solidFill>
                <a:srgbClr val="44546A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44546A"/>
                </a:solidFill>
              </a:rPr>
              <a:t>造句：牛角很尖。</a:t>
            </a:r>
          </a:p>
        </p:txBody>
      </p:sp>
      <p:grpSp>
        <p:nvGrpSpPr>
          <p:cNvPr id="40" name="Group 3"/>
          <p:cNvGrpSpPr/>
          <p:nvPr/>
        </p:nvGrpSpPr>
        <p:grpSpPr bwMode="auto">
          <a:xfrm>
            <a:off x="742805" y="1970495"/>
            <a:ext cx="2944055" cy="2765884"/>
            <a:chOff x="0" y="0"/>
            <a:chExt cx="2592" cy="2592"/>
          </a:xfrm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prstClr val="black"/>
                </a:solidFill>
              </a:endParaRPr>
            </a:p>
          </p:txBody>
        </p:sp>
        <p:grpSp>
          <p:nvGrpSpPr>
            <p:cNvPr id="42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43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279916" y="1963379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</a:rPr>
              <a:t> </a:t>
            </a:r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2978" y="1911667"/>
            <a:ext cx="24250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66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角</a:t>
            </a:r>
          </a:p>
        </p:txBody>
      </p:sp>
    </p:spTree>
    <p:extLst>
      <p:ext uri="{BB962C8B-B14F-4D97-AF65-F5344CB8AC3E}">
        <p14:creationId xmlns:p14="http://schemas.microsoft.com/office/powerpoint/2010/main" val="314959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98120" y="453869"/>
            <a:ext cx="381000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词语积累及运用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49120" y="1109191"/>
            <a:ext cx="7286149" cy="378565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ea typeface="宋体" panose="02010600030101010101" pitchFamily="2" charset="-122"/>
              </a:rPr>
              <a:t>不解：不懂，不明白。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00"/>
                </a:solidFill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solidFill>
                  <a:srgbClr val="000000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2000" b="1" dirty="0">
                <a:solidFill>
                  <a:srgbClr val="000000"/>
                </a:solidFill>
                <a:ea typeface="宋体" panose="02010600030101010101" pitchFamily="2" charset="-122"/>
              </a:rPr>
              <a:t>例句</a:t>
            </a:r>
            <a:r>
              <a:rPr lang="zh-CN" altLang="en-US" sz="2000" dirty="0">
                <a:solidFill>
                  <a:srgbClr val="000000"/>
                </a:solidFill>
                <a:ea typeface="宋体" panose="02010600030101010101" pitchFamily="2" charset="-122"/>
              </a:rPr>
              <a:t>：老师这样做，他很</a:t>
            </a:r>
            <a:r>
              <a:rPr lang="zh-CN" altLang="en-US" sz="2000" b="1" dirty="0">
                <a:solidFill>
                  <a:srgbClr val="000000"/>
                </a:solidFill>
                <a:ea typeface="宋体" panose="02010600030101010101" pitchFamily="2" charset="-122"/>
              </a:rPr>
              <a:t>不解</a:t>
            </a:r>
            <a:r>
              <a:rPr lang="zh-CN" altLang="en-US" sz="2000" dirty="0">
                <a:solidFill>
                  <a:srgbClr val="000000"/>
                </a:solidFill>
                <a:ea typeface="宋体" panose="02010600030101010101" pitchFamily="2" charset="-122"/>
              </a:rPr>
              <a:t>。）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艇：船。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例句：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他会驾驶小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艇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。）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开：分开。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    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例句：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小明把缠绕在一起的绳子拉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开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了。）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泉眼：泉水的出口处。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例句：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山上有一个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泉眼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。）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惜：珍惜，爱惜。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例句：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我们要珍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惜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粮食。）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小荷：刚长出的嫩荷叶。</a:t>
            </a:r>
          </a:p>
          <a:p>
            <a:pPr indent="2667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例句：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妈妈带我去观赏湖中的</a:t>
            </a:r>
            <a:r>
              <a:rPr lang="zh-CN" altLang="en-US" sz="2000" b="1" dirty="0">
                <a:solidFill>
                  <a:prstClr val="black"/>
                </a:solidFill>
                <a:ea typeface="宋体" panose="02010600030101010101" pitchFamily="2" charset="-122"/>
              </a:rPr>
              <a:t>小荷</a:t>
            </a:r>
            <a:r>
              <a:rPr lang="zh-CN" altLang="en-US" sz="2000" dirty="0">
                <a:solidFill>
                  <a:prstClr val="black"/>
                </a:solidFill>
                <a:ea typeface="宋体" panose="02010600030101010101" pitchFamily="2" charset="-122"/>
              </a:rPr>
              <a:t>。）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81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4904" y="417759"/>
            <a:ext cx="27294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>
                <a:latin typeface="微软雅黑" panose="020B0503020204020204" pitchFamily="34" charset="-122"/>
              </a:rPr>
              <a:t>朗读古诗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74812" y="1001558"/>
            <a:ext cx="8459153" cy="38841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</a:ln>
          <a:effectLst>
            <a:softEdge rad="330200"/>
          </a:effectLst>
        </p:spPr>
        <p:txBody>
          <a:bodyPr wrap="square">
            <a:spAutoFit/>
          </a:bodyPr>
          <a:lstStyle/>
          <a:p>
            <a:pPr indent="2667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prstClr val="black"/>
              </a:solidFill>
              <a:ea typeface="宋体" panose="02010600030101010101" pitchFamily="2" charset="-122"/>
            </a:endParaRPr>
          </a:p>
          <a:p>
            <a:pPr indent="2667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PinYinok" pitchFamily="34" charset="0"/>
                <a:ea typeface="宋体" panose="02010600030101010101" pitchFamily="2" charset="-122"/>
                <a:sym typeface="+mn-ea"/>
              </a:rPr>
              <a:t>小    娃    撑      小    艇</a:t>
            </a:r>
            <a:r>
              <a:rPr lang="en-US" altLang="zh-CN" sz="3200" b="1" dirty="0">
                <a:solidFill>
                  <a:prstClr val="black"/>
                </a:solidFill>
                <a:latin typeface="PinYinok" pitchFamily="34" charset="0"/>
                <a:ea typeface="宋体" panose="02010600030101010101" pitchFamily="2" charset="-122"/>
                <a:sym typeface="+mn-ea"/>
              </a:rPr>
              <a:t>,</a:t>
            </a:r>
          </a:p>
          <a:p>
            <a:pPr indent="2667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PinYinok" pitchFamily="34" charset="0"/>
                <a:ea typeface="宋体" panose="02010600030101010101" pitchFamily="2" charset="-122"/>
                <a:sym typeface="+mn-ea"/>
              </a:rPr>
              <a:t>偷    采    白      莲    回。</a:t>
            </a:r>
            <a:endParaRPr lang="en-US" altLang="zh-CN" sz="3200" b="1" dirty="0">
              <a:solidFill>
                <a:prstClr val="black"/>
              </a:solidFill>
              <a:latin typeface="PinYinok" pitchFamily="34" charset="0"/>
              <a:ea typeface="宋体" panose="02010600030101010101" pitchFamily="2" charset="-122"/>
              <a:sym typeface="+mn-ea"/>
            </a:endParaRPr>
          </a:p>
          <a:p>
            <a:pPr indent="2667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PinYinok" pitchFamily="34" charset="0"/>
                <a:ea typeface="宋体" panose="02010600030101010101" pitchFamily="2" charset="-122"/>
                <a:sym typeface="+mn-ea"/>
              </a:rPr>
              <a:t>不    解     藏     踪    迹</a:t>
            </a:r>
            <a:r>
              <a:rPr lang="en-US" altLang="zh-CN" sz="3200" b="1" dirty="0">
                <a:solidFill>
                  <a:prstClr val="black"/>
                </a:solidFill>
                <a:latin typeface="PinYinok" pitchFamily="34" charset="0"/>
                <a:ea typeface="宋体" panose="02010600030101010101" pitchFamily="2" charset="-122"/>
                <a:sym typeface="+mn-ea"/>
              </a:rPr>
              <a:t>,</a:t>
            </a:r>
          </a:p>
          <a:p>
            <a:pPr indent="2667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PinYinok" pitchFamily="34" charset="0"/>
                <a:ea typeface="宋体" panose="02010600030101010101" pitchFamily="2" charset="-122"/>
                <a:sym typeface="+mn-ea"/>
              </a:rPr>
              <a:t>浮    萍     一     道    开。</a:t>
            </a:r>
            <a:endParaRPr lang="zh-CN" altLang="en-US" sz="3200" b="1" dirty="0">
              <a:solidFill>
                <a:prstClr val="black"/>
              </a:solidFill>
              <a:latin typeface="PinYinok" pitchFamily="34" charset="0"/>
              <a:ea typeface="宋体" panose="02010600030101010101" pitchFamily="2" charset="-122"/>
            </a:endParaRPr>
          </a:p>
          <a:p>
            <a:pPr indent="2667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prstClr val="black"/>
              </a:solidFill>
              <a:ea typeface="宋体" panose="02010600030101010101" pitchFamily="2" charset="-122"/>
            </a:endParaRPr>
          </a:p>
          <a:p>
            <a:pPr indent="2667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pic>
        <p:nvPicPr>
          <p:cNvPr id="2" name="诗朗诵伴奏音乐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05489" y="2339344"/>
            <a:ext cx="464344" cy="46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0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08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4904" y="417759"/>
            <a:ext cx="27294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微软雅黑" panose="020B0503020204020204" pitchFamily="34" charset="-122"/>
              </a:rPr>
              <a:t>句段导读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4907" y="1193695"/>
            <a:ext cx="7728667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不解藏踪迹，浮萍一道开。</a:t>
            </a:r>
            <a:endParaRPr lang="en-US" altLang="zh-CN" sz="32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32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踪迹：被小艇划开的浮萍。浮萍：水生植物，椭圆形叶子浮在水面，叶下面有须根，夏季开白花。不知道怎么掩藏踪迹水面的浮萍上留下的船儿划过的痕迹。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3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9123" y="1533525"/>
            <a:ext cx="7142798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小池美吗？美在哪里？</a:t>
            </a:r>
            <a:endParaRPr lang="en-US" altLang="zh-CN" sz="32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3200" dirty="0">
              <a:solidFill>
                <a:prstClr val="black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60520" y="2433637"/>
            <a:ext cx="110799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sym typeface="+mn-ea"/>
              </a:rPr>
              <a:t>句段导读</a:t>
            </a: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7215" y="496257"/>
            <a:ext cx="1415772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自由朗读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9125" y="3057050"/>
            <a:ext cx="7758855" cy="73866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小池里有水，有花，有蜻蜓，有新长出的荷叶。</a:t>
            </a:r>
            <a:endParaRPr lang="zh-CN" alt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91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669</Words>
  <Application>Microsoft Office PowerPoint</Application>
  <PresentationFormat>全屏显示(16:9)</PresentationFormat>
  <Paragraphs>146</Paragraphs>
  <Slides>17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PinYinok</vt:lpstr>
      <vt:lpstr>华文楷体</vt:lpstr>
      <vt:lpstr>楷体</vt:lpstr>
      <vt:lpstr>楷体_GB2312</vt:lpstr>
      <vt:lpstr>宋体</vt:lpstr>
      <vt:lpstr>微软雅黑</vt:lpstr>
      <vt:lpstr>Arial</vt:lpstr>
      <vt:lpstr>Calibri</vt:lpstr>
      <vt:lpstr>Wingdings</vt:lpstr>
      <vt:lpstr>第一PPT模板网-WWW.1PPT.COM</vt:lpstr>
      <vt:lpstr>PowerPoint 演示文稿</vt:lpstr>
      <vt:lpstr>出示谜语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Sky123.Org</cp:lastModifiedBy>
  <cp:revision>5</cp:revision>
  <dcterms:created xsi:type="dcterms:W3CDTF">2019-12-08T05:57:56Z</dcterms:created>
  <dcterms:modified xsi:type="dcterms:W3CDTF">2019-12-28T01:58:15Z</dcterms:modified>
</cp:coreProperties>
</file>