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9"/>
  </p:notesMasterIdLst>
  <p:sldIdLst>
    <p:sldId id="335" r:id="rId2"/>
    <p:sldId id="372" r:id="rId3"/>
    <p:sldId id="374" r:id="rId4"/>
    <p:sldId id="307" r:id="rId5"/>
    <p:sldId id="324" r:id="rId6"/>
    <p:sldId id="320" r:id="rId7"/>
    <p:sldId id="423" r:id="rId8"/>
    <p:sldId id="419" r:id="rId9"/>
    <p:sldId id="418" r:id="rId10"/>
    <p:sldId id="420" r:id="rId11"/>
    <p:sldId id="421" r:id="rId12"/>
    <p:sldId id="424" r:id="rId13"/>
    <p:sldId id="310" r:id="rId14"/>
    <p:sldId id="425" r:id="rId15"/>
    <p:sldId id="426" r:id="rId16"/>
    <p:sldId id="427" r:id="rId17"/>
    <p:sldId id="329" r:id="rId18"/>
    <p:sldId id="428" r:id="rId19"/>
    <p:sldId id="325" r:id="rId20"/>
    <p:sldId id="327" r:id="rId21"/>
    <p:sldId id="300" r:id="rId22"/>
    <p:sldId id="311" r:id="rId23"/>
    <p:sldId id="380" r:id="rId24"/>
    <p:sldId id="429" r:id="rId25"/>
    <p:sldId id="430" r:id="rId26"/>
    <p:sldId id="381" r:id="rId27"/>
    <p:sldId id="277" r:id="rId28"/>
    <p:sldId id="312" r:id="rId29"/>
    <p:sldId id="340" r:id="rId30"/>
    <p:sldId id="344" r:id="rId31"/>
    <p:sldId id="474" r:id="rId32"/>
    <p:sldId id="313" r:id="rId33"/>
    <p:sldId id="337" r:id="rId34"/>
    <p:sldId id="328" r:id="rId35"/>
    <p:sldId id="301" r:id="rId36"/>
    <p:sldId id="267" r:id="rId37"/>
    <p:sldId id="341" r:id="rId38"/>
  </p:sldIdLst>
  <p:sldSz cx="12192000" cy="6858000"/>
  <p:notesSz cx="6858000" cy="9144000"/>
  <p:custDataLst>
    <p:tags r:id="rId40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864">
          <p15:clr>
            <a:srgbClr val="A4A3A4"/>
          </p15:clr>
        </p15:guide>
        <p15:guide id="2" pos="43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3740"/>
    <a:srgbClr val="A96309"/>
    <a:srgbClr val="ED4989"/>
    <a:srgbClr val="F4F4F4"/>
    <a:srgbClr val="3F3F3F"/>
    <a:srgbClr val="3B3B3B"/>
    <a:srgbClr val="BF2121"/>
    <a:srgbClr val="FFB01C"/>
    <a:srgbClr val="F290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24" y="60"/>
      </p:cViewPr>
      <p:guideLst>
        <p:guide orient="horz" pos="864"/>
        <p:guide pos="43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noFill/>
          </a:ln>
        </p:spPr>
      </p:sp>
      <p:sp>
        <p:nvSpPr>
          <p:cNvPr id="2053" name="备注占位符 4"/>
          <p:cNvSpPr>
            <a:spLocks noGrp="1" noRot="1" noChangeAspect="1"/>
          </p:cNvSpPr>
          <p:nvPr/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12700">
            <a:noFill/>
          </a:ln>
        </p:spPr>
        <p:txBody>
          <a:bodyPr anchor="ctr"/>
          <a:lstStyle/>
          <a:p>
            <a:pPr lvl="0">
              <a:spcBef>
                <a:spcPct val="30000"/>
              </a:spcBef>
            </a:pPr>
            <a:r>
              <a:rPr lang="zh-CN" altLang="en-US" sz="1200" dirty="0"/>
              <a:t>单击此处编辑母版文本样式</a:t>
            </a:r>
          </a:p>
          <a:p>
            <a:pPr lvl="0">
              <a:spcBef>
                <a:spcPct val="30000"/>
              </a:spcBef>
            </a:pPr>
            <a:r>
              <a:rPr lang="zh-CN" altLang="en-US" sz="1200" dirty="0"/>
              <a:t>第二级</a:t>
            </a:r>
          </a:p>
          <a:p>
            <a:pPr lvl="0">
              <a:spcBef>
                <a:spcPct val="30000"/>
              </a:spcBef>
            </a:pPr>
            <a:r>
              <a:rPr lang="zh-CN" altLang="en-US" sz="1200" dirty="0"/>
              <a:t>第三级</a:t>
            </a:r>
          </a:p>
          <a:p>
            <a:pPr lvl="0">
              <a:spcBef>
                <a:spcPct val="30000"/>
              </a:spcBef>
            </a:pPr>
            <a:r>
              <a:rPr lang="zh-CN" altLang="en-US" sz="1200" dirty="0"/>
              <a:t>第四级</a:t>
            </a:r>
          </a:p>
          <a:p>
            <a:pPr lvl="0">
              <a:spcBef>
                <a:spcPct val="30000"/>
              </a:spcBef>
            </a:pPr>
            <a:r>
              <a:rPr lang="zh-CN" altLang="en-US" sz="1200" dirty="0"/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/>
          </a:p>
        </p:txBody>
      </p:sp>
    </p:spTree>
    <p:extLst>
      <p:ext uri="{BB962C8B-B14F-4D97-AF65-F5344CB8AC3E}">
        <p14:creationId xmlns:p14="http://schemas.microsoft.com/office/powerpoint/2010/main" val="405585444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025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5123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972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0743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75038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9858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41466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3247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30923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20720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8687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20237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8710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15466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96531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22280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37158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0159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7113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41962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5379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15995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17912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40907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7251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12900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2130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71836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13925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84556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410556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4807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80833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51861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63973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170373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D916B52-ABC9-4EC4-BF83-ED59C534A3C6}" type="datetime1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5626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FEDA1A-0A4E-4835-8D28-1F57BC0872F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FEDA1A-0A4E-4835-8D28-1F57BC0872F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FEDA1A-0A4E-4835-8D28-1F57BC0872F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FEDA1A-0A4E-4835-8D28-1F57BC0872F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FEDA1A-0A4E-4835-8D28-1F57BC0872F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FEDA1A-0A4E-4835-8D28-1F57BC0872F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FEDA1A-0A4E-4835-8D28-1F57BC0872F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FEDA1A-0A4E-4835-8D28-1F57BC0872F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FEDA1A-0A4E-4835-8D28-1F57BC0872F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FEDA1A-0A4E-4835-8D28-1F57BC0872F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FEDA1A-0A4E-4835-8D28-1F57BC0872F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FEDA1A-0A4E-4835-8D28-1F57BC0872F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FEDA1A-0A4E-4835-8D28-1F57BC0872F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35000">
        <p14:prism/>
      </p:transition>
    </mc:Choice>
    <mc:Fallback xmlns="">
      <p:transition spd="slow" advTm="3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 indent="-22860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7FEDA1A-0A4E-4835-8D28-1F57BC0872F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2018/3/30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/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 Light" panose="020F0302020204030204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等腰三角形 4"/>
          <p:cNvSpPr/>
          <p:nvPr/>
        </p:nvSpPr>
        <p:spPr>
          <a:xfrm>
            <a:off x="1517650" y="0"/>
            <a:ext cx="3540125" cy="6858000"/>
          </a:xfrm>
          <a:custGeom>
            <a:avLst/>
            <a:gdLst/>
            <a:ahLst/>
            <a:cxnLst>
              <a:cxn ang="0">
                <a:pos x="819012" y="6858000"/>
              </a:cxn>
              <a:cxn ang="0">
                <a:pos x="3540125" y="0"/>
              </a:cxn>
              <a:cxn ang="0">
                <a:pos x="1689770" y="6858000"/>
              </a:cxn>
              <a:cxn ang="0">
                <a:pos x="819012" y="6858000"/>
              </a:cxn>
            </a:cxnLst>
            <a:rect l="0" t="0" r="0" b="0"/>
            <a:pathLst>
              <a:path w="3540538" h="6858000">
                <a:moveTo>
                  <a:pt x="819108" y="6858000"/>
                </a:moveTo>
                <a:cubicBezTo>
                  <a:pt x="-910511" y="4789714"/>
                  <a:pt x="146615" y="2503714"/>
                  <a:pt x="3540538" y="0"/>
                </a:cubicBezTo>
                <a:cubicBezTo>
                  <a:pt x="-859709" y="3490687"/>
                  <a:pt x="386102" y="5515430"/>
                  <a:pt x="1689967" y="6858000"/>
                </a:cubicBezTo>
                <a:lnTo>
                  <a:pt x="819108" y="6858000"/>
                </a:lnTo>
                <a:close/>
              </a:path>
            </a:pathLst>
          </a:custGeom>
          <a:solidFill>
            <a:srgbClr val="F2900E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53" name="矩形 1"/>
          <p:cNvSpPr/>
          <p:nvPr/>
        </p:nvSpPr>
        <p:spPr>
          <a:xfrm>
            <a:off x="2665413" y="2579688"/>
            <a:ext cx="9469437" cy="200054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r">
              <a:lnSpc>
                <a:spcPct val="80000"/>
              </a:lnSpc>
            </a:pPr>
            <a:r>
              <a:rPr lang="zh-CN" altLang="en-US" sz="11500" b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客户服务培训  </a:t>
            </a:r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适用各行业</a:t>
            </a:r>
            <a:r>
              <a:rPr lang="zh-CN" altLang="en-US" sz="4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客服人</a:t>
            </a:r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员技能培系</a:t>
            </a:r>
            <a:endParaRPr lang="en-US" altLang="x-none" sz="4000" b="1" dirty="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圆角矩形 9"/>
          <p:cNvSpPr/>
          <p:nvPr/>
        </p:nvSpPr>
        <p:spPr>
          <a:xfrm>
            <a:off x="4519613" y="5237163"/>
            <a:ext cx="6500812" cy="519351"/>
          </a:xfrm>
          <a:prstGeom prst="roundRect">
            <a:avLst>
              <a:gd name="adj" fmla="val 50000"/>
            </a:avLst>
          </a:prstGeom>
          <a:solidFill>
            <a:srgbClr val="3B3B3B"/>
          </a:solidFill>
          <a:ln w="9525" cap="flat" cmpd="sng">
            <a:solidFill>
              <a:srgbClr val="3B3B3B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pPr lvl="0"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培训人    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   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/>
      <p:bldP spid="5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2276433" y="1600475"/>
            <a:ext cx="9457097" cy="4347775"/>
            <a:chOff x="1363302" y="1365525"/>
            <a:chExt cx="9457097" cy="4347774"/>
          </a:xfrm>
          <a:solidFill>
            <a:srgbClr val="F2900E">
              <a:alpha val="49000"/>
            </a:srgbClr>
          </a:solidFill>
        </p:grpSpPr>
        <p:sp>
          <p:nvSpPr>
            <p:cNvPr id="36" name="圆角矩形 35"/>
            <p:cNvSpPr/>
            <p:nvPr/>
          </p:nvSpPr>
          <p:spPr>
            <a:xfrm>
              <a:off x="1394459" y="1380931"/>
              <a:ext cx="9402129" cy="4312638"/>
            </a:xfrm>
            <a:prstGeom prst="roundRect">
              <a:avLst>
                <a:gd name="adj" fmla="val 7029"/>
              </a:avLst>
            </a:prstGeom>
            <a:grpFill/>
            <a:ln w="25400" cap="flat" cmpd="sng" algn="ctr">
              <a:solidFill>
                <a:srgbClr val="F2900E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1363302" y="1365525"/>
              <a:ext cx="9457097" cy="4347774"/>
            </a:xfrm>
            <a:prstGeom prst="roundRect">
              <a:avLst>
                <a:gd name="adj" fmla="val 7380"/>
              </a:avLst>
            </a:prstGeom>
            <a:grpFill/>
            <a:ln w="25400" cap="flat" cmpd="sng" algn="ctr">
              <a:solidFill>
                <a:srgbClr val="F2900E"/>
              </a:solidFill>
              <a:prstDash val="solid"/>
              <a:miter lim="800000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8" name="TextBox 9"/>
          <p:cNvSpPr txBox="1"/>
          <p:nvPr/>
        </p:nvSpPr>
        <p:spPr>
          <a:xfrm>
            <a:off x="3100388" y="2081213"/>
            <a:ext cx="8043862" cy="3017837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600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      很多人都认为客服不会增加效益，完全是一个成本部门，甚至认为是给用户作为吐槽和发泄用的部门。相反，客服除了可以直接用于增加效益，还是当前各个企业竞争的非常重要的一个手段。以直接增加效益来说，新手指导性的服务就是可以大大提升转化率的一项客服工作。</a:t>
            </a:r>
          </a:p>
          <a:p>
            <a:pPr lvl="0" algn="just">
              <a:lnSpc>
                <a:spcPct val="150000"/>
              </a:lnSpc>
            </a:pPr>
            <a:r>
              <a:rPr lang="zh-CN" altLang="en-US" sz="1600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       客服服务是连接客户和企业的桥梁，通过客户的咨询，反馈，投诉等问题发现企业存在的不足，以改善产品质量，改善服务规范，改进服务理念，客户服务的目的就是增加用户对企业的信心和忠诚度，从而提升企业的信誉和口碑，提升企业的业绩增长，客服服务对企业的长期发展有重要的作用。</a:t>
            </a:r>
          </a:p>
        </p:txBody>
      </p:sp>
      <p:sp>
        <p:nvSpPr>
          <p:cNvPr id="57" name="椭圆 56"/>
          <p:cNvSpPr/>
          <p:nvPr/>
        </p:nvSpPr>
        <p:spPr>
          <a:xfrm flipH="1">
            <a:off x="776288" y="2262188"/>
            <a:ext cx="534988" cy="534988"/>
          </a:xfrm>
          <a:prstGeom prst="ellipse">
            <a:avLst/>
          </a:prstGeom>
          <a:solidFill>
            <a:srgbClr val="F2900E"/>
          </a:solidFill>
          <a:ln w="28575" cap="flat">
            <a:solidFill>
              <a:schemeClr val="bg1"/>
            </a:solidFill>
            <a:prstDash val="solid"/>
            <a:miter lim="800000"/>
          </a:ln>
          <a:effectLst>
            <a:outerShdw blurRad="228600" dist="228600" dir="5400000" algn="t" rotWithShape="0">
              <a:sysClr val="windowText" lastClr="000000">
                <a:lumMod val="85000"/>
                <a:lumOff val="15000"/>
                <a:alpha val="28000"/>
              </a:sys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8" name="椭圆 57"/>
          <p:cNvSpPr/>
          <p:nvPr/>
        </p:nvSpPr>
        <p:spPr>
          <a:xfrm flipH="1">
            <a:off x="1349375" y="2620963"/>
            <a:ext cx="352425" cy="352425"/>
          </a:xfrm>
          <a:prstGeom prst="ellipse">
            <a:avLst/>
          </a:prstGeom>
          <a:solidFill>
            <a:srgbClr val="F2900E"/>
          </a:solidFill>
          <a:ln w="28575" cap="flat">
            <a:solidFill>
              <a:schemeClr val="bg1"/>
            </a:solidFill>
            <a:prstDash val="solid"/>
            <a:miter lim="800000"/>
          </a:ln>
          <a:effectLst>
            <a:outerShdw blurRad="228600" dist="228600" dir="5400000" algn="t" rotWithShape="0">
              <a:sysClr val="windowText" lastClr="000000">
                <a:lumMod val="85000"/>
                <a:lumOff val="15000"/>
                <a:alpha val="28000"/>
              </a:sys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884238" y="757238"/>
            <a:ext cx="1574800" cy="1573212"/>
            <a:chOff x="1129232" y="711771"/>
            <a:chExt cx="1228944" cy="1228944"/>
          </a:xfrm>
        </p:grpSpPr>
        <p:grpSp>
          <p:nvGrpSpPr>
            <p:cNvPr id="4103" name="组合 59"/>
            <p:cNvGrpSpPr/>
            <p:nvPr/>
          </p:nvGrpSpPr>
          <p:grpSpPr>
            <a:xfrm flipH="1">
              <a:off x="1129232" y="711771"/>
              <a:ext cx="1228944" cy="1228944"/>
              <a:chOff x="2848131" y="1860029"/>
              <a:chExt cx="3807502" cy="3807502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2848131" y="1860029"/>
                <a:ext cx="3807502" cy="3807502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6665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2936814" y="1948725"/>
                <a:ext cx="3630123" cy="3630123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6665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61" name="椭圆 60"/>
            <p:cNvSpPr/>
            <p:nvPr/>
          </p:nvSpPr>
          <p:spPr>
            <a:xfrm>
              <a:off x="1278439" y="859618"/>
              <a:ext cx="937494" cy="937494"/>
            </a:xfrm>
            <a:prstGeom prst="ellipse">
              <a:avLst/>
            </a:prstGeom>
            <a:solidFill>
              <a:srgbClr val="FFB01C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2" name="文本框 4"/>
            <p:cNvSpPr txBox="1"/>
            <p:nvPr/>
          </p:nvSpPr>
          <p:spPr>
            <a:xfrm>
              <a:off x="1255181" y="1026877"/>
              <a:ext cx="939918" cy="5606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000" b="1" dirty="0">
                  <a:solidFill>
                    <a:srgbClr val="FFFFFF"/>
                  </a:solidFill>
                  <a:latin typeface="方正正粗黑简体" charset="-122"/>
                  <a:ea typeface="方正正粗黑简体" charset="-122"/>
                  <a:sym typeface="Calibri" panose="020F0502020204030204" pitchFamily="34" charset="0"/>
                </a:rPr>
                <a:t>序言</a:t>
              </a:r>
            </a:p>
          </p:txBody>
        </p:sp>
      </p:grpSp>
      <p:sp>
        <p:nvSpPr>
          <p:cNvPr id="65" name="椭圆 64"/>
          <p:cNvSpPr/>
          <p:nvPr/>
        </p:nvSpPr>
        <p:spPr>
          <a:xfrm flipH="1">
            <a:off x="2335213" y="874713"/>
            <a:ext cx="712788" cy="714375"/>
          </a:xfrm>
          <a:prstGeom prst="ellipse">
            <a:avLst/>
          </a:prstGeom>
          <a:solidFill>
            <a:srgbClr val="F2900E"/>
          </a:solidFill>
          <a:ln w="28575" cap="flat">
            <a:solidFill>
              <a:schemeClr val="bg1"/>
            </a:solidFill>
            <a:prstDash val="solid"/>
            <a:miter lim="800000"/>
          </a:ln>
          <a:effectLst>
            <a:outerShdw blurRad="228600" dist="228600" dir="5400000" algn="t" rotWithShape="0">
              <a:sysClr val="windowText" lastClr="000000">
                <a:lumMod val="85000"/>
                <a:lumOff val="15000"/>
                <a:alpha val="28000"/>
              </a:sys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6" name="椭圆 65"/>
          <p:cNvSpPr/>
          <p:nvPr/>
        </p:nvSpPr>
        <p:spPr>
          <a:xfrm flipH="1">
            <a:off x="2116138" y="604838"/>
            <a:ext cx="320675" cy="319088"/>
          </a:xfrm>
          <a:prstGeom prst="ellipse">
            <a:avLst/>
          </a:prstGeom>
          <a:solidFill>
            <a:srgbClr val="FFB01C"/>
          </a:solidFill>
          <a:ln w="28575" cap="flat">
            <a:solidFill>
              <a:srgbClr val="F2900E"/>
            </a:solidFill>
            <a:prstDash val="solid"/>
            <a:miter lim="800000"/>
          </a:ln>
          <a:effectLst>
            <a:outerShdw blurRad="228600" dist="228600" dir="5400000" algn="t" rotWithShape="0">
              <a:sysClr val="windowText" lastClr="000000">
                <a:lumMod val="85000"/>
                <a:lumOff val="15000"/>
                <a:alpha val="28000"/>
              </a:sys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67" name="Picture 6" descr="D:\360data\重要数据\桌面\未标题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475" y="1741488"/>
            <a:ext cx="2549525" cy="61134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8" name="任意多边形 16"/>
          <p:cNvSpPr/>
          <p:nvPr/>
        </p:nvSpPr>
        <p:spPr>
          <a:xfrm rot="2700000">
            <a:off x="11288713" y="2773363"/>
            <a:ext cx="1762125" cy="1793875"/>
          </a:xfrm>
          <a:custGeom>
            <a:avLst/>
            <a:gdLst/>
            <a:ahLst/>
            <a:cxnLst>
              <a:cxn ang="0">
                <a:pos x="65283" y="30299"/>
              </a:cxn>
              <a:cxn ang="0">
                <a:pos x="110029" y="0"/>
              </a:cxn>
              <a:cxn ang="0">
                <a:pos x="1317212" y="1212421"/>
              </a:cxn>
              <a:cxn ang="0">
                <a:pos x="1272009" y="1279757"/>
              </a:cxn>
              <a:cxn ang="0">
                <a:pos x="1114403" y="1345321"/>
              </a:cxn>
              <a:cxn ang="0">
                <a:pos x="222886" y="1345321"/>
              </a:cxn>
              <a:cxn ang="0">
                <a:pos x="0" y="1121469"/>
              </a:cxn>
              <a:cxn ang="0">
                <a:pos x="0" y="188588"/>
              </a:cxn>
              <a:cxn ang="0">
                <a:pos x="65283" y="30299"/>
              </a:cxn>
            </a:cxnLst>
            <a:rect l="0" t="0" r="0" b="0"/>
            <a:pathLst>
              <a:path w="1321998" h="1344377">
                <a:moveTo>
                  <a:pt x="65519" y="30279"/>
                </a:moveTo>
                <a:lnTo>
                  <a:pt x="110429" y="0"/>
                </a:lnTo>
                <a:lnTo>
                  <a:pt x="1321998" y="1211569"/>
                </a:lnTo>
                <a:lnTo>
                  <a:pt x="1276631" y="1278858"/>
                </a:lnTo>
                <a:cubicBezTo>
                  <a:pt x="1236149" y="1319339"/>
                  <a:pt x="1180225" y="1344377"/>
                  <a:pt x="1118453" y="1344377"/>
                </a:cubicBezTo>
                <a:lnTo>
                  <a:pt x="223696" y="1344377"/>
                </a:lnTo>
                <a:cubicBezTo>
                  <a:pt x="100152" y="1344377"/>
                  <a:pt x="0" y="1244225"/>
                  <a:pt x="0" y="1120681"/>
                </a:cubicBezTo>
                <a:lnTo>
                  <a:pt x="0" y="188456"/>
                </a:lnTo>
                <a:cubicBezTo>
                  <a:pt x="0" y="126684"/>
                  <a:pt x="25038" y="70760"/>
                  <a:pt x="65519" y="30279"/>
                </a:cubicBezTo>
                <a:close/>
              </a:path>
            </a:pathLst>
          </a:custGeom>
          <a:solidFill>
            <a:srgbClr val="F2900E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86" name="圆角矩形 15"/>
          <p:cNvSpPr/>
          <p:nvPr/>
        </p:nvSpPr>
        <p:spPr>
          <a:xfrm rot="2700000">
            <a:off x="10939463" y="5808663"/>
            <a:ext cx="673100" cy="690562"/>
          </a:xfrm>
          <a:prstGeom prst="roundRect">
            <a:avLst>
              <a:gd name="adj" fmla="val 16667"/>
            </a:avLst>
          </a:prstGeom>
          <a:solidFill>
            <a:srgbClr val="5E5874"/>
          </a:solidFill>
          <a:ln w="9525">
            <a:noFill/>
          </a:ln>
        </p:spPr>
        <p:txBody>
          <a:bodyPr anchor="ctr"/>
          <a:lstStyle/>
          <a:p>
            <a:pPr lvl="0" algn="ctr"/>
            <a:endParaRPr lang="zh-CN" altLang="en-US" sz="24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xit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159"/>
                            </p:stCondLst>
                            <p:childTnLst>
                              <p:par>
                                <p:cTn id="4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659"/>
                            </p:stCondLst>
                            <p:childTnLst>
                              <p:par>
                                <p:cTn id="4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57" grpId="0" bldLvl="0" animBg="1"/>
      <p:bldP spid="58" grpId="0" bldLvl="0" animBg="1"/>
      <p:bldP spid="65" grpId="0" bldLvl="0" animBg="1"/>
      <p:bldP spid="66" grpId="0" bldLvl="0" animBg="1"/>
      <p:bldP spid="20488" grpId="0" bldLvl="0" animBg="1"/>
      <p:bldP spid="20486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任意多边形 2"/>
          <p:cNvSpPr/>
          <p:nvPr/>
        </p:nvSpPr>
        <p:spPr>
          <a:xfrm>
            <a:off x="-26987" y="-47625"/>
            <a:ext cx="3074987" cy="6905625"/>
          </a:xfrm>
          <a:custGeom>
            <a:avLst/>
            <a:gdLst/>
            <a:ahLst/>
            <a:cxnLst>
              <a:cxn ang="0">
                <a:pos x="4050838" y="0"/>
              </a:cxn>
              <a:cxn ang="0">
                <a:pos x="7684421" y="6905903"/>
              </a:cxn>
              <a:cxn ang="0">
                <a:pos x="6704215" y="6905903"/>
              </a:cxn>
              <a:cxn ang="0">
                <a:pos x="0" y="33410"/>
              </a:cxn>
              <a:cxn ang="0">
                <a:pos x="4050838" y="0"/>
              </a:cxn>
            </a:cxnLst>
            <a:rect l="0" t="0" r="0" b="0"/>
            <a:pathLst>
              <a:path w="1945179" h="6905486">
                <a:moveTo>
                  <a:pt x="1025400" y="0"/>
                </a:moveTo>
                <a:lnTo>
                  <a:pt x="1945179" y="6905486"/>
                </a:lnTo>
                <a:lnTo>
                  <a:pt x="1697057" y="6905486"/>
                </a:lnTo>
                <a:lnTo>
                  <a:pt x="0" y="33407"/>
                </a:lnTo>
                <a:lnTo>
                  <a:pt x="1025400" y="0"/>
                </a:lnTo>
                <a:close/>
              </a:path>
            </a:pathLst>
          </a:custGeom>
          <a:solidFill>
            <a:srgbClr val="F2900E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14350" name="直接连接符 4"/>
          <p:cNvCxnSpPr/>
          <p:nvPr/>
        </p:nvCxnSpPr>
        <p:spPr>
          <a:xfrm>
            <a:off x="4630738" y="869950"/>
            <a:ext cx="20637" cy="5108575"/>
          </a:xfrm>
          <a:prstGeom prst="line">
            <a:avLst/>
          </a:prstGeom>
          <a:ln w="31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124" name="文本框 12"/>
          <p:cNvSpPr txBox="1"/>
          <p:nvPr/>
        </p:nvSpPr>
        <p:spPr>
          <a:xfrm>
            <a:off x="5114925" y="1149350"/>
            <a:ext cx="3433763" cy="61436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defTabSz="914400"/>
            <a:r>
              <a:rPr lang="zh-CN" altLang="en-US" sz="3200" b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客户关怀的重要性</a:t>
            </a:r>
          </a:p>
        </p:txBody>
      </p:sp>
      <p:sp>
        <p:nvSpPr>
          <p:cNvPr id="5125" name="文本框 13"/>
          <p:cNvSpPr txBox="1"/>
          <p:nvPr/>
        </p:nvSpPr>
        <p:spPr>
          <a:xfrm>
            <a:off x="5105400" y="2074863"/>
            <a:ext cx="3027363" cy="61436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defTabSz="914400"/>
            <a:r>
              <a:rPr lang="zh-CN" altLang="en-US" sz="3200" b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客户关怀的概念</a:t>
            </a:r>
          </a:p>
        </p:txBody>
      </p:sp>
      <p:sp>
        <p:nvSpPr>
          <p:cNvPr id="5126" name="文本框 14"/>
          <p:cNvSpPr txBox="1"/>
          <p:nvPr/>
        </p:nvSpPr>
        <p:spPr>
          <a:xfrm>
            <a:off x="5126038" y="3040063"/>
            <a:ext cx="3840162" cy="61436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defTabSz="914400"/>
            <a:r>
              <a:rPr lang="zh-CN" altLang="en-US" sz="3200" b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客户关怀的财务收益</a:t>
            </a:r>
          </a:p>
        </p:txBody>
      </p:sp>
      <p:sp>
        <p:nvSpPr>
          <p:cNvPr id="5127" name="文本框 15"/>
          <p:cNvSpPr txBox="1"/>
          <p:nvPr/>
        </p:nvSpPr>
        <p:spPr>
          <a:xfrm>
            <a:off x="5111750" y="4021138"/>
            <a:ext cx="3027363" cy="61436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defTabSz="914400"/>
            <a:r>
              <a:rPr lang="zh-CN" altLang="en-US" sz="3200" b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如何留住老客户</a:t>
            </a:r>
          </a:p>
        </p:txBody>
      </p:sp>
      <p:sp>
        <p:nvSpPr>
          <p:cNvPr id="5128" name="文本框 20"/>
          <p:cNvSpPr txBox="1"/>
          <p:nvPr/>
        </p:nvSpPr>
        <p:spPr>
          <a:xfrm>
            <a:off x="8093075" y="5583238"/>
            <a:ext cx="4121150" cy="12001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en-US" altLang="zh-CN" sz="7200" dirty="0">
                <a:solidFill>
                  <a:srgbClr val="F2900E"/>
                </a:solidFill>
                <a:latin typeface="Impact" panose="020B0806030902050204" pitchFamily="34" charset="0"/>
                <a:ea typeface="张海山锐谐体"/>
              </a:rPr>
              <a:t>CONTENTS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517525" y="1925638"/>
            <a:ext cx="3209925" cy="2700337"/>
            <a:chOff x="815" y="3032"/>
            <a:chExt cx="5056" cy="4253"/>
          </a:xfrm>
        </p:grpSpPr>
        <p:sp>
          <p:nvSpPr>
            <p:cNvPr id="46" name="Freeform 5"/>
            <p:cNvSpPr/>
            <p:nvPr/>
          </p:nvSpPr>
          <p:spPr bwMode="auto">
            <a:xfrm>
              <a:off x="815" y="3032"/>
              <a:ext cx="4646" cy="411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2900E"/>
            </a:solidFill>
            <a:ln w="15875">
              <a:gradFill flip="none" rotWithShape="1">
                <a:gsLst>
                  <a:gs pos="6000">
                    <a:srgbClr val="F2900E">
                      <a:alpha val="100000"/>
                    </a:srgbClr>
                  </a:gs>
                  <a:gs pos="100000">
                    <a:schemeClr val="bg1"/>
                  </a:gs>
                </a:gsLst>
                <a:lin ang="2820000" scaled="1"/>
                <a:tileRect/>
              </a:gradFill>
            </a:ln>
            <a:effectLst>
              <a:innerShdw blurRad="114300">
                <a:prstClr val="black"/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2400" strike="noStrike" noProof="1">
                <a:solidFill>
                  <a:srgbClr val="005A9E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5"/>
            <p:cNvSpPr/>
            <p:nvPr/>
          </p:nvSpPr>
          <p:spPr bwMode="auto">
            <a:xfrm>
              <a:off x="1225" y="3168"/>
              <a:ext cx="4646" cy="411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61000"/>
                    <a:lumOff val="39000"/>
                  </a:schemeClr>
                </a:gs>
                <a:gs pos="0">
                  <a:srgbClr val="F2900E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266700" dist="203200" dir="678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/>
              <a:endParaRPr lang="zh-CN" altLang="en-US" sz="2400" strike="noStrike" noProof="1">
                <a:solidFill>
                  <a:srgbClr val="005A9E"/>
                </a:solidFill>
                <a:cs typeface="+mn-ea"/>
                <a:sym typeface="+mn-lt"/>
              </a:endParaRPr>
            </a:p>
          </p:txBody>
        </p:sp>
        <p:sp>
          <p:nvSpPr>
            <p:cNvPr id="5132" name="矩形 47"/>
            <p:cNvSpPr/>
            <p:nvPr/>
          </p:nvSpPr>
          <p:spPr>
            <a:xfrm>
              <a:off x="1903" y="4049"/>
              <a:ext cx="3441" cy="17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121890" tIns="60945" rIns="121890" bIns="60945" anchor="t">
              <a:spAutoFit/>
            </a:bodyPr>
            <a:lstStyle/>
            <a:p>
              <a:pPr lvl="0" defTabSz="933450"/>
              <a:r>
                <a:rPr lang="zh-CN" altLang="en-US" sz="6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目 录</a:t>
              </a:r>
            </a:p>
          </p:txBody>
        </p:sp>
        <p:sp>
          <p:nvSpPr>
            <p:cNvPr id="5133" name="Rectangle 4"/>
            <p:cNvSpPr txBox="1"/>
            <p:nvPr/>
          </p:nvSpPr>
          <p:spPr>
            <a:xfrm>
              <a:off x="1970" y="5587"/>
              <a:ext cx="3108" cy="80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91405" tIns="45702" rIns="91405" bIns="45702" anchor="ctr"/>
            <a:lstStyle/>
            <a:p>
              <a:pPr lvl="0" algn="ctr"/>
              <a:r>
                <a:rPr lang="en-US" altLang="zh-CN" sz="2400" b="1" dirty="0">
                  <a:solidFill>
                    <a:srgbClr val="3B3B3B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rPr>
                <a:t>CONTENTS</a:t>
              </a:r>
            </a:p>
          </p:txBody>
        </p:sp>
      </p:grpSp>
      <p:sp>
        <p:nvSpPr>
          <p:cNvPr id="5134" name="文本框 15"/>
          <p:cNvSpPr txBox="1"/>
          <p:nvPr/>
        </p:nvSpPr>
        <p:spPr>
          <a:xfrm>
            <a:off x="5157788" y="4964113"/>
            <a:ext cx="3433762" cy="61436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defTabSz="914400"/>
            <a:r>
              <a:rPr lang="zh-CN" altLang="en-US" sz="3200" b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我们工作中的失误</a:t>
            </a:r>
          </a:p>
        </p:txBody>
      </p:sp>
      <p:sp>
        <p:nvSpPr>
          <p:cNvPr id="14351" name="椭圆 5"/>
          <p:cNvSpPr/>
          <p:nvPr/>
        </p:nvSpPr>
        <p:spPr>
          <a:xfrm>
            <a:off x="4378325" y="1187450"/>
            <a:ext cx="530225" cy="530225"/>
          </a:xfrm>
          <a:prstGeom prst="ellipse">
            <a:avLst/>
          </a:prstGeom>
          <a:solidFill>
            <a:srgbClr val="F2900E"/>
          </a:solidFill>
          <a:ln w="9525">
            <a:noFill/>
          </a:ln>
        </p:spPr>
        <p:txBody>
          <a:bodyPr anchor="ctr"/>
          <a:lstStyle/>
          <a:p>
            <a:pPr lvl="0"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136" name="椭圆 6"/>
          <p:cNvSpPr/>
          <p:nvPr/>
        </p:nvSpPr>
        <p:spPr>
          <a:xfrm>
            <a:off x="4378325" y="2139950"/>
            <a:ext cx="530225" cy="530225"/>
          </a:xfrm>
          <a:prstGeom prst="ellipse">
            <a:avLst/>
          </a:prstGeom>
          <a:solidFill>
            <a:srgbClr val="F2900E"/>
          </a:solidFill>
          <a:ln w="9525">
            <a:noFill/>
          </a:ln>
        </p:spPr>
        <p:txBody>
          <a:bodyPr anchor="ctr"/>
          <a:lstStyle/>
          <a:p>
            <a:pPr lvl="0"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137" name="椭圆 7"/>
          <p:cNvSpPr/>
          <p:nvPr/>
        </p:nvSpPr>
        <p:spPr>
          <a:xfrm>
            <a:off x="4378325" y="3092450"/>
            <a:ext cx="530225" cy="530225"/>
          </a:xfrm>
          <a:prstGeom prst="ellipse">
            <a:avLst/>
          </a:prstGeom>
          <a:solidFill>
            <a:srgbClr val="F2900E"/>
          </a:solidFill>
          <a:ln w="9525">
            <a:noFill/>
          </a:ln>
        </p:spPr>
        <p:txBody>
          <a:bodyPr anchor="ctr"/>
          <a:lstStyle/>
          <a:p>
            <a:pPr lvl="0"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138" name="椭圆 8"/>
          <p:cNvSpPr/>
          <p:nvPr/>
        </p:nvSpPr>
        <p:spPr>
          <a:xfrm>
            <a:off x="4378325" y="4044950"/>
            <a:ext cx="530225" cy="565150"/>
          </a:xfrm>
          <a:prstGeom prst="ellipse">
            <a:avLst/>
          </a:prstGeom>
          <a:solidFill>
            <a:srgbClr val="F2900E"/>
          </a:solidFill>
          <a:ln w="9525">
            <a:noFill/>
          </a:ln>
        </p:spPr>
        <p:txBody>
          <a:bodyPr anchor="ctr"/>
          <a:lstStyle/>
          <a:p>
            <a:pPr lvl="0"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139" name="椭圆 8"/>
          <p:cNvSpPr/>
          <p:nvPr/>
        </p:nvSpPr>
        <p:spPr>
          <a:xfrm>
            <a:off x="4383088" y="5032375"/>
            <a:ext cx="530225" cy="566738"/>
          </a:xfrm>
          <a:prstGeom prst="ellipse">
            <a:avLst/>
          </a:prstGeom>
          <a:solidFill>
            <a:srgbClr val="F2900E"/>
          </a:solidFill>
          <a:ln w="9525">
            <a:noFill/>
          </a:ln>
        </p:spPr>
        <p:txBody>
          <a:bodyPr anchor="ctr"/>
          <a:lstStyle/>
          <a:p>
            <a:pPr lvl="0"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5" presetClass="entr" presetSubtype="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500"/>
                            </p:stCondLst>
                            <p:childTnLst>
                              <p:par>
                                <p:cTn id="7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500"/>
                            </p:stCondLst>
                            <p:childTnLst>
                              <p:par>
                                <p:cTn id="8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500"/>
                            </p:stCondLst>
                            <p:childTnLst>
                              <p:par>
                                <p:cTn id="9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5124" grpId="1"/>
      <p:bldP spid="5124" grpId="2"/>
      <p:bldP spid="5124" grpId="3"/>
      <p:bldP spid="5124" grpId="4"/>
      <p:bldP spid="5124" grpId="5"/>
      <p:bldP spid="5124" grpId="6"/>
      <p:bldP spid="5124" grpId="7"/>
      <p:bldP spid="5124" grpId="8"/>
      <p:bldP spid="5125" grpId="0"/>
      <p:bldP spid="5126" grpId="0"/>
      <p:bldP spid="5127" grpId="0"/>
      <p:bldP spid="5128" grpId="0"/>
      <p:bldP spid="5134" grpId="0"/>
      <p:bldP spid="14351" grpId="0" bldLvl="0" animBg="1"/>
      <p:bldP spid="5136" grpId="0" bldLvl="0" animBg="1"/>
      <p:bldP spid="5137" grpId="0" bldLvl="0" animBg="1"/>
      <p:bldP spid="5138" grpId="0" bldLvl="0" animBg="1"/>
      <p:bldP spid="5139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3038" y="1189038"/>
            <a:ext cx="5668962" cy="56689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7" name="Text Box 3"/>
          <p:cNvSpPr/>
          <p:nvPr/>
        </p:nvSpPr>
        <p:spPr>
          <a:xfrm>
            <a:off x="439738" y="3067050"/>
            <a:ext cx="5668962" cy="973138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lvl="0" algn="r"/>
            <a:r>
              <a:rPr lang="zh-CN" altLang="en-US" sz="5400" b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客户关怀的重要性</a:t>
            </a:r>
          </a:p>
        </p:txBody>
      </p:sp>
      <p:sp>
        <p:nvSpPr>
          <p:cNvPr id="2" name="矩形 10"/>
          <p:cNvSpPr/>
          <p:nvPr/>
        </p:nvSpPr>
        <p:spPr>
          <a:xfrm>
            <a:off x="3802063" y="2000250"/>
            <a:ext cx="2214562" cy="70008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r"/>
            <a:r>
              <a:rPr lang="zh-CN" altLang="en-US" sz="4000" dirty="0">
                <a:latin typeface="Arial" panose="020B0604020202020204" pitchFamily="34" charset="0"/>
                <a:ea typeface="宋体" panose="02010600030101010101" pitchFamily="2" charset="-122"/>
              </a:rPr>
              <a:t>客户服务</a:t>
            </a:r>
          </a:p>
        </p:txBody>
      </p:sp>
      <p:sp>
        <p:nvSpPr>
          <p:cNvPr id="6149" name="直接连接符 11"/>
          <p:cNvSpPr/>
          <p:nvPr/>
        </p:nvSpPr>
        <p:spPr>
          <a:xfrm>
            <a:off x="796925" y="2968625"/>
            <a:ext cx="5219700" cy="1588"/>
          </a:xfrm>
          <a:prstGeom prst="line">
            <a:avLst/>
          </a:prstGeom>
          <a:ln w="6350" cap="flat" cmpd="sng">
            <a:solidFill>
              <a:srgbClr val="3F3F3F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图片 5"/>
          <p:cNvPicPr>
            <a:picLocks noChangeAspect="1"/>
          </p:cNvPicPr>
          <p:nvPr/>
        </p:nvPicPr>
        <p:blipFill>
          <a:blip r:embed="rId3"/>
          <a:srcRect l="24986" r="24986"/>
          <a:stretch>
            <a:fillRect/>
          </a:stretch>
        </p:blipFill>
        <p:spPr>
          <a:xfrm>
            <a:off x="908050" y="1114425"/>
            <a:ext cx="4003675" cy="5337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7" name="图片 7"/>
          <p:cNvPicPr>
            <a:picLocks noChangeAspect="1"/>
          </p:cNvPicPr>
          <p:nvPr/>
        </p:nvPicPr>
        <p:blipFill>
          <a:blip r:embed="rId4"/>
          <a:srcRect l="51797" r="1282" b="6233"/>
          <a:stretch>
            <a:fillRect/>
          </a:stretch>
        </p:blipFill>
        <p:spPr>
          <a:xfrm>
            <a:off x="9866313" y="4425950"/>
            <a:ext cx="1503362" cy="20034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2" name="组合 1"/>
          <p:cNvGrpSpPr/>
          <p:nvPr/>
        </p:nvGrpSpPr>
        <p:grpSpPr>
          <a:xfrm>
            <a:off x="5013325" y="1144588"/>
            <a:ext cx="6356350" cy="3081337"/>
            <a:chOff x="0" y="0"/>
            <a:chExt cx="12192000" cy="630377"/>
          </a:xfrm>
        </p:grpSpPr>
        <p:sp>
          <p:nvSpPr>
            <p:cNvPr id="7173" name="矩形 2"/>
            <p:cNvSpPr/>
            <p:nvPr/>
          </p:nvSpPr>
          <p:spPr>
            <a:xfrm>
              <a:off x="0" y="28562"/>
              <a:ext cx="12192000" cy="601815"/>
            </a:xfrm>
            <a:prstGeom prst="rect">
              <a:avLst/>
            </a:prstGeom>
            <a:solidFill>
              <a:srgbClr val="3A3A3B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174" name="矩形 3"/>
            <p:cNvSpPr/>
            <p:nvPr/>
          </p:nvSpPr>
          <p:spPr>
            <a:xfrm>
              <a:off x="0" y="0"/>
              <a:ext cx="12192000" cy="28562"/>
            </a:xfrm>
            <a:prstGeom prst="rect">
              <a:avLst/>
            </a:prstGeom>
            <a:solidFill>
              <a:srgbClr val="F4F4F4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5" name="组合 2"/>
          <p:cNvGrpSpPr/>
          <p:nvPr/>
        </p:nvGrpSpPr>
        <p:grpSpPr>
          <a:xfrm>
            <a:off x="5013325" y="4425950"/>
            <a:ext cx="4732338" cy="2003425"/>
            <a:chOff x="7895" y="6970"/>
            <a:chExt cx="7452" cy="3155"/>
          </a:xfrm>
        </p:grpSpPr>
        <p:grpSp>
          <p:nvGrpSpPr>
            <p:cNvPr id="7176" name="组合 8"/>
            <p:cNvGrpSpPr/>
            <p:nvPr/>
          </p:nvGrpSpPr>
          <p:grpSpPr>
            <a:xfrm>
              <a:off x="7895" y="6970"/>
              <a:ext cx="7452" cy="3155"/>
              <a:chOff x="0" y="0"/>
              <a:chExt cx="12192000" cy="630377"/>
            </a:xfrm>
          </p:grpSpPr>
          <p:sp>
            <p:nvSpPr>
              <p:cNvPr id="7177" name="矩形 9"/>
              <p:cNvSpPr/>
              <p:nvPr/>
            </p:nvSpPr>
            <p:spPr>
              <a:xfrm>
                <a:off x="0" y="28562"/>
                <a:ext cx="12192000" cy="601815"/>
              </a:xfrm>
              <a:prstGeom prst="rect">
                <a:avLst/>
              </a:prstGeom>
              <a:solidFill>
                <a:srgbClr val="3A3A3B"/>
              </a:solidFill>
              <a:ln w="12700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zh-CN" dirty="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178" name="矩形 10"/>
              <p:cNvSpPr/>
              <p:nvPr/>
            </p:nvSpPr>
            <p:spPr>
              <a:xfrm>
                <a:off x="0" y="0"/>
                <a:ext cx="12192000" cy="28562"/>
              </a:xfrm>
              <a:prstGeom prst="rect">
                <a:avLst/>
              </a:prstGeom>
              <a:solidFill>
                <a:srgbClr val="F4F4F4"/>
              </a:solidFill>
              <a:ln w="12700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zh-CN" dirty="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7179" name="TextBox 15"/>
            <p:cNvSpPr/>
            <p:nvPr/>
          </p:nvSpPr>
          <p:spPr>
            <a:xfrm>
              <a:off x="8227" y="8240"/>
              <a:ext cx="6840" cy="115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良好的口碑使企业财源滚滚  老客户是企业发展壮大的基石，老客户＝更少的非议＋丰厚的利润。</a:t>
              </a:r>
            </a:p>
          </p:txBody>
        </p:sp>
        <p:sp>
          <p:nvSpPr>
            <p:cNvPr id="7180" name="矩形 13"/>
            <p:cNvSpPr/>
            <p:nvPr/>
          </p:nvSpPr>
          <p:spPr>
            <a:xfrm>
              <a:off x="9445" y="7315"/>
              <a:ext cx="4128" cy="76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是企业发展的基石</a:t>
              </a:r>
              <a:endParaRPr lang="zh-CN" alt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7182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7183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184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7185" name="文本框 4"/>
            <p:cNvSpPr txBox="1"/>
            <p:nvPr/>
          </p:nvSpPr>
          <p:spPr>
            <a:xfrm>
              <a:off x="414" y="553"/>
              <a:ext cx="26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客户的重要性</a:t>
              </a:r>
            </a:p>
          </p:txBody>
        </p:sp>
      </p:grpSp>
      <p:sp>
        <p:nvSpPr>
          <p:cNvPr id="7186" name="矩形 54"/>
          <p:cNvSpPr/>
          <p:nvPr/>
        </p:nvSpPr>
        <p:spPr>
          <a:xfrm>
            <a:off x="5461000" y="2484438"/>
            <a:ext cx="5461000" cy="14525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客户关怀对企业来说具有重要的战略意义。因为没有客户就没有业务，没有业务就没有企业的生存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30000"/>
              </a:lnSpc>
            </a:pPr>
            <a:endParaRPr lang="en-US" altLang="zh-CN" sz="12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187" name="矩形 6"/>
          <p:cNvSpPr/>
          <p:nvPr/>
        </p:nvSpPr>
        <p:spPr>
          <a:xfrm>
            <a:off x="5351463" y="1741488"/>
            <a:ext cx="3740150" cy="7429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客户关怀的意义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6" grpId="0"/>
      <p:bldP spid="718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2"/>
          <p:cNvSpPr/>
          <p:nvPr/>
        </p:nvSpPr>
        <p:spPr>
          <a:xfrm>
            <a:off x="4008438" y="3363913"/>
            <a:ext cx="7754937" cy="271462"/>
          </a:xfrm>
          <a:prstGeom prst="rect">
            <a:avLst/>
          </a:prstGeom>
          <a:solidFill>
            <a:srgbClr val="F2900E"/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7172" name="Group 4"/>
          <p:cNvGrpSpPr/>
          <p:nvPr/>
        </p:nvGrpSpPr>
        <p:grpSpPr>
          <a:xfrm>
            <a:off x="4059238" y="1532890"/>
            <a:ext cx="1276350" cy="1339850"/>
            <a:chOff x="0" y="0"/>
            <a:chExt cx="472" cy="496"/>
          </a:xfrm>
          <a:solidFill>
            <a:schemeClr val="bg1"/>
          </a:solidFill>
        </p:grpSpPr>
        <p:sp>
          <p:nvSpPr>
            <p:cNvPr id="7173" name="Freeform 5"/>
            <p:cNvSpPr/>
            <p:nvPr/>
          </p:nvSpPr>
          <p:spPr>
            <a:xfrm>
              <a:off x="0" y="0"/>
              <a:ext cx="472" cy="294"/>
            </a:xfrm>
            <a:custGeom>
              <a:avLst/>
              <a:gdLst/>
              <a:ahLst/>
              <a:cxnLst>
                <a:cxn ang="0">
                  <a:pos x="295" y="25"/>
                </a:cxn>
                <a:cxn ang="0">
                  <a:pos x="350" y="76"/>
                </a:cxn>
                <a:cxn ang="0">
                  <a:pos x="270" y="156"/>
                </a:cxn>
                <a:cxn ang="0">
                  <a:pos x="228" y="118"/>
                </a:cxn>
                <a:cxn ang="0">
                  <a:pos x="228" y="118"/>
                </a:cxn>
                <a:cxn ang="0">
                  <a:pos x="181" y="67"/>
                </a:cxn>
                <a:cxn ang="0">
                  <a:pos x="177" y="67"/>
                </a:cxn>
                <a:cxn ang="0">
                  <a:pos x="177" y="67"/>
                </a:cxn>
                <a:cxn ang="0">
                  <a:pos x="131" y="118"/>
                </a:cxn>
                <a:cxn ang="0">
                  <a:pos x="131" y="118"/>
                </a:cxn>
                <a:cxn ang="0">
                  <a:pos x="0" y="244"/>
                </a:cxn>
                <a:cxn ang="0">
                  <a:pos x="50" y="294"/>
                </a:cxn>
                <a:cxn ang="0">
                  <a:pos x="177" y="168"/>
                </a:cxn>
                <a:cxn ang="0">
                  <a:pos x="219" y="206"/>
                </a:cxn>
                <a:cxn ang="0">
                  <a:pos x="219" y="206"/>
                </a:cxn>
                <a:cxn ang="0">
                  <a:pos x="266" y="257"/>
                </a:cxn>
                <a:cxn ang="0">
                  <a:pos x="270" y="257"/>
                </a:cxn>
                <a:cxn ang="0">
                  <a:pos x="270" y="257"/>
                </a:cxn>
                <a:cxn ang="0">
                  <a:pos x="316" y="206"/>
                </a:cxn>
                <a:cxn ang="0">
                  <a:pos x="316" y="206"/>
                </a:cxn>
                <a:cxn ang="0">
                  <a:pos x="396" y="126"/>
                </a:cxn>
                <a:cxn ang="0">
                  <a:pos x="451" y="177"/>
                </a:cxn>
                <a:cxn ang="0">
                  <a:pos x="460" y="88"/>
                </a:cxn>
                <a:cxn ang="0">
                  <a:pos x="472" y="0"/>
                </a:cxn>
                <a:cxn ang="0">
                  <a:pos x="384" y="13"/>
                </a:cxn>
                <a:cxn ang="0">
                  <a:pos x="295" y="25"/>
                </a:cxn>
              </a:cxnLst>
              <a:rect l="0" t="0" r="0" b="0"/>
              <a:pathLst>
                <a:path w="472" h="294">
                  <a:moveTo>
                    <a:pt x="295" y="25"/>
                  </a:moveTo>
                  <a:lnTo>
                    <a:pt x="350" y="76"/>
                  </a:lnTo>
                  <a:lnTo>
                    <a:pt x="270" y="156"/>
                  </a:lnTo>
                  <a:lnTo>
                    <a:pt x="228" y="118"/>
                  </a:lnTo>
                  <a:lnTo>
                    <a:pt x="181" y="67"/>
                  </a:lnTo>
                  <a:lnTo>
                    <a:pt x="177" y="67"/>
                  </a:lnTo>
                  <a:lnTo>
                    <a:pt x="131" y="118"/>
                  </a:lnTo>
                  <a:lnTo>
                    <a:pt x="0" y="244"/>
                  </a:lnTo>
                  <a:lnTo>
                    <a:pt x="50" y="294"/>
                  </a:lnTo>
                  <a:lnTo>
                    <a:pt x="177" y="168"/>
                  </a:lnTo>
                  <a:lnTo>
                    <a:pt x="219" y="206"/>
                  </a:lnTo>
                  <a:lnTo>
                    <a:pt x="266" y="257"/>
                  </a:lnTo>
                  <a:lnTo>
                    <a:pt x="270" y="257"/>
                  </a:lnTo>
                  <a:lnTo>
                    <a:pt x="316" y="206"/>
                  </a:lnTo>
                  <a:lnTo>
                    <a:pt x="396" y="126"/>
                  </a:lnTo>
                  <a:lnTo>
                    <a:pt x="451" y="177"/>
                  </a:lnTo>
                  <a:lnTo>
                    <a:pt x="460" y="88"/>
                  </a:lnTo>
                  <a:lnTo>
                    <a:pt x="472" y="0"/>
                  </a:lnTo>
                  <a:lnTo>
                    <a:pt x="384" y="13"/>
                  </a:lnTo>
                  <a:lnTo>
                    <a:pt x="295" y="25"/>
                  </a:lnTo>
                  <a:close/>
                </a:path>
              </a:pathLst>
            </a:custGeom>
            <a:grpFill/>
            <a:ln w="12700">
              <a:noFill/>
            </a:ln>
          </p:spPr>
          <p:txBody>
            <a:bodyPr/>
            <a:lstStyle/>
            <a:p>
              <a:pPr fontAlgn="base"/>
              <a:endParaRPr lang="zh-CN" altLang="en-US" strike="noStrike" noProof="1"/>
            </a:p>
          </p:txBody>
        </p:sp>
        <p:sp>
          <p:nvSpPr>
            <p:cNvPr id="7174" name="Rectangle 6"/>
            <p:cNvSpPr/>
            <p:nvPr/>
          </p:nvSpPr>
          <p:spPr>
            <a:xfrm>
              <a:off x="29" y="378"/>
              <a:ext cx="85" cy="118"/>
            </a:xfrm>
            <a:prstGeom prst="rect">
              <a:avLst/>
            </a:prstGeom>
            <a:grpFill/>
            <a:ln w="12700">
              <a:noFill/>
            </a:ln>
          </p:spPr>
          <p:txBody>
            <a:bodyPr anchor="ctr"/>
            <a:lstStyle/>
            <a:p>
              <a:pPr lvl="0" algn="ctr" fontAlgn="base"/>
              <a:endParaRPr lang="zh-CN" altLang="zh-CN" strike="noStrike" noProof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175" name="Rectangle 7"/>
            <p:cNvSpPr/>
            <p:nvPr/>
          </p:nvSpPr>
          <p:spPr>
            <a:xfrm>
              <a:off x="152" y="273"/>
              <a:ext cx="80" cy="223"/>
            </a:xfrm>
            <a:prstGeom prst="rect">
              <a:avLst/>
            </a:prstGeom>
            <a:grpFill/>
            <a:ln w="12700">
              <a:noFill/>
            </a:ln>
          </p:spPr>
          <p:txBody>
            <a:bodyPr anchor="ctr"/>
            <a:lstStyle/>
            <a:p>
              <a:pPr lvl="0" algn="ctr" fontAlgn="base"/>
              <a:endParaRPr lang="zh-CN" altLang="zh-CN" strike="noStrike" noProof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176" name="Rectangle 8"/>
            <p:cNvSpPr/>
            <p:nvPr/>
          </p:nvSpPr>
          <p:spPr>
            <a:xfrm>
              <a:off x="270" y="328"/>
              <a:ext cx="84" cy="168"/>
            </a:xfrm>
            <a:prstGeom prst="rect">
              <a:avLst/>
            </a:prstGeom>
            <a:grpFill/>
            <a:ln w="12700">
              <a:noFill/>
            </a:ln>
          </p:spPr>
          <p:txBody>
            <a:bodyPr anchor="ctr"/>
            <a:lstStyle/>
            <a:p>
              <a:pPr lvl="0" algn="ctr" fontAlgn="base"/>
              <a:endParaRPr lang="zh-CN" altLang="zh-CN" strike="noStrike" noProof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177" name="Rectangle 9"/>
            <p:cNvSpPr/>
            <p:nvPr/>
          </p:nvSpPr>
          <p:spPr>
            <a:xfrm>
              <a:off x="388" y="223"/>
              <a:ext cx="80" cy="273"/>
            </a:xfrm>
            <a:prstGeom prst="rect">
              <a:avLst/>
            </a:prstGeom>
            <a:grpFill/>
            <a:ln w="12700">
              <a:noFill/>
            </a:ln>
          </p:spPr>
          <p:txBody>
            <a:bodyPr anchor="ctr"/>
            <a:lstStyle/>
            <a:p>
              <a:pPr lvl="0" algn="ctr" fontAlgn="base"/>
              <a:endParaRPr lang="zh-CN" altLang="zh-CN" strike="noStrike" noProof="1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7178" name="Freeform 13"/>
          <p:cNvSpPr>
            <a:spLocks noEditPoints="1"/>
          </p:cNvSpPr>
          <p:nvPr/>
        </p:nvSpPr>
        <p:spPr>
          <a:xfrm>
            <a:off x="8148638" y="4267200"/>
            <a:ext cx="1319212" cy="1290638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92" h="188">
                <a:moveTo>
                  <a:pt x="123" y="175"/>
                </a:moveTo>
                <a:cubicBezTo>
                  <a:pt x="123" y="148"/>
                  <a:pt x="123" y="148"/>
                  <a:pt x="123" y="148"/>
                </a:cubicBezTo>
                <a:cubicBezTo>
                  <a:pt x="68" y="149"/>
                  <a:pt x="68" y="149"/>
                  <a:pt x="68" y="149"/>
                </a:cubicBezTo>
                <a:cubicBezTo>
                  <a:pt x="68" y="176"/>
                  <a:pt x="68" y="176"/>
                  <a:pt x="68" y="176"/>
                </a:cubicBezTo>
                <a:cubicBezTo>
                  <a:pt x="56" y="182"/>
                  <a:pt x="56" y="182"/>
                  <a:pt x="56" y="182"/>
                </a:cubicBezTo>
                <a:cubicBezTo>
                  <a:pt x="56" y="182"/>
                  <a:pt x="53" y="188"/>
                  <a:pt x="60" y="188"/>
                </a:cubicBezTo>
                <a:cubicBezTo>
                  <a:pt x="130" y="188"/>
                  <a:pt x="130" y="188"/>
                  <a:pt x="130" y="188"/>
                </a:cubicBezTo>
                <a:cubicBezTo>
                  <a:pt x="130" y="188"/>
                  <a:pt x="138" y="185"/>
                  <a:pt x="135" y="183"/>
                </a:cubicBezTo>
                <a:cubicBezTo>
                  <a:pt x="133" y="180"/>
                  <a:pt x="123" y="175"/>
                  <a:pt x="123" y="175"/>
                </a:cubicBezTo>
                <a:close/>
                <a:moveTo>
                  <a:pt x="173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9"/>
                  <a:pt x="0" y="19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36"/>
                  <a:pt x="8" y="144"/>
                  <a:pt x="18" y="144"/>
                </a:cubicBezTo>
                <a:cubicBezTo>
                  <a:pt x="173" y="144"/>
                  <a:pt x="173" y="144"/>
                  <a:pt x="173" y="144"/>
                </a:cubicBezTo>
                <a:cubicBezTo>
                  <a:pt x="183" y="144"/>
                  <a:pt x="192" y="136"/>
                  <a:pt x="192" y="126"/>
                </a:cubicBezTo>
                <a:cubicBezTo>
                  <a:pt x="192" y="19"/>
                  <a:pt x="192" y="19"/>
                  <a:pt x="192" y="19"/>
                </a:cubicBezTo>
                <a:cubicBezTo>
                  <a:pt x="192" y="9"/>
                  <a:pt x="183" y="0"/>
                  <a:pt x="173" y="0"/>
                </a:cubicBezTo>
                <a:close/>
                <a:moveTo>
                  <a:pt x="180" y="100"/>
                </a:moveTo>
                <a:cubicBezTo>
                  <a:pt x="180" y="107"/>
                  <a:pt x="174" y="112"/>
                  <a:pt x="167" y="112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17" y="112"/>
                  <a:pt x="11" y="107"/>
                  <a:pt x="11" y="100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18"/>
                  <a:pt x="17" y="12"/>
                  <a:pt x="24" y="12"/>
                </a:cubicBezTo>
                <a:cubicBezTo>
                  <a:pt x="167" y="12"/>
                  <a:pt x="167" y="12"/>
                  <a:pt x="167" y="12"/>
                </a:cubicBezTo>
                <a:cubicBezTo>
                  <a:pt x="174" y="12"/>
                  <a:pt x="180" y="18"/>
                  <a:pt x="180" y="25"/>
                </a:cubicBezTo>
                <a:lnTo>
                  <a:pt x="180" y="100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9" name="Freeform 21"/>
          <p:cNvSpPr>
            <a:spLocks noEditPoints="1"/>
          </p:cNvSpPr>
          <p:nvPr/>
        </p:nvSpPr>
        <p:spPr>
          <a:xfrm>
            <a:off x="4008438" y="4129088"/>
            <a:ext cx="1377950" cy="1385887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80" name="Freeform 25"/>
          <p:cNvSpPr>
            <a:spLocks noEditPoints="1"/>
          </p:cNvSpPr>
          <p:nvPr/>
        </p:nvSpPr>
        <p:spPr>
          <a:xfrm>
            <a:off x="7994650" y="1531938"/>
            <a:ext cx="1365250" cy="136842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99" h="200">
                <a:moveTo>
                  <a:pt x="186" y="80"/>
                </a:moveTo>
                <a:cubicBezTo>
                  <a:pt x="170" y="80"/>
                  <a:pt x="170" y="80"/>
                  <a:pt x="170" y="80"/>
                </a:cubicBezTo>
                <a:cubicBezTo>
                  <a:pt x="168" y="74"/>
                  <a:pt x="166" y="69"/>
                  <a:pt x="163" y="64"/>
                </a:cubicBezTo>
                <a:cubicBezTo>
                  <a:pt x="175" y="52"/>
                  <a:pt x="175" y="52"/>
                  <a:pt x="175" y="52"/>
                </a:cubicBezTo>
                <a:cubicBezTo>
                  <a:pt x="180" y="47"/>
                  <a:pt x="180" y="38"/>
                  <a:pt x="175" y="33"/>
                </a:cubicBezTo>
                <a:cubicBezTo>
                  <a:pt x="165" y="24"/>
                  <a:pt x="165" y="24"/>
                  <a:pt x="165" y="24"/>
                </a:cubicBezTo>
                <a:cubicBezTo>
                  <a:pt x="160" y="19"/>
                  <a:pt x="152" y="19"/>
                  <a:pt x="146" y="24"/>
                </a:cubicBezTo>
                <a:cubicBezTo>
                  <a:pt x="135" y="36"/>
                  <a:pt x="135" y="36"/>
                  <a:pt x="135" y="36"/>
                </a:cubicBezTo>
                <a:cubicBezTo>
                  <a:pt x="130" y="33"/>
                  <a:pt x="125" y="31"/>
                  <a:pt x="120" y="30"/>
                </a:cubicBezTo>
                <a:cubicBezTo>
                  <a:pt x="120" y="13"/>
                  <a:pt x="120" y="13"/>
                  <a:pt x="120" y="13"/>
                </a:cubicBezTo>
                <a:cubicBezTo>
                  <a:pt x="120" y="6"/>
                  <a:pt x="114" y="0"/>
                  <a:pt x="106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86" y="0"/>
                  <a:pt x="80" y="6"/>
                  <a:pt x="80" y="13"/>
                </a:cubicBezTo>
                <a:cubicBezTo>
                  <a:pt x="80" y="30"/>
                  <a:pt x="80" y="30"/>
                  <a:pt x="80" y="30"/>
                </a:cubicBezTo>
                <a:cubicBezTo>
                  <a:pt x="74" y="31"/>
                  <a:pt x="69" y="33"/>
                  <a:pt x="64" y="36"/>
                </a:cubicBezTo>
                <a:cubicBezTo>
                  <a:pt x="52" y="24"/>
                  <a:pt x="52" y="24"/>
                  <a:pt x="52" y="24"/>
                </a:cubicBezTo>
                <a:cubicBezTo>
                  <a:pt x="47" y="19"/>
                  <a:pt x="38" y="19"/>
                  <a:pt x="33" y="24"/>
                </a:cubicBezTo>
                <a:cubicBezTo>
                  <a:pt x="24" y="33"/>
                  <a:pt x="24" y="33"/>
                  <a:pt x="24" y="33"/>
                </a:cubicBezTo>
                <a:cubicBezTo>
                  <a:pt x="18" y="38"/>
                  <a:pt x="18" y="47"/>
                  <a:pt x="24" y="52"/>
                </a:cubicBezTo>
                <a:cubicBezTo>
                  <a:pt x="36" y="64"/>
                  <a:pt x="36" y="64"/>
                  <a:pt x="36" y="64"/>
                </a:cubicBezTo>
                <a:cubicBezTo>
                  <a:pt x="33" y="69"/>
                  <a:pt x="31" y="74"/>
                  <a:pt x="29" y="80"/>
                </a:cubicBezTo>
                <a:cubicBezTo>
                  <a:pt x="13" y="80"/>
                  <a:pt x="13" y="80"/>
                  <a:pt x="13" y="80"/>
                </a:cubicBezTo>
                <a:cubicBezTo>
                  <a:pt x="6" y="80"/>
                  <a:pt x="0" y="86"/>
                  <a:pt x="0" y="93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114"/>
                  <a:pt x="6" y="120"/>
                  <a:pt x="13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1" y="125"/>
                  <a:pt x="33" y="130"/>
                  <a:pt x="35" y="135"/>
                </a:cubicBezTo>
                <a:cubicBezTo>
                  <a:pt x="24" y="147"/>
                  <a:pt x="24" y="147"/>
                  <a:pt x="24" y="147"/>
                </a:cubicBezTo>
                <a:cubicBezTo>
                  <a:pt x="18" y="152"/>
                  <a:pt x="18" y="160"/>
                  <a:pt x="24" y="166"/>
                </a:cubicBezTo>
                <a:cubicBezTo>
                  <a:pt x="33" y="175"/>
                  <a:pt x="33" y="175"/>
                  <a:pt x="33" y="175"/>
                </a:cubicBezTo>
                <a:cubicBezTo>
                  <a:pt x="38" y="180"/>
                  <a:pt x="47" y="180"/>
                  <a:pt x="52" y="175"/>
                </a:cubicBezTo>
                <a:cubicBezTo>
                  <a:pt x="63" y="163"/>
                  <a:pt x="63" y="163"/>
                  <a:pt x="63" y="163"/>
                </a:cubicBezTo>
                <a:cubicBezTo>
                  <a:pt x="69" y="166"/>
                  <a:pt x="74" y="169"/>
                  <a:pt x="80" y="170"/>
                </a:cubicBezTo>
                <a:cubicBezTo>
                  <a:pt x="80" y="186"/>
                  <a:pt x="80" y="186"/>
                  <a:pt x="80" y="186"/>
                </a:cubicBezTo>
                <a:cubicBezTo>
                  <a:pt x="80" y="194"/>
                  <a:pt x="86" y="200"/>
                  <a:pt x="93" y="200"/>
                </a:cubicBezTo>
                <a:cubicBezTo>
                  <a:pt x="106" y="200"/>
                  <a:pt x="106" y="200"/>
                  <a:pt x="106" y="200"/>
                </a:cubicBezTo>
                <a:cubicBezTo>
                  <a:pt x="114" y="200"/>
                  <a:pt x="120" y="194"/>
                  <a:pt x="120" y="186"/>
                </a:cubicBezTo>
                <a:cubicBezTo>
                  <a:pt x="120" y="170"/>
                  <a:pt x="120" y="170"/>
                  <a:pt x="120" y="170"/>
                </a:cubicBezTo>
                <a:cubicBezTo>
                  <a:pt x="125" y="169"/>
                  <a:pt x="130" y="166"/>
                  <a:pt x="135" y="164"/>
                </a:cubicBezTo>
                <a:cubicBezTo>
                  <a:pt x="146" y="175"/>
                  <a:pt x="146" y="175"/>
                  <a:pt x="146" y="175"/>
                </a:cubicBezTo>
                <a:cubicBezTo>
                  <a:pt x="152" y="180"/>
                  <a:pt x="160" y="180"/>
                  <a:pt x="165" y="175"/>
                </a:cubicBezTo>
                <a:cubicBezTo>
                  <a:pt x="175" y="166"/>
                  <a:pt x="175" y="166"/>
                  <a:pt x="175" y="166"/>
                </a:cubicBezTo>
                <a:cubicBezTo>
                  <a:pt x="180" y="160"/>
                  <a:pt x="180" y="152"/>
                  <a:pt x="175" y="147"/>
                </a:cubicBezTo>
                <a:cubicBezTo>
                  <a:pt x="163" y="135"/>
                  <a:pt x="163" y="135"/>
                  <a:pt x="163" y="135"/>
                </a:cubicBezTo>
                <a:cubicBezTo>
                  <a:pt x="166" y="131"/>
                  <a:pt x="168" y="125"/>
                  <a:pt x="170" y="120"/>
                </a:cubicBezTo>
                <a:cubicBezTo>
                  <a:pt x="186" y="120"/>
                  <a:pt x="186" y="120"/>
                  <a:pt x="186" y="120"/>
                </a:cubicBezTo>
                <a:cubicBezTo>
                  <a:pt x="193" y="120"/>
                  <a:pt x="199" y="114"/>
                  <a:pt x="199" y="107"/>
                </a:cubicBezTo>
                <a:cubicBezTo>
                  <a:pt x="199" y="93"/>
                  <a:pt x="199" y="93"/>
                  <a:pt x="199" y="93"/>
                </a:cubicBezTo>
                <a:cubicBezTo>
                  <a:pt x="199" y="86"/>
                  <a:pt x="193" y="80"/>
                  <a:pt x="186" y="80"/>
                </a:cubicBezTo>
                <a:close/>
                <a:moveTo>
                  <a:pt x="100" y="140"/>
                </a:moveTo>
                <a:cubicBezTo>
                  <a:pt x="78" y="140"/>
                  <a:pt x="60" y="122"/>
                  <a:pt x="60" y="100"/>
                </a:cubicBezTo>
                <a:cubicBezTo>
                  <a:pt x="60" y="78"/>
                  <a:pt x="78" y="60"/>
                  <a:pt x="100" y="60"/>
                </a:cubicBezTo>
                <a:cubicBezTo>
                  <a:pt x="122" y="60"/>
                  <a:pt x="139" y="78"/>
                  <a:pt x="139" y="100"/>
                </a:cubicBezTo>
                <a:cubicBezTo>
                  <a:pt x="139" y="122"/>
                  <a:pt x="122" y="140"/>
                  <a:pt x="100" y="140"/>
                </a:cubicBezTo>
                <a:close/>
                <a:moveTo>
                  <a:pt x="100" y="80"/>
                </a:moveTo>
                <a:cubicBezTo>
                  <a:pt x="89" y="80"/>
                  <a:pt x="80" y="89"/>
                  <a:pt x="80" y="100"/>
                </a:cubicBezTo>
                <a:cubicBezTo>
                  <a:pt x="80" y="111"/>
                  <a:pt x="89" y="120"/>
                  <a:pt x="100" y="120"/>
                </a:cubicBezTo>
                <a:cubicBezTo>
                  <a:pt x="111" y="120"/>
                  <a:pt x="120" y="111"/>
                  <a:pt x="120" y="100"/>
                </a:cubicBezTo>
                <a:cubicBezTo>
                  <a:pt x="120" y="89"/>
                  <a:pt x="111" y="80"/>
                  <a:pt x="100" y="8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81" name="矩形 37"/>
          <p:cNvSpPr/>
          <p:nvPr/>
        </p:nvSpPr>
        <p:spPr>
          <a:xfrm>
            <a:off x="5559425" y="4529138"/>
            <a:ext cx="2274888" cy="13716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找一个 新客户的成本远远高于保持一个老客户的成本。客户关怀是节省资金、增加盈利的有效方法。</a:t>
            </a:r>
            <a:endParaRPr lang="zh-CN" altLang="en-US" sz="1400" dirty="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182" name="圆角矩形 40"/>
          <p:cNvSpPr/>
          <p:nvPr/>
        </p:nvSpPr>
        <p:spPr>
          <a:xfrm>
            <a:off x="5665788" y="3962400"/>
            <a:ext cx="1600200" cy="333375"/>
          </a:xfrm>
          <a:prstGeom prst="roundRect">
            <a:avLst>
              <a:gd name="adj" fmla="val 50000"/>
            </a:avLst>
          </a:prstGeom>
          <a:solidFill>
            <a:srgbClr val="2E3740"/>
          </a:solidFill>
          <a:ln w="12700">
            <a:noFill/>
          </a:ln>
        </p:spPr>
        <p:txBody>
          <a:bodyPr anchor="ctr"/>
          <a:lstStyle/>
          <a:p>
            <a:pPr lvl="0"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有效方法</a:t>
            </a:r>
          </a:p>
        </p:txBody>
      </p:sp>
      <p:sp>
        <p:nvSpPr>
          <p:cNvPr id="7183" name="圆角矩形 41"/>
          <p:cNvSpPr/>
          <p:nvPr/>
        </p:nvSpPr>
        <p:spPr>
          <a:xfrm>
            <a:off x="5559425" y="1519238"/>
            <a:ext cx="1600200" cy="333375"/>
          </a:xfrm>
          <a:prstGeom prst="roundRect">
            <a:avLst>
              <a:gd name="adj" fmla="val 50000"/>
            </a:avLst>
          </a:prstGeom>
          <a:solidFill>
            <a:srgbClr val="2E3740"/>
          </a:solidFill>
          <a:ln w="12700">
            <a:noFill/>
          </a:ln>
        </p:spPr>
        <p:txBody>
          <a:bodyPr anchor="ctr"/>
          <a:lstStyle/>
          <a:p>
            <a:pPr lvl="0"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客户的感觉</a:t>
            </a:r>
          </a:p>
        </p:txBody>
      </p:sp>
      <p:sp>
        <p:nvSpPr>
          <p:cNvPr id="7184" name="圆角矩形 42"/>
          <p:cNvSpPr/>
          <p:nvPr/>
        </p:nvSpPr>
        <p:spPr>
          <a:xfrm>
            <a:off x="10233025" y="3970338"/>
            <a:ext cx="1600200" cy="333375"/>
          </a:xfrm>
          <a:prstGeom prst="roundRect">
            <a:avLst>
              <a:gd name="adj" fmla="val 50000"/>
            </a:avLst>
          </a:prstGeom>
          <a:solidFill>
            <a:srgbClr val="2E3740"/>
          </a:solidFill>
          <a:ln w="12700">
            <a:noFill/>
          </a:ln>
        </p:spPr>
        <p:txBody>
          <a:bodyPr anchor="ctr"/>
          <a:lstStyle/>
          <a:p>
            <a:pPr lvl="0"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效果更好</a:t>
            </a:r>
          </a:p>
        </p:txBody>
      </p:sp>
      <p:sp>
        <p:nvSpPr>
          <p:cNvPr id="7185" name="圆角矩形 43"/>
          <p:cNvSpPr/>
          <p:nvPr/>
        </p:nvSpPr>
        <p:spPr>
          <a:xfrm>
            <a:off x="10033000" y="1531938"/>
            <a:ext cx="1600200" cy="333375"/>
          </a:xfrm>
          <a:prstGeom prst="roundRect">
            <a:avLst>
              <a:gd name="adj" fmla="val 50000"/>
            </a:avLst>
          </a:prstGeom>
          <a:solidFill>
            <a:srgbClr val="2E3740"/>
          </a:solidFill>
          <a:ln w="12700">
            <a:noFill/>
          </a:ln>
        </p:spPr>
        <p:txBody>
          <a:bodyPr anchor="ctr"/>
          <a:lstStyle/>
          <a:p>
            <a:pPr lvl="0"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客户的要求</a:t>
            </a:r>
          </a:p>
        </p:txBody>
      </p:sp>
      <p:sp>
        <p:nvSpPr>
          <p:cNvPr id="7186" name="矩形 32"/>
          <p:cNvSpPr/>
          <p:nvPr/>
        </p:nvSpPr>
        <p:spPr>
          <a:xfrm>
            <a:off x="5559425" y="2090738"/>
            <a:ext cx="2274888" cy="960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客户关怀是企业把自己的产品和服务与竞争对手区分 开来的重要方法。客户关怀能影响客户的感觉。</a:t>
            </a:r>
            <a:endParaRPr lang="zh-CN" altLang="en-US" sz="1400" dirty="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187" name="矩形 33"/>
          <p:cNvSpPr/>
          <p:nvPr/>
        </p:nvSpPr>
        <p:spPr>
          <a:xfrm>
            <a:off x="9896475" y="4638675"/>
            <a:ext cx="2273300" cy="9588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每一个面对客户的的员工都尽力从客户的角度去看待眼前达到业务，客户关怀的效果会更好。</a:t>
            </a:r>
            <a:endParaRPr lang="zh-CN" altLang="en-US" sz="1400" dirty="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188" name="矩形 35"/>
          <p:cNvSpPr/>
          <p:nvPr/>
        </p:nvSpPr>
        <p:spPr>
          <a:xfrm>
            <a:off x="9696450" y="2135188"/>
            <a:ext cx="2273300" cy="9588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企业内部不直接接触客人的人员，也要改进自己为同事提供的服务，让同事更好地满足客户的要求。</a:t>
            </a:r>
            <a:endParaRPr lang="zh-CN" altLang="en-US" sz="1400" dirty="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189" name="组合 5"/>
          <p:cNvGrpSpPr/>
          <p:nvPr/>
        </p:nvGrpSpPr>
        <p:grpSpPr>
          <a:xfrm>
            <a:off x="-28575" y="323850"/>
            <a:ext cx="3382963" cy="473075"/>
            <a:chOff x="-45" y="510"/>
            <a:chExt cx="5327" cy="745"/>
          </a:xfrm>
        </p:grpSpPr>
        <p:grpSp>
          <p:nvGrpSpPr>
            <p:cNvPr id="8208" name="组合 15"/>
            <p:cNvGrpSpPr/>
            <p:nvPr/>
          </p:nvGrpSpPr>
          <p:grpSpPr>
            <a:xfrm>
              <a:off x="-45" y="510"/>
              <a:ext cx="5327" cy="745"/>
              <a:chOff x="-45" y="510"/>
              <a:chExt cx="3025" cy="745"/>
            </a:xfrm>
          </p:grpSpPr>
          <p:sp>
            <p:nvSpPr>
              <p:cNvPr id="8209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210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8211" name="文本框 4"/>
            <p:cNvSpPr txBox="1"/>
            <p:nvPr/>
          </p:nvSpPr>
          <p:spPr>
            <a:xfrm>
              <a:off x="54" y="553"/>
              <a:ext cx="46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客户关怀就是企业竞争力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 flipH="1">
            <a:off x="2019300" y="3122613"/>
            <a:ext cx="1576388" cy="2536825"/>
            <a:chOff x="7564572" y="1141116"/>
            <a:chExt cx="3018218" cy="4862052"/>
          </a:xfrm>
        </p:grpSpPr>
        <p:grpSp>
          <p:nvGrpSpPr>
            <p:cNvPr id="8213" name="Group 4"/>
            <p:cNvGrpSpPr/>
            <p:nvPr/>
          </p:nvGrpSpPr>
          <p:grpSpPr>
            <a:xfrm rot="-3379233">
              <a:off x="8365508" y="2138163"/>
              <a:ext cx="1315977" cy="1423284"/>
              <a:chOff x="5149285" y="3284494"/>
              <a:chExt cx="415802" cy="552625"/>
            </a:xfrm>
          </p:grpSpPr>
          <p:sp>
            <p:nvSpPr>
              <p:cNvPr id="8214" name="Freeform 69"/>
              <p:cNvSpPr/>
              <p:nvPr/>
            </p:nvSpPr>
            <p:spPr>
              <a:xfrm>
                <a:off x="5149285" y="3284494"/>
                <a:ext cx="246994" cy="414024"/>
              </a:xfrm>
              <a:custGeom>
                <a:avLst/>
                <a:gdLst/>
                <a:ahLst/>
                <a:cxnLst>
                  <a:cxn ang="0">
                    <a:pos x="238621" y="21123"/>
                  </a:cxn>
                  <a:cxn ang="0">
                    <a:pos x="234434" y="21123"/>
                  </a:cxn>
                  <a:cxn ang="0">
                    <a:pos x="226062" y="16898"/>
                  </a:cxn>
                  <a:cxn ang="0">
                    <a:pos x="226062" y="16898"/>
                  </a:cxn>
                  <a:cxn ang="0">
                    <a:pos x="167453" y="4224"/>
                  </a:cxn>
                  <a:cxn ang="0">
                    <a:pos x="125590" y="8449"/>
                  </a:cxn>
                  <a:cxn ang="0">
                    <a:pos x="92099" y="42247"/>
                  </a:cxn>
                  <a:cxn ang="0">
                    <a:pos x="71167" y="114067"/>
                  </a:cxn>
                  <a:cxn ang="0">
                    <a:pos x="71167" y="114067"/>
                  </a:cxn>
                  <a:cxn ang="0">
                    <a:pos x="8372" y="321079"/>
                  </a:cxn>
                  <a:cxn ang="0">
                    <a:pos x="58608" y="405574"/>
                  </a:cxn>
                  <a:cxn ang="0">
                    <a:pos x="58608" y="405574"/>
                  </a:cxn>
                  <a:cxn ang="0">
                    <a:pos x="146521" y="359102"/>
                  </a:cxn>
                  <a:cxn ang="0">
                    <a:pos x="246994" y="25348"/>
                  </a:cxn>
                  <a:cxn ang="0">
                    <a:pos x="238621" y="21123"/>
                  </a:cxn>
                </a:cxnLst>
                <a:rect l="0" t="0" r="0" b="0"/>
                <a:pathLst>
                  <a:path w="59" h="98">
                    <a:moveTo>
                      <a:pt x="57" y="5"/>
                    </a:moveTo>
                    <a:cubicBezTo>
                      <a:pt x="56" y="5"/>
                      <a:pt x="56" y="5"/>
                      <a:pt x="56" y="5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37" y="0"/>
                      <a:pt x="33" y="0"/>
                      <a:pt x="30" y="2"/>
                    </a:cubicBezTo>
                    <a:cubicBezTo>
                      <a:pt x="26" y="4"/>
                      <a:pt x="24" y="6"/>
                      <a:pt x="22" y="10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0" y="84"/>
                      <a:pt x="5" y="93"/>
                      <a:pt x="14" y="96"/>
                    </a:cubicBezTo>
                    <a:cubicBezTo>
                      <a:pt x="14" y="96"/>
                      <a:pt x="14" y="96"/>
                      <a:pt x="14" y="96"/>
                    </a:cubicBezTo>
                    <a:cubicBezTo>
                      <a:pt x="23" y="98"/>
                      <a:pt x="32" y="93"/>
                      <a:pt x="35" y="85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57" y="5"/>
                      <a:pt x="57" y="5"/>
                      <a:pt x="57" y="5"/>
                    </a:cubicBezTo>
                    <a:close/>
                  </a:path>
                </a:pathLst>
              </a:custGeom>
              <a:solidFill>
                <a:srgbClr val="242424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15" name="Freeform 89"/>
              <p:cNvSpPr/>
              <p:nvPr/>
            </p:nvSpPr>
            <p:spPr>
              <a:xfrm>
                <a:off x="5156393" y="3529710"/>
                <a:ext cx="328732" cy="273647"/>
              </a:xfrm>
              <a:custGeom>
                <a:avLst/>
                <a:gdLst/>
                <a:ahLst/>
                <a:cxnLst>
                  <a:cxn ang="0">
                    <a:pos x="46359" y="8419"/>
                  </a:cxn>
                  <a:cxn ang="0">
                    <a:pos x="42145" y="12629"/>
                  </a:cxn>
                  <a:cxn ang="0">
                    <a:pos x="37930" y="16839"/>
                  </a:cxn>
                  <a:cxn ang="0">
                    <a:pos x="37930" y="16839"/>
                  </a:cxn>
                  <a:cxn ang="0">
                    <a:pos x="8429" y="67359"/>
                  </a:cxn>
                  <a:cxn ang="0">
                    <a:pos x="4214" y="109458"/>
                  </a:cxn>
                  <a:cxn ang="0">
                    <a:pos x="29501" y="147348"/>
                  </a:cxn>
                  <a:cxn ang="0">
                    <a:pos x="101148" y="185237"/>
                  </a:cxn>
                  <a:cxn ang="0">
                    <a:pos x="101148" y="185237"/>
                  </a:cxn>
                  <a:cxn ang="0">
                    <a:pos x="261299" y="273647"/>
                  </a:cxn>
                  <a:cxn ang="0">
                    <a:pos x="328732" y="155768"/>
                  </a:cxn>
                  <a:cxn ang="0">
                    <a:pos x="46359" y="0"/>
                  </a:cxn>
                  <a:cxn ang="0">
                    <a:pos x="46359" y="8419"/>
                  </a:cxn>
                </a:cxnLst>
                <a:rect l="0" t="0" r="0" b="0"/>
                <a:pathLst>
                  <a:path w="78" h="65">
                    <a:moveTo>
                      <a:pt x="11" y="2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0" y="20"/>
                      <a:pt x="0" y="23"/>
                      <a:pt x="1" y="26"/>
                    </a:cubicBezTo>
                    <a:cubicBezTo>
                      <a:pt x="2" y="30"/>
                      <a:pt x="3" y="33"/>
                      <a:pt x="7" y="35"/>
                    </a:cubicBezTo>
                    <a:cubicBezTo>
                      <a:pt x="24" y="44"/>
                      <a:pt x="24" y="44"/>
                      <a:pt x="24" y="44"/>
                    </a:cubicBezTo>
                    <a:cubicBezTo>
                      <a:pt x="24" y="44"/>
                      <a:pt x="24" y="44"/>
                      <a:pt x="24" y="44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78" y="37"/>
                      <a:pt x="78" y="37"/>
                      <a:pt x="78" y="37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2"/>
                      <a:pt x="11" y="2"/>
                      <a:pt x="11" y="2"/>
                    </a:cubicBezTo>
                    <a:close/>
                  </a:path>
                </a:pathLst>
              </a:custGeom>
              <a:solidFill>
                <a:srgbClr val="242424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16" name="Freeform 90"/>
              <p:cNvSpPr/>
              <p:nvPr/>
            </p:nvSpPr>
            <p:spPr>
              <a:xfrm>
                <a:off x="5417602" y="3680749"/>
                <a:ext cx="147485" cy="156370"/>
              </a:xfrm>
              <a:custGeom>
                <a:avLst/>
                <a:gdLst/>
                <a:ahLst/>
                <a:cxnLst>
                  <a:cxn ang="0">
                    <a:pos x="0" y="122560"/>
                  </a:cxn>
                  <a:cxn ang="0">
                    <a:pos x="33710" y="139465"/>
                  </a:cxn>
                  <a:cxn ang="0">
                    <a:pos x="130629" y="114107"/>
                  </a:cxn>
                  <a:cxn ang="0">
                    <a:pos x="130629" y="114107"/>
                  </a:cxn>
                  <a:cxn ang="0">
                    <a:pos x="105346" y="21131"/>
                  </a:cxn>
                  <a:cxn ang="0">
                    <a:pos x="67421" y="0"/>
                  </a:cxn>
                  <a:cxn ang="0">
                    <a:pos x="0" y="122560"/>
                  </a:cxn>
                </a:cxnLst>
                <a:rect l="0" t="0" r="0" b="0"/>
                <a:pathLst>
                  <a:path w="35" h="37">
                    <a:moveTo>
                      <a:pt x="0" y="29"/>
                    </a:moveTo>
                    <a:cubicBezTo>
                      <a:pt x="8" y="33"/>
                      <a:pt x="8" y="33"/>
                      <a:pt x="8" y="33"/>
                    </a:cubicBezTo>
                    <a:cubicBezTo>
                      <a:pt x="16" y="37"/>
                      <a:pt x="26" y="35"/>
                      <a:pt x="31" y="27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5" y="19"/>
                      <a:pt x="33" y="10"/>
                      <a:pt x="25" y="5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7C2A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8217" name="Freeform 5"/>
            <p:cNvSpPr/>
            <p:nvPr/>
          </p:nvSpPr>
          <p:spPr>
            <a:xfrm rot="-1366848">
              <a:off x="8329578" y="2352655"/>
              <a:ext cx="658598" cy="1412222"/>
            </a:xfrm>
            <a:custGeom>
              <a:avLst/>
              <a:gdLst/>
              <a:ahLst/>
              <a:cxnLst>
                <a:cxn ang="0">
                  <a:pos x="562439" y="37769"/>
                </a:cxn>
                <a:cxn ang="0">
                  <a:pos x="562439" y="44610"/>
                </a:cxn>
                <a:cxn ang="0">
                  <a:pos x="593033" y="55530"/>
                </a:cxn>
                <a:cxn ang="0">
                  <a:pos x="620857" y="81351"/>
                </a:cxn>
                <a:cxn ang="0">
                  <a:pos x="628454" y="83758"/>
                </a:cxn>
                <a:cxn ang="0">
                  <a:pos x="628032" y="94413"/>
                </a:cxn>
                <a:cxn ang="0">
                  <a:pos x="641731" y="119705"/>
                </a:cxn>
                <a:cxn ang="0">
                  <a:pos x="613533" y="480319"/>
                </a:cxn>
                <a:cxn ang="0">
                  <a:pos x="612631" y="482896"/>
                </a:cxn>
                <a:cxn ang="0">
                  <a:pos x="575790" y="1412222"/>
                </a:cxn>
                <a:cxn ang="0">
                  <a:pos x="572415" y="1411905"/>
                </a:cxn>
                <a:cxn ang="0">
                  <a:pos x="57660" y="1363455"/>
                </a:cxn>
                <a:cxn ang="0">
                  <a:pos x="61190" y="1304184"/>
                </a:cxn>
                <a:cxn ang="0">
                  <a:pos x="59703" y="1304433"/>
                </a:cxn>
                <a:cxn ang="0">
                  <a:pos x="48761" y="1228382"/>
                </a:cxn>
                <a:cxn ang="0">
                  <a:pos x="101821" y="36741"/>
                </a:cxn>
                <a:cxn ang="0">
                  <a:pos x="137927" y="15406"/>
                </a:cxn>
                <a:cxn ang="0">
                  <a:pos x="138845" y="0"/>
                </a:cxn>
                <a:cxn ang="0">
                  <a:pos x="231621" y="8732"/>
                </a:cxn>
                <a:cxn ang="0">
                  <a:pos x="459348" y="30166"/>
                </a:cxn>
                <a:cxn ang="0">
                  <a:pos x="476030" y="35452"/>
                </a:cxn>
                <a:cxn ang="0">
                  <a:pos x="483340" y="37769"/>
                </a:cxn>
                <a:cxn ang="0">
                  <a:pos x="507547" y="37769"/>
                </a:cxn>
                <a:cxn ang="0">
                  <a:pos x="562439" y="37769"/>
                </a:cxn>
              </a:cxnLst>
              <a:rect l="0" t="0" r="0" b="0"/>
              <a:pathLst>
                <a:path w="828035" h="1412222">
                  <a:moveTo>
                    <a:pt x="707138" y="37769"/>
                  </a:moveTo>
                  <a:lnTo>
                    <a:pt x="707138" y="44610"/>
                  </a:lnTo>
                  <a:lnTo>
                    <a:pt x="745603" y="55530"/>
                  </a:lnTo>
                  <a:lnTo>
                    <a:pt x="780585" y="81351"/>
                  </a:lnTo>
                  <a:lnTo>
                    <a:pt x="790137" y="83758"/>
                  </a:lnTo>
                  <a:lnTo>
                    <a:pt x="789606" y="94413"/>
                  </a:lnTo>
                  <a:lnTo>
                    <a:pt x="806829" y="119705"/>
                  </a:lnTo>
                  <a:cubicBezTo>
                    <a:pt x="842023" y="193253"/>
                    <a:pt x="835521" y="315970"/>
                    <a:pt x="771377" y="480319"/>
                  </a:cubicBezTo>
                  <a:lnTo>
                    <a:pt x="770243" y="482896"/>
                  </a:lnTo>
                  <a:lnTo>
                    <a:pt x="723924" y="1412222"/>
                  </a:lnTo>
                  <a:lnTo>
                    <a:pt x="719680" y="1411905"/>
                  </a:lnTo>
                  <a:cubicBezTo>
                    <a:pt x="688862" y="1409598"/>
                    <a:pt x="565589" y="1400369"/>
                    <a:pt x="72495" y="1363455"/>
                  </a:cubicBezTo>
                  <a:lnTo>
                    <a:pt x="76933" y="1304184"/>
                  </a:lnTo>
                  <a:lnTo>
                    <a:pt x="75064" y="1304433"/>
                  </a:lnTo>
                  <a:lnTo>
                    <a:pt x="61306" y="1228382"/>
                  </a:lnTo>
                  <a:cubicBezTo>
                    <a:pt x="-49080" y="565282"/>
                    <a:pt x="-457" y="146740"/>
                    <a:pt x="128017" y="36741"/>
                  </a:cubicBezTo>
                  <a:lnTo>
                    <a:pt x="173412" y="15406"/>
                  </a:lnTo>
                  <a:lnTo>
                    <a:pt x="174566" y="0"/>
                  </a:lnTo>
                  <a:cubicBezTo>
                    <a:pt x="174566" y="0"/>
                    <a:pt x="174566" y="0"/>
                    <a:pt x="291211" y="8732"/>
                  </a:cubicBezTo>
                  <a:cubicBezTo>
                    <a:pt x="291211" y="8732"/>
                    <a:pt x="291211" y="8732"/>
                    <a:pt x="577525" y="30166"/>
                  </a:cubicBezTo>
                  <a:cubicBezTo>
                    <a:pt x="577525" y="30166"/>
                    <a:pt x="577525" y="30166"/>
                    <a:pt x="598498" y="35452"/>
                  </a:cubicBezTo>
                  <a:lnTo>
                    <a:pt x="607689" y="37769"/>
                  </a:lnTo>
                  <a:lnTo>
                    <a:pt x="638124" y="37769"/>
                  </a:lnTo>
                  <a:cubicBezTo>
                    <a:pt x="707138" y="37769"/>
                    <a:pt x="707138" y="37769"/>
                    <a:pt x="707138" y="37769"/>
                  </a:cubicBezTo>
                  <a:close/>
                </a:path>
              </a:pathLst>
            </a:custGeom>
            <a:solidFill>
              <a:srgbClr val="48484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8218" name="Group 6"/>
            <p:cNvGrpSpPr/>
            <p:nvPr/>
          </p:nvGrpSpPr>
          <p:grpSpPr>
            <a:xfrm>
              <a:off x="9198256" y="3454578"/>
              <a:ext cx="1085636" cy="1230513"/>
              <a:chOff x="6384133" y="3999619"/>
              <a:chExt cx="1085636" cy="1230513"/>
            </a:xfrm>
          </p:grpSpPr>
          <p:sp>
            <p:nvSpPr>
              <p:cNvPr id="8219" name="Freeform 50"/>
              <p:cNvSpPr/>
              <p:nvPr/>
            </p:nvSpPr>
            <p:spPr>
              <a:xfrm>
                <a:off x="6828229" y="4884668"/>
                <a:ext cx="641540" cy="345464"/>
              </a:xfrm>
              <a:custGeom>
                <a:avLst/>
                <a:gdLst/>
                <a:ahLst/>
                <a:cxnLst>
                  <a:cxn ang="0">
                    <a:pos x="77850" y="0"/>
                  </a:cxn>
                  <a:cxn ang="0">
                    <a:pos x="354187" y="70087"/>
                  </a:cxn>
                  <a:cxn ang="0">
                    <a:pos x="388324" y="102832"/>
                  </a:cxn>
                  <a:cxn ang="0">
                    <a:pos x="547718" y="169874"/>
                  </a:cxn>
                  <a:cxn ang="0">
                    <a:pos x="641540" y="187625"/>
                  </a:cxn>
                  <a:cxn ang="0">
                    <a:pos x="458967" y="337242"/>
                  </a:cxn>
                  <a:cxn ang="0">
                    <a:pos x="289073" y="309347"/>
                  </a:cxn>
                  <a:cxn ang="0">
                    <a:pos x="142001" y="296668"/>
                  </a:cxn>
                  <a:cxn ang="0">
                    <a:pos x="0" y="240878"/>
                  </a:cxn>
                  <a:cxn ang="0">
                    <a:pos x="10143" y="185089"/>
                  </a:cxn>
                  <a:cxn ang="0">
                    <a:pos x="58283" y="41020"/>
                  </a:cxn>
                </a:cxnLst>
                <a:rect l="0" t="0" r="0" b="0"/>
                <a:pathLst>
                  <a:path w="641540" h="345464">
                    <a:moveTo>
                      <a:pt x="77850" y="0"/>
                    </a:moveTo>
                    <a:lnTo>
                      <a:pt x="354187" y="70087"/>
                    </a:lnTo>
                    <a:lnTo>
                      <a:pt x="388324" y="102832"/>
                    </a:lnTo>
                    <a:cubicBezTo>
                      <a:pt x="433610" y="139444"/>
                      <a:pt x="502075" y="177481"/>
                      <a:pt x="547718" y="169874"/>
                    </a:cubicBezTo>
                    <a:cubicBezTo>
                      <a:pt x="611111" y="159730"/>
                      <a:pt x="641540" y="141979"/>
                      <a:pt x="641540" y="187625"/>
                    </a:cubicBezTo>
                    <a:cubicBezTo>
                      <a:pt x="641540" y="233271"/>
                      <a:pt x="535039" y="306811"/>
                      <a:pt x="458967" y="337242"/>
                    </a:cubicBezTo>
                    <a:cubicBezTo>
                      <a:pt x="413324" y="357529"/>
                      <a:pt x="349931" y="337242"/>
                      <a:pt x="289073" y="309347"/>
                    </a:cubicBezTo>
                    <a:cubicBezTo>
                      <a:pt x="202858" y="281453"/>
                      <a:pt x="142001" y="296668"/>
                      <a:pt x="142001" y="296668"/>
                    </a:cubicBezTo>
                    <a:cubicBezTo>
                      <a:pt x="142001" y="296668"/>
                      <a:pt x="142001" y="296668"/>
                      <a:pt x="0" y="240878"/>
                    </a:cubicBezTo>
                    <a:cubicBezTo>
                      <a:pt x="0" y="240878"/>
                      <a:pt x="0" y="240878"/>
                      <a:pt x="10143" y="185089"/>
                    </a:cubicBezTo>
                    <a:cubicBezTo>
                      <a:pt x="4438" y="158463"/>
                      <a:pt x="28686" y="103307"/>
                      <a:pt x="58283" y="41020"/>
                    </a:cubicBezTo>
                    <a:close/>
                  </a:path>
                </a:pathLst>
              </a:custGeom>
              <a:solidFill>
                <a:srgbClr val="242424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20" name="Freeform 51"/>
              <p:cNvSpPr/>
              <p:nvPr/>
            </p:nvSpPr>
            <p:spPr>
              <a:xfrm>
                <a:off x="6384133" y="3999619"/>
                <a:ext cx="1047765" cy="970724"/>
              </a:xfrm>
              <a:custGeom>
                <a:avLst/>
                <a:gdLst/>
                <a:ahLst/>
                <a:cxnLst>
                  <a:cxn ang="0">
                    <a:pos x="576316" y="0"/>
                  </a:cxn>
                  <a:cxn ang="0">
                    <a:pos x="967453" y="32966"/>
                  </a:cxn>
                  <a:cxn ang="0">
                    <a:pos x="990274" y="291626"/>
                  </a:cxn>
                  <a:cxn ang="0">
                    <a:pos x="834404" y="952055"/>
                  </a:cxn>
                  <a:cxn ang="0">
                    <a:pos x="830179" y="970724"/>
                  </a:cxn>
                  <a:cxn ang="0">
                    <a:pos x="511407" y="883963"/>
                  </a:cxn>
                  <a:cxn ang="0">
                    <a:pos x="526235" y="852056"/>
                  </a:cxn>
                  <a:cxn ang="0">
                    <a:pos x="589629" y="575645"/>
                  </a:cxn>
                  <a:cxn ang="0">
                    <a:pos x="587093" y="547750"/>
                  </a:cxn>
                  <a:cxn ang="0">
                    <a:pos x="632736" y="329664"/>
                  </a:cxn>
                  <a:cxn ang="0">
                    <a:pos x="313234" y="441243"/>
                  </a:cxn>
                  <a:cxn ang="0">
                    <a:pos x="79947" y="491961"/>
                  </a:cxn>
                  <a:cxn ang="0">
                    <a:pos x="13701" y="519222"/>
                  </a:cxn>
                  <a:cxn ang="0">
                    <a:pos x="0" y="524068"/>
                  </a:cxn>
                  <a:cxn ang="0">
                    <a:pos x="0" y="51391"/>
                  </a:cxn>
                  <a:cxn ang="0">
                    <a:pos x="154797" y="18261"/>
                  </a:cxn>
                  <a:cxn ang="0">
                    <a:pos x="148989" y="22410"/>
                  </a:cxn>
                  <a:cxn ang="0">
                    <a:pos x="148411" y="22016"/>
                  </a:cxn>
                  <a:cxn ang="0">
                    <a:pos x="148411" y="20287"/>
                  </a:cxn>
                  <a:cxn ang="0">
                    <a:pos x="145876" y="20287"/>
                  </a:cxn>
                  <a:cxn ang="0">
                    <a:pos x="148411" y="22016"/>
                  </a:cxn>
                  <a:cxn ang="0">
                    <a:pos x="148411" y="22823"/>
                  </a:cxn>
                  <a:cxn ang="0">
                    <a:pos x="148989" y="22410"/>
                  </a:cxn>
                  <a:cxn ang="0">
                    <a:pos x="159822" y="29796"/>
                  </a:cxn>
                  <a:cxn ang="0">
                    <a:pos x="181376" y="27894"/>
                  </a:cxn>
                  <a:cxn ang="0">
                    <a:pos x="576316" y="0"/>
                  </a:cxn>
                </a:cxnLst>
                <a:rect l="0" t="0" r="0" b="0"/>
                <a:pathLst>
                  <a:path w="1047765" h="970724">
                    <a:moveTo>
                      <a:pt x="576316" y="0"/>
                    </a:moveTo>
                    <a:cubicBezTo>
                      <a:pt x="737969" y="0"/>
                      <a:pt x="898988" y="10143"/>
                      <a:pt x="967453" y="32966"/>
                    </a:cubicBezTo>
                    <a:cubicBezTo>
                      <a:pt x="1106918" y="78612"/>
                      <a:pt x="1030846" y="248516"/>
                      <a:pt x="990274" y="291626"/>
                    </a:cubicBezTo>
                    <a:cubicBezTo>
                      <a:pt x="950178" y="445047"/>
                      <a:pt x="876523" y="766272"/>
                      <a:pt x="834404" y="952055"/>
                    </a:cubicBezTo>
                    <a:lnTo>
                      <a:pt x="830179" y="970724"/>
                    </a:lnTo>
                    <a:lnTo>
                      <a:pt x="511407" y="883963"/>
                    </a:lnTo>
                    <a:lnTo>
                      <a:pt x="526235" y="852056"/>
                    </a:lnTo>
                    <a:cubicBezTo>
                      <a:pt x="541450" y="819090"/>
                      <a:pt x="566807" y="694832"/>
                      <a:pt x="589629" y="575645"/>
                    </a:cubicBezTo>
                    <a:cubicBezTo>
                      <a:pt x="589629" y="565502"/>
                      <a:pt x="587093" y="557894"/>
                      <a:pt x="587093" y="547750"/>
                    </a:cubicBezTo>
                    <a:cubicBezTo>
                      <a:pt x="582021" y="453923"/>
                      <a:pt x="632736" y="329664"/>
                      <a:pt x="632736" y="329664"/>
                    </a:cubicBezTo>
                    <a:cubicBezTo>
                      <a:pt x="632736" y="329664"/>
                      <a:pt x="475521" y="403205"/>
                      <a:pt x="313234" y="441243"/>
                    </a:cubicBezTo>
                    <a:cubicBezTo>
                      <a:pt x="148411" y="476746"/>
                      <a:pt x="107840" y="479282"/>
                      <a:pt x="79947" y="491961"/>
                    </a:cubicBezTo>
                    <a:cubicBezTo>
                      <a:pt x="66000" y="499569"/>
                      <a:pt x="38107" y="510346"/>
                      <a:pt x="13701" y="519222"/>
                    </a:cubicBezTo>
                    <a:lnTo>
                      <a:pt x="0" y="524068"/>
                    </a:lnTo>
                    <a:lnTo>
                      <a:pt x="0" y="51391"/>
                    </a:lnTo>
                    <a:lnTo>
                      <a:pt x="154797" y="18261"/>
                    </a:lnTo>
                    <a:lnTo>
                      <a:pt x="148989" y="22410"/>
                    </a:lnTo>
                    <a:lnTo>
                      <a:pt x="148411" y="22016"/>
                    </a:lnTo>
                    <a:lnTo>
                      <a:pt x="148411" y="20287"/>
                    </a:lnTo>
                    <a:cubicBezTo>
                      <a:pt x="148411" y="20287"/>
                      <a:pt x="148411" y="20287"/>
                      <a:pt x="145876" y="20287"/>
                    </a:cubicBezTo>
                    <a:lnTo>
                      <a:pt x="148411" y="22016"/>
                    </a:lnTo>
                    <a:lnTo>
                      <a:pt x="148411" y="22823"/>
                    </a:lnTo>
                    <a:lnTo>
                      <a:pt x="148989" y="22410"/>
                    </a:lnTo>
                    <a:lnTo>
                      <a:pt x="159822" y="29796"/>
                    </a:lnTo>
                    <a:cubicBezTo>
                      <a:pt x="165528" y="31064"/>
                      <a:pt x="172501" y="30430"/>
                      <a:pt x="181376" y="27894"/>
                    </a:cubicBezTo>
                    <a:cubicBezTo>
                      <a:pt x="252377" y="10143"/>
                      <a:pt x="414664" y="0"/>
                      <a:pt x="576316" y="0"/>
                    </a:cubicBezTo>
                    <a:close/>
                  </a:path>
                </a:pathLst>
              </a:custGeom>
              <a:solidFill>
                <a:srgbClr val="484848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8221" name="Group 7"/>
            <p:cNvGrpSpPr/>
            <p:nvPr/>
          </p:nvGrpSpPr>
          <p:grpSpPr>
            <a:xfrm rot="-4872707">
              <a:off x="9666461" y="3013707"/>
              <a:ext cx="921815" cy="910839"/>
              <a:chOff x="4578673" y="3008064"/>
              <a:chExt cx="921815" cy="910839"/>
            </a:xfrm>
          </p:grpSpPr>
          <p:sp>
            <p:nvSpPr>
              <p:cNvPr id="8222" name="Freeform 317"/>
              <p:cNvSpPr/>
              <p:nvPr/>
            </p:nvSpPr>
            <p:spPr>
              <a:xfrm flipH="1">
                <a:off x="4835006" y="3008064"/>
                <a:ext cx="414077" cy="222223"/>
              </a:xfrm>
              <a:custGeom>
                <a:avLst/>
                <a:gdLst/>
                <a:ahLst/>
                <a:cxnLst>
                  <a:cxn ang="0">
                    <a:pos x="134137" y="0"/>
                  </a:cxn>
                  <a:cxn ang="0">
                    <a:pos x="285771" y="0"/>
                  </a:cxn>
                  <a:cxn ang="0">
                    <a:pos x="285771" y="0"/>
                  </a:cxn>
                  <a:cxn ang="0">
                    <a:pos x="285771" y="0"/>
                  </a:cxn>
                  <a:cxn ang="0">
                    <a:pos x="379084" y="45751"/>
                  </a:cxn>
                  <a:cxn ang="0">
                    <a:pos x="414077" y="143791"/>
                  </a:cxn>
                  <a:cxn ang="0">
                    <a:pos x="414077" y="143791"/>
                  </a:cxn>
                  <a:cxn ang="0">
                    <a:pos x="414077" y="143791"/>
                  </a:cxn>
                  <a:cxn ang="0">
                    <a:pos x="414077" y="222223"/>
                  </a:cxn>
                  <a:cxn ang="0">
                    <a:pos x="361588" y="222223"/>
                  </a:cxn>
                  <a:cxn ang="0">
                    <a:pos x="361588" y="143791"/>
                  </a:cxn>
                  <a:cxn ang="0">
                    <a:pos x="361588" y="143791"/>
                  </a:cxn>
                  <a:cxn ang="0">
                    <a:pos x="361588" y="143791"/>
                  </a:cxn>
                  <a:cxn ang="0">
                    <a:pos x="338260" y="91503"/>
                  </a:cxn>
                  <a:cxn ang="0">
                    <a:pos x="285771" y="65359"/>
                  </a:cxn>
                  <a:cxn ang="0">
                    <a:pos x="285771" y="65359"/>
                  </a:cxn>
                  <a:cxn ang="0">
                    <a:pos x="285771" y="65359"/>
                  </a:cxn>
                  <a:cxn ang="0">
                    <a:pos x="134137" y="65359"/>
                  </a:cxn>
                  <a:cxn ang="0">
                    <a:pos x="134137" y="65359"/>
                  </a:cxn>
                  <a:cxn ang="0">
                    <a:pos x="134137" y="65359"/>
                  </a:cxn>
                  <a:cxn ang="0">
                    <a:pos x="81648" y="91503"/>
                  </a:cxn>
                  <a:cxn ang="0">
                    <a:pos x="58320" y="143791"/>
                  </a:cxn>
                  <a:cxn ang="0">
                    <a:pos x="58320" y="143791"/>
                  </a:cxn>
                  <a:cxn ang="0">
                    <a:pos x="58320" y="143791"/>
                  </a:cxn>
                  <a:cxn ang="0">
                    <a:pos x="58320" y="222223"/>
                  </a:cxn>
                  <a:cxn ang="0">
                    <a:pos x="0" y="222223"/>
                  </a:cxn>
                  <a:cxn ang="0">
                    <a:pos x="0" y="143791"/>
                  </a:cxn>
                  <a:cxn ang="0">
                    <a:pos x="0" y="143791"/>
                  </a:cxn>
                  <a:cxn ang="0">
                    <a:pos x="0" y="143791"/>
                  </a:cxn>
                  <a:cxn ang="0">
                    <a:pos x="40824" y="45751"/>
                  </a:cxn>
                  <a:cxn ang="0">
                    <a:pos x="134137" y="0"/>
                  </a:cxn>
                  <a:cxn ang="0">
                    <a:pos x="134137" y="0"/>
                  </a:cxn>
                </a:cxnLst>
                <a:rect l="0" t="0" r="0" b="0"/>
                <a:pathLst>
                  <a:path w="71" h="34">
                    <a:moveTo>
                      <a:pt x="23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55" y="0"/>
                      <a:pt x="61" y="3"/>
                      <a:pt x="65" y="7"/>
                    </a:cubicBezTo>
                    <a:cubicBezTo>
                      <a:pt x="69" y="11"/>
                      <a:pt x="71" y="16"/>
                      <a:pt x="71" y="22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62" y="34"/>
                      <a:pt x="62" y="34"/>
                      <a:pt x="62" y="34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62" y="19"/>
                      <a:pt x="60" y="16"/>
                      <a:pt x="58" y="14"/>
                    </a:cubicBezTo>
                    <a:cubicBezTo>
                      <a:pt x="56" y="11"/>
                      <a:pt x="53" y="10"/>
                      <a:pt x="49" y="10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19" y="10"/>
                      <a:pt x="16" y="11"/>
                      <a:pt x="14" y="14"/>
                    </a:cubicBezTo>
                    <a:cubicBezTo>
                      <a:pt x="11" y="16"/>
                      <a:pt x="10" y="19"/>
                      <a:pt x="10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6"/>
                      <a:pt x="3" y="11"/>
                      <a:pt x="7" y="7"/>
                    </a:cubicBezTo>
                    <a:cubicBezTo>
                      <a:pt x="11" y="3"/>
                      <a:pt x="17" y="1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0D0D0D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23" name="Rectangle 319"/>
              <p:cNvSpPr/>
              <p:nvPr/>
            </p:nvSpPr>
            <p:spPr>
              <a:xfrm flipH="1">
                <a:off x="4603320" y="3197366"/>
                <a:ext cx="872519" cy="721537"/>
              </a:xfrm>
              <a:prstGeom prst="rect">
                <a:avLst/>
              </a:prstGeom>
              <a:solidFill>
                <a:srgbClr val="222A35"/>
              </a:solidFill>
              <a:ln w="9525">
                <a:noFill/>
              </a:ln>
            </p:spPr>
            <p:txBody>
              <a:bodyPr wrap="square" lIns="91440" tIns="45720" rIns="91440" bIns="45720" anchor="t"/>
              <a:lstStyle/>
              <a:p>
                <a:pPr lvl="0"/>
                <a:endParaRPr lang="en-US" altLang="en-US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8224" name="Freeform 320"/>
              <p:cNvSpPr/>
              <p:nvPr/>
            </p:nvSpPr>
            <p:spPr>
              <a:xfrm flipH="1">
                <a:off x="4603320" y="3230287"/>
                <a:ext cx="872519" cy="474624"/>
              </a:xfrm>
              <a:custGeom>
                <a:avLst/>
                <a:gdLst/>
                <a:ahLst/>
                <a:cxnLst>
                  <a:cxn ang="0">
                    <a:pos x="872519" y="0"/>
                  </a:cxn>
                  <a:cxn ang="0">
                    <a:pos x="872519" y="364884"/>
                  </a:cxn>
                  <a:cxn ang="0">
                    <a:pos x="448583" y="474624"/>
                  </a:cxn>
                  <a:cxn ang="0">
                    <a:pos x="0" y="364884"/>
                  </a:cxn>
                  <a:cxn ang="0">
                    <a:pos x="0" y="0"/>
                  </a:cxn>
                  <a:cxn ang="0">
                    <a:pos x="872519" y="0"/>
                  </a:cxn>
                </a:cxnLst>
                <a:rect l="0" t="0" r="0" b="0"/>
                <a:pathLst>
                  <a:path w="354" h="173">
                    <a:moveTo>
                      <a:pt x="354" y="0"/>
                    </a:moveTo>
                    <a:lnTo>
                      <a:pt x="354" y="133"/>
                    </a:lnTo>
                    <a:lnTo>
                      <a:pt x="182" y="173"/>
                    </a:lnTo>
                    <a:lnTo>
                      <a:pt x="0" y="133"/>
                    </a:lnTo>
                    <a:lnTo>
                      <a:pt x="0" y="0"/>
                    </a:lnTo>
                    <a:lnTo>
                      <a:pt x="354" y="0"/>
                    </a:lnTo>
                    <a:close/>
                  </a:path>
                </a:pathLst>
              </a:custGeom>
              <a:solidFill>
                <a:srgbClr val="8497B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25" name="Freeform 321"/>
              <p:cNvSpPr/>
              <p:nvPr/>
            </p:nvSpPr>
            <p:spPr>
              <a:xfrm flipH="1">
                <a:off x="4578673" y="3183648"/>
                <a:ext cx="921815" cy="5020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21815" y="0"/>
                  </a:cxn>
                  <a:cxn ang="0">
                    <a:pos x="921815" y="384088"/>
                  </a:cxn>
                  <a:cxn ang="0">
                    <a:pos x="478160" y="502059"/>
                  </a:cxn>
                  <a:cxn ang="0">
                    <a:pos x="0" y="384088"/>
                  </a:cxn>
                  <a:cxn ang="0">
                    <a:pos x="0" y="0"/>
                  </a:cxn>
                </a:cxnLst>
                <a:rect l="0" t="0" r="0" b="0"/>
                <a:pathLst>
                  <a:path w="374" h="183">
                    <a:moveTo>
                      <a:pt x="0" y="0"/>
                    </a:moveTo>
                    <a:lnTo>
                      <a:pt x="374" y="0"/>
                    </a:lnTo>
                    <a:lnTo>
                      <a:pt x="374" y="140"/>
                    </a:lnTo>
                    <a:lnTo>
                      <a:pt x="194" y="183"/>
                    </a:lnTo>
                    <a:lnTo>
                      <a:pt x="0" y="1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26" name="Rectangle 322"/>
              <p:cNvSpPr/>
              <p:nvPr/>
            </p:nvSpPr>
            <p:spPr>
              <a:xfrm flipH="1">
                <a:off x="4975497" y="3614374"/>
                <a:ext cx="98590" cy="10974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</a:ln>
            </p:spPr>
            <p:txBody>
              <a:bodyPr wrap="square" lIns="91440" tIns="45720" rIns="91440" bIns="45720" anchor="t"/>
              <a:lstStyle/>
              <a:p>
                <a:pPr lvl="0"/>
                <a:endParaRPr lang="en-US" altLang="en-US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8227" name="Rectangle 323"/>
              <p:cNvSpPr/>
              <p:nvPr/>
            </p:nvSpPr>
            <p:spPr>
              <a:xfrm flipH="1">
                <a:off x="5022327" y="3614374"/>
                <a:ext cx="51760" cy="109740"/>
              </a:xfrm>
              <a:prstGeom prst="rect">
                <a:avLst/>
              </a:prstGeom>
              <a:solidFill>
                <a:srgbClr val="F2F2F2"/>
              </a:solidFill>
              <a:ln w="9525">
                <a:noFill/>
              </a:ln>
            </p:spPr>
            <p:txBody>
              <a:bodyPr wrap="square" lIns="91440" tIns="45720" rIns="91440" bIns="45720" anchor="t"/>
              <a:lstStyle/>
              <a:p>
                <a:pPr lvl="0"/>
                <a:endParaRPr lang="en-US" altLang="en-US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8228" name="Freeform 8"/>
            <p:cNvSpPr/>
            <p:nvPr/>
          </p:nvSpPr>
          <p:spPr>
            <a:xfrm>
              <a:off x="8029456" y="5527558"/>
              <a:ext cx="497754" cy="475610"/>
            </a:xfrm>
            <a:custGeom>
              <a:avLst/>
              <a:gdLst/>
              <a:ahLst/>
              <a:cxnLst>
                <a:cxn ang="0">
                  <a:pos x="108874" y="0"/>
                </a:cxn>
                <a:cxn ang="0">
                  <a:pos x="374077" y="143813"/>
                </a:cxn>
                <a:cxn ang="0">
                  <a:pos x="372753" y="165806"/>
                </a:cxn>
                <a:cxn ang="0">
                  <a:pos x="441218" y="308806"/>
                </a:cxn>
                <a:cxn ang="0">
                  <a:pos x="489397" y="466031"/>
                </a:cxn>
                <a:cxn ang="0">
                  <a:pos x="309360" y="405170"/>
                </a:cxn>
                <a:cxn ang="0">
                  <a:pos x="268788" y="344309"/>
                </a:cxn>
                <a:cxn ang="0">
                  <a:pos x="263716" y="336701"/>
                </a:cxn>
                <a:cxn ang="0">
                  <a:pos x="215537" y="280912"/>
                </a:cxn>
                <a:cxn ang="0">
                  <a:pos x="142001" y="270768"/>
                </a:cxn>
                <a:cxn ang="0">
                  <a:pos x="0" y="212443"/>
                </a:cxn>
                <a:cxn ang="0">
                  <a:pos x="10143" y="131294"/>
                </a:cxn>
                <a:cxn ang="0">
                  <a:pos x="12679" y="116079"/>
                </a:cxn>
                <a:cxn ang="0">
                  <a:pos x="80788" y="22291"/>
                </a:cxn>
              </a:cxnLst>
              <a:rect l="0" t="0" r="0" b="0"/>
              <a:pathLst>
                <a:path w="497754" h="475610">
                  <a:moveTo>
                    <a:pt x="108874" y="0"/>
                  </a:moveTo>
                  <a:lnTo>
                    <a:pt x="374077" y="143813"/>
                  </a:lnTo>
                  <a:lnTo>
                    <a:pt x="372753" y="165806"/>
                  </a:lnTo>
                  <a:cubicBezTo>
                    <a:pt x="374179" y="211333"/>
                    <a:pt x="389869" y="265062"/>
                    <a:pt x="441218" y="308806"/>
                  </a:cubicBezTo>
                  <a:cubicBezTo>
                    <a:pt x="527433" y="382347"/>
                    <a:pt x="489397" y="466031"/>
                    <a:pt x="489397" y="466031"/>
                  </a:cubicBezTo>
                  <a:cubicBezTo>
                    <a:pt x="387967" y="506605"/>
                    <a:pt x="309360" y="405170"/>
                    <a:pt x="309360" y="405170"/>
                  </a:cubicBezTo>
                  <a:cubicBezTo>
                    <a:pt x="294145" y="379811"/>
                    <a:pt x="281466" y="362060"/>
                    <a:pt x="268788" y="344309"/>
                  </a:cubicBezTo>
                  <a:cubicBezTo>
                    <a:pt x="266252" y="341773"/>
                    <a:pt x="266252" y="339237"/>
                    <a:pt x="263716" y="336701"/>
                  </a:cubicBezTo>
                  <a:cubicBezTo>
                    <a:pt x="245966" y="313878"/>
                    <a:pt x="230752" y="296127"/>
                    <a:pt x="215537" y="280912"/>
                  </a:cubicBezTo>
                  <a:cubicBezTo>
                    <a:pt x="187644" y="258089"/>
                    <a:pt x="162287" y="255553"/>
                    <a:pt x="142001" y="270768"/>
                  </a:cubicBezTo>
                  <a:cubicBezTo>
                    <a:pt x="111572" y="296127"/>
                    <a:pt x="0" y="212443"/>
                    <a:pt x="0" y="212443"/>
                  </a:cubicBezTo>
                  <a:cubicBezTo>
                    <a:pt x="0" y="212443"/>
                    <a:pt x="0" y="212443"/>
                    <a:pt x="10143" y="131294"/>
                  </a:cubicBezTo>
                  <a:cubicBezTo>
                    <a:pt x="10143" y="126223"/>
                    <a:pt x="10143" y="123687"/>
                    <a:pt x="12679" y="116079"/>
                  </a:cubicBezTo>
                  <a:cubicBezTo>
                    <a:pt x="22188" y="72335"/>
                    <a:pt x="45961" y="49988"/>
                    <a:pt x="80788" y="22291"/>
                  </a:cubicBezTo>
                  <a:close/>
                </a:path>
              </a:pathLst>
            </a:custGeom>
            <a:solidFill>
              <a:srgbClr val="24242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9" name="Freeform 9"/>
            <p:cNvSpPr/>
            <p:nvPr/>
          </p:nvSpPr>
          <p:spPr>
            <a:xfrm>
              <a:off x="8126493" y="3511385"/>
              <a:ext cx="1375214" cy="2170184"/>
            </a:xfrm>
            <a:custGeom>
              <a:avLst/>
              <a:gdLst/>
              <a:ahLst/>
              <a:cxnLst>
                <a:cxn ang="0">
                  <a:pos x="1215741" y="0"/>
                </a:cxn>
                <a:cxn ang="0">
                  <a:pos x="1375214" y="367276"/>
                </a:cxn>
                <a:cxn ang="0">
                  <a:pos x="1046592" y="471252"/>
                </a:cxn>
                <a:cxn ang="0">
                  <a:pos x="1037354" y="509873"/>
                </a:cxn>
                <a:cxn ang="0">
                  <a:pos x="910329" y="943033"/>
                </a:cxn>
                <a:cxn ang="0">
                  <a:pos x="855750" y="1028237"/>
                </a:cxn>
                <a:cxn ang="0">
                  <a:pos x="741133" y="1309669"/>
                </a:cxn>
                <a:cxn ang="0">
                  <a:pos x="323600" y="2066177"/>
                </a:cxn>
                <a:cxn ang="0">
                  <a:pos x="305035" y="2161805"/>
                </a:cxn>
                <a:cxn ang="0">
                  <a:pos x="303408" y="2170184"/>
                </a:cxn>
                <a:cxn ang="0">
                  <a:pos x="0" y="2014526"/>
                </a:cxn>
                <a:cxn ang="0">
                  <a:pos x="6144" y="2000418"/>
                </a:cxn>
                <a:cxn ang="0">
                  <a:pos x="195338" y="1598846"/>
                </a:cxn>
                <a:cxn ang="0">
                  <a:pos x="405469" y="1211554"/>
                </a:cxn>
                <a:cxn ang="0">
                  <a:pos x="540169" y="489015"/>
                </a:cxn>
                <a:cxn ang="0">
                  <a:pos x="542851" y="470690"/>
                </a:cxn>
                <a:cxn ang="0">
                  <a:pos x="544816" y="470690"/>
                </a:cxn>
                <a:cxn ang="0">
                  <a:pos x="549815" y="436540"/>
                </a:cxn>
                <a:cxn ang="0">
                  <a:pos x="564915" y="343438"/>
                </a:cxn>
                <a:cxn ang="0">
                  <a:pos x="540354" y="253071"/>
                </a:cxn>
                <a:cxn ang="0">
                  <a:pos x="537324" y="214649"/>
                </a:cxn>
              </a:cxnLst>
              <a:rect l="0" t="0" r="0" b="0"/>
              <a:pathLst>
                <a:path w="1277834" h="2131472">
                  <a:moveTo>
                    <a:pt x="1129654" y="0"/>
                  </a:moveTo>
                  <a:lnTo>
                    <a:pt x="1277834" y="360725"/>
                  </a:lnTo>
                  <a:lnTo>
                    <a:pt x="972482" y="462846"/>
                  </a:lnTo>
                  <a:lnTo>
                    <a:pt x="963899" y="500778"/>
                  </a:lnTo>
                  <a:cubicBezTo>
                    <a:pt x="938105" y="613347"/>
                    <a:pt x="882002" y="848233"/>
                    <a:pt x="845868" y="926212"/>
                  </a:cubicBezTo>
                  <a:cubicBezTo>
                    <a:pt x="830654" y="959178"/>
                    <a:pt x="812904" y="987073"/>
                    <a:pt x="795154" y="1009896"/>
                  </a:cubicBezTo>
                  <a:cubicBezTo>
                    <a:pt x="762189" y="1124010"/>
                    <a:pt x="721617" y="1255876"/>
                    <a:pt x="688653" y="1286307"/>
                  </a:cubicBezTo>
                  <a:cubicBezTo>
                    <a:pt x="632867" y="1337025"/>
                    <a:pt x="323507" y="1907598"/>
                    <a:pt x="300686" y="2029321"/>
                  </a:cubicBezTo>
                  <a:cubicBezTo>
                    <a:pt x="292128" y="2075918"/>
                    <a:pt x="286779" y="2105041"/>
                    <a:pt x="283436" y="2123243"/>
                  </a:cubicBezTo>
                  <a:lnTo>
                    <a:pt x="281924" y="2131472"/>
                  </a:lnTo>
                  <a:lnTo>
                    <a:pt x="0" y="1978591"/>
                  </a:lnTo>
                  <a:lnTo>
                    <a:pt x="5709" y="1964735"/>
                  </a:lnTo>
                  <a:cubicBezTo>
                    <a:pt x="37921" y="1887470"/>
                    <a:pt x="111140" y="1716773"/>
                    <a:pt x="181506" y="1570326"/>
                  </a:cubicBezTo>
                  <a:cubicBezTo>
                    <a:pt x="227149" y="1367455"/>
                    <a:pt x="310829" y="1255876"/>
                    <a:pt x="376758" y="1189943"/>
                  </a:cubicBezTo>
                  <a:cubicBezTo>
                    <a:pt x="428106" y="1039692"/>
                    <a:pt x="469470" y="719696"/>
                    <a:pt x="501920" y="480292"/>
                  </a:cubicBezTo>
                  <a:lnTo>
                    <a:pt x="504412" y="462294"/>
                  </a:lnTo>
                  <a:lnTo>
                    <a:pt x="506238" y="462294"/>
                  </a:lnTo>
                  <a:lnTo>
                    <a:pt x="510883" y="428753"/>
                  </a:lnTo>
                  <a:cubicBezTo>
                    <a:pt x="515801" y="394489"/>
                    <a:pt x="520476" y="363622"/>
                    <a:pt x="524913" y="337312"/>
                  </a:cubicBezTo>
                  <a:cubicBezTo>
                    <a:pt x="507163" y="286595"/>
                    <a:pt x="502092" y="248557"/>
                    <a:pt x="502092" y="248557"/>
                  </a:cubicBezTo>
                  <a:lnTo>
                    <a:pt x="499276" y="210821"/>
                  </a:lnTo>
                  <a:close/>
                </a:path>
              </a:pathLst>
            </a:custGeom>
            <a:solidFill>
              <a:srgbClr val="48484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8230" name="Group 10"/>
            <p:cNvGrpSpPr/>
            <p:nvPr/>
          </p:nvGrpSpPr>
          <p:grpSpPr>
            <a:xfrm>
              <a:off x="7564572" y="1141116"/>
              <a:ext cx="1525412" cy="1296528"/>
              <a:chOff x="4004222" y="639608"/>
              <a:chExt cx="1525412" cy="1296528"/>
            </a:xfrm>
          </p:grpSpPr>
          <p:sp>
            <p:nvSpPr>
              <p:cNvPr id="8231" name="Freeform 73"/>
              <p:cNvSpPr/>
              <p:nvPr/>
            </p:nvSpPr>
            <p:spPr>
              <a:xfrm rot="-599768">
                <a:off x="4004222" y="1049457"/>
                <a:ext cx="467523" cy="697596"/>
              </a:xfrm>
              <a:custGeom>
                <a:avLst/>
                <a:gdLst/>
                <a:ahLst/>
                <a:cxnLst>
                  <a:cxn ang="0">
                    <a:pos x="255450" y="697596"/>
                  </a:cxn>
                  <a:cxn ang="0">
                    <a:pos x="67477" y="433640"/>
                  </a:cxn>
                  <a:cxn ang="0">
                    <a:pos x="457883" y="0"/>
                  </a:cxn>
                  <a:cxn ang="0">
                    <a:pos x="467523" y="0"/>
                  </a:cxn>
                  <a:cxn ang="0">
                    <a:pos x="467523" y="697596"/>
                  </a:cxn>
                  <a:cxn ang="0">
                    <a:pos x="255450" y="697596"/>
                  </a:cxn>
                </a:cxnLst>
                <a:rect l="0" t="0" r="0" b="0"/>
                <a:pathLst>
                  <a:path w="97" h="148">
                    <a:moveTo>
                      <a:pt x="53" y="148"/>
                    </a:moveTo>
                    <a:cubicBezTo>
                      <a:pt x="35" y="136"/>
                      <a:pt x="20" y="117"/>
                      <a:pt x="14" y="92"/>
                    </a:cubicBezTo>
                    <a:cubicBezTo>
                      <a:pt x="0" y="33"/>
                      <a:pt x="44" y="0"/>
                      <a:pt x="95" y="0"/>
                    </a:cubicBezTo>
                    <a:cubicBezTo>
                      <a:pt x="96" y="0"/>
                      <a:pt x="96" y="0"/>
                      <a:pt x="97" y="0"/>
                    </a:cubicBezTo>
                    <a:cubicBezTo>
                      <a:pt x="97" y="148"/>
                      <a:pt x="97" y="148"/>
                      <a:pt x="97" y="148"/>
                    </a:cubicBezTo>
                    <a:lnTo>
                      <a:pt x="53" y="148"/>
                    </a:lnTo>
                    <a:close/>
                  </a:path>
                </a:pathLst>
              </a:custGeom>
              <a:solidFill>
                <a:srgbClr val="755243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32" name="Freeform 296"/>
              <p:cNvSpPr/>
              <p:nvPr/>
            </p:nvSpPr>
            <p:spPr>
              <a:xfrm rot="-783985" flipH="1">
                <a:off x="4174247" y="1020432"/>
                <a:ext cx="1100020" cy="915704"/>
              </a:xfrm>
              <a:custGeom>
                <a:avLst/>
                <a:gdLst/>
                <a:ahLst/>
                <a:cxnLst>
                  <a:cxn ang="0">
                    <a:pos x="550010" y="0"/>
                  </a:cxn>
                  <a:cxn ang="0">
                    <a:pos x="584385" y="5795"/>
                  </a:cxn>
                  <a:cxn ang="0">
                    <a:pos x="955642" y="5795"/>
                  </a:cxn>
                  <a:cxn ang="0">
                    <a:pos x="983142" y="104320"/>
                  </a:cxn>
                  <a:cxn ang="0">
                    <a:pos x="1100020" y="202845"/>
                  </a:cxn>
                  <a:cxn ang="0">
                    <a:pos x="1100020" y="446260"/>
                  </a:cxn>
                  <a:cxn ang="0">
                    <a:pos x="1093144" y="446260"/>
                  </a:cxn>
                  <a:cxn ang="0">
                    <a:pos x="1093144" y="457852"/>
                  </a:cxn>
                  <a:cxn ang="0">
                    <a:pos x="550010" y="915704"/>
                  </a:cxn>
                  <a:cxn ang="0">
                    <a:pos x="0" y="457852"/>
                  </a:cxn>
                  <a:cxn ang="0">
                    <a:pos x="0" y="423078"/>
                  </a:cxn>
                  <a:cxn ang="0">
                    <a:pos x="0" y="98525"/>
                  </a:cxn>
                  <a:cxn ang="0">
                    <a:pos x="82501" y="5795"/>
                  </a:cxn>
                  <a:cxn ang="0">
                    <a:pos x="515634" y="5795"/>
                  </a:cxn>
                  <a:cxn ang="0">
                    <a:pos x="550010" y="0"/>
                  </a:cxn>
                </a:cxnLst>
                <a:rect l="0" t="0" r="0" b="0"/>
                <a:pathLst>
                  <a:path w="160" h="158">
                    <a:moveTo>
                      <a:pt x="80" y="0"/>
                    </a:moveTo>
                    <a:cubicBezTo>
                      <a:pt x="81" y="0"/>
                      <a:pt x="83" y="1"/>
                      <a:pt x="85" y="1"/>
                    </a:cubicBezTo>
                    <a:cubicBezTo>
                      <a:pt x="139" y="1"/>
                      <a:pt x="139" y="1"/>
                      <a:pt x="139" y="1"/>
                    </a:cubicBezTo>
                    <a:cubicBezTo>
                      <a:pt x="143" y="18"/>
                      <a:pt x="143" y="18"/>
                      <a:pt x="143" y="18"/>
                    </a:cubicBezTo>
                    <a:cubicBezTo>
                      <a:pt x="160" y="35"/>
                      <a:pt x="160" y="35"/>
                      <a:pt x="160" y="35"/>
                    </a:cubicBezTo>
                    <a:cubicBezTo>
                      <a:pt x="160" y="77"/>
                      <a:pt x="160" y="77"/>
                      <a:pt x="160" y="77"/>
                    </a:cubicBezTo>
                    <a:cubicBezTo>
                      <a:pt x="159" y="77"/>
                      <a:pt x="159" y="77"/>
                      <a:pt x="159" y="77"/>
                    </a:cubicBezTo>
                    <a:cubicBezTo>
                      <a:pt x="159" y="78"/>
                      <a:pt x="159" y="79"/>
                      <a:pt x="159" y="79"/>
                    </a:cubicBezTo>
                    <a:cubicBezTo>
                      <a:pt x="159" y="123"/>
                      <a:pt x="124" y="158"/>
                      <a:pt x="80" y="158"/>
                    </a:cubicBezTo>
                    <a:cubicBezTo>
                      <a:pt x="36" y="158"/>
                      <a:pt x="0" y="123"/>
                      <a:pt x="0" y="79"/>
                    </a:cubicBezTo>
                    <a:cubicBezTo>
                      <a:pt x="0" y="77"/>
                      <a:pt x="0" y="75"/>
                      <a:pt x="0" y="73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75" y="1"/>
                      <a:pt x="75" y="1"/>
                      <a:pt x="75" y="1"/>
                    </a:cubicBezTo>
                    <a:cubicBezTo>
                      <a:pt x="76" y="1"/>
                      <a:pt x="78" y="0"/>
                      <a:pt x="80" y="0"/>
                    </a:cubicBezTo>
                    <a:close/>
                  </a:path>
                </a:pathLst>
              </a:custGeom>
              <a:solidFill>
                <a:srgbClr val="F7C2A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33" name="Freeform 297"/>
              <p:cNvSpPr/>
              <p:nvPr/>
            </p:nvSpPr>
            <p:spPr>
              <a:xfrm rot="-783985" flipH="1">
                <a:off x="4886167" y="969715"/>
                <a:ext cx="376713" cy="862113"/>
              </a:xfrm>
              <a:custGeom>
                <a:avLst/>
                <a:gdLst/>
                <a:ahLst/>
                <a:cxnLst>
                  <a:cxn ang="0">
                    <a:pos x="376713" y="862113"/>
                  </a:cxn>
                  <a:cxn ang="0">
                    <a:pos x="0" y="431056"/>
                  </a:cxn>
                  <a:cxn ang="0">
                    <a:pos x="0" y="397898"/>
                  </a:cxn>
                  <a:cxn ang="0">
                    <a:pos x="0" y="88421"/>
                  </a:cxn>
                  <a:cxn ang="0">
                    <a:pos x="65515" y="0"/>
                  </a:cxn>
                  <a:cxn ang="0">
                    <a:pos x="376713" y="0"/>
                  </a:cxn>
                  <a:cxn ang="0">
                    <a:pos x="376713" y="862113"/>
                  </a:cxn>
                </a:cxnLst>
                <a:rect l="0" t="0" r="0" b="0"/>
                <a:pathLst>
                  <a:path w="69" h="156">
                    <a:moveTo>
                      <a:pt x="69" y="156"/>
                    </a:moveTo>
                    <a:cubicBezTo>
                      <a:pt x="30" y="151"/>
                      <a:pt x="0" y="118"/>
                      <a:pt x="0" y="78"/>
                    </a:cubicBezTo>
                    <a:cubicBezTo>
                      <a:pt x="0" y="76"/>
                      <a:pt x="0" y="74"/>
                      <a:pt x="0" y="72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9" y="0"/>
                      <a:pt x="69" y="0"/>
                      <a:pt x="69" y="0"/>
                    </a:cubicBezTo>
                    <a:lnTo>
                      <a:pt x="69" y="156"/>
                    </a:lnTo>
                    <a:close/>
                  </a:path>
                </a:pathLst>
              </a:custGeom>
              <a:solidFill>
                <a:srgbClr val="FAD9CA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8234" name="Group 18"/>
              <p:cNvGrpSpPr/>
              <p:nvPr/>
            </p:nvGrpSpPr>
            <p:grpSpPr>
              <a:xfrm rot="-1273761" flipV="1">
                <a:off x="5239659" y="1325754"/>
                <a:ext cx="136888" cy="176681"/>
                <a:chOff x="6924648" y="3112320"/>
                <a:chExt cx="163005" cy="210390"/>
              </a:xfrm>
            </p:grpSpPr>
            <p:sp>
              <p:nvSpPr>
                <p:cNvPr id="8235" name="Freeform 330"/>
                <p:cNvSpPr/>
                <p:nvPr/>
              </p:nvSpPr>
              <p:spPr>
                <a:xfrm>
                  <a:off x="6924648" y="3112320"/>
                  <a:ext cx="163005" cy="210390"/>
                </a:xfrm>
                <a:custGeom>
                  <a:avLst/>
                  <a:gdLst/>
                  <a:ahLst/>
                  <a:cxnLst>
                    <a:cxn ang="0">
                      <a:pos x="13583" y="40287"/>
                    </a:cxn>
                    <a:cxn ang="0">
                      <a:pos x="153949" y="102956"/>
                    </a:cxn>
                    <a:cxn ang="0">
                      <a:pos x="0" y="165626"/>
                    </a:cxn>
                    <a:cxn ang="0">
                      <a:pos x="13583" y="40287"/>
                    </a:cxn>
                  </a:cxnLst>
                  <a:rect l="0" t="0" r="0" b="0"/>
                  <a:pathLst>
                    <a:path w="36" h="47">
                      <a:moveTo>
                        <a:pt x="3" y="9"/>
                      </a:moveTo>
                      <a:cubicBezTo>
                        <a:pt x="21" y="0"/>
                        <a:pt x="33" y="12"/>
                        <a:pt x="34" y="23"/>
                      </a:cubicBezTo>
                      <a:cubicBezTo>
                        <a:pt x="36" y="35"/>
                        <a:pt x="26" y="47"/>
                        <a:pt x="0" y="37"/>
                      </a:cubicBezTo>
                      <a:cubicBezTo>
                        <a:pt x="3" y="9"/>
                        <a:pt x="3" y="9"/>
                        <a:pt x="3" y="9"/>
                      </a:cubicBezTo>
                    </a:path>
                  </a:pathLst>
                </a:custGeom>
                <a:solidFill>
                  <a:srgbClr val="F7C2AB"/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36" name="Freeform 331"/>
                <p:cNvSpPr/>
                <p:nvPr/>
              </p:nvSpPr>
              <p:spPr>
                <a:xfrm>
                  <a:off x="6956871" y="3184346"/>
                  <a:ext cx="79607" cy="92875"/>
                </a:xfrm>
                <a:custGeom>
                  <a:avLst/>
                  <a:gdLst/>
                  <a:ahLst/>
                  <a:cxnLst>
                    <a:cxn ang="0">
                      <a:pos x="4422" y="26535"/>
                    </a:cxn>
                    <a:cxn ang="0">
                      <a:pos x="0" y="61916"/>
                    </a:cxn>
                    <a:cxn ang="0">
                      <a:pos x="4422" y="26535"/>
                    </a:cxn>
                  </a:cxnLst>
                  <a:rect l="0" t="0" r="0" b="0"/>
                  <a:pathLst>
                    <a:path w="18" h="21">
                      <a:moveTo>
                        <a:pt x="1" y="6"/>
                      </a:moveTo>
                      <a:cubicBezTo>
                        <a:pt x="18" y="0"/>
                        <a:pt x="17" y="21"/>
                        <a:pt x="0" y="14"/>
                      </a:cubicBezTo>
                      <a:lnTo>
                        <a:pt x="1" y="6"/>
                      </a:lnTo>
                      <a:close/>
                    </a:path>
                  </a:pathLst>
                </a:custGeom>
                <a:solidFill>
                  <a:srgbClr val="BD7E4F"/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37" name="Freeform 332"/>
                <p:cNvSpPr/>
                <p:nvPr/>
              </p:nvSpPr>
              <p:spPr>
                <a:xfrm>
                  <a:off x="6992883" y="3155915"/>
                  <a:ext cx="58758" cy="32222"/>
                </a:xfrm>
                <a:custGeom>
                  <a:avLst/>
                  <a:gdLst/>
                  <a:ahLst/>
                  <a:cxnLst>
                    <a:cxn ang="0">
                      <a:pos x="18079" y="0"/>
                    </a:cxn>
                    <a:cxn ang="0">
                      <a:pos x="0" y="9206"/>
                    </a:cxn>
                    <a:cxn ang="0">
                      <a:pos x="22599" y="32222"/>
                    </a:cxn>
                    <a:cxn ang="0">
                      <a:pos x="36158" y="32222"/>
                    </a:cxn>
                    <a:cxn ang="0">
                      <a:pos x="54238" y="23015"/>
                    </a:cxn>
                    <a:cxn ang="0">
                      <a:pos x="31638" y="0"/>
                    </a:cxn>
                    <a:cxn ang="0">
                      <a:pos x="18079" y="0"/>
                    </a:cxn>
                  </a:cxnLst>
                  <a:rect l="0" t="0" r="0" b="0"/>
                  <a:pathLst>
                    <a:path w="13" h="7">
                      <a:moveTo>
                        <a:pt x="4" y="0"/>
                      </a:moveTo>
                      <a:cubicBezTo>
                        <a:pt x="2" y="0"/>
                        <a:pt x="1" y="0"/>
                        <a:pt x="0" y="2"/>
                      </a:cubicBezTo>
                      <a:cubicBezTo>
                        <a:pt x="0" y="4"/>
                        <a:pt x="2" y="6"/>
                        <a:pt x="5" y="7"/>
                      </a:cubicBezTo>
                      <a:cubicBezTo>
                        <a:pt x="6" y="7"/>
                        <a:pt x="7" y="7"/>
                        <a:pt x="8" y="7"/>
                      </a:cubicBezTo>
                      <a:cubicBezTo>
                        <a:pt x="10" y="7"/>
                        <a:pt x="12" y="7"/>
                        <a:pt x="12" y="5"/>
                      </a:cubicBezTo>
                      <a:cubicBezTo>
                        <a:pt x="13" y="3"/>
                        <a:pt x="11" y="1"/>
                        <a:pt x="7" y="0"/>
                      </a:cubicBezTo>
                      <a:cubicBezTo>
                        <a:pt x="6" y="0"/>
                        <a:pt x="5" y="0"/>
                        <a:pt x="4" y="0"/>
                      </a:cubicBezTo>
                    </a:path>
                  </a:pathLst>
                </a:custGeom>
                <a:solidFill>
                  <a:srgbClr val="F9C096"/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8238" name="Freeform 361"/>
              <p:cNvSpPr/>
              <p:nvPr/>
            </p:nvSpPr>
            <p:spPr>
              <a:xfrm rot="-783985">
                <a:off x="4977086" y="1410213"/>
                <a:ext cx="101870" cy="101870"/>
              </a:xfrm>
              <a:custGeom>
                <a:avLst/>
                <a:gdLst/>
                <a:ahLst/>
                <a:cxnLst>
                  <a:cxn ang="0">
                    <a:pos x="101870" y="49048"/>
                  </a:cxn>
                  <a:cxn ang="0">
                    <a:pos x="52821" y="0"/>
                  </a:cxn>
                  <a:cxn ang="0">
                    <a:pos x="0" y="49048"/>
                  </a:cxn>
                  <a:cxn ang="0">
                    <a:pos x="49048" y="101870"/>
                  </a:cxn>
                  <a:cxn ang="0">
                    <a:pos x="101870" y="49048"/>
                  </a:cxn>
                </a:cxnLst>
                <a:rect l="0" t="0" r="0" b="0"/>
                <a:pathLst>
                  <a:path w="27" h="27">
                    <a:moveTo>
                      <a:pt x="27" y="13"/>
                    </a:moveTo>
                    <a:cubicBezTo>
                      <a:pt x="27" y="6"/>
                      <a:pt x="21" y="0"/>
                      <a:pt x="14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7"/>
                    </a:cubicBezTo>
                    <a:cubicBezTo>
                      <a:pt x="21" y="27"/>
                      <a:pt x="27" y="21"/>
                      <a:pt x="27" y="13"/>
                    </a:cubicBezTo>
                  </a:path>
                </a:pathLst>
              </a:custGeom>
              <a:solidFill>
                <a:srgbClr val="414042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39" name="Freeform 364"/>
              <p:cNvSpPr/>
              <p:nvPr/>
            </p:nvSpPr>
            <p:spPr>
              <a:xfrm rot="-783985">
                <a:off x="4929515" y="1286523"/>
                <a:ext cx="253084" cy="109829"/>
              </a:xfrm>
              <a:custGeom>
                <a:avLst/>
                <a:gdLst/>
                <a:ahLst/>
                <a:cxnLst>
                  <a:cxn ang="0">
                    <a:pos x="37773" y="41659"/>
                  </a:cxn>
                  <a:cxn ang="0">
                    <a:pos x="67992" y="98467"/>
                  </a:cxn>
                  <a:cxn ang="0">
                    <a:pos x="215310" y="75744"/>
                  </a:cxn>
                  <a:cxn ang="0">
                    <a:pos x="196423" y="7574"/>
                  </a:cxn>
                  <a:cxn ang="0">
                    <a:pos x="37773" y="41659"/>
                  </a:cxn>
                </a:cxnLst>
                <a:rect l="0" t="0" r="0" b="0"/>
                <a:pathLst>
                  <a:path w="67" h="29">
                    <a:moveTo>
                      <a:pt x="10" y="11"/>
                    </a:moveTo>
                    <a:cubicBezTo>
                      <a:pt x="0" y="15"/>
                      <a:pt x="6" y="29"/>
                      <a:pt x="18" y="26"/>
                    </a:cubicBezTo>
                    <a:cubicBezTo>
                      <a:pt x="30" y="24"/>
                      <a:pt x="48" y="21"/>
                      <a:pt x="57" y="20"/>
                    </a:cubicBezTo>
                    <a:cubicBezTo>
                      <a:pt x="67" y="18"/>
                      <a:pt x="66" y="0"/>
                      <a:pt x="52" y="2"/>
                    </a:cubicBezTo>
                    <a:cubicBezTo>
                      <a:pt x="38" y="5"/>
                      <a:pt x="10" y="11"/>
                      <a:pt x="10" y="11"/>
                    </a:cubicBezTo>
                    <a:close/>
                  </a:path>
                </a:pathLst>
              </a:custGeom>
              <a:solidFill>
                <a:srgbClr val="414042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40" name="Freeform 334"/>
              <p:cNvSpPr/>
              <p:nvPr/>
            </p:nvSpPr>
            <p:spPr>
              <a:xfrm rot="-263041" flipV="1">
                <a:off x="4038369" y="1478615"/>
                <a:ext cx="168359" cy="178273"/>
              </a:xfrm>
              <a:custGeom>
                <a:avLst/>
                <a:gdLst/>
                <a:ahLst/>
                <a:cxnLst>
                  <a:cxn ang="0">
                    <a:pos x="163548" y="37930"/>
                  </a:cxn>
                  <a:cxn ang="0">
                    <a:pos x="9620" y="91033"/>
                  </a:cxn>
                  <a:cxn ang="0">
                    <a:pos x="168359" y="140342"/>
                  </a:cxn>
                  <a:cxn ang="0">
                    <a:pos x="163548" y="37930"/>
                  </a:cxn>
                </a:cxnLst>
                <a:rect l="0" t="0" r="0" b="0"/>
                <a:pathLst>
                  <a:path w="35" h="47">
                    <a:moveTo>
                      <a:pt x="34" y="10"/>
                    </a:moveTo>
                    <a:cubicBezTo>
                      <a:pt x="16" y="0"/>
                      <a:pt x="3" y="12"/>
                      <a:pt x="2" y="24"/>
                    </a:cubicBezTo>
                    <a:cubicBezTo>
                      <a:pt x="0" y="35"/>
                      <a:pt x="10" y="47"/>
                      <a:pt x="35" y="37"/>
                    </a:cubicBezTo>
                    <a:cubicBezTo>
                      <a:pt x="34" y="10"/>
                      <a:pt x="34" y="10"/>
                      <a:pt x="34" y="10"/>
                    </a:cubicBezTo>
                  </a:path>
                </a:pathLst>
              </a:custGeom>
              <a:solidFill>
                <a:srgbClr val="F7C2A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41" name="Freeform 335"/>
              <p:cNvSpPr/>
              <p:nvPr/>
            </p:nvSpPr>
            <p:spPr>
              <a:xfrm rot="-263041" flipV="1">
                <a:off x="4091530" y="1516115"/>
                <a:ext cx="84180" cy="82769"/>
              </a:xfrm>
              <a:custGeom>
                <a:avLst/>
                <a:gdLst/>
                <a:ahLst/>
                <a:cxnLst>
                  <a:cxn ang="0">
                    <a:pos x="84180" y="26335"/>
                  </a:cxn>
                  <a:cxn ang="0">
                    <a:pos x="84180" y="56433"/>
                  </a:cxn>
                  <a:cxn ang="0">
                    <a:pos x="84180" y="26335"/>
                  </a:cxn>
                </a:cxnLst>
                <a:rect l="0" t="0" r="0" b="0"/>
                <a:pathLst>
                  <a:path w="18" h="22">
                    <a:moveTo>
                      <a:pt x="18" y="7"/>
                    </a:moveTo>
                    <a:cubicBezTo>
                      <a:pt x="0" y="0"/>
                      <a:pt x="1" y="22"/>
                      <a:pt x="18" y="15"/>
                    </a:cubicBezTo>
                    <a:lnTo>
                      <a:pt x="18" y="7"/>
                    </a:lnTo>
                    <a:close/>
                  </a:path>
                </a:pathLst>
              </a:custGeom>
              <a:solidFill>
                <a:srgbClr val="BD7E4F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42" name="Freeform 336"/>
              <p:cNvSpPr/>
              <p:nvPr/>
            </p:nvSpPr>
            <p:spPr>
              <a:xfrm rot="-263041" flipV="1">
                <a:off x="4085937" y="1588887"/>
                <a:ext cx="62133" cy="30243"/>
              </a:xfrm>
              <a:custGeom>
                <a:avLst/>
                <a:gdLst/>
                <a:ahLst/>
                <a:cxnLst>
                  <a:cxn ang="0">
                    <a:pos x="38235" y="0"/>
                  </a:cxn>
                  <a:cxn ang="0">
                    <a:pos x="28676" y="3780"/>
                  </a:cxn>
                  <a:cxn ang="0">
                    <a:pos x="4779" y="18901"/>
                  </a:cxn>
                  <a:cxn ang="0">
                    <a:pos x="23897" y="30243"/>
                  </a:cxn>
                  <a:cxn ang="0">
                    <a:pos x="33456" y="30243"/>
                  </a:cxn>
                  <a:cxn ang="0">
                    <a:pos x="62133" y="11341"/>
                  </a:cxn>
                  <a:cxn ang="0">
                    <a:pos x="38235" y="0"/>
                  </a:cxn>
                </a:cxnLst>
                <a:rect l="0" t="0" r="0" b="0"/>
                <a:pathLst>
                  <a:path w="13" h="8">
                    <a:moveTo>
                      <a:pt x="8" y="0"/>
                    </a:moveTo>
                    <a:cubicBezTo>
                      <a:pt x="7" y="0"/>
                      <a:pt x="7" y="1"/>
                      <a:pt x="6" y="1"/>
                    </a:cubicBezTo>
                    <a:cubicBezTo>
                      <a:pt x="3" y="1"/>
                      <a:pt x="0" y="3"/>
                      <a:pt x="1" y="5"/>
                    </a:cubicBezTo>
                    <a:cubicBezTo>
                      <a:pt x="1" y="7"/>
                      <a:pt x="3" y="8"/>
                      <a:pt x="5" y="8"/>
                    </a:cubicBezTo>
                    <a:cubicBezTo>
                      <a:pt x="6" y="8"/>
                      <a:pt x="7" y="8"/>
                      <a:pt x="7" y="8"/>
                    </a:cubicBezTo>
                    <a:cubicBezTo>
                      <a:pt x="11" y="7"/>
                      <a:pt x="13" y="5"/>
                      <a:pt x="13" y="3"/>
                    </a:cubicBezTo>
                    <a:cubicBezTo>
                      <a:pt x="12" y="1"/>
                      <a:pt x="11" y="0"/>
                      <a:pt x="8" y="0"/>
                    </a:cubicBezTo>
                  </a:path>
                </a:pathLst>
              </a:custGeom>
              <a:solidFill>
                <a:srgbClr val="F9C096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43" name="Freeform 359"/>
              <p:cNvSpPr/>
              <p:nvPr/>
            </p:nvSpPr>
            <p:spPr>
              <a:xfrm rot="-783985">
                <a:off x="4430669" y="1465500"/>
                <a:ext cx="130278" cy="101870"/>
              </a:xfrm>
              <a:custGeom>
                <a:avLst/>
                <a:gdLst/>
                <a:ahLst/>
                <a:cxnLst>
                  <a:cxn ang="0">
                    <a:pos x="130278" y="49048"/>
                  </a:cxn>
                  <a:cxn ang="0">
                    <a:pos x="62726" y="0"/>
                  </a:cxn>
                  <a:cxn ang="0">
                    <a:pos x="0" y="49048"/>
                  </a:cxn>
                  <a:cxn ang="0">
                    <a:pos x="62726" y="98097"/>
                  </a:cxn>
                  <a:cxn ang="0">
                    <a:pos x="130278" y="49048"/>
                  </a:cxn>
                </a:cxnLst>
                <a:rect l="0" t="0" r="0" b="0"/>
                <a:pathLst>
                  <a:path w="27" h="27">
                    <a:moveTo>
                      <a:pt x="27" y="13"/>
                    </a:moveTo>
                    <a:cubicBezTo>
                      <a:pt x="27" y="6"/>
                      <a:pt x="21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7"/>
                      <a:pt x="26" y="21"/>
                      <a:pt x="27" y="13"/>
                    </a:cubicBezTo>
                  </a:path>
                </a:pathLst>
              </a:custGeom>
              <a:solidFill>
                <a:srgbClr val="414042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44" name="Freeform 360"/>
              <p:cNvSpPr/>
              <p:nvPr/>
            </p:nvSpPr>
            <p:spPr>
              <a:xfrm rot="-783985">
                <a:off x="4446499" y="1485629"/>
                <a:ext cx="48103" cy="36610"/>
              </a:xfrm>
              <a:custGeom>
                <a:avLst/>
                <a:gdLst/>
                <a:ahLst/>
                <a:cxnLst>
                  <a:cxn ang="0">
                    <a:pos x="24051" y="0"/>
                  </a:cxn>
                  <a:cxn ang="0">
                    <a:pos x="0" y="18305"/>
                  </a:cxn>
                  <a:cxn ang="0">
                    <a:pos x="24051" y="36610"/>
                  </a:cxn>
                  <a:cxn ang="0">
                    <a:pos x="24051" y="36610"/>
                  </a:cxn>
                  <a:cxn ang="0">
                    <a:pos x="48103" y="18305"/>
                  </a:cxn>
                  <a:cxn ang="0">
                    <a:pos x="24051" y="0"/>
                  </a:cxn>
                  <a:cxn ang="0">
                    <a:pos x="24051" y="0"/>
                  </a:cxn>
                </a:cxnLst>
                <a:rect l="0" t="0" r="0" b="0"/>
                <a:pathLst>
                  <a:path w="10" h="10">
                    <a:moveTo>
                      <a:pt x="5" y="0"/>
                    </a:moveTo>
                    <a:cubicBezTo>
                      <a:pt x="2" y="0"/>
                      <a:pt x="0" y="2"/>
                      <a:pt x="0" y="5"/>
                    </a:cubicBezTo>
                    <a:cubicBezTo>
                      <a:pt x="0" y="7"/>
                      <a:pt x="2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8" y="10"/>
                      <a:pt x="10" y="8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45" name="Freeform 362"/>
              <p:cNvSpPr/>
              <p:nvPr/>
            </p:nvSpPr>
            <p:spPr>
              <a:xfrm rot="-783985">
                <a:off x="4985157" y="1433339"/>
                <a:ext cx="48103" cy="36610"/>
              </a:xfrm>
              <a:custGeom>
                <a:avLst/>
                <a:gdLst/>
                <a:ahLst/>
                <a:cxnLst>
                  <a:cxn ang="0">
                    <a:pos x="24051" y="0"/>
                  </a:cxn>
                  <a:cxn ang="0">
                    <a:pos x="0" y="18305"/>
                  </a:cxn>
                  <a:cxn ang="0">
                    <a:pos x="24051" y="36610"/>
                  </a:cxn>
                  <a:cxn ang="0">
                    <a:pos x="24051" y="36610"/>
                  </a:cxn>
                  <a:cxn ang="0">
                    <a:pos x="48103" y="18305"/>
                  </a:cxn>
                  <a:cxn ang="0">
                    <a:pos x="24051" y="0"/>
                  </a:cxn>
                  <a:cxn ang="0">
                    <a:pos x="24051" y="0"/>
                  </a:cxn>
                </a:cxnLst>
                <a:rect l="0" t="0" r="0" b="0"/>
                <a:pathLst>
                  <a:path w="10" h="10">
                    <a:moveTo>
                      <a:pt x="5" y="0"/>
                    </a:moveTo>
                    <a:cubicBezTo>
                      <a:pt x="2" y="0"/>
                      <a:pt x="0" y="2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8" y="10"/>
                      <a:pt x="10" y="8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46" name="Freeform 365"/>
              <p:cNvSpPr/>
              <p:nvPr/>
            </p:nvSpPr>
            <p:spPr>
              <a:xfrm rot="-783985">
                <a:off x="4290739" y="1334622"/>
                <a:ext cx="324691" cy="132113"/>
              </a:xfrm>
              <a:custGeom>
                <a:avLst/>
                <a:gdLst/>
                <a:ahLst/>
                <a:cxnLst>
                  <a:cxn ang="0">
                    <a:pos x="272167" y="60394"/>
                  </a:cxn>
                  <a:cxn ang="0">
                    <a:pos x="229193" y="117014"/>
                  </a:cxn>
                  <a:cxn ang="0">
                    <a:pos x="47748" y="75493"/>
                  </a:cxn>
                  <a:cxn ang="0">
                    <a:pos x="81172" y="11323"/>
                  </a:cxn>
                  <a:cxn ang="0">
                    <a:pos x="272167" y="60394"/>
                  </a:cxn>
                </a:cxnLst>
                <a:rect l="0" t="0" r="0" b="0"/>
                <a:pathLst>
                  <a:path w="68" h="35">
                    <a:moveTo>
                      <a:pt x="57" y="16"/>
                    </a:moveTo>
                    <a:cubicBezTo>
                      <a:pt x="68" y="22"/>
                      <a:pt x="60" y="35"/>
                      <a:pt x="48" y="31"/>
                    </a:cubicBezTo>
                    <a:cubicBezTo>
                      <a:pt x="37" y="27"/>
                      <a:pt x="19" y="22"/>
                      <a:pt x="10" y="20"/>
                    </a:cubicBezTo>
                    <a:cubicBezTo>
                      <a:pt x="0" y="17"/>
                      <a:pt x="3" y="0"/>
                      <a:pt x="17" y="3"/>
                    </a:cubicBezTo>
                    <a:cubicBezTo>
                      <a:pt x="31" y="7"/>
                      <a:pt x="57" y="16"/>
                      <a:pt x="57" y="16"/>
                    </a:cubicBezTo>
                    <a:close/>
                  </a:path>
                </a:pathLst>
              </a:custGeom>
              <a:solidFill>
                <a:srgbClr val="414042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8247" name="Group 28"/>
              <p:cNvGrpSpPr/>
              <p:nvPr/>
            </p:nvGrpSpPr>
            <p:grpSpPr>
              <a:xfrm rot="-783985">
                <a:off x="4654483" y="1599318"/>
                <a:ext cx="400189" cy="263985"/>
                <a:chOff x="10125281" y="3491514"/>
                <a:chExt cx="724045" cy="477617"/>
              </a:xfrm>
            </p:grpSpPr>
            <p:sp>
              <p:nvSpPr>
                <p:cNvPr id="8248" name="Freeform 393"/>
                <p:cNvSpPr/>
                <p:nvPr/>
              </p:nvSpPr>
              <p:spPr>
                <a:xfrm>
                  <a:off x="10125281" y="3497175"/>
                  <a:ext cx="724045" cy="471956"/>
                </a:xfrm>
                <a:custGeom>
                  <a:avLst/>
                  <a:gdLst/>
                  <a:ahLst/>
                  <a:cxnLst>
                    <a:cxn ang="0">
                      <a:pos x="17988" y="0"/>
                    </a:cxn>
                    <a:cxn ang="0">
                      <a:pos x="719547" y="67422"/>
                    </a:cxn>
                    <a:cxn ang="0">
                      <a:pos x="319299" y="435997"/>
                    </a:cxn>
                    <a:cxn ang="0">
                      <a:pos x="17988" y="0"/>
                    </a:cxn>
                  </a:cxnLst>
                  <a:rect l="0" t="0" r="0" b="0"/>
                  <a:pathLst>
                    <a:path w="161" h="105">
                      <a:moveTo>
                        <a:pt x="4" y="0"/>
                      </a:moveTo>
                      <a:cubicBezTo>
                        <a:pt x="4" y="0"/>
                        <a:pt x="89" y="52"/>
                        <a:pt x="160" y="15"/>
                      </a:cubicBezTo>
                      <a:cubicBezTo>
                        <a:pt x="161" y="57"/>
                        <a:pt x="127" y="105"/>
                        <a:pt x="71" y="97"/>
                      </a:cubicBezTo>
                      <a:cubicBezTo>
                        <a:pt x="23" y="90"/>
                        <a:pt x="0" y="57"/>
                        <a:pt x="4" y="0"/>
                      </a:cubicBezTo>
                      <a:close/>
                    </a:path>
                  </a:pathLst>
                </a:custGeom>
                <a:solidFill>
                  <a:srgbClr val="450800"/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49" name="Freeform 394"/>
                <p:cNvSpPr/>
                <p:nvPr/>
              </p:nvSpPr>
              <p:spPr>
                <a:xfrm>
                  <a:off x="10247535" y="3779616"/>
                  <a:ext cx="418884" cy="161110"/>
                </a:xfrm>
                <a:custGeom>
                  <a:avLst/>
                  <a:gdLst/>
                  <a:ahLst/>
                  <a:cxnLst>
                    <a:cxn ang="0">
                      <a:pos x="0" y="58178"/>
                    </a:cxn>
                    <a:cxn ang="0">
                      <a:pos x="198181" y="147684"/>
                    </a:cxn>
                    <a:cxn ang="0">
                      <a:pos x="418884" y="107406"/>
                    </a:cxn>
                    <a:cxn ang="0">
                      <a:pos x="225206" y="8950"/>
                    </a:cxn>
                    <a:cxn ang="0">
                      <a:pos x="0" y="58178"/>
                    </a:cxn>
                  </a:cxnLst>
                  <a:rect l="0" t="0" r="0" b="0"/>
                  <a:pathLst>
                    <a:path w="93" h="36">
                      <a:moveTo>
                        <a:pt x="0" y="13"/>
                      </a:moveTo>
                      <a:cubicBezTo>
                        <a:pt x="11" y="24"/>
                        <a:pt x="25" y="30"/>
                        <a:pt x="44" y="33"/>
                      </a:cubicBezTo>
                      <a:cubicBezTo>
                        <a:pt x="63" y="36"/>
                        <a:pt x="80" y="32"/>
                        <a:pt x="93" y="24"/>
                      </a:cubicBezTo>
                      <a:cubicBezTo>
                        <a:pt x="81" y="8"/>
                        <a:pt x="77" y="3"/>
                        <a:pt x="50" y="2"/>
                      </a:cubicBezTo>
                      <a:cubicBezTo>
                        <a:pt x="14" y="0"/>
                        <a:pt x="9" y="9"/>
                        <a:pt x="0" y="13"/>
                      </a:cubicBezTo>
                      <a:close/>
                    </a:path>
                  </a:pathLst>
                </a:custGeom>
                <a:solidFill>
                  <a:srgbClr val="F7C2AB"/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50" name="Freeform 395"/>
                <p:cNvSpPr/>
                <p:nvPr/>
              </p:nvSpPr>
              <p:spPr>
                <a:xfrm>
                  <a:off x="10143287" y="3491514"/>
                  <a:ext cx="703196" cy="28810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54018"/>
                    </a:cxn>
                    <a:cxn ang="0">
                      <a:pos x="694180" y="144050"/>
                    </a:cxn>
                    <a:cxn ang="0">
                      <a:pos x="703196" y="67523"/>
                    </a:cxn>
                    <a:cxn ang="0">
                      <a:pos x="0" y="0"/>
                    </a:cxn>
                  </a:cxnLst>
                  <a:rect l="0" t="0" r="0" b="0"/>
                  <a:pathLst>
                    <a:path w="156" h="64">
                      <a:moveTo>
                        <a:pt x="0" y="0"/>
                      </a:moveTo>
                      <a:cubicBezTo>
                        <a:pt x="0" y="4"/>
                        <a:pt x="0" y="8"/>
                        <a:pt x="0" y="12"/>
                      </a:cubicBezTo>
                      <a:cubicBezTo>
                        <a:pt x="15" y="23"/>
                        <a:pt x="81" y="64"/>
                        <a:pt x="154" y="32"/>
                      </a:cubicBezTo>
                      <a:cubicBezTo>
                        <a:pt x="156" y="26"/>
                        <a:pt x="156" y="21"/>
                        <a:pt x="156" y="15"/>
                      </a:cubicBezTo>
                      <a:cubicBezTo>
                        <a:pt x="85" y="52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51" name="Freeform 396"/>
                <p:cNvSpPr/>
                <p:nvPr/>
              </p:nvSpPr>
              <p:spPr>
                <a:xfrm>
                  <a:off x="10143287" y="3491514"/>
                  <a:ext cx="703196" cy="23313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49317"/>
                    </a:cxn>
                    <a:cxn ang="0">
                      <a:pos x="351598" y="134500"/>
                    </a:cxn>
                    <a:cxn ang="0">
                      <a:pos x="694180" y="143467"/>
                    </a:cxn>
                    <a:cxn ang="0">
                      <a:pos x="703196" y="67250"/>
                    </a:cxn>
                    <a:cxn ang="0">
                      <a:pos x="0" y="0"/>
                    </a:cxn>
                  </a:cxnLst>
                  <a:rect l="0" t="0" r="0" b="0"/>
                  <a:pathLst>
                    <a:path w="156" h="52">
                      <a:moveTo>
                        <a:pt x="0" y="0"/>
                      </a:moveTo>
                      <a:cubicBezTo>
                        <a:pt x="0" y="4"/>
                        <a:pt x="0" y="8"/>
                        <a:pt x="0" y="11"/>
                      </a:cubicBezTo>
                      <a:cubicBezTo>
                        <a:pt x="8" y="3"/>
                        <a:pt x="33" y="24"/>
                        <a:pt x="78" y="30"/>
                      </a:cubicBezTo>
                      <a:cubicBezTo>
                        <a:pt x="123" y="36"/>
                        <a:pt x="150" y="18"/>
                        <a:pt x="154" y="32"/>
                      </a:cubicBezTo>
                      <a:cubicBezTo>
                        <a:pt x="156" y="26"/>
                        <a:pt x="156" y="20"/>
                        <a:pt x="156" y="15"/>
                      </a:cubicBezTo>
                      <a:cubicBezTo>
                        <a:pt x="85" y="52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C4C4C4"/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52" name="Freeform 397"/>
                <p:cNvSpPr/>
                <p:nvPr/>
              </p:nvSpPr>
              <p:spPr>
                <a:xfrm>
                  <a:off x="10238058" y="3833798"/>
                  <a:ext cx="458688" cy="115620"/>
                </a:xfrm>
                <a:custGeom>
                  <a:avLst/>
                  <a:gdLst/>
                  <a:ahLst/>
                  <a:cxnLst>
                    <a:cxn ang="0">
                      <a:pos x="0" y="8893"/>
                    </a:cxn>
                    <a:cxn ang="0">
                      <a:pos x="206859" y="102279"/>
                    </a:cxn>
                    <a:cxn ang="0">
                      <a:pos x="458688" y="40022"/>
                    </a:cxn>
                    <a:cxn ang="0">
                      <a:pos x="0" y="8893"/>
                    </a:cxn>
                  </a:cxnLst>
                  <a:rect l="0" t="0" r="0" b="0"/>
                  <a:pathLst>
                    <a:path w="102" h="26">
                      <a:moveTo>
                        <a:pt x="0" y="2"/>
                      </a:moveTo>
                      <a:cubicBezTo>
                        <a:pt x="11" y="13"/>
                        <a:pt x="27" y="20"/>
                        <a:pt x="46" y="23"/>
                      </a:cubicBezTo>
                      <a:cubicBezTo>
                        <a:pt x="69" y="26"/>
                        <a:pt x="88" y="20"/>
                        <a:pt x="102" y="9"/>
                      </a:cubicBezTo>
                      <a:cubicBezTo>
                        <a:pt x="59" y="23"/>
                        <a:pt x="11" y="0"/>
                        <a:pt x="0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8253" name="Group 29"/>
              <p:cNvGrpSpPr/>
              <p:nvPr/>
            </p:nvGrpSpPr>
            <p:grpSpPr>
              <a:xfrm rot="-783985">
                <a:off x="4014414" y="639608"/>
                <a:ext cx="1515220" cy="1153999"/>
                <a:chOff x="7756398" y="3571009"/>
                <a:chExt cx="1804307" cy="1374169"/>
              </a:xfrm>
            </p:grpSpPr>
            <p:sp>
              <p:nvSpPr>
                <p:cNvPr id="8254" name="Freeform 333"/>
                <p:cNvSpPr/>
                <p:nvPr/>
              </p:nvSpPr>
              <p:spPr>
                <a:xfrm>
                  <a:off x="7756398" y="3934225"/>
                  <a:ext cx="288101" cy="875677"/>
                </a:xfrm>
                <a:custGeom>
                  <a:avLst/>
                  <a:gdLst/>
                  <a:ahLst/>
                  <a:cxnLst>
                    <a:cxn ang="0">
                      <a:pos x="229580" y="875677"/>
                    </a:cxn>
                    <a:cxn ang="0">
                      <a:pos x="288101" y="152682"/>
                    </a:cxn>
                    <a:cxn ang="0">
                      <a:pos x="229580" y="875677"/>
                    </a:cxn>
                  </a:cxnLst>
                  <a:rect l="0" t="0" r="0" b="0"/>
                  <a:pathLst>
                    <a:path w="64" h="195">
                      <a:moveTo>
                        <a:pt x="51" y="195"/>
                      </a:moveTo>
                      <a:cubicBezTo>
                        <a:pt x="0" y="105"/>
                        <a:pt x="22" y="0"/>
                        <a:pt x="64" y="34"/>
                      </a:cubicBezTo>
                      <a:cubicBezTo>
                        <a:pt x="51" y="195"/>
                        <a:pt x="51" y="195"/>
                        <a:pt x="51" y="195"/>
                      </a:cubicBezTo>
                    </a:path>
                  </a:pathLst>
                </a:custGeom>
                <a:solidFill>
                  <a:srgbClr val="755243"/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55" name="Freeform 363"/>
                <p:cNvSpPr/>
                <p:nvPr/>
              </p:nvSpPr>
              <p:spPr>
                <a:xfrm>
                  <a:off x="8213071" y="3571009"/>
                  <a:ext cx="1347634" cy="746790"/>
                </a:xfrm>
                <a:custGeom>
                  <a:avLst/>
                  <a:gdLst/>
                  <a:ahLst/>
                  <a:cxnLst>
                    <a:cxn ang="0">
                      <a:pos x="978048" y="472367"/>
                    </a:cxn>
                    <a:cxn ang="0">
                      <a:pos x="973541" y="472367"/>
                    </a:cxn>
                    <a:cxn ang="0">
                      <a:pos x="770720" y="332906"/>
                    </a:cxn>
                    <a:cxn ang="0">
                      <a:pos x="468742" y="296916"/>
                    </a:cxn>
                    <a:cxn ang="0">
                      <a:pos x="72114" y="431878"/>
                    </a:cxn>
                    <a:cxn ang="0">
                      <a:pos x="0" y="580336"/>
                    </a:cxn>
                    <a:cxn ang="0">
                      <a:pos x="964527" y="598331"/>
                    </a:cxn>
                    <a:cxn ang="0">
                      <a:pos x="978048" y="472367"/>
                    </a:cxn>
                  </a:cxnLst>
                  <a:rect l="0" t="0" r="0" b="0"/>
                  <a:pathLst>
                    <a:path w="299" h="166">
                      <a:moveTo>
                        <a:pt x="217" y="105"/>
                      </a:moveTo>
                      <a:cubicBezTo>
                        <a:pt x="216" y="105"/>
                        <a:pt x="216" y="105"/>
                        <a:pt x="216" y="105"/>
                      </a:cubicBezTo>
                      <a:cubicBezTo>
                        <a:pt x="299" y="66"/>
                        <a:pt x="253" y="63"/>
                        <a:pt x="171" y="74"/>
                      </a:cubicBezTo>
                      <a:cubicBezTo>
                        <a:pt x="207" y="44"/>
                        <a:pt x="168" y="48"/>
                        <a:pt x="104" y="66"/>
                      </a:cubicBezTo>
                      <a:cubicBezTo>
                        <a:pt x="153" y="0"/>
                        <a:pt x="58" y="65"/>
                        <a:pt x="16" y="96"/>
                      </a:cubicBezTo>
                      <a:cubicBezTo>
                        <a:pt x="0" y="129"/>
                        <a:pt x="0" y="129"/>
                        <a:pt x="0" y="129"/>
                      </a:cubicBezTo>
                      <a:cubicBezTo>
                        <a:pt x="43" y="166"/>
                        <a:pt x="157" y="151"/>
                        <a:pt x="214" y="133"/>
                      </a:cubicBezTo>
                      <a:cubicBezTo>
                        <a:pt x="280" y="116"/>
                        <a:pt x="284" y="90"/>
                        <a:pt x="217" y="105"/>
                      </a:cubicBezTo>
                      <a:close/>
                    </a:path>
                  </a:pathLst>
                </a:custGeom>
                <a:solidFill>
                  <a:srgbClr val="755243"/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56" name="Freeform 329"/>
                <p:cNvSpPr/>
                <p:nvPr/>
              </p:nvSpPr>
              <p:spPr>
                <a:xfrm>
                  <a:off x="9077376" y="4061919"/>
                  <a:ext cx="303265" cy="883259"/>
                </a:xfrm>
                <a:custGeom>
                  <a:avLst/>
                  <a:gdLst/>
                  <a:ahLst/>
                  <a:cxnLst>
                    <a:cxn ang="0">
                      <a:pos x="95053" y="67253"/>
                    </a:cxn>
                    <a:cxn ang="0">
                      <a:pos x="135790" y="529058"/>
                    </a:cxn>
                    <a:cxn ang="0">
                      <a:pos x="54316" y="448354"/>
                    </a:cxn>
                    <a:cxn ang="0">
                      <a:pos x="95053" y="67253"/>
                    </a:cxn>
                  </a:cxnLst>
                  <a:rect l="0" t="0" r="0" b="0"/>
                  <a:pathLst>
                    <a:path w="67" h="197">
                      <a:moveTo>
                        <a:pt x="21" y="15"/>
                      </a:moveTo>
                      <a:cubicBezTo>
                        <a:pt x="48" y="0"/>
                        <a:pt x="67" y="22"/>
                        <a:pt x="30" y="118"/>
                      </a:cubicBezTo>
                      <a:cubicBezTo>
                        <a:pt x="0" y="197"/>
                        <a:pt x="12" y="100"/>
                        <a:pt x="12" y="100"/>
                      </a:cubicBezTo>
                      <a:cubicBezTo>
                        <a:pt x="21" y="15"/>
                        <a:pt x="21" y="15"/>
                        <a:pt x="21" y="15"/>
                      </a:cubicBezTo>
                    </a:path>
                  </a:pathLst>
                </a:custGeom>
                <a:solidFill>
                  <a:srgbClr val="755243"/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8257" name="Freeform 30"/>
              <p:cNvSpPr/>
              <p:nvPr/>
            </p:nvSpPr>
            <p:spPr>
              <a:xfrm rot="208544" flipH="1">
                <a:off x="4121113" y="967807"/>
                <a:ext cx="363405" cy="469490"/>
              </a:xfrm>
              <a:custGeom>
                <a:avLst/>
                <a:gdLst/>
                <a:ahLst/>
                <a:cxnLst>
                  <a:cxn ang="0">
                    <a:pos x="14537" y="0"/>
                  </a:cxn>
                  <a:cxn ang="0">
                    <a:pos x="2908" y="107772"/>
                  </a:cxn>
                  <a:cxn ang="0">
                    <a:pos x="2908" y="250065"/>
                  </a:cxn>
                  <a:cxn ang="0">
                    <a:pos x="2908" y="310051"/>
                  </a:cxn>
                  <a:cxn ang="0">
                    <a:pos x="6830" y="311264"/>
                  </a:cxn>
                  <a:cxn ang="0">
                    <a:pos x="306234" y="403940"/>
                  </a:cxn>
                  <a:cxn ang="0">
                    <a:pos x="361113" y="459820"/>
                  </a:cxn>
                  <a:cxn ang="0">
                    <a:pos x="363405" y="469490"/>
                  </a:cxn>
                  <a:cxn ang="0">
                    <a:pos x="363405" y="441034"/>
                  </a:cxn>
                  <a:cxn ang="0">
                    <a:pos x="363405" y="242487"/>
                  </a:cxn>
                  <a:cxn ang="0">
                    <a:pos x="14537" y="0"/>
                  </a:cxn>
                </a:cxnLst>
                <a:rect l="0" t="0" r="0" b="0"/>
                <a:pathLst>
                  <a:path w="363405" h="469490">
                    <a:moveTo>
                      <a:pt x="14537" y="0"/>
                    </a:moveTo>
                    <a:cubicBezTo>
                      <a:pt x="-8721" y="20207"/>
                      <a:pt x="2908" y="60622"/>
                      <a:pt x="2908" y="107772"/>
                    </a:cubicBezTo>
                    <a:cubicBezTo>
                      <a:pt x="2908" y="161658"/>
                      <a:pt x="2908" y="208808"/>
                      <a:pt x="2908" y="250065"/>
                    </a:cubicBezTo>
                    <a:lnTo>
                      <a:pt x="2908" y="310051"/>
                    </a:lnTo>
                    <a:lnTo>
                      <a:pt x="6830" y="311264"/>
                    </a:lnTo>
                    <a:cubicBezTo>
                      <a:pt x="49602" y="324504"/>
                      <a:pt x="135146" y="350983"/>
                      <a:pt x="306234" y="403940"/>
                    </a:cubicBezTo>
                    <a:cubicBezTo>
                      <a:pt x="335356" y="412955"/>
                      <a:pt x="351706" y="434232"/>
                      <a:pt x="361113" y="459820"/>
                    </a:cubicBezTo>
                    <a:lnTo>
                      <a:pt x="363405" y="469490"/>
                    </a:lnTo>
                    <a:lnTo>
                      <a:pt x="363405" y="441034"/>
                    </a:lnTo>
                    <a:cubicBezTo>
                      <a:pt x="363405" y="242487"/>
                      <a:pt x="363405" y="242487"/>
                      <a:pt x="363405" y="242487"/>
                    </a:cubicBezTo>
                    <a:cubicBezTo>
                      <a:pt x="340147" y="127979"/>
                      <a:pt x="200600" y="33679"/>
                      <a:pt x="14537" y="0"/>
                    </a:cubicBezTo>
                    <a:close/>
                  </a:path>
                </a:pathLst>
              </a:custGeom>
              <a:solidFill>
                <a:srgbClr val="755243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58" name="Freeform 31"/>
              <p:cNvSpPr/>
              <p:nvPr/>
            </p:nvSpPr>
            <p:spPr>
              <a:xfrm rot="208544" flipH="1">
                <a:off x="4191320" y="918900"/>
                <a:ext cx="363405" cy="469490"/>
              </a:xfrm>
              <a:custGeom>
                <a:avLst/>
                <a:gdLst/>
                <a:ahLst/>
                <a:cxnLst>
                  <a:cxn ang="0">
                    <a:pos x="14537" y="0"/>
                  </a:cxn>
                  <a:cxn ang="0">
                    <a:pos x="2908" y="107772"/>
                  </a:cxn>
                  <a:cxn ang="0">
                    <a:pos x="2908" y="250065"/>
                  </a:cxn>
                  <a:cxn ang="0">
                    <a:pos x="2908" y="310051"/>
                  </a:cxn>
                  <a:cxn ang="0">
                    <a:pos x="6830" y="311264"/>
                  </a:cxn>
                  <a:cxn ang="0">
                    <a:pos x="306234" y="403940"/>
                  </a:cxn>
                  <a:cxn ang="0">
                    <a:pos x="361113" y="459820"/>
                  </a:cxn>
                  <a:cxn ang="0">
                    <a:pos x="363405" y="469490"/>
                  </a:cxn>
                  <a:cxn ang="0">
                    <a:pos x="363405" y="441034"/>
                  </a:cxn>
                  <a:cxn ang="0">
                    <a:pos x="363405" y="242487"/>
                  </a:cxn>
                  <a:cxn ang="0">
                    <a:pos x="14537" y="0"/>
                  </a:cxn>
                </a:cxnLst>
                <a:rect l="0" t="0" r="0" b="0"/>
                <a:pathLst>
                  <a:path w="363405" h="469490">
                    <a:moveTo>
                      <a:pt x="14537" y="0"/>
                    </a:moveTo>
                    <a:cubicBezTo>
                      <a:pt x="-8721" y="20207"/>
                      <a:pt x="2908" y="60622"/>
                      <a:pt x="2908" y="107772"/>
                    </a:cubicBezTo>
                    <a:cubicBezTo>
                      <a:pt x="2908" y="161658"/>
                      <a:pt x="2908" y="208808"/>
                      <a:pt x="2908" y="250065"/>
                    </a:cubicBezTo>
                    <a:lnTo>
                      <a:pt x="2908" y="310051"/>
                    </a:lnTo>
                    <a:lnTo>
                      <a:pt x="6830" y="311264"/>
                    </a:lnTo>
                    <a:cubicBezTo>
                      <a:pt x="49602" y="324504"/>
                      <a:pt x="135146" y="350983"/>
                      <a:pt x="306234" y="403940"/>
                    </a:cubicBezTo>
                    <a:cubicBezTo>
                      <a:pt x="335356" y="412955"/>
                      <a:pt x="351706" y="434232"/>
                      <a:pt x="361113" y="459820"/>
                    </a:cubicBezTo>
                    <a:lnTo>
                      <a:pt x="363405" y="469490"/>
                    </a:lnTo>
                    <a:lnTo>
                      <a:pt x="363405" y="441034"/>
                    </a:lnTo>
                    <a:cubicBezTo>
                      <a:pt x="363405" y="242487"/>
                      <a:pt x="363405" y="242487"/>
                      <a:pt x="363405" y="242487"/>
                    </a:cubicBezTo>
                    <a:cubicBezTo>
                      <a:pt x="340147" y="127979"/>
                      <a:pt x="200600" y="33679"/>
                      <a:pt x="14537" y="0"/>
                    </a:cubicBezTo>
                    <a:close/>
                  </a:path>
                </a:pathLst>
              </a:custGeom>
              <a:solidFill>
                <a:srgbClr val="755243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59" name="Freeform 32"/>
              <p:cNvSpPr/>
              <p:nvPr/>
            </p:nvSpPr>
            <p:spPr>
              <a:xfrm rot="-783985">
                <a:off x="4062139" y="1212882"/>
                <a:ext cx="766384" cy="125484"/>
              </a:xfrm>
              <a:custGeom>
                <a:avLst/>
                <a:gdLst/>
                <a:ahLst/>
                <a:cxnLst>
                  <a:cxn ang="0">
                    <a:pos x="766384" y="57265"/>
                  </a:cxn>
                  <a:cxn ang="0">
                    <a:pos x="686934" y="78971"/>
                  </a:cxn>
                  <a:cxn ang="0">
                    <a:pos x="29430" y="78309"/>
                  </a:cxn>
                  <a:cxn ang="0">
                    <a:pos x="0" y="59893"/>
                  </a:cxn>
                  <a:cxn ang="0">
                    <a:pos x="6091" y="51725"/>
                  </a:cxn>
                  <a:cxn ang="0">
                    <a:pos x="44666" y="0"/>
                  </a:cxn>
                  <a:cxn ang="0">
                    <a:pos x="120519" y="6018"/>
                  </a:cxn>
                  <a:cxn ang="0">
                    <a:pos x="761824" y="56903"/>
                  </a:cxn>
                </a:cxnLst>
                <a:rect l="0" t="0" r="0" b="0"/>
                <a:pathLst>
                  <a:path w="766384" h="125484">
                    <a:moveTo>
                      <a:pt x="766384" y="57265"/>
                    </a:moveTo>
                    <a:lnTo>
                      <a:pt x="686934" y="78971"/>
                    </a:lnTo>
                    <a:cubicBezTo>
                      <a:pt x="486255" y="126652"/>
                      <a:pt x="194610" y="154125"/>
                      <a:pt x="29430" y="78309"/>
                    </a:cubicBezTo>
                    <a:lnTo>
                      <a:pt x="0" y="59893"/>
                    </a:lnTo>
                    <a:lnTo>
                      <a:pt x="6091" y="51725"/>
                    </a:lnTo>
                    <a:lnTo>
                      <a:pt x="44666" y="0"/>
                    </a:lnTo>
                    <a:lnTo>
                      <a:pt x="120519" y="6018"/>
                    </a:lnTo>
                    <a:cubicBezTo>
                      <a:pt x="258570" y="16972"/>
                      <a:pt x="462013" y="33114"/>
                      <a:pt x="761824" y="56903"/>
                    </a:cubicBezTo>
                    <a:close/>
                  </a:path>
                </a:pathLst>
              </a:custGeom>
              <a:solidFill>
                <a:srgbClr val="755243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8260" name="Group 11"/>
            <p:cNvGrpSpPr/>
            <p:nvPr/>
          </p:nvGrpSpPr>
          <p:grpSpPr>
            <a:xfrm rot="-1360011">
              <a:off x="8199262" y="2451494"/>
              <a:ext cx="1498519" cy="1449755"/>
              <a:chOff x="5149285" y="3284494"/>
              <a:chExt cx="413287" cy="562903"/>
            </a:xfrm>
          </p:grpSpPr>
          <p:sp>
            <p:nvSpPr>
              <p:cNvPr id="8261" name="Freeform 69"/>
              <p:cNvSpPr/>
              <p:nvPr/>
            </p:nvSpPr>
            <p:spPr>
              <a:xfrm>
                <a:off x="5149285" y="3284494"/>
                <a:ext cx="224035" cy="414024"/>
              </a:xfrm>
              <a:custGeom>
                <a:avLst/>
                <a:gdLst/>
                <a:ahLst/>
                <a:cxnLst>
                  <a:cxn ang="0">
                    <a:pos x="216440" y="21123"/>
                  </a:cxn>
                  <a:cxn ang="0">
                    <a:pos x="212643" y="21123"/>
                  </a:cxn>
                  <a:cxn ang="0">
                    <a:pos x="205048" y="16898"/>
                  </a:cxn>
                  <a:cxn ang="0">
                    <a:pos x="205048" y="16898"/>
                  </a:cxn>
                  <a:cxn ang="0">
                    <a:pos x="151888" y="4224"/>
                  </a:cxn>
                  <a:cxn ang="0">
                    <a:pos x="113916" y="8449"/>
                  </a:cxn>
                  <a:cxn ang="0">
                    <a:pos x="83538" y="42247"/>
                  </a:cxn>
                  <a:cxn ang="0">
                    <a:pos x="64552" y="114067"/>
                  </a:cxn>
                  <a:cxn ang="0">
                    <a:pos x="64552" y="114067"/>
                  </a:cxn>
                  <a:cxn ang="0">
                    <a:pos x="7594" y="321079"/>
                  </a:cxn>
                  <a:cxn ang="0">
                    <a:pos x="53160" y="405574"/>
                  </a:cxn>
                  <a:cxn ang="0">
                    <a:pos x="53160" y="405574"/>
                  </a:cxn>
                  <a:cxn ang="0">
                    <a:pos x="132902" y="359102"/>
                  </a:cxn>
                  <a:cxn ang="0">
                    <a:pos x="224035" y="25348"/>
                  </a:cxn>
                  <a:cxn ang="0">
                    <a:pos x="216440" y="21123"/>
                  </a:cxn>
                </a:cxnLst>
                <a:rect l="0" t="0" r="0" b="0"/>
                <a:pathLst>
                  <a:path w="59" h="98">
                    <a:moveTo>
                      <a:pt x="57" y="5"/>
                    </a:moveTo>
                    <a:cubicBezTo>
                      <a:pt x="56" y="5"/>
                      <a:pt x="56" y="5"/>
                      <a:pt x="56" y="5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37" y="0"/>
                      <a:pt x="33" y="0"/>
                      <a:pt x="30" y="2"/>
                    </a:cubicBezTo>
                    <a:cubicBezTo>
                      <a:pt x="26" y="4"/>
                      <a:pt x="24" y="6"/>
                      <a:pt x="22" y="10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0" y="84"/>
                      <a:pt x="5" y="93"/>
                      <a:pt x="14" y="96"/>
                    </a:cubicBezTo>
                    <a:cubicBezTo>
                      <a:pt x="14" y="96"/>
                      <a:pt x="14" y="96"/>
                      <a:pt x="14" y="96"/>
                    </a:cubicBezTo>
                    <a:cubicBezTo>
                      <a:pt x="23" y="98"/>
                      <a:pt x="32" y="93"/>
                      <a:pt x="35" y="85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57" y="5"/>
                      <a:pt x="57" y="5"/>
                      <a:pt x="57" y="5"/>
                    </a:cubicBezTo>
                    <a:close/>
                  </a:path>
                </a:pathLst>
              </a:custGeom>
              <a:solidFill>
                <a:srgbClr val="242424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62" name="Freeform 89"/>
              <p:cNvSpPr/>
              <p:nvPr/>
            </p:nvSpPr>
            <p:spPr>
              <a:xfrm>
                <a:off x="5153878" y="3539988"/>
                <a:ext cx="328732" cy="273647"/>
              </a:xfrm>
              <a:custGeom>
                <a:avLst/>
                <a:gdLst/>
                <a:ahLst/>
                <a:cxnLst>
                  <a:cxn ang="0">
                    <a:pos x="46359" y="8419"/>
                  </a:cxn>
                  <a:cxn ang="0">
                    <a:pos x="42145" y="12629"/>
                  </a:cxn>
                  <a:cxn ang="0">
                    <a:pos x="37930" y="16839"/>
                  </a:cxn>
                  <a:cxn ang="0">
                    <a:pos x="37930" y="16839"/>
                  </a:cxn>
                  <a:cxn ang="0">
                    <a:pos x="8429" y="67359"/>
                  </a:cxn>
                  <a:cxn ang="0">
                    <a:pos x="4214" y="109458"/>
                  </a:cxn>
                  <a:cxn ang="0">
                    <a:pos x="29501" y="147348"/>
                  </a:cxn>
                  <a:cxn ang="0">
                    <a:pos x="101148" y="185237"/>
                  </a:cxn>
                  <a:cxn ang="0">
                    <a:pos x="101148" y="185237"/>
                  </a:cxn>
                  <a:cxn ang="0">
                    <a:pos x="261299" y="273647"/>
                  </a:cxn>
                  <a:cxn ang="0">
                    <a:pos x="328732" y="155768"/>
                  </a:cxn>
                  <a:cxn ang="0">
                    <a:pos x="46359" y="0"/>
                  </a:cxn>
                  <a:cxn ang="0">
                    <a:pos x="46359" y="8419"/>
                  </a:cxn>
                </a:cxnLst>
                <a:rect l="0" t="0" r="0" b="0"/>
                <a:pathLst>
                  <a:path w="78" h="65">
                    <a:moveTo>
                      <a:pt x="11" y="2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0" y="20"/>
                      <a:pt x="0" y="23"/>
                      <a:pt x="1" y="26"/>
                    </a:cubicBezTo>
                    <a:cubicBezTo>
                      <a:pt x="2" y="30"/>
                      <a:pt x="3" y="33"/>
                      <a:pt x="7" y="35"/>
                    </a:cubicBezTo>
                    <a:cubicBezTo>
                      <a:pt x="24" y="44"/>
                      <a:pt x="24" y="44"/>
                      <a:pt x="24" y="44"/>
                    </a:cubicBezTo>
                    <a:cubicBezTo>
                      <a:pt x="24" y="44"/>
                      <a:pt x="24" y="44"/>
                      <a:pt x="24" y="44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78" y="37"/>
                      <a:pt x="78" y="37"/>
                      <a:pt x="78" y="37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2"/>
                      <a:pt x="11" y="2"/>
                      <a:pt x="11" y="2"/>
                    </a:cubicBezTo>
                    <a:close/>
                  </a:path>
                </a:pathLst>
              </a:custGeom>
              <a:solidFill>
                <a:srgbClr val="242424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63" name="Freeform 90"/>
              <p:cNvSpPr/>
              <p:nvPr/>
            </p:nvSpPr>
            <p:spPr>
              <a:xfrm>
                <a:off x="5415087" y="3691027"/>
                <a:ext cx="147485" cy="156370"/>
              </a:xfrm>
              <a:custGeom>
                <a:avLst/>
                <a:gdLst/>
                <a:ahLst/>
                <a:cxnLst>
                  <a:cxn ang="0">
                    <a:pos x="0" y="122560"/>
                  </a:cxn>
                  <a:cxn ang="0">
                    <a:pos x="33710" y="139465"/>
                  </a:cxn>
                  <a:cxn ang="0">
                    <a:pos x="130629" y="114107"/>
                  </a:cxn>
                  <a:cxn ang="0">
                    <a:pos x="130629" y="114107"/>
                  </a:cxn>
                  <a:cxn ang="0">
                    <a:pos x="105346" y="21131"/>
                  </a:cxn>
                  <a:cxn ang="0">
                    <a:pos x="67421" y="0"/>
                  </a:cxn>
                  <a:cxn ang="0">
                    <a:pos x="0" y="122560"/>
                  </a:cxn>
                </a:cxnLst>
                <a:rect l="0" t="0" r="0" b="0"/>
                <a:pathLst>
                  <a:path w="35" h="37">
                    <a:moveTo>
                      <a:pt x="0" y="29"/>
                    </a:moveTo>
                    <a:cubicBezTo>
                      <a:pt x="8" y="33"/>
                      <a:pt x="8" y="33"/>
                      <a:pt x="8" y="33"/>
                    </a:cubicBezTo>
                    <a:cubicBezTo>
                      <a:pt x="16" y="37"/>
                      <a:pt x="26" y="35"/>
                      <a:pt x="31" y="27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5" y="19"/>
                      <a:pt x="33" y="10"/>
                      <a:pt x="25" y="5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7C2A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87" name="Group 86"/>
          <p:cNvGrpSpPr/>
          <p:nvPr/>
        </p:nvGrpSpPr>
        <p:grpSpPr>
          <a:xfrm flipH="1">
            <a:off x="-101600" y="4718050"/>
            <a:ext cx="3597275" cy="2159000"/>
            <a:chOff x="6996223" y="2930844"/>
            <a:chExt cx="4249501" cy="3927156"/>
          </a:xfrm>
        </p:grpSpPr>
        <p:grpSp>
          <p:nvGrpSpPr>
            <p:cNvPr id="8265" name="Group 61"/>
            <p:cNvGrpSpPr/>
            <p:nvPr/>
          </p:nvGrpSpPr>
          <p:grpSpPr>
            <a:xfrm>
              <a:off x="9828495" y="2930844"/>
              <a:ext cx="1417229" cy="3927156"/>
              <a:chOff x="9828495" y="2930844"/>
              <a:chExt cx="1417229" cy="3927156"/>
            </a:xfrm>
          </p:grpSpPr>
          <p:sp>
            <p:nvSpPr>
              <p:cNvPr id="63" name="Rectangle 10"/>
              <p:cNvSpPr>
                <a:spLocks noChangeArrowheads="1"/>
              </p:cNvSpPr>
              <p:nvPr/>
            </p:nvSpPr>
            <p:spPr bwMode="auto">
              <a:xfrm>
                <a:off x="10301633" y="3476101"/>
                <a:ext cx="944091" cy="3381899"/>
              </a:xfrm>
              <a:prstGeom prst="rect">
                <a:avLst/>
              </a:prstGeom>
              <a:pattFill prst="horzBrick">
                <a:fgClr>
                  <a:schemeClr val="bg1"/>
                </a:fgClr>
                <a:bgClr>
                  <a:schemeClr val="accent4"/>
                </a:bgClr>
              </a:patt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id-ID" strike="noStrike" noProof="1">
                  <a:latin typeface="+mn-ea"/>
                </a:endParaRPr>
              </a:p>
            </p:txBody>
          </p:sp>
          <p:sp>
            <p:nvSpPr>
              <p:cNvPr id="64" name="Freeform 11"/>
              <p:cNvSpPr/>
              <p:nvPr/>
            </p:nvSpPr>
            <p:spPr bwMode="auto">
              <a:xfrm>
                <a:off x="9828495" y="2930844"/>
                <a:ext cx="473138" cy="1098161"/>
              </a:xfrm>
              <a:custGeom>
                <a:avLst/>
                <a:gdLst>
                  <a:gd name="T0" fmla="*/ 433 w 433"/>
                  <a:gd name="T1" fmla="*/ 499 h 1005"/>
                  <a:gd name="T2" fmla="*/ 0 w 433"/>
                  <a:gd name="T3" fmla="*/ 0 h 1005"/>
                  <a:gd name="T4" fmla="*/ 0 w 433"/>
                  <a:gd name="T5" fmla="*/ 506 h 1005"/>
                  <a:gd name="T6" fmla="*/ 433 w 433"/>
                  <a:gd name="T7" fmla="*/ 1005 h 1005"/>
                  <a:gd name="T8" fmla="*/ 433 w 433"/>
                  <a:gd name="T9" fmla="*/ 499 h 10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3" h="1005">
                    <a:moveTo>
                      <a:pt x="433" y="499"/>
                    </a:moveTo>
                    <a:lnTo>
                      <a:pt x="0" y="0"/>
                    </a:lnTo>
                    <a:lnTo>
                      <a:pt x="0" y="506"/>
                    </a:lnTo>
                    <a:lnTo>
                      <a:pt x="433" y="1005"/>
                    </a:lnTo>
                    <a:lnTo>
                      <a:pt x="433" y="499"/>
                    </a:lnTo>
                    <a:close/>
                  </a:path>
                </a:pathLst>
              </a:custGeom>
              <a:pattFill prst="horzBrick">
                <a:fgClr>
                  <a:schemeClr val="bg1"/>
                </a:fgClr>
                <a:bgClr>
                  <a:schemeClr val="accent4">
                    <a:lumMod val="75000"/>
                  </a:schemeClr>
                </a:bgClr>
              </a:patt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id-ID" strike="noStrike" noProof="1">
                  <a:latin typeface="+mn-ea"/>
                </a:endParaRPr>
              </a:p>
            </p:txBody>
          </p:sp>
          <p:sp>
            <p:nvSpPr>
              <p:cNvPr id="65" name="Freeform 12"/>
              <p:cNvSpPr/>
              <p:nvPr/>
            </p:nvSpPr>
            <p:spPr bwMode="auto">
              <a:xfrm>
                <a:off x="9828495" y="2930844"/>
                <a:ext cx="1417229" cy="545256"/>
              </a:xfrm>
              <a:custGeom>
                <a:avLst/>
                <a:gdLst>
                  <a:gd name="T0" fmla="*/ 866 w 1297"/>
                  <a:gd name="T1" fmla="*/ 0 h 499"/>
                  <a:gd name="T2" fmla="*/ 0 w 1297"/>
                  <a:gd name="T3" fmla="*/ 0 h 499"/>
                  <a:gd name="T4" fmla="*/ 433 w 1297"/>
                  <a:gd name="T5" fmla="*/ 499 h 499"/>
                  <a:gd name="T6" fmla="*/ 1297 w 1297"/>
                  <a:gd name="T7" fmla="*/ 499 h 499"/>
                  <a:gd name="T8" fmla="*/ 866 w 1297"/>
                  <a:gd name="T9" fmla="*/ 0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7" h="499">
                    <a:moveTo>
                      <a:pt x="866" y="0"/>
                    </a:moveTo>
                    <a:lnTo>
                      <a:pt x="0" y="0"/>
                    </a:lnTo>
                    <a:lnTo>
                      <a:pt x="433" y="499"/>
                    </a:lnTo>
                    <a:lnTo>
                      <a:pt x="1297" y="499"/>
                    </a:lnTo>
                    <a:lnTo>
                      <a:pt x="866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id-ID" strike="noStrike" noProof="1">
                  <a:latin typeface="+mn-ea"/>
                </a:endParaRPr>
              </a:p>
            </p:txBody>
          </p:sp>
        </p:grpSp>
        <p:grpSp>
          <p:nvGrpSpPr>
            <p:cNvPr id="8269" name="Group 67"/>
            <p:cNvGrpSpPr/>
            <p:nvPr/>
          </p:nvGrpSpPr>
          <p:grpSpPr>
            <a:xfrm>
              <a:off x="8885497" y="3483749"/>
              <a:ext cx="1416136" cy="3374251"/>
              <a:chOff x="8885497" y="3483749"/>
              <a:chExt cx="1416136" cy="3374251"/>
            </a:xfrm>
          </p:grpSpPr>
          <p:sp>
            <p:nvSpPr>
              <p:cNvPr id="69" name="Freeform 15"/>
              <p:cNvSpPr/>
              <p:nvPr/>
            </p:nvSpPr>
            <p:spPr bwMode="auto">
              <a:xfrm>
                <a:off x="8885497" y="3483749"/>
                <a:ext cx="473138" cy="1099254"/>
              </a:xfrm>
              <a:custGeom>
                <a:avLst/>
                <a:gdLst>
                  <a:gd name="T0" fmla="*/ 433 w 433"/>
                  <a:gd name="T1" fmla="*/ 499 h 1006"/>
                  <a:gd name="T2" fmla="*/ 0 w 433"/>
                  <a:gd name="T3" fmla="*/ 0 h 1006"/>
                  <a:gd name="T4" fmla="*/ 0 w 433"/>
                  <a:gd name="T5" fmla="*/ 506 h 1006"/>
                  <a:gd name="T6" fmla="*/ 433 w 433"/>
                  <a:gd name="T7" fmla="*/ 1006 h 1006"/>
                  <a:gd name="T8" fmla="*/ 433 w 433"/>
                  <a:gd name="T9" fmla="*/ 499 h 10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3" h="1006">
                    <a:moveTo>
                      <a:pt x="433" y="499"/>
                    </a:moveTo>
                    <a:lnTo>
                      <a:pt x="0" y="0"/>
                    </a:lnTo>
                    <a:lnTo>
                      <a:pt x="0" y="506"/>
                    </a:lnTo>
                    <a:lnTo>
                      <a:pt x="433" y="1006"/>
                    </a:lnTo>
                    <a:lnTo>
                      <a:pt x="433" y="499"/>
                    </a:lnTo>
                    <a:close/>
                  </a:path>
                </a:pathLst>
              </a:custGeom>
              <a:pattFill prst="horzBrick">
                <a:fgClr>
                  <a:schemeClr val="bg1"/>
                </a:fgClr>
                <a:bgClr>
                  <a:schemeClr val="accent3">
                    <a:lumMod val="75000"/>
                  </a:schemeClr>
                </a:bgClr>
              </a:patt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fontAlgn="base"/>
                <a:endParaRPr lang="id-ID" strike="noStrike" noProof="1">
                  <a:latin typeface="+mn-ea"/>
                </a:endParaRPr>
              </a:p>
            </p:txBody>
          </p:sp>
          <p:grpSp>
            <p:nvGrpSpPr>
              <p:cNvPr id="8271" name="Group 69"/>
              <p:cNvGrpSpPr/>
              <p:nvPr/>
            </p:nvGrpSpPr>
            <p:grpSpPr>
              <a:xfrm>
                <a:off x="8885497" y="3483749"/>
                <a:ext cx="1416136" cy="3374251"/>
                <a:chOff x="8885497" y="3483749"/>
                <a:chExt cx="1416136" cy="3374251"/>
              </a:xfrm>
            </p:grpSpPr>
            <p:sp>
              <p:nvSpPr>
                <p:cNvPr id="71" name="Rectangle 16"/>
                <p:cNvSpPr>
                  <a:spLocks noChangeArrowheads="1"/>
                </p:cNvSpPr>
                <p:nvPr/>
              </p:nvSpPr>
              <p:spPr bwMode="auto">
                <a:xfrm>
                  <a:off x="9358635" y="4029006"/>
                  <a:ext cx="942998" cy="2828994"/>
                </a:xfrm>
                <a:prstGeom prst="rect">
                  <a:avLst/>
                </a:prstGeom>
                <a:pattFill prst="horzBrick">
                  <a:fgClr>
                    <a:schemeClr val="bg1"/>
                  </a:fgClr>
                  <a:bgClr>
                    <a:schemeClr val="accent3"/>
                  </a:bgClr>
                </a:patt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base"/>
                  <a:endParaRPr lang="id-ID" strike="noStrike" noProof="1">
                    <a:latin typeface="+mn-ea"/>
                  </a:endParaRPr>
                </a:p>
              </p:txBody>
            </p:sp>
            <p:sp>
              <p:nvSpPr>
                <p:cNvPr id="72" name="Freeform 17"/>
                <p:cNvSpPr/>
                <p:nvPr/>
              </p:nvSpPr>
              <p:spPr bwMode="auto">
                <a:xfrm>
                  <a:off x="8885497" y="3483749"/>
                  <a:ext cx="1416136" cy="545256"/>
                </a:xfrm>
                <a:custGeom>
                  <a:avLst/>
                  <a:gdLst>
                    <a:gd name="T0" fmla="*/ 863 w 1296"/>
                    <a:gd name="T1" fmla="*/ 0 h 499"/>
                    <a:gd name="T2" fmla="*/ 0 w 1296"/>
                    <a:gd name="T3" fmla="*/ 0 h 499"/>
                    <a:gd name="T4" fmla="*/ 433 w 1296"/>
                    <a:gd name="T5" fmla="*/ 499 h 499"/>
                    <a:gd name="T6" fmla="*/ 1296 w 1296"/>
                    <a:gd name="T7" fmla="*/ 499 h 499"/>
                    <a:gd name="T8" fmla="*/ 863 w 1296"/>
                    <a:gd name="T9" fmla="*/ 0 h 4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96" h="499">
                      <a:moveTo>
                        <a:pt x="863" y="0"/>
                      </a:moveTo>
                      <a:lnTo>
                        <a:pt x="0" y="0"/>
                      </a:lnTo>
                      <a:lnTo>
                        <a:pt x="433" y="499"/>
                      </a:lnTo>
                      <a:lnTo>
                        <a:pt x="1296" y="499"/>
                      </a:lnTo>
                      <a:lnTo>
                        <a:pt x="863" y="0"/>
                      </a:lnTo>
                      <a:close/>
                    </a:path>
                  </a:pathLst>
                </a:cu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fontAlgn="base"/>
                  <a:endParaRPr lang="id-ID" strike="noStrike" noProof="1">
                    <a:latin typeface="+mn-ea"/>
                  </a:endParaRPr>
                </a:p>
              </p:txBody>
            </p:sp>
          </p:grpSp>
        </p:grpSp>
        <p:grpSp>
          <p:nvGrpSpPr>
            <p:cNvPr id="8274" name="Group 74"/>
            <p:cNvGrpSpPr/>
            <p:nvPr/>
          </p:nvGrpSpPr>
          <p:grpSpPr>
            <a:xfrm>
              <a:off x="7941407" y="4036654"/>
              <a:ext cx="1417229" cy="2821346"/>
              <a:chOff x="7941407" y="4036654"/>
              <a:chExt cx="1417229" cy="2821346"/>
            </a:xfrm>
          </p:grpSpPr>
          <p:sp>
            <p:nvSpPr>
              <p:cNvPr id="8275" name="Rectangle 25"/>
              <p:cNvSpPr/>
              <p:nvPr/>
            </p:nvSpPr>
            <p:spPr>
              <a:xfrm>
                <a:off x="8412359" y="4583003"/>
                <a:ext cx="946276" cy="2274997"/>
              </a:xfrm>
              <a:prstGeom prst="rect">
                <a:avLst/>
              </a:prstGeom>
              <a:pattFill prst="horzBrick">
                <a:fgClr>
                  <a:schemeClr val="bg1"/>
                </a:fgClr>
                <a:bgClr>
                  <a:schemeClr val="accent2"/>
                </a:bgClr>
              </a:pattFill>
              <a:ln w="9525">
                <a:noFill/>
              </a:ln>
            </p:spPr>
            <p:txBody>
              <a:bodyPr wrap="square" lIns="91440" tIns="45720" rIns="91440" bIns="45720" anchor="t"/>
              <a:lstStyle/>
              <a:p>
                <a:pPr lvl="0"/>
                <a:endParaRPr lang="id-ID" altLang="en-US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8276" name="Freeform 26"/>
              <p:cNvSpPr/>
              <p:nvPr/>
            </p:nvSpPr>
            <p:spPr>
              <a:xfrm>
                <a:off x="7941407" y="4036654"/>
                <a:ext cx="470953" cy="1099254"/>
              </a:xfrm>
              <a:custGeom>
                <a:avLst/>
                <a:gdLst/>
                <a:ahLst/>
                <a:cxnLst>
                  <a:cxn ang="0">
                    <a:pos x="470953" y="546348"/>
                  </a:cxn>
                  <a:cxn ang="0">
                    <a:pos x="0" y="0"/>
                  </a:cxn>
                  <a:cxn ang="0">
                    <a:pos x="0" y="553997"/>
                  </a:cxn>
                  <a:cxn ang="0">
                    <a:pos x="470953" y="1099254"/>
                  </a:cxn>
                  <a:cxn ang="0">
                    <a:pos x="470953" y="546348"/>
                  </a:cxn>
                </a:cxnLst>
                <a:rect l="0" t="0" r="0" b="0"/>
                <a:pathLst>
                  <a:path w="431" h="1006">
                    <a:moveTo>
                      <a:pt x="431" y="500"/>
                    </a:moveTo>
                    <a:lnTo>
                      <a:pt x="0" y="0"/>
                    </a:lnTo>
                    <a:lnTo>
                      <a:pt x="0" y="507"/>
                    </a:lnTo>
                    <a:lnTo>
                      <a:pt x="431" y="1006"/>
                    </a:lnTo>
                    <a:lnTo>
                      <a:pt x="431" y="500"/>
                    </a:lnTo>
                    <a:close/>
                  </a:path>
                </a:pathLst>
              </a:custGeom>
              <a:pattFill prst="horzBrick">
                <a:fgClr>
                  <a:schemeClr val="bg1"/>
                </a:fgClr>
                <a:bgClr>
                  <a:srgbClr val="C55A11"/>
                </a:bgClr>
              </a:patt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77" name="Freeform 27"/>
              <p:cNvSpPr/>
              <p:nvPr/>
            </p:nvSpPr>
            <p:spPr>
              <a:xfrm>
                <a:off x="7941407" y="4036654"/>
                <a:ext cx="1417229" cy="546349"/>
              </a:xfrm>
              <a:custGeom>
                <a:avLst/>
                <a:gdLst/>
                <a:ahLst/>
                <a:cxnLst>
                  <a:cxn ang="0">
                    <a:pos x="944090" y="0"/>
                  </a:cxn>
                  <a:cxn ang="0">
                    <a:pos x="0" y="0"/>
                  </a:cxn>
                  <a:cxn ang="0">
                    <a:pos x="470952" y="546349"/>
                  </a:cxn>
                  <a:cxn ang="0">
                    <a:pos x="1417229" y="546349"/>
                  </a:cxn>
                  <a:cxn ang="0">
                    <a:pos x="944090" y="0"/>
                  </a:cxn>
                </a:cxnLst>
                <a:rect l="0" t="0" r="0" b="0"/>
                <a:pathLst>
                  <a:path w="1297" h="500">
                    <a:moveTo>
                      <a:pt x="864" y="0"/>
                    </a:moveTo>
                    <a:lnTo>
                      <a:pt x="0" y="0"/>
                    </a:lnTo>
                    <a:lnTo>
                      <a:pt x="431" y="500"/>
                    </a:lnTo>
                    <a:lnTo>
                      <a:pt x="1297" y="500"/>
                    </a:lnTo>
                    <a:lnTo>
                      <a:pt x="864" y="0"/>
                    </a:lnTo>
                    <a:close/>
                  </a:path>
                </a:pathLst>
              </a:custGeom>
              <a:solidFill>
                <a:srgbClr val="F8CBAD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8278" name="Group 80"/>
            <p:cNvGrpSpPr/>
            <p:nvPr/>
          </p:nvGrpSpPr>
          <p:grpSpPr>
            <a:xfrm>
              <a:off x="6996223" y="4590653"/>
              <a:ext cx="1416136" cy="2267347"/>
              <a:chOff x="6996223" y="4590653"/>
              <a:chExt cx="1416136" cy="2267347"/>
            </a:xfrm>
          </p:grpSpPr>
          <p:sp>
            <p:nvSpPr>
              <p:cNvPr id="8279" name="Freeform 20"/>
              <p:cNvSpPr/>
              <p:nvPr/>
            </p:nvSpPr>
            <p:spPr>
              <a:xfrm>
                <a:off x="6996223" y="4590653"/>
                <a:ext cx="1416136" cy="545256"/>
              </a:xfrm>
              <a:custGeom>
                <a:avLst/>
                <a:gdLst/>
                <a:ahLst/>
                <a:cxnLst>
                  <a:cxn ang="0">
                    <a:pos x="945183" y="0"/>
                  </a:cxn>
                  <a:cxn ang="0">
                    <a:pos x="0" y="0"/>
                  </a:cxn>
                  <a:cxn ang="0">
                    <a:pos x="472045" y="545256"/>
                  </a:cxn>
                  <a:cxn ang="0">
                    <a:pos x="1416136" y="545256"/>
                  </a:cxn>
                  <a:cxn ang="0">
                    <a:pos x="945183" y="0"/>
                  </a:cxn>
                </a:cxnLst>
                <a:rect l="0" t="0" r="0" b="0"/>
                <a:pathLst>
                  <a:path w="1296" h="499">
                    <a:moveTo>
                      <a:pt x="865" y="0"/>
                    </a:moveTo>
                    <a:lnTo>
                      <a:pt x="0" y="0"/>
                    </a:lnTo>
                    <a:lnTo>
                      <a:pt x="432" y="499"/>
                    </a:lnTo>
                    <a:lnTo>
                      <a:pt x="1296" y="499"/>
                    </a:lnTo>
                    <a:lnTo>
                      <a:pt x="865" y="0"/>
                    </a:lnTo>
                    <a:close/>
                  </a:path>
                </a:pathLst>
              </a:custGeom>
              <a:solidFill>
                <a:srgbClr val="BDD7EE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80" name="Rectangle 21"/>
              <p:cNvSpPr/>
              <p:nvPr/>
            </p:nvSpPr>
            <p:spPr>
              <a:xfrm>
                <a:off x="7468268" y="5135908"/>
                <a:ext cx="944091" cy="1722092"/>
              </a:xfrm>
              <a:prstGeom prst="rect">
                <a:avLst/>
              </a:prstGeom>
              <a:pattFill prst="horzBrick">
                <a:fgClr>
                  <a:schemeClr val="bg1"/>
                </a:fgClr>
                <a:bgClr>
                  <a:schemeClr val="accent1"/>
                </a:bgClr>
              </a:pattFill>
              <a:ln w="9525">
                <a:noFill/>
              </a:ln>
            </p:spPr>
            <p:txBody>
              <a:bodyPr wrap="square" lIns="91440" tIns="45720" rIns="91440" bIns="45720" anchor="t"/>
              <a:lstStyle/>
              <a:p>
                <a:pPr lvl="0"/>
                <a:endParaRPr lang="id-ID" altLang="en-US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8281" name="Freeform 22"/>
              <p:cNvSpPr/>
              <p:nvPr/>
            </p:nvSpPr>
            <p:spPr>
              <a:xfrm>
                <a:off x="6996223" y="4590653"/>
                <a:ext cx="472045" cy="2267347"/>
              </a:xfrm>
              <a:custGeom>
                <a:avLst/>
                <a:gdLst/>
                <a:ahLst/>
                <a:cxnLst>
                  <a:cxn ang="0">
                    <a:pos x="472045" y="545255"/>
                  </a:cxn>
                  <a:cxn ang="0">
                    <a:pos x="0" y="0"/>
                  </a:cxn>
                  <a:cxn ang="0">
                    <a:pos x="0" y="1722091"/>
                  </a:cxn>
                  <a:cxn ang="0">
                    <a:pos x="472045" y="2267347"/>
                  </a:cxn>
                  <a:cxn ang="0">
                    <a:pos x="472045" y="545255"/>
                  </a:cxn>
                </a:cxnLst>
                <a:rect l="0" t="0" r="0" b="0"/>
                <a:pathLst>
                  <a:path w="432" h="2075">
                    <a:moveTo>
                      <a:pt x="432" y="499"/>
                    </a:moveTo>
                    <a:lnTo>
                      <a:pt x="0" y="0"/>
                    </a:lnTo>
                    <a:lnTo>
                      <a:pt x="0" y="1576"/>
                    </a:lnTo>
                    <a:lnTo>
                      <a:pt x="432" y="2075"/>
                    </a:lnTo>
                    <a:lnTo>
                      <a:pt x="432" y="499"/>
                    </a:lnTo>
                    <a:close/>
                  </a:path>
                </a:pathLst>
              </a:custGeom>
              <a:pattFill prst="horzBrick">
                <a:fgClr>
                  <a:schemeClr val="bg1"/>
                </a:fgClr>
                <a:bgClr>
                  <a:srgbClr val="2E75B6"/>
                </a:bgClr>
              </a:patt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91" name="Group 90"/>
          <p:cNvGrpSpPr/>
          <p:nvPr/>
        </p:nvGrpSpPr>
        <p:grpSpPr>
          <a:xfrm>
            <a:off x="-20637" y="3070225"/>
            <a:ext cx="1452562" cy="1487488"/>
            <a:chOff x="5265691" y="285998"/>
            <a:chExt cx="1773237" cy="2160490"/>
          </a:xfrm>
        </p:grpSpPr>
        <p:sp>
          <p:nvSpPr>
            <p:cNvPr id="8283" name="Freeform 31"/>
            <p:cNvSpPr/>
            <p:nvPr/>
          </p:nvSpPr>
          <p:spPr>
            <a:xfrm>
              <a:off x="5291710" y="285998"/>
              <a:ext cx="1713284" cy="2160490"/>
            </a:xfrm>
            <a:custGeom>
              <a:avLst/>
              <a:gdLst/>
              <a:ahLst/>
              <a:cxnLst>
                <a:cxn ang="0">
                  <a:pos x="349832" y="0"/>
                </a:cxn>
                <a:cxn ang="0">
                  <a:pos x="1365693" y="0"/>
                </a:cxn>
                <a:cxn ang="0">
                  <a:pos x="1713284" y="349985"/>
                </a:cxn>
                <a:cxn ang="0">
                  <a:pos x="1713284" y="1366291"/>
                </a:cxn>
                <a:cxn ang="0">
                  <a:pos x="1365693" y="1714033"/>
                </a:cxn>
                <a:cxn ang="0">
                  <a:pos x="587539" y="1714033"/>
                </a:cxn>
                <a:cxn ang="0">
                  <a:pos x="668270" y="2160490"/>
                </a:cxn>
                <a:cxn ang="0">
                  <a:pos x="340862" y="1714033"/>
                </a:cxn>
                <a:cxn ang="0">
                  <a:pos x="0" y="1366291"/>
                </a:cxn>
                <a:cxn ang="0">
                  <a:pos x="0" y="349985"/>
                </a:cxn>
                <a:cxn ang="0">
                  <a:pos x="349832" y="0"/>
                </a:cxn>
              </a:cxnLst>
              <a:rect l="0" t="0" r="0" b="0"/>
              <a:pathLst>
                <a:path w="764" h="963">
                  <a:moveTo>
                    <a:pt x="156" y="0"/>
                  </a:moveTo>
                  <a:cubicBezTo>
                    <a:pt x="609" y="0"/>
                    <a:pt x="609" y="0"/>
                    <a:pt x="609" y="0"/>
                  </a:cubicBezTo>
                  <a:cubicBezTo>
                    <a:pt x="694" y="0"/>
                    <a:pt x="764" y="70"/>
                    <a:pt x="764" y="156"/>
                  </a:cubicBezTo>
                  <a:cubicBezTo>
                    <a:pt x="764" y="609"/>
                    <a:pt x="764" y="609"/>
                    <a:pt x="764" y="609"/>
                  </a:cubicBezTo>
                  <a:cubicBezTo>
                    <a:pt x="764" y="695"/>
                    <a:pt x="694" y="764"/>
                    <a:pt x="609" y="764"/>
                  </a:cubicBezTo>
                  <a:cubicBezTo>
                    <a:pt x="262" y="764"/>
                    <a:pt x="262" y="764"/>
                    <a:pt x="262" y="764"/>
                  </a:cubicBezTo>
                  <a:cubicBezTo>
                    <a:pt x="298" y="963"/>
                    <a:pt x="298" y="963"/>
                    <a:pt x="298" y="963"/>
                  </a:cubicBezTo>
                  <a:cubicBezTo>
                    <a:pt x="152" y="764"/>
                    <a:pt x="152" y="764"/>
                    <a:pt x="152" y="764"/>
                  </a:cubicBezTo>
                  <a:cubicBezTo>
                    <a:pt x="68" y="762"/>
                    <a:pt x="0" y="693"/>
                    <a:pt x="0" y="609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70"/>
                    <a:pt x="70" y="0"/>
                    <a:pt x="156" y="0"/>
                  </a:cubicBezTo>
                  <a:close/>
                </a:path>
              </a:pathLst>
            </a:custGeom>
            <a:noFill/>
            <a:ln w="44450" cap="flat" cmpd="sng">
              <a:solidFill>
                <a:srgbClr val="F2900E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84" name="TextBox 92"/>
            <p:cNvSpPr txBox="1"/>
            <p:nvPr/>
          </p:nvSpPr>
          <p:spPr>
            <a:xfrm>
              <a:off x="5530189" y="844920"/>
              <a:ext cx="1214299" cy="7153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lvl="0" algn="ctr"/>
              <a:r>
                <a:rPr lang="zh-CN" altLang="en-US" sz="1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成功</a:t>
              </a:r>
            </a:p>
            <a:p>
              <a:pPr lvl="0" algn="ctr"/>
              <a:r>
                <a:rPr lang="zh-CN" altLang="en-US" sz="16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要素</a:t>
              </a:r>
            </a:p>
          </p:txBody>
        </p:sp>
        <p:sp>
          <p:nvSpPr>
            <p:cNvPr id="8285" name="Rectangle 93"/>
            <p:cNvSpPr/>
            <p:nvPr/>
          </p:nvSpPr>
          <p:spPr>
            <a:xfrm>
              <a:off x="5265691" y="948051"/>
              <a:ext cx="1773237" cy="4023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algn="ctr"/>
              <a:endParaRPr lang="en-US" altLang="en-US" sz="1200" b="1" dirty="0">
                <a:solidFill>
                  <a:srgbClr val="80808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500"/>
                            </p:stCondLst>
                            <p:childTnLst>
                              <p:par>
                                <p:cTn id="6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500"/>
                            </p:stCondLst>
                            <p:childTnLst>
                              <p:par>
                                <p:cTn id="6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500"/>
                            </p:stCondLst>
                            <p:childTnLst>
                              <p:par>
                                <p:cTn id="7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0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2000"/>
                            </p:stCondLst>
                            <p:childTnLst>
                              <p:par>
                                <p:cTn id="8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3000"/>
                            </p:stCondLst>
                            <p:childTnLst>
                              <p:par>
                                <p:cTn id="9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9" dur="10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10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nimBg="1"/>
      <p:bldP spid="7178" grpId="0" animBg="1"/>
      <p:bldP spid="7179" grpId="0" animBg="1"/>
      <p:bldP spid="7180" grpId="0" animBg="1"/>
      <p:bldP spid="7181" grpId="0"/>
      <p:bldP spid="7182" grpId="0" animBg="1"/>
      <p:bldP spid="7183" grpId="0" animBg="1"/>
      <p:bldP spid="7184" grpId="0" animBg="1"/>
      <p:bldP spid="7185" grpId="0" animBg="1"/>
      <p:bldP spid="7186" grpId="0"/>
      <p:bldP spid="7187" grpId="0"/>
      <p:bldP spid="718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53" name="组合 5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9219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9220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221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9222" name="文本框 4"/>
            <p:cNvSpPr txBox="1"/>
            <p:nvPr/>
          </p:nvSpPr>
          <p:spPr>
            <a:xfrm>
              <a:off x="414" y="553"/>
              <a:ext cx="38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客户关怀的三大难点</a:t>
              </a:r>
            </a:p>
          </p:txBody>
        </p:sp>
      </p:grpSp>
      <p:sp>
        <p:nvSpPr>
          <p:cNvPr id="9223" name="任意多边形 22"/>
          <p:cNvSpPr/>
          <p:nvPr/>
        </p:nvSpPr>
        <p:spPr>
          <a:xfrm flipV="1">
            <a:off x="7847013" y="4473575"/>
            <a:ext cx="1635125" cy="1422400"/>
          </a:xfrm>
          <a:custGeom>
            <a:avLst/>
            <a:gdLst/>
            <a:ahLst/>
            <a:cxnLst>
              <a:cxn ang="0">
                <a:pos x="213666" y="0"/>
              </a:cxn>
              <a:cxn ang="0">
                <a:pos x="1633425" y="0"/>
              </a:cxn>
              <a:cxn ang="0">
                <a:pos x="1633425" y="1424412"/>
              </a:cxn>
              <a:cxn ang="0">
                <a:pos x="213666" y="1424412"/>
              </a:cxn>
              <a:cxn ang="0">
                <a:pos x="213666" y="790335"/>
              </a:cxn>
              <a:cxn ang="0">
                <a:pos x="0" y="839675"/>
              </a:cxn>
              <a:cxn ang="0">
                <a:pos x="211924" y="499914"/>
              </a:cxn>
              <a:cxn ang="0">
                <a:pos x="213666" y="501008"/>
              </a:cxn>
            </a:cxnLst>
            <a:rect l="0" t="0" r="0" b="0"/>
            <a:pathLst>
              <a:path w="1635692" h="1421730">
                <a:moveTo>
                  <a:pt x="213962" y="0"/>
                </a:moveTo>
                <a:lnTo>
                  <a:pt x="1635692" y="0"/>
                </a:lnTo>
                <a:lnTo>
                  <a:pt x="1635692" y="1421730"/>
                </a:lnTo>
                <a:lnTo>
                  <a:pt x="213962" y="1421730"/>
                </a:lnTo>
                <a:lnTo>
                  <a:pt x="213962" y="788847"/>
                </a:lnTo>
                <a:lnTo>
                  <a:pt x="0" y="838094"/>
                </a:lnTo>
                <a:lnTo>
                  <a:pt x="212219" y="498974"/>
                </a:lnTo>
                <a:lnTo>
                  <a:pt x="213962" y="500064"/>
                </a:lnTo>
                <a:lnTo>
                  <a:pt x="213962" y="0"/>
                </a:lnTo>
                <a:close/>
              </a:path>
            </a:pathLst>
          </a:custGeom>
          <a:solidFill>
            <a:srgbClr val="2E3740"/>
          </a:solidFill>
          <a:ln w="1270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24" name="任意多边形 21"/>
          <p:cNvSpPr/>
          <p:nvPr/>
        </p:nvSpPr>
        <p:spPr>
          <a:xfrm>
            <a:off x="9486900" y="2825750"/>
            <a:ext cx="1654175" cy="1420813"/>
          </a:xfrm>
          <a:custGeom>
            <a:avLst/>
            <a:gdLst/>
            <a:ahLst/>
            <a:cxnLst>
              <a:cxn ang="0">
                <a:pos x="232868" y="0"/>
              </a:cxn>
              <a:cxn ang="0">
                <a:pos x="1651266" y="0"/>
              </a:cxn>
              <a:cxn ang="0">
                <a:pos x="1651266" y="1418066"/>
              </a:cxn>
              <a:cxn ang="0">
                <a:pos x="232868" y="1418066"/>
              </a:cxn>
              <a:cxn ang="0">
                <a:pos x="232868" y="801510"/>
              </a:cxn>
              <a:cxn ang="0">
                <a:pos x="0" y="666478"/>
              </a:cxn>
              <a:cxn ang="0">
                <a:pos x="232868" y="531446"/>
              </a:cxn>
            </a:cxnLst>
            <a:rect l="0" t="0" r="0" b="0"/>
            <a:pathLst>
              <a:path w="1655146" h="1421730">
                <a:moveTo>
                  <a:pt x="233416" y="0"/>
                </a:moveTo>
                <a:lnTo>
                  <a:pt x="1655146" y="0"/>
                </a:lnTo>
                <a:lnTo>
                  <a:pt x="1655146" y="1421730"/>
                </a:lnTo>
                <a:lnTo>
                  <a:pt x="233416" y="1421730"/>
                </a:lnTo>
                <a:lnTo>
                  <a:pt x="233416" y="803581"/>
                </a:lnTo>
                <a:lnTo>
                  <a:pt x="0" y="668200"/>
                </a:lnTo>
                <a:lnTo>
                  <a:pt x="233416" y="532819"/>
                </a:lnTo>
                <a:lnTo>
                  <a:pt x="233416" y="0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25" name="任意多边形 18"/>
          <p:cNvSpPr/>
          <p:nvPr/>
        </p:nvSpPr>
        <p:spPr>
          <a:xfrm>
            <a:off x="7847013" y="1108075"/>
            <a:ext cx="1635125" cy="1420813"/>
          </a:xfrm>
          <a:custGeom>
            <a:avLst/>
            <a:gdLst/>
            <a:ahLst/>
            <a:cxnLst>
              <a:cxn ang="0">
                <a:pos x="213666" y="0"/>
              </a:cxn>
              <a:cxn ang="0">
                <a:pos x="1633425" y="0"/>
              </a:cxn>
              <a:cxn ang="0">
                <a:pos x="1633425" y="1418066"/>
              </a:cxn>
              <a:cxn ang="0">
                <a:pos x="213666" y="1418066"/>
              </a:cxn>
              <a:cxn ang="0">
                <a:pos x="213666" y="786814"/>
              </a:cxn>
              <a:cxn ang="0">
                <a:pos x="0" y="835933"/>
              </a:cxn>
              <a:cxn ang="0">
                <a:pos x="211924" y="497688"/>
              </a:cxn>
              <a:cxn ang="0">
                <a:pos x="213666" y="498775"/>
              </a:cxn>
            </a:cxnLst>
            <a:rect l="0" t="0" r="0" b="0"/>
            <a:pathLst>
              <a:path w="1635692" h="1421730">
                <a:moveTo>
                  <a:pt x="213962" y="0"/>
                </a:moveTo>
                <a:lnTo>
                  <a:pt x="1635692" y="0"/>
                </a:lnTo>
                <a:lnTo>
                  <a:pt x="1635692" y="1421730"/>
                </a:lnTo>
                <a:lnTo>
                  <a:pt x="213962" y="1421730"/>
                </a:lnTo>
                <a:lnTo>
                  <a:pt x="213962" y="788847"/>
                </a:lnTo>
                <a:lnTo>
                  <a:pt x="0" y="838094"/>
                </a:lnTo>
                <a:lnTo>
                  <a:pt x="212219" y="498974"/>
                </a:lnTo>
                <a:lnTo>
                  <a:pt x="213962" y="500064"/>
                </a:lnTo>
                <a:lnTo>
                  <a:pt x="213962" y="0"/>
                </a:lnTo>
                <a:close/>
              </a:path>
            </a:pathLst>
          </a:custGeom>
          <a:solidFill>
            <a:srgbClr val="F2900E"/>
          </a:solidFill>
          <a:ln w="1270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26" name="Freeform 44"/>
          <p:cNvSpPr/>
          <p:nvPr/>
        </p:nvSpPr>
        <p:spPr>
          <a:xfrm flipH="1">
            <a:off x="5746750" y="1985963"/>
            <a:ext cx="3025775" cy="3022600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4620" h="4615">
                <a:moveTo>
                  <a:pt x="2314" y="0"/>
                </a:moveTo>
                <a:lnTo>
                  <a:pt x="4620" y="2306"/>
                </a:lnTo>
                <a:lnTo>
                  <a:pt x="2314" y="4615"/>
                </a:lnTo>
                <a:lnTo>
                  <a:pt x="2044" y="4345"/>
                </a:lnTo>
                <a:lnTo>
                  <a:pt x="2397" y="3993"/>
                </a:lnTo>
                <a:lnTo>
                  <a:pt x="2397" y="4286"/>
                </a:lnTo>
                <a:lnTo>
                  <a:pt x="2607" y="4286"/>
                </a:lnTo>
                <a:lnTo>
                  <a:pt x="2607" y="3631"/>
                </a:lnTo>
                <a:lnTo>
                  <a:pt x="1952" y="3631"/>
                </a:lnTo>
                <a:lnTo>
                  <a:pt x="1952" y="3844"/>
                </a:lnTo>
                <a:lnTo>
                  <a:pt x="2245" y="3844"/>
                </a:lnTo>
                <a:lnTo>
                  <a:pt x="1893" y="4196"/>
                </a:lnTo>
                <a:lnTo>
                  <a:pt x="1623" y="3927"/>
                </a:lnTo>
                <a:lnTo>
                  <a:pt x="2756" y="2794"/>
                </a:lnTo>
                <a:lnTo>
                  <a:pt x="0" y="2794"/>
                </a:lnTo>
                <a:lnTo>
                  <a:pt x="0" y="2413"/>
                </a:lnTo>
                <a:lnTo>
                  <a:pt x="499" y="2413"/>
                </a:lnTo>
                <a:lnTo>
                  <a:pt x="291" y="2621"/>
                </a:lnTo>
                <a:lnTo>
                  <a:pt x="443" y="2770"/>
                </a:lnTo>
                <a:lnTo>
                  <a:pt x="906" y="2306"/>
                </a:lnTo>
                <a:lnTo>
                  <a:pt x="443" y="1843"/>
                </a:lnTo>
                <a:lnTo>
                  <a:pt x="291" y="1994"/>
                </a:lnTo>
                <a:lnTo>
                  <a:pt x="499" y="2200"/>
                </a:lnTo>
                <a:lnTo>
                  <a:pt x="0" y="2200"/>
                </a:lnTo>
                <a:lnTo>
                  <a:pt x="0" y="1819"/>
                </a:lnTo>
                <a:lnTo>
                  <a:pt x="2756" y="1819"/>
                </a:lnTo>
                <a:lnTo>
                  <a:pt x="1623" y="688"/>
                </a:lnTo>
                <a:lnTo>
                  <a:pt x="1893" y="418"/>
                </a:lnTo>
                <a:lnTo>
                  <a:pt x="2245" y="771"/>
                </a:lnTo>
                <a:lnTo>
                  <a:pt x="1952" y="771"/>
                </a:lnTo>
                <a:lnTo>
                  <a:pt x="1952" y="981"/>
                </a:lnTo>
                <a:lnTo>
                  <a:pt x="2607" y="981"/>
                </a:lnTo>
                <a:lnTo>
                  <a:pt x="2607" y="326"/>
                </a:lnTo>
                <a:lnTo>
                  <a:pt x="2397" y="326"/>
                </a:lnTo>
                <a:lnTo>
                  <a:pt x="2397" y="619"/>
                </a:lnTo>
                <a:lnTo>
                  <a:pt x="2044" y="267"/>
                </a:lnTo>
                <a:lnTo>
                  <a:pt x="2314" y="0"/>
                </a:lnTo>
                <a:close/>
              </a:path>
            </a:pathLst>
          </a:custGeom>
          <a:solidFill>
            <a:srgbClr val="F2900E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27" name="直接连接符 6"/>
          <p:cNvSpPr/>
          <p:nvPr/>
        </p:nvSpPr>
        <p:spPr>
          <a:xfrm rot="-5400000" flipV="1">
            <a:off x="4152900" y="3535363"/>
            <a:ext cx="2206625" cy="0"/>
          </a:xfrm>
          <a:prstGeom prst="line">
            <a:avLst/>
          </a:prstGeom>
          <a:ln w="50800" cap="flat" cmpd="sng">
            <a:solidFill>
              <a:srgbClr val="F2900E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228" name="矩形 8"/>
          <p:cNvSpPr/>
          <p:nvPr/>
        </p:nvSpPr>
        <p:spPr>
          <a:xfrm>
            <a:off x="8197850" y="1298575"/>
            <a:ext cx="1374775" cy="11017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竞争</a:t>
            </a:r>
          </a:p>
          <a:p>
            <a:pPr lvl="0"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对手</a:t>
            </a:r>
          </a:p>
        </p:txBody>
      </p:sp>
      <p:sp>
        <p:nvSpPr>
          <p:cNvPr id="9229" name="矩形 9"/>
          <p:cNvSpPr/>
          <p:nvPr/>
        </p:nvSpPr>
        <p:spPr>
          <a:xfrm>
            <a:off x="9702800" y="2978150"/>
            <a:ext cx="1530350" cy="11017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客户期望值</a:t>
            </a:r>
          </a:p>
        </p:txBody>
      </p:sp>
      <p:sp>
        <p:nvSpPr>
          <p:cNvPr id="9230" name="矩形 10"/>
          <p:cNvSpPr/>
          <p:nvPr/>
        </p:nvSpPr>
        <p:spPr>
          <a:xfrm>
            <a:off x="8034338" y="4641850"/>
            <a:ext cx="1512887" cy="11017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新形势的服务</a:t>
            </a:r>
          </a:p>
        </p:txBody>
      </p:sp>
      <p:sp>
        <p:nvSpPr>
          <p:cNvPr id="9231" name="文本框 21"/>
          <p:cNvSpPr/>
          <p:nvPr/>
        </p:nvSpPr>
        <p:spPr>
          <a:xfrm>
            <a:off x="1555750" y="2400300"/>
            <a:ext cx="3505200" cy="78581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r">
              <a:lnSpc>
                <a:spcPct val="9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我们的竞争对手也在努力做着同样的工作所以说“不比别人差”是不够的，我们要比 别人做得更好。</a:t>
            </a:r>
            <a:endParaRPr lang="en-US" altLang="zh-CN" sz="1600" dirty="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232" name="文本框 22"/>
          <p:cNvSpPr/>
          <p:nvPr/>
        </p:nvSpPr>
        <p:spPr>
          <a:xfrm>
            <a:off x="3400425" y="1879600"/>
            <a:ext cx="1466850" cy="41751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r"/>
            <a:r>
              <a:rPr lang="zh-CN" altLang="en-US" sz="2000" b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竞争对手</a:t>
            </a:r>
          </a:p>
        </p:txBody>
      </p:sp>
      <p:sp>
        <p:nvSpPr>
          <p:cNvPr id="9233" name="文本框 17"/>
          <p:cNvSpPr/>
          <p:nvPr/>
        </p:nvSpPr>
        <p:spPr>
          <a:xfrm>
            <a:off x="1554163" y="3687763"/>
            <a:ext cx="3506787" cy="7858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9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客户对服务水平的期望值不断提高，所以我们的客户关怀水平也要不断提高，这是一个永无止境的过程</a:t>
            </a:r>
            <a:endParaRPr lang="zh-CN" altLang="en-US" sz="1600" dirty="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234" name="文本框 18"/>
          <p:cNvSpPr/>
          <p:nvPr/>
        </p:nvSpPr>
        <p:spPr>
          <a:xfrm>
            <a:off x="2381250" y="3190875"/>
            <a:ext cx="2557463" cy="4175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r"/>
            <a:r>
              <a:rPr lang="zh-CN" altLang="en-US" sz="2000" b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客户期望值</a:t>
            </a:r>
          </a:p>
        </p:txBody>
      </p:sp>
      <p:sp>
        <p:nvSpPr>
          <p:cNvPr id="9235" name="文本框 19"/>
          <p:cNvSpPr/>
          <p:nvPr/>
        </p:nvSpPr>
        <p:spPr>
          <a:xfrm>
            <a:off x="1555750" y="5089525"/>
            <a:ext cx="3536950" cy="10048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r">
              <a:lnSpc>
                <a:spcPct val="9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电子商务、呼叫中心等现代技术并未减少我们客户关怀的机会，而是为我们提供了把自己与竞争对手区分开来的新方式。</a:t>
            </a:r>
            <a:endParaRPr lang="zh-CN" alt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236" name="文本框 20"/>
          <p:cNvSpPr/>
          <p:nvPr/>
        </p:nvSpPr>
        <p:spPr>
          <a:xfrm>
            <a:off x="2379663" y="4672013"/>
            <a:ext cx="2711450" cy="4175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r"/>
            <a:r>
              <a: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新形势新机会</a:t>
            </a:r>
          </a:p>
        </p:txBody>
      </p:sp>
      <p:pic>
        <p:nvPicPr>
          <p:cNvPr id="14349" name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38" y="3687763"/>
            <a:ext cx="644525" cy="30797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10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500"/>
                            </p:stCondLst>
                            <p:childTnLst>
                              <p:par>
                                <p:cTn id="9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" dur="10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500"/>
                            </p:stCondLst>
                            <p:childTnLst>
                              <p:par>
                                <p:cTn id="9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" dur="10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3" grpId="0" animBg="1"/>
      <p:bldP spid="9224" grpId="0" animBg="1"/>
      <p:bldP spid="9225" grpId="0" animBg="1"/>
      <p:bldP spid="9226" grpId="0" animBg="1"/>
      <p:bldP spid="9228" grpId="0"/>
      <p:bldP spid="9229" grpId="0"/>
      <p:bldP spid="9230" grpId="0"/>
      <p:bldP spid="9231" grpId="0"/>
      <p:bldP spid="9232" grpId="0"/>
      <p:bldP spid="9233" grpId="0"/>
      <p:bldP spid="9234" grpId="0"/>
      <p:bldP spid="9235" grpId="0"/>
      <p:bldP spid="92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5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10243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10244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245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0246" name="文本框 4"/>
            <p:cNvSpPr txBox="1"/>
            <p:nvPr/>
          </p:nvSpPr>
          <p:spPr>
            <a:xfrm>
              <a:off x="414" y="553"/>
              <a:ext cx="38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以下表述是否正确？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533400" y="1949450"/>
            <a:ext cx="11125200" cy="1027113"/>
          </a:xfrm>
          <a:prstGeom prst="rect">
            <a:avLst/>
          </a:prstGeom>
          <a:solidFill>
            <a:srgbClr val="F2900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fontAlgn="base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endParaRPr lang="zh-CN" altLang="en-US" sz="3600" strike="noStrike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平行四边形 5"/>
          <p:cNvSpPr/>
          <p:nvPr/>
        </p:nvSpPr>
        <p:spPr>
          <a:xfrm rot="16200000" flipV="1">
            <a:off x="1328619" y="1581393"/>
            <a:ext cx="1540609" cy="1750942"/>
          </a:xfrm>
          <a:prstGeom prst="parallelogram">
            <a:avLst/>
          </a:prstGeom>
          <a:solidFill>
            <a:srgbClr val="3F3F3F">
              <a:alpha val="58000"/>
            </a:srgb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fontAlgn="base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zh-CN" altLang="en-US" sz="2000" b="1" strike="noStrike" noProof="1">
                <a:solidFill>
                  <a:schemeClr val="bg1"/>
                </a:solidFill>
                <a:latin typeface="+mj-lt"/>
              </a:rPr>
              <a:t>第一问</a:t>
            </a:r>
          </a:p>
        </p:txBody>
      </p:sp>
      <p:sp>
        <p:nvSpPr>
          <p:cNvPr id="17" name="平行四边形 16"/>
          <p:cNvSpPr/>
          <p:nvPr/>
        </p:nvSpPr>
        <p:spPr>
          <a:xfrm rot="16200000" flipV="1">
            <a:off x="3327157" y="1581393"/>
            <a:ext cx="1540609" cy="1750942"/>
          </a:xfrm>
          <a:prstGeom prst="parallelogram">
            <a:avLst/>
          </a:prstGeom>
          <a:solidFill>
            <a:srgbClr val="3F3F3F">
              <a:alpha val="49000"/>
            </a:srgb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fontAlgn="base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zh-CN" altLang="en-US" sz="2000" b="1" strike="noStrike" noProof="1">
                <a:solidFill>
                  <a:schemeClr val="bg1"/>
                </a:solidFill>
                <a:latin typeface="+mj-lt"/>
                <a:sym typeface="+mn-ea"/>
              </a:rPr>
              <a:t>第二问</a:t>
            </a:r>
          </a:p>
        </p:txBody>
      </p:sp>
      <p:sp>
        <p:nvSpPr>
          <p:cNvPr id="18" name="平行四边形 17"/>
          <p:cNvSpPr/>
          <p:nvPr/>
        </p:nvSpPr>
        <p:spPr>
          <a:xfrm rot="16200000" flipV="1">
            <a:off x="5325695" y="1581393"/>
            <a:ext cx="1540609" cy="1750942"/>
          </a:xfrm>
          <a:prstGeom prst="parallelogram">
            <a:avLst/>
          </a:prstGeom>
          <a:solidFill>
            <a:srgbClr val="3F3F3F">
              <a:alpha val="50000"/>
            </a:srgb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fontAlgn="base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zh-CN" altLang="en-US" sz="2000" b="1" strike="noStrike" noProof="1">
                <a:solidFill>
                  <a:schemeClr val="bg1"/>
                </a:solidFill>
                <a:latin typeface="+mj-lt"/>
              </a:rPr>
              <a:t>第三问</a:t>
            </a:r>
          </a:p>
        </p:txBody>
      </p:sp>
      <p:sp>
        <p:nvSpPr>
          <p:cNvPr id="19" name="平行四边形 18"/>
          <p:cNvSpPr/>
          <p:nvPr/>
        </p:nvSpPr>
        <p:spPr>
          <a:xfrm rot="16200000" flipV="1">
            <a:off x="7324234" y="1581393"/>
            <a:ext cx="1540609" cy="1750942"/>
          </a:xfrm>
          <a:prstGeom prst="parallelogram">
            <a:avLst/>
          </a:prstGeom>
          <a:solidFill>
            <a:srgbClr val="3F3F3F">
              <a:alpha val="50000"/>
            </a:srgb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fontAlgn="base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zh-CN" altLang="en-US" sz="2000" b="1" strike="noStrike" noProof="1">
                <a:solidFill>
                  <a:schemeClr val="bg1"/>
                </a:solidFill>
                <a:latin typeface="+mj-lt"/>
              </a:rPr>
              <a:t>第四问</a:t>
            </a:r>
          </a:p>
        </p:txBody>
      </p:sp>
      <p:sp>
        <p:nvSpPr>
          <p:cNvPr id="21" name="平行四边形 20"/>
          <p:cNvSpPr/>
          <p:nvPr/>
        </p:nvSpPr>
        <p:spPr>
          <a:xfrm rot="16200000" flipV="1">
            <a:off x="9322773" y="1581393"/>
            <a:ext cx="1540609" cy="1750942"/>
          </a:xfrm>
          <a:prstGeom prst="parallelogram">
            <a:avLst/>
          </a:prstGeom>
          <a:solidFill>
            <a:srgbClr val="3F3F3F">
              <a:alpha val="50000"/>
            </a:srgb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fontAlgn="base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zh-CN" altLang="en-US" sz="2000" b="1" strike="noStrike" noProof="1">
                <a:solidFill>
                  <a:schemeClr val="bg1"/>
                </a:solidFill>
                <a:latin typeface="+mj-lt"/>
              </a:rPr>
              <a:t>第五问</a:t>
            </a:r>
          </a:p>
        </p:txBody>
      </p:sp>
      <p:sp>
        <p:nvSpPr>
          <p:cNvPr id="10253" name="矩形 21"/>
          <p:cNvSpPr/>
          <p:nvPr/>
        </p:nvSpPr>
        <p:spPr>
          <a:xfrm>
            <a:off x="1222375" y="3486150"/>
            <a:ext cx="1752600" cy="1406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zh-CN" altLang="en-US" sz="2400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客户是看价格便宜才购买的</a:t>
            </a:r>
            <a:r>
              <a:rPr lang="zh-CN" altLang="en-US" sz="2400" dirty="0">
                <a:solidFill>
                  <a:srgbClr val="3B3B3B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？</a:t>
            </a:r>
          </a:p>
        </p:txBody>
      </p:sp>
      <p:sp>
        <p:nvSpPr>
          <p:cNvPr id="10254" name="矩形 23"/>
          <p:cNvSpPr/>
          <p:nvPr/>
        </p:nvSpPr>
        <p:spPr>
          <a:xfrm>
            <a:off x="3216275" y="3486150"/>
            <a:ext cx="1752600" cy="179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90000"/>
              </a:lnSpc>
            </a:pPr>
            <a:r>
              <a:rPr lang="zh-CN" altLang="en-US" sz="2400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无论服务的水平如何只要产品确实好就能卖得出去。</a:t>
            </a:r>
          </a:p>
        </p:txBody>
      </p:sp>
      <p:sp>
        <p:nvSpPr>
          <p:cNvPr id="10255" name="矩形 24"/>
          <p:cNvSpPr/>
          <p:nvPr/>
        </p:nvSpPr>
        <p:spPr>
          <a:xfrm>
            <a:off x="5219700" y="3486150"/>
            <a:ext cx="1752600" cy="17414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90000"/>
              </a:lnSpc>
            </a:pPr>
            <a:r>
              <a:rPr lang="zh-CN" altLang="en-US" sz="2400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只要能得的同样数量的新客户，失去一些客户也无所谓。</a:t>
            </a:r>
          </a:p>
        </p:txBody>
      </p:sp>
      <p:sp>
        <p:nvSpPr>
          <p:cNvPr id="10256" name="矩形 25"/>
          <p:cNvSpPr/>
          <p:nvPr/>
        </p:nvSpPr>
        <p:spPr>
          <a:xfrm>
            <a:off x="7223125" y="3486150"/>
            <a:ext cx="1752600" cy="14128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90000"/>
              </a:lnSpc>
            </a:pPr>
            <a:r>
              <a:rPr lang="zh-CN" altLang="en-US" sz="2400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只要客户大体满意，他们就会和我们继续合作。</a:t>
            </a:r>
          </a:p>
        </p:txBody>
      </p:sp>
      <p:sp>
        <p:nvSpPr>
          <p:cNvPr id="10257" name="矩形 27"/>
          <p:cNvSpPr/>
          <p:nvPr/>
        </p:nvSpPr>
        <p:spPr>
          <a:xfrm>
            <a:off x="9217025" y="3486150"/>
            <a:ext cx="1752600" cy="14128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90000"/>
              </a:lnSpc>
            </a:pPr>
            <a:r>
              <a:rPr lang="zh-CN" altLang="en-US" sz="2400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从有无投诉可以看出客户关怀工作做得好不好。</a:t>
            </a:r>
          </a:p>
        </p:txBody>
      </p:sp>
      <p:sp>
        <p:nvSpPr>
          <p:cNvPr id="27" name="Freeform 69"/>
          <p:cNvSpPr>
            <a:spLocks noEditPoints="1"/>
          </p:cNvSpPr>
          <p:nvPr/>
        </p:nvSpPr>
        <p:spPr bwMode="auto">
          <a:xfrm>
            <a:off x="104775" y="2808288"/>
            <a:ext cx="1398588" cy="3763963"/>
          </a:xfrm>
          <a:custGeom>
            <a:avLst/>
            <a:gdLst>
              <a:gd name="T0" fmla="*/ 625 w 693"/>
              <a:gd name="T1" fmla="*/ 1522 h 1641"/>
              <a:gd name="T2" fmla="*/ 520 w 693"/>
              <a:gd name="T3" fmla="*/ 985 h 1641"/>
              <a:gd name="T4" fmla="*/ 498 w 693"/>
              <a:gd name="T5" fmla="*/ 789 h 1641"/>
              <a:gd name="T6" fmla="*/ 532 w 693"/>
              <a:gd name="T7" fmla="*/ 760 h 1641"/>
              <a:gd name="T8" fmla="*/ 571 w 693"/>
              <a:gd name="T9" fmla="*/ 506 h 1641"/>
              <a:gd name="T10" fmla="*/ 505 w 693"/>
              <a:gd name="T11" fmla="*/ 282 h 1641"/>
              <a:gd name="T12" fmla="*/ 394 w 693"/>
              <a:gd name="T13" fmla="*/ 243 h 1641"/>
              <a:gd name="T14" fmla="*/ 344 w 693"/>
              <a:gd name="T15" fmla="*/ 214 h 1641"/>
              <a:gd name="T16" fmla="*/ 341 w 693"/>
              <a:gd name="T17" fmla="*/ 204 h 1641"/>
              <a:gd name="T18" fmla="*/ 354 w 693"/>
              <a:gd name="T19" fmla="*/ 65 h 1641"/>
              <a:gd name="T20" fmla="*/ 313 w 693"/>
              <a:gd name="T21" fmla="*/ 0 h 1641"/>
              <a:gd name="T22" fmla="*/ 228 w 693"/>
              <a:gd name="T23" fmla="*/ 24 h 1641"/>
              <a:gd name="T24" fmla="*/ 214 w 693"/>
              <a:gd name="T25" fmla="*/ 121 h 1641"/>
              <a:gd name="T26" fmla="*/ 240 w 693"/>
              <a:gd name="T27" fmla="*/ 200 h 1641"/>
              <a:gd name="T28" fmla="*/ 240 w 693"/>
              <a:gd name="T29" fmla="*/ 215 h 1641"/>
              <a:gd name="T30" fmla="*/ 147 w 693"/>
              <a:gd name="T31" fmla="*/ 272 h 1641"/>
              <a:gd name="T32" fmla="*/ 22 w 693"/>
              <a:gd name="T33" fmla="*/ 531 h 1641"/>
              <a:gd name="T34" fmla="*/ 113 w 693"/>
              <a:gd name="T35" fmla="*/ 777 h 1641"/>
              <a:gd name="T36" fmla="*/ 143 w 693"/>
              <a:gd name="T37" fmla="*/ 802 h 1641"/>
              <a:gd name="T38" fmla="*/ 220 w 693"/>
              <a:gd name="T39" fmla="*/ 1183 h 1641"/>
              <a:gd name="T40" fmla="*/ 267 w 693"/>
              <a:gd name="T41" fmla="*/ 1470 h 1641"/>
              <a:gd name="T42" fmla="*/ 231 w 693"/>
              <a:gd name="T43" fmla="*/ 1602 h 1641"/>
              <a:gd name="T44" fmla="*/ 343 w 693"/>
              <a:gd name="T45" fmla="*/ 1595 h 1641"/>
              <a:gd name="T46" fmla="*/ 351 w 693"/>
              <a:gd name="T47" fmla="*/ 1504 h 1641"/>
              <a:gd name="T48" fmla="*/ 342 w 693"/>
              <a:gd name="T49" fmla="*/ 1327 h 1641"/>
              <a:gd name="T50" fmla="*/ 334 w 693"/>
              <a:gd name="T51" fmla="*/ 1168 h 1641"/>
              <a:gd name="T52" fmla="*/ 372 w 693"/>
              <a:gd name="T53" fmla="*/ 991 h 1641"/>
              <a:gd name="T54" fmla="*/ 495 w 693"/>
              <a:gd name="T55" fmla="*/ 1455 h 1641"/>
              <a:gd name="T56" fmla="*/ 553 w 693"/>
              <a:gd name="T57" fmla="*/ 1595 h 1641"/>
              <a:gd name="T58" fmla="*/ 693 w 693"/>
              <a:gd name="T59" fmla="*/ 1628 h 1641"/>
              <a:gd name="T60" fmla="*/ 115 w 693"/>
              <a:gd name="T61" fmla="*/ 608 h 1641"/>
              <a:gd name="T62" fmla="*/ 125 w 693"/>
              <a:gd name="T63" fmla="*/ 524 h 1641"/>
              <a:gd name="T64" fmla="*/ 395 w 693"/>
              <a:gd name="T65" fmla="*/ 690 h 1641"/>
              <a:gd name="T66" fmla="*/ 314 w 693"/>
              <a:gd name="T67" fmla="*/ 307 h 1641"/>
              <a:gd name="T68" fmla="*/ 280 w 693"/>
              <a:gd name="T69" fmla="*/ 291 h 1641"/>
              <a:gd name="T70" fmla="*/ 295 w 693"/>
              <a:gd name="T71" fmla="*/ 485 h 1641"/>
              <a:gd name="T72" fmla="*/ 274 w 693"/>
              <a:gd name="T73" fmla="*/ 687 h 1641"/>
              <a:gd name="T74" fmla="*/ 235 w 693"/>
              <a:gd name="T75" fmla="*/ 542 h 1641"/>
              <a:gd name="T76" fmla="*/ 248 w 693"/>
              <a:gd name="T77" fmla="*/ 225 h 1641"/>
              <a:gd name="T78" fmla="*/ 334 w 693"/>
              <a:gd name="T79" fmla="*/ 227 h 1641"/>
              <a:gd name="T80" fmla="*/ 381 w 693"/>
              <a:gd name="T81" fmla="*/ 413 h 1641"/>
              <a:gd name="T82" fmla="*/ 411 w 693"/>
              <a:gd name="T83" fmla="*/ 689 h 1641"/>
              <a:gd name="T84" fmla="*/ 473 w 693"/>
              <a:gd name="T85" fmla="*/ 485 h 1641"/>
              <a:gd name="T86" fmla="*/ 501 w 693"/>
              <a:gd name="T87" fmla="*/ 576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93" h="1641">
                <a:moveTo>
                  <a:pt x="669" y="1590"/>
                </a:moveTo>
                <a:cubicBezTo>
                  <a:pt x="650" y="1579"/>
                  <a:pt x="636" y="1550"/>
                  <a:pt x="629" y="1542"/>
                </a:cubicBezTo>
                <a:cubicBezTo>
                  <a:pt x="622" y="1535"/>
                  <a:pt x="631" y="1537"/>
                  <a:pt x="625" y="1522"/>
                </a:cubicBezTo>
                <a:cubicBezTo>
                  <a:pt x="619" y="1507"/>
                  <a:pt x="600" y="1419"/>
                  <a:pt x="597" y="1391"/>
                </a:cubicBezTo>
                <a:cubicBezTo>
                  <a:pt x="593" y="1362"/>
                  <a:pt x="595" y="1265"/>
                  <a:pt x="582" y="1219"/>
                </a:cubicBezTo>
                <a:cubicBezTo>
                  <a:pt x="568" y="1173"/>
                  <a:pt x="526" y="1025"/>
                  <a:pt x="520" y="985"/>
                </a:cubicBezTo>
                <a:cubicBezTo>
                  <a:pt x="514" y="944"/>
                  <a:pt x="505" y="903"/>
                  <a:pt x="505" y="881"/>
                </a:cubicBezTo>
                <a:cubicBezTo>
                  <a:pt x="505" y="858"/>
                  <a:pt x="503" y="843"/>
                  <a:pt x="496" y="827"/>
                </a:cubicBezTo>
                <a:cubicBezTo>
                  <a:pt x="490" y="811"/>
                  <a:pt x="498" y="789"/>
                  <a:pt x="498" y="789"/>
                </a:cubicBezTo>
                <a:cubicBezTo>
                  <a:pt x="498" y="789"/>
                  <a:pt x="514" y="801"/>
                  <a:pt x="524" y="810"/>
                </a:cubicBezTo>
                <a:cubicBezTo>
                  <a:pt x="534" y="819"/>
                  <a:pt x="534" y="805"/>
                  <a:pt x="529" y="785"/>
                </a:cubicBezTo>
                <a:cubicBezTo>
                  <a:pt x="524" y="765"/>
                  <a:pt x="527" y="754"/>
                  <a:pt x="532" y="760"/>
                </a:cubicBezTo>
                <a:cubicBezTo>
                  <a:pt x="537" y="767"/>
                  <a:pt x="541" y="728"/>
                  <a:pt x="553" y="705"/>
                </a:cubicBezTo>
                <a:cubicBezTo>
                  <a:pt x="566" y="681"/>
                  <a:pt x="593" y="633"/>
                  <a:pt x="587" y="606"/>
                </a:cubicBezTo>
                <a:cubicBezTo>
                  <a:pt x="581" y="578"/>
                  <a:pt x="578" y="530"/>
                  <a:pt x="571" y="506"/>
                </a:cubicBezTo>
                <a:cubicBezTo>
                  <a:pt x="563" y="483"/>
                  <a:pt x="556" y="441"/>
                  <a:pt x="547" y="415"/>
                </a:cubicBezTo>
                <a:cubicBezTo>
                  <a:pt x="538" y="389"/>
                  <a:pt x="540" y="376"/>
                  <a:pt x="529" y="350"/>
                </a:cubicBezTo>
                <a:cubicBezTo>
                  <a:pt x="517" y="324"/>
                  <a:pt x="505" y="295"/>
                  <a:pt x="505" y="282"/>
                </a:cubicBezTo>
                <a:cubicBezTo>
                  <a:pt x="505" y="275"/>
                  <a:pt x="502" y="269"/>
                  <a:pt x="491" y="265"/>
                </a:cubicBezTo>
                <a:cubicBezTo>
                  <a:pt x="483" y="261"/>
                  <a:pt x="469" y="258"/>
                  <a:pt x="449" y="255"/>
                </a:cubicBezTo>
                <a:cubicBezTo>
                  <a:pt x="428" y="252"/>
                  <a:pt x="409" y="248"/>
                  <a:pt x="394" y="243"/>
                </a:cubicBezTo>
                <a:cubicBezTo>
                  <a:pt x="393" y="243"/>
                  <a:pt x="392" y="242"/>
                  <a:pt x="391" y="242"/>
                </a:cubicBezTo>
                <a:cubicBezTo>
                  <a:pt x="391" y="242"/>
                  <a:pt x="390" y="242"/>
                  <a:pt x="390" y="242"/>
                </a:cubicBezTo>
                <a:cubicBezTo>
                  <a:pt x="370" y="235"/>
                  <a:pt x="344" y="214"/>
                  <a:pt x="344" y="214"/>
                </a:cubicBezTo>
                <a:cubicBezTo>
                  <a:pt x="336" y="225"/>
                  <a:pt x="336" y="225"/>
                  <a:pt x="336" y="225"/>
                </a:cubicBezTo>
                <a:cubicBezTo>
                  <a:pt x="339" y="221"/>
                  <a:pt x="341" y="218"/>
                  <a:pt x="344" y="214"/>
                </a:cubicBezTo>
                <a:cubicBezTo>
                  <a:pt x="341" y="211"/>
                  <a:pt x="336" y="204"/>
                  <a:pt x="341" y="204"/>
                </a:cubicBezTo>
                <a:cubicBezTo>
                  <a:pt x="352" y="203"/>
                  <a:pt x="354" y="159"/>
                  <a:pt x="360" y="146"/>
                </a:cubicBezTo>
                <a:cubicBezTo>
                  <a:pt x="366" y="133"/>
                  <a:pt x="364" y="124"/>
                  <a:pt x="360" y="112"/>
                </a:cubicBezTo>
                <a:cubicBezTo>
                  <a:pt x="356" y="101"/>
                  <a:pt x="364" y="84"/>
                  <a:pt x="354" y="65"/>
                </a:cubicBezTo>
                <a:cubicBezTo>
                  <a:pt x="344" y="47"/>
                  <a:pt x="358" y="24"/>
                  <a:pt x="344" y="22"/>
                </a:cubicBezTo>
                <a:cubicBezTo>
                  <a:pt x="330" y="20"/>
                  <a:pt x="335" y="3"/>
                  <a:pt x="322" y="3"/>
                </a:cubicBezTo>
                <a:cubicBezTo>
                  <a:pt x="318" y="3"/>
                  <a:pt x="315" y="2"/>
                  <a:pt x="313" y="0"/>
                </a:cubicBezTo>
                <a:cubicBezTo>
                  <a:pt x="302" y="21"/>
                  <a:pt x="285" y="14"/>
                  <a:pt x="285" y="14"/>
                </a:cubicBezTo>
                <a:cubicBezTo>
                  <a:pt x="259" y="8"/>
                  <a:pt x="242" y="14"/>
                  <a:pt x="230" y="23"/>
                </a:cubicBezTo>
                <a:cubicBezTo>
                  <a:pt x="230" y="23"/>
                  <a:pt x="229" y="24"/>
                  <a:pt x="228" y="24"/>
                </a:cubicBezTo>
                <a:cubicBezTo>
                  <a:pt x="213" y="38"/>
                  <a:pt x="208" y="57"/>
                  <a:pt x="208" y="58"/>
                </a:cubicBezTo>
                <a:cubicBezTo>
                  <a:pt x="207" y="65"/>
                  <a:pt x="206" y="72"/>
                  <a:pt x="206" y="77"/>
                </a:cubicBezTo>
                <a:cubicBezTo>
                  <a:pt x="208" y="95"/>
                  <a:pt x="213" y="113"/>
                  <a:pt x="214" y="121"/>
                </a:cubicBezTo>
                <a:cubicBezTo>
                  <a:pt x="215" y="128"/>
                  <a:pt x="219" y="158"/>
                  <a:pt x="225" y="158"/>
                </a:cubicBezTo>
                <a:cubicBezTo>
                  <a:pt x="231" y="158"/>
                  <a:pt x="233" y="159"/>
                  <a:pt x="233" y="159"/>
                </a:cubicBezTo>
                <a:cubicBezTo>
                  <a:pt x="233" y="159"/>
                  <a:pt x="240" y="182"/>
                  <a:pt x="240" y="200"/>
                </a:cubicBezTo>
                <a:cubicBezTo>
                  <a:pt x="240" y="208"/>
                  <a:pt x="240" y="212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24" y="238"/>
                  <a:pt x="206" y="246"/>
                </a:cubicBezTo>
                <a:cubicBezTo>
                  <a:pt x="188" y="255"/>
                  <a:pt x="162" y="268"/>
                  <a:pt x="147" y="272"/>
                </a:cubicBezTo>
                <a:cubicBezTo>
                  <a:pt x="136" y="275"/>
                  <a:pt x="124" y="279"/>
                  <a:pt x="115" y="285"/>
                </a:cubicBezTo>
                <a:cubicBezTo>
                  <a:pt x="103" y="293"/>
                  <a:pt x="93" y="305"/>
                  <a:pt x="89" y="326"/>
                </a:cubicBezTo>
                <a:cubicBezTo>
                  <a:pt x="82" y="365"/>
                  <a:pt x="42" y="495"/>
                  <a:pt x="22" y="531"/>
                </a:cubicBezTo>
                <a:cubicBezTo>
                  <a:pt x="3" y="567"/>
                  <a:pt x="0" y="616"/>
                  <a:pt x="20" y="646"/>
                </a:cubicBezTo>
                <a:cubicBezTo>
                  <a:pt x="39" y="676"/>
                  <a:pt x="86" y="750"/>
                  <a:pt x="93" y="760"/>
                </a:cubicBezTo>
                <a:cubicBezTo>
                  <a:pt x="100" y="770"/>
                  <a:pt x="102" y="778"/>
                  <a:pt x="113" y="777"/>
                </a:cubicBezTo>
                <a:cubicBezTo>
                  <a:pt x="113" y="777"/>
                  <a:pt x="114" y="776"/>
                  <a:pt x="115" y="776"/>
                </a:cubicBezTo>
                <a:cubicBezTo>
                  <a:pt x="124" y="776"/>
                  <a:pt x="130" y="777"/>
                  <a:pt x="130" y="777"/>
                </a:cubicBezTo>
                <a:cubicBezTo>
                  <a:pt x="130" y="777"/>
                  <a:pt x="135" y="796"/>
                  <a:pt x="143" y="802"/>
                </a:cubicBezTo>
                <a:cubicBezTo>
                  <a:pt x="151" y="808"/>
                  <a:pt x="161" y="828"/>
                  <a:pt x="163" y="821"/>
                </a:cubicBezTo>
                <a:cubicBezTo>
                  <a:pt x="166" y="814"/>
                  <a:pt x="173" y="872"/>
                  <a:pt x="180" y="903"/>
                </a:cubicBezTo>
                <a:cubicBezTo>
                  <a:pt x="187" y="934"/>
                  <a:pt x="220" y="1152"/>
                  <a:pt x="220" y="1183"/>
                </a:cubicBezTo>
                <a:cubicBezTo>
                  <a:pt x="220" y="1214"/>
                  <a:pt x="232" y="1246"/>
                  <a:pt x="231" y="1268"/>
                </a:cubicBezTo>
                <a:cubicBezTo>
                  <a:pt x="230" y="1291"/>
                  <a:pt x="235" y="1349"/>
                  <a:pt x="236" y="1381"/>
                </a:cubicBezTo>
                <a:cubicBezTo>
                  <a:pt x="237" y="1413"/>
                  <a:pt x="267" y="1447"/>
                  <a:pt x="267" y="1470"/>
                </a:cubicBezTo>
                <a:cubicBezTo>
                  <a:pt x="267" y="1494"/>
                  <a:pt x="260" y="1505"/>
                  <a:pt x="263" y="1519"/>
                </a:cubicBezTo>
                <a:cubicBezTo>
                  <a:pt x="267" y="1532"/>
                  <a:pt x="266" y="1542"/>
                  <a:pt x="251" y="1558"/>
                </a:cubicBezTo>
                <a:cubicBezTo>
                  <a:pt x="236" y="1574"/>
                  <a:pt x="230" y="1589"/>
                  <a:pt x="231" y="1602"/>
                </a:cubicBezTo>
                <a:cubicBezTo>
                  <a:pt x="232" y="1614"/>
                  <a:pt x="236" y="1619"/>
                  <a:pt x="266" y="1620"/>
                </a:cubicBezTo>
                <a:cubicBezTo>
                  <a:pt x="296" y="1621"/>
                  <a:pt x="324" y="1613"/>
                  <a:pt x="324" y="1605"/>
                </a:cubicBezTo>
                <a:cubicBezTo>
                  <a:pt x="324" y="1598"/>
                  <a:pt x="334" y="1595"/>
                  <a:pt x="343" y="1595"/>
                </a:cubicBezTo>
                <a:cubicBezTo>
                  <a:pt x="351" y="1595"/>
                  <a:pt x="350" y="1587"/>
                  <a:pt x="346" y="1569"/>
                </a:cubicBezTo>
                <a:cubicBezTo>
                  <a:pt x="343" y="1552"/>
                  <a:pt x="330" y="1528"/>
                  <a:pt x="338" y="1531"/>
                </a:cubicBezTo>
                <a:cubicBezTo>
                  <a:pt x="345" y="1533"/>
                  <a:pt x="351" y="1528"/>
                  <a:pt x="351" y="1504"/>
                </a:cubicBezTo>
                <a:cubicBezTo>
                  <a:pt x="351" y="1479"/>
                  <a:pt x="355" y="1471"/>
                  <a:pt x="344" y="1457"/>
                </a:cubicBezTo>
                <a:cubicBezTo>
                  <a:pt x="333" y="1442"/>
                  <a:pt x="335" y="1415"/>
                  <a:pt x="338" y="1392"/>
                </a:cubicBezTo>
                <a:cubicBezTo>
                  <a:pt x="340" y="1370"/>
                  <a:pt x="348" y="1354"/>
                  <a:pt x="342" y="1327"/>
                </a:cubicBezTo>
                <a:cubicBezTo>
                  <a:pt x="335" y="1299"/>
                  <a:pt x="334" y="1266"/>
                  <a:pt x="338" y="1252"/>
                </a:cubicBezTo>
                <a:cubicBezTo>
                  <a:pt x="342" y="1239"/>
                  <a:pt x="339" y="1222"/>
                  <a:pt x="329" y="1211"/>
                </a:cubicBezTo>
                <a:cubicBezTo>
                  <a:pt x="319" y="1200"/>
                  <a:pt x="334" y="1180"/>
                  <a:pt x="334" y="1168"/>
                </a:cubicBezTo>
                <a:cubicBezTo>
                  <a:pt x="334" y="1156"/>
                  <a:pt x="330" y="1104"/>
                  <a:pt x="337" y="1052"/>
                </a:cubicBezTo>
                <a:cubicBezTo>
                  <a:pt x="343" y="999"/>
                  <a:pt x="344" y="960"/>
                  <a:pt x="345" y="946"/>
                </a:cubicBezTo>
                <a:cubicBezTo>
                  <a:pt x="346" y="933"/>
                  <a:pt x="354" y="939"/>
                  <a:pt x="372" y="991"/>
                </a:cubicBezTo>
                <a:cubicBezTo>
                  <a:pt x="391" y="1043"/>
                  <a:pt x="438" y="1205"/>
                  <a:pt x="447" y="1241"/>
                </a:cubicBezTo>
                <a:cubicBezTo>
                  <a:pt x="454" y="1272"/>
                  <a:pt x="480" y="1385"/>
                  <a:pt x="491" y="1436"/>
                </a:cubicBezTo>
                <a:cubicBezTo>
                  <a:pt x="493" y="1444"/>
                  <a:pt x="494" y="1451"/>
                  <a:pt x="495" y="1455"/>
                </a:cubicBezTo>
                <a:cubicBezTo>
                  <a:pt x="501" y="1486"/>
                  <a:pt x="509" y="1548"/>
                  <a:pt x="517" y="1548"/>
                </a:cubicBezTo>
                <a:cubicBezTo>
                  <a:pt x="526" y="1548"/>
                  <a:pt x="524" y="1554"/>
                  <a:pt x="525" y="1572"/>
                </a:cubicBezTo>
                <a:cubicBezTo>
                  <a:pt x="526" y="1589"/>
                  <a:pt x="543" y="1592"/>
                  <a:pt x="553" y="1595"/>
                </a:cubicBezTo>
                <a:cubicBezTo>
                  <a:pt x="563" y="1599"/>
                  <a:pt x="566" y="1589"/>
                  <a:pt x="566" y="1589"/>
                </a:cubicBezTo>
                <a:cubicBezTo>
                  <a:pt x="566" y="1589"/>
                  <a:pt x="582" y="1623"/>
                  <a:pt x="610" y="1626"/>
                </a:cubicBezTo>
                <a:cubicBezTo>
                  <a:pt x="639" y="1630"/>
                  <a:pt x="693" y="1641"/>
                  <a:pt x="693" y="1628"/>
                </a:cubicBezTo>
                <a:cubicBezTo>
                  <a:pt x="693" y="1614"/>
                  <a:pt x="687" y="1602"/>
                  <a:pt x="669" y="1590"/>
                </a:cubicBezTo>
                <a:close/>
                <a:moveTo>
                  <a:pt x="128" y="644"/>
                </a:moveTo>
                <a:cubicBezTo>
                  <a:pt x="128" y="632"/>
                  <a:pt x="122" y="619"/>
                  <a:pt x="115" y="608"/>
                </a:cubicBezTo>
                <a:cubicBezTo>
                  <a:pt x="105" y="594"/>
                  <a:pt x="95" y="582"/>
                  <a:pt x="99" y="575"/>
                </a:cubicBezTo>
                <a:cubicBezTo>
                  <a:pt x="105" y="563"/>
                  <a:pt x="110" y="563"/>
                  <a:pt x="115" y="554"/>
                </a:cubicBezTo>
                <a:cubicBezTo>
                  <a:pt x="118" y="549"/>
                  <a:pt x="121" y="541"/>
                  <a:pt x="125" y="524"/>
                </a:cubicBezTo>
                <a:cubicBezTo>
                  <a:pt x="124" y="559"/>
                  <a:pt x="136" y="611"/>
                  <a:pt x="128" y="644"/>
                </a:cubicBezTo>
                <a:close/>
                <a:moveTo>
                  <a:pt x="411" y="689"/>
                </a:moveTo>
                <a:cubicBezTo>
                  <a:pt x="407" y="690"/>
                  <a:pt x="402" y="690"/>
                  <a:pt x="395" y="690"/>
                </a:cubicBezTo>
                <a:cubicBezTo>
                  <a:pt x="395" y="685"/>
                  <a:pt x="395" y="680"/>
                  <a:pt x="393" y="674"/>
                </a:cubicBezTo>
                <a:cubicBezTo>
                  <a:pt x="389" y="655"/>
                  <a:pt x="367" y="523"/>
                  <a:pt x="351" y="448"/>
                </a:cubicBezTo>
                <a:cubicBezTo>
                  <a:pt x="335" y="373"/>
                  <a:pt x="318" y="317"/>
                  <a:pt x="314" y="307"/>
                </a:cubicBezTo>
                <a:cubicBezTo>
                  <a:pt x="310" y="297"/>
                  <a:pt x="323" y="293"/>
                  <a:pt x="323" y="293"/>
                </a:cubicBezTo>
                <a:cubicBezTo>
                  <a:pt x="299" y="269"/>
                  <a:pt x="299" y="269"/>
                  <a:pt x="299" y="269"/>
                </a:cubicBezTo>
                <a:cubicBezTo>
                  <a:pt x="288" y="274"/>
                  <a:pt x="280" y="291"/>
                  <a:pt x="280" y="291"/>
                </a:cubicBezTo>
                <a:cubicBezTo>
                  <a:pt x="280" y="291"/>
                  <a:pt x="292" y="299"/>
                  <a:pt x="294" y="307"/>
                </a:cubicBezTo>
                <a:cubicBezTo>
                  <a:pt x="296" y="315"/>
                  <a:pt x="292" y="325"/>
                  <a:pt x="286" y="343"/>
                </a:cubicBezTo>
                <a:cubicBezTo>
                  <a:pt x="281" y="362"/>
                  <a:pt x="288" y="443"/>
                  <a:pt x="295" y="485"/>
                </a:cubicBezTo>
                <a:cubicBezTo>
                  <a:pt x="302" y="527"/>
                  <a:pt x="315" y="621"/>
                  <a:pt x="323" y="669"/>
                </a:cubicBezTo>
                <a:cubicBezTo>
                  <a:pt x="324" y="677"/>
                  <a:pt x="326" y="683"/>
                  <a:pt x="327" y="689"/>
                </a:cubicBezTo>
                <a:cubicBezTo>
                  <a:pt x="308" y="688"/>
                  <a:pt x="289" y="687"/>
                  <a:pt x="274" y="687"/>
                </a:cubicBezTo>
                <a:cubicBezTo>
                  <a:pt x="232" y="687"/>
                  <a:pt x="191" y="692"/>
                  <a:pt x="191" y="692"/>
                </a:cubicBezTo>
                <a:cubicBezTo>
                  <a:pt x="191" y="692"/>
                  <a:pt x="199" y="672"/>
                  <a:pt x="212" y="643"/>
                </a:cubicBezTo>
                <a:cubicBezTo>
                  <a:pt x="224" y="615"/>
                  <a:pt x="226" y="589"/>
                  <a:pt x="235" y="542"/>
                </a:cubicBezTo>
                <a:cubicBezTo>
                  <a:pt x="245" y="495"/>
                  <a:pt x="237" y="463"/>
                  <a:pt x="237" y="406"/>
                </a:cubicBezTo>
                <a:cubicBezTo>
                  <a:pt x="237" y="361"/>
                  <a:pt x="234" y="300"/>
                  <a:pt x="231" y="263"/>
                </a:cubicBezTo>
                <a:cubicBezTo>
                  <a:pt x="231" y="257"/>
                  <a:pt x="231" y="235"/>
                  <a:pt x="248" y="225"/>
                </a:cubicBezTo>
                <a:cubicBezTo>
                  <a:pt x="257" y="236"/>
                  <a:pt x="268" y="248"/>
                  <a:pt x="281" y="257"/>
                </a:cubicBezTo>
                <a:cubicBezTo>
                  <a:pt x="304" y="273"/>
                  <a:pt x="306" y="261"/>
                  <a:pt x="320" y="244"/>
                </a:cubicBezTo>
                <a:cubicBezTo>
                  <a:pt x="326" y="237"/>
                  <a:pt x="330" y="232"/>
                  <a:pt x="334" y="227"/>
                </a:cubicBezTo>
                <a:cubicBezTo>
                  <a:pt x="334" y="227"/>
                  <a:pt x="334" y="227"/>
                  <a:pt x="334" y="227"/>
                </a:cubicBezTo>
                <a:cubicBezTo>
                  <a:pt x="353" y="218"/>
                  <a:pt x="370" y="255"/>
                  <a:pt x="370" y="255"/>
                </a:cubicBezTo>
                <a:cubicBezTo>
                  <a:pt x="382" y="288"/>
                  <a:pt x="381" y="349"/>
                  <a:pt x="381" y="413"/>
                </a:cubicBezTo>
                <a:cubicBezTo>
                  <a:pt x="381" y="478"/>
                  <a:pt x="393" y="542"/>
                  <a:pt x="406" y="589"/>
                </a:cubicBezTo>
                <a:cubicBezTo>
                  <a:pt x="418" y="636"/>
                  <a:pt x="437" y="678"/>
                  <a:pt x="437" y="678"/>
                </a:cubicBezTo>
                <a:cubicBezTo>
                  <a:pt x="437" y="678"/>
                  <a:pt x="426" y="684"/>
                  <a:pt x="411" y="689"/>
                </a:cubicBezTo>
                <a:close/>
                <a:moveTo>
                  <a:pt x="491" y="631"/>
                </a:moveTo>
                <a:cubicBezTo>
                  <a:pt x="489" y="627"/>
                  <a:pt x="490" y="600"/>
                  <a:pt x="484" y="579"/>
                </a:cubicBezTo>
                <a:cubicBezTo>
                  <a:pt x="477" y="556"/>
                  <a:pt x="474" y="524"/>
                  <a:pt x="473" y="485"/>
                </a:cubicBezTo>
                <a:cubicBezTo>
                  <a:pt x="473" y="485"/>
                  <a:pt x="482" y="518"/>
                  <a:pt x="491" y="538"/>
                </a:cubicBezTo>
                <a:cubicBezTo>
                  <a:pt x="495" y="547"/>
                  <a:pt x="498" y="553"/>
                  <a:pt x="501" y="553"/>
                </a:cubicBezTo>
                <a:cubicBezTo>
                  <a:pt x="511" y="556"/>
                  <a:pt x="512" y="570"/>
                  <a:pt x="501" y="576"/>
                </a:cubicBezTo>
                <a:cubicBezTo>
                  <a:pt x="490" y="582"/>
                  <a:pt x="498" y="624"/>
                  <a:pt x="493" y="630"/>
                </a:cubicBezTo>
                <a:cubicBezTo>
                  <a:pt x="492" y="631"/>
                  <a:pt x="491" y="631"/>
                  <a:pt x="491" y="63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 lIns="60952" tIns="30476" rIns="60952" bIns="30476"/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1200" strike="noStrike" noProof="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5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11267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11268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269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1270" name="文本框 4"/>
            <p:cNvSpPr txBox="1"/>
            <p:nvPr/>
          </p:nvSpPr>
          <p:spPr>
            <a:xfrm>
              <a:off x="414" y="553"/>
              <a:ext cx="34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我们应该这样服务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61938" y="4784725"/>
            <a:ext cx="11233150" cy="1892300"/>
            <a:chOff x="413" y="7535"/>
            <a:chExt cx="17690" cy="2980"/>
          </a:xfrm>
        </p:grpSpPr>
        <p:grpSp>
          <p:nvGrpSpPr>
            <p:cNvPr id="11272" name="组合 16"/>
            <p:cNvGrpSpPr/>
            <p:nvPr/>
          </p:nvGrpSpPr>
          <p:grpSpPr>
            <a:xfrm>
              <a:off x="413" y="7535"/>
              <a:ext cx="17690" cy="2630"/>
              <a:chOff x="5648" y="6286"/>
              <a:chExt cx="10880" cy="2630"/>
            </a:xfrm>
          </p:grpSpPr>
          <p:sp>
            <p:nvSpPr>
              <p:cNvPr id="12" name="任意多边形 11"/>
              <p:cNvSpPr/>
              <p:nvPr/>
            </p:nvSpPr>
            <p:spPr>
              <a:xfrm>
                <a:off x="5648" y="6285"/>
                <a:ext cx="10879" cy="1722"/>
              </a:xfrm>
              <a:custGeom>
                <a:avLst/>
                <a:gdLst>
                  <a:gd name="connsiteX0" fmla="*/ 3324261 w 3324261"/>
                  <a:gd name="connsiteY0" fmla="*/ 0 h 803738"/>
                  <a:gd name="connsiteX1" fmla="*/ 3301294 w 3324261"/>
                  <a:gd name="connsiteY1" fmla="*/ 30714 h 803738"/>
                  <a:gd name="connsiteX2" fmla="*/ 1662130 w 3324261"/>
                  <a:gd name="connsiteY2" fmla="*/ 803738 h 803738"/>
                  <a:gd name="connsiteX3" fmla="*/ 22966 w 3324261"/>
                  <a:gd name="connsiteY3" fmla="*/ 30714 h 803738"/>
                  <a:gd name="connsiteX4" fmla="*/ 0 w 3324261"/>
                  <a:gd name="connsiteY4" fmla="*/ 0 h 803738"/>
                  <a:gd name="connsiteX5" fmla="*/ 160844 w 3324261"/>
                  <a:gd name="connsiteY5" fmla="*/ 97716 h 803738"/>
                  <a:gd name="connsiteX6" fmla="*/ 1662130 w 3324261"/>
                  <a:gd name="connsiteY6" fmla="*/ 477855 h 803738"/>
                  <a:gd name="connsiteX7" fmla="*/ 3163417 w 3324261"/>
                  <a:gd name="connsiteY7" fmla="*/ 97716 h 803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24261" h="803738">
                    <a:moveTo>
                      <a:pt x="3324261" y="0"/>
                    </a:moveTo>
                    <a:lnTo>
                      <a:pt x="3301294" y="30714"/>
                    </a:lnTo>
                    <a:cubicBezTo>
                      <a:pt x="2911678" y="502819"/>
                      <a:pt x="2322046" y="803738"/>
                      <a:pt x="1662130" y="803738"/>
                    </a:cubicBezTo>
                    <a:cubicBezTo>
                      <a:pt x="1002215" y="803738"/>
                      <a:pt x="412583" y="502819"/>
                      <a:pt x="22966" y="30714"/>
                    </a:cubicBezTo>
                    <a:lnTo>
                      <a:pt x="0" y="0"/>
                    </a:lnTo>
                    <a:lnTo>
                      <a:pt x="160844" y="97716"/>
                    </a:lnTo>
                    <a:cubicBezTo>
                      <a:pt x="607121" y="340148"/>
                      <a:pt x="1118544" y="477855"/>
                      <a:pt x="1662130" y="477855"/>
                    </a:cubicBezTo>
                    <a:cubicBezTo>
                      <a:pt x="2205716" y="477855"/>
                      <a:pt x="2717139" y="340148"/>
                      <a:pt x="3163417" y="9771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chemeClr val="bg2">
                      <a:lumMod val="75000"/>
                    </a:schemeClr>
                  </a:gs>
                  <a:gs pos="100000">
                    <a:srgbClr val="FFFFFF"/>
                  </a:gs>
                </a:gsLst>
                <a:lin ang="5400000" scaled="1"/>
                <a:tileRect/>
              </a:gradFill>
              <a:ln w="28575">
                <a:noFill/>
              </a:ln>
              <a:effectLst>
                <a:outerShdw blurRad="304800" sx="77000" sy="77000" rotWithShape="0">
                  <a:prstClr val="black">
                    <a:alpha val="4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360000" rIns="91440" bIns="45720" numCol="1" spcCol="0" rtlCol="0" fromWordArt="0" anchor="t" anchorCtr="0" forceAA="0" compatLnSpc="1">
                <a:noAutofit/>
              </a:bodyPr>
              <a:lstStyle/>
              <a:p>
                <a:pPr algn="ctr" fontAlgn="base">
                  <a:lnSpc>
                    <a:spcPct val="120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:endParaRPr lang="zh-CN" altLang="en-US" sz="2800" strike="noStrike" noProof="1">
                  <a:solidFill>
                    <a:srgbClr val="4A5D69"/>
                  </a:solidFill>
                  <a:latin typeface="Arial Black" panose="020B0A04020102020204"/>
                </a:endParaRPr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>
                <a:off x="5648" y="6285"/>
                <a:ext cx="10879" cy="2630"/>
              </a:xfrm>
              <a:custGeom>
                <a:avLst/>
                <a:gdLst>
                  <a:gd name="connsiteX0" fmla="*/ 3324261 w 3324261"/>
                  <a:gd name="connsiteY0" fmla="*/ 0 h 803738"/>
                  <a:gd name="connsiteX1" fmla="*/ 3301294 w 3324261"/>
                  <a:gd name="connsiteY1" fmla="*/ 30714 h 803738"/>
                  <a:gd name="connsiteX2" fmla="*/ 1662130 w 3324261"/>
                  <a:gd name="connsiteY2" fmla="*/ 803738 h 803738"/>
                  <a:gd name="connsiteX3" fmla="*/ 22966 w 3324261"/>
                  <a:gd name="connsiteY3" fmla="*/ 30714 h 803738"/>
                  <a:gd name="connsiteX4" fmla="*/ 0 w 3324261"/>
                  <a:gd name="connsiteY4" fmla="*/ 0 h 803738"/>
                  <a:gd name="connsiteX5" fmla="*/ 160844 w 3324261"/>
                  <a:gd name="connsiteY5" fmla="*/ 97716 h 803738"/>
                  <a:gd name="connsiteX6" fmla="*/ 1662130 w 3324261"/>
                  <a:gd name="connsiteY6" fmla="*/ 477855 h 803738"/>
                  <a:gd name="connsiteX7" fmla="*/ 3163417 w 3324261"/>
                  <a:gd name="connsiteY7" fmla="*/ 97716 h 803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24261" h="803738">
                    <a:moveTo>
                      <a:pt x="3324261" y="0"/>
                    </a:moveTo>
                    <a:lnTo>
                      <a:pt x="3301294" y="30714"/>
                    </a:lnTo>
                    <a:cubicBezTo>
                      <a:pt x="2911678" y="502819"/>
                      <a:pt x="2322046" y="803738"/>
                      <a:pt x="1662130" y="803738"/>
                    </a:cubicBezTo>
                    <a:cubicBezTo>
                      <a:pt x="1002215" y="803738"/>
                      <a:pt x="412583" y="502819"/>
                      <a:pt x="22966" y="30714"/>
                    </a:cubicBezTo>
                    <a:lnTo>
                      <a:pt x="0" y="0"/>
                    </a:lnTo>
                    <a:lnTo>
                      <a:pt x="160844" y="97716"/>
                    </a:lnTo>
                    <a:cubicBezTo>
                      <a:pt x="607121" y="340148"/>
                      <a:pt x="1118544" y="477855"/>
                      <a:pt x="1662130" y="477855"/>
                    </a:cubicBezTo>
                    <a:cubicBezTo>
                      <a:pt x="2205716" y="477855"/>
                      <a:pt x="2717139" y="340148"/>
                      <a:pt x="3163417" y="97716"/>
                    </a:cubicBezTo>
                    <a:close/>
                  </a:path>
                </a:pathLst>
              </a:custGeom>
              <a:solidFill>
                <a:srgbClr val="F2900E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fontAlgn="base">
                  <a:lnSpc>
                    <a:spcPct val="120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:endParaRPr lang="zh-CN" altLang="en-US" sz="3600" strike="noStrike" noProof="1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11275" name="矩形 15"/>
            <p:cNvSpPr/>
            <p:nvPr/>
          </p:nvSpPr>
          <p:spPr>
            <a:xfrm>
              <a:off x="5725" y="9255"/>
              <a:ext cx="8640" cy="12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zh-CN" altLang="en-US" sz="2000" b="1" dirty="0">
                  <a:solidFill>
                    <a:schemeClr val="bg1"/>
                  </a:solidFill>
                  <a:latin typeface="Calibri Light" panose="020F0302020204030204" pitchFamily="34" charset="0"/>
                  <a:ea typeface="宋体" panose="02010600030101010101" pitchFamily="2" charset="-122"/>
                </a:rPr>
                <a:t>企业竞争力</a:t>
              </a:r>
            </a:p>
            <a:p>
              <a:pPr lvl="0" algn="ctr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zh-CN" altLang="en-US" sz="16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77850" y="2017713"/>
            <a:ext cx="2001838" cy="2767012"/>
            <a:chOff x="910" y="3178"/>
            <a:chExt cx="3152" cy="4358"/>
          </a:xfrm>
        </p:grpSpPr>
        <p:sp>
          <p:nvSpPr>
            <p:cNvPr id="18" name="同侧圆角矩形 17"/>
            <p:cNvSpPr/>
            <p:nvPr/>
          </p:nvSpPr>
          <p:spPr>
            <a:xfrm>
              <a:off x="910" y="3178"/>
              <a:ext cx="3153" cy="435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rgbClr val="F2900E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360000" rIns="91440" bIns="45720" numCol="1" spcCol="0" rtlCol="0" fromWordArt="0" anchor="t" anchorCtr="0" forceAA="0" compatLnSpc="1">
              <a:noAutofit/>
            </a:bodyPr>
            <a:lstStyle/>
            <a:p>
              <a:pPr lvl="0" fontAlgn="base"/>
              <a:endParaRPr lang="zh-CN" altLang="en-US" sz="1200" strike="noStrike" noProof="1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1278" name="文本框 22"/>
            <p:cNvSpPr txBox="1"/>
            <p:nvPr/>
          </p:nvSpPr>
          <p:spPr>
            <a:xfrm>
              <a:off x="1030" y="3298"/>
              <a:ext cx="2885" cy="28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服务和价格同样重要，都能影响客户的决策。事实上，有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55%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的客户认为服务比价格更重要。因为，商业上的连锁反映”使客户的期望值不断提高</a:t>
              </a:r>
            </a:p>
            <a:p>
              <a:pPr lvl="0"/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grpSp>
          <p:nvGrpSpPr>
            <p:cNvPr id="11279" name="Group 21"/>
            <p:cNvGrpSpPr/>
            <p:nvPr/>
          </p:nvGrpSpPr>
          <p:grpSpPr>
            <a:xfrm>
              <a:off x="1893" y="6070"/>
              <a:ext cx="1160" cy="1123"/>
              <a:chOff x="0" y="0"/>
              <a:chExt cx="736600" cy="712788"/>
            </a:xfrm>
          </p:grpSpPr>
          <p:sp>
            <p:nvSpPr>
              <p:cNvPr id="11280" name="Freeform 346"/>
              <p:cNvSpPr/>
              <p:nvPr/>
            </p:nvSpPr>
            <p:spPr>
              <a:xfrm>
                <a:off x="195262" y="0"/>
                <a:ext cx="346075" cy="447675"/>
              </a:xfrm>
              <a:custGeom>
                <a:avLst/>
                <a:gdLst/>
                <a:ahLst/>
                <a:cxnLst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</a:cxnLst>
                <a:rect l="0" t="0" r="0" b="0"/>
                <a:pathLst>
                  <a:path w="92" h="119">
                    <a:moveTo>
                      <a:pt x="0" y="69"/>
                    </a:moveTo>
                    <a:cubicBezTo>
                      <a:pt x="0" y="74"/>
                      <a:pt x="3" y="77"/>
                      <a:pt x="7" y="77"/>
                    </a:cubicBezTo>
                    <a:cubicBezTo>
                      <a:pt x="7" y="77"/>
                      <a:pt x="7" y="77"/>
                      <a:pt x="7" y="77"/>
                    </a:cubicBezTo>
                    <a:cubicBezTo>
                      <a:pt x="9" y="98"/>
                      <a:pt x="26" y="119"/>
                      <a:pt x="46" y="119"/>
                    </a:cubicBezTo>
                    <a:cubicBezTo>
                      <a:pt x="66" y="119"/>
                      <a:pt x="83" y="98"/>
                      <a:pt x="84" y="77"/>
                    </a:cubicBezTo>
                    <a:cubicBezTo>
                      <a:pt x="85" y="77"/>
                      <a:pt x="85" y="77"/>
                      <a:pt x="85" y="77"/>
                    </a:cubicBezTo>
                    <a:cubicBezTo>
                      <a:pt x="89" y="77"/>
                      <a:pt x="92" y="74"/>
                      <a:pt x="92" y="69"/>
                    </a:cubicBezTo>
                    <a:cubicBezTo>
                      <a:pt x="92" y="66"/>
                      <a:pt x="90" y="63"/>
                      <a:pt x="88" y="62"/>
                    </a:cubicBezTo>
                    <a:cubicBezTo>
                      <a:pt x="89" y="57"/>
                      <a:pt x="90" y="52"/>
                      <a:pt x="90" y="47"/>
                    </a:cubicBezTo>
                    <a:cubicBezTo>
                      <a:pt x="90" y="21"/>
                      <a:pt x="70" y="0"/>
                      <a:pt x="46" y="0"/>
                    </a:cubicBezTo>
                    <a:cubicBezTo>
                      <a:pt x="21" y="0"/>
                      <a:pt x="2" y="21"/>
                      <a:pt x="2" y="47"/>
                    </a:cubicBezTo>
                    <a:cubicBezTo>
                      <a:pt x="2" y="52"/>
                      <a:pt x="3" y="57"/>
                      <a:pt x="4" y="62"/>
                    </a:cubicBezTo>
                    <a:cubicBezTo>
                      <a:pt x="1" y="63"/>
                      <a:pt x="0" y="66"/>
                      <a:pt x="0" y="69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81" name="Freeform 347"/>
              <p:cNvSpPr/>
              <p:nvPr/>
            </p:nvSpPr>
            <p:spPr>
              <a:xfrm>
                <a:off x="0" y="495300"/>
                <a:ext cx="736600" cy="217488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196" h="58">
                    <a:moveTo>
                      <a:pt x="195" y="36"/>
                    </a:moveTo>
                    <a:cubicBezTo>
                      <a:pt x="177" y="19"/>
                      <a:pt x="155" y="7"/>
                      <a:pt x="131" y="1"/>
                    </a:cubicBezTo>
                    <a:cubicBezTo>
                      <a:pt x="130" y="0"/>
                      <a:pt x="130" y="0"/>
                      <a:pt x="129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26" y="0"/>
                      <a:pt x="125" y="0"/>
                      <a:pt x="125" y="1"/>
                    </a:cubicBezTo>
                    <a:cubicBezTo>
                      <a:pt x="118" y="4"/>
                      <a:pt x="108" y="7"/>
                      <a:pt x="98" y="7"/>
                    </a:cubicBezTo>
                    <a:cubicBezTo>
                      <a:pt x="88" y="7"/>
                      <a:pt x="78" y="4"/>
                      <a:pt x="71" y="1"/>
                    </a:cubicBezTo>
                    <a:cubicBezTo>
                      <a:pt x="70" y="0"/>
                      <a:pt x="70" y="0"/>
                      <a:pt x="69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42" y="6"/>
                      <a:pt x="20" y="19"/>
                      <a:pt x="1" y="36"/>
                    </a:cubicBezTo>
                    <a:cubicBezTo>
                      <a:pt x="0" y="37"/>
                      <a:pt x="0" y="38"/>
                      <a:pt x="0" y="39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6"/>
                      <a:pt x="2" y="58"/>
                      <a:pt x="4" y="58"/>
                    </a:cubicBezTo>
                    <a:cubicBezTo>
                      <a:pt x="192" y="58"/>
                      <a:pt x="192" y="58"/>
                      <a:pt x="192" y="58"/>
                    </a:cubicBezTo>
                    <a:cubicBezTo>
                      <a:pt x="194" y="58"/>
                      <a:pt x="196" y="56"/>
                      <a:pt x="196" y="54"/>
                    </a:cubicBezTo>
                    <a:cubicBezTo>
                      <a:pt x="196" y="39"/>
                      <a:pt x="196" y="39"/>
                      <a:pt x="196" y="39"/>
                    </a:cubicBezTo>
                    <a:cubicBezTo>
                      <a:pt x="196" y="38"/>
                      <a:pt x="195" y="37"/>
                      <a:pt x="195" y="36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2868613" y="2017713"/>
            <a:ext cx="2001837" cy="2767012"/>
            <a:chOff x="4518" y="3178"/>
            <a:chExt cx="3152" cy="4358"/>
          </a:xfrm>
        </p:grpSpPr>
        <p:sp>
          <p:nvSpPr>
            <p:cNvPr id="19" name="同侧圆角矩形 18"/>
            <p:cNvSpPr/>
            <p:nvPr/>
          </p:nvSpPr>
          <p:spPr>
            <a:xfrm>
              <a:off x="4518" y="3178"/>
              <a:ext cx="3153" cy="435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rgbClr val="F2900E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360000" rIns="91440" bIns="45720" numCol="1" spcCol="0" rtlCol="0" fromWordArt="0" anchor="t" anchorCtr="0" forceAA="0" compatLnSpc="1">
              <a:noAutofit/>
            </a:bodyPr>
            <a:lstStyle/>
            <a:p>
              <a:pPr algn="ctr" fontAlgn="base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en-US" altLang="zh-CN" sz="1600" strike="noStrike" noProof="1">
                <a:solidFill>
                  <a:srgbClr val="4A5D69"/>
                </a:solidFill>
              </a:endParaRPr>
            </a:p>
          </p:txBody>
        </p:sp>
        <p:sp>
          <p:nvSpPr>
            <p:cNvPr id="11284" name="文本框 23"/>
            <p:cNvSpPr txBox="1"/>
            <p:nvPr/>
          </p:nvSpPr>
          <p:spPr>
            <a:xfrm>
              <a:off x="4598" y="3353"/>
              <a:ext cx="2992" cy="25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英国的客户中有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都要求得到优于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5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年前水平的服务，超过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60%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的人说如果目前的供应商做不到就会改用其他的供应商。</a:t>
              </a:r>
            </a:p>
            <a:p>
              <a:pPr lvl="0"/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1285" name="Group 21"/>
            <p:cNvGrpSpPr/>
            <p:nvPr/>
          </p:nvGrpSpPr>
          <p:grpSpPr>
            <a:xfrm>
              <a:off x="5515" y="6070"/>
              <a:ext cx="1160" cy="1123"/>
              <a:chOff x="0" y="0"/>
              <a:chExt cx="736600" cy="712788"/>
            </a:xfrm>
          </p:grpSpPr>
          <p:sp>
            <p:nvSpPr>
              <p:cNvPr id="11286" name="Freeform 346"/>
              <p:cNvSpPr/>
              <p:nvPr/>
            </p:nvSpPr>
            <p:spPr>
              <a:xfrm>
                <a:off x="195262" y="0"/>
                <a:ext cx="346075" cy="447675"/>
              </a:xfrm>
              <a:custGeom>
                <a:avLst/>
                <a:gdLst/>
                <a:ahLst/>
                <a:cxnLst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</a:cxnLst>
                <a:rect l="0" t="0" r="0" b="0"/>
                <a:pathLst>
                  <a:path w="92" h="119">
                    <a:moveTo>
                      <a:pt x="0" y="69"/>
                    </a:moveTo>
                    <a:cubicBezTo>
                      <a:pt x="0" y="74"/>
                      <a:pt x="3" y="77"/>
                      <a:pt x="7" y="77"/>
                    </a:cubicBezTo>
                    <a:cubicBezTo>
                      <a:pt x="7" y="77"/>
                      <a:pt x="7" y="77"/>
                      <a:pt x="7" y="77"/>
                    </a:cubicBezTo>
                    <a:cubicBezTo>
                      <a:pt x="9" y="98"/>
                      <a:pt x="26" y="119"/>
                      <a:pt x="46" y="119"/>
                    </a:cubicBezTo>
                    <a:cubicBezTo>
                      <a:pt x="66" y="119"/>
                      <a:pt x="83" y="98"/>
                      <a:pt x="84" y="77"/>
                    </a:cubicBezTo>
                    <a:cubicBezTo>
                      <a:pt x="85" y="77"/>
                      <a:pt x="85" y="77"/>
                      <a:pt x="85" y="77"/>
                    </a:cubicBezTo>
                    <a:cubicBezTo>
                      <a:pt x="89" y="77"/>
                      <a:pt x="92" y="74"/>
                      <a:pt x="92" y="69"/>
                    </a:cubicBezTo>
                    <a:cubicBezTo>
                      <a:pt x="92" y="66"/>
                      <a:pt x="90" y="63"/>
                      <a:pt x="88" y="62"/>
                    </a:cubicBezTo>
                    <a:cubicBezTo>
                      <a:pt x="89" y="57"/>
                      <a:pt x="90" y="52"/>
                      <a:pt x="90" y="47"/>
                    </a:cubicBezTo>
                    <a:cubicBezTo>
                      <a:pt x="90" y="21"/>
                      <a:pt x="70" y="0"/>
                      <a:pt x="46" y="0"/>
                    </a:cubicBezTo>
                    <a:cubicBezTo>
                      <a:pt x="21" y="0"/>
                      <a:pt x="2" y="21"/>
                      <a:pt x="2" y="47"/>
                    </a:cubicBezTo>
                    <a:cubicBezTo>
                      <a:pt x="2" y="52"/>
                      <a:pt x="3" y="57"/>
                      <a:pt x="4" y="62"/>
                    </a:cubicBezTo>
                    <a:cubicBezTo>
                      <a:pt x="1" y="63"/>
                      <a:pt x="0" y="66"/>
                      <a:pt x="0" y="69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87" name="Freeform 347"/>
              <p:cNvSpPr/>
              <p:nvPr/>
            </p:nvSpPr>
            <p:spPr>
              <a:xfrm>
                <a:off x="0" y="495300"/>
                <a:ext cx="736600" cy="217488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196" h="58">
                    <a:moveTo>
                      <a:pt x="195" y="36"/>
                    </a:moveTo>
                    <a:cubicBezTo>
                      <a:pt x="177" y="19"/>
                      <a:pt x="155" y="7"/>
                      <a:pt x="131" y="1"/>
                    </a:cubicBezTo>
                    <a:cubicBezTo>
                      <a:pt x="130" y="0"/>
                      <a:pt x="130" y="0"/>
                      <a:pt x="129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26" y="0"/>
                      <a:pt x="125" y="0"/>
                      <a:pt x="125" y="1"/>
                    </a:cubicBezTo>
                    <a:cubicBezTo>
                      <a:pt x="118" y="4"/>
                      <a:pt x="108" y="7"/>
                      <a:pt x="98" y="7"/>
                    </a:cubicBezTo>
                    <a:cubicBezTo>
                      <a:pt x="88" y="7"/>
                      <a:pt x="78" y="4"/>
                      <a:pt x="71" y="1"/>
                    </a:cubicBezTo>
                    <a:cubicBezTo>
                      <a:pt x="70" y="0"/>
                      <a:pt x="70" y="0"/>
                      <a:pt x="69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42" y="6"/>
                      <a:pt x="20" y="19"/>
                      <a:pt x="1" y="36"/>
                    </a:cubicBezTo>
                    <a:cubicBezTo>
                      <a:pt x="0" y="37"/>
                      <a:pt x="0" y="38"/>
                      <a:pt x="0" y="39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6"/>
                      <a:pt x="2" y="58"/>
                      <a:pt x="4" y="58"/>
                    </a:cubicBezTo>
                    <a:cubicBezTo>
                      <a:pt x="192" y="58"/>
                      <a:pt x="192" y="58"/>
                      <a:pt x="192" y="58"/>
                    </a:cubicBezTo>
                    <a:cubicBezTo>
                      <a:pt x="194" y="58"/>
                      <a:pt x="196" y="56"/>
                      <a:pt x="196" y="54"/>
                    </a:cubicBezTo>
                    <a:cubicBezTo>
                      <a:pt x="196" y="39"/>
                      <a:pt x="196" y="39"/>
                      <a:pt x="196" y="39"/>
                    </a:cubicBezTo>
                    <a:cubicBezTo>
                      <a:pt x="196" y="38"/>
                      <a:pt x="195" y="37"/>
                      <a:pt x="195" y="36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5159375" y="2017713"/>
            <a:ext cx="2001838" cy="2767012"/>
            <a:chOff x="8125" y="3178"/>
            <a:chExt cx="3152" cy="4358"/>
          </a:xfrm>
        </p:grpSpPr>
        <p:sp>
          <p:nvSpPr>
            <p:cNvPr id="20" name="同侧圆角矩形 19"/>
            <p:cNvSpPr/>
            <p:nvPr/>
          </p:nvSpPr>
          <p:spPr>
            <a:xfrm>
              <a:off x="8125" y="3178"/>
              <a:ext cx="3153" cy="435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rgbClr val="F2900E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360000" rIns="91440" bIns="45720" numCol="1" spcCol="0" rtlCol="0" fromWordArt="0" anchor="t" anchorCtr="0" forceAA="0" compatLnSpc="1">
              <a:noAutofit/>
            </a:bodyPr>
            <a:lstStyle/>
            <a:p>
              <a:pPr algn="ctr" fontAlgn="base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en-US" altLang="zh-CN" sz="1600" strike="noStrike" noProof="1">
                <a:solidFill>
                  <a:srgbClr val="4A5D69"/>
                </a:solidFill>
              </a:endParaRPr>
            </a:p>
          </p:txBody>
        </p:sp>
        <p:sp>
          <p:nvSpPr>
            <p:cNvPr id="11290" name="文本框 24"/>
            <p:cNvSpPr txBox="1"/>
            <p:nvPr/>
          </p:nvSpPr>
          <p:spPr>
            <a:xfrm>
              <a:off x="8125" y="3400"/>
              <a:ext cx="3153" cy="31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争取一个新客户的成本比挽留一个老客户的成本高出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15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倍。对于一家典型的中型企业来说，由于客户服务不良而造成的的收入损失高达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18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亿英镑，利润损失为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2.67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亿英镑。</a:t>
              </a:r>
            </a:p>
            <a:p>
              <a:pPr lvl="0"/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1291" name="Group 21"/>
            <p:cNvGrpSpPr/>
            <p:nvPr/>
          </p:nvGrpSpPr>
          <p:grpSpPr>
            <a:xfrm>
              <a:off x="9120" y="6153"/>
              <a:ext cx="1160" cy="1122"/>
              <a:chOff x="0" y="0"/>
              <a:chExt cx="736600" cy="712788"/>
            </a:xfrm>
          </p:grpSpPr>
          <p:sp>
            <p:nvSpPr>
              <p:cNvPr id="11292" name="Freeform 346"/>
              <p:cNvSpPr/>
              <p:nvPr/>
            </p:nvSpPr>
            <p:spPr>
              <a:xfrm>
                <a:off x="195262" y="0"/>
                <a:ext cx="346075" cy="447675"/>
              </a:xfrm>
              <a:custGeom>
                <a:avLst/>
                <a:gdLst/>
                <a:ahLst/>
                <a:cxnLst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</a:cxnLst>
                <a:rect l="0" t="0" r="0" b="0"/>
                <a:pathLst>
                  <a:path w="92" h="119">
                    <a:moveTo>
                      <a:pt x="0" y="69"/>
                    </a:moveTo>
                    <a:cubicBezTo>
                      <a:pt x="0" y="74"/>
                      <a:pt x="3" y="77"/>
                      <a:pt x="7" y="77"/>
                    </a:cubicBezTo>
                    <a:cubicBezTo>
                      <a:pt x="7" y="77"/>
                      <a:pt x="7" y="77"/>
                      <a:pt x="7" y="77"/>
                    </a:cubicBezTo>
                    <a:cubicBezTo>
                      <a:pt x="9" y="98"/>
                      <a:pt x="26" y="119"/>
                      <a:pt x="46" y="119"/>
                    </a:cubicBezTo>
                    <a:cubicBezTo>
                      <a:pt x="66" y="119"/>
                      <a:pt x="83" y="98"/>
                      <a:pt x="84" y="77"/>
                    </a:cubicBezTo>
                    <a:cubicBezTo>
                      <a:pt x="85" y="77"/>
                      <a:pt x="85" y="77"/>
                      <a:pt x="85" y="77"/>
                    </a:cubicBezTo>
                    <a:cubicBezTo>
                      <a:pt x="89" y="77"/>
                      <a:pt x="92" y="74"/>
                      <a:pt x="92" y="69"/>
                    </a:cubicBezTo>
                    <a:cubicBezTo>
                      <a:pt x="92" y="66"/>
                      <a:pt x="90" y="63"/>
                      <a:pt x="88" y="62"/>
                    </a:cubicBezTo>
                    <a:cubicBezTo>
                      <a:pt x="89" y="57"/>
                      <a:pt x="90" y="52"/>
                      <a:pt x="90" y="47"/>
                    </a:cubicBezTo>
                    <a:cubicBezTo>
                      <a:pt x="90" y="21"/>
                      <a:pt x="70" y="0"/>
                      <a:pt x="46" y="0"/>
                    </a:cubicBezTo>
                    <a:cubicBezTo>
                      <a:pt x="21" y="0"/>
                      <a:pt x="2" y="21"/>
                      <a:pt x="2" y="47"/>
                    </a:cubicBezTo>
                    <a:cubicBezTo>
                      <a:pt x="2" y="52"/>
                      <a:pt x="3" y="57"/>
                      <a:pt x="4" y="62"/>
                    </a:cubicBezTo>
                    <a:cubicBezTo>
                      <a:pt x="1" y="63"/>
                      <a:pt x="0" y="66"/>
                      <a:pt x="0" y="69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93" name="Freeform 347"/>
              <p:cNvSpPr/>
              <p:nvPr/>
            </p:nvSpPr>
            <p:spPr>
              <a:xfrm>
                <a:off x="0" y="495300"/>
                <a:ext cx="736600" cy="217488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196" h="58">
                    <a:moveTo>
                      <a:pt x="195" y="36"/>
                    </a:moveTo>
                    <a:cubicBezTo>
                      <a:pt x="177" y="19"/>
                      <a:pt x="155" y="7"/>
                      <a:pt x="131" y="1"/>
                    </a:cubicBezTo>
                    <a:cubicBezTo>
                      <a:pt x="130" y="0"/>
                      <a:pt x="130" y="0"/>
                      <a:pt x="129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26" y="0"/>
                      <a:pt x="125" y="0"/>
                      <a:pt x="125" y="1"/>
                    </a:cubicBezTo>
                    <a:cubicBezTo>
                      <a:pt x="118" y="4"/>
                      <a:pt x="108" y="7"/>
                      <a:pt x="98" y="7"/>
                    </a:cubicBezTo>
                    <a:cubicBezTo>
                      <a:pt x="88" y="7"/>
                      <a:pt x="78" y="4"/>
                      <a:pt x="71" y="1"/>
                    </a:cubicBezTo>
                    <a:cubicBezTo>
                      <a:pt x="70" y="0"/>
                      <a:pt x="70" y="0"/>
                      <a:pt x="69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42" y="6"/>
                      <a:pt x="20" y="19"/>
                      <a:pt x="1" y="36"/>
                    </a:cubicBezTo>
                    <a:cubicBezTo>
                      <a:pt x="0" y="37"/>
                      <a:pt x="0" y="38"/>
                      <a:pt x="0" y="39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6"/>
                      <a:pt x="2" y="58"/>
                      <a:pt x="4" y="58"/>
                    </a:cubicBezTo>
                    <a:cubicBezTo>
                      <a:pt x="192" y="58"/>
                      <a:pt x="192" y="58"/>
                      <a:pt x="192" y="58"/>
                    </a:cubicBezTo>
                    <a:cubicBezTo>
                      <a:pt x="194" y="58"/>
                      <a:pt x="196" y="56"/>
                      <a:pt x="196" y="54"/>
                    </a:cubicBezTo>
                    <a:cubicBezTo>
                      <a:pt x="196" y="39"/>
                      <a:pt x="196" y="39"/>
                      <a:pt x="196" y="39"/>
                    </a:cubicBezTo>
                    <a:cubicBezTo>
                      <a:pt x="196" y="38"/>
                      <a:pt x="195" y="37"/>
                      <a:pt x="195" y="36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7448550" y="2017713"/>
            <a:ext cx="2003425" cy="2767012"/>
            <a:chOff x="11730" y="3178"/>
            <a:chExt cx="3154" cy="4358"/>
          </a:xfrm>
        </p:grpSpPr>
        <p:sp>
          <p:nvSpPr>
            <p:cNvPr id="21" name="同侧圆角矩形 20"/>
            <p:cNvSpPr/>
            <p:nvPr/>
          </p:nvSpPr>
          <p:spPr>
            <a:xfrm>
              <a:off x="11730" y="3178"/>
              <a:ext cx="3155" cy="435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rgbClr val="F2900E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360000" rIns="91440" bIns="45720" numCol="1" spcCol="0" rtlCol="0" fromWordArt="0" anchor="t" anchorCtr="0" forceAA="0" compatLnSpc="1">
              <a:noAutofit/>
            </a:bodyPr>
            <a:lstStyle/>
            <a:p>
              <a:pPr algn="ctr" fontAlgn="base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en-US" altLang="zh-CN" sz="1600" strike="noStrike" noProof="1">
                <a:solidFill>
                  <a:srgbClr val="4A5D69"/>
                </a:solidFill>
              </a:endParaRPr>
            </a:p>
          </p:txBody>
        </p:sp>
        <p:sp>
          <p:nvSpPr>
            <p:cNvPr id="11296" name="文本框 25"/>
            <p:cNvSpPr txBox="1"/>
            <p:nvPr/>
          </p:nvSpPr>
          <p:spPr>
            <a:xfrm>
              <a:off x="11920" y="3305"/>
              <a:ext cx="2965" cy="31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客户不会和你计算以往如何，一般而言，最近一次互动情况的好与坏，决定了他们对供应商的看法，所以，为了保险起见，我们要让每一次与客户的互动都令人满意。</a:t>
              </a:r>
            </a:p>
            <a:p>
              <a:pPr lvl="0"/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1297" name="Group 21"/>
            <p:cNvGrpSpPr/>
            <p:nvPr/>
          </p:nvGrpSpPr>
          <p:grpSpPr>
            <a:xfrm>
              <a:off x="12823" y="6145"/>
              <a:ext cx="1160" cy="1123"/>
              <a:chOff x="0" y="0"/>
              <a:chExt cx="736600" cy="712788"/>
            </a:xfrm>
          </p:grpSpPr>
          <p:sp>
            <p:nvSpPr>
              <p:cNvPr id="11298" name="Freeform 346"/>
              <p:cNvSpPr/>
              <p:nvPr/>
            </p:nvSpPr>
            <p:spPr>
              <a:xfrm>
                <a:off x="195262" y="0"/>
                <a:ext cx="346075" cy="447675"/>
              </a:xfrm>
              <a:custGeom>
                <a:avLst/>
                <a:gdLst/>
                <a:ahLst/>
                <a:cxnLst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</a:cxnLst>
                <a:rect l="0" t="0" r="0" b="0"/>
                <a:pathLst>
                  <a:path w="92" h="119">
                    <a:moveTo>
                      <a:pt x="0" y="69"/>
                    </a:moveTo>
                    <a:cubicBezTo>
                      <a:pt x="0" y="74"/>
                      <a:pt x="3" y="77"/>
                      <a:pt x="7" y="77"/>
                    </a:cubicBezTo>
                    <a:cubicBezTo>
                      <a:pt x="7" y="77"/>
                      <a:pt x="7" y="77"/>
                      <a:pt x="7" y="77"/>
                    </a:cubicBezTo>
                    <a:cubicBezTo>
                      <a:pt x="9" y="98"/>
                      <a:pt x="26" y="119"/>
                      <a:pt x="46" y="119"/>
                    </a:cubicBezTo>
                    <a:cubicBezTo>
                      <a:pt x="66" y="119"/>
                      <a:pt x="83" y="98"/>
                      <a:pt x="84" y="77"/>
                    </a:cubicBezTo>
                    <a:cubicBezTo>
                      <a:pt x="85" y="77"/>
                      <a:pt x="85" y="77"/>
                      <a:pt x="85" y="77"/>
                    </a:cubicBezTo>
                    <a:cubicBezTo>
                      <a:pt x="89" y="77"/>
                      <a:pt x="92" y="74"/>
                      <a:pt x="92" y="69"/>
                    </a:cubicBezTo>
                    <a:cubicBezTo>
                      <a:pt x="92" y="66"/>
                      <a:pt x="90" y="63"/>
                      <a:pt x="88" y="62"/>
                    </a:cubicBezTo>
                    <a:cubicBezTo>
                      <a:pt x="89" y="57"/>
                      <a:pt x="90" y="52"/>
                      <a:pt x="90" y="47"/>
                    </a:cubicBezTo>
                    <a:cubicBezTo>
                      <a:pt x="90" y="21"/>
                      <a:pt x="70" y="0"/>
                      <a:pt x="46" y="0"/>
                    </a:cubicBezTo>
                    <a:cubicBezTo>
                      <a:pt x="21" y="0"/>
                      <a:pt x="2" y="21"/>
                      <a:pt x="2" y="47"/>
                    </a:cubicBezTo>
                    <a:cubicBezTo>
                      <a:pt x="2" y="52"/>
                      <a:pt x="3" y="57"/>
                      <a:pt x="4" y="62"/>
                    </a:cubicBezTo>
                    <a:cubicBezTo>
                      <a:pt x="1" y="63"/>
                      <a:pt x="0" y="66"/>
                      <a:pt x="0" y="69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99" name="Freeform 347"/>
              <p:cNvSpPr/>
              <p:nvPr/>
            </p:nvSpPr>
            <p:spPr>
              <a:xfrm>
                <a:off x="0" y="495300"/>
                <a:ext cx="736600" cy="217488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196" h="58">
                    <a:moveTo>
                      <a:pt x="195" y="36"/>
                    </a:moveTo>
                    <a:cubicBezTo>
                      <a:pt x="177" y="19"/>
                      <a:pt x="155" y="7"/>
                      <a:pt x="131" y="1"/>
                    </a:cubicBezTo>
                    <a:cubicBezTo>
                      <a:pt x="130" y="0"/>
                      <a:pt x="130" y="0"/>
                      <a:pt x="129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26" y="0"/>
                      <a:pt x="125" y="0"/>
                      <a:pt x="125" y="1"/>
                    </a:cubicBezTo>
                    <a:cubicBezTo>
                      <a:pt x="118" y="4"/>
                      <a:pt x="108" y="7"/>
                      <a:pt x="98" y="7"/>
                    </a:cubicBezTo>
                    <a:cubicBezTo>
                      <a:pt x="88" y="7"/>
                      <a:pt x="78" y="4"/>
                      <a:pt x="71" y="1"/>
                    </a:cubicBezTo>
                    <a:cubicBezTo>
                      <a:pt x="70" y="0"/>
                      <a:pt x="70" y="0"/>
                      <a:pt x="69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42" y="6"/>
                      <a:pt x="20" y="19"/>
                      <a:pt x="1" y="36"/>
                    </a:cubicBezTo>
                    <a:cubicBezTo>
                      <a:pt x="0" y="37"/>
                      <a:pt x="0" y="38"/>
                      <a:pt x="0" y="39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6"/>
                      <a:pt x="2" y="58"/>
                      <a:pt x="4" y="58"/>
                    </a:cubicBezTo>
                    <a:cubicBezTo>
                      <a:pt x="192" y="58"/>
                      <a:pt x="192" y="58"/>
                      <a:pt x="192" y="58"/>
                    </a:cubicBezTo>
                    <a:cubicBezTo>
                      <a:pt x="194" y="58"/>
                      <a:pt x="196" y="56"/>
                      <a:pt x="196" y="54"/>
                    </a:cubicBezTo>
                    <a:cubicBezTo>
                      <a:pt x="196" y="39"/>
                      <a:pt x="196" y="39"/>
                      <a:pt x="196" y="39"/>
                    </a:cubicBezTo>
                    <a:cubicBezTo>
                      <a:pt x="196" y="38"/>
                      <a:pt x="195" y="37"/>
                      <a:pt x="195" y="36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9663113" y="2017713"/>
            <a:ext cx="1939925" cy="2767012"/>
            <a:chOff x="15218" y="3178"/>
            <a:chExt cx="3054" cy="4358"/>
          </a:xfrm>
        </p:grpSpPr>
        <p:sp>
          <p:nvSpPr>
            <p:cNvPr id="22" name="同侧圆角矩形 21"/>
            <p:cNvSpPr/>
            <p:nvPr/>
          </p:nvSpPr>
          <p:spPr>
            <a:xfrm>
              <a:off x="15218" y="3178"/>
              <a:ext cx="3055" cy="435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rgbClr val="F2900E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360000" rIns="91440" bIns="45720" numCol="1" spcCol="0" rtlCol="0" fromWordArt="0" anchor="t" anchorCtr="0" forceAA="0" compatLnSpc="1">
              <a:noAutofit/>
            </a:bodyPr>
            <a:lstStyle/>
            <a:p>
              <a:pPr algn="ctr" fontAlgn="base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en-US" altLang="zh-CN" sz="1600" strike="noStrike" noProof="1">
                <a:solidFill>
                  <a:srgbClr val="4A5D69"/>
                </a:solidFill>
              </a:endParaRPr>
            </a:p>
          </p:txBody>
        </p:sp>
        <p:sp>
          <p:nvSpPr>
            <p:cNvPr id="11302" name="文本框 26"/>
            <p:cNvSpPr txBox="1"/>
            <p:nvPr/>
          </p:nvSpPr>
          <p:spPr>
            <a:xfrm>
              <a:off x="15410" y="3425"/>
              <a:ext cx="2863" cy="31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遇到问题的客户中只有不到半数的人会把情况告诉供应商，他们不仅会另找其他的供应商，而且会告诉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16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个人原来那个供应商的服务太差。</a:t>
              </a:r>
            </a:p>
            <a:p>
              <a:pPr lvl="0"/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/>
              <a:endParaRPr lang="zh-CN" altLang="en-US" sz="1400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grpSp>
          <p:nvGrpSpPr>
            <p:cNvPr id="11303" name="Group 21"/>
            <p:cNvGrpSpPr/>
            <p:nvPr/>
          </p:nvGrpSpPr>
          <p:grpSpPr>
            <a:xfrm>
              <a:off x="16263" y="5995"/>
              <a:ext cx="1160" cy="1123"/>
              <a:chOff x="0" y="0"/>
              <a:chExt cx="736600" cy="712788"/>
            </a:xfrm>
          </p:grpSpPr>
          <p:sp>
            <p:nvSpPr>
              <p:cNvPr id="11304" name="Freeform 346"/>
              <p:cNvSpPr/>
              <p:nvPr/>
            </p:nvSpPr>
            <p:spPr>
              <a:xfrm>
                <a:off x="195262" y="0"/>
                <a:ext cx="346075" cy="447675"/>
              </a:xfrm>
              <a:custGeom>
                <a:avLst/>
                <a:gdLst/>
                <a:ahLst/>
                <a:cxnLst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</a:cxnLst>
                <a:rect l="0" t="0" r="0" b="0"/>
                <a:pathLst>
                  <a:path w="92" h="119">
                    <a:moveTo>
                      <a:pt x="0" y="69"/>
                    </a:moveTo>
                    <a:cubicBezTo>
                      <a:pt x="0" y="74"/>
                      <a:pt x="3" y="77"/>
                      <a:pt x="7" y="77"/>
                    </a:cubicBezTo>
                    <a:cubicBezTo>
                      <a:pt x="7" y="77"/>
                      <a:pt x="7" y="77"/>
                      <a:pt x="7" y="77"/>
                    </a:cubicBezTo>
                    <a:cubicBezTo>
                      <a:pt x="9" y="98"/>
                      <a:pt x="26" y="119"/>
                      <a:pt x="46" y="119"/>
                    </a:cubicBezTo>
                    <a:cubicBezTo>
                      <a:pt x="66" y="119"/>
                      <a:pt x="83" y="98"/>
                      <a:pt x="84" y="77"/>
                    </a:cubicBezTo>
                    <a:cubicBezTo>
                      <a:pt x="85" y="77"/>
                      <a:pt x="85" y="77"/>
                      <a:pt x="85" y="77"/>
                    </a:cubicBezTo>
                    <a:cubicBezTo>
                      <a:pt x="89" y="77"/>
                      <a:pt x="92" y="74"/>
                      <a:pt x="92" y="69"/>
                    </a:cubicBezTo>
                    <a:cubicBezTo>
                      <a:pt x="92" y="66"/>
                      <a:pt x="90" y="63"/>
                      <a:pt x="88" y="62"/>
                    </a:cubicBezTo>
                    <a:cubicBezTo>
                      <a:pt x="89" y="57"/>
                      <a:pt x="90" y="52"/>
                      <a:pt x="90" y="47"/>
                    </a:cubicBezTo>
                    <a:cubicBezTo>
                      <a:pt x="90" y="21"/>
                      <a:pt x="70" y="0"/>
                      <a:pt x="46" y="0"/>
                    </a:cubicBezTo>
                    <a:cubicBezTo>
                      <a:pt x="21" y="0"/>
                      <a:pt x="2" y="21"/>
                      <a:pt x="2" y="47"/>
                    </a:cubicBezTo>
                    <a:cubicBezTo>
                      <a:pt x="2" y="52"/>
                      <a:pt x="3" y="57"/>
                      <a:pt x="4" y="62"/>
                    </a:cubicBezTo>
                    <a:cubicBezTo>
                      <a:pt x="1" y="63"/>
                      <a:pt x="0" y="66"/>
                      <a:pt x="0" y="69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305" name="Freeform 347"/>
              <p:cNvSpPr/>
              <p:nvPr/>
            </p:nvSpPr>
            <p:spPr>
              <a:xfrm>
                <a:off x="0" y="495300"/>
                <a:ext cx="736600" cy="217488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196" h="58">
                    <a:moveTo>
                      <a:pt x="195" y="36"/>
                    </a:moveTo>
                    <a:cubicBezTo>
                      <a:pt x="177" y="19"/>
                      <a:pt x="155" y="7"/>
                      <a:pt x="131" y="1"/>
                    </a:cubicBezTo>
                    <a:cubicBezTo>
                      <a:pt x="130" y="0"/>
                      <a:pt x="130" y="0"/>
                      <a:pt x="129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26" y="0"/>
                      <a:pt x="125" y="0"/>
                      <a:pt x="125" y="1"/>
                    </a:cubicBezTo>
                    <a:cubicBezTo>
                      <a:pt x="118" y="4"/>
                      <a:pt x="108" y="7"/>
                      <a:pt x="98" y="7"/>
                    </a:cubicBezTo>
                    <a:cubicBezTo>
                      <a:pt x="88" y="7"/>
                      <a:pt x="78" y="4"/>
                      <a:pt x="71" y="1"/>
                    </a:cubicBezTo>
                    <a:cubicBezTo>
                      <a:pt x="70" y="0"/>
                      <a:pt x="70" y="0"/>
                      <a:pt x="69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42" y="6"/>
                      <a:pt x="20" y="19"/>
                      <a:pt x="1" y="36"/>
                    </a:cubicBezTo>
                    <a:cubicBezTo>
                      <a:pt x="0" y="37"/>
                      <a:pt x="0" y="38"/>
                      <a:pt x="0" y="39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6"/>
                      <a:pt x="2" y="58"/>
                      <a:pt x="4" y="58"/>
                    </a:cubicBezTo>
                    <a:cubicBezTo>
                      <a:pt x="192" y="58"/>
                      <a:pt x="192" y="58"/>
                      <a:pt x="192" y="58"/>
                    </a:cubicBezTo>
                    <a:cubicBezTo>
                      <a:pt x="194" y="58"/>
                      <a:pt x="196" y="56"/>
                      <a:pt x="196" y="54"/>
                    </a:cubicBezTo>
                    <a:cubicBezTo>
                      <a:pt x="196" y="39"/>
                      <a:pt x="196" y="39"/>
                      <a:pt x="196" y="39"/>
                    </a:cubicBezTo>
                    <a:cubicBezTo>
                      <a:pt x="196" y="38"/>
                      <a:pt x="195" y="37"/>
                      <a:pt x="195" y="36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5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12291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12292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293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2294" name="文本框 4"/>
            <p:cNvSpPr txBox="1"/>
            <p:nvPr/>
          </p:nvSpPr>
          <p:spPr>
            <a:xfrm>
              <a:off x="414" y="553"/>
              <a:ext cx="38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以下表述是否正确？</a:t>
              </a:r>
            </a:p>
          </p:txBody>
        </p:sp>
      </p:grpSp>
      <p:sp>
        <p:nvSpPr>
          <p:cNvPr id="12300" name="矩形 10"/>
          <p:cNvSpPr/>
          <p:nvPr/>
        </p:nvSpPr>
        <p:spPr>
          <a:xfrm>
            <a:off x="1787525" y="4843463"/>
            <a:ext cx="2759075" cy="10668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客户投诉</a:t>
            </a:r>
          </a:p>
          <a:p>
            <a:pPr lvl="0">
              <a:lnSpc>
                <a:spcPct val="90000"/>
              </a:lnSpc>
            </a:pPr>
            <a:r>
              <a:rPr lang="zh-CN" altLang="en-US" sz="1600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如果客户要投诉，你也没什么可以采取的好办法</a:t>
            </a:r>
          </a:p>
        </p:txBody>
      </p:sp>
      <p:sp>
        <p:nvSpPr>
          <p:cNvPr id="12301" name="矩形 11"/>
          <p:cNvSpPr/>
          <p:nvPr/>
        </p:nvSpPr>
        <p:spPr>
          <a:xfrm>
            <a:off x="4716463" y="4843463"/>
            <a:ext cx="2759075" cy="9461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企业客户</a:t>
            </a:r>
          </a:p>
          <a:p>
            <a:pPr lvl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zh-CN" altLang="en-US" sz="1600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只有企业才需要客户关怀</a:t>
            </a:r>
          </a:p>
        </p:txBody>
      </p:sp>
      <p:sp>
        <p:nvSpPr>
          <p:cNvPr id="12302" name="矩形 12"/>
          <p:cNvSpPr/>
          <p:nvPr/>
        </p:nvSpPr>
        <p:spPr>
          <a:xfrm>
            <a:off x="7651750" y="4843463"/>
            <a:ext cx="2759075" cy="12858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我不能</a:t>
            </a:r>
          </a:p>
          <a:p>
            <a:pPr lvl="0">
              <a:lnSpc>
                <a:spcPct val="90000"/>
              </a:lnSpc>
            </a:pPr>
            <a:r>
              <a:rPr lang="zh-CN" altLang="en-US" sz="1600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我一个人势单力薄，对于提高客户满意度也起不了什么作用</a:t>
            </a:r>
          </a:p>
        </p:txBody>
      </p:sp>
      <p:sp>
        <p:nvSpPr>
          <p:cNvPr id="12303" name="矩形 9"/>
          <p:cNvSpPr/>
          <p:nvPr/>
        </p:nvSpPr>
        <p:spPr>
          <a:xfrm>
            <a:off x="3241675" y="1196975"/>
            <a:ext cx="2757488" cy="12858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客户宽容</a:t>
            </a:r>
          </a:p>
          <a:p>
            <a:pPr lvl="0">
              <a:lnSpc>
                <a:spcPct val="90000"/>
              </a:lnSpc>
            </a:pPr>
            <a:r>
              <a:rPr lang="zh-CN" altLang="en-US" sz="1600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客户还是比较宽容的，因为他们知道现在的竞争那么激烈，我们已经尽全力了</a:t>
            </a:r>
          </a:p>
        </p:txBody>
      </p:sp>
      <p:sp>
        <p:nvSpPr>
          <p:cNvPr id="12304" name="矩形 13"/>
          <p:cNvSpPr/>
          <p:nvPr/>
        </p:nvSpPr>
        <p:spPr>
          <a:xfrm>
            <a:off x="6176963" y="1196975"/>
            <a:ext cx="2757487" cy="12858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zh-CN" altLang="en-US" sz="2800" b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客户需求</a:t>
            </a:r>
          </a:p>
          <a:p>
            <a:pPr lvl="0">
              <a:lnSpc>
                <a:spcPct val="90000"/>
              </a:lnSpc>
            </a:pPr>
            <a:r>
              <a:rPr lang="zh-CN" altLang="en-US" sz="1600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客户最想要的还是实用的产品和服务，  而不是什么甜言蜜语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165350" y="3116263"/>
            <a:ext cx="2003425" cy="1727200"/>
            <a:chOff x="3410" y="4908"/>
            <a:chExt cx="3154" cy="2720"/>
          </a:xfrm>
        </p:grpSpPr>
        <p:sp>
          <p:nvSpPr>
            <p:cNvPr id="9" name="等腰三角形 8"/>
            <p:cNvSpPr/>
            <p:nvPr/>
          </p:nvSpPr>
          <p:spPr>
            <a:xfrm rot="10800000">
              <a:off x="3410" y="4908"/>
              <a:ext cx="3155" cy="2720"/>
            </a:xfrm>
            <a:prstGeom prst="triangle">
              <a:avLst/>
            </a:prstGeom>
            <a:solidFill>
              <a:srgbClr val="F2900E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base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zh-CN" altLang="en-US" sz="3600" strike="noStrike" noProof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" name="矩形 14"/>
            <p:cNvSpPr/>
            <p:nvPr/>
          </p:nvSpPr>
          <p:spPr>
            <a:xfrm>
              <a:off x="4140" y="5183"/>
              <a:ext cx="1695" cy="119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en-US" altLang="zh-CN" sz="3600" b="1" dirty="0">
                  <a:solidFill>
                    <a:schemeClr val="bg1"/>
                  </a:solidFill>
                  <a:latin typeface="Calibri Light" panose="020F0302020204030204" pitchFamily="34" charset="0"/>
                  <a:ea typeface="宋体" panose="02010600030101010101" pitchFamily="2" charset="-122"/>
                </a:rPr>
                <a:t>1</a:t>
              </a:r>
              <a:endParaRPr lang="zh-CN" altLang="en-US" sz="4000" b="1" dirty="0">
                <a:solidFill>
                  <a:schemeClr val="bg1"/>
                </a:solidFill>
                <a:latin typeface="Calibri Light" panose="020F03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629025" y="2479675"/>
            <a:ext cx="2005013" cy="1727200"/>
            <a:chOff x="5715" y="3905"/>
            <a:chExt cx="3158" cy="2720"/>
          </a:xfrm>
        </p:grpSpPr>
        <p:sp>
          <p:nvSpPr>
            <p:cNvPr id="4" name="等腰三角形 3"/>
            <p:cNvSpPr/>
            <p:nvPr/>
          </p:nvSpPr>
          <p:spPr>
            <a:xfrm>
              <a:off x="5715" y="3905"/>
              <a:ext cx="3158" cy="2720"/>
            </a:xfrm>
            <a:prstGeom prst="triangle">
              <a:avLst/>
            </a:prstGeom>
            <a:solidFill>
              <a:schemeClr val="bg2">
                <a:lumMod val="60000"/>
                <a:lumOff val="40000"/>
              </a:schemeClr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base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zh-CN" altLang="en-US" sz="2400" b="1" strike="noStrike" noProof="1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2305" name="矩形 19"/>
            <p:cNvSpPr/>
            <p:nvPr/>
          </p:nvSpPr>
          <p:spPr>
            <a:xfrm>
              <a:off x="6428" y="5183"/>
              <a:ext cx="1697" cy="119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en-US" altLang="zh-CN" sz="3600" b="1" dirty="0">
                  <a:latin typeface="Calibri Light" panose="020F0302020204030204" pitchFamily="34" charset="0"/>
                  <a:ea typeface="宋体" panose="02010600030101010101" pitchFamily="2" charset="-122"/>
                </a:rPr>
                <a:t>2</a:t>
              </a:r>
              <a:endParaRPr lang="zh-CN" altLang="en-US" sz="3600" b="1" dirty="0">
                <a:latin typeface="Calibri Light" panose="020F03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094288" y="3116263"/>
            <a:ext cx="2003425" cy="1727200"/>
            <a:chOff x="8023" y="4908"/>
            <a:chExt cx="3154" cy="2720"/>
          </a:xfrm>
        </p:grpSpPr>
        <p:sp>
          <p:nvSpPr>
            <p:cNvPr id="3" name="等腰三角形 1"/>
            <p:cNvSpPr/>
            <p:nvPr/>
          </p:nvSpPr>
          <p:spPr>
            <a:xfrm rot="10800000">
              <a:off x="8023" y="4908"/>
              <a:ext cx="3155" cy="2720"/>
            </a:xfrm>
            <a:prstGeom prst="triangle">
              <a:avLst/>
            </a:prstGeom>
            <a:solidFill>
              <a:srgbClr val="F2900E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base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zh-CN" altLang="en-US" sz="3600" strike="noStrike" noProof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308" name="矩形 15"/>
            <p:cNvSpPr/>
            <p:nvPr/>
          </p:nvSpPr>
          <p:spPr>
            <a:xfrm>
              <a:off x="8753" y="5183"/>
              <a:ext cx="1695" cy="119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en-US" altLang="zh-CN" sz="3600" b="1" dirty="0">
                  <a:solidFill>
                    <a:schemeClr val="bg1"/>
                  </a:solidFill>
                  <a:latin typeface="Calibri Light" panose="020F0302020204030204" pitchFamily="34" charset="0"/>
                  <a:ea typeface="宋体" panose="02010600030101010101" pitchFamily="2" charset="-122"/>
                </a:rPr>
                <a:t>3</a:t>
              </a:r>
              <a:endParaRPr lang="zh-CN" altLang="en-US" sz="3600" b="1" dirty="0">
                <a:solidFill>
                  <a:schemeClr val="bg1"/>
                </a:solidFill>
                <a:latin typeface="Calibri Light" panose="020F03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557963" y="2479675"/>
            <a:ext cx="2005012" cy="1727200"/>
            <a:chOff x="10328" y="3905"/>
            <a:chExt cx="3158" cy="2720"/>
          </a:xfrm>
        </p:grpSpPr>
        <p:sp>
          <p:nvSpPr>
            <p:cNvPr id="8" name="等腰三角形 2"/>
            <p:cNvSpPr/>
            <p:nvPr/>
          </p:nvSpPr>
          <p:spPr>
            <a:xfrm>
              <a:off x="10328" y="3905"/>
              <a:ext cx="3158" cy="2720"/>
            </a:xfrm>
            <a:prstGeom prst="triangle">
              <a:avLst/>
            </a:prstGeom>
            <a:solidFill>
              <a:schemeClr val="bg2">
                <a:lumMod val="60000"/>
                <a:lumOff val="40000"/>
              </a:schemeClr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base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zh-CN" altLang="en-US" sz="2400" b="1" strike="noStrike" noProof="1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2311" name="矩形 22"/>
            <p:cNvSpPr/>
            <p:nvPr/>
          </p:nvSpPr>
          <p:spPr>
            <a:xfrm>
              <a:off x="11050" y="5183"/>
              <a:ext cx="1698" cy="119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en-US" altLang="zh-CN" sz="3600" b="1" dirty="0">
                  <a:latin typeface="Calibri Light" panose="020F0302020204030204" pitchFamily="34" charset="0"/>
                  <a:ea typeface="宋体" panose="02010600030101010101" pitchFamily="2" charset="-122"/>
                </a:rPr>
                <a:t>4</a:t>
              </a:r>
              <a:endParaRPr lang="zh-CN" altLang="en-US" sz="3600" b="1" dirty="0">
                <a:latin typeface="Calibri Light" panose="020F03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023225" y="3116263"/>
            <a:ext cx="2003425" cy="1727200"/>
            <a:chOff x="12635" y="4908"/>
            <a:chExt cx="3154" cy="2720"/>
          </a:xfrm>
        </p:grpSpPr>
        <p:sp>
          <p:nvSpPr>
            <p:cNvPr id="13" name="等腰三角形 7"/>
            <p:cNvSpPr/>
            <p:nvPr/>
          </p:nvSpPr>
          <p:spPr>
            <a:xfrm rot="10800000">
              <a:off x="12635" y="4908"/>
              <a:ext cx="3155" cy="2720"/>
            </a:xfrm>
            <a:prstGeom prst="triangle">
              <a:avLst/>
            </a:prstGeom>
            <a:solidFill>
              <a:srgbClr val="F2900E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base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zh-CN" altLang="en-US" sz="3600" strike="noStrike" noProof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314" name="矩形 28"/>
            <p:cNvSpPr/>
            <p:nvPr/>
          </p:nvSpPr>
          <p:spPr>
            <a:xfrm>
              <a:off x="13365" y="5183"/>
              <a:ext cx="1695" cy="119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en-US" altLang="zh-CN" sz="3600" b="1" dirty="0">
                  <a:solidFill>
                    <a:schemeClr val="bg1"/>
                  </a:solidFill>
                  <a:latin typeface="Calibri Light" panose="020F0302020204030204" pitchFamily="34" charset="0"/>
                  <a:ea typeface="宋体" panose="02010600030101010101" pitchFamily="2" charset="-122"/>
                </a:rPr>
                <a:t>5</a:t>
              </a:r>
              <a:endParaRPr lang="zh-CN" altLang="en-US" sz="3600" b="1" dirty="0">
                <a:solidFill>
                  <a:schemeClr val="bg1"/>
                </a:solidFill>
                <a:latin typeface="Calibri Light" panose="020F03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2310" name="Freeform 6"/>
          <p:cNvSpPr>
            <a:spLocks noEditPoints="1"/>
          </p:cNvSpPr>
          <p:nvPr/>
        </p:nvSpPr>
        <p:spPr>
          <a:xfrm>
            <a:off x="10541000" y="2687638"/>
            <a:ext cx="1401763" cy="3797300"/>
          </a:xfrm>
          <a:custGeom>
            <a:avLst/>
            <a:gdLst/>
            <a:ahLst/>
            <a:cxnLst>
              <a:cxn ang="0">
                <a:pos x="730918" y="608765"/>
              </a:cxn>
              <a:cxn ang="0">
                <a:pos x="806013" y="668644"/>
              </a:cxn>
              <a:cxn ang="0">
                <a:pos x="625786" y="918138"/>
              </a:cxn>
              <a:cxn ang="0">
                <a:pos x="560704" y="414160"/>
              </a:cxn>
              <a:cxn ang="0">
                <a:pos x="0" y="563856"/>
              </a:cxn>
              <a:cxn ang="0">
                <a:pos x="70088" y="1182601"/>
              </a:cxn>
              <a:cxn ang="0">
                <a:pos x="455572" y="1317328"/>
              </a:cxn>
              <a:cxn ang="0">
                <a:pos x="500629" y="1372217"/>
              </a:cxn>
              <a:cxn ang="0">
                <a:pos x="565711" y="1397166"/>
              </a:cxn>
              <a:cxn ang="0">
                <a:pos x="440553" y="1916114"/>
              </a:cxn>
              <a:cxn ang="0">
                <a:pos x="520654" y="1926094"/>
              </a:cxn>
              <a:cxn ang="0">
                <a:pos x="630792" y="2744434"/>
              </a:cxn>
              <a:cxn ang="0">
                <a:pos x="645811" y="2958999"/>
              </a:cxn>
              <a:cxn ang="0">
                <a:pos x="650818" y="3368170"/>
              </a:cxn>
              <a:cxn ang="0">
                <a:pos x="640805" y="3612674"/>
              </a:cxn>
              <a:cxn ang="0">
                <a:pos x="540679" y="3677542"/>
              </a:cxn>
              <a:cxn ang="0">
                <a:pos x="450566" y="3752391"/>
              </a:cxn>
              <a:cxn ang="0">
                <a:pos x="685862" y="3757380"/>
              </a:cxn>
              <a:cxn ang="0">
                <a:pos x="916151" y="3777340"/>
              </a:cxn>
              <a:cxn ang="0">
                <a:pos x="1066340" y="3772350"/>
              </a:cxn>
              <a:cxn ang="0">
                <a:pos x="1161459" y="3672552"/>
              </a:cxn>
              <a:cxn ang="0">
                <a:pos x="1091371" y="2774374"/>
              </a:cxn>
              <a:cxn ang="0">
                <a:pos x="1056327" y="2624677"/>
              </a:cxn>
              <a:cxn ang="0">
                <a:pos x="1076352" y="2365203"/>
              </a:cxn>
              <a:cxn ang="0">
                <a:pos x="1171472" y="1995952"/>
              </a:cxn>
              <a:cxn ang="0">
                <a:pos x="1211522" y="1995952"/>
              </a:cxn>
              <a:cxn ang="0">
                <a:pos x="1181485" y="1671610"/>
              </a:cxn>
              <a:cxn ang="0">
                <a:pos x="1156453" y="1477004"/>
              </a:cxn>
              <a:cxn ang="0">
                <a:pos x="1181485" y="1257450"/>
              </a:cxn>
              <a:cxn ang="0">
                <a:pos x="1321661" y="723532"/>
              </a:cxn>
              <a:cxn ang="0">
                <a:pos x="1211522" y="643694"/>
              </a:cxn>
              <a:cxn ang="0">
                <a:pos x="1161459" y="553876"/>
              </a:cxn>
              <a:cxn ang="0">
                <a:pos x="1131422" y="543897"/>
              </a:cxn>
              <a:cxn ang="0">
                <a:pos x="1121409" y="508967"/>
              </a:cxn>
              <a:cxn ang="0">
                <a:pos x="1166466" y="439109"/>
              </a:cxn>
              <a:cxn ang="0">
                <a:pos x="1141434" y="364261"/>
              </a:cxn>
              <a:cxn ang="0">
                <a:pos x="1186491" y="324342"/>
              </a:cxn>
              <a:cxn ang="0">
                <a:pos x="1151447" y="294403"/>
              </a:cxn>
              <a:cxn ang="0">
                <a:pos x="846063" y="29939"/>
              </a:cxn>
              <a:cxn ang="0">
                <a:pos x="585736" y="269453"/>
              </a:cxn>
              <a:cxn ang="0">
                <a:pos x="635799" y="444099"/>
              </a:cxn>
              <a:cxn ang="0">
                <a:pos x="695874" y="618745"/>
              </a:cxn>
              <a:cxn ang="0">
                <a:pos x="836050" y="3537826"/>
              </a:cxn>
              <a:cxn ang="0">
                <a:pos x="881107" y="3303301"/>
              </a:cxn>
              <a:cxn ang="0">
                <a:pos x="866088" y="2944030"/>
              </a:cxn>
              <a:cxn ang="0">
                <a:pos x="936176" y="3138635"/>
              </a:cxn>
              <a:cxn ang="0">
                <a:pos x="961208" y="3443018"/>
              </a:cxn>
              <a:cxn ang="0">
                <a:pos x="901132" y="3602694"/>
              </a:cxn>
              <a:cxn ang="0">
                <a:pos x="841057" y="3662573"/>
              </a:cxn>
              <a:cxn ang="0">
                <a:pos x="836050" y="3537826"/>
              </a:cxn>
            </a:cxnLst>
            <a:rect l="0" t="0" r="0" b="0"/>
            <a:pathLst>
              <a:path w="280" h="761">
                <a:moveTo>
                  <a:pt x="146" y="122"/>
                </a:moveTo>
                <a:cubicBezTo>
                  <a:pt x="146" y="122"/>
                  <a:pt x="156" y="132"/>
                  <a:pt x="161" y="134"/>
                </a:cubicBezTo>
                <a:cubicBezTo>
                  <a:pt x="161" y="134"/>
                  <a:pt x="128" y="172"/>
                  <a:pt x="125" y="184"/>
                </a:cubicBezTo>
                <a:cubicBezTo>
                  <a:pt x="112" y="83"/>
                  <a:pt x="112" y="83"/>
                  <a:pt x="112" y="83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237"/>
                  <a:pt x="14" y="237"/>
                  <a:pt x="14" y="237"/>
                </a:cubicBezTo>
                <a:cubicBezTo>
                  <a:pt x="91" y="264"/>
                  <a:pt x="91" y="264"/>
                  <a:pt x="91" y="264"/>
                </a:cubicBezTo>
                <a:cubicBezTo>
                  <a:pt x="91" y="264"/>
                  <a:pt x="91" y="271"/>
                  <a:pt x="100" y="275"/>
                </a:cubicBezTo>
                <a:cubicBezTo>
                  <a:pt x="113" y="280"/>
                  <a:pt x="113" y="280"/>
                  <a:pt x="113" y="280"/>
                </a:cubicBezTo>
                <a:cubicBezTo>
                  <a:pt x="113" y="280"/>
                  <a:pt x="86" y="366"/>
                  <a:pt x="88" y="384"/>
                </a:cubicBezTo>
                <a:cubicBezTo>
                  <a:pt x="104" y="386"/>
                  <a:pt x="104" y="386"/>
                  <a:pt x="104" y="386"/>
                </a:cubicBezTo>
                <a:cubicBezTo>
                  <a:pt x="104" y="386"/>
                  <a:pt x="97" y="462"/>
                  <a:pt x="126" y="550"/>
                </a:cubicBezTo>
                <a:cubicBezTo>
                  <a:pt x="126" y="550"/>
                  <a:pt x="128" y="583"/>
                  <a:pt x="129" y="593"/>
                </a:cubicBezTo>
                <a:cubicBezTo>
                  <a:pt x="129" y="604"/>
                  <a:pt x="131" y="662"/>
                  <a:pt x="130" y="675"/>
                </a:cubicBezTo>
                <a:cubicBezTo>
                  <a:pt x="129" y="687"/>
                  <a:pt x="132" y="719"/>
                  <a:pt x="128" y="724"/>
                </a:cubicBezTo>
                <a:cubicBezTo>
                  <a:pt x="123" y="728"/>
                  <a:pt x="114" y="735"/>
                  <a:pt x="108" y="737"/>
                </a:cubicBezTo>
                <a:cubicBezTo>
                  <a:pt x="102" y="739"/>
                  <a:pt x="86" y="747"/>
                  <a:pt x="90" y="752"/>
                </a:cubicBezTo>
                <a:cubicBezTo>
                  <a:pt x="90" y="752"/>
                  <a:pt x="93" y="759"/>
                  <a:pt x="137" y="753"/>
                </a:cubicBezTo>
                <a:cubicBezTo>
                  <a:pt x="137" y="753"/>
                  <a:pt x="137" y="761"/>
                  <a:pt x="183" y="757"/>
                </a:cubicBezTo>
                <a:cubicBezTo>
                  <a:pt x="183" y="757"/>
                  <a:pt x="207" y="756"/>
                  <a:pt x="213" y="756"/>
                </a:cubicBezTo>
                <a:cubicBezTo>
                  <a:pt x="219" y="756"/>
                  <a:pt x="243" y="751"/>
                  <a:pt x="232" y="736"/>
                </a:cubicBezTo>
                <a:cubicBezTo>
                  <a:pt x="232" y="736"/>
                  <a:pt x="243" y="588"/>
                  <a:pt x="218" y="556"/>
                </a:cubicBezTo>
                <a:cubicBezTo>
                  <a:pt x="218" y="556"/>
                  <a:pt x="211" y="535"/>
                  <a:pt x="211" y="526"/>
                </a:cubicBezTo>
                <a:cubicBezTo>
                  <a:pt x="211" y="517"/>
                  <a:pt x="212" y="487"/>
                  <a:pt x="215" y="474"/>
                </a:cubicBezTo>
                <a:cubicBezTo>
                  <a:pt x="217" y="461"/>
                  <a:pt x="236" y="407"/>
                  <a:pt x="234" y="400"/>
                </a:cubicBezTo>
                <a:cubicBezTo>
                  <a:pt x="242" y="400"/>
                  <a:pt x="242" y="400"/>
                  <a:pt x="242" y="400"/>
                </a:cubicBezTo>
                <a:cubicBezTo>
                  <a:pt x="242" y="400"/>
                  <a:pt x="247" y="352"/>
                  <a:pt x="236" y="335"/>
                </a:cubicBezTo>
                <a:cubicBezTo>
                  <a:pt x="225" y="318"/>
                  <a:pt x="231" y="308"/>
                  <a:pt x="231" y="296"/>
                </a:cubicBezTo>
                <a:cubicBezTo>
                  <a:pt x="231" y="283"/>
                  <a:pt x="236" y="252"/>
                  <a:pt x="236" y="252"/>
                </a:cubicBezTo>
                <a:cubicBezTo>
                  <a:pt x="236" y="252"/>
                  <a:pt x="280" y="172"/>
                  <a:pt x="264" y="145"/>
                </a:cubicBezTo>
                <a:cubicBezTo>
                  <a:pt x="264" y="145"/>
                  <a:pt x="261" y="134"/>
                  <a:pt x="242" y="129"/>
                </a:cubicBezTo>
                <a:cubicBezTo>
                  <a:pt x="242" y="129"/>
                  <a:pt x="232" y="115"/>
                  <a:pt x="232" y="111"/>
                </a:cubicBezTo>
                <a:cubicBezTo>
                  <a:pt x="231" y="106"/>
                  <a:pt x="226" y="109"/>
                  <a:pt x="226" y="109"/>
                </a:cubicBezTo>
                <a:cubicBezTo>
                  <a:pt x="224" y="102"/>
                  <a:pt x="224" y="102"/>
                  <a:pt x="224" y="102"/>
                </a:cubicBezTo>
                <a:cubicBezTo>
                  <a:pt x="224" y="102"/>
                  <a:pt x="233" y="105"/>
                  <a:pt x="233" y="88"/>
                </a:cubicBezTo>
                <a:cubicBezTo>
                  <a:pt x="233" y="71"/>
                  <a:pt x="232" y="78"/>
                  <a:pt x="228" y="73"/>
                </a:cubicBezTo>
                <a:cubicBezTo>
                  <a:pt x="224" y="67"/>
                  <a:pt x="233" y="70"/>
                  <a:pt x="237" y="65"/>
                </a:cubicBezTo>
                <a:cubicBezTo>
                  <a:pt x="240" y="61"/>
                  <a:pt x="233" y="65"/>
                  <a:pt x="230" y="59"/>
                </a:cubicBezTo>
                <a:cubicBezTo>
                  <a:pt x="226" y="54"/>
                  <a:pt x="201" y="0"/>
                  <a:pt x="169" y="6"/>
                </a:cubicBezTo>
                <a:cubicBezTo>
                  <a:pt x="136" y="12"/>
                  <a:pt x="119" y="43"/>
                  <a:pt x="117" y="54"/>
                </a:cubicBezTo>
                <a:cubicBezTo>
                  <a:pt x="115" y="65"/>
                  <a:pt x="126" y="85"/>
                  <a:pt x="127" y="89"/>
                </a:cubicBezTo>
                <a:cubicBezTo>
                  <a:pt x="128" y="92"/>
                  <a:pt x="145" y="113"/>
                  <a:pt x="139" y="124"/>
                </a:cubicBezTo>
                <a:moveTo>
                  <a:pt x="167" y="709"/>
                </a:moveTo>
                <a:cubicBezTo>
                  <a:pt x="169" y="697"/>
                  <a:pt x="175" y="671"/>
                  <a:pt x="176" y="662"/>
                </a:cubicBezTo>
                <a:cubicBezTo>
                  <a:pt x="177" y="654"/>
                  <a:pt x="176" y="596"/>
                  <a:pt x="173" y="590"/>
                </a:cubicBezTo>
                <a:cubicBezTo>
                  <a:pt x="173" y="590"/>
                  <a:pt x="186" y="617"/>
                  <a:pt x="187" y="629"/>
                </a:cubicBezTo>
                <a:cubicBezTo>
                  <a:pt x="188" y="640"/>
                  <a:pt x="197" y="680"/>
                  <a:pt x="192" y="690"/>
                </a:cubicBezTo>
                <a:cubicBezTo>
                  <a:pt x="188" y="700"/>
                  <a:pt x="184" y="717"/>
                  <a:pt x="180" y="722"/>
                </a:cubicBezTo>
                <a:cubicBezTo>
                  <a:pt x="177" y="727"/>
                  <a:pt x="168" y="734"/>
                  <a:pt x="168" y="734"/>
                </a:cubicBezTo>
                <a:cubicBezTo>
                  <a:pt x="168" y="734"/>
                  <a:pt x="164" y="720"/>
                  <a:pt x="167" y="709"/>
                </a:cubicBezTo>
                <a:close/>
              </a:path>
            </a:pathLst>
          </a:custGeom>
          <a:solidFill>
            <a:srgbClr val="F2900E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0" grpId="0"/>
      <p:bldP spid="12301" grpId="0"/>
      <p:bldP spid="12302" grpId="0"/>
      <p:bldP spid="12303" grpId="0"/>
      <p:bldP spid="12304" grpId="0"/>
      <p:bldP spid="123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9525" y="3294063"/>
            <a:ext cx="12182475" cy="666750"/>
          </a:xfrm>
          <a:prstGeom prst="rect">
            <a:avLst/>
          </a:prstGeom>
          <a:solidFill>
            <a:srgbClr val="F2900E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fontAlgn="base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endParaRPr lang="zh-CN" altLang="en-US" sz="3600" strike="noStrike" noProof="1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7" name="组合 5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13316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13317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318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3319" name="文本框 4"/>
            <p:cNvSpPr txBox="1"/>
            <p:nvPr/>
          </p:nvSpPr>
          <p:spPr>
            <a:xfrm>
              <a:off x="414" y="553"/>
              <a:ext cx="34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我们应该这样服务</a:t>
              </a:r>
            </a:p>
          </p:txBody>
        </p:sp>
      </p:grpSp>
      <p:sp>
        <p:nvSpPr>
          <p:cNvPr id="27" name="Freeform 69"/>
          <p:cNvSpPr>
            <a:spLocks noEditPoints="1"/>
          </p:cNvSpPr>
          <p:nvPr/>
        </p:nvSpPr>
        <p:spPr bwMode="auto">
          <a:xfrm>
            <a:off x="104775" y="2808288"/>
            <a:ext cx="1398588" cy="3763963"/>
          </a:xfrm>
          <a:custGeom>
            <a:avLst/>
            <a:gdLst>
              <a:gd name="T0" fmla="*/ 625 w 693"/>
              <a:gd name="T1" fmla="*/ 1522 h 1641"/>
              <a:gd name="T2" fmla="*/ 520 w 693"/>
              <a:gd name="T3" fmla="*/ 985 h 1641"/>
              <a:gd name="T4" fmla="*/ 498 w 693"/>
              <a:gd name="T5" fmla="*/ 789 h 1641"/>
              <a:gd name="T6" fmla="*/ 532 w 693"/>
              <a:gd name="T7" fmla="*/ 760 h 1641"/>
              <a:gd name="T8" fmla="*/ 571 w 693"/>
              <a:gd name="T9" fmla="*/ 506 h 1641"/>
              <a:gd name="T10" fmla="*/ 505 w 693"/>
              <a:gd name="T11" fmla="*/ 282 h 1641"/>
              <a:gd name="T12" fmla="*/ 394 w 693"/>
              <a:gd name="T13" fmla="*/ 243 h 1641"/>
              <a:gd name="T14" fmla="*/ 344 w 693"/>
              <a:gd name="T15" fmla="*/ 214 h 1641"/>
              <a:gd name="T16" fmla="*/ 341 w 693"/>
              <a:gd name="T17" fmla="*/ 204 h 1641"/>
              <a:gd name="T18" fmla="*/ 354 w 693"/>
              <a:gd name="T19" fmla="*/ 65 h 1641"/>
              <a:gd name="T20" fmla="*/ 313 w 693"/>
              <a:gd name="T21" fmla="*/ 0 h 1641"/>
              <a:gd name="T22" fmla="*/ 228 w 693"/>
              <a:gd name="T23" fmla="*/ 24 h 1641"/>
              <a:gd name="T24" fmla="*/ 214 w 693"/>
              <a:gd name="T25" fmla="*/ 121 h 1641"/>
              <a:gd name="T26" fmla="*/ 240 w 693"/>
              <a:gd name="T27" fmla="*/ 200 h 1641"/>
              <a:gd name="T28" fmla="*/ 240 w 693"/>
              <a:gd name="T29" fmla="*/ 215 h 1641"/>
              <a:gd name="T30" fmla="*/ 147 w 693"/>
              <a:gd name="T31" fmla="*/ 272 h 1641"/>
              <a:gd name="T32" fmla="*/ 22 w 693"/>
              <a:gd name="T33" fmla="*/ 531 h 1641"/>
              <a:gd name="T34" fmla="*/ 113 w 693"/>
              <a:gd name="T35" fmla="*/ 777 h 1641"/>
              <a:gd name="T36" fmla="*/ 143 w 693"/>
              <a:gd name="T37" fmla="*/ 802 h 1641"/>
              <a:gd name="T38" fmla="*/ 220 w 693"/>
              <a:gd name="T39" fmla="*/ 1183 h 1641"/>
              <a:gd name="T40" fmla="*/ 267 w 693"/>
              <a:gd name="T41" fmla="*/ 1470 h 1641"/>
              <a:gd name="T42" fmla="*/ 231 w 693"/>
              <a:gd name="T43" fmla="*/ 1602 h 1641"/>
              <a:gd name="T44" fmla="*/ 343 w 693"/>
              <a:gd name="T45" fmla="*/ 1595 h 1641"/>
              <a:gd name="T46" fmla="*/ 351 w 693"/>
              <a:gd name="T47" fmla="*/ 1504 h 1641"/>
              <a:gd name="T48" fmla="*/ 342 w 693"/>
              <a:gd name="T49" fmla="*/ 1327 h 1641"/>
              <a:gd name="T50" fmla="*/ 334 w 693"/>
              <a:gd name="T51" fmla="*/ 1168 h 1641"/>
              <a:gd name="T52" fmla="*/ 372 w 693"/>
              <a:gd name="T53" fmla="*/ 991 h 1641"/>
              <a:gd name="T54" fmla="*/ 495 w 693"/>
              <a:gd name="T55" fmla="*/ 1455 h 1641"/>
              <a:gd name="T56" fmla="*/ 553 w 693"/>
              <a:gd name="T57" fmla="*/ 1595 h 1641"/>
              <a:gd name="T58" fmla="*/ 693 w 693"/>
              <a:gd name="T59" fmla="*/ 1628 h 1641"/>
              <a:gd name="T60" fmla="*/ 115 w 693"/>
              <a:gd name="T61" fmla="*/ 608 h 1641"/>
              <a:gd name="T62" fmla="*/ 125 w 693"/>
              <a:gd name="T63" fmla="*/ 524 h 1641"/>
              <a:gd name="T64" fmla="*/ 395 w 693"/>
              <a:gd name="T65" fmla="*/ 690 h 1641"/>
              <a:gd name="T66" fmla="*/ 314 w 693"/>
              <a:gd name="T67" fmla="*/ 307 h 1641"/>
              <a:gd name="T68" fmla="*/ 280 w 693"/>
              <a:gd name="T69" fmla="*/ 291 h 1641"/>
              <a:gd name="T70" fmla="*/ 295 w 693"/>
              <a:gd name="T71" fmla="*/ 485 h 1641"/>
              <a:gd name="T72" fmla="*/ 274 w 693"/>
              <a:gd name="T73" fmla="*/ 687 h 1641"/>
              <a:gd name="T74" fmla="*/ 235 w 693"/>
              <a:gd name="T75" fmla="*/ 542 h 1641"/>
              <a:gd name="T76" fmla="*/ 248 w 693"/>
              <a:gd name="T77" fmla="*/ 225 h 1641"/>
              <a:gd name="T78" fmla="*/ 334 w 693"/>
              <a:gd name="T79" fmla="*/ 227 h 1641"/>
              <a:gd name="T80" fmla="*/ 381 w 693"/>
              <a:gd name="T81" fmla="*/ 413 h 1641"/>
              <a:gd name="T82" fmla="*/ 411 w 693"/>
              <a:gd name="T83" fmla="*/ 689 h 1641"/>
              <a:gd name="T84" fmla="*/ 473 w 693"/>
              <a:gd name="T85" fmla="*/ 485 h 1641"/>
              <a:gd name="T86" fmla="*/ 501 w 693"/>
              <a:gd name="T87" fmla="*/ 576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93" h="1641">
                <a:moveTo>
                  <a:pt x="669" y="1590"/>
                </a:moveTo>
                <a:cubicBezTo>
                  <a:pt x="650" y="1579"/>
                  <a:pt x="636" y="1550"/>
                  <a:pt x="629" y="1542"/>
                </a:cubicBezTo>
                <a:cubicBezTo>
                  <a:pt x="622" y="1535"/>
                  <a:pt x="631" y="1537"/>
                  <a:pt x="625" y="1522"/>
                </a:cubicBezTo>
                <a:cubicBezTo>
                  <a:pt x="619" y="1507"/>
                  <a:pt x="600" y="1419"/>
                  <a:pt x="597" y="1391"/>
                </a:cubicBezTo>
                <a:cubicBezTo>
                  <a:pt x="593" y="1362"/>
                  <a:pt x="595" y="1265"/>
                  <a:pt x="582" y="1219"/>
                </a:cubicBezTo>
                <a:cubicBezTo>
                  <a:pt x="568" y="1173"/>
                  <a:pt x="526" y="1025"/>
                  <a:pt x="520" y="985"/>
                </a:cubicBezTo>
                <a:cubicBezTo>
                  <a:pt x="514" y="944"/>
                  <a:pt x="505" y="903"/>
                  <a:pt x="505" y="881"/>
                </a:cubicBezTo>
                <a:cubicBezTo>
                  <a:pt x="505" y="858"/>
                  <a:pt x="503" y="843"/>
                  <a:pt x="496" y="827"/>
                </a:cubicBezTo>
                <a:cubicBezTo>
                  <a:pt x="490" y="811"/>
                  <a:pt x="498" y="789"/>
                  <a:pt x="498" y="789"/>
                </a:cubicBezTo>
                <a:cubicBezTo>
                  <a:pt x="498" y="789"/>
                  <a:pt x="514" y="801"/>
                  <a:pt x="524" y="810"/>
                </a:cubicBezTo>
                <a:cubicBezTo>
                  <a:pt x="534" y="819"/>
                  <a:pt x="534" y="805"/>
                  <a:pt x="529" y="785"/>
                </a:cubicBezTo>
                <a:cubicBezTo>
                  <a:pt x="524" y="765"/>
                  <a:pt x="527" y="754"/>
                  <a:pt x="532" y="760"/>
                </a:cubicBezTo>
                <a:cubicBezTo>
                  <a:pt x="537" y="767"/>
                  <a:pt x="541" y="728"/>
                  <a:pt x="553" y="705"/>
                </a:cubicBezTo>
                <a:cubicBezTo>
                  <a:pt x="566" y="681"/>
                  <a:pt x="593" y="633"/>
                  <a:pt x="587" y="606"/>
                </a:cubicBezTo>
                <a:cubicBezTo>
                  <a:pt x="581" y="578"/>
                  <a:pt x="578" y="530"/>
                  <a:pt x="571" y="506"/>
                </a:cubicBezTo>
                <a:cubicBezTo>
                  <a:pt x="563" y="483"/>
                  <a:pt x="556" y="441"/>
                  <a:pt x="547" y="415"/>
                </a:cubicBezTo>
                <a:cubicBezTo>
                  <a:pt x="538" y="389"/>
                  <a:pt x="540" y="376"/>
                  <a:pt x="529" y="350"/>
                </a:cubicBezTo>
                <a:cubicBezTo>
                  <a:pt x="517" y="324"/>
                  <a:pt x="505" y="295"/>
                  <a:pt x="505" y="282"/>
                </a:cubicBezTo>
                <a:cubicBezTo>
                  <a:pt x="505" y="275"/>
                  <a:pt x="502" y="269"/>
                  <a:pt x="491" y="265"/>
                </a:cubicBezTo>
                <a:cubicBezTo>
                  <a:pt x="483" y="261"/>
                  <a:pt x="469" y="258"/>
                  <a:pt x="449" y="255"/>
                </a:cubicBezTo>
                <a:cubicBezTo>
                  <a:pt x="428" y="252"/>
                  <a:pt x="409" y="248"/>
                  <a:pt x="394" y="243"/>
                </a:cubicBezTo>
                <a:cubicBezTo>
                  <a:pt x="393" y="243"/>
                  <a:pt x="392" y="242"/>
                  <a:pt x="391" y="242"/>
                </a:cubicBezTo>
                <a:cubicBezTo>
                  <a:pt x="391" y="242"/>
                  <a:pt x="390" y="242"/>
                  <a:pt x="390" y="242"/>
                </a:cubicBezTo>
                <a:cubicBezTo>
                  <a:pt x="370" y="235"/>
                  <a:pt x="344" y="214"/>
                  <a:pt x="344" y="214"/>
                </a:cubicBezTo>
                <a:cubicBezTo>
                  <a:pt x="336" y="225"/>
                  <a:pt x="336" y="225"/>
                  <a:pt x="336" y="225"/>
                </a:cubicBezTo>
                <a:cubicBezTo>
                  <a:pt x="339" y="221"/>
                  <a:pt x="341" y="218"/>
                  <a:pt x="344" y="214"/>
                </a:cubicBezTo>
                <a:cubicBezTo>
                  <a:pt x="341" y="211"/>
                  <a:pt x="336" y="204"/>
                  <a:pt x="341" y="204"/>
                </a:cubicBezTo>
                <a:cubicBezTo>
                  <a:pt x="352" y="203"/>
                  <a:pt x="354" y="159"/>
                  <a:pt x="360" y="146"/>
                </a:cubicBezTo>
                <a:cubicBezTo>
                  <a:pt x="366" y="133"/>
                  <a:pt x="364" y="124"/>
                  <a:pt x="360" y="112"/>
                </a:cubicBezTo>
                <a:cubicBezTo>
                  <a:pt x="356" y="101"/>
                  <a:pt x="364" y="84"/>
                  <a:pt x="354" y="65"/>
                </a:cubicBezTo>
                <a:cubicBezTo>
                  <a:pt x="344" y="47"/>
                  <a:pt x="358" y="24"/>
                  <a:pt x="344" y="22"/>
                </a:cubicBezTo>
                <a:cubicBezTo>
                  <a:pt x="330" y="20"/>
                  <a:pt x="335" y="3"/>
                  <a:pt x="322" y="3"/>
                </a:cubicBezTo>
                <a:cubicBezTo>
                  <a:pt x="318" y="3"/>
                  <a:pt x="315" y="2"/>
                  <a:pt x="313" y="0"/>
                </a:cubicBezTo>
                <a:cubicBezTo>
                  <a:pt x="302" y="21"/>
                  <a:pt x="285" y="14"/>
                  <a:pt x="285" y="14"/>
                </a:cubicBezTo>
                <a:cubicBezTo>
                  <a:pt x="259" y="8"/>
                  <a:pt x="242" y="14"/>
                  <a:pt x="230" y="23"/>
                </a:cubicBezTo>
                <a:cubicBezTo>
                  <a:pt x="230" y="23"/>
                  <a:pt x="229" y="24"/>
                  <a:pt x="228" y="24"/>
                </a:cubicBezTo>
                <a:cubicBezTo>
                  <a:pt x="213" y="38"/>
                  <a:pt x="208" y="57"/>
                  <a:pt x="208" y="58"/>
                </a:cubicBezTo>
                <a:cubicBezTo>
                  <a:pt x="207" y="65"/>
                  <a:pt x="206" y="72"/>
                  <a:pt x="206" y="77"/>
                </a:cubicBezTo>
                <a:cubicBezTo>
                  <a:pt x="208" y="95"/>
                  <a:pt x="213" y="113"/>
                  <a:pt x="214" y="121"/>
                </a:cubicBezTo>
                <a:cubicBezTo>
                  <a:pt x="215" y="128"/>
                  <a:pt x="219" y="158"/>
                  <a:pt x="225" y="158"/>
                </a:cubicBezTo>
                <a:cubicBezTo>
                  <a:pt x="231" y="158"/>
                  <a:pt x="233" y="159"/>
                  <a:pt x="233" y="159"/>
                </a:cubicBezTo>
                <a:cubicBezTo>
                  <a:pt x="233" y="159"/>
                  <a:pt x="240" y="182"/>
                  <a:pt x="240" y="200"/>
                </a:cubicBezTo>
                <a:cubicBezTo>
                  <a:pt x="240" y="208"/>
                  <a:pt x="240" y="212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24" y="238"/>
                  <a:pt x="206" y="246"/>
                </a:cubicBezTo>
                <a:cubicBezTo>
                  <a:pt x="188" y="255"/>
                  <a:pt x="162" y="268"/>
                  <a:pt x="147" y="272"/>
                </a:cubicBezTo>
                <a:cubicBezTo>
                  <a:pt x="136" y="275"/>
                  <a:pt x="124" y="279"/>
                  <a:pt x="115" y="285"/>
                </a:cubicBezTo>
                <a:cubicBezTo>
                  <a:pt x="103" y="293"/>
                  <a:pt x="93" y="305"/>
                  <a:pt x="89" y="326"/>
                </a:cubicBezTo>
                <a:cubicBezTo>
                  <a:pt x="82" y="365"/>
                  <a:pt x="42" y="495"/>
                  <a:pt x="22" y="531"/>
                </a:cubicBezTo>
                <a:cubicBezTo>
                  <a:pt x="3" y="567"/>
                  <a:pt x="0" y="616"/>
                  <a:pt x="20" y="646"/>
                </a:cubicBezTo>
                <a:cubicBezTo>
                  <a:pt x="39" y="676"/>
                  <a:pt x="86" y="750"/>
                  <a:pt x="93" y="760"/>
                </a:cubicBezTo>
                <a:cubicBezTo>
                  <a:pt x="100" y="770"/>
                  <a:pt x="102" y="778"/>
                  <a:pt x="113" y="777"/>
                </a:cubicBezTo>
                <a:cubicBezTo>
                  <a:pt x="113" y="777"/>
                  <a:pt x="114" y="776"/>
                  <a:pt x="115" y="776"/>
                </a:cubicBezTo>
                <a:cubicBezTo>
                  <a:pt x="124" y="776"/>
                  <a:pt x="130" y="777"/>
                  <a:pt x="130" y="777"/>
                </a:cubicBezTo>
                <a:cubicBezTo>
                  <a:pt x="130" y="777"/>
                  <a:pt x="135" y="796"/>
                  <a:pt x="143" y="802"/>
                </a:cubicBezTo>
                <a:cubicBezTo>
                  <a:pt x="151" y="808"/>
                  <a:pt x="161" y="828"/>
                  <a:pt x="163" y="821"/>
                </a:cubicBezTo>
                <a:cubicBezTo>
                  <a:pt x="166" y="814"/>
                  <a:pt x="173" y="872"/>
                  <a:pt x="180" y="903"/>
                </a:cubicBezTo>
                <a:cubicBezTo>
                  <a:pt x="187" y="934"/>
                  <a:pt x="220" y="1152"/>
                  <a:pt x="220" y="1183"/>
                </a:cubicBezTo>
                <a:cubicBezTo>
                  <a:pt x="220" y="1214"/>
                  <a:pt x="232" y="1246"/>
                  <a:pt x="231" y="1268"/>
                </a:cubicBezTo>
                <a:cubicBezTo>
                  <a:pt x="230" y="1291"/>
                  <a:pt x="235" y="1349"/>
                  <a:pt x="236" y="1381"/>
                </a:cubicBezTo>
                <a:cubicBezTo>
                  <a:pt x="237" y="1413"/>
                  <a:pt x="267" y="1447"/>
                  <a:pt x="267" y="1470"/>
                </a:cubicBezTo>
                <a:cubicBezTo>
                  <a:pt x="267" y="1494"/>
                  <a:pt x="260" y="1505"/>
                  <a:pt x="263" y="1519"/>
                </a:cubicBezTo>
                <a:cubicBezTo>
                  <a:pt x="267" y="1532"/>
                  <a:pt x="266" y="1542"/>
                  <a:pt x="251" y="1558"/>
                </a:cubicBezTo>
                <a:cubicBezTo>
                  <a:pt x="236" y="1574"/>
                  <a:pt x="230" y="1589"/>
                  <a:pt x="231" y="1602"/>
                </a:cubicBezTo>
                <a:cubicBezTo>
                  <a:pt x="232" y="1614"/>
                  <a:pt x="236" y="1619"/>
                  <a:pt x="266" y="1620"/>
                </a:cubicBezTo>
                <a:cubicBezTo>
                  <a:pt x="296" y="1621"/>
                  <a:pt x="324" y="1613"/>
                  <a:pt x="324" y="1605"/>
                </a:cubicBezTo>
                <a:cubicBezTo>
                  <a:pt x="324" y="1598"/>
                  <a:pt x="334" y="1595"/>
                  <a:pt x="343" y="1595"/>
                </a:cubicBezTo>
                <a:cubicBezTo>
                  <a:pt x="351" y="1595"/>
                  <a:pt x="350" y="1587"/>
                  <a:pt x="346" y="1569"/>
                </a:cubicBezTo>
                <a:cubicBezTo>
                  <a:pt x="343" y="1552"/>
                  <a:pt x="330" y="1528"/>
                  <a:pt x="338" y="1531"/>
                </a:cubicBezTo>
                <a:cubicBezTo>
                  <a:pt x="345" y="1533"/>
                  <a:pt x="351" y="1528"/>
                  <a:pt x="351" y="1504"/>
                </a:cubicBezTo>
                <a:cubicBezTo>
                  <a:pt x="351" y="1479"/>
                  <a:pt x="355" y="1471"/>
                  <a:pt x="344" y="1457"/>
                </a:cubicBezTo>
                <a:cubicBezTo>
                  <a:pt x="333" y="1442"/>
                  <a:pt x="335" y="1415"/>
                  <a:pt x="338" y="1392"/>
                </a:cubicBezTo>
                <a:cubicBezTo>
                  <a:pt x="340" y="1370"/>
                  <a:pt x="348" y="1354"/>
                  <a:pt x="342" y="1327"/>
                </a:cubicBezTo>
                <a:cubicBezTo>
                  <a:pt x="335" y="1299"/>
                  <a:pt x="334" y="1266"/>
                  <a:pt x="338" y="1252"/>
                </a:cubicBezTo>
                <a:cubicBezTo>
                  <a:pt x="342" y="1239"/>
                  <a:pt x="339" y="1222"/>
                  <a:pt x="329" y="1211"/>
                </a:cubicBezTo>
                <a:cubicBezTo>
                  <a:pt x="319" y="1200"/>
                  <a:pt x="334" y="1180"/>
                  <a:pt x="334" y="1168"/>
                </a:cubicBezTo>
                <a:cubicBezTo>
                  <a:pt x="334" y="1156"/>
                  <a:pt x="330" y="1104"/>
                  <a:pt x="337" y="1052"/>
                </a:cubicBezTo>
                <a:cubicBezTo>
                  <a:pt x="343" y="999"/>
                  <a:pt x="344" y="960"/>
                  <a:pt x="345" y="946"/>
                </a:cubicBezTo>
                <a:cubicBezTo>
                  <a:pt x="346" y="933"/>
                  <a:pt x="354" y="939"/>
                  <a:pt x="372" y="991"/>
                </a:cubicBezTo>
                <a:cubicBezTo>
                  <a:pt x="391" y="1043"/>
                  <a:pt x="438" y="1205"/>
                  <a:pt x="447" y="1241"/>
                </a:cubicBezTo>
                <a:cubicBezTo>
                  <a:pt x="454" y="1272"/>
                  <a:pt x="480" y="1385"/>
                  <a:pt x="491" y="1436"/>
                </a:cubicBezTo>
                <a:cubicBezTo>
                  <a:pt x="493" y="1444"/>
                  <a:pt x="494" y="1451"/>
                  <a:pt x="495" y="1455"/>
                </a:cubicBezTo>
                <a:cubicBezTo>
                  <a:pt x="501" y="1486"/>
                  <a:pt x="509" y="1548"/>
                  <a:pt x="517" y="1548"/>
                </a:cubicBezTo>
                <a:cubicBezTo>
                  <a:pt x="526" y="1548"/>
                  <a:pt x="524" y="1554"/>
                  <a:pt x="525" y="1572"/>
                </a:cubicBezTo>
                <a:cubicBezTo>
                  <a:pt x="526" y="1589"/>
                  <a:pt x="543" y="1592"/>
                  <a:pt x="553" y="1595"/>
                </a:cubicBezTo>
                <a:cubicBezTo>
                  <a:pt x="563" y="1599"/>
                  <a:pt x="566" y="1589"/>
                  <a:pt x="566" y="1589"/>
                </a:cubicBezTo>
                <a:cubicBezTo>
                  <a:pt x="566" y="1589"/>
                  <a:pt x="582" y="1623"/>
                  <a:pt x="610" y="1626"/>
                </a:cubicBezTo>
                <a:cubicBezTo>
                  <a:pt x="639" y="1630"/>
                  <a:pt x="693" y="1641"/>
                  <a:pt x="693" y="1628"/>
                </a:cubicBezTo>
                <a:cubicBezTo>
                  <a:pt x="693" y="1614"/>
                  <a:pt x="687" y="1602"/>
                  <a:pt x="669" y="1590"/>
                </a:cubicBezTo>
                <a:close/>
                <a:moveTo>
                  <a:pt x="128" y="644"/>
                </a:moveTo>
                <a:cubicBezTo>
                  <a:pt x="128" y="632"/>
                  <a:pt x="122" y="619"/>
                  <a:pt x="115" y="608"/>
                </a:cubicBezTo>
                <a:cubicBezTo>
                  <a:pt x="105" y="594"/>
                  <a:pt x="95" y="582"/>
                  <a:pt x="99" y="575"/>
                </a:cubicBezTo>
                <a:cubicBezTo>
                  <a:pt x="105" y="563"/>
                  <a:pt x="110" y="563"/>
                  <a:pt x="115" y="554"/>
                </a:cubicBezTo>
                <a:cubicBezTo>
                  <a:pt x="118" y="549"/>
                  <a:pt x="121" y="541"/>
                  <a:pt x="125" y="524"/>
                </a:cubicBezTo>
                <a:cubicBezTo>
                  <a:pt x="124" y="559"/>
                  <a:pt x="136" y="611"/>
                  <a:pt x="128" y="644"/>
                </a:cubicBezTo>
                <a:close/>
                <a:moveTo>
                  <a:pt x="411" y="689"/>
                </a:moveTo>
                <a:cubicBezTo>
                  <a:pt x="407" y="690"/>
                  <a:pt x="402" y="690"/>
                  <a:pt x="395" y="690"/>
                </a:cubicBezTo>
                <a:cubicBezTo>
                  <a:pt x="395" y="685"/>
                  <a:pt x="395" y="680"/>
                  <a:pt x="393" y="674"/>
                </a:cubicBezTo>
                <a:cubicBezTo>
                  <a:pt x="389" y="655"/>
                  <a:pt x="367" y="523"/>
                  <a:pt x="351" y="448"/>
                </a:cubicBezTo>
                <a:cubicBezTo>
                  <a:pt x="335" y="373"/>
                  <a:pt x="318" y="317"/>
                  <a:pt x="314" y="307"/>
                </a:cubicBezTo>
                <a:cubicBezTo>
                  <a:pt x="310" y="297"/>
                  <a:pt x="323" y="293"/>
                  <a:pt x="323" y="293"/>
                </a:cubicBezTo>
                <a:cubicBezTo>
                  <a:pt x="299" y="269"/>
                  <a:pt x="299" y="269"/>
                  <a:pt x="299" y="269"/>
                </a:cubicBezTo>
                <a:cubicBezTo>
                  <a:pt x="288" y="274"/>
                  <a:pt x="280" y="291"/>
                  <a:pt x="280" y="291"/>
                </a:cubicBezTo>
                <a:cubicBezTo>
                  <a:pt x="280" y="291"/>
                  <a:pt x="292" y="299"/>
                  <a:pt x="294" y="307"/>
                </a:cubicBezTo>
                <a:cubicBezTo>
                  <a:pt x="296" y="315"/>
                  <a:pt x="292" y="325"/>
                  <a:pt x="286" y="343"/>
                </a:cubicBezTo>
                <a:cubicBezTo>
                  <a:pt x="281" y="362"/>
                  <a:pt x="288" y="443"/>
                  <a:pt x="295" y="485"/>
                </a:cubicBezTo>
                <a:cubicBezTo>
                  <a:pt x="302" y="527"/>
                  <a:pt x="315" y="621"/>
                  <a:pt x="323" y="669"/>
                </a:cubicBezTo>
                <a:cubicBezTo>
                  <a:pt x="324" y="677"/>
                  <a:pt x="326" y="683"/>
                  <a:pt x="327" y="689"/>
                </a:cubicBezTo>
                <a:cubicBezTo>
                  <a:pt x="308" y="688"/>
                  <a:pt x="289" y="687"/>
                  <a:pt x="274" y="687"/>
                </a:cubicBezTo>
                <a:cubicBezTo>
                  <a:pt x="232" y="687"/>
                  <a:pt x="191" y="692"/>
                  <a:pt x="191" y="692"/>
                </a:cubicBezTo>
                <a:cubicBezTo>
                  <a:pt x="191" y="692"/>
                  <a:pt x="199" y="672"/>
                  <a:pt x="212" y="643"/>
                </a:cubicBezTo>
                <a:cubicBezTo>
                  <a:pt x="224" y="615"/>
                  <a:pt x="226" y="589"/>
                  <a:pt x="235" y="542"/>
                </a:cubicBezTo>
                <a:cubicBezTo>
                  <a:pt x="245" y="495"/>
                  <a:pt x="237" y="463"/>
                  <a:pt x="237" y="406"/>
                </a:cubicBezTo>
                <a:cubicBezTo>
                  <a:pt x="237" y="361"/>
                  <a:pt x="234" y="300"/>
                  <a:pt x="231" y="263"/>
                </a:cubicBezTo>
                <a:cubicBezTo>
                  <a:pt x="231" y="257"/>
                  <a:pt x="231" y="235"/>
                  <a:pt x="248" y="225"/>
                </a:cubicBezTo>
                <a:cubicBezTo>
                  <a:pt x="257" y="236"/>
                  <a:pt x="268" y="248"/>
                  <a:pt x="281" y="257"/>
                </a:cubicBezTo>
                <a:cubicBezTo>
                  <a:pt x="304" y="273"/>
                  <a:pt x="306" y="261"/>
                  <a:pt x="320" y="244"/>
                </a:cubicBezTo>
                <a:cubicBezTo>
                  <a:pt x="326" y="237"/>
                  <a:pt x="330" y="232"/>
                  <a:pt x="334" y="227"/>
                </a:cubicBezTo>
                <a:cubicBezTo>
                  <a:pt x="334" y="227"/>
                  <a:pt x="334" y="227"/>
                  <a:pt x="334" y="227"/>
                </a:cubicBezTo>
                <a:cubicBezTo>
                  <a:pt x="353" y="218"/>
                  <a:pt x="370" y="255"/>
                  <a:pt x="370" y="255"/>
                </a:cubicBezTo>
                <a:cubicBezTo>
                  <a:pt x="382" y="288"/>
                  <a:pt x="381" y="349"/>
                  <a:pt x="381" y="413"/>
                </a:cubicBezTo>
                <a:cubicBezTo>
                  <a:pt x="381" y="478"/>
                  <a:pt x="393" y="542"/>
                  <a:pt x="406" y="589"/>
                </a:cubicBezTo>
                <a:cubicBezTo>
                  <a:pt x="418" y="636"/>
                  <a:pt x="437" y="678"/>
                  <a:pt x="437" y="678"/>
                </a:cubicBezTo>
                <a:cubicBezTo>
                  <a:pt x="437" y="678"/>
                  <a:pt x="426" y="684"/>
                  <a:pt x="411" y="689"/>
                </a:cubicBezTo>
                <a:close/>
                <a:moveTo>
                  <a:pt x="491" y="631"/>
                </a:moveTo>
                <a:cubicBezTo>
                  <a:pt x="489" y="627"/>
                  <a:pt x="490" y="600"/>
                  <a:pt x="484" y="579"/>
                </a:cubicBezTo>
                <a:cubicBezTo>
                  <a:pt x="477" y="556"/>
                  <a:pt x="474" y="524"/>
                  <a:pt x="473" y="485"/>
                </a:cubicBezTo>
                <a:cubicBezTo>
                  <a:pt x="473" y="485"/>
                  <a:pt x="482" y="518"/>
                  <a:pt x="491" y="538"/>
                </a:cubicBezTo>
                <a:cubicBezTo>
                  <a:pt x="495" y="547"/>
                  <a:pt x="498" y="553"/>
                  <a:pt x="501" y="553"/>
                </a:cubicBezTo>
                <a:cubicBezTo>
                  <a:pt x="511" y="556"/>
                  <a:pt x="512" y="570"/>
                  <a:pt x="501" y="576"/>
                </a:cubicBezTo>
                <a:cubicBezTo>
                  <a:pt x="490" y="582"/>
                  <a:pt x="498" y="624"/>
                  <a:pt x="493" y="630"/>
                </a:cubicBezTo>
                <a:cubicBezTo>
                  <a:pt x="492" y="631"/>
                  <a:pt x="491" y="631"/>
                  <a:pt x="491" y="63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 lIns="60952" tIns="30476" rIns="60952" bIns="30476"/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1200" strike="noStrike" noProof="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446213" y="2897188"/>
            <a:ext cx="1460500" cy="1458913"/>
          </a:xfrm>
          <a:prstGeom prst="ellipse">
            <a:avLst/>
          </a:prstGeom>
          <a:solidFill>
            <a:srgbClr val="F2900E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fontAlgn="base">
              <a:spcBef>
                <a:spcPts val="200"/>
              </a:spcBef>
              <a:spcAft>
                <a:spcPts val="200"/>
              </a:spcAft>
            </a:pPr>
            <a:endParaRPr lang="zh-CN" altLang="en-US" sz="3200" strike="noStrike" noProof="1">
              <a:solidFill>
                <a:schemeClr val="tx1"/>
              </a:solidFill>
              <a:latin typeface="Arial Black" panose="020B0A04020102020204"/>
            </a:endParaRPr>
          </a:p>
        </p:txBody>
      </p:sp>
      <p:sp>
        <p:nvSpPr>
          <p:cNvPr id="13322" name="矩形 19"/>
          <p:cNvSpPr/>
          <p:nvPr/>
        </p:nvSpPr>
        <p:spPr>
          <a:xfrm>
            <a:off x="1217613" y="1371600"/>
            <a:ext cx="2262187" cy="11731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客户也不喜欢投诉。除非他们觉得供应商实在太不像话了。但如果能让一个心怀不满  客户满意，他会变得对你特别忠诚</a:t>
            </a:r>
          </a:p>
        </p:txBody>
      </p:sp>
      <p:sp>
        <p:nvSpPr>
          <p:cNvPr id="13323" name="矩形 1"/>
          <p:cNvSpPr/>
          <p:nvPr/>
        </p:nvSpPr>
        <p:spPr>
          <a:xfrm>
            <a:off x="1503363" y="3398838"/>
            <a:ext cx="119856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终身价值</a:t>
            </a:r>
          </a:p>
        </p:txBody>
      </p:sp>
      <p:sp>
        <p:nvSpPr>
          <p:cNvPr id="13" name="椭圆 12"/>
          <p:cNvSpPr/>
          <p:nvPr/>
        </p:nvSpPr>
        <p:spPr>
          <a:xfrm>
            <a:off x="3479800" y="2897188"/>
            <a:ext cx="1458913" cy="1458913"/>
          </a:xfrm>
          <a:prstGeom prst="ellipse">
            <a:avLst/>
          </a:prstGeom>
          <a:solidFill>
            <a:schemeClr val="bg1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fontAlgn="base">
              <a:spcBef>
                <a:spcPts val="200"/>
              </a:spcBef>
              <a:spcAft>
                <a:spcPts val="200"/>
              </a:spcAft>
            </a:pPr>
            <a:endParaRPr lang="zh-CN" altLang="en-US" sz="3200" strike="noStrike" noProof="1">
              <a:solidFill>
                <a:schemeClr val="tx1"/>
              </a:solidFill>
              <a:latin typeface="Arial Black" panose="020B0A04020102020204"/>
            </a:endParaRPr>
          </a:p>
        </p:txBody>
      </p:sp>
      <p:sp>
        <p:nvSpPr>
          <p:cNvPr id="13325" name="矩形 13"/>
          <p:cNvSpPr/>
          <p:nvPr/>
        </p:nvSpPr>
        <p:spPr>
          <a:xfrm>
            <a:off x="3725863" y="3376613"/>
            <a:ext cx="94456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zh-CN" altLang="en-US" sz="2000" b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容忍度</a:t>
            </a:r>
          </a:p>
        </p:txBody>
      </p:sp>
      <p:sp>
        <p:nvSpPr>
          <p:cNvPr id="3" name="椭圆 2"/>
          <p:cNvSpPr/>
          <p:nvPr/>
        </p:nvSpPr>
        <p:spPr>
          <a:xfrm>
            <a:off x="5511800" y="2897188"/>
            <a:ext cx="1460500" cy="1458913"/>
          </a:xfrm>
          <a:prstGeom prst="ellipse">
            <a:avLst/>
          </a:prstGeom>
          <a:solidFill>
            <a:srgbClr val="F2900E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fontAlgn="base">
              <a:spcBef>
                <a:spcPts val="200"/>
              </a:spcBef>
              <a:spcAft>
                <a:spcPts val="200"/>
              </a:spcAft>
            </a:pPr>
            <a:endParaRPr lang="zh-CN" altLang="en-US" sz="3200" strike="noStrike" noProof="1">
              <a:solidFill>
                <a:schemeClr val="tx1"/>
              </a:solidFill>
              <a:latin typeface="Arial Black" panose="020B0A04020102020204"/>
            </a:endParaRPr>
          </a:p>
        </p:txBody>
      </p:sp>
      <p:sp>
        <p:nvSpPr>
          <p:cNvPr id="13327" name="矩形 3"/>
          <p:cNvSpPr/>
          <p:nvPr/>
        </p:nvSpPr>
        <p:spPr>
          <a:xfrm>
            <a:off x="5621338" y="3406775"/>
            <a:ext cx="119856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客户需求</a:t>
            </a:r>
          </a:p>
        </p:txBody>
      </p:sp>
      <p:sp>
        <p:nvSpPr>
          <p:cNvPr id="23" name="椭圆 22"/>
          <p:cNvSpPr/>
          <p:nvPr/>
        </p:nvSpPr>
        <p:spPr>
          <a:xfrm>
            <a:off x="7545388" y="2897188"/>
            <a:ext cx="1458913" cy="1458913"/>
          </a:xfrm>
          <a:prstGeom prst="ellipse">
            <a:avLst/>
          </a:prstGeom>
          <a:solidFill>
            <a:schemeClr val="bg1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fontAlgn="base">
              <a:spcBef>
                <a:spcPts val="200"/>
              </a:spcBef>
              <a:spcAft>
                <a:spcPts val="200"/>
              </a:spcAft>
            </a:pPr>
            <a:endParaRPr lang="zh-CN" altLang="en-US" sz="3200" strike="noStrike" noProof="1">
              <a:solidFill>
                <a:schemeClr val="tx1"/>
              </a:solidFill>
              <a:latin typeface="Arial Black" panose="020B0A04020102020204"/>
            </a:endParaRPr>
          </a:p>
        </p:txBody>
      </p:sp>
      <p:sp>
        <p:nvSpPr>
          <p:cNvPr id="13329" name="矩形 7"/>
          <p:cNvSpPr/>
          <p:nvPr/>
        </p:nvSpPr>
        <p:spPr>
          <a:xfrm>
            <a:off x="7689850" y="3340100"/>
            <a:ext cx="12446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zh-CN" altLang="en-US" sz="2000" b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服务过程</a:t>
            </a:r>
          </a:p>
        </p:txBody>
      </p:sp>
      <p:sp>
        <p:nvSpPr>
          <p:cNvPr id="13330" name="矩形 8"/>
          <p:cNvSpPr/>
          <p:nvPr/>
        </p:nvSpPr>
        <p:spPr>
          <a:xfrm>
            <a:off x="5283200" y="1371600"/>
            <a:ext cx="2033588" cy="11588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只要瞄准客户要的究竟是什么，企业就能不仅吸引并留住客户，而且更能够提高效率，让员工更喜欢自己的工作</a:t>
            </a:r>
          </a:p>
        </p:txBody>
      </p:sp>
      <p:sp>
        <p:nvSpPr>
          <p:cNvPr id="13331" name="矩形 9"/>
          <p:cNvSpPr/>
          <p:nvPr/>
        </p:nvSpPr>
        <p:spPr>
          <a:xfrm>
            <a:off x="3249613" y="4421188"/>
            <a:ext cx="2033587" cy="11731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在不同的行业中，客户满意度一般在</a:t>
            </a:r>
            <a:r>
              <a:rPr lang="en-US" altLang="zh-CN" sz="1400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20%~70%</a:t>
            </a:r>
            <a:r>
              <a:rPr lang="zh-CN" altLang="en-US" sz="1400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之间。各种证据表明客户越来越不能容忍劣质服务</a:t>
            </a:r>
          </a:p>
        </p:txBody>
      </p:sp>
      <p:sp>
        <p:nvSpPr>
          <p:cNvPr id="13332" name="矩形 10"/>
          <p:cNvSpPr/>
          <p:nvPr/>
        </p:nvSpPr>
        <p:spPr>
          <a:xfrm>
            <a:off x="7316788" y="4421188"/>
            <a:ext cx="1916112" cy="11731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即使产品或者服务确实能够满足客户的期望，但是如果客户对交易过程本身不满意，还是会感到失望</a:t>
            </a:r>
          </a:p>
        </p:txBody>
      </p:sp>
      <p:sp>
        <p:nvSpPr>
          <p:cNvPr id="15" name="椭圆 14"/>
          <p:cNvSpPr/>
          <p:nvPr/>
        </p:nvSpPr>
        <p:spPr>
          <a:xfrm>
            <a:off x="9518650" y="2897188"/>
            <a:ext cx="1460500" cy="1458913"/>
          </a:xfrm>
          <a:prstGeom prst="ellipse">
            <a:avLst/>
          </a:prstGeom>
          <a:solidFill>
            <a:srgbClr val="F2900E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fontAlgn="base">
              <a:spcBef>
                <a:spcPts val="200"/>
              </a:spcBef>
              <a:spcAft>
                <a:spcPts val="200"/>
              </a:spcAft>
            </a:pPr>
            <a:endParaRPr lang="zh-CN" altLang="en-US" sz="3200" strike="noStrike" noProof="1">
              <a:solidFill>
                <a:schemeClr val="tx1"/>
              </a:solidFill>
              <a:latin typeface="Arial Black" panose="020B0A04020102020204"/>
            </a:endParaRPr>
          </a:p>
        </p:txBody>
      </p:sp>
      <p:sp>
        <p:nvSpPr>
          <p:cNvPr id="13334" name="矩形 28"/>
          <p:cNvSpPr/>
          <p:nvPr/>
        </p:nvSpPr>
        <p:spPr>
          <a:xfrm>
            <a:off x="9674225" y="3360738"/>
            <a:ext cx="119856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客户角度</a:t>
            </a:r>
          </a:p>
        </p:txBody>
      </p:sp>
      <p:sp>
        <p:nvSpPr>
          <p:cNvPr id="13335" name="矩形 31"/>
          <p:cNvSpPr/>
          <p:nvPr/>
        </p:nvSpPr>
        <p:spPr>
          <a:xfrm>
            <a:off x="9232900" y="1571625"/>
            <a:ext cx="1917700" cy="9588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无论是为客户解决问题，站在客户的角度看问题，还是一声热情的问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00"/>
                            </p:stCondLst>
                            <p:childTnLst>
                              <p:par>
                                <p:cTn id="8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500"/>
                            </p:stCondLst>
                            <p:childTnLst>
                              <p:par>
                                <p:cTn id="10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7" grpId="0" animBg="1"/>
      <p:bldP spid="16" grpId="0" animBg="1"/>
      <p:bldP spid="13322" grpId="0"/>
      <p:bldP spid="13" grpId="0" animBg="1"/>
      <p:bldP spid="13325" grpId="0"/>
      <p:bldP spid="3" grpId="0" animBg="1"/>
      <p:bldP spid="13327" grpId="0"/>
      <p:bldP spid="23" grpId="0" animBg="1"/>
      <p:bldP spid="13329" grpId="0"/>
      <p:bldP spid="13330" grpId="0"/>
      <p:bldP spid="13331" grpId="0"/>
      <p:bldP spid="13332" grpId="0"/>
      <p:bldP spid="15" grpId="0" animBg="1"/>
      <p:bldP spid="13334" grpId="0"/>
      <p:bldP spid="133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5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14339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14340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341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4342" name="文本框 4"/>
            <p:cNvSpPr txBox="1"/>
            <p:nvPr/>
          </p:nvSpPr>
          <p:spPr>
            <a:xfrm>
              <a:off x="414" y="553"/>
              <a:ext cx="30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消费者调查统计</a:t>
              </a:r>
              <a:endParaRPr lang="en-US" altLang="zh-CN" sz="2000" b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343" name="任意多边形 17"/>
          <p:cNvSpPr/>
          <p:nvPr/>
        </p:nvSpPr>
        <p:spPr>
          <a:xfrm>
            <a:off x="815975" y="3736975"/>
            <a:ext cx="1997075" cy="5826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95716" y="0"/>
              </a:cxn>
              <a:cxn ang="0">
                <a:pos x="1995716" y="380436"/>
              </a:cxn>
              <a:cxn ang="0">
                <a:pos x="1894206" y="380436"/>
              </a:cxn>
              <a:cxn ang="0">
                <a:pos x="1894206" y="584079"/>
              </a:cxn>
              <a:cxn ang="0">
                <a:pos x="1691428" y="380436"/>
              </a:cxn>
              <a:cxn ang="0">
                <a:pos x="0" y="380436"/>
              </a:cxn>
            </a:cxnLst>
            <a:rect l="0" t="0" r="0" b="0"/>
            <a:pathLst>
              <a:path w="1997528" h="582125">
                <a:moveTo>
                  <a:pt x="0" y="0"/>
                </a:moveTo>
                <a:lnTo>
                  <a:pt x="1997528" y="0"/>
                </a:lnTo>
                <a:lnTo>
                  <a:pt x="1997528" y="379163"/>
                </a:lnTo>
                <a:lnTo>
                  <a:pt x="1895926" y="379163"/>
                </a:lnTo>
                <a:lnTo>
                  <a:pt x="1895926" y="582125"/>
                </a:lnTo>
                <a:lnTo>
                  <a:pt x="1692964" y="379163"/>
                </a:lnTo>
                <a:lnTo>
                  <a:pt x="0" y="379163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>
            <a:solidFill>
              <a:srgbClr val="3F3F3F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9" name="矩形 9"/>
          <p:cNvSpPr/>
          <p:nvPr/>
        </p:nvSpPr>
        <p:spPr>
          <a:xfrm>
            <a:off x="471488" y="4446588"/>
            <a:ext cx="2471737" cy="6397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/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投诉被迅速得到解决，会有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82%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的客户继续购买你的商品，只有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18%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的客户不会再来</a:t>
            </a:r>
            <a:endParaRPr lang="zh-CN" altLang="en-US" sz="1200" dirty="0">
              <a:solidFill>
                <a:srgbClr val="2E374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0" name="矩形 10"/>
          <p:cNvSpPr/>
          <p:nvPr/>
        </p:nvSpPr>
        <p:spPr>
          <a:xfrm>
            <a:off x="3413125" y="4446588"/>
            <a:ext cx="2473325" cy="6397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/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投诉过但得到解决，会有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54%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的客户继续购买你的商品，而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46%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的客户不会再来</a:t>
            </a:r>
            <a:endParaRPr lang="zh-CN" altLang="en-US" sz="1200" dirty="0">
              <a:solidFill>
                <a:srgbClr val="2E374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1" name="矩形 11"/>
          <p:cNvSpPr/>
          <p:nvPr/>
        </p:nvSpPr>
        <p:spPr>
          <a:xfrm>
            <a:off x="6248400" y="4446588"/>
            <a:ext cx="2473325" cy="6397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/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投诉过但没得到解决，还继续购买你的商品的占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19%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，而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81%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的客户不会再来</a:t>
            </a:r>
            <a:endParaRPr lang="zh-CN" altLang="en-US" sz="1200" dirty="0">
              <a:solidFill>
                <a:srgbClr val="2E374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2" name="矩形 12"/>
          <p:cNvSpPr/>
          <p:nvPr/>
        </p:nvSpPr>
        <p:spPr>
          <a:xfrm>
            <a:off x="9185275" y="4446588"/>
            <a:ext cx="2473325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/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但还会继续购买你的商品的占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9%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，而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91%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的客户不会再来</a:t>
            </a:r>
            <a:endParaRPr lang="zh-CN" altLang="en-US" sz="1200" dirty="0">
              <a:solidFill>
                <a:srgbClr val="2E374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3" name="矩形 21"/>
          <p:cNvSpPr/>
          <p:nvPr/>
        </p:nvSpPr>
        <p:spPr>
          <a:xfrm>
            <a:off x="1028700" y="3741738"/>
            <a:ext cx="1614488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ctr"/>
            <a:r>
              <a:rPr lang="zh-CN" altLang="en-US" b="1" dirty="0">
                <a:solidFill>
                  <a:srgbClr val="3B3B3B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rPr>
              <a:t>投诉迅速解决</a:t>
            </a:r>
            <a:r>
              <a:rPr lang="en-US" altLang="zh-CN" b="1" dirty="0">
                <a:solidFill>
                  <a:srgbClr val="3B3B3B"/>
                </a:solidFill>
                <a:latin typeface="Calibri" panose="020F0502020204030204" pitchFamily="34" charset="0"/>
                <a:ea typeface="Calibri" panose="020F0502020204030204" pitchFamily="34" charset="0"/>
                <a:sym typeface="Calibri" panose="020F0502020204030204" pitchFamily="34" charset="0"/>
              </a:rPr>
              <a:t> 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651250" y="3736975"/>
            <a:ext cx="1997075" cy="582613"/>
            <a:chOff x="5750" y="5885"/>
            <a:chExt cx="3144" cy="918"/>
          </a:xfrm>
        </p:grpSpPr>
        <p:sp>
          <p:nvSpPr>
            <p:cNvPr id="2" name="任意多边形 18"/>
            <p:cNvSpPr/>
            <p:nvPr/>
          </p:nvSpPr>
          <p:spPr>
            <a:xfrm>
              <a:off x="5750" y="5885"/>
              <a:ext cx="3145" cy="9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95716" y="0"/>
                </a:cxn>
                <a:cxn ang="0">
                  <a:pos x="1995716" y="380436"/>
                </a:cxn>
                <a:cxn ang="0">
                  <a:pos x="1894206" y="380436"/>
                </a:cxn>
                <a:cxn ang="0">
                  <a:pos x="1894206" y="584079"/>
                </a:cxn>
                <a:cxn ang="0">
                  <a:pos x="1691428" y="380436"/>
                </a:cxn>
                <a:cxn ang="0">
                  <a:pos x="0" y="380436"/>
                </a:cxn>
              </a:cxnLst>
              <a:rect l="0" t="0" r="0" b="0"/>
              <a:pathLst>
                <a:path w="1997528" h="582125">
                  <a:moveTo>
                    <a:pt x="0" y="0"/>
                  </a:moveTo>
                  <a:lnTo>
                    <a:pt x="1997528" y="0"/>
                  </a:lnTo>
                  <a:lnTo>
                    <a:pt x="1997528" y="379163"/>
                  </a:lnTo>
                  <a:lnTo>
                    <a:pt x="1895926" y="379163"/>
                  </a:lnTo>
                  <a:lnTo>
                    <a:pt x="1895926" y="582125"/>
                  </a:lnTo>
                  <a:lnTo>
                    <a:pt x="1692964" y="379163"/>
                  </a:lnTo>
                  <a:lnTo>
                    <a:pt x="0" y="37916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flat" cmpd="sng">
              <a:solidFill>
                <a:srgbClr val="3F3F3F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" name="矩形 22"/>
            <p:cNvSpPr/>
            <p:nvPr/>
          </p:nvSpPr>
          <p:spPr>
            <a:xfrm>
              <a:off x="5933" y="5893"/>
              <a:ext cx="2902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algn="ctr"/>
              <a:r>
                <a:rPr lang="zh-CN" altLang="en-US" b="1" dirty="0">
                  <a:solidFill>
                    <a:srgbClr val="3B3B3B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rPr>
                <a:t>投诉过，已解决</a:t>
              </a:r>
              <a:r>
                <a:rPr lang="en-US" altLang="zh-CN" b="1" dirty="0">
                  <a:solidFill>
                    <a:srgbClr val="3B3B3B"/>
                  </a:solidFill>
                  <a:latin typeface="Calibri" panose="020F0502020204030204" pitchFamily="34" charset="0"/>
                  <a:ea typeface="Calibri" panose="020F0502020204030204" pitchFamily="34" charset="0"/>
                  <a:sym typeface="Calibri" panose="020F0502020204030204" pitchFamily="34" charset="0"/>
                </a:rPr>
                <a:t> 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486525" y="3736975"/>
            <a:ext cx="1997075" cy="582613"/>
            <a:chOff x="10215" y="5885"/>
            <a:chExt cx="3144" cy="918"/>
          </a:xfrm>
        </p:grpSpPr>
        <p:sp>
          <p:nvSpPr>
            <p:cNvPr id="4" name="任意多边形 19"/>
            <p:cNvSpPr/>
            <p:nvPr/>
          </p:nvSpPr>
          <p:spPr>
            <a:xfrm>
              <a:off x="10215" y="5885"/>
              <a:ext cx="3145" cy="9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95716" y="0"/>
                </a:cxn>
                <a:cxn ang="0">
                  <a:pos x="1995716" y="380436"/>
                </a:cxn>
                <a:cxn ang="0">
                  <a:pos x="1857728" y="380436"/>
                </a:cxn>
                <a:cxn ang="0">
                  <a:pos x="1857728" y="584079"/>
                </a:cxn>
                <a:cxn ang="0">
                  <a:pos x="1654950" y="380436"/>
                </a:cxn>
                <a:cxn ang="0">
                  <a:pos x="0" y="380436"/>
                </a:cxn>
              </a:cxnLst>
              <a:rect l="0" t="0" r="0" b="0"/>
              <a:pathLst>
                <a:path w="1997528" h="582125">
                  <a:moveTo>
                    <a:pt x="0" y="0"/>
                  </a:moveTo>
                  <a:lnTo>
                    <a:pt x="1997528" y="0"/>
                  </a:lnTo>
                  <a:lnTo>
                    <a:pt x="1997528" y="379163"/>
                  </a:lnTo>
                  <a:lnTo>
                    <a:pt x="1859414" y="379163"/>
                  </a:lnTo>
                  <a:lnTo>
                    <a:pt x="1859414" y="582125"/>
                  </a:lnTo>
                  <a:lnTo>
                    <a:pt x="1656452" y="379163"/>
                  </a:lnTo>
                  <a:lnTo>
                    <a:pt x="0" y="37916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flat" cmpd="sng">
              <a:solidFill>
                <a:srgbClr val="3F3F3F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4" name="矩形 23"/>
            <p:cNvSpPr/>
            <p:nvPr/>
          </p:nvSpPr>
          <p:spPr>
            <a:xfrm>
              <a:off x="10338" y="5893"/>
              <a:ext cx="2902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algn="ctr"/>
              <a:r>
                <a:rPr lang="zh-CN" altLang="en-US" b="1" dirty="0">
                  <a:solidFill>
                    <a:srgbClr val="3B3B3B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rPr>
                <a:t>投诉过，没解决</a:t>
              </a:r>
              <a:r>
                <a:rPr lang="en-US" altLang="zh-CN" b="1" dirty="0">
                  <a:solidFill>
                    <a:srgbClr val="3B3B3B"/>
                  </a:solidFill>
                  <a:latin typeface="Calibri" panose="020F0502020204030204" pitchFamily="34" charset="0"/>
                  <a:ea typeface="Calibri" panose="020F0502020204030204" pitchFamily="34" charset="0"/>
                  <a:sym typeface="Calibri" panose="020F0502020204030204" pitchFamily="34" charset="0"/>
                </a:rPr>
                <a:t> 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423400" y="3736975"/>
            <a:ext cx="1998663" cy="582613"/>
            <a:chOff x="14840" y="5885"/>
            <a:chExt cx="3148" cy="918"/>
          </a:xfrm>
        </p:grpSpPr>
        <p:sp>
          <p:nvSpPr>
            <p:cNvPr id="14356" name="任意多边形 20"/>
            <p:cNvSpPr/>
            <p:nvPr/>
          </p:nvSpPr>
          <p:spPr>
            <a:xfrm>
              <a:off x="14840" y="5885"/>
              <a:ext cx="3148" cy="9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02072" y="0"/>
                </a:cxn>
                <a:cxn ang="0">
                  <a:pos x="2002072" y="380436"/>
                </a:cxn>
                <a:cxn ang="0">
                  <a:pos x="1863644" y="380436"/>
                </a:cxn>
                <a:cxn ang="0">
                  <a:pos x="1863644" y="584079"/>
                </a:cxn>
                <a:cxn ang="0">
                  <a:pos x="1660220" y="380436"/>
                </a:cxn>
                <a:cxn ang="0">
                  <a:pos x="0" y="380436"/>
                </a:cxn>
              </a:cxnLst>
              <a:rect l="0" t="0" r="0" b="0"/>
              <a:pathLst>
                <a:path w="1997528" h="582125">
                  <a:moveTo>
                    <a:pt x="0" y="0"/>
                  </a:moveTo>
                  <a:lnTo>
                    <a:pt x="1997528" y="0"/>
                  </a:lnTo>
                  <a:lnTo>
                    <a:pt x="1997528" y="379163"/>
                  </a:lnTo>
                  <a:lnTo>
                    <a:pt x="1859414" y="379163"/>
                  </a:lnTo>
                  <a:lnTo>
                    <a:pt x="1859414" y="582125"/>
                  </a:lnTo>
                  <a:lnTo>
                    <a:pt x="1656452" y="379163"/>
                  </a:lnTo>
                  <a:lnTo>
                    <a:pt x="0" y="37916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flat" cmpd="sng">
              <a:solidFill>
                <a:srgbClr val="3F3F3F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7" name="矩形 24"/>
            <p:cNvSpPr/>
            <p:nvPr/>
          </p:nvSpPr>
          <p:spPr>
            <a:xfrm>
              <a:off x="14990" y="5893"/>
              <a:ext cx="2903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algn="ctr"/>
              <a:r>
                <a:rPr lang="zh-CN" altLang="en-US" b="1" dirty="0">
                  <a:solidFill>
                    <a:srgbClr val="3B3B3B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不满意，不投诉</a:t>
              </a:r>
              <a:r>
                <a:rPr lang="zh-CN" altLang="en-US" b="1" dirty="0">
                  <a:solidFill>
                    <a:srgbClr val="3B3B3B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rPr>
                <a:t> 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573463" y="1206500"/>
            <a:ext cx="2036762" cy="2170113"/>
            <a:chOff x="5628" y="1901"/>
            <a:chExt cx="3206" cy="3416"/>
          </a:xfrm>
        </p:grpSpPr>
        <p:sp>
          <p:nvSpPr>
            <p:cNvPr id="963" name="饼形 962"/>
            <p:cNvSpPr/>
            <p:nvPr/>
          </p:nvSpPr>
          <p:spPr>
            <a:xfrm>
              <a:off x="5628" y="1901"/>
              <a:ext cx="3207" cy="3417"/>
            </a:xfrm>
            <a:prstGeom prst="pie">
              <a:avLst>
                <a:gd name="adj1" fmla="val 3454772"/>
                <a:gd name="adj2" fmla="val 16374941"/>
              </a:avLst>
            </a:prstGeom>
            <a:solidFill>
              <a:srgbClr val="F2900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reflection endPos="0" dist="50800" dir="5400000" sy="-100000" algn="bl" rotWithShape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60" name="矩形 27"/>
            <p:cNvSpPr/>
            <p:nvPr/>
          </p:nvSpPr>
          <p:spPr>
            <a:xfrm>
              <a:off x="5958" y="3168"/>
              <a:ext cx="915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algn="ctr"/>
              <a:r>
                <a:rPr lang="en-US" altLang="zh-CN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sym typeface="Calibri" panose="020F0502020204030204" pitchFamily="34" charset="0"/>
                </a:rPr>
                <a:t>54%</a:t>
              </a:r>
              <a:endParaRPr lang="zh-CN" altLang="en-US" b="1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670300" y="1184275"/>
            <a:ext cx="2035175" cy="2168525"/>
            <a:chOff x="5780" y="1864"/>
            <a:chExt cx="3206" cy="3416"/>
          </a:xfrm>
        </p:grpSpPr>
        <p:sp>
          <p:nvSpPr>
            <p:cNvPr id="966" name="饼形 965"/>
            <p:cNvSpPr/>
            <p:nvPr/>
          </p:nvSpPr>
          <p:spPr>
            <a:xfrm rot="8760000">
              <a:off x="5780" y="1864"/>
              <a:ext cx="3207" cy="3417"/>
            </a:xfrm>
            <a:prstGeom prst="pie">
              <a:avLst>
                <a:gd name="adj1" fmla="val 7604890"/>
                <a:gd name="adj2" fmla="val 16374941"/>
              </a:avLst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reflection endPos="0" dist="50800" dir="5400000" sy="-100000" algn="bl" rotWithShape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63" name="矩形 26"/>
            <p:cNvSpPr/>
            <p:nvPr/>
          </p:nvSpPr>
          <p:spPr>
            <a:xfrm>
              <a:off x="7700" y="3168"/>
              <a:ext cx="913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algn="ctr"/>
              <a:r>
                <a:rPr lang="en-US" altLang="zh-CN" b="1" dirty="0">
                  <a:solidFill>
                    <a:srgbClr val="3B3B3B"/>
                  </a:solidFill>
                  <a:latin typeface="Calibri" panose="020F0502020204030204" pitchFamily="34" charset="0"/>
                  <a:ea typeface="Calibri" panose="020F0502020204030204" pitchFamily="34" charset="0"/>
                  <a:sym typeface="Calibri" panose="020F0502020204030204" pitchFamily="34" charset="0"/>
                </a:rPr>
                <a:t>46%</a:t>
              </a:r>
            </a:p>
          </p:txBody>
        </p:sp>
      </p:grpSp>
      <p:grpSp>
        <p:nvGrpSpPr>
          <p:cNvPr id="9" name="组合 1"/>
          <p:cNvGrpSpPr/>
          <p:nvPr/>
        </p:nvGrpSpPr>
        <p:grpSpPr>
          <a:xfrm>
            <a:off x="639763" y="1312863"/>
            <a:ext cx="2114550" cy="2170112"/>
            <a:chOff x="1007" y="2067"/>
            <a:chExt cx="3330" cy="3418"/>
          </a:xfrm>
        </p:grpSpPr>
        <p:sp>
          <p:nvSpPr>
            <p:cNvPr id="14365" name="饼形 956"/>
            <p:cNvSpPr/>
            <p:nvPr/>
          </p:nvSpPr>
          <p:spPr>
            <a:xfrm rot="4740000">
              <a:off x="962" y="2110"/>
              <a:ext cx="3419" cy="3331"/>
            </a:xfrm>
            <a:custGeom>
              <a:avLst/>
              <a:gdLst/>
              <a:ahLst/>
              <a:cxnLst>
                <a:cxn ang="0">
                  <a:pos x="3419" y="1666"/>
                </a:cxn>
                <a:cxn ang="5400000">
                  <a:pos x="1709" y="3332"/>
                </a:cxn>
                <a:cxn ang="10800000">
                  <a:pos x="0" y="1666"/>
                </a:cxn>
                <a:cxn ang="16200000">
                  <a:pos x="1709" y="0"/>
                </a:cxn>
              </a:cxnLst>
              <a:rect l="0" t="0" r="0" b="0"/>
              <a:pathLst>
                <a:path w="3419" h="3332">
                  <a:moveTo>
                    <a:pt x="2794" y="378"/>
                  </a:moveTo>
                  <a:cubicBezTo>
                    <a:pt x="3175" y="684"/>
                    <a:pt x="3418" y="1147"/>
                    <a:pt x="3418" y="1666"/>
                  </a:cubicBezTo>
                  <a:cubicBezTo>
                    <a:pt x="3418" y="2586"/>
                    <a:pt x="2653" y="3332"/>
                    <a:pt x="1709" y="3332"/>
                  </a:cubicBezTo>
                  <a:cubicBezTo>
                    <a:pt x="765" y="3332"/>
                    <a:pt x="0" y="2586"/>
                    <a:pt x="0" y="1666"/>
                  </a:cubicBezTo>
                  <a:cubicBezTo>
                    <a:pt x="0" y="746"/>
                    <a:pt x="765" y="0"/>
                    <a:pt x="1709" y="0"/>
                  </a:cubicBezTo>
                  <a:lnTo>
                    <a:pt x="1709" y="1666"/>
                  </a:lnTo>
                  <a:close/>
                </a:path>
              </a:pathLst>
            </a:custGeom>
            <a:solidFill>
              <a:srgbClr val="F2900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66" name="矩形 26"/>
            <p:cNvSpPr/>
            <p:nvPr/>
          </p:nvSpPr>
          <p:spPr>
            <a:xfrm>
              <a:off x="1468" y="3628"/>
              <a:ext cx="914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algn="ctr"/>
              <a:r>
                <a:rPr lang="en-US" altLang="zh-CN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sym typeface="Calibri" panose="020F0502020204030204" pitchFamily="34" charset="0"/>
                </a:rPr>
                <a:t>82%</a:t>
              </a:r>
              <a:endParaRPr lang="zh-CN" altLang="en-US" b="1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1" name="组合 2"/>
          <p:cNvGrpSpPr/>
          <p:nvPr/>
        </p:nvGrpSpPr>
        <p:grpSpPr>
          <a:xfrm>
            <a:off x="884238" y="1311275"/>
            <a:ext cx="1884362" cy="2176463"/>
            <a:chOff x="1392" y="2065"/>
            <a:chExt cx="2968" cy="3428"/>
          </a:xfrm>
        </p:grpSpPr>
        <p:sp>
          <p:nvSpPr>
            <p:cNvPr id="14368" name="饼形 957"/>
            <p:cNvSpPr/>
            <p:nvPr/>
          </p:nvSpPr>
          <p:spPr>
            <a:xfrm rot="-10080000">
              <a:off x="1392" y="2065"/>
              <a:ext cx="2969" cy="3429"/>
            </a:xfrm>
            <a:custGeom>
              <a:avLst/>
              <a:gdLst/>
              <a:ahLst/>
              <a:cxnLst>
                <a:cxn ang="0">
                  <a:pos x="2970" y="1714"/>
                </a:cxn>
                <a:cxn ang="5400000">
                  <a:pos x="1485" y="3429"/>
                </a:cxn>
                <a:cxn ang="10800000">
                  <a:pos x="0" y="1714"/>
                </a:cxn>
                <a:cxn ang="16200000">
                  <a:pos x="1485" y="0"/>
                </a:cxn>
              </a:cxnLst>
              <a:rect l="0" t="0" r="0" b="0"/>
              <a:pathLst>
                <a:path w="2970" h="3429">
                  <a:moveTo>
                    <a:pt x="76" y="2259"/>
                  </a:moveTo>
                  <a:cubicBezTo>
                    <a:pt x="26" y="2088"/>
                    <a:pt x="-1" y="1905"/>
                    <a:pt x="-1" y="1714"/>
                  </a:cubicBezTo>
                  <a:cubicBezTo>
                    <a:pt x="-1" y="1550"/>
                    <a:pt x="19" y="1391"/>
                    <a:pt x="56" y="1242"/>
                  </a:cubicBezTo>
                  <a:lnTo>
                    <a:pt x="1485" y="17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69" name="矩形 26"/>
            <p:cNvSpPr/>
            <p:nvPr/>
          </p:nvSpPr>
          <p:spPr>
            <a:xfrm>
              <a:off x="3248" y="3628"/>
              <a:ext cx="914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algn="ctr"/>
              <a:r>
                <a:rPr lang="en-US" altLang="zh-CN" b="1" dirty="0">
                  <a:solidFill>
                    <a:srgbClr val="3B3B3B"/>
                  </a:solidFill>
                  <a:latin typeface="Calibri" panose="020F0502020204030204" pitchFamily="34" charset="0"/>
                  <a:ea typeface="Calibri" panose="020F0502020204030204" pitchFamily="34" charset="0"/>
                  <a:sym typeface="Calibri" panose="020F0502020204030204" pitchFamily="34" charset="0"/>
                </a:rPr>
                <a:t>18%</a:t>
              </a:r>
            </a:p>
          </p:txBody>
        </p:sp>
      </p:grpSp>
      <p:grpSp>
        <p:nvGrpSpPr>
          <p:cNvPr id="14364" name="组合 970"/>
          <p:cNvGrpSpPr/>
          <p:nvPr/>
        </p:nvGrpSpPr>
        <p:grpSpPr>
          <a:xfrm>
            <a:off x="6418263" y="1244600"/>
            <a:ext cx="2116137" cy="2171700"/>
            <a:chOff x="1008" y="2068"/>
            <a:chExt cx="3332" cy="3419"/>
          </a:xfrm>
        </p:grpSpPr>
        <p:sp>
          <p:nvSpPr>
            <p:cNvPr id="14371" name="饼形 971"/>
            <p:cNvSpPr/>
            <p:nvPr/>
          </p:nvSpPr>
          <p:spPr>
            <a:xfrm rot="4740000">
              <a:off x="962" y="2109"/>
              <a:ext cx="3419" cy="3332"/>
            </a:xfrm>
            <a:custGeom>
              <a:avLst/>
              <a:gdLst/>
              <a:ahLst/>
              <a:cxnLst>
                <a:cxn ang="0">
                  <a:pos x="3419" y="1666"/>
                </a:cxn>
                <a:cxn ang="5400000">
                  <a:pos x="1709" y="3332"/>
                </a:cxn>
                <a:cxn ang="10800000">
                  <a:pos x="0" y="1666"/>
                </a:cxn>
                <a:cxn ang="16200000">
                  <a:pos x="1709" y="0"/>
                </a:cxn>
              </a:cxnLst>
              <a:rect l="0" t="0" r="0" b="0"/>
              <a:pathLst>
                <a:path w="3419" h="3332">
                  <a:moveTo>
                    <a:pt x="2794" y="378"/>
                  </a:moveTo>
                  <a:cubicBezTo>
                    <a:pt x="3175" y="684"/>
                    <a:pt x="3418" y="1147"/>
                    <a:pt x="3418" y="1666"/>
                  </a:cubicBezTo>
                  <a:cubicBezTo>
                    <a:pt x="3418" y="2586"/>
                    <a:pt x="2653" y="3332"/>
                    <a:pt x="1709" y="3332"/>
                  </a:cubicBezTo>
                  <a:cubicBezTo>
                    <a:pt x="765" y="3332"/>
                    <a:pt x="0" y="2586"/>
                    <a:pt x="0" y="1666"/>
                  </a:cubicBezTo>
                  <a:cubicBezTo>
                    <a:pt x="0" y="746"/>
                    <a:pt x="765" y="0"/>
                    <a:pt x="1709" y="0"/>
                  </a:cubicBezTo>
                  <a:lnTo>
                    <a:pt x="1709" y="1666"/>
                  </a:lnTo>
                  <a:close/>
                </a:path>
              </a:pathLst>
            </a:custGeom>
            <a:solidFill>
              <a:srgbClr val="F2900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2" name="矩形 26"/>
            <p:cNvSpPr/>
            <p:nvPr/>
          </p:nvSpPr>
          <p:spPr>
            <a:xfrm>
              <a:off x="1468" y="3627"/>
              <a:ext cx="914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algn="ctr"/>
              <a:r>
                <a:rPr lang="en-US" altLang="zh-CN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sym typeface="Calibri" panose="020F0502020204030204" pitchFamily="34" charset="0"/>
                </a:rPr>
                <a:t>81%</a:t>
              </a:r>
              <a:endParaRPr lang="zh-CN" altLang="en-US" b="1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3" name="组合 8"/>
          <p:cNvGrpSpPr/>
          <p:nvPr/>
        </p:nvGrpSpPr>
        <p:grpSpPr>
          <a:xfrm>
            <a:off x="6678613" y="1260475"/>
            <a:ext cx="1885950" cy="2176463"/>
            <a:chOff x="10518" y="1985"/>
            <a:chExt cx="2970" cy="3428"/>
          </a:xfrm>
        </p:grpSpPr>
        <p:sp>
          <p:nvSpPr>
            <p:cNvPr id="14374" name="饼形 974"/>
            <p:cNvSpPr/>
            <p:nvPr/>
          </p:nvSpPr>
          <p:spPr>
            <a:xfrm rot="-10200000">
              <a:off x="10518" y="1985"/>
              <a:ext cx="2970" cy="3428"/>
            </a:xfrm>
            <a:custGeom>
              <a:avLst/>
              <a:gdLst/>
              <a:ahLst/>
              <a:cxnLst>
                <a:cxn ang="0">
                  <a:pos x="1885950" y="1088707"/>
                </a:cxn>
                <a:cxn ang="5400000">
                  <a:pos x="942975" y="2177415"/>
                </a:cxn>
                <a:cxn ang="10800000">
                  <a:pos x="0" y="1088707"/>
                </a:cxn>
                <a:cxn ang="16200000">
                  <a:pos x="942975" y="0"/>
                </a:cxn>
              </a:cxnLst>
              <a:rect l="0" t="0" r="0" b="0"/>
              <a:pathLst>
                <a:path w="1885950" h="2177415">
                  <a:moveTo>
                    <a:pt x="48833" y="1434518"/>
                  </a:moveTo>
                  <a:cubicBezTo>
                    <a:pt x="17090" y="1326057"/>
                    <a:pt x="-1" y="1209687"/>
                    <a:pt x="-1" y="1088707"/>
                  </a:cubicBezTo>
                  <a:cubicBezTo>
                    <a:pt x="-1" y="984564"/>
                    <a:pt x="12664" y="883837"/>
                    <a:pt x="36248" y="788727"/>
                  </a:cubicBezTo>
                  <a:lnTo>
                    <a:pt x="942975" y="108870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5" name="矩形 26"/>
            <p:cNvSpPr/>
            <p:nvPr/>
          </p:nvSpPr>
          <p:spPr>
            <a:xfrm>
              <a:off x="12348" y="3520"/>
              <a:ext cx="915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algn="ctr"/>
              <a:r>
                <a:rPr lang="en-US" altLang="zh-CN" b="1" dirty="0">
                  <a:solidFill>
                    <a:srgbClr val="3B3B3B"/>
                  </a:solidFill>
                  <a:latin typeface="Calibri" panose="020F0502020204030204" pitchFamily="34" charset="0"/>
                  <a:ea typeface="Calibri" panose="020F0502020204030204" pitchFamily="34" charset="0"/>
                  <a:sym typeface="Calibri" panose="020F0502020204030204" pitchFamily="34" charset="0"/>
                </a:rPr>
                <a:t>19%</a:t>
              </a:r>
            </a:p>
          </p:txBody>
        </p:sp>
      </p:grpSp>
      <p:grpSp>
        <p:nvGrpSpPr>
          <p:cNvPr id="14" name="组合 976"/>
          <p:cNvGrpSpPr/>
          <p:nvPr/>
        </p:nvGrpSpPr>
        <p:grpSpPr>
          <a:xfrm>
            <a:off x="9164638" y="1185863"/>
            <a:ext cx="2116137" cy="2171700"/>
            <a:chOff x="1008" y="2068"/>
            <a:chExt cx="3332" cy="3419"/>
          </a:xfrm>
        </p:grpSpPr>
        <p:sp>
          <p:nvSpPr>
            <p:cNvPr id="14377" name="饼形 977"/>
            <p:cNvSpPr/>
            <p:nvPr/>
          </p:nvSpPr>
          <p:spPr>
            <a:xfrm rot="4740000">
              <a:off x="962" y="2109"/>
              <a:ext cx="3419" cy="3332"/>
            </a:xfrm>
            <a:custGeom>
              <a:avLst/>
              <a:gdLst/>
              <a:ahLst/>
              <a:cxnLst>
                <a:cxn ang="0">
                  <a:pos x="3419" y="1666"/>
                </a:cxn>
                <a:cxn ang="5400000">
                  <a:pos x="1709" y="3332"/>
                </a:cxn>
                <a:cxn ang="10800000">
                  <a:pos x="0" y="1666"/>
                </a:cxn>
                <a:cxn ang="16200000">
                  <a:pos x="1709" y="0"/>
                </a:cxn>
              </a:cxnLst>
              <a:rect l="0" t="0" r="0" b="0"/>
              <a:pathLst>
                <a:path w="3419" h="3332">
                  <a:moveTo>
                    <a:pt x="2487" y="182"/>
                  </a:moveTo>
                  <a:cubicBezTo>
                    <a:pt x="3040" y="457"/>
                    <a:pt x="3418" y="1018"/>
                    <a:pt x="3418" y="1665"/>
                  </a:cubicBezTo>
                  <a:cubicBezTo>
                    <a:pt x="3418" y="2585"/>
                    <a:pt x="2653" y="3331"/>
                    <a:pt x="1709" y="3331"/>
                  </a:cubicBezTo>
                  <a:cubicBezTo>
                    <a:pt x="765" y="3331"/>
                    <a:pt x="0" y="2585"/>
                    <a:pt x="0" y="1665"/>
                  </a:cubicBezTo>
                  <a:cubicBezTo>
                    <a:pt x="0" y="745"/>
                    <a:pt x="765" y="-1"/>
                    <a:pt x="1709" y="-1"/>
                  </a:cubicBezTo>
                  <a:lnTo>
                    <a:pt x="1709" y="1666"/>
                  </a:lnTo>
                  <a:close/>
                </a:path>
              </a:pathLst>
            </a:custGeom>
            <a:solidFill>
              <a:srgbClr val="F2900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8" name="矩形 26"/>
            <p:cNvSpPr/>
            <p:nvPr/>
          </p:nvSpPr>
          <p:spPr>
            <a:xfrm>
              <a:off x="1468" y="3627"/>
              <a:ext cx="914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algn="ctr"/>
              <a:r>
                <a:rPr lang="en-US" altLang="zh-CN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sym typeface="Calibri" panose="020F0502020204030204" pitchFamily="34" charset="0"/>
                </a:rPr>
                <a:t>91%</a:t>
              </a:r>
              <a:endParaRPr lang="zh-CN" altLang="en-US" b="1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5" name="组合 10"/>
          <p:cNvGrpSpPr/>
          <p:nvPr/>
        </p:nvGrpSpPr>
        <p:grpSpPr>
          <a:xfrm>
            <a:off x="9375775" y="1193800"/>
            <a:ext cx="1885950" cy="2178050"/>
            <a:chOff x="14765" y="1880"/>
            <a:chExt cx="2970" cy="3430"/>
          </a:xfrm>
        </p:grpSpPr>
        <p:sp>
          <p:nvSpPr>
            <p:cNvPr id="14380" name="饼形 979"/>
            <p:cNvSpPr/>
            <p:nvPr/>
          </p:nvSpPr>
          <p:spPr>
            <a:xfrm rot="-10080000">
              <a:off x="14765" y="1880"/>
              <a:ext cx="2970" cy="3430"/>
            </a:xfrm>
            <a:custGeom>
              <a:avLst/>
              <a:gdLst/>
              <a:ahLst/>
              <a:cxnLst>
                <a:cxn ang="0">
                  <a:pos x="1885950" y="1088707"/>
                </a:cxn>
                <a:cxn ang="5400000">
                  <a:pos x="942975" y="2177415"/>
                </a:cxn>
                <a:cxn ang="10800000">
                  <a:pos x="0" y="1088707"/>
                </a:cxn>
                <a:cxn ang="16200000">
                  <a:pos x="942975" y="0"/>
                </a:cxn>
              </a:cxnLst>
              <a:rect l="0" t="0" r="0" b="0"/>
              <a:pathLst>
                <a:path w="1885950" h="2177415">
                  <a:moveTo>
                    <a:pt x="48833" y="1434518"/>
                  </a:moveTo>
                  <a:cubicBezTo>
                    <a:pt x="17090" y="1326057"/>
                    <a:pt x="-1" y="1209687"/>
                    <a:pt x="-1" y="1088707"/>
                  </a:cubicBezTo>
                  <a:cubicBezTo>
                    <a:pt x="-1" y="1076973"/>
                    <a:pt x="160" y="1065282"/>
                    <a:pt x="475" y="1053794"/>
                  </a:cubicBezTo>
                  <a:lnTo>
                    <a:pt x="942975" y="108870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81" name="矩形 28"/>
            <p:cNvSpPr/>
            <p:nvPr/>
          </p:nvSpPr>
          <p:spPr>
            <a:xfrm>
              <a:off x="16983" y="3288"/>
              <a:ext cx="730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algn="ctr"/>
              <a:r>
                <a:rPr lang="en-US" altLang="zh-CN" b="1" dirty="0">
                  <a:solidFill>
                    <a:srgbClr val="3B3B3B"/>
                  </a:solidFill>
                  <a:latin typeface="Calibri" panose="020F0502020204030204" pitchFamily="34" charset="0"/>
                  <a:ea typeface="Calibri" panose="020F0502020204030204" pitchFamily="34" charset="0"/>
                  <a:sym typeface="Calibri" panose="020F0502020204030204" pitchFamily="34" charset="0"/>
                </a:rPr>
                <a:t>9%</a:t>
              </a:r>
            </a:p>
          </p:txBody>
        </p:sp>
      </p:grpSp>
      <p:grpSp>
        <p:nvGrpSpPr>
          <p:cNvPr id="983" name="组合 982"/>
          <p:cNvGrpSpPr/>
          <p:nvPr/>
        </p:nvGrpSpPr>
        <p:grpSpPr>
          <a:xfrm>
            <a:off x="-28575" y="5195888"/>
            <a:ext cx="12192000" cy="1660525"/>
            <a:chOff x="0" y="1833"/>
            <a:chExt cx="19200" cy="4406"/>
          </a:xfrm>
        </p:grpSpPr>
        <p:sp>
          <p:nvSpPr>
            <p:cNvPr id="14383" name="矩形 2"/>
            <p:cNvSpPr/>
            <p:nvPr/>
          </p:nvSpPr>
          <p:spPr>
            <a:xfrm>
              <a:off x="0" y="1832"/>
              <a:ext cx="19200" cy="4407"/>
            </a:xfrm>
            <a:prstGeom prst="rect">
              <a:avLst/>
            </a:prstGeom>
            <a:solidFill>
              <a:srgbClr val="3B3B3B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14384" name="图片 4"/>
            <p:cNvPicPr>
              <a:picLocks noChangeAspect="1"/>
            </p:cNvPicPr>
            <p:nvPr/>
          </p:nvPicPr>
          <p:blipFill>
            <a:blip r:embed="rId3"/>
            <a:srcRect t="22772" b="41611"/>
            <a:stretch>
              <a:fillRect/>
            </a:stretch>
          </p:blipFill>
          <p:spPr>
            <a:xfrm>
              <a:off x="0" y="2097"/>
              <a:ext cx="19200" cy="3922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000"/>
                            </p:stCondLst>
                            <p:childTnLst>
                              <p:par>
                                <p:cTn id="5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0"/>
                            </p:stCondLst>
                            <p:childTnLst>
                              <p:par>
                                <p:cTn id="6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1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000"/>
                            </p:stCondLst>
                            <p:childTnLst>
                              <p:par>
                                <p:cTn id="6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0"/>
                            </p:stCondLst>
                            <p:childTnLst>
                              <p:par>
                                <p:cTn id="7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500"/>
                            </p:stCondLst>
                            <p:childTnLst>
                              <p:par>
                                <p:cTn id="8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4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500"/>
                            </p:stCondLst>
                            <p:childTnLst>
                              <p:par>
                                <p:cTn id="9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600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" dur="10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9" grpId="0"/>
      <p:bldP spid="14350" grpId="0"/>
      <p:bldP spid="14351" grpId="0"/>
      <p:bldP spid="14352" grpId="0"/>
      <p:bldP spid="1435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8275" y="1184275"/>
            <a:ext cx="5673725" cy="5673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3" name="Text Box 3"/>
          <p:cNvSpPr/>
          <p:nvPr/>
        </p:nvSpPr>
        <p:spPr>
          <a:xfrm>
            <a:off x="1125538" y="3067050"/>
            <a:ext cx="4983162" cy="973138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lvl="0" algn="r"/>
            <a:r>
              <a:rPr lang="zh-CN" altLang="en-US" sz="5400" b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客户关怀的概念</a:t>
            </a:r>
          </a:p>
        </p:txBody>
      </p:sp>
      <p:sp>
        <p:nvSpPr>
          <p:cNvPr id="15364" name="矩形 10"/>
          <p:cNvSpPr/>
          <p:nvPr/>
        </p:nvSpPr>
        <p:spPr>
          <a:xfrm>
            <a:off x="3802063" y="2000250"/>
            <a:ext cx="2214562" cy="70008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r"/>
            <a:r>
              <a:rPr lang="zh-CN" altLang="en-US" sz="4000" dirty="0">
                <a:latin typeface="Arial" panose="020B0604020202020204" pitchFamily="34" charset="0"/>
                <a:ea typeface="宋体" panose="02010600030101010101" pitchFamily="2" charset="-122"/>
              </a:rPr>
              <a:t>客户服务</a:t>
            </a:r>
          </a:p>
        </p:txBody>
      </p:sp>
      <p:sp>
        <p:nvSpPr>
          <p:cNvPr id="15365" name="直接连接符 11"/>
          <p:cNvSpPr/>
          <p:nvPr/>
        </p:nvSpPr>
        <p:spPr>
          <a:xfrm>
            <a:off x="796925" y="2968625"/>
            <a:ext cx="5219700" cy="1588"/>
          </a:xfrm>
          <a:prstGeom prst="line">
            <a:avLst/>
          </a:prstGeom>
          <a:ln w="6350" cap="flat" cmpd="sng">
            <a:solidFill>
              <a:srgbClr val="3F3F3F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16387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16388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389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6390" name="文本框 4"/>
            <p:cNvSpPr txBox="1"/>
            <p:nvPr/>
          </p:nvSpPr>
          <p:spPr>
            <a:xfrm>
              <a:off x="414" y="553"/>
              <a:ext cx="22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人性化因素</a:t>
              </a:r>
            </a:p>
          </p:txBody>
        </p:sp>
      </p:grpSp>
      <p:sp>
        <p:nvSpPr>
          <p:cNvPr id="16391" name="任意多边形 1"/>
          <p:cNvSpPr/>
          <p:nvPr/>
        </p:nvSpPr>
        <p:spPr>
          <a:xfrm rot="5400000">
            <a:off x="849313" y="1804988"/>
            <a:ext cx="3822700" cy="3489325"/>
          </a:xfrm>
          <a:custGeom>
            <a:avLst/>
            <a:gdLst/>
            <a:ahLst/>
            <a:cxnLst>
              <a:cxn ang="0">
                <a:pos x="0" y="3490468"/>
              </a:cxn>
              <a:cxn ang="0">
                <a:pos x="0" y="326788"/>
              </a:cxn>
              <a:cxn ang="0">
                <a:pos x="1721897" y="326788"/>
              </a:cxn>
              <a:cxn ang="0">
                <a:pos x="1911350" y="0"/>
              </a:cxn>
              <a:cxn ang="0">
                <a:pos x="2100804" y="326788"/>
              </a:cxn>
              <a:cxn ang="0">
                <a:pos x="3822700" y="326788"/>
              </a:cxn>
              <a:cxn ang="0">
                <a:pos x="3822700" y="3490468"/>
              </a:cxn>
            </a:cxnLst>
            <a:rect l="0" t="0" r="0" b="0"/>
            <a:pathLst>
              <a:path w="3822700" h="3488944">
                <a:moveTo>
                  <a:pt x="0" y="3488944"/>
                </a:moveTo>
                <a:lnTo>
                  <a:pt x="0" y="326644"/>
                </a:lnTo>
                <a:lnTo>
                  <a:pt x="1721897" y="326644"/>
                </a:lnTo>
                <a:lnTo>
                  <a:pt x="1911350" y="0"/>
                </a:lnTo>
                <a:lnTo>
                  <a:pt x="2100804" y="326644"/>
                </a:lnTo>
                <a:lnTo>
                  <a:pt x="3822700" y="326644"/>
                </a:lnTo>
                <a:lnTo>
                  <a:pt x="3822700" y="3488944"/>
                </a:lnTo>
                <a:lnTo>
                  <a:pt x="0" y="3488944"/>
                </a:lnTo>
                <a:close/>
              </a:path>
            </a:pathLst>
          </a:custGeom>
          <a:solidFill>
            <a:srgbClr val="F2900E"/>
          </a:solidFill>
          <a:ln w="12700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536700" y="3259138"/>
            <a:ext cx="2260600" cy="1966912"/>
            <a:chOff x="2420" y="5133"/>
            <a:chExt cx="3560" cy="3097"/>
          </a:xfrm>
        </p:grpSpPr>
        <p:sp>
          <p:nvSpPr>
            <p:cNvPr id="16393" name="矩形 2"/>
            <p:cNvSpPr/>
            <p:nvPr/>
          </p:nvSpPr>
          <p:spPr>
            <a:xfrm>
              <a:off x="2420" y="5780"/>
              <a:ext cx="3320" cy="120"/>
            </a:xfrm>
            <a:prstGeom prst="rect">
              <a:avLst/>
            </a:prstGeom>
            <a:solidFill>
              <a:srgbClr val="EFE9EB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394" name="矩形 3"/>
            <p:cNvSpPr/>
            <p:nvPr/>
          </p:nvSpPr>
          <p:spPr>
            <a:xfrm>
              <a:off x="3050" y="5133"/>
              <a:ext cx="1895" cy="6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b="1" i="1" dirty="0">
                  <a:solidFill>
                    <a:srgbClr val="3F3F3F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rPr>
                <a:t>客户关怀</a:t>
              </a:r>
            </a:p>
          </p:txBody>
        </p:sp>
        <p:sp>
          <p:nvSpPr>
            <p:cNvPr id="16395" name="矩形 5"/>
            <p:cNvSpPr/>
            <p:nvPr/>
          </p:nvSpPr>
          <p:spPr>
            <a:xfrm>
              <a:off x="2420" y="6070"/>
              <a:ext cx="3560" cy="21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marL="285750" lvl="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solidFill>
                    <a:srgbClr val="3F3F3F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rPr>
                <a:t>服务意义远超销售 </a:t>
              </a:r>
            </a:p>
            <a:p>
              <a:pPr marL="285750" lvl="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solidFill>
                    <a:srgbClr val="3F3F3F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rPr>
                <a:t>客户服务是最好的品牌</a:t>
              </a:r>
            </a:p>
            <a:p>
              <a:pPr marL="285750" lvl="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solidFill>
                    <a:srgbClr val="3F3F3F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rPr>
                <a:t>客户服务是企业竞争力的体现</a:t>
              </a:r>
            </a:p>
          </p:txBody>
        </p:sp>
      </p:grpSp>
      <p:grpSp>
        <p:nvGrpSpPr>
          <p:cNvPr id="16400" name="Group 22"/>
          <p:cNvGrpSpPr/>
          <p:nvPr/>
        </p:nvGrpSpPr>
        <p:grpSpPr>
          <a:xfrm>
            <a:off x="2093913" y="2001838"/>
            <a:ext cx="1019175" cy="993775"/>
            <a:chOff x="0" y="0"/>
            <a:chExt cx="736600" cy="717550"/>
          </a:xfrm>
        </p:grpSpPr>
        <p:sp>
          <p:nvSpPr>
            <p:cNvPr id="16397" name="Freeform 958"/>
            <p:cNvSpPr/>
            <p:nvPr/>
          </p:nvSpPr>
          <p:spPr>
            <a:xfrm>
              <a:off x="323850" y="571500"/>
              <a:ext cx="88900" cy="141288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4" h="38">
                  <a:moveTo>
                    <a:pt x="20" y="1"/>
                  </a:moveTo>
                  <a:cubicBezTo>
                    <a:pt x="19" y="1"/>
                    <a:pt x="19" y="0"/>
                    <a:pt x="18" y="0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5" y="1"/>
                    <a:pt x="14" y="1"/>
                    <a:pt x="12" y="1"/>
                  </a:cubicBezTo>
                  <a:cubicBezTo>
                    <a:pt x="10" y="1"/>
                    <a:pt x="9" y="1"/>
                    <a:pt x="8" y="1"/>
                  </a:cubicBezTo>
                  <a:cubicBezTo>
                    <a:pt x="8" y="1"/>
                    <a:pt x="7" y="1"/>
                    <a:pt x="6" y="0"/>
                  </a:cubicBezTo>
                  <a:cubicBezTo>
                    <a:pt x="5" y="0"/>
                    <a:pt x="5" y="1"/>
                    <a:pt x="5" y="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8"/>
                    <a:pt x="5" y="38"/>
                    <a:pt x="5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20" y="38"/>
                    <a:pt x="20" y="3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6"/>
                    <a:pt x="24" y="16"/>
                  </a:cubicBezTo>
                  <a:lnTo>
                    <a:pt x="20" y="1"/>
                  </a:lnTo>
                  <a:close/>
                </a:path>
              </a:pathLst>
            </a:custGeom>
            <a:solidFill>
              <a:srgbClr val="EFE9E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8" name="Freeform 959"/>
            <p:cNvSpPr/>
            <p:nvPr/>
          </p:nvSpPr>
          <p:spPr>
            <a:xfrm>
              <a:off x="434975" y="495300"/>
              <a:ext cx="301625" cy="222250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80" h="59">
                  <a:moveTo>
                    <a:pt x="79" y="37"/>
                  </a:moveTo>
                  <a:cubicBezTo>
                    <a:pt x="61" y="19"/>
                    <a:pt x="39" y="7"/>
                    <a:pt x="15" y="1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78" y="59"/>
                    <a:pt x="80" y="57"/>
                    <a:pt x="80" y="54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0" y="39"/>
                    <a:pt x="80" y="38"/>
                    <a:pt x="79" y="37"/>
                  </a:cubicBezTo>
                  <a:close/>
                </a:path>
              </a:pathLst>
            </a:custGeom>
            <a:solidFill>
              <a:srgbClr val="EFE9E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9" name="Freeform 960"/>
            <p:cNvSpPr/>
            <p:nvPr/>
          </p:nvSpPr>
          <p:spPr>
            <a:xfrm>
              <a:off x="0" y="495300"/>
              <a:ext cx="296863" cy="222250"/>
            </a:xfrm>
            <a:custGeom>
              <a:avLst/>
              <a:gdLst/>
              <a:ahLst/>
              <a:cxnLst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0" t="0" r="0" b="0"/>
              <a:pathLst>
                <a:path w="79" h="59"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7" y="0"/>
                    <a:pt x="67" y="0"/>
                    <a:pt x="67" y="1"/>
                  </a:cubicBezTo>
                  <a:cubicBezTo>
                    <a:pt x="42" y="6"/>
                    <a:pt x="20" y="19"/>
                    <a:pt x="1" y="37"/>
                  </a:cubicBezTo>
                  <a:cubicBezTo>
                    <a:pt x="1" y="38"/>
                    <a:pt x="0" y="39"/>
                    <a:pt x="0" y="40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7"/>
                    <a:pt x="2" y="59"/>
                    <a:pt x="4" y="59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60" y="22"/>
                    <a:pt x="60" y="22"/>
                    <a:pt x="60" y="22"/>
                  </a:cubicBezTo>
                  <a:lnTo>
                    <a:pt x="69" y="0"/>
                  </a:lnTo>
                  <a:close/>
                </a:path>
              </a:pathLst>
            </a:custGeom>
            <a:solidFill>
              <a:srgbClr val="EFE9E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" name="Freeform 961"/>
            <p:cNvSpPr/>
            <p:nvPr/>
          </p:nvSpPr>
          <p:spPr>
            <a:xfrm>
              <a:off x="195262" y="0"/>
              <a:ext cx="346075" cy="541338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92" h="144">
                  <a:moveTo>
                    <a:pt x="70" y="122"/>
                  </a:moveTo>
                  <a:cubicBezTo>
                    <a:pt x="70" y="109"/>
                    <a:pt x="70" y="109"/>
                    <a:pt x="70" y="109"/>
                  </a:cubicBezTo>
                  <a:cubicBezTo>
                    <a:pt x="78" y="101"/>
                    <a:pt x="84" y="89"/>
                    <a:pt x="85" y="77"/>
                  </a:cubicBezTo>
                  <a:cubicBezTo>
                    <a:pt x="85" y="77"/>
                    <a:pt x="85" y="77"/>
                    <a:pt x="85" y="77"/>
                  </a:cubicBezTo>
                  <a:cubicBezTo>
                    <a:pt x="89" y="77"/>
                    <a:pt x="92" y="74"/>
                    <a:pt x="92" y="69"/>
                  </a:cubicBezTo>
                  <a:cubicBezTo>
                    <a:pt x="92" y="66"/>
                    <a:pt x="91" y="63"/>
                    <a:pt x="88" y="62"/>
                  </a:cubicBezTo>
                  <a:cubicBezTo>
                    <a:pt x="89" y="57"/>
                    <a:pt x="90" y="52"/>
                    <a:pt x="90" y="47"/>
                  </a:cubicBezTo>
                  <a:cubicBezTo>
                    <a:pt x="90" y="21"/>
                    <a:pt x="71" y="0"/>
                    <a:pt x="46" y="0"/>
                  </a:cubicBezTo>
                  <a:cubicBezTo>
                    <a:pt x="22" y="0"/>
                    <a:pt x="2" y="21"/>
                    <a:pt x="2" y="47"/>
                  </a:cubicBezTo>
                  <a:cubicBezTo>
                    <a:pt x="2" y="52"/>
                    <a:pt x="3" y="57"/>
                    <a:pt x="4" y="62"/>
                  </a:cubicBezTo>
                  <a:cubicBezTo>
                    <a:pt x="2" y="63"/>
                    <a:pt x="0" y="66"/>
                    <a:pt x="0" y="69"/>
                  </a:cubicBezTo>
                  <a:cubicBezTo>
                    <a:pt x="0" y="74"/>
                    <a:pt x="3" y="77"/>
                    <a:pt x="7" y="77"/>
                  </a:cubicBezTo>
                  <a:cubicBezTo>
                    <a:pt x="7" y="77"/>
                    <a:pt x="7" y="77"/>
                    <a:pt x="8" y="77"/>
                  </a:cubicBezTo>
                  <a:cubicBezTo>
                    <a:pt x="8" y="89"/>
                    <a:pt x="14" y="101"/>
                    <a:pt x="22" y="109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2" y="122"/>
                    <a:pt x="22" y="123"/>
                    <a:pt x="22" y="123"/>
                  </a:cubicBezTo>
                  <a:cubicBezTo>
                    <a:pt x="23" y="125"/>
                    <a:pt x="33" y="144"/>
                    <a:pt x="46" y="144"/>
                  </a:cubicBezTo>
                  <a:cubicBezTo>
                    <a:pt x="46" y="144"/>
                    <a:pt x="46" y="144"/>
                    <a:pt x="46" y="144"/>
                  </a:cubicBezTo>
                  <a:cubicBezTo>
                    <a:pt x="46" y="144"/>
                    <a:pt x="46" y="144"/>
                    <a:pt x="46" y="144"/>
                  </a:cubicBezTo>
                  <a:cubicBezTo>
                    <a:pt x="59" y="144"/>
                    <a:pt x="68" y="125"/>
                    <a:pt x="70" y="123"/>
                  </a:cubicBezTo>
                  <a:cubicBezTo>
                    <a:pt x="70" y="123"/>
                    <a:pt x="70" y="122"/>
                    <a:pt x="70" y="122"/>
                  </a:cubicBezTo>
                  <a:close/>
                </a:path>
              </a:pathLst>
            </a:custGeom>
            <a:solidFill>
              <a:srgbClr val="EFE9E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841875" y="3130550"/>
            <a:ext cx="6878638" cy="1162050"/>
            <a:chOff x="7625" y="4930"/>
            <a:chExt cx="10832" cy="1830"/>
          </a:xfrm>
        </p:grpSpPr>
        <p:sp>
          <p:nvSpPr>
            <p:cNvPr id="16402" name="直接连接符 11"/>
            <p:cNvSpPr/>
            <p:nvPr/>
          </p:nvSpPr>
          <p:spPr>
            <a:xfrm flipH="1">
              <a:off x="8885" y="6758"/>
              <a:ext cx="8635" cy="2"/>
            </a:xfrm>
            <a:prstGeom prst="line">
              <a:avLst/>
            </a:prstGeom>
            <a:ln w="25400" cap="flat" cmpd="sng">
              <a:solidFill>
                <a:srgbClr val="3F3F3F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t"/>
            <a:lstStyle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403" name="椭圆 13"/>
            <p:cNvSpPr/>
            <p:nvPr/>
          </p:nvSpPr>
          <p:spPr>
            <a:xfrm>
              <a:off x="7625" y="5023"/>
              <a:ext cx="845" cy="845"/>
            </a:xfrm>
            <a:prstGeom prst="ellipse">
              <a:avLst/>
            </a:prstGeom>
            <a:solidFill>
              <a:schemeClr val="bg1"/>
            </a:solidFill>
            <a:ln w="254000">
              <a:noFill/>
            </a:ln>
          </p:spPr>
          <p:txBody>
            <a:bodyPr wrap="none" anchor="ctr"/>
            <a:lstStyle/>
            <a:p>
              <a:pPr lvl="0" algn="ctr"/>
              <a:r>
                <a:rPr lang="en-US" altLang="zh-CN" sz="2400" b="1" dirty="0">
                  <a:latin typeface="Calibri" panose="020F0502020204030204" pitchFamily="34" charset="0"/>
                  <a:ea typeface="Calibri" panose="020F0502020204030204" pitchFamily="34" charset="0"/>
                  <a:sym typeface="Calibri" panose="020F0502020204030204" pitchFamily="34" charset="0"/>
                </a:rPr>
                <a:t>02</a:t>
              </a:r>
            </a:p>
          </p:txBody>
        </p:sp>
        <p:sp>
          <p:nvSpPr>
            <p:cNvPr id="16404" name="矩形 7"/>
            <p:cNvSpPr/>
            <p:nvPr/>
          </p:nvSpPr>
          <p:spPr>
            <a:xfrm>
              <a:off x="8885" y="4930"/>
              <a:ext cx="9573" cy="165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b="1" dirty="0">
                  <a:solidFill>
                    <a:srgbClr val="3B3B3B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rPr>
                <a:t>客户互动  </a:t>
              </a:r>
            </a:p>
            <a:p>
              <a:pPr lvl="0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无论技术如何进步，人性化的接触仍是与客户互动时最重要的。55%的客户认为服务比价格更重要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841875" y="1741488"/>
            <a:ext cx="6892925" cy="1174750"/>
            <a:chOff x="7625" y="2743"/>
            <a:chExt cx="10854" cy="1850"/>
          </a:xfrm>
        </p:grpSpPr>
        <p:sp>
          <p:nvSpPr>
            <p:cNvPr id="16406" name="直接连接符 10"/>
            <p:cNvSpPr/>
            <p:nvPr/>
          </p:nvSpPr>
          <p:spPr>
            <a:xfrm flipH="1">
              <a:off x="8885" y="4593"/>
              <a:ext cx="8635" cy="0"/>
            </a:xfrm>
            <a:prstGeom prst="line">
              <a:avLst/>
            </a:prstGeom>
            <a:ln w="25400" cap="flat" cmpd="sng">
              <a:solidFill>
                <a:srgbClr val="3F3F3F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t"/>
            <a:lstStyle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6407" name="组合 2"/>
            <p:cNvGrpSpPr/>
            <p:nvPr/>
          </p:nvGrpSpPr>
          <p:grpSpPr>
            <a:xfrm>
              <a:off x="7625" y="2743"/>
              <a:ext cx="10855" cy="1654"/>
              <a:chOff x="7625" y="2743"/>
              <a:chExt cx="10855" cy="1654"/>
            </a:xfrm>
          </p:grpSpPr>
          <p:sp>
            <p:nvSpPr>
              <p:cNvPr id="16408" name="椭圆 12"/>
              <p:cNvSpPr/>
              <p:nvPr/>
            </p:nvSpPr>
            <p:spPr>
              <a:xfrm>
                <a:off x="7625" y="2795"/>
                <a:ext cx="845" cy="845"/>
              </a:xfrm>
              <a:prstGeom prst="ellipse">
                <a:avLst/>
              </a:prstGeom>
              <a:solidFill>
                <a:srgbClr val="F2900E"/>
              </a:solidFill>
              <a:ln w="254000">
                <a:noFill/>
              </a:ln>
            </p:spPr>
            <p:txBody>
              <a:bodyPr wrap="none" anchor="ctr"/>
              <a:lstStyle/>
              <a:p>
                <a:pPr lvl="0" algn="ctr"/>
                <a:r>
                  <a:rPr lang="en-US" altLang="zh-CN" sz="24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sym typeface="Calibri" panose="020F0502020204030204" pitchFamily="34" charset="0"/>
                  </a:rPr>
                  <a:t>01</a:t>
                </a:r>
                <a:endParaRPr lang="zh-CN" altLang="en-US" sz="2400" b="1" dirty="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6409" name="矩形 7"/>
              <p:cNvSpPr/>
              <p:nvPr/>
            </p:nvSpPr>
            <p:spPr>
              <a:xfrm>
                <a:off x="8908" y="2743"/>
                <a:ext cx="9572" cy="16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zh-CN" altLang="en-US" b="1" dirty="0">
                    <a:solidFill>
                      <a:srgbClr val="3B3B3B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rPr>
                  <a:t>需求分类 </a:t>
                </a:r>
              </a:p>
              <a:p>
                <a:pPr lvl="0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rgbClr val="3B3B3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需求可分为基本需求和人性需求。基本需求是关于业务本身，如买票、装计算机、就诊等，人性需求是客户对于业务的感觉，如是否得到了感谢、尊重，是否感到放心等</a:t>
                </a: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41875" y="4483100"/>
            <a:ext cx="6878638" cy="1050925"/>
            <a:chOff x="7625" y="7060"/>
            <a:chExt cx="10832" cy="1654"/>
          </a:xfrm>
        </p:grpSpPr>
        <p:sp>
          <p:nvSpPr>
            <p:cNvPr id="16411" name="椭圆 14"/>
            <p:cNvSpPr/>
            <p:nvPr/>
          </p:nvSpPr>
          <p:spPr>
            <a:xfrm>
              <a:off x="7625" y="7060"/>
              <a:ext cx="845" cy="845"/>
            </a:xfrm>
            <a:prstGeom prst="ellipse">
              <a:avLst/>
            </a:prstGeom>
            <a:solidFill>
              <a:srgbClr val="2E3740"/>
            </a:solidFill>
            <a:ln w="254000">
              <a:noFill/>
            </a:ln>
          </p:spPr>
          <p:txBody>
            <a:bodyPr wrap="none" anchor="ctr"/>
            <a:lstStyle/>
            <a:p>
              <a:pPr lvl="0" algn="ctr"/>
              <a:r>
                <a:rPr lang="en-US" altLang="zh-CN" sz="24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sym typeface="Calibri" panose="020F0502020204030204" pitchFamily="34" charset="0"/>
                </a:rPr>
                <a:t>03</a:t>
              </a:r>
              <a:endParaRPr lang="zh-CN" altLang="en-US" sz="2400" b="1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412" name="矩形 7"/>
            <p:cNvSpPr/>
            <p:nvPr/>
          </p:nvSpPr>
          <p:spPr>
            <a:xfrm>
              <a:off x="8885" y="7060"/>
              <a:ext cx="9573" cy="165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b="1" dirty="0">
                  <a:solidFill>
                    <a:srgbClr val="3B3B3B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rPr>
                <a:t>热情问候</a:t>
              </a:r>
            </a:p>
            <a:p>
              <a:pPr lvl="0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无论是为客户解决问题、站在客户的角度看问题，还是一声热情的问候，都属于人性化接触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17411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17412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413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7414" name="文本框 4"/>
            <p:cNvSpPr txBox="1"/>
            <p:nvPr/>
          </p:nvSpPr>
          <p:spPr>
            <a:xfrm>
              <a:off x="414" y="553"/>
              <a:ext cx="18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印象一刻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49313" y="979488"/>
            <a:ext cx="10061575" cy="5045075"/>
            <a:chOff x="1338" y="1543"/>
            <a:chExt cx="15844" cy="7945"/>
          </a:xfrm>
        </p:grpSpPr>
        <p:sp>
          <p:nvSpPr>
            <p:cNvPr id="17416" name="任意多边形 3"/>
            <p:cNvSpPr/>
            <p:nvPr/>
          </p:nvSpPr>
          <p:spPr>
            <a:xfrm>
              <a:off x="7415" y="5458"/>
              <a:ext cx="4030" cy="4030"/>
            </a:xfrm>
            <a:custGeom>
              <a:avLst/>
              <a:gdLst/>
              <a:ahLst/>
              <a:cxnLst>
                <a:cxn ang="0">
                  <a:pos x="0" y="2754896"/>
                </a:cxn>
                <a:cxn ang="0">
                  <a:pos x="2754896" y="0"/>
                </a:cxn>
                <a:cxn ang="0">
                  <a:pos x="5509790" y="2754896"/>
                </a:cxn>
                <a:cxn ang="0">
                  <a:pos x="2754896" y="5509790"/>
                </a:cxn>
                <a:cxn ang="0">
                  <a:pos x="0" y="2754896"/>
                </a:cxn>
              </a:cxnLst>
              <a:rect l="0" t="0" r="0" b="0"/>
              <a:pathLst>
                <a:path w="1981801" h="1981801">
                  <a:moveTo>
                    <a:pt x="0" y="990901"/>
                  </a:moveTo>
                  <a:cubicBezTo>
                    <a:pt x="0" y="443641"/>
                    <a:pt x="443641" y="0"/>
                    <a:pt x="990901" y="0"/>
                  </a:cubicBezTo>
                  <a:cubicBezTo>
                    <a:pt x="1538161" y="0"/>
                    <a:pt x="1981802" y="443641"/>
                    <a:pt x="1981802" y="990901"/>
                  </a:cubicBezTo>
                  <a:cubicBezTo>
                    <a:pt x="1981802" y="1538161"/>
                    <a:pt x="1538161" y="1981802"/>
                    <a:pt x="990901" y="1981802"/>
                  </a:cubicBezTo>
                  <a:cubicBezTo>
                    <a:pt x="443641" y="1981802"/>
                    <a:pt x="0" y="1538161"/>
                    <a:pt x="0" y="990901"/>
                  </a:cubicBezTo>
                  <a:close/>
                </a:path>
              </a:pathLst>
            </a:custGeom>
            <a:solidFill>
              <a:srgbClr val="F2900E"/>
            </a:solidFill>
            <a:ln w="127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17" name="任意多边形 14"/>
            <p:cNvSpPr/>
            <p:nvPr/>
          </p:nvSpPr>
          <p:spPr>
            <a:xfrm>
              <a:off x="3978" y="3203"/>
              <a:ext cx="3345" cy="2715"/>
            </a:xfrm>
            <a:custGeom>
              <a:avLst/>
              <a:gdLst/>
              <a:ahLst/>
              <a:cxnLst>
                <a:cxn ang="0">
                  <a:pos x="170046" y="0"/>
                </a:cxn>
                <a:cxn ang="0">
                  <a:pos x="1955535" y="0"/>
                </a:cxn>
                <a:cxn ang="0">
                  <a:pos x="2125581" y="143137"/>
                </a:cxn>
                <a:cxn ang="0">
                  <a:pos x="2125581" y="1288221"/>
                </a:cxn>
                <a:cxn ang="0">
                  <a:pos x="1955535" y="1431358"/>
                </a:cxn>
                <a:cxn ang="0">
                  <a:pos x="1890148" y="1431358"/>
                </a:cxn>
                <a:cxn ang="0">
                  <a:pos x="1890148" y="1722897"/>
                </a:cxn>
                <a:cxn ang="0">
                  <a:pos x="1647876" y="1431358"/>
                </a:cxn>
                <a:cxn ang="0">
                  <a:pos x="170046" y="1431358"/>
                </a:cxn>
                <a:cxn ang="0">
                  <a:pos x="0" y="1288221"/>
                </a:cxn>
                <a:cxn ang="0">
                  <a:pos x="0" y="143137"/>
                </a:cxn>
                <a:cxn ang="0">
                  <a:pos x="170046" y="0"/>
                </a:cxn>
              </a:cxnLst>
              <a:rect l="0" t="0" r="0" b="0"/>
              <a:pathLst>
                <a:path w="2123573" h="1724401">
                  <a:moveTo>
                    <a:pt x="169886" y="0"/>
                  </a:moveTo>
                  <a:lnTo>
                    <a:pt x="1953687" y="0"/>
                  </a:lnTo>
                  <a:cubicBezTo>
                    <a:pt x="2047512" y="0"/>
                    <a:pt x="2123573" y="64141"/>
                    <a:pt x="2123573" y="143261"/>
                  </a:cubicBezTo>
                  <a:lnTo>
                    <a:pt x="2123573" y="1289345"/>
                  </a:lnTo>
                  <a:cubicBezTo>
                    <a:pt x="2123573" y="1368466"/>
                    <a:pt x="2047512" y="1432606"/>
                    <a:pt x="1953687" y="1432606"/>
                  </a:cubicBezTo>
                  <a:lnTo>
                    <a:pt x="1888361" y="1432606"/>
                  </a:lnTo>
                  <a:lnTo>
                    <a:pt x="1888361" y="1724401"/>
                  </a:lnTo>
                  <a:lnTo>
                    <a:pt x="1646320" y="1432606"/>
                  </a:lnTo>
                  <a:lnTo>
                    <a:pt x="169886" y="1432606"/>
                  </a:lnTo>
                  <a:cubicBezTo>
                    <a:pt x="76061" y="1432606"/>
                    <a:pt x="0" y="1368466"/>
                    <a:pt x="0" y="1289345"/>
                  </a:cubicBezTo>
                  <a:lnTo>
                    <a:pt x="0" y="143261"/>
                  </a:lnTo>
                  <a:cubicBezTo>
                    <a:pt x="0" y="64141"/>
                    <a:pt x="76061" y="0"/>
                    <a:pt x="169886" y="0"/>
                  </a:cubicBezTo>
                  <a:close/>
                </a:path>
              </a:pathLst>
            </a:custGeom>
            <a:solidFill>
              <a:srgbClr val="F2900E"/>
            </a:solidFill>
            <a:ln w="127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18" name="任意多边形 15"/>
            <p:cNvSpPr/>
            <p:nvPr/>
          </p:nvSpPr>
          <p:spPr>
            <a:xfrm>
              <a:off x="7758" y="1543"/>
              <a:ext cx="3345" cy="2742"/>
            </a:xfrm>
            <a:custGeom>
              <a:avLst/>
              <a:gdLst/>
              <a:ahLst/>
              <a:cxnLst>
                <a:cxn ang="0">
                  <a:pos x="170046" y="0"/>
                </a:cxn>
                <a:cxn ang="0">
                  <a:pos x="1955535" y="0"/>
                </a:cxn>
                <a:cxn ang="0">
                  <a:pos x="2125581" y="143229"/>
                </a:cxn>
                <a:cxn ang="0">
                  <a:pos x="2125581" y="1289053"/>
                </a:cxn>
                <a:cxn ang="0">
                  <a:pos x="1955535" y="1432282"/>
                </a:cxn>
                <a:cxn ang="0">
                  <a:pos x="1884535" y="1432282"/>
                </a:cxn>
                <a:cxn ang="0">
                  <a:pos x="1884535" y="1741193"/>
                </a:cxn>
                <a:cxn ang="0">
                  <a:pos x="1628000" y="1432282"/>
                </a:cxn>
                <a:cxn ang="0">
                  <a:pos x="170046" y="1432282"/>
                </a:cxn>
                <a:cxn ang="0">
                  <a:pos x="0" y="1289053"/>
                </a:cxn>
                <a:cxn ang="0">
                  <a:pos x="0" y="143229"/>
                </a:cxn>
                <a:cxn ang="0">
                  <a:pos x="170046" y="0"/>
                </a:cxn>
              </a:cxnLst>
              <a:rect l="0" t="0" r="0" b="0"/>
              <a:pathLst>
                <a:path w="2123573" h="1741585">
                  <a:moveTo>
                    <a:pt x="169886" y="0"/>
                  </a:moveTo>
                  <a:lnTo>
                    <a:pt x="1953687" y="0"/>
                  </a:lnTo>
                  <a:cubicBezTo>
                    <a:pt x="2047512" y="0"/>
                    <a:pt x="2123573" y="64141"/>
                    <a:pt x="2123573" y="143261"/>
                  </a:cubicBezTo>
                  <a:lnTo>
                    <a:pt x="2123573" y="1289345"/>
                  </a:lnTo>
                  <a:cubicBezTo>
                    <a:pt x="2123573" y="1368466"/>
                    <a:pt x="2047512" y="1432606"/>
                    <a:pt x="1953687" y="1432606"/>
                  </a:cubicBezTo>
                  <a:lnTo>
                    <a:pt x="1882755" y="1432606"/>
                  </a:lnTo>
                  <a:lnTo>
                    <a:pt x="1882755" y="1741585"/>
                  </a:lnTo>
                  <a:lnTo>
                    <a:pt x="1626461" y="1432606"/>
                  </a:lnTo>
                  <a:lnTo>
                    <a:pt x="169886" y="1432606"/>
                  </a:lnTo>
                  <a:cubicBezTo>
                    <a:pt x="76061" y="1432606"/>
                    <a:pt x="0" y="1368466"/>
                    <a:pt x="0" y="1289345"/>
                  </a:cubicBezTo>
                  <a:lnTo>
                    <a:pt x="0" y="143261"/>
                  </a:lnTo>
                  <a:cubicBezTo>
                    <a:pt x="0" y="64141"/>
                    <a:pt x="76061" y="0"/>
                    <a:pt x="169886" y="0"/>
                  </a:cubicBezTo>
                  <a:close/>
                </a:path>
              </a:pathLst>
            </a:custGeom>
            <a:solidFill>
              <a:srgbClr val="F2900E"/>
            </a:solidFill>
            <a:ln w="127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19" name="任意多边形 17"/>
            <p:cNvSpPr/>
            <p:nvPr/>
          </p:nvSpPr>
          <p:spPr>
            <a:xfrm>
              <a:off x="11538" y="3203"/>
              <a:ext cx="3342" cy="2715"/>
            </a:xfrm>
            <a:custGeom>
              <a:avLst/>
              <a:gdLst/>
              <a:ahLst/>
              <a:cxnLst>
                <a:cxn ang="0">
                  <a:pos x="169538" y="0"/>
                </a:cxn>
                <a:cxn ang="0">
                  <a:pos x="1949693" y="0"/>
                </a:cxn>
                <a:cxn ang="0">
                  <a:pos x="2119233" y="143137"/>
                </a:cxn>
                <a:cxn ang="0">
                  <a:pos x="2119233" y="1288217"/>
                </a:cxn>
                <a:cxn ang="0">
                  <a:pos x="1949693" y="1431354"/>
                </a:cxn>
                <a:cxn ang="0">
                  <a:pos x="458990" y="1431354"/>
                </a:cxn>
                <a:cxn ang="0">
                  <a:pos x="217444" y="1722894"/>
                </a:cxn>
                <a:cxn ang="0">
                  <a:pos x="217444" y="1431354"/>
                </a:cxn>
                <a:cxn ang="0">
                  <a:pos x="169538" y="1431354"/>
                </a:cxn>
                <a:cxn ang="0">
                  <a:pos x="0" y="1288217"/>
                </a:cxn>
                <a:cxn ang="0">
                  <a:pos x="0" y="143137"/>
                </a:cxn>
                <a:cxn ang="0">
                  <a:pos x="169538" y="0"/>
                </a:cxn>
              </a:cxnLst>
              <a:rect l="0" t="0" r="0" b="0"/>
              <a:pathLst>
                <a:path w="2123573" h="1724402">
                  <a:moveTo>
                    <a:pt x="169886" y="0"/>
                  </a:moveTo>
                  <a:lnTo>
                    <a:pt x="1953687" y="0"/>
                  </a:lnTo>
                  <a:cubicBezTo>
                    <a:pt x="2047512" y="0"/>
                    <a:pt x="2123573" y="64141"/>
                    <a:pt x="2123573" y="143261"/>
                  </a:cubicBezTo>
                  <a:lnTo>
                    <a:pt x="2123573" y="1289345"/>
                  </a:lnTo>
                  <a:cubicBezTo>
                    <a:pt x="2123573" y="1368466"/>
                    <a:pt x="2047512" y="1432606"/>
                    <a:pt x="1953687" y="1432606"/>
                  </a:cubicBezTo>
                  <a:lnTo>
                    <a:pt x="459930" y="1432606"/>
                  </a:lnTo>
                  <a:lnTo>
                    <a:pt x="217888" y="1724402"/>
                  </a:lnTo>
                  <a:lnTo>
                    <a:pt x="217888" y="1432606"/>
                  </a:lnTo>
                  <a:lnTo>
                    <a:pt x="169886" y="1432606"/>
                  </a:lnTo>
                  <a:cubicBezTo>
                    <a:pt x="76061" y="1432606"/>
                    <a:pt x="0" y="1368466"/>
                    <a:pt x="0" y="1289345"/>
                  </a:cubicBezTo>
                  <a:lnTo>
                    <a:pt x="0" y="143261"/>
                  </a:lnTo>
                  <a:cubicBezTo>
                    <a:pt x="0" y="64141"/>
                    <a:pt x="76061" y="0"/>
                    <a:pt x="169886" y="0"/>
                  </a:cubicBezTo>
                  <a:close/>
                </a:path>
              </a:pathLst>
            </a:custGeom>
            <a:solidFill>
              <a:srgbClr val="F2900E"/>
            </a:solidFill>
            <a:ln w="127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0" name="矩形 18"/>
            <p:cNvSpPr/>
            <p:nvPr/>
          </p:nvSpPr>
          <p:spPr>
            <a:xfrm>
              <a:off x="3920" y="3335"/>
              <a:ext cx="3453" cy="144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14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微笑服务 </a:t>
              </a:r>
            </a:p>
            <a:p>
              <a:pPr lvl="0"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注意你的面部表情，是热情相迎还是满脸的不耐烦？</a:t>
              </a:r>
            </a:p>
          </p:txBody>
        </p:sp>
        <p:sp>
          <p:nvSpPr>
            <p:cNvPr id="17421" name="矩形 19"/>
            <p:cNvSpPr/>
            <p:nvPr/>
          </p:nvSpPr>
          <p:spPr>
            <a:xfrm>
              <a:off x="7680" y="1685"/>
              <a:ext cx="3450" cy="183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14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热情的感觉  </a:t>
              </a:r>
            </a:p>
            <a:p>
              <a:pPr lvl="0"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公司对你的评价可能来自你的工作表现，但客户对你的评价取决于与你打交道的感觉</a:t>
              </a:r>
            </a:p>
          </p:txBody>
        </p:sp>
        <p:sp>
          <p:nvSpPr>
            <p:cNvPr id="17422" name="矩形 20"/>
            <p:cNvSpPr/>
            <p:nvPr/>
          </p:nvSpPr>
          <p:spPr>
            <a:xfrm>
              <a:off x="11468" y="3335"/>
              <a:ext cx="3452" cy="183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14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注意细节 </a:t>
              </a:r>
            </a:p>
            <a:p>
              <a:pPr lvl="0"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客户能从与你接触中对你及你代表的公司作出判断，所以要注重细节</a:t>
              </a:r>
            </a:p>
          </p:txBody>
        </p:sp>
        <p:sp>
          <p:nvSpPr>
            <p:cNvPr id="17423" name="矩形 21"/>
            <p:cNvSpPr/>
            <p:nvPr/>
          </p:nvSpPr>
          <p:spPr>
            <a:xfrm>
              <a:off x="7525" y="6803"/>
              <a:ext cx="3760" cy="20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algn="ctr"/>
              <a:r>
                <a:rPr lang="zh-CN" altLang="en-US" sz="2000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客户对服务的印象不是以往接触的平均数，而是以最近一次的影响最深</a:t>
              </a:r>
              <a:endParaRPr lang="zh-CN" altLang="en-US" sz="2000" b="1" i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24" name="Freeform 438"/>
            <p:cNvSpPr>
              <a:spLocks noEditPoints="1"/>
            </p:cNvSpPr>
            <p:nvPr/>
          </p:nvSpPr>
          <p:spPr>
            <a:xfrm>
              <a:off x="8905" y="5458"/>
              <a:ext cx="1000" cy="1165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69" h="197">
                  <a:moveTo>
                    <a:pt x="162" y="57"/>
                  </a:moveTo>
                  <a:cubicBezTo>
                    <a:pt x="115" y="57"/>
                    <a:pt x="115" y="57"/>
                    <a:pt x="115" y="57"/>
                  </a:cubicBezTo>
                  <a:cubicBezTo>
                    <a:pt x="125" y="51"/>
                    <a:pt x="134" y="42"/>
                    <a:pt x="135" y="33"/>
                  </a:cubicBezTo>
                  <a:cubicBezTo>
                    <a:pt x="135" y="29"/>
                    <a:pt x="134" y="22"/>
                    <a:pt x="127" y="16"/>
                  </a:cubicBezTo>
                  <a:cubicBezTo>
                    <a:pt x="122" y="13"/>
                    <a:pt x="118" y="11"/>
                    <a:pt x="113" y="11"/>
                  </a:cubicBezTo>
                  <a:cubicBezTo>
                    <a:pt x="99" y="11"/>
                    <a:pt x="92" y="27"/>
                    <a:pt x="87" y="42"/>
                  </a:cubicBezTo>
                  <a:cubicBezTo>
                    <a:pt x="82" y="23"/>
                    <a:pt x="72" y="0"/>
                    <a:pt x="55" y="0"/>
                  </a:cubicBezTo>
                  <a:cubicBezTo>
                    <a:pt x="51" y="0"/>
                    <a:pt x="46" y="2"/>
                    <a:pt x="41" y="6"/>
                  </a:cubicBezTo>
                  <a:cubicBezTo>
                    <a:pt x="31" y="14"/>
                    <a:pt x="31" y="22"/>
                    <a:pt x="31" y="27"/>
                  </a:cubicBezTo>
                  <a:cubicBezTo>
                    <a:pt x="33" y="39"/>
                    <a:pt x="46" y="50"/>
                    <a:pt x="59" y="57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3" y="57"/>
                    <a:pt x="0" y="60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5"/>
                    <a:pt x="3" y="108"/>
                    <a:pt x="7" y="108"/>
                  </a:cubicBezTo>
                  <a:cubicBezTo>
                    <a:pt x="9" y="108"/>
                    <a:pt x="9" y="108"/>
                    <a:pt x="9" y="108"/>
                  </a:cubicBezTo>
                  <a:cubicBezTo>
                    <a:pt x="9" y="190"/>
                    <a:pt x="9" y="190"/>
                    <a:pt x="9" y="190"/>
                  </a:cubicBezTo>
                  <a:cubicBezTo>
                    <a:pt x="9" y="194"/>
                    <a:pt x="12" y="197"/>
                    <a:pt x="16" y="197"/>
                  </a:cubicBezTo>
                  <a:cubicBezTo>
                    <a:pt x="153" y="197"/>
                    <a:pt x="153" y="197"/>
                    <a:pt x="153" y="197"/>
                  </a:cubicBezTo>
                  <a:cubicBezTo>
                    <a:pt x="157" y="197"/>
                    <a:pt x="160" y="194"/>
                    <a:pt x="160" y="190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62" y="108"/>
                    <a:pt x="162" y="108"/>
                    <a:pt x="162" y="108"/>
                  </a:cubicBezTo>
                  <a:cubicBezTo>
                    <a:pt x="166" y="108"/>
                    <a:pt x="169" y="105"/>
                    <a:pt x="169" y="101"/>
                  </a:cubicBezTo>
                  <a:cubicBezTo>
                    <a:pt x="169" y="64"/>
                    <a:pt x="169" y="64"/>
                    <a:pt x="169" y="64"/>
                  </a:cubicBezTo>
                  <a:cubicBezTo>
                    <a:pt x="169" y="60"/>
                    <a:pt x="166" y="57"/>
                    <a:pt x="162" y="57"/>
                  </a:cubicBezTo>
                  <a:close/>
                  <a:moveTo>
                    <a:pt x="155" y="94"/>
                  </a:moveTo>
                  <a:cubicBezTo>
                    <a:pt x="98" y="94"/>
                    <a:pt x="98" y="94"/>
                    <a:pt x="98" y="94"/>
                  </a:cubicBezTo>
                  <a:cubicBezTo>
                    <a:pt x="98" y="71"/>
                    <a:pt x="98" y="71"/>
                    <a:pt x="98" y="71"/>
                  </a:cubicBezTo>
                  <a:cubicBezTo>
                    <a:pt x="155" y="71"/>
                    <a:pt x="155" y="71"/>
                    <a:pt x="155" y="71"/>
                  </a:cubicBezTo>
                  <a:lnTo>
                    <a:pt x="155" y="94"/>
                  </a:lnTo>
                  <a:close/>
                  <a:moveTo>
                    <a:pt x="113" y="25"/>
                  </a:moveTo>
                  <a:cubicBezTo>
                    <a:pt x="115" y="25"/>
                    <a:pt x="116" y="26"/>
                    <a:pt x="118" y="27"/>
                  </a:cubicBezTo>
                  <a:cubicBezTo>
                    <a:pt x="121" y="29"/>
                    <a:pt x="121" y="31"/>
                    <a:pt x="121" y="31"/>
                  </a:cubicBezTo>
                  <a:cubicBezTo>
                    <a:pt x="121" y="36"/>
                    <a:pt x="111" y="44"/>
                    <a:pt x="99" y="51"/>
                  </a:cubicBezTo>
                  <a:cubicBezTo>
                    <a:pt x="102" y="37"/>
                    <a:pt x="108" y="25"/>
                    <a:pt x="113" y="25"/>
                  </a:cubicBezTo>
                  <a:close/>
                  <a:moveTo>
                    <a:pt x="45" y="25"/>
                  </a:moveTo>
                  <a:cubicBezTo>
                    <a:pt x="45" y="24"/>
                    <a:pt x="44" y="21"/>
                    <a:pt x="50" y="16"/>
                  </a:cubicBezTo>
                  <a:cubicBezTo>
                    <a:pt x="51" y="15"/>
                    <a:pt x="53" y="14"/>
                    <a:pt x="55" y="14"/>
                  </a:cubicBezTo>
                  <a:cubicBezTo>
                    <a:pt x="63" y="14"/>
                    <a:pt x="71" y="32"/>
                    <a:pt x="75" y="50"/>
                  </a:cubicBezTo>
                  <a:cubicBezTo>
                    <a:pt x="61" y="43"/>
                    <a:pt x="46" y="33"/>
                    <a:pt x="45" y="25"/>
                  </a:cubicBezTo>
                  <a:close/>
                  <a:moveTo>
                    <a:pt x="72" y="71"/>
                  </a:moveTo>
                  <a:cubicBezTo>
                    <a:pt x="72" y="94"/>
                    <a:pt x="72" y="94"/>
                    <a:pt x="72" y="94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71"/>
                    <a:pt x="14" y="71"/>
                    <a:pt x="14" y="71"/>
                  </a:cubicBezTo>
                  <a:lnTo>
                    <a:pt x="72" y="71"/>
                  </a:lnTo>
                  <a:close/>
                  <a:moveTo>
                    <a:pt x="23" y="102"/>
                  </a:moveTo>
                  <a:cubicBezTo>
                    <a:pt x="72" y="102"/>
                    <a:pt x="72" y="102"/>
                    <a:pt x="72" y="102"/>
                  </a:cubicBezTo>
                  <a:cubicBezTo>
                    <a:pt x="72" y="183"/>
                    <a:pt x="72" y="183"/>
                    <a:pt x="72" y="183"/>
                  </a:cubicBezTo>
                  <a:cubicBezTo>
                    <a:pt x="23" y="183"/>
                    <a:pt x="23" y="183"/>
                    <a:pt x="23" y="183"/>
                  </a:cubicBezTo>
                  <a:lnTo>
                    <a:pt x="23" y="102"/>
                  </a:lnTo>
                  <a:close/>
                  <a:moveTo>
                    <a:pt x="98" y="183"/>
                  </a:moveTo>
                  <a:cubicBezTo>
                    <a:pt x="98" y="102"/>
                    <a:pt x="98" y="102"/>
                    <a:pt x="98" y="102"/>
                  </a:cubicBezTo>
                  <a:cubicBezTo>
                    <a:pt x="146" y="102"/>
                    <a:pt x="146" y="102"/>
                    <a:pt x="146" y="102"/>
                  </a:cubicBezTo>
                  <a:cubicBezTo>
                    <a:pt x="146" y="183"/>
                    <a:pt x="146" y="183"/>
                    <a:pt x="146" y="183"/>
                  </a:cubicBezTo>
                  <a:lnTo>
                    <a:pt x="98" y="18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5" name="直接连接符 24"/>
            <p:cNvSpPr/>
            <p:nvPr/>
          </p:nvSpPr>
          <p:spPr>
            <a:xfrm>
              <a:off x="12710" y="6478"/>
              <a:ext cx="0" cy="2422"/>
            </a:xfrm>
            <a:prstGeom prst="line">
              <a:avLst/>
            </a:prstGeom>
            <a:ln w="50800" cap="flat" cmpd="sng">
              <a:solidFill>
                <a:srgbClr val="3F3F3F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t"/>
            <a:lstStyle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426" name="任意多边形 25"/>
            <p:cNvSpPr/>
            <p:nvPr/>
          </p:nvSpPr>
          <p:spPr>
            <a:xfrm flipH="1">
              <a:off x="13833" y="6530"/>
              <a:ext cx="3145" cy="9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95716" y="0"/>
                </a:cxn>
                <a:cxn ang="0">
                  <a:pos x="1995716" y="380436"/>
                </a:cxn>
                <a:cxn ang="0">
                  <a:pos x="1894206" y="380436"/>
                </a:cxn>
                <a:cxn ang="0">
                  <a:pos x="1894206" y="584079"/>
                </a:cxn>
                <a:cxn ang="0">
                  <a:pos x="1691428" y="380436"/>
                </a:cxn>
                <a:cxn ang="0">
                  <a:pos x="0" y="380436"/>
                </a:cxn>
              </a:cxnLst>
              <a:rect l="0" t="0" r="0" b="0"/>
              <a:pathLst>
                <a:path w="1997528" h="582125">
                  <a:moveTo>
                    <a:pt x="0" y="0"/>
                  </a:moveTo>
                  <a:lnTo>
                    <a:pt x="1997528" y="0"/>
                  </a:lnTo>
                  <a:lnTo>
                    <a:pt x="1997528" y="379163"/>
                  </a:lnTo>
                  <a:lnTo>
                    <a:pt x="1895926" y="379163"/>
                  </a:lnTo>
                  <a:lnTo>
                    <a:pt x="1895926" y="582125"/>
                  </a:lnTo>
                  <a:lnTo>
                    <a:pt x="1692964" y="379163"/>
                  </a:lnTo>
                  <a:lnTo>
                    <a:pt x="0" y="37916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7" name="矩形 26"/>
            <p:cNvSpPr/>
            <p:nvPr/>
          </p:nvSpPr>
          <p:spPr>
            <a:xfrm>
              <a:off x="13290" y="7625"/>
              <a:ext cx="3893" cy="100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algn="ctr"/>
              <a:r>
                <a:rPr lang="zh-CN" altLang="en-US" sz="1200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如果你无法满足客户的要求，至少要提出两项其他的解决方案，人都是喜欢自己做主的</a:t>
              </a:r>
            </a:p>
          </p:txBody>
        </p:sp>
        <p:sp>
          <p:nvSpPr>
            <p:cNvPr id="17428" name="矩形 27"/>
            <p:cNvSpPr/>
            <p:nvPr/>
          </p:nvSpPr>
          <p:spPr>
            <a:xfrm>
              <a:off x="14350" y="6538"/>
              <a:ext cx="2178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algn="ctr"/>
              <a:r>
                <a:rPr lang="zh-CN" altLang="en-US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有解决方案</a:t>
              </a:r>
              <a:r>
                <a:rPr lang="en-US" altLang="zh-CN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 </a:t>
              </a:r>
            </a:p>
          </p:txBody>
        </p:sp>
        <p:sp>
          <p:nvSpPr>
            <p:cNvPr id="17429" name="直接连接符 28"/>
            <p:cNvSpPr/>
            <p:nvPr/>
          </p:nvSpPr>
          <p:spPr>
            <a:xfrm>
              <a:off x="6170" y="6478"/>
              <a:ext cx="3" cy="2422"/>
            </a:xfrm>
            <a:prstGeom prst="line">
              <a:avLst/>
            </a:prstGeom>
            <a:ln w="50800" cap="flat" cmpd="sng">
              <a:solidFill>
                <a:srgbClr val="2E3740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t"/>
            <a:lstStyle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430" name="任意多边形 29"/>
            <p:cNvSpPr/>
            <p:nvPr/>
          </p:nvSpPr>
          <p:spPr>
            <a:xfrm>
              <a:off x="1880" y="6530"/>
              <a:ext cx="3145" cy="9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95716" y="0"/>
                </a:cxn>
                <a:cxn ang="0">
                  <a:pos x="1995716" y="380436"/>
                </a:cxn>
                <a:cxn ang="0">
                  <a:pos x="1894206" y="380436"/>
                </a:cxn>
                <a:cxn ang="0">
                  <a:pos x="1894206" y="584079"/>
                </a:cxn>
                <a:cxn ang="0">
                  <a:pos x="1691428" y="380436"/>
                </a:cxn>
                <a:cxn ang="0">
                  <a:pos x="0" y="380436"/>
                </a:cxn>
              </a:cxnLst>
              <a:rect l="0" t="0" r="0" b="0"/>
              <a:pathLst>
                <a:path w="1997528" h="582125">
                  <a:moveTo>
                    <a:pt x="0" y="0"/>
                  </a:moveTo>
                  <a:lnTo>
                    <a:pt x="1997528" y="0"/>
                  </a:lnTo>
                  <a:lnTo>
                    <a:pt x="1997528" y="379163"/>
                  </a:lnTo>
                  <a:lnTo>
                    <a:pt x="1895926" y="379163"/>
                  </a:lnTo>
                  <a:lnTo>
                    <a:pt x="1895926" y="582125"/>
                  </a:lnTo>
                  <a:lnTo>
                    <a:pt x="1692964" y="379163"/>
                  </a:lnTo>
                  <a:lnTo>
                    <a:pt x="0" y="37916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1" name="矩形 30"/>
            <p:cNvSpPr/>
            <p:nvPr/>
          </p:nvSpPr>
          <p:spPr>
            <a:xfrm>
              <a:off x="1338" y="7625"/>
              <a:ext cx="3892" cy="100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algn="ctr"/>
              <a:r>
                <a:rPr lang="zh-CN" altLang="en-US" sz="1200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如果客户抱怨或者心情不好，他们不一定是冲着你来的，要学会倾听，解决的解决问题</a:t>
              </a:r>
            </a:p>
          </p:txBody>
        </p:sp>
        <p:sp>
          <p:nvSpPr>
            <p:cNvPr id="17432" name="矩形 31"/>
            <p:cNvSpPr/>
            <p:nvPr/>
          </p:nvSpPr>
          <p:spPr>
            <a:xfrm>
              <a:off x="2578" y="6538"/>
              <a:ext cx="1817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algn="ctr"/>
              <a:r>
                <a:rPr lang="zh-CN" altLang="en-US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学会倾听</a:t>
              </a:r>
              <a:r>
                <a:rPr lang="en-US" altLang="zh-CN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rPr>
                <a:t> 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18435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18436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437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8438" name="文本框 4"/>
            <p:cNvSpPr txBox="1"/>
            <p:nvPr/>
          </p:nvSpPr>
          <p:spPr>
            <a:xfrm>
              <a:off x="414" y="553"/>
              <a:ext cx="22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人性化因素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655888" y="1828800"/>
            <a:ext cx="8118475" cy="4438650"/>
            <a:chOff x="4183" y="2880"/>
            <a:chExt cx="12785" cy="6989"/>
          </a:xfrm>
        </p:grpSpPr>
        <p:sp>
          <p:nvSpPr>
            <p:cNvPr id="18440" name="任意多边形 2"/>
            <p:cNvSpPr/>
            <p:nvPr/>
          </p:nvSpPr>
          <p:spPr>
            <a:xfrm>
              <a:off x="13703" y="2880"/>
              <a:ext cx="3222" cy="2225"/>
            </a:xfrm>
            <a:custGeom>
              <a:avLst/>
              <a:gdLst/>
              <a:ahLst/>
              <a:cxnLst>
                <a:cxn ang="0">
                  <a:pos x="513840" y="0"/>
                </a:cxn>
                <a:cxn ang="0">
                  <a:pos x="513840" y="279235"/>
                </a:cxn>
                <a:cxn ang="0">
                  <a:pos x="375483" y="279235"/>
                </a:cxn>
                <a:cxn ang="0">
                  <a:pos x="377394" y="354513"/>
                </a:cxn>
                <a:cxn ang="0">
                  <a:pos x="294669" y="279235"/>
                </a:cxn>
                <a:cxn ang="0">
                  <a:pos x="0" y="279235"/>
                </a:cxn>
                <a:cxn ang="0">
                  <a:pos x="0" y="0"/>
                </a:cxn>
              </a:cxnLst>
              <a:rect l="0" t="0" r="0" b="0"/>
              <a:pathLst>
                <a:path w="3243492" h="2240066">
                  <a:moveTo>
                    <a:pt x="3243492" y="0"/>
                  </a:moveTo>
                  <a:lnTo>
                    <a:pt x="3243492" y="1764406"/>
                  </a:lnTo>
                  <a:lnTo>
                    <a:pt x="2370148" y="1764406"/>
                  </a:lnTo>
                  <a:lnTo>
                    <a:pt x="2382210" y="2240066"/>
                  </a:lnTo>
                  <a:lnTo>
                    <a:pt x="1860032" y="1764406"/>
                  </a:lnTo>
                  <a:lnTo>
                    <a:pt x="0" y="1764406"/>
                  </a:lnTo>
                  <a:lnTo>
                    <a:pt x="0" y="0"/>
                  </a:lnTo>
                  <a:lnTo>
                    <a:pt x="3243492" y="0"/>
                  </a:lnTo>
                  <a:close/>
                </a:path>
              </a:pathLst>
            </a:custGeom>
            <a:solidFill>
              <a:srgbClr val="3B3B3B"/>
            </a:solidFill>
            <a:ln w="127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1" name="任意多边形 3"/>
            <p:cNvSpPr/>
            <p:nvPr/>
          </p:nvSpPr>
          <p:spPr>
            <a:xfrm>
              <a:off x="8943" y="2880"/>
              <a:ext cx="3222" cy="2225"/>
            </a:xfrm>
            <a:custGeom>
              <a:avLst/>
              <a:gdLst/>
              <a:ahLst/>
              <a:cxnLst>
                <a:cxn ang="0">
                  <a:pos x="513840" y="0"/>
                </a:cxn>
                <a:cxn ang="0">
                  <a:pos x="513840" y="279235"/>
                </a:cxn>
                <a:cxn ang="0">
                  <a:pos x="375483" y="279235"/>
                </a:cxn>
                <a:cxn ang="0">
                  <a:pos x="377394" y="354513"/>
                </a:cxn>
                <a:cxn ang="0">
                  <a:pos x="294669" y="279235"/>
                </a:cxn>
                <a:cxn ang="0">
                  <a:pos x="0" y="279235"/>
                </a:cxn>
                <a:cxn ang="0">
                  <a:pos x="0" y="0"/>
                </a:cxn>
              </a:cxnLst>
              <a:rect l="0" t="0" r="0" b="0"/>
              <a:pathLst>
                <a:path w="3243492" h="2240066">
                  <a:moveTo>
                    <a:pt x="3243492" y="0"/>
                  </a:moveTo>
                  <a:lnTo>
                    <a:pt x="3243492" y="1764406"/>
                  </a:lnTo>
                  <a:lnTo>
                    <a:pt x="2370148" y="1764406"/>
                  </a:lnTo>
                  <a:lnTo>
                    <a:pt x="2382210" y="2240066"/>
                  </a:lnTo>
                  <a:lnTo>
                    <a:pt x="1860032" y="1764406"/>
                  </a:lnTo>
                  <a:lnTo>
                    <a:pt x="0" y="1764406"/>
                  </a:lnTo>
                  <a:lnTo>
                    <a:pt x="0" y="0"/>
                  </a:lnTo>
                  <a:lnTo>
                    <a:pt x="3243492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2" name="任意多边形 4"/>
            <p:cNvSpPr/>
            <p:nvPr/>
          </p:nvSpPr>
          <p:spPr>
            <a:xfrm>
              <a:off x="4183" y="2880"/>
              <a:ext cx="3222" cy="2225"/>
            </a:xfrm>
            <a:custGeom>
              <a:avLst/>
              <a:gdLst/>
              <a:ahLst/>
              <a:cxnLst>
                <a:cxn ang="0">
                  <a:pos x="513840" y="0"/>
                </a:cxn>
                <a:cxn ang="0">
                  <a:pos x="513840" y="279235"/>
                </a:cxn>
                <a:cxn ang="0">
                  <a:pos x="375483" y="279235"/>
                </a:cxn>
                <a:cxn ang="0">
                  <a:pos x="377394" y="354513"/>
                </a:cxn>
                <a:cxn ang="0">
                  <a:pos x="294669" y="279235"/>
                </a:cxn>
                <a:cxn ang="0">
                  <a:pos x="0" y="279235"/>
                </a:cxn>
                <a:cxn ang="0">
                  <a:pos x="0" y="0"/>
                </a:cxn>
              </a:cxnLst>
              <a:rect l="0" t="0" r="0" b="0"/>
              <a:pathLst>
                <a:path w="3243492" h="2240066">
                  <a:moveTo>
                    <a:pt x="3243492" y="0"/>
                  </a:moveTo>
                  <a:lnTo>
                    <a:pt x="3243492" y="1764406"/>
                  </a:lnTo>
                  <a:lnTo>
                    <a:pt x="2370148" y="1764406"/>
                  </a:lnTo>
                  <a:lnTo>
                    <a:pt x="2382210" y="2240066"/>
                  </a:lnTo>
                  <a:lnTo>
                    <a:pt x="1860032" y="1764406"/>
                  </a:lnTo>
                  <a:lnTo>
                    <a:pt x="0" y="1764406"/>
                  </a:lnTo>
                  <a:lnTo>
                    <a:pt x="0" y="0"/>
                  </a:lnTo>
                  <a:lnTo>
                    <a:pt x="3243492" y="0"/>
                  </a:lnTo>
                  <a:close/>
                </a:path>
              </a:pathLst>
            </a:custGeom>
            <a:solidFill>
              <a:srgbClr val="F2900E"/>
            </a:solidFill>
            <a:ln w="127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3" name="矩形 5"/>
            <p:cNvSpPr/>
            <p:nvPr/>
          </p:nvSpPr>
          <p:spPr>
            <a:xfrm>
              <a:off x="4240" y="5693"/>
              <a:ext cx="3120" cy="331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600" b="1" dirty="0">
                  <a:solidFill>
                    <a:srgbClr val="2E3740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rPr>
                <a:t>负面传播 </a:t>
              </a:r>
              <a:endParaRPr lang="en-US" altLang="zh-CN" sz="1600" b="1" dirty="0">
                <a:solidFill>
                  <a:srgbClr val="2E3740"/>
                </a:solidFill>
                <a:latin typeface="Calibri" panose="020F0502020204030204" pitchFamily="34" charset="0"/>
                <a:ea typeface="Calibri" panose="020F0502020204030204" pitchFamily="34" charset="0"/>
                <a:sym typeface="Calibri" panose="020F0502020204030204" pitchFamily="34" charset="0"/>
              </a:endParaRPr>
            </a:p>
            <a:p>
              <a:pPr lvl="0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遇到问题的客户中只有不到半数的人会不情况告诉供应商，他们不仅会另找其他的供应商，而且会告诉多达</a:t>
              </a:r>
              <a:r>
                <a:rPr lang="en-US" altLang="zh-CN" sz="1200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16</a:t>
              </a:r>
              <a:r>
                <a:rPr lang="zh-CN" altLang="en-US" sz="1200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人原来那个供应商服务太差</a:t>
              </a:r>
            </a:p>
          </p:txBody>
        </p:sp>
        <p:sp>
          <p:nvSpPr>
            <p:cNvPr id="18444" name="矩形 6"/>
            <p:cNvSpPr/>
            <p:nvPr/>
          </p:nvSpPr>
          <p:spPr>
            <a:xfrm>
              <a:off x="8940" y="5695"/>
              <a:ext cx="3223" cy="41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600" b="1" dirty="0">
                  <a:solidFill>
                    <a:srgbClr val="2E3740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rPr>
                <a:t>终身价值</a:t>
              </a:r>
              <a:endParaRPr lang="zh-CN" altLang="en-US" sz="1600" b="1" dirty="0">
                <a:solidFill>
                  <a:srgbClr val="2E3740"/>
                </a:solidFill>
                <a:latin typeface="Calibri" panose="020F0502020204030204" pitchFamily="34" charset="0"/>
                <a:ea typeface="Calibri" panose="020F0502020204030204" pitchFamily="34" charset="0"/>
                <a:sym typeface="Calibri" panose="020F0502020204030204" pitchFamily="34" charset="0"/>
              </a:endParaRPr>
            </a:p>
            <a:p>
              <a:pPr lvl="0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如果能让一个心怀不满的的客户满意，他会变得对你特别忠诚（其忠诚度经常是</a:t>
              </a:r>
              <a:r>
                <a:rPr lang="en-US" altLang="zh-CN" sz="1200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r>
                <a:rPr lang="zh-CN" altLang="en-US" sz="1200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倍于没遇到过什么问题的客户），如果能降低客户的流失率，就会提高“终身价值”，给公司带来更多的利润</a:t>
              </a:r>
            </a:p>
          </p:txBody>
        </p:sp>
        <p:sp>
          <p:nvSpPr>
            <p:cNvPr id="18445" name="矩形 7"/>
            <p:cNvSpPr/>
            <p:nvPr/>
          </p:nvSpPr>
          <p:spPr>
            <a:xfrm>
              <a:off x="13848" y="5693"/>
              <a:ext cx="3120" cy="331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600" b="1" dirty="0">
                  <a:solidFill>
                    <a:srgbClr val="2E3740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rPr>
                <a:t>共同作用</a:t>
              </a:r>
              <a:endParaRPr lang="zh-CN" altLang="en-US" sz="1600" b="1" dirty="0">
                <a:solidFill>
                  <a:srgbClr val="2E3740"/>
                </a:solidFill>
                <a:latin typeface="Calibri" panose="020F0502020204030204" pitchFamily="34" charset="0"/>
                <a:ea typeface="Calibri" panose="020F0502020204030204" pitchFamily="34" charset="0"/>
                <a:sym typeface="Calibri" panose="020F0502020204030204" pitchFamily="34" charset="0"/>
              </a:endParaRPr>
            </a:p>
            <a:p>
              <a:pPr lvl="0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客人与我们一样，往往从理智和感情两方面考虑问题，如果你牢记这一点，就会知道客户满意度是受到有形的和无形的双重标准的共同作用的</a:t>
              </a:r>
            </a:p>
          </p:txBody>
        </p:sp>
        <p:sp>
          <p:nvSpPr>
            <p:cNvPr id="18446" name="矩形 9"/>
            <p:cNvSpPr/>
            <p:nvPr/>
          </p:nvSpPr>
          <p:spPr>
            <a:xfrm>
              <a:off x="5135" y="4590"/>
              <a:ext cx="895" cy="13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en-US" altLang="zh-CN" sz="3600" b="1" i="1" dirty="0">
                  <a:solidFill>
                    <a:srgbClr val="2E3740"/>
                  </a:solidFill>
                  <a:latin typeface="Calibri" panose="020F0502020204030204" pitchFamily="34" charset="0"/>
                  <a:ea typeface="Calibri" panose="020F0502020204030204" pitchFamily="34" charset="0"/>
                  <a:sym typeface="Calibri" panose="020F0502020204030204" pitchFamily="34" charset="0"/>
                </a:rPr>
                <a:t>A</a:t>
              </a:r>
              <a:r>
                <a:rPr lang="zh-CN" altLang="en-US" sz="3600" b="1" i="1" dirty="0">
                  <a:solidFill>
                    <a:srgbClr val="2E3740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endParaRPr lang="en-US" altLang="zh-CN" sz="3600" b="1" i="1" dirty="0">
                <a:solidFill>
                  <a:srgbClr val="2E3740"/>
                </a:solidFill>
                <a:latin typeface="Calibri" panose="020F0502020204030204" pitchFamily="34" charset="0"/>
                <a:ea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8447" name="矩形 10"/>
            <p:cNvSpPr/>
            <p:nvPr/>
          </p:nvSpPr>
          <p:spPr>
            <a:xfrm>
              <a:off x="10180" y="4590"/>
              <a:ext cx="860" cy="13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en-US" altLang="zh-CN" sz="3600" b="1" i="1" dirty="0">
                  <a:solidFill>
                    <a:srgbClr val="2E3740"/>
                  </a:solidFill>
                  <a:latin typeface="Calibri" panose="020F0502020204030204" pitchFamily="34" charset="0"/>
                  <a:ea typeface="Calibri" panose="020F0502020204030204" pitchFamily="34" charset="0"/>
                  <a:sym typeface="Calibri" panose="020F0502020204030204" pitchFamily="34" charset="0"/>
                </a:rPr>
                <a:t>B</a:t>
              </a:r>
              <a:r>
                <a:rPr lang="zh-CN" altLang="en-US" sz="3600" b="1" i="1" dirty="0">
                  <a:solidFill>
                    <a:srgbClr val="2E3740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endParaRPr lang="en-US" altLang="zh-CN" sz="3600" b="1" i="1" dirty="0">
                <a:solidFill>
                  <a:srgbClr val="2E3740"/>
                </a:solidFill>
                <a:latin typeface="Calibri" panose="020F0502020204030204" pitchFamily="34" charset="0"/>
                <a:ea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8448" name="矩形 11"/>
            <p:cNvSpPr/>
            <p:nvPr/>
          </p:nvSpPr>
          <p:spPr>
            <a:xfrm>
              <a:off x="14820" y="4590"/>
              <a:ext cx="830" cy="13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en-US" altLang="zh-CN" sz="3600" b="1" i="1" dirty="0">
                  <a:solidFill>
                    <a:srgbClr val="2E3740"/>
                  </a:solidFill>
                  <a:latin typeface="Calibri" panose="020F0502020204030204" pitchFamily="34" charset="0"/>
                  <a:ea typeface="Calibri" panose="020F0502020204030204" pitchFamily="34" charset="0"/>
                  <a:sym typeface="Calibri" panose="020F0502020204030204" pitchFamily="34" charset="0"/>
                </a:rPr>
                <a:t>C</a:t>
              </a:r>
              <a:r>
                <a:rPr lang="zh-CN" altLang="en-US" sz="3600" b="1" i="1" dirty="0">
                  <a:solidFill>
                    <a:srgbClr val="2E3740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endParaRPr lang="en-US" altLang="zh-CN" sz="3600" b="1" i="1" dirty="0">
                <a:solidFill>
                  <a:srgbClr val="2E3740"/>
                </a:solidFill>
                <a:latin typeface="Calibri" panose="020F0502020204030204" pitchFamily="34" charset="0"/>
                <a:ea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8449" name="直接连接符 14"/>
            <p:cNvSpPr/>
            <p:nvPr/>
          </p:nvSpPr>
          <p:spPr>
            <a:xfrm>
              <a:off x="8165" y="3045"/>
              <a:ext cx="0" cy="5093"/>
            </a:xfrm>
            <a:prstGeom prst="line">
              <a:avLst/>
            </a:prstGeom>
            <a:ln w="12700" cap="flat" cmpd="sng">
              <a:solidFill>
                <a:srgbClr val="D8D8D8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t"/>
            <a:lstStyle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50" name="直接连接符 15"/>
            <p:cNvSpPr/>
            <p:nvPr/>
          </p:nvSpPr>
          <p:spPr>
            <a:xfrm>
              <a:off x="12945" y="3045"/>
              <a:ext cx="0" cy="5093"/>
            </a:xfrm>
            <a:prstGeom prst="line">
              <a:avLst/>
            </a:prstGeom>
            <a:ln w="12700" cap="flat" cmpd="sng">
              <a:solidFill>
                <a:srgbClr val="D8D8D8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anchor="t"/>
            <a:lstStyle/>
            <a:p>
              <a:pPr lvl="0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8451" name="Group 21"/>
            <p:cNvGrpSpPr/>
            <p:nvPr/>
          </p:nvGrpSpPr>
          <p:grpSpPr>
            <a:xfrm>
              <a:off x="5175" y="3185"/>
              <a:ext cx="1160" cy="1123"/>
              <a:chOff x="0" y="0"/>
              <a:chExt cx="736600" cy="712788"/>
            </a:xfrm>
          </p:grpSpPr>
          <p:sp>
            <p:nvSpPr>
              <p:cNvPr id="18452" name="Freeform 346"/>
              <p:cNvSpPr/>
              <p:nvPr/>
            </p:nvSpPr>
            <p:spPr>
              <a:xfrm>
                <a:off x="195262" y="0"/>
                <a:ext cx="346075" cy="447675"/>
              </a:xfrm>
              <a:custGeom>
                <a:avLst/>
                <a:gdLst/>
                <a:ahLst/>
                <a:cxnLst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</a:cxnLst>
                <a:rect l="0" t="0" r="0" b="0"/>
                <a:pathLst>
                  <a:path w="92" h="119">
                    <a:moveTo>
                      <a:pt x="0" y="69"/>
                    </a:moveTo>
                    <a:cubicBezTo>
                      <a:pt x="0" y="74"/>
                      <a:pt x="3" y="77"/>
                      <a:pt x="7" y="77"/>
                    </a:cubicBezTo>
                    <a:cubicBezTo>
                      <a:pt x="7" y="77"/>
                      <a:pt x="7" y="77"/>
                      <a:pt x="7" y="77"/>
                    </a:cubicBezTo>
                    <a:cubicBezTo>
                      <a:pt x="9" y="98"/>
                      <a:pt x="26" y="119"/>
                      <a:pt x="46" y="119"/>
                    </a:cubicBezTo>
                    <a:cubicBezTo>
                      <a:pt x="66" y="119"/>
                      <a:pt x="83" y="98"/>
                      <a:pt x="84" y="77"/>
                    </a:cubicBezTo>
                    <a:cubicBezTo>
                      <a:pt x="85" y="77"/>
                      <a:pt x="85" y="77"/>
                      <a:pt x="85" y="77"/>
                    </a:cubicBezTo>
                    <a:cubicBezTo>
                      <a:pt x="89" y="77"/>
                      <a:pt x="92" y="74"/>
                      <a:pt x="92" y="69"/>
                    </a:cubicBezTo>
                    <a:cubicBezTo>
                      <a:pt x="92" y="66"/>
                      <a:pt x="90" y="63"/>
                      <a:pt x="88" y="62"/>
                    </a:cubicBezTo>
                    <a:cubicBezTo>
                      <a:pt x="89" y="57"/>
                      <a:pt x="90" y="52"/>
                      <a:pt x="90" y="47"/>
                    </a:cubicBezTo>
                    <a:cubicBezTo>
                      <a:pt x="90" y="21"/>
                      <a:pt x="70" y="0"/>
                      <a:pt x="46" y="0"/>
                    </a:cubicBezTo>
                    <a:cubicBezTo>
                      <a:pt x="21" y="0"/>
                      <a:pt x="2" y="21"/>
                      <a:pt x="2" y="47"/>
                    </a:cubicBezTo>
                    <a:cubicBezTo>
                      <a:pt x="2" y="52"/>
                      <a:pt x="3" y="57"/>
                      <a:pt x="4" y="62"/>
                    </a:cubicBezTo>
                    <a:cubicBezTo>
                      <a:pt x="1" y="63"/>
                      <a:pt x="0" y="66"/>
                      <a:pt x="0" y="69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53" name="Freeform 347"/>
              <p:cNvSpPr/>
              <p:nvPr/>
            </p:nvSpPr>
            <p:spPr>
              <a:xfrm>
                <a:off x="0" y="495300"/>
                <a:ext cx="736600" cy="217488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196" h="58">
                    <a:moveTo>
                      <a:pt x="195" y="36"/>
                    </a:moveTo>
                    <a:cubicBezTo>
                      <a:pt x="177" y="19"/>
                      <a:pt x="155" y="7"/>
                      <a:pt x="131" y="1"/>
                    </a:cubicBezTo>
                    <a:cubicBezTo>
                      <a:pt x="130" y="0"/>
                      <a:pt x="130" y="0"/>
                      <a:pt x="129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26" y="0"/>
                      <a:pt x="125" y="0"/>
                      <a:pt x="125" y="1"/>
                    </a:cubicBezTo>
                    <a:cubicBezTo>
                      <a:pt x="118" y="4"/>
                      <a:pt x="108" y="7"/>
                      <a:pt x="98" y="7"/>
                    </a:cubicBezTo>
                    <a:cubicBezTo>
                      <a:pt x="88" y="7"/>
                      <a:pt x="78" y="4"/>
                      <a:pt x="71" y="1"/>
                    </a:cubicBezTo>
                    <a:cubicBezTo>
                      <a:pt x="70" y="0"/>
                      <a:pt x="70" y="0"/>
                      <a:pt x="69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42" y="6"/>
                      <a:pt x="20" y="19"/>
                      <a:pt x="1" y="36"/>
                    </a:cubicBezTo>
                    <a:cubicBezTo>
                      <a:pt x="0" y="37"/>
                      <a:pt x="0" y="38"/>
                      <a:pt x="0" y="39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6"/>
                      <a:pt x="2" y="58"/>
                      <a:pt x="4" y="58"/>
                    </a:cubicBezTo>
                    <a:cubicBezTo>
                      <a:pt x="192" y="58"/>
                      <a:pt x="192" y="58"/>
                      <a:pt x="192" y="58"/>
                    </a:cubicBezTo>
                    <a:cubicBezTo>
                      <a:pt x="194" y="58"/>
                      <a:pt x="196" y="56"/>
                      <a:pt x="196" y="54"/>
                    </a:cubicBezTo>
                    <a:cubicBezTo>
                      <a:pt x="196" y="39"/>
                      <a:pt x="196" y="39"/>
                      <a:pt x="196" y="39"/>
                    </a:cubicBezTo>
                    <a:cubicBezTo>
                      <a:pt x="196" y="38"/>
                      <a:pt x="195" y="37"/>
                      <a:pt x="195" y="36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8454" name="Group 24"/>
            <p:cNvGrpSpPr/>
            <p:nvPr/>
          </p:nvGrpSpPr>
          <p:grpSpPr>
            <a:xfrm>
              <a:off x="10018" y="3185"/>
              <a:ext cx="1160" cy="1123"/>
              <a:chOff x="0" y="0"/>
              <a:chExt cx="736600" cy="712788"/>
            </a:xfrm>
          </p:grpSpPr>
          <p:sp>
            <p:nvSpPr>
              <p:cNvPr id="18455" name="Freeform 346"/>
              <p:cNvSpPr/>
              <p:nvPr/>
            </p:nvSpPr>
            <p:spPr>
              <a:xfrm>
                <a:off x="195262" y="0"/>
                <a:ext cx="346075" cy="447675"/>
              </a:xfrm>
              <a:custGeom>
                <a:avLst/>
                <a:gdLst/>
                <a:ahLst/>
                <a:cxnLst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</a:cxnLst>
                <a:rect l="0" t="0" r="0" b="0"/>
                <a:pathLst>
                  <a:path w="92" h="119">
                    <a:moveTo>
                      <a:pt x="0" y="69"/>
                    </a:moveTo>
                    <a:cubicBezTo>
                      <a:pt x="0" y="74"/>
                      <a:pt x="3" y="77"/>
                      <a:pt x="7" y="77"/>
                    </a:cubicBezTo>
                    <a:cubicBezTo>
                      <a:pt x="7" y="77"/>
                      <a:pt x="7" y="77"/>
                      <a:pt x="7" y="77"/>
                    </a:cubicBezTo>
                    <a:cubicBezTo>
                      <a:pt x="9" y="98"/>
                      <a:pt x="26" y="119"/>
                      <a:pt x="46" y="119"/>
                    </a:cubicBezTo>
                    <a:cubicBezTo>
                      <a:pt x="66" y="119"/>
                      <a:pt x="83" y="98"/>
                      <a:pt x="84" y="77"/>
                    </a:cubicBezTo>
                    <a:cubicBezTo>
                      <a:pt x="85" y="77"/>
                      <a:pt x="85" y="77"/>
                      <a:pt x="85" y="77"/>
                    </a:cubicBezTo>
                    <a:cubicBezTo>
                      <a:pt x="89" y="77"/>
                      <a:pt x="92" y="74"/>
                      <a:pt x="92" y="69"/>
                    </a:cubicBezTo>
                    <a:cubicBezTo>
                      <a:pt x="92" y="66"/>
                      <a:pt x="90" y="63"/>
                      <a:pt x="88" y="62"/>
                    </a:cubicBezTo>
                    <a:cubicBezTo>
                      <a:pt x="89" y="57"/>
                      <a:pt x="90" y="52"/>
                      <a:pt x="90" y="47"/>
                    </a:cubicBezTo>
                    <a:cubicBezTo>
                      <a:pt x="90" y="21"/>
                      <a:pt x="70" y="0"/>
                      <a:pt x="46" y="0"/>
                    </a:cubicBezTo>
                    <a:cubicBezTo>
                      <a:pt x="21" y="0"/>
                      <a:pt x="2" y="21"/>
                      <a:pt x="2" y="47"/>
                    </a:cubicBezTo>
                    <a:cubicBezTo>
                      <a:pt x="2" y="52"/>
                      <a:pt x="3" y="57"/>
                      <a:pt x="4" y="62"/>
                    </a:cubicBezTo>
                    <a:cubicBezTo>
                      <a:pt x="1" y="63"/>
                      <a:pt x="0" y="66"/>
                      <a:pt x="0" y="69"/>
                    </a:cubicBezTo>
                    <a:close/>
                  </a:path>
                </a:pathLst>
              </a:custGeom>
              <a:solidFill>
                <a:srgbClr val="F2900E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56" name="Freeform 347"/>
              <p:cNvSpPr/>
              <p:nvPr/>
            </p:nvSpPr>
            <p:spPr>
              <a:xfrm>
                <a:off x="0" y="495300"/>
                <a:ext cx="736600" cy="217488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196" h="58">
                    <a:moveTo>
                      <a:pt x="195" y="36"/>
                    </a:moveTo>
                    <a:cubicBezTo>
                      <a:pt x="177" y="19"/>
                      <a:pt x="155" y="7"/>
                      <a:pt x="131" y="1"/>
                    </a:cubicBezTo>
                    <a:cubicBezTo>
                      <a:pt x="130" y="0"/>
                      <a:pt x="130" y="0"/>
                      <a:pt x="129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26" y="0"/>
                      <a:pt x="125" y="0"/>
                      <a:pt x="125" y="1"/>
                    </a:cubicBezTo>
                    <a:cubicBezTo>
                      <a:pt x="118" y="4"/>
                      <a:pt x="108" y="7"/>
                      <a:pt x="98" y="7"/>
                    </a:cubicBezTo>
                    <a:cubicBezTo>
                      <a:pt x="88" y="7"/>
                      <a:pt x="78" y="4"/>
                      <a:pt x="71" y="1"/>
                    </a:cubicBezTo>
                    <a:cubicBezTo>
                      <a:pt x="70" y="0"/>
                      <a:pt x="70" y="0"/>
                      <a:pt x="69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42" y="6"/>
                      <a:pt x="20" y="19"/>
                      <a:pt x="1" y="36"/>
                    </a:cubicBezTo>
                    <a:cubicBezTo>
                      <a:pt x="0" y="37"/>
                      <a:pt x="0" y="38"/>
                      <a:pt x="0" y="39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6"/>
                      <a:pt x="2" y="58"/>
                      <a:pt x="4" y="58"/>
                    </a:cubicBezTo>
                    <a:cubicBezTo>
                      <a:pt x="192" y="58"/>
                      <a:pt x="192" y="58"/>
                      <a:pt x="192" y="58"/>
                    </a:cubicBezTo>
                    <a:cubicBezTo>
                      <a:pt x="194" y="58"/>
                      <a:pt x="196" y="56"/>
                      <a:pt x="196" y="54"/>
                    </a:cubicBezTo>
                    <a:cubicBezTo>
                      <a:pt x="196" y="39"/>
                      <a:pt x="196" y="39"/>
                      <a:pt x="196" y="39"/>
                    </a:cubicBezTo>
                    <a:cubicBezTo>
                      <a:pt x="196" y="38"/>
                      <a:pt x="195" y="37"/>
                      <a:pt x="195" y="36"/>
                    </a:cubicBezTo>
                    <a:close/>
                  </a:path>
                </a:pathLst>
              </a:custGeom>
              <a:solidFill>
                <a:srgbClr val="F2900E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8457" name="Group 27"/>
            <p:cNvGrpSpPr/>
            <p:nvPr/>
          </p:nvGrpSpPr>
          <p:grpSpPr>
            <a:xfrm>
              <a:off x="14760" y="3185"/>
              <a:ext cx="1160" cy="1123"/>
              <a:chOff x="0" y="0"/>
              <a:chExt cx="736600" cy="712788"/>
            </a:xfrm>
          </p:grpSpPr>
          <p:sp>
            <p:nvSpPr>
              <p:cNvPr id="18458" name="Freeform 346"/>
              <p:cNvSpPr/>
              <p:nvPr/>
            </p:nvSpPr>
            <p:spPr>
              <a:xfrm>
                <a:off x="195262" y="0"/>
                <a:ext cx="346075" cy="447675"/>
              </a:xfrm>
              <a:custGeom>
                <a:avLst/>
                <a:gdLst/>
                <a:ahLst/>
                <a:cxnLst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</a:cxnLst>
                <a:rect l="0" t="0" r="0" b="0"/>
                <a:pathLst>
                  <a:path w="92" h="119">
                    <a:moveTo>
                      <a:pt x="0" y="69"/>
                    </a:moveTo>
                    <a:cubicBezTo>
                      <a:pt x="0" y="74"/>
                      <a:pt x="3" y="77"/>
                      <a:pt x="7" y="77"/>
                    </a:cubicBezTo>
                    <a:cubicBezTo>
                      <a:pt x="7" y="77"/>
                      <a:pt x="7" y="77"/>
                      <a:pt x="7" y="77"/>
                    </a:cubicBezTo>
                    <a:cubicBezTo>
                      <a:pt x="9" y="98"/>
                      <a:pt x="26" y="119"/>
                      <a:pt x="46" y="119"/>
                    </a:cubicBezTo>
                    <a:cubicBezTo>
                      <a:pt x="66" y="119"/>
                      <a:pt x="83" y="98"/>
                      <a:pt x="84" y="77"/>
                    </a:cubicBezTo>
                    <a:cubicBezTo>
                      <a:pt x="85" y="77"/>
                      <a:pt x="85" y="77"/>
                      <a:pt x="85" y="77"/>
                    </a:cubicBezTo>
                    <a:cubicBezTo>
                      <a:pt x="89" y="77"/>
                      <a:pt x="92" y="74"/>
                      <a:pt x="92" y="69"/>
                    </a:cubicBezTo>
                    <a:cubicBezTo>
                      <a:pt x="92" y="66"/>
                      <a:pt x="90" y="63"/>
                      <a:pt x="88" y="62"/>
                    </a:cubicBezTo>
                    <a:cubicBezTo>
                      <a:pt x="89" y="57"/>
                      <a:pt x="90" y="52"/>
                      <a:pt x="90" y="47"/>
                    </a:cubicBezTo>
                    <a:cubicBezTo>
                      <a:pt x="90" y="21"/>
                      <a:pt x="70" y="0"/>
                      <a:pt x="46" y="0"/>
                    </a:cubicBezTo>
                    <a:cubicBezTo>
                      <a:pt x="21" y="0"/>
                      <a:pt x="2" y="21"/>
                      <a:pt x="2" y="47"/>
                    </a:cubicBezTo>
                    <a:cubicBezTo>
                      <a:pt x="2" y="52"/>
                      <a:pt x="3" y="57"/>
                      <a:pt x="4" y="62"/>
                    </a:cubicBezTo>
                    <a:cubicBezTo>
                      <a:pt x="1" y="63"/>
                      <a:pt x="0" y="66"/>
                      <a:pt x="0" y="69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59" name="Freeform 347"/>
              <p:cNvSpPr/>
              <p:nvPr/>
            </p:nvSpPr>
            <p:spPr>
              <a:xfrm>
                <a:off x="0" y="495300"/>
                <a:ext cx="736600" cy="217488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196" h="58">
                    <a:moveTo>
                      <a:pt x="195" y="36"/>
                    </a:moveTo>
                    <a:cubicBezTo>
                      <a:pt x="177" y="19"/>
                      <a:pt x="155" y="7"/>
                      <a:pt x="131" y="1"/>
                    </a:cubicBezTo>
                    <a:cubicBezTo>
                      <a:pt x="130" y="0"/>
                      <a:pt x="130" y="0"/>
                      <a:pt x="129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26" y="0"/>
                      <a:pt x="125" y="0"/>
                      <a:pt x="125" y="1"/>
                    </a:cubicBezTo>
                    <a:cubicBezTo>
                      <a:pt x="118" y="4"/>
                      <a:pt x="108" y="7"/>
                      <a:pt x="98" y="7"/>
                    </a:cubicBezTo>
                    <a:cubicBezTo>
                      <a:pt x="88" y="7"/>
                      <a:pt x="78" y="4"/>
                      <a:pt x="71" y="1"/>
                    </a:cubicBezTo>
                    <a:cubicBezTo>
                      <a:pt x="70" y="0"/>
                      <a:pt x="70" y="0"/>
                      <a:pt x="69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42" y="6"/>
                      <a:pt x="20" y="19"/>
                      <a:pt x="1" y="36"/>
                    </a:cubicBezTo>
                    <a:cubicBezTo>
                      <a:pt x="0" y="37"/>
                      <a:pt x="0" y="38"/>
                      <a:pt x="0" y="39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6"/>
                      <a:pt x="2" y="58"/>
                      <a:pt x="4" y="58"/>
                    </a:cubicBezTo>
                    <a:cubicBezTo>
                      <a:pt x="192" y="58"/>
                      <a:pt x="192" y="58"/>
                      <a:pt x="192" y="58"/>
                    </a:cubicBezTo>
                    <a:cubicBezTo>
                      <a:pt x="194" y="58"/>
                      <a:pt x="196" y="56"/>
                      <a:pt x="196" y="54"/>
                    </a:cubicBezTo>
                    <a:cubicBezTo>
                      <a:pt x="196" y="39"/>
                      <a:pt x="196" y="39"/>
                      <a:pt x="196" y="39"/>
                    </a:cubicBezTo>
                    <a:cubicBezTo>
                      <a:pt x="196" y="38"/>
                      <a:pt x="195" y="37"/>
                      <a:pt x="195" y="36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pic>
        <p:nvPicPr>
          <p:cNvPr id="8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163" y="3162300"/>
            <a:ext cx="1111250" cy="30019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8" name="图片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575" y="3871913"/>
            <a:ext cx="765175" cy="29289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19175" y="1433513"/>
            <a:ext cx="10147300" cy="4970462"/>
            <a:chOff x="1605" y="2258"/>
            <a:chExt cx="15980" cy="7827"/>
          </a:xfrm>
        </p:grpSpPr>
        <p:sp>
          <p:nvSpPr>
            <p:cNvPr id="19459" name="Freeform 10"/>
            <p:cNvSpPr/>
            <p:nvPr/>
          </p:nvSpPr>
          <p:spPr>
            <a:xfrm rot="-7200000">
              <a:off x="9482" y="7169"/>
              <a:ext cx="2150" cy="3265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233" h="1764">
                  <a:moveTo>
                    <a:pt x="1233" y="343"/>
                  </a:moveTo>
                  <a:lnTo>
                    <a:pt x="413" y="1764"/>
                  </a:lnTo>
                  <a:lnTo>
                    <a:pt x="0" y="1226"/>
                  </a:lnTo>
                  <a:lnTo>
                    <a:pt x="6" y="1098"/>
                  </a:lnTo>
                  <a:lnTo>
                    <a:pt x="638" y="0"/>
                  </a:lnTo>
                  <a:lnTo>
                    <a:pt x="1233" y="343"/>
                  </a:lnTo>
                  <a:close/>
                </a:path>
              </a:pathLst>
            </a:custGeom>
            <a:solidFill>
              <a:srgbClr val="A96309"/>
            </a:solidFill>
            <a:ln w="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60" name="Freeform 4"/>
            <p:cNvSpPr/>
            <p:nvPr/>
          </p:nvSpPr>
          <p:spPr>
            <a:xfrm>
              <a:off x="6640" y="5955"/>
              <a:ext cx="2280" cy="3078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233" h="1764">
                  <a:moveTo>
                    <a:pt x="1233" y="343"/>
                  </a:moveTo>
                  <a:lnTo>
                    <a:pt x="413" y="1764"/>
                  </a:lnTo>
                  <a:lnTo>
                    <a:pt x="0" y="1226"/>
                  </a:lnTo>
                  <a:lnTo>
                    <a:pt x="6" y="1098"/>
                  </a:lnTo>
                  <a:lnTo>
                    <a:pt x="638" y="0"/>
                  </a:lnTo>
                  <a:lnTo>
                    <a:pt x="1233" y="343"/>
                  </a:lnTo>
                  <a:close/>
                </a:path>
              </a:pathLst>
            </a:custGeom>
            <a:solidFill>
              <a:srgbClr val="A96309"/>
            </a:solidFill>
            <a:ln w="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61" name="Freeform 5"/>
            <p:cNvSpPr/>
            <p:nvPr/>
          </p:nvSpPr>
          <p:spPr>
            <a:xfrm rot="7200000">
              <a:off x="9300" y="4248"/>
              <a:ext cx="2150" cy="3262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233" h="1764">
                  <a:moveTo>
                    <a:pt x="1233" y="343"/>
                  </a:moveTo>
                  <a:lnTo>
                    <a:pt x="413" y="1764"/>
                  </a:lnTo>
                  <a:lnTo>
                    <a:pt x="0" y="1226"/>
                  </a:lnTo>
                  <a:lnTo>
                    <a:pt x="6" y="1098"/>
                  </a:lnTo>
                  <a:lnTo>
                    <a:pt x="638" y="0"/>
                  </a:lnTo>
                  <a:lnTo>
                    <a:pt x="1233" y="343"/>
                  </a:lnTo>
                  <a:close/>
                </a:path>
              </a:pathLst>
            </a:custGeom>
            <a:solidFill>
              <a:srgbClr val="A96309"/>
            </a:solidFill>
            <a:ln w="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9462" name="Group 6"/>
            <p:cNvGrpSpPr/>
            <p:nvPr/>
          </p:nvGrpSpPr>
          <p:grpSpPr>
            <a:xfrm>
              <a:off x="6770" y="4230"/>
              <a:ext cx="3700" cy="3255"/>
              <a:chOff x="0" y="0"/>
              <a:chExt cx="1480" cy="1302"/>
            </a:xfrm>
          </p:grpSpPr>
          <p:sp>
            <p:nvSpPr>
              <p:cNvPr id="19463" name="AutoShape 7"/>
              <p:cNvSpPr/>
              <p:nvPr/>
            </p:nvSpPr>
            <p:spPr>
              <a:xfrm rot="-9000000">
                <a:off x="0" y="922"/>
                <a:ext cx="908" cy="380"/>
              </a:xfrm>
              <a:prstGeom prst="triangle">
                <a:avLst>
                  <a:gd name="adj" fmla="val 50000"/>
                </a:avLst>
              </a:prstGeom>
              <a:solidFill>
                <a:srgbClr val="F2900E"/>
              </a:solidFill>
              <a:ln w="9525">
                <a:noFill/>
              </a:ln>
            </p:spPr>
            <p:txBody>
              <a:bodyPr wrap="none" anchor="ctr"/>
              <a:lstStyle/>
              <a:p>
                <a:pPr lvl="0"/>
                <a:endParaRPr lang="zh-CN" altLang="zh-CN" dirty="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9464" name="Freeform 8"/>
              <p:cNvSpPr/>
              <p:nvPr/>
            </p:nvSpPr>
            <p:spPr>
              <a:xfrm rot="7200000">
                <a:off x="249" y="421"/>
                <a:ext cx="948" cy="508"/>
              </a:xfrm>
              <a:custGeom>
                <a:avLst/>
                <a:gdLst/>
                <a:ahLst/>
                <a:cxnLst>
                  <a:cxn ang="0">
                    <a:pos x="25184" y="0"/>
                  </a:cxn>
                  <a:cxn ang="0">
                    <a:pos x="0" y="0"/>
                  </a:cxn>
                  <a:cxn ang="0">
                    <a:pos x="81" y="16374"/>
                  </a:cxn>
                  <a:cxn ang="0">
                    <a:pos x="939" y="31863"/>
                  </a:cxn>
                  <a:cxn ang="0">
                    <a:pos x="25184" y="31863"/>
                  </a:cxn>
                  <a:cxn ang="0">
                    <a:pos x="25184" y="0"/>
                  </a:cxn>
                  <a:cxn ang="0">
                    <a:pos x="25184" y="0"/>
                  </a:cxn>
                </a:cxnLst>
                <a:rect l="0" t="0" r="0" b="0"/>
                <a:pathLst>
                  <a:path w="750" h="378">
                    <a:moveTo>
                      <a:pt x="750" y="0"/>
                    </a:moveTo>
                    <a:lnTo>
                      <a:pt x="0" y="0"/>
                    </a:lnTo>
                    <a:lnTo>
                      <a:pt x="2" y="194"/>
                    </a:lnTo>
                    <a:lnTo>
                      <a:pt x="28" y="378"/>
                    </a:lnTo>
                    <a:lnTo>
                      <a:pt x="750" y="378"/>
                    </a:lnTo>
                    <a:lnTo>
                      <a:pt x="750" y="0"/>
                    </a:lnTo>
                    <a:close/>
                  </a:path>
                </a:pathLst>
              </a:custGeom>
              <a:solidFill>
                <a:srgbClr val="F2900E"/>
              </a:solidFill>
              <a:ln w="0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465" name="Freeform 9"/>
              <p:cNvSpPr/>
              <p:nvPr/>
            </p:nvSpPr>
            <p:spPr>
              <a:xfrm rot="7200000">
                <a:off x="925" y="-163"/>
                <a:ext cx="392" cy="718"/>
              </a:xfrm>
              <a:custGeom>
                <a:avLst/>
                <a:gdLst/>
                <a:ahLst/>
                <a:cxnLst>
                  <a:cxn ang="0">
                    <a:pos x="15" y="3"/>
                  </a:cxn>
                  <a:cxn ang="0">
                    <a:pos x="15" y="10"/>
                  </a:cxn>
                  <a:cxn ang="0">
                    <a:pos x="13" y="10"/>
                  </a:cxn>
                  <a:cxn ang="0">
                    <a:pos x="13" y="10"/>
                  </a:cxn>
                  <a:cxn ang="0">
                    <a:pos x="13" y="10"/>
                  </a:cxn>
                  <a:cxn ang="0">
                    <a:pos x="11" y="10"/>
                  </a:cxn>
                  <a:cxn ang="0">
                    <a:pos x="10" y="10"/>
                  </a:cxn>
                  <a:cxn ang="0">
                    <a:pos x="9" y="9"/>
                  </a:cxn>
                  <a:cxn ang="0">
                    <a:pos x="8" y="8"/>
                  </a:cxn>
                  <a:cxn ang="0">
                    <a:pos x="6" y="7"/>
                  </a:cxn>
                  <a:cxn ang="0">
                    <a:pos x="6" y="6"/>
                  </a:cxn>
                  <a:cxn ang="0">
                    <a:pos x="4" y="5"/>
                  </a:cxn>
                  <a:cxn ang="0">
                    <a:pos x="3" y="4"/>
                  </a:cxn>
                  <a:cxn ang="0">
                    <a:pos x="2" y="2"/>
                  </a:cxn>
                  <a:cxn ang="0">
                    <a:pos x="2" y="1"/>
                  </a:cxn>
                  <a:cxn ang="0">
                    <a:pos x="0" y="1"/>
                  </a:cxn>
                  <a:cxn ang="0">
                    <a:pos x="2" y="0"/>
                  </a:cxn>
                  <a:cxn ang="0">
                    <a:pos x="2" y="1"/>
                  </a:cxn>
                  <a:cxn ang="0">
                    <a:pos x="2" y="1"/>
                  </a:cxn>
                  <a:cxn ang="0">
                    <a:pos x="2" y="1"/>
                  </a:cxn>
                  <a:cxn ang="0">
                    <a:pos x="2" y="1"/>
                  </a:cxn>
                  <a:cxn ang="0">
                    <a:pos x="2" y="1"/>
                  </a:cxn>
                  <a:cxn ang="0">
                    <a:pos x="2" y="2"/>
                  </a:cxn>
                  <a:cxn ang="0">
                    <a:pos x="2" y="3"/>
                  </a:cxn>
                  <a:cxn ang="0">
                    <a:pos x="4" y="3"/>
                  </a:cxn>
                  <a:cxn ang="0">
                    <a:pos x="5" y="3"/>
                  </a:cxn>
                  <a:cxn ang="0">
                    <a:pos x="8" y="3"/>
                  </a:cxn>
                  <a:cxn ang="0">
                    <a:pos x="15" y="3"/>
                  </a:cxn>
                </a:cxnLst>
                <a:rect l="0" t="0" r="0" b="0"/>
                <a:pathLst>
                  <a:path w="495" h="971">
                    <a:moveTo>
                      <a:pt x="495" y="285"/>
                    </a:moveTo>
                    <a:lnTo>
                      <a:pt x="495" y="971"/>
                    </a:lnTo>
                    <a:lnTo>
                      <a:pt x="462" y="964"/>
                    </a:lnTo>
                    <a:lnTo>
                      <a:pt x="430" y="953"/>
                    </a:lnTo>
                    <a:lnTo>
                      <a:pt x="401" y="931"/>
                    </a:lnTo>
                    <a:lnTo>
                      <a:pt x="372" y="898"/>
                    </a:lnTo>
                    <a:lnTo>
                      <a:pt x="339" y="855"/>
                    </a:lnTo>
                    <a:lnTo>
                      <a:pt x="306" y="801"/>
                    </a:lnTo>
                    <a:lnTo>
                      <a:pt x="270" y="732"/>
                    </a:lnTo>
                    <a:lnTo>
                      <a:pt x="227" y="648"/>
                    </a:lnTo>
                    <a:lnTo>
                      <a:pt x="183" y="554"/>
                    </a:lnTo>
                    <a:lnTo>
                      <a:pt x="129" y="438"/>
                    </a:lnTo>
                    <a:lnTo>
                      <a:pt x="96" y="369"/>
                    </a:lnTo>
                    <a:lnTo>
                      <a:pt x="29" y="211"/>
                    </a:lnTo>
                    <a:lnTo>
                      <a:pt x="2" y="127"/>
                    </a:lnTo>
                    <a:lnTo>
                      <a:pt x="0" y="60"/>
                    </a:lnTo>
                    <a:lnTo>
                      <a:pt x="15" y="0"/>
                    </a:lnTo>
                    <a:lnTo>
                      <a:pt x="15" y="43"/>
                    </a:lnTo>
                    <a:lnTo>
                      <a:pt x="15" y="72"/>
                    </a:lnTo>
                    <a:lnTo>
                      <a:pt x="15" y="99"/>
                    </a:lnTo>
                    <a:lnTo>
                      <a:pt x="18" y="126"/>
                    </a:lnTo>
                    <a:lnTo>
                      <a:pt x="29" y="162"/>
                    </a:lnTo>
                    <a:lnTo>
                      <a:pt x="53" y="198"/>
                    </a:lnTo>
                    <a:lnTo>
                      <a:pt x="85" y="231"/>
                    </a:lnTo>
                    <a:lnTo>
                      <a:pt x="125" y="260"/>
                    </a:lnTo>
                    <a:lnTo>
                      <a:pt x="180" y="278"/>
                    </a:lnTo>
                    <a:lnTo>
                      <a:pt x="245" y="282"/>
                    </a:lnTo>
                    <a:lnTo>
                      <a:pt x="495" y="285"/>
                    </a:lnTo>
                    <a:close/>
                  </a:path>
                </a:pathLst>
              </a:custGeom>
              <a:solidFill>
                <a:srgbClr val="F2900E"/>
              </a:solidFill>
              <a:ln w="0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9466" name="Group 11"/>
            <p:cNvGrpSpPr/>
            <p:nvPr/>
          </p:nvGrpSpPr>
          <p:grpSpPr>
            <a:xfrm>
              <a:off x="9615" y="5735"/>
              <a:ext cx="3240" cy="3455"/>
              <a:chOff x="0" y="0"/>
              <a:chExt cx="1296" cy="1381"/>
            </a:xfrm>
          </p:grpSpPr>
          <p:sp>
            <p:nvSpPr>
              <p:cNvPr id="19467" name="AutoShape 12"/>
              <p:cNvSpPr/>
              <p:nvPr/>
            </p:nvSpPr>
            <p:spPr>
              <a:xfrm rot="-1800000">
                <a:off x="0" y="0"/>
                <a:ext cx="906" cy="380"/>
              </a:xfrm>
              <a:prstGeom prst="triangle">
                <a:avLst>
                  <a:gd name="adj" fmla="val 50000"/>
                </a:avLst>
              </a:prstGeom>
              <a:solidFill>
                <a:srgbClr val="F2900E"/>
              </a:solidFill>
              <a:ln w="9525">
                <a:noFill/>
              </a:ln>
            </p:spPr>
            <p:txBody>
              <a:bodyPr wrap="none" anchor="ctr"/>
              <a:lstStyle/>
              <a:p>
                <a:pPr lvl="0"/>
                <a:endParaRPr lang="zh-CN" altLang="zh-CN" dirty="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9468" name="Freeform 13"/>
              <p:cNvSpPr/>
              <p:nvPr/>
            </p:nvSpPr>
            <p:spPr>
              <a:xfrm rot="-7200000">
                <a:off x="243" y="370"/>
                <a:ext cx="948" cy="507"/>
              </a:xfrm>
              <a:custGeom>
                <a:avLst/>
                <a:gdLst/>
                <a:ahLst/>
                <a:cxnLst>
                  <a:cxn ang="0">
                    <a:pos x="25184" y="0"/>
                  </a:cxn>
                  <a:cxn ang="0">
                    <a:pos x="0" y="0"/>
                  </a:cxn>
                  <a:cxn ang="0">
                    <a:pos x="81" y="15863"/>
                  </a:cxn>
                  <a:cxn ang="0">
                    <a:pos x="939" y="30911"/>
                  </a:cxn>
                  <a:cxn ang="0">
                    <a:pos x="25184" y="30911"/>
                  </a:cxn>
                  <a:cxn ang="0">
                    <a:pos x="25184" y="0"/>
                  </a:cxn>
                  <a:cxn ang="0">
                    <a:pos x="25184" y="0"/>
                  </a:cxn>
                </a:cxnLst>
                <a:rect l="0" t="0" r="0" b="0"/>
                <a:pathLst>
                  <a:path w="750" h="378">
                    <a:moveTo>
                      <a:pt x="750" y="0"/>
                    </a:moveTo>
                    <a:lnTo>
                      <a:pt x="0" y="0"/>
                    </a:lnTo>
                    <a:lnTo>
                      <a:pt x="2" y="194"/>
                    </a:lnTo>
                    <a:lnTo>
                      <a:pt x="28" y="378"/>
                    </a:lnTo>
                    <a:lnTo>
                      <a:pt x="750" y="378"/>
                    </a:lnTo>
                    <a:lnTo>
                      <a:pt x="750" y="0"/>
                    </a:lnTo>
                    <a:close/>
                  </a:path>
                </a:pathLst>
              </a:custGeom>
              <a:solidFill>
                <a:srgbClr val="F2900E"/>
              </a:solidFill>
              <a:ln w="0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469" name="Freeform 14"/>
              <p:cNvSpPr/>
              <p:nvPr/>
            </p:nvSpPr>
            <p:spPr>
              <a:xfrm rot="-7200000">
                <a:off x="764" y="849"/>
                <a:ext cx="346" cy="718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2" y="10"/>
                  </a:cxn>
                  <a:cxn ang="0">
                    <a:pos x="2" y="10"/>
                  </a:cxn>
                  <a:cxn ang="0">
                    <a:pos x="2" y="10"/>
                  </a:cxn>
                  <a:cxn ang="0">
                    <a:pos x="2" y="10"/>
                  </a:cxn>
                  <a:cxn ang="0">
                    <a:pos x="1" y="10"/>
                  </a:cxn>
                  <a:cxn ang="0">
                    <a:pos x="1" y="10"/>
                  </a:cxn>
                  <a:cxn ang="0">
                    <a:pos x="1" y="9"/>
                  </a:cxn>
                  <a:cxn ang="0">
                    <a:pos x="1" y="8"/>
                  </a:cxn>
                  <a:cxn ang="0">
                    <a:pos x="1" y="7"/>
                  </a:cxn>
                  <a:cxn ang="0">
                    <a:pos x="1" y="6"/>
                  </a:cxn>
                  <a:cxn ang="0">
                    <a:pos x="1" y="5"/>
                  </a:cxn>
                  <a:cxn ang="0">
                    <a:pos x="1" y="4"/>
                  </a:cxn>
                  <a:cxn ang="0">
                    <a:pos x="1" y="2"/>
                  </a:cxn>
                  <a:cxn ang="0">
                    <a:pos x="1" y="1"/>
                  </a:cxn>
                  <a:cxn ang="0">
                    <a:pos x="0" y="1"/>
                  </a:cxn>
                  <a:cxn ang="0">
                    <a:pos x="1" y="0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" y="2"/>
                  </a:cxn>
                  <a:cxn ang="0">
                    <a:pos x="1" y="3"/>
                  </a:cxn>
                  <a:cxn ang="0">
                    <a:pos x="1" y="3"/>
                  </a:cxn>
                  <a:cxn ang="0">
                    <a:pos x="1" y="3"/>
                  </a:cxn>
                  <a:cxn ang="0">
                    <a:pos x="1" y="3"/>
                  </a:cxn>
                  <a:cxn ang="0">
                    <a:pos x="2" y="3"/>
                  </a:cxn>
                </a:cxnLst>
                <a:rect l="0" t="0" r="0" b="0"/>
                <a:pathLst>
                  <a:path w="495" h="971">
                    <a:moveTo>
                      <a:pt x="495" y="285"/>
                    </a:moveTo>
                    <a:lnTo>
                      <a:pt x="495" y="971"/>
                    </a:lnTo>
                    <a:lnTo>
                      <a:pt x="462" y="964"/>
                    </a:lnTo>
                    <a:lnTo>
                      <a:pt x="430" y="953"/>
                    </a:lnTo>
                    <a:lnTo>
                      <a:pt x="401" y="931"/>
                    </a:lnTo>
                    <a:lnTo>
                      <a:pt x="372" y="898"/>
                    </a:lnTo>
                    <a:lnTo>
                      <a:pt x="339" y="855"/>
                    </a:lnTo>
                    <a:lnTo>
                      <a:pt x="306" y="801"/>
                    </a:lnTo>
                    <a:lnTo>
                      <a:pt x="270" y="732"/>
                    </a:lnTo>
                    <a:lnTo>
                      <a:pt x="227" y="648"/>
                    </a:lnTo>
                    <a:lnTo>
                      <a:pt x="183" y="554"/>
                    </a:lnTo>
                    <a:lnTo>
                      <a:pt x="129" y="438"/>
                    </a:lnTo>
                    <a:lnTo>
                      <a:pt x="96" y="369"/>
                    </a:lnTo>
                    <a:lnTo>
                      <a:pt x="29" y="211"/>
                    </a:lnTo>
                    <a:lnTo>
                      <a:pt x="2" y="127"/>
                    </a:lnTo>
                    <a:lnTo>
                      <a:pt x="0" y="60"/>
                    </a:lnTo>
                    <a:lnTo>
                      <a:pt x="15" y="0"/>
                    </a:lnTo>
                    <a:lnTo>
                      <a:pt x="15" y="43"/>
                    </a:lnTo>
                    <a:lnTo>
                      <a:pt x="15" y="72"/>
                    </a:lnTo>
                    <a:lnTo>
                      <a:pt x="15" y="99"/>
                    </a:lnTo>
                    <a:lnTo>
                      <a:pt x="18" y="126"/>
                    </a:lnTo>
                    <a:lnTo>
                      <a:pt x="29" y="162"/>
                    </a:lnTo>
                    <a:lnTo>
                      <a:pt x="53" y="198"/>
                    </a:lnTo>
                    <a:lnTo>
                      <a:pt x="85" y="231"/>
                    </a:lnTo>
                    <a:lnTo>
                      <a:pt x="125" y="260"/>
                    </a:lnTo>
                    <a:lnTo>
                      <a:pt x="180" y="278"/>
                    </a:lnTo>
                    <a:lnTo>
                      <a:pt x="245" y="282"/>
                    </a:lnTo>
                    <a:lnTo>
                      <a:pt x="495" y="285"/>
                    </a:lnTo>
                    <a:close/>
                  </a:path>
                </a:pathLst>
              </a:custGeom>
              <a:solidFill>
                <a:srgbClr val="F2900E"/>
              </a:solidFill>
              <a:ln w="0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9470" name="Group 15"/>
            <p:cNvGrpSpPr/>
            <p:nvPr/>
          </p:nvGrpSpPr>
          <p:grpSpPr>
            <a:xfrm>
              <a:off x="6630" y="7850"/>
              <a:ext cx="3928" cy="2200"/>
              <a:chOff x="0" y="0"/>
              <a:chExt cx="1571" cy="879"/>
            </a:xfrm>
          </p:grpSpPr>
          <p:sp>
            <p:nvSpPr>
              <p:cNvPr id="19471" name="Freeform 16"/>
              <p:cNvSpPr/>
              <p:nvPr/>
            </p:nvSpPr>
            <p:spPr>
              <a:xfrm>
                <a:off x="0" y="0"/>
                <a:ext cx="366" cy="692"/>
              </a:xfrm>
              <a:custGeom>
                <a:avLst/>
                <a:gdLst/>
                <a:ahLst/>
                <a:cxnLst>
                  <a:cxn ang="0">
                    <a:pos x="5" y="2"/>
                  </a:cxn>
                  <a:cxn ang="0">
                    <a:pos x="5" y="6"/>
                  </a:cxn>
                  <a:cxn ang="0">
                    <a:pos x="5" y="6"/>
                  </a:cxn>
                  <a:cxn ang="0">
                    <a:pos x="5" y="6"/>
                  </a:cxn>
                  <a:cxn ang="0">
                    <a:pos x="4" y="6"/>
                  </a:cxn>
                  <a:cxn ang="0">
                    <a:pos x="4" y="6"/>
                  </a:cxn>
                  <a:cxn ang="0">
                    <a:pos x="4" y="6"/>
                  </a:cxn>
                  <a:cxn ang="0">
                    <a:pos x="3" y="5"/>
                  </a:cxn>
                  <a:cxn ang="0">
                    <a:pos x="3" y="4"/>
                  </a:cxn>
                  <a:cxn ang="0">
                    <a:pos x="2" y="4"/>
                  </a:cxn>
                  <a:cxn ang="0">
                    <a:pos x="2" y="4"/>
                  </a:cxn>
                  <a:cxn ang="0">
                    <a:pos x="1" y="3"/>
                  </a:cxn>
                  <a:cxn ang="0">
                    <a:pos x="1" y="2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0" y="1"/>
                  </a:cxn>
                  <a:cxn ang="0">
                    <a:pos x="1" y="0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2" y="2"/>
                  </a:cxn>
                  <a:cxn ang="0">
                    <a:pos x="3" y="2"/>
                  </a:cxn>
                  <a:cxn ang="0">
                    <a:pos x="5" y="2"/>
                  </a:cxn>
                </a:cxnLst>
                <a:rect l="0" t="0" r="0" b="0"/>
                <a:pathLst>
                  <a:path w="495" h="971">
                    <a:moveTo>
                      <a:pt x="495" y="285"/>
                    </a:moveTo>
                    <a:lnTo>
                      <a:pt x="495" y="971"/>
                    </a:lnTo>
                    <a:lnTo>
                      <a:pt x="462" y="964"/>
                    </a:lnTo>
                    <a:lnTo>
                      <a:pt x="430" y="953"/>
                    </a:lnTo>
                    <a:lnTo>
                      <a:pt x="401" y="931"/>
                    </a:lnTo>
                    <a:lnTo>
                      <a:pt x="372" y="898"/>
                    </a:lnTo>
                    <a:lnTo>
                      <a:pt x="339" y="855"/>
                    </a:lnTo>
                    <a:lnTo>
                      <a:pt x="306" y="801"/>
                    </a:lnTo>
                    <a:lnTo>
                      <a:pt x="270" y="732"/>
                    </a:lnTo>
                    <a:lnTo>
                      <a:pt x="227" y="648"/>
                    </a:lnTo>
                    <a:lnTo>
                      <a:pt x="183" y="554"/>
                    </a:lnTo>
                    <a:lnTo>
                      <a:pt x="129" y="438"/>
                    </a:lnTo>
                    <a:lnTo>
                      <a:pt x="96" y="369"/>
                    </a:lnTo>
                    <a:lnTo>
                      <a:pt x="29" y="211"/>
                    </a:lnTo>
                    <a:lnTo>
                      <a:pt x="2" y="127"/>
                    </a:lnTo>
                    <a:lnTo>
                      <a:pt x="0" y="60"/>
                    </a:lnTo>
                    <a:lnTo>
                      <a:pt x="15" y="0"/>
                    </a:lnTo>
                    <a:lnTo>
                      <a:pt x="15" y="43"/>
                    </a:lnTo>
                    <a:lnTo>
                      <a:pt x="15" y="72"/>
                    </a:lnTo>
                    <a:lnTo>
                      <a:pt x="15" y="99"/>
                    </a:lnTo>
                    <a:lnTo>
                      <a:pt x="18" y="126"/>
                    </a:lnTo>
                    <a:lnTo>
                      <a:pt x="29" y="162"/>
                    </a:lnTo>
                    <a:lnTo>
                      <a:pt x="53" y="198"/>
                    </a:lnTo>
                    <a:lnTo>
                      <a:pt x="85" y="231"/>
                    </a:lnTo>
                    <a:lnTo>
                      <a:pt x="125" y="260"/>
                    </a:lnTo>
                    <a:lnTo>
                      <a:pt x="180" y="278"/>
                    </a:lnTo>
                    <a:lnTo>
                      <a:pt x="245" y="282"/>
                    </a:lnTo>
                    <a:lnTo>
                      <a:pt x="495" y="285"/>
                    </a:lnTo>
                    <a:close/>
                  </a:path>
                </a:pathLst>
              </a:custGeom>
              <a:solidFill>
                <a:srgbClr val="F2900E"/>
              </a:solidFill>
              <a:ln w="0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472" name="AutoShape 17"/>
              <p:cNvSpPr/>
              <p:nvPr/>
            </p:nvSpPr>
            <p:spPr>
              <a:xfrm rot="5400000">
                <a:off x="929" y="236"/>
                <a:ext cx="872" cy="403"/>
              </a:xfrm>
              <a:prstGeom prst="triangle">
                <a:avLst>
                  <a:gd name="adj" fmla="val 50000"/>
                </a:avLst>
              </a:prstGeom>
              <a:solidFill>
                <a:srgbClr val="F2900E"/>
              </a:solidFill>
              <a:ln w="9525">
                <a:noFill/>
              </a:ln>
            </p:spPr>
            <p:txBody>
              <a:bodyPr wrap="none" anchor="ctr"/>
              <a:lstStyle/>
              <a:p>
                <a:pPr lvl="0"/>
                <a:endParaRPr lang="zh-CN" altLang="zh-CN" dirty="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9473" name="Freeform 18"/>
              <p:cNvSpPr/>
              <p:nvPr/>
            </p:nvSpPr>
            <p:spPr>
              <a:xfrm>
                <a:off x="330" y="203"/>
                <a:ext cx="1005" cy="489"/>
              </a:xfrm>
              <a:custGeom>
                <a:avLst/>
                <a:gdLst/>
                <a:ahLst/>
                <a:cxnLst>
                  <a:cxn ang="0">
                    <a:pos x="60501" y="0"/>
                  </a:cxn>
                  <a:cxn ang="0">
                    <a:pos x="0" y="0"/>
                  </a:cxn>
                  <a:cxn ang="0">
                    <a:pos x="163" y="9215"/>
                  </a:cxn>
                  <a:cxn ang="0">
                    <a:pos x="2265" y="17977"/>
                  </a:cxn>
                  <a:cxn ang="0">
                    <a:pos x="60501" y="17977"/>
                  </a:cxn>
                  <a:cxn ang="0">
                    <a:pos x="60501" y="0"/>
                  </a:cxn>
                  <a:cxn ang="0">
                    <a:pos x="60501" y="0"/>
                  </a:cxn>
                </a:cxnLst>
                <a:rect l="0" t="0" r="0" b="0"/>
                <a:pathLst>
                  <a:path w="750" h="378">
                    <a:moveTo>
                      <a:pt x="750" y="0"/>
                    </a:moveTo>
                    <a:lnTo>
                      <a:pt x="0" y="0"/>
                    </a:lnTo>
                    <a:lnTo>
                      <a:pt x="2" y="194"/>
                    </a:lnTo>
                    <a:lnTo>
                      <a:pt x="28" y="378"/>
                    </a:lnTo>
                    <a:lnTo>
                      <a:pt x="750" y="378"/>
                    </a:lnTo>
                    <a:lnTo>
                      <a:pt x="750" y="0"/>
                    </a:lnTo>
                    <a:close/>
                  </a:path>
                </a:pathLst>
              </a:custGeom>
              <a:solidFill>
                <a:srgbClr val="F2900E"/>
              </a:solidFill>
              <a:ln w="0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9474" name="文本框 17"/>
            <p:cNvSpPr/>
            <p:nvPr/>
          </p:nvSpPr>
          <p:spPr>
            <a:xfrm>
              <a:off x="1605" y="7783"/>
              <a:ext cx="4293" cy="230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如果有问题，先道歉，然后倾听，最后再解释。核心是“现在我该为客户做点什么才能真正对他有帮助？”适度的安抚。</a:t>
              </a:r>
            </a:p>
          </p:txBody>
        </p:sp>
        <p:sp>
          <p:nvSpPr>
            <p:cNvPr id="19475" name="文本框 18"/>
            <p:cNvSpPr/>
            <p:nvPr/>
          </p:nvSpPr>
          <p:spPr>
            <a:xfrm>
              <a:off x="1605" y="6768"/>
              <a:ext cx="4028" cy="96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algn="r"/>
              <a:r>
                <a:rPr lang="zh-CN" altLang="en-US" sz="32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适度安抚</a:t>
              </a:r>
            </a:p>
          </p:txBody>
        </p:sp>
        <p:sp>
          <p:nvSpPr>
            <p:cNvPr id="19476" name="文本框 19"/>
            <p:cNvSpPr/>
            <p:nvPr/>
          </p:nvSpPr>
          <p:spPr>
            <a:xfrm>
              <a:off x="13315" y="7765"/>
              <a:ext cx="4030" cy="230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lang="zh-CN" altLang="en-US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表现适度的友善，要根据情况，如拿不准，宁可公事公办，而不要过分亲昵。有礼貌，高效率。</a:t>
              </a:r>
            </a:p>
          </p:txBody>
        </p:sp>
        <p:sp>
          <p:nvSpPr>
            <p:cNvPr id="19477" name="文本框 20"/>
            <p:cNvSpPr/>
            <p:nvPr/>
          </p:nvSpPr>
          <p:spPr>
            <a:xfrm>
              <a:off x="13315" y="6800"/>
              <a:ext cx="4270" cy="9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3200" b="1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适度亲昵</a:t>
              </a:r>
            </a:p>
          </p:txBody>
        </p:sp>
        <p:sp>
          <p:nvSpPr>
            <p:cNvPr id="19478" name="文本框 21"/>
            <p:cNvSpPr/>
            <p:nvPr/>
          </p:nvSpPr>
          <p:spPr>
            <a:xfrm>
              <a:off x="5470" y="3248"/>
              <a:ext cx="8570" cy="103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留意你自己和周边的环境，确保形象能够满足客户的</a:t>
              </a:r>
            </a:p>
            <a:p>
              <a:pPr lvl="0"/>
              <a:r>
                <a:rPr lang="zh-CN" altLang="en-US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期望，看到客户后，马上微笑，进行目光交流。</a:t>
              </a:r>
            </a:p>
          </p:txBody>
        </p:sp>
        <p:sp>
          <p:nvSpPr>
            <p:cNvPr id="19479" name="文本框 22"/>
            <p:cNvSpPr/>
            <p:nvPr/>
          </p:nvSpPr>
          <p:spPr>
            <a:xfrm>
              <a:off x="7435" y="2258"/>
              <a:ext cx="4028" cy="9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algn="ctr"/>
              <a:r>
                <a:rPr lang="zh-CN" altLang="en-US" sz="32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微笑服务</a:t>
              </a:r>
            </a:p>
          </p:txBody>
        </p:sp>
      </p:grpSp>
      <p:grpSp>
        <p:nvGrpSpPr>
          <p:cNvPr id="22553" name="组合 5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19481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19482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483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9484" name="文本框 4"/>
            <p:cNvSpPr txBox="1"/>
            <p:nvPr/>
          </p:nvSpPr>
          <p:spPr>
            <a:xfrm>
              <a:off x="414" y="553"/>
              <a:ext cx="30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挽回服务的要点</a:t>
              </a:r>
            </a:p>
          </p:txBody>
        </p:sp>
      </p:grpSp>
      <p:pic>
        <p:nvPicPr>
          <p:cNvPr id="3" name="图片 4" descr="office6\wpsassist\cache\A000220150824A04PPI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8800" y="230188"/>
            <a:ext cx="2654300" cy="35512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52" name="组合 7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20483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20484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485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0486" name="文本框 11"/>
            <p:cNvSpPr txBox="1"/>
            <p:nvPr/>
          </p:nvSpPr>
          <p:spPr>
            <a:xfrm>
              <a:off x="414" y="553"/>
              <a:ext cx="18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终身价值</a:t>
              </a:r>
            </a:p>
          </p:txBody>
        </p:sp>
      </p:grpSp>
      <p:graphicFrame>
        <p:nvGraphicFramePr>
          <p:cNvPr id="101690" name="表格 101689"/>
          <p:cNvGraphicFramePr/>
          <p:nvPr/>
        </p:nvGraphicFramePr>
        <p:xfrm>
          <a:off x="2698750" y="2141538"/>
          <a:ext cx="8511540" cy="4286250"/>
        </p:xfrm>
        <a:graphic>
          <a:graphicData uri="http://schemas.openxmlformats.org/drawingml/2006/table">
            <a:tbl>
              <a:tblPr/>
              <a:tblGrid>
                <a:gridCol w="1701800"/>
                <a:gridCol w="1702435"/>
                <a:gridCol w="1703070"/>
                <a:gridCol w="1702435"/>
                <a:gridCol w="1701800"/>
              </a:tblGrid>
              <a:tr h="421005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订单金额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订单频率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交易年数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终身价值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备         注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每年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次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一年后换了别的供应商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95400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每年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次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与客户关系维持</a:t>
                      </a:r>
                      <a:r>
                        <a:rPr lang="en-US" altLang="zh-CN" sz="18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18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年，供应商增长率</a:t>
                      </a:r>
                      <a:r>
                        <a:rPr lang="en-US" altLang="zh-CN" sz="18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900%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84045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8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+10%=11</a:t>
                      </a:r>
                      <a:r>
                        <a:rPr lang="zh-CN" altLang="en-US" sz="18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8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+10%=</a:t>
                      </a:r>
                      <a:r>
                        <a:rPr lang="zh-CN" altLang="en-US" sz="18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每年</a:t>
                      </a:r>
                      <a:r>
                        <a:rPr lang="en-US" altLang="zh-CN" sz="18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r>
                        <a:rPr lang="zh-CN" altLang="en-US" sz="18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次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8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+10%=11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18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1331</a:t>
                      </a:r>
                      <a:r>
                        <a:rPr lang="zh-CN" altLang="en-US" sz="18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6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客户关怀改进，订单金额、频率都有所上升，终身价值比第一个案例增加了</a:t>
                      </a:r>
                      <a:r>
                        <a:rPr lang="en-US" altLang="zh-CN" sz="16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1231</a:t>
                      </a:r>
                      <a:r>
                        <a:rPr lang="zh-CN" altLang="en-US" sz="16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英镑，（增长率</a:t>
                      </a:r>
                      <a:r>
                        <a:rPr lang="en-US" altLang="zh-CN" sz="16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1331%</a:t>
                      </a:r>
                      <a:r>
                        <a:rPr lang="zh-CN" altLang="en-US" sz="16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0520" name="图片 7" descr="office6\wpsassist\cache\A000220150318I26PPI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50" y="3624263"/>
            <a:ext cx="2368550" cy="325596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1539875" y="993775"/>
            <a:ext cx="9369425" cy="993775"/>
            <a:chOff x="2425" y="1565"/>
            <a:chExt cx="14755" cy="1564"/>
          </a:xfrm>
        </p:grpSpPr>
        <p:sp>
          <p:nvSpPr>
            <p:cNvPr id="20521" name="文本框 1"/>
            <p:cNvSpPr txBox="1"/>
            <p:nvPr/>
          </p:nvSpPr>
          <p:spPr>
            <a:xfrm>
              <a:off x="4250" y="1725"/>
              <a:ext cx="12930" cy="8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>
                <a:buClrTx/>
              </a:pPr>
              <a:r>
                <a:rPr lang="zh-CN" altLang="en-US" sz="2800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终身价值是客户与供应商进行的全部交易的总价值</a:t>
              </a:r>
            </a:p>
          </p:txBody>
        </p:sp>
        <p:grpSp>
          <p:nvGrpSpPr>
            <p:cNvPr id="20522" name="Group 22"/>
            <p:cNvGrpSpPr/>
            <p:nvPr/>
          </p:nvGrpSpPr>
          <p:grpSpPr>
            <a:xfrm>
              <a:off x="2425" y="1565"/>
              <a:ext cx="1605" cy="1565"/>
              <a:chOff x="0" y="0"/>
              <a:chExt cx="736600" cy="717550"/>
            </a:xfrm>
          </p:grpSpPr>
          <p:sp>
            <p:nvSpPr>
              <p:cNvPr id="20523" name="Freeform 958"/>
              <p:cNvSpPr/>
              <p:nvPr/>
            </p:nvSpPr>
            <p:spPr>
              <a:xfrm>
                <a:off x="323850" y="571500"/>
                <a:ext cx="88900" cy="141288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4" h="38">
                    <a:moveTo>
                      <a:pt x="20" y="1"/>
                    </a:moveTo>
                    <a:cubicBezTo>
                      <a:pt x="19" y="1"/>
                      <a:pt x="19" y="0"/>
                      <a:pt x="18" y="0"/>
                    </a:cubicBezTo>
                    <a:cubicBezTo>
                      <a:pt x="17" y="1"/>
                      <a:pt x="17" y="1"/>
                      <a:pt x="16" y="1"/>
                    </a:cubicBezTo>
                    <a:cubicBezTo>
                      <a:pt x="15" y="1"/>
                      <a:pt x="14" y="1"/>
                      <a:pt x="12" y="1"/>
                    </a:cubicBezTo>
                    <a:cubicBezTo>
                      <a:pt x="10" y="1"/>
                      <a:pt x="9" y="1"/>
                      <a:pt x="8" y="1"/>
                    </a:cubicBezTo>
                    <a:cubicBezTo>
                      <a:pt x="8" y="1"/>
                      <a:pt x="7" y="1"/>
                      <a:pt x="6" y="0"/>
                    </a:cubicBezTo>
                    <a:cubicBezTo>
                      <a:pt x="5" y="0"/>
                      <a:pt x="5" y="1"/>
                      <a:pt x="5" y="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8"/>
                      <a:pt x="5" y="38"/>
                      <a:pt x="5" y="38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8"/>
                      <a:pt x="20" y="38"/>
                      <a:pt x="20" y="37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7"/>
                      <a:pt x="24" y="16"/>
                      <a:pt x="24" y="16"/>
                    </a:cubicBezTo>
                    <a:lnTo>
                      <a:pt x="20" y="1"/>
                    </a:ln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24" name="Freeform 959"/>
              <p:cNvSpPr/>
              <p:nvPr/>
            </p:nvSpPr>
            <p:spPr>
              <a:xfrm>
                <a:off x="434975" y="495300"/>
                <a:ext cx="301625" cy="222250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80" h="59">
                    <a:moveTo>
                      <a:pt x="79" y="37"/>
                    </a:moveTo>
                    <a:cubicBezTo>
                      <a:pt x="61" y="19"/>
                      <a:pt x="39" y="7"/>
                      <a:pt x="15" y="1"/>
                    </a:cubicBezTo>
                    <a:cubicBezTo>
                      <a:pt x="15" y="1"/>
                      <a:pt x="14" y="0"/>
                      <a:pt x="1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8" y="59"/>
                      <a:pt x="80" y="57"/>
                      <a:pt x="80" y="54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0" y="39"/>
                      <a:pt x="80" y="38"/>
                      <a:pt x="79" y="37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25" name="Freeform 960"/>
              <p:cNvSpPr/>
              <p:nvPr/>
            </p:nvSpPr>
            <p:spPr>
              <a:xfrm>
                <a:off x="0" y="495300"/>
                <a:ext cx="296863" cy="222250"/>
              </a:xfrm>
              <a:custGeom>
                <a:avLst/>
                <a:gdLst/>
                <a:ahLst/>
                <a:cxnLst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79" h="59">
                    <a:moveTo>
                      <a:pt x="69" y="0"/>
                    </a:moveTo>
                    <a:cubicBezTo>
                      <a:pt x="69" y="0"/>
                      <a:pt x="69" y="0"/>
                      <a:pt x="69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7" y="0"/>
                      <a:pt x="67" y="0"/>
                      <a:pt x="67" y="1"/>
                    </a:cubicBezTo>
                    <a:cubicBezTo>
                      <a:pt x="42" y="6"/>
                      <a:pt x="20" y="19"/>
                      <a:pt x="1" y="37"/>
                    </a:cubicBezTo>
                    <a:cubicBezTo>
                      <a:pt x="1" y="38"/>
                      <a:pt x="0" y="39"/>
                      <a:pt x="0" y="4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7"/>
                      <a:pt x="2" y="59"/>
                      <a:pt x="4" y="59"/>
                    </a:cubicBezTo>
                    <a:cubicBezTo>
                      <a:pt x="79" y="59"/>
                      <a:pt x="79" y="59"/>
                      <a:pt x="79" y="59"/>
                    </a:cubicBezTo>
                    <a:cubicBezTo>
                      <a:pt x="60" y="22"/>
                      <a:pt x="60" y="22"/>
                      <a:pt x="60" y="22"/>
                    </a:cubicBez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26" name="Freeform 961"/>
              <p:cNvSpPr/>
              <p:nvPr/>
            </p:nvSpPr>
            <p:spPr>
              <a:xfrm>
                <a:off x="195262" y="0"/>
                <a:ext cx="346075" cy="541338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92" h="144">
                    <a:moveTo>
                      <a:pt x="70" y="122"/>
                    </a:moveTo>
                    <a:cubicBezTo>
                      <a:pt x="70" y="109"/>
                      <a:pt x="70" y="109"/>
                      <a:pt x="70" y="109"/>
                    </a:cubicBezTo>
                    <a:cubicBezTo>
                      <a:pt x="78" y="101"/>
                      <a:pt x="84" y="89"/>
                      <a:pt x="85" y="77"/>
                    </a:cubicBezTo>
                    <a:cubicBezTo>
                      <a:pt x="85" y="77"/>
                      <a:pt x="85" y="77"/>
                      <a:pt x="85" y="77"/>
                    </a:cubicBezTo>
                    <a:cubicBezTo>
                      <a:pt x="89" y="77"/>
                      <a:pt x="92" y="74"/>
                      <a:pt x="92" y="69"/>
                    </a:cubicBezTo>
                    <a:cubicBezTo>
                      <a:pt x="92" y="66"/>
                      <a:pt x="91" y="63"/>
                      <a:pt x="88" y="62"/>
                    </a:cubicBezTo>
                    <a:cubicBezTo>
                      <a:pt x="89" y="57"/>
                      <a:pt x="90" y="52"/>
                      <a:pt x="90" y="47"/>
                    </a:cubicBezTo>
                    <a:cubicBezTo>
                      <a:pt x="90" y="21"/>
                      <a:pt x="71" y="0"/>
                      <a:pt x="46" y="0"/>
                    </a:cubicBezTo>
                    <a:cubicBezTo>
                      <a:pt x="22" y="0"/>
                      <a:pt x="2" y="21"/>
                      <a:pt x="2" y="47"/>
                    </a:cubicBezTo>
                    <a:cubicBezTo>
                      <a:pt x="2" y="52"/>
                      <a:pt x="3" y="57"/>
                      <a:pt x="4" y="62"/>
                    </a:cubicBezTo>
                    <a:cubicBezTo>
                      <a:pt x="2" y="63"/>
                      <a:pt x="0" y="66"/>
                      <a:pt x="0" y="69"/>
                    </a:cubicBezTo>
                    <a:cubicBezTo>
                      <a:pt x="0" y="74"/>
                      <a:pt x="3" y="77"/>
                      <a:pt x="7" y="77"/>
                    </a:cubicBezTo>
                    <a:cubicBezTo>
                      <a:pt x="7" y="77"/>
                      <a:pt x="7" y="77"/>
                      <a:pt x="8" y="77"/>
                    </a:cubicBezTo>
                    <a:cubicBezTo>
                      <a:pt x="8" y="89"/>
                      <a:pt x="14" y="101"/>
                      <a:pt x="22" y="109"/>
                    </a:cubicBezTo>
                    <a:cubicBezTo>
                      <a:pt x="22" y="122"/>
                      <a:pt x="22" y="122"/>
                      <a:pt x="22" y="122"/>
                    </a:cubicBezTo>
                    <a:cubicBezTo>
                      <a:pt x="22" y="122"/>
                      <a:pt x="22" y="123"/>
                      <a:pt x="22" y="123"/>
                    </a:cubicBezTo>
                    <a:cubicBezTo>
                      <a:pt x="23" y="125"/>
                      <a:pt x="33" y="144"/>
                      <a:pt x="46" y="144"/>
                    </a:cubicBezTo>
                    <a:cubicBezTo>
                      <a:pt x="46" y="144"/>
                      <a:pt x="46" y="144"/>
                      <a:pt x="46" y="144"/>
                    </a:cubicBezTo>
                    <a:cubicBezTo>
                      <a:pt x="46" y="144"/>
                      <a:pt x="46" y="144"/>
                      <a:pt x="46" y="144"/>
                    </a:cubicBezTo>
                    <a:cubicBezTo>
                      <a:pt x="59" y="144"/>
                      <a:pt x="68" y="125"/>
                      <a:pt x="70" y="123"/>
                    </a:cubicBezTo>
                    <a:cubicBezTo>
                      <a:pt x="70" y="123"/>
                      <a:pt x="70" y="122"/>
                      <a:pt x="70" y="122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 spd="slow" advTm="3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01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19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3B3B3B"/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" name="组合 5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21508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21509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510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1511" name="文本框 4"/>
            <p:cNvSpPr txBox="1"/>
            <p:nvPr/>
          </p:nvSpPr>
          <p:spPr>
            <a:xfrm>
              <a:off x="414" y="553"/>
              <a:ext cx="30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一个客户的得失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243138" y="1163638"/>
            <a:ext cx="8128000" cy="712787"/>
            <a:chOff x="3533" y="1833"/>
            <a:chExt cx="12799" cy="1122"/>
          </a:xfrm>
        </p:grpSpPr>
        <p:sp>
          <p:nvSpPr>
            <p:cNvPr id="21513" name="文本框 3"/>
            <p:cNvSpPr txBox="1"/>
            <p:nvPr/>
          </p:nvSpPr>
          <p:spPr>
            <a:xfrm>
              <a:off x="5540" y="2090"/>
              <a:ext cx="10793" cy="8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如果你每周在附近内超市购买</a:t>
              </a:r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英镑物品</a:t>
              </a:r>
            </a:p>
          </p:txBody>
        </p:sp>
        <p:grpSp>
          <p:nvGrpSpPr>
            <p:cNvPr id="21514" name="Group 21"/>
            <p:cNvGrpSpPr/>
            <p:nvPr/>
          </p:nvGrpSpPr>
          <p:grpSpPr>
            <a:xfrm>
              <a:off x="3533" y="1833"/>
              <a:ext cx="1160" cy="1122"/>
              <a:chOff x="0" y="0"/>
              <a:chExt cx="736600" cy="712788"/>
            </a:xfrm>
          </p:grpSpPr>
          <p:sp>
            <p:nvSpPr>
              <p:cNvPr id="21515" name="Freeform 346"/>
              <p:cNvSpPr/>
              <p:nvPr/>
            </p:nvSpPr>
            <p:spPr>
              <a:xfrm>
                <a:off x="195262" y="0"/>
                <a:ext cx="346075" cy="447675"/>
              </a:xfrm>
              <a:custGeom>
                <a:avLst/>
                <a:gdLst/>
                <a:ahLst/>
                <a:cxnLst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</a:cxnLst>
                <a:rect l="0" t="0" r="0" b="0"/>
                <a:pathLst>
                  <a:path w="92" h="119">
                    <a:moveTo>
                      <a:pt x="0" y="69"/>
                    </a:moveTo>
                    <a:cubicBezTo>
                      <a:pt x="0" y="74"/>
                      <a:pt x="3" y="77"/>
                      <a:pt x="7" y="77"/>
                    </a:cubicBezTo>
                    <a:cubicBezTo>
                      <a:pt x="7" y="77"/>
                      <a:pt x="7" y="77"/>
                      <a:pt x="7" y="77"/>
                    </a:cubicBezTo>
                    <a:cubicBezTo>
                      <a:pt x="9" y="98"/>
                      <a:pt x="26" y="119"/>
                      <a:pt x="46" y="119"/>
                    </a:cubicBezTo>
                    <a:cubicBezTo>
                      <a:pt x="66" y="119"/>
                      <a:pt x="83" y="98"/>
                      <a:pt x="84" y="77"/>
                    </a:cubicBezTo>
                    <a:cubicBezTo>
                      <a:pt x="85" y="77"/>
                      <a:pt x="85" y="77"/>
                      <a:pt x="85" y="77"/>
                    </a:cubicBezTo>
                    <a:cubicBezTo>
                      <a:pt x="89" y="77"/>
                      <a:pt x="92" y="74"/>
                      <a:pt x="92" y="69"/>
                    </a:cubicBezTo>
                    <a:cubicBezTo>
                      <a:pt x="92" y="66"/>
                      <a:pt x="90" y="63"/>
                      <a:pt x="88" y="62"/>
                    </a:cubicBezTo>
                    <a:cubicBezTo>
                      <a:pt x="89" y="57"/>
                      <a:pt x="90" y="52"/>
                      <a:pt x="90" y="47"/>
                    </a:cubicBezTo>
                    <a:cubicBezTo>
                      <a:pt x="90" y="21"/>
                      <a:pt x="70" y="0"/>
                      <a:pt x="46" y="0"/>
                    </a:cubicBezTo>
                    <a:cubicBezTo>
                      <a:pt x="21" y="0"/>
                      <a:pt x="2" y="21"/>
                      <a:pt x="2" y="47"/>
                    </a:cubicBezTo>
                    <a:cubicBezTo>
                      <a:pt x="2" y="52"/>
                      <a:pt x="3" y="57"/>
                      <a:pt x="4" y="62"/>
                    </a:cubicBezTo>
                    <a:cubicBezTo>
                      <a:pt x="1" y="63"/>
                      <a:pt x="0" y="66"/>
                      <a:pt x="0" y="69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16" name="Freeform 347"/>
              <p:cNvSpPr/>
              <p:nvPr/>
            </p:nvSpPr>
            <p:spPr>
              <a:xfrm>
                <a:off x="0" y="495300"/>
                <a:ext cx="736600" cy="217488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196" h="58">
                    <a:moveTo>
                      <a:pt x="195" y="36"/>
                    </a:moveTo>
                    <a:cubicBezTo>
                      <a:pt x="177" y="19"/>
                      <a:pt x="155" y="7"/>
                      <a:pt x="131" y="1"/>
                    </a:cubicBezTo>
                    <a:cubicBezTo>
                      <a:pt x="130" y="0"/>
                      <a:pt x="130" y="0"/>
                      <a:pt x="129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26" y="0"/>
                      <a:pt x="125" y="0"/>
                      <a:pt x="125" y="1"/>
                    </a:cubicBezTo>
                    <a:cubicBezTo>
                      <a:pt x="118" y="4"/>
                      <a:pt x="108" y="7"/>
                      <a:pt x="98" y="7"/>
                    </a:cubicBezTo>
                    <a:cubicBezTo>
                      <a:pt x="88" y="7"/>
                      <a:pt x="78" y="4"/>
                      <a:pt x="71" y="1"/>
                    </a:cubicBezTo>
                    <a:cubicBezTo>
                      <a:pt x="70" y="0"/>
                      <a:pt x="70" y="0"/>
                      <a:pt x="69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42" y="6"/>
                      <a:pt x="20" y="19"/>
                      <a:pt x="1" y="36"/>
                    </a:cubicBezTo>
                    <a:cubicBezTo>
                      <a:pt x="0" y="37"/>
                      <a:pt x="0" y="38"/>
                      <a:pt x="0" y="39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6"/>
                      <a:pt x="2" y="58"/>
                      <a:pt x="4" y="58"/>
                    </a:cubicBezTo>
                    <a:cubicBezTo>
                      <a:pt x="192" y="58"/>
                      <a:pt x="192" y="58"/>
                      <a:pt x="192" y="58"/>
                    </a:cubicBezTo>
                    <a:cubicBezTo>
                      <a:pt x="194" y="58"/>
                      <a:pt x="196" y="56"/>
                      <a:pt x="196" y="54"/>
                    </a:cubicBezTo>
                    <a:cubicBezTo>
                      <a:pt x="196" y="39"/>
                      <a:pt x="196" y="39"/>
                      <a:pt x="196" y="39"/>
                    </a:cubicBezTo>
                    <a:cubicBezTo>
                      <a:pt x="196" y="38"/>
                      <a:pt x="195" y="37"/>
                      <a:pt x="195" y="36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1616075" y="2384425"/>
            <a:ext cx="8959850" cy="3644900"/>
            <a:chOff x="2545" y="3755"/>
            <a:chExt cx="14110" cy="5740"/>
          </a:xfrm>
        </p:grpSpPr>
        <p:grpSp>
          <p:nvGrpSpPr>
            <p:cNvPr id="21518" name="组合 1"/>
            <p:cNvGrpSpPr/>
            <p:nvPr/>
          </p:nvGrpSpPr>
          <p:grpSpPr>
            <a:xfrm>
              <a:off x="2545" y="3755"/>
              <a:ext cx="14110" cy="5740"/>
              <a:chOff x="2545" y="2940"/>
              <a:chExt cx="14109" cy="5740"/>
            </a:xfrm>
          </p:grpSpPr>
          <p:sp>
            <p:nvSpPr>
              <p:cNvPr id="21519" name="TextBox 12"/>
              <p:cNvSpPr/>
              <p:nvPr/>
            </p:nvSpPr>
            <p:spPr>
              <a:xfrm>
                <a:off x="2545" y="3665"/>
                <a:ext cx="5670" cy="360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把</a:t>
                </a:r>
                <a:r>
                  <a:rPr lang="en-US" altLang="zh-CN" sz="2400" dirty="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100</a:t>
                </a:r>
                <a:r>
                  <a:rPr lang="zh-CN" altLang="en-US" sz="2400" dirty="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乘以</a:t>
                </a:r>
                <a:r>
                  <a:rPr lang="en-US" altLang="zh-CN" sz="2400" dirty="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52</a:t>
                </a:r>
                <a:r>
                  <a:rPr lang="zh-CN" altLang="en-US" sz="2400" dirty="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，再乘以</a:t>
                </a:r>
                <a:r>
                  <a:rPr lang="en-US" altLang="zh-CN" sz="2400" dirty="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40</a:t>
                </a:r>
                <a:r>
                  <a:rPr lang="zh-CN" altLang="en-US" sz="2400" dirty="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年，这就是你对这家超市的终身价值。即</a:t>
                </a:r>
                <a:r>
                  <a:rPr lang="en-US" altLang="zh-CN" sz="2400" dirty="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208000</a:t>
                </a:r>
                <a:r>
                  <a:rPr lang="zh-CN" altLang="en-US" sz="2400" dirty="0">
                    <a:solidFill>
                      <a:srgbClr val="3F3F3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英镑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520" name="TextBox 13"/>
              <p:cNvSpPr/>
              <p:nvPr/>
            </p:nvSpPr>
            <p:spPr>
              <a:xfrm>
                <a:off x="3805" y="2940"/>
                <a:ext cx="4282" cy="65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lvl="0" algn="r"/>
                <a:r>
                  <a:rPr lang="en-US" altLang="en-US" sz="2000" b="1" dirty="0">
                    <a:solidFill>
                      <a:srgbClr val="3A3A3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40</a:t>
                </a:r>
                <a:r>
                  <a:rPr lang="zh-CN" altLang="en-US" sz="2000" b="1" dirty="0">
                    <a:solidFill>
                      <a:srgbClr val="3A3A3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年你的价值</a:t>
                </a:r>
              </a:p>
            </p:txBody>
          </p:sp>
          <p:sp>
            <p:nvSpPr>
              <p:cNvPr id="21521" name="TextBox 14"/>
              <p:cNvSpPr/>
              <p:nvPr/>
            </p:nvSpPr>
            <p:spPr>
              <a:xfrm>
                <a:off x="10860" y="2955"/>
                <a:ext cx="4282" cy="65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lvl="0"/>
                <a:r>
                  <a:rPr lang="en-US" altLang="en-US" sz="2000" b="1" dirty="0">
                    <a:solidFill>
                      <a:srgbClr val="FFB01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40</a:t>
                </a:r>
                <a:r>
                  <a:rPr lang="zh-CN" altLang="en-US" sz="2000" b="1" dirty="0">
                    <a:solidFill>
                      <a:srgbClr val="FFB01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年超市的损失</a:t>
                </a:r>
              </a:p>
            </p:txBody>
          </p:sp>
          <p:sp>
            <p:nvSpPr>
              <p:cNvPr id="21522" name="TextBox 15"/>
              <p:cNvSpPr/>
              <p:nvPr/>
            </p:nvSpPr>
            <p:spPr>
              <a:xfrm>
                <a:off x="10897" y="3710"/>
                <a:ext cx="5757" cy="248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lvl="0"/>
                <a:r>
                  <a:rPr lang="zh-CN" altLang="en-US" sz="2400" dirty="0">
                    <a:solidFill>
                      <a:srgbClr val="F2900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如果那天，因购买巧克力，店员没给你好脸色，留下不好的印象，那这家超市可能损失2000000英镑</a:t>
                </a:r>
              </a:p>
            </p:txBody>
          </p:sp>
          <p:sp>
            <p:nvSpPr>
              <p:cNvPr id="21523" name="矩形 15"/>
              <p:cNvSpPr/>
              <p:nvPr/>
            </p:nvSpPr>
            <p:spPr>
              <a:xfrm>
                <a:off x="11112" y="7970"/>
                <a:ext cx="3777" cy="710"/>
              </a:xfrm>
              <a:prstGeom prst="rect">
                <a:avLst/>
              </a:prstGeom>
              <a:solidFill>
                <a:srgbClr val="FFB01C"/>
              </a:solidFill>
              <a:ln w="12700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zh-CN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524" name="TextBox 27"/>
              <p:cNvSpPr/>
              <p:nvPr/>
            </p:nvSpPr>
            <p:spPr>
              <a:xfrm>
                <a:off x="11054" y="7932"/>
                <a:ext cx="3933" cy="65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pPr lvl="0"/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损失：</a:t>
                </a:r>
                <a:r>
                  <a:rPr lang="en-US" altLang="zh-CN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2000000</a:t>
                </a:r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英镑</a:t>
                </a:r>
              </a:p>
            </p:txBody>
          </p:sp>
          <p:sp>
            <p:nvSpPr>
              <p:cNvPr id="21525" name="椭圆 2"/>
              <p:cNvSpPr/>
              <p:nvPr/>
            </p:nvSpPr>
            <p:spPr>
              <a:xfrm>
                <a:off x="8860" y="4735"/>
                <a:ext cx="1482" cy="1482"/>
              </a:xfrm>
              <a:prstGeom prst="ellipse">
                <a:avLst/>
              </a:prstGeom>
              <a:solidFill>
                <a:srgbClr val="3A3A3B"/>
              </a:solidFill>
              <a:ln w="12700">
                <a:noFill/>
              </a:ln>
            </p:spPr>
            <p:txBody>
              <a:bodyPr anchor="ctr"/>
              <a:lstStyle/>
              <a:p>
                <a:pPr lvl="0" algn="ctr"/>
                <a:r>
                  <a:rPr lang="en-US" altLang="zh-CN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VS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1526" name="组合 6"/>
            <p:cNvGrpSpPr/>
            <p:nvPr/>
          </p:nvGrpSpPr>
          <p:grpSpPr>
            <a:xfrm>
              <a:off x="3805" y="8785"/>
              <a:ext cx="4065" cy="690"/>
              <a:chOff x="11221" y="9301"/>
              <a:chExt cx="4065" cy="395"/>
            </a:xfrm>
          </p:grpSpPr>
          <p:sp>
            <p:nvSpPr>
              <p:cNvPr id="21527" name="矩形 15"/>
              <p:cNvSpPr/>
              <p:nvPr/>
            </p:nvSpPr>
            <p:spPr>
              <a:xfrm>
                <a:off x="11312" y="9301"/>
                <a:ext cx="3777" cy="395"/>
              </a:xfrm>
              <a:prstGeom prst="rect">
                <a:avLst/>
              </a:prstGeom>
              <a:solidFill>
                <a:srgbClr val="3F3F3F"/>
              </a:solidFill>
              <a:ln w="12700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zh-CN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528" name="TextBox 27"/>
              <p:cNvSpPr/>
              <p:nvPr/>
            </p:nvSpPr>
            <p:spPr>
              <a:xfrm>
                <a:off x="11221" y="9308"/>
                <a:ext cx="4065" cy="3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损失：</a:t>
                </a:r>
                <a:r>
                  <a:rPr lang="en-US" altLang="zh-CN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2000000</a:t>
                </a:r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英镑</a:t>
                </a:r>
              </a:p>
            </p:txBody>
          </p:sp>
        </p:grp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019300" y="1274763"/>
            <a:ext cx="8496300" cy="5111750"/>
            <a:chOff x="3180" y="2007"/>
            <a:chExt cx="13380" cy="8050"/>
          </a:xfrm>
        </p:grpSpPr>
        <p:sp>
          <p:nvSpPr>
            <p:cNvPr id="22531" name="Rectangle 23"/>
            <p:cNvSpPr/>
            <p:nvPr/>
          </p:nvSpPr>
          <p:spPr>
            <a:xfrm>
              <a:off x="8642" y="4620"/>
              <a:ext cx="2322" cy="206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algn="ctr"/>
              <a:r>
                <a:rPr lang="zh-CN" altLang="en-US" sz="2600" b="1" dirty="0">
                  <a:solidFill>
                    <a:srgbClr val="7D7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客户关怀是竞争力</a:t>
              </a:r>
            </a:p>
          </p:txBody>
        </p:sp>
        <p:grpSp>
          <p:nvGrpSpPr>
            <p:cNvPr id="22532" name="组合 2"/>
            <p:cNvGrpSpPr/>
            <p:nvPr/>
          </p:nvGrpSpPr>
          <p:grpSpPr>
            <a:xfrm>
              <a:off x="6217" y="2710"/>
              <a:ext cx="6782" cy="6360"/>
              <a:chOff x="0" y="0"/>
              <a:chExt cx="3763541" cy="3478292"/>
            </a:xfrm>
          </p:grpSpPr>
          <p:sp>
            <p:nvSpPr>
              <p:cNvPr id="22533" name="AutoShape 4"/>
              <p:cNvSpPr/>
              <p:nvPr/>
            </p:nvSpPr>
            <p:spPr>
              <a:xfrm rot="-2232521">
                <a:off x="0" y="0"/>
                <a:ext cx="3763541" cy="3478292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1600" h="21600">
                    <a:moveTo>
                      <a:pt x="15955" y="16037"/>
                    </a:moveTo>
                    <a:cubicBezTo>
                      <a:pt x="17358" y="14655"/>
                      <a:pt x="18149" y="12769"/>
                      <a:pt x="18149" y="10800"/>
                    </a:cubicBezTo>
                    <a:cubicBezTo>
                      <a:pt x="18149" y="9018"/>
                      <a:pt x="17501" y="7297"/>
                      <a:pt x="16328" y="5957"/>
                    </a:cubicBezTo>
                    <a:lnTo>
                      <a:pt x="18924" y="3683"/>
                    </a:lnTo>
                    <a:cubicBezTo>
                      <a:pt x="20649" y="5653"/>
                      <a:pt x="21600" y="8182"/>
                      <a:pt x="21600" y="10800"/>
                    </a:cubicBezTo>
                    <a:cubicBezTo>
                      <a:pt x="21600" y="13693"/>
                      <a:pt x="20438" y="16466"/>
                      <a:pt x="18376" y="18496"/>
                    </a:cubicBezTo>
                    <a:lnTo>
                      <a:pt x="20270" y="20420"/>
                    </a:lnTo>
                    <a:lnTo>
                      <a:pt x="14012" y="20372"/>
                    </a:lnTo>
                    <a:lnTo>
                      <a:pt x="14061" y="14113"/>
                    </a:lnTo>
                    <a:lnTo>
                      <a:pt x="15955" y="16037"/>
                    </a:lnTo>
                    <a:close/>
                  </a:path>
                </a:pathLst>
              </a:custGeom>
              <a:solidFill>
                <a:srgbClr val="3B3B3B"/>
              </a:solidFill>
              <a:ln w="317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34" name="WordArt 7"/>
              <p:cNvSpPr>
                <a:spLocks noTextEdit="1"/>
              </p:cNvSpPr>
              <p:nvPr/>
            </p:nvSpPr>
            <p:spPr>
              <a:xfrm rot="3394332">
                <a:off x="1373564" y="482426"/>
                <a:ext cx="2105025" cy="1771650"/>
              </a:xfrm>
              <a:prstGeom prst="rect">
                <a:avLst/>
              </a:prstGeom>
            </p:spPr>
            <p:txBody>
              <a:bodyPr wrap="none" fromWordArt="1">
                <a:prstTxWarp prst="textArchUp">
                  <a:avLst>
                    <a:gd name="adj" fmla="val 12546007"/>
                  </a:avLst>
                </a:prstTxWarp>
                <a:normAutofit/>
              </a:bodyPr>
              <a:lstStyle/>
              <a:p>
                <a:pPr algn="ctr"/>
                <a:r>
                  <a:rPr lang="zh-CN" altLang="en-US" sz="20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新客户=5*老客户</a:t>
                </a:r>
              </a:p>
            </p:txBody>
          </p:sp>
        </p:grpSp>
        <p:grpSp>
          <p:nvGrpSpPr>
            <p:cNvPr id="22535" name="组合 5"/>
            <p:cNvGrpSpPr/>
            <p:nvPr/>
          </p:nvGrpSpPr>
          <p:grpSpPr>
            <a:xfrm>
              <a:off x="12230" y="2996"/>
              <a:ext cx="4330" cy="1648"/>
              <a:chOff x="0" y="0"/>
              <a:chExt cx="2403475" cy="902117"/>
            </a:xfrm>
          </p:grpSpPr>
          <p:sp>
            <p:nvSpPr>
              <p:cNvPr id="22536" name="Line 19"/>
              <p:cNvSpPr/>
              <p:nvPr/>
            </p:nvSpPr>
            <p:spPr>
              <a:xfrm flipH="1">
                <a:off x="0" y="369248"/>
                <a:ext cx="2403475" cy="1"/>
              </a:xfrm>
              <a:prstGeom prst="line">
                <a:avLst/>
              </a:prstGeom>
              <a:ln w="19050" cap="flat" cmpd="sng">
                <a:solidFill>
                  <a:srgbClr val="3A3A3B"/>
                </a:solidFill>
                <a:prstDash val="solid"/>
                <a:bevel/>
                <a:headEnd type="none" w="med" len="med"/>
                <a:tailEnd type="triangle" w="med" len="med"/>
              </a:ln>
            </p:spPr>
            <p:txBody>
              <a:bodyPr anchor="t"/>
              <a:lstStyle/>
              <a:p>
                <a:pPr lvl="0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2537" name="TextBox 19"/>
              <p:cNvSpPr/>
              <p:nvPr/>
            </p:nvSpPr>
            <p:spPr>
              <a:xfrm>
                <a:off x="638688" y="0"/>
                <a:ext cx="1728238" cy="33156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lvl="0" algn="ctr"/>
                <a:r>
                  <a:rPr lang="zh-CN" altLang="en-US" b="1" i="1" dirty="0">
                    <a:solidFill>
                      <a:srgbClr val="4D4D4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新客户的成本</a:t>
                </a:r>
                <a:endParaRPr lang="zh-CN" altLang="en-US" sz="2800" b="1" i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2538" name="TextBox 20"/>
              <p:cNvSpPr/>
              <p:nvPr/>
            </p:nvSpPr>
            <p:spPr>
              <a:xfrm>
                <a:off x="524524" y="392363"/>
                <a:ext cx="1869436" cy="5097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争取一位新客户的成本要比挽留一位老客户的成本高出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15</a:t>
                </a: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倍。如果彻底消除客户服务方面的问题，五年内就能把利润翻一番</a:t>
                </a:r>
                <a:endPara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539" name="组合 1"/>
            <p:cNvGrpSpPr/>
            <p:nvPr/>
          </p:nvGrpSpPr>
          <p:grpSpPr>
            <a:xfrm>
              <a:off x="6697" y="2645"/>
              <a:ext cx="6782" cy="6357"/>
              <a:chOff x="0" y="0"/>
              <a:chExt cx="3764584" cy="3477329"/>
            </a:xfrm>
          </p:grpSpPr>
          <p:sp>
            <p:nvSpPr>
              <p:cNvPr id="22540" name="AutoShape 6"/>
              <p:cNvSpPr/>
              <p:nvPr/>
            </p:nvSpPr>
            <p:spPr>
              <a:xfrm rot="-9453040">
                <a:off x="0" y="0"/>
                <a:ext cx="3764584" cy="3477329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1600" h="21600">
                    <a:moveTo>
                      <a:pt x="15955" y="16037"/>
                    </a:moveTo>
                    <a:cubicBezTo>
                      <a:pt x="17358" y="14655"/>
                      <a:pt x="18149" y="12769"/>
                      <a:pt x="18149" y="10800"/>
                    </a:cubicBezTo>
                    <a:cubicBezTo>
                      <a:pt x="18149" y="9130"/>
                      <a:pt x="17580" y="7511"/>
                      <a:pt x="16538" y="6208"/>
                    </a:cubicBezTo>
                    <a:lnTo>
                      <a:pt x="19232" y="4052"/>
                    </a:lnTo>
                    <a:cubicBezTo>
                      <a:pt x="20765" y="5967"/>
                      <a:pt x="21600" y="8347"/>
                      <a:pt x="21600" y="10800"/>
                    </a:cubicBezTo>
                    <a:cubicBezTo>
                      <a:pt x="21600" y="13693"/>
                      <a:pt x="20438" y="16466"/>
                      <a:pt x="18376" y="18496"/>
                    </a:cubicBezTo>
                    <a:lnTo>
                      <a:pt x="20270" y="20420"/>
                    </a:lnTo>
                    <a:lnTo>
                      <a:pt x="14012" y="20372"/>
                    </a:lnTo>
                    <a:lnTo>
                      <a:pt x="14061" y="14113"/>
                    </a:lnTo>
                    <a:lnTo>
                      <a:pt x="15955" y="16037"/>
                    </a:lnTo>
                    <a:close/>
                  </a:path>
                </a:pathLst>
              </a:custGeom>
              <a:solidFill>
                <a:srgbClr val="F2900E"/>
              </a:solidFill>
              <a:ln w="3175" cap="flat" cmpd="sng">
                <a:solidFill>
                  <a:srgbClr val="EAEAEA"/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41" name="WordArt 9"/>
              <p:cNvSpPr>
                <a:spLocks noTextEdit="1"/>
              </p:cNvSpPr>
              <p:nvPr/>
            </p:nvSpPr>
            <p:spPr>
              <a:xfrm rot="-3615436">
                <a:off x="219727" y="577464"/>
                <a:ext cx="2105025" cy="1770063"/>
              </a:xfrm>
              <a:prstGeom prst="rect">
                <a:avLst/>
              </a:prstGeom>
            </p:spPr>
            <p:txBody>
              <a:bodyPr wrap="none" fromWordArt="1">
                <a:prstTxWarp prst="textArchUp">
                  <a:avLst>
                    <a:gd name="adj" fmla="val 12543391"/>
                  </a:avLst>
                </a:prstTxWarp>
                <a:normAutofit/>
              </a:bodyPr>
              <a:lstStyle/>
              <a:p>
                <a:pPr algn="ctr"/>
                <a:r>
                  <a:rPr lang="zh-CN" altLang="en-US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流失率就是流失速度</a:t>
                </a:r>
              </a:p>
            </p:txBody>
          </p:sp>
        </p:grpSp>
        <p:grpSp>
          <p:nvGrpSpPr>
            <p:cNvPr id="22542" name="组合 12"/>
            <p:cNvGrpSpPr/>
            <p:nvPr/>
          </p:nvGrpSpPr>
          <p:grpSpPr>
            <a:xfrm>
              <a:off x="3180" y="3007"/>
              <a:ext cx="4362" cy="1404"/>
              <a:chOff x="0" y="0"/>
              <a:chExt cx="2420667" cy="768545"/>
            </a:xfrm>
          </p:grpSpPr>
          <p:sp>
            <p:nvSpPr>
              <p:cNvPr id="22543" name="Line 17"/>
              <p:cNvSpPr/>
              <p:nvPr/>
            </p:nvSpPr>
            <p:spPr>
              <a:xfrm>
                <a:off x="15605" y="363805"/>
                <a:ext cx="2405062" cy="1"/>
              </a:xfrm>
              <a:prstGeom prst="line">
                <a:avLst/>
              </a:prstGeom>
              <a:ln w="19050" cap="flat" cmpd="sng">
                <a:solidFill>
                  <a:srgbClr val="3A3A3B"/>
                </a:solidFill>
                <a:prstDash val="solid"/>
                <a:bevel/>
                <a:headEnd type="none" w="med" len="med"/>
                <a:tailEnd type="triangle" w="med" len="med"/>
              </a:ln>
            </p:spPr>
            <p:txBody>
              <a:bodyPr anchor="t"/>
              <a:lstStyle/>
              <a:p>
                <a:pPr lvl="0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2544" name="TextBox 42"/>
              <p:cNvSpPr/>
              <p:nvPr/>
            </p:nvSpPr>
            <p:spPr>
              <a:xfrm>
                <a:off x="1" y="0"/>
                <a:ext cx="1728238" cy="3315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lvl="0" algn="ctr"/>
                <a:r>
                  <a:rPr lang="zh-CN" altLang="en-US" b="1" dirty="0">
                    <a:solidFill>
                      <a:srgbClr val="4D4D4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严重的商业问题</a:t>
                </a:r>
                <a:endParaRPr lang="zh-CN" altLang="en-US" sz="2800" b="1" i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2545" name="TextBox 43"/>
              <p:cNvSpPr/>
              <p:nvPr/>
            </p:nvSpPr>
            <p:spPr>
              <a:xfrm>
                <a:off x="0" y="408907"/>
                <a:ext cx="1888314" cy="35963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客户流失率就是客户流失的速度。因为寻找新客户填补缺口的成本高昂，所以客户流失是个严重的商业问题</a:t>
                </a:r>
              </a:p>
            </p:txBody>
          </p:sp>
        </p:grpSp>
        <p:grpSp>
          <p:nvGrpSpPr>
            <p:cNvPr id="22546" name="组合 3"/>
            <p:cNvGrpSpPr/>
            <p:nvPr/>
          </p:nvGrpSpPr>
          <p:grpSpPr>
            <a:xfrm>
              <a:off x="6665" y="2007"/>
              <a:ext cx="6265" cy="6882"/>
              <a:chOff x="0" y="0"/>
              <a:chExt cx="3477329" cy="3764584"/>
            </a:xfrm>
          </p:grpSpPr>
          <p:sp>
            <p:nvSpPr>
              <p:cNvPr id="22547" name="AutoShape 5"/>
              <p:cNvSpPr/>
              <p:nvPr/>
            </p:nvSpPr>
            <p:spPr>
              <a:xfrm rot="5078397">
                <a:off x="-143627" y="143622"/>
                <a:ext cx="3764584" cy="3477329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1600" h="21600">
                    <a:moveTo>
                      <a:pt x="15955" y="16037"/>
                    </a:moveTo>
                    <a:cubicBezTo>
                      <a:pt x="17358" y="14655"/>
                      <a:pt x="18149" y="12769"/>
                      <a:pt x="18149" y="10800"/>
                    </a:cubicBezTo>
                    <a:cubicBezTo>
                      <a:pt x="18149" y="9018"/>
                      <a:pt x="17501" y="7297"/>
                      <a:pt x="16327" y="5957"/>
                    </a:cubicBezTo>
                    <a:lnTo>
                      <a:pt x="18923" y="3683"/>
                    </a:lnTo>
                    <a:cubicBezTo>
                      <a:pt x="20648" y="5652"/>
                      <a:pt x="21600" y="8181"/>
                      <a:pt x="21600" y="10800"/>
                    </a:cubicBezTo>
                    <a:cubicBezTo>
                      <a:pt x="21600" y="13693"/>
                      <a:pt x="20438" y="16466"/>
                      <a:pt x="18376" y="18496"/>
                    </a:cubicBezTo>
                    <a:lnTo>
                      <a:pt x="20270" y="20420"/>
                    </a:lnTo>
                    <a:lnTo>
                      <a:pt x="14012" y="20372"/>
                    </a:lnTo>
                    <a:lnTo>
                      <a:pt x="14061" y="14113"/>
                    </a:lnTo>
                    <a:lnTo>
                      <a:pt x="15955" y="16037"/>
                    </a:lnTo>
                    <a:close/>
                  </a:path>
                </a:pathLst>
              </a:custGeom>
              <a:solidFill>
                <a:schemeClr val="bg1"/>
              </a:solidFill>
              <a:ln w="3175" cap="flat" cmpd="sng">
                <a:solidFill>
                  <a:srgbClr val="D3E2FF"/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48" name="WordArt 8"/>
              <p:cNvSpPr>
                <a:spLocks noTextEdit="1"/>
              </p:cNvSpPr>
              <p:nvPr/>
            </p:nvSpPr>
            <p:spPr>
              <a:xfrm rot="79672">
                <a:off x="498799" y="1639250"/>
                <a:ext cx="2474912" cy="1771650"/>
              </a:xfrm>
              <a:prstGeom prst="rect">
                <a:avLst/>
              </a:prstGeom>
            </p:spPr>
            <p:txBody>
              <a:bodyPr wrap="none" fromWordArt="1">
                <a:prstTxWarp prst="textArchDown">
                  <a:avLst>
                    <a:gd name="adj" fmla="val 1788643"/>
                  </a:avLst>
                </a:prstTxWarp>
                <a:normAutofit/>
              </a:bodyPr>
              <a:lstStyle/>
              <a:p>
                <a:pPr algn="ctr"/>
                <a:r>
                  <a:rPr lang="zh-CN" altLang="en-US" sz="2000">
                    <a:solidFill>
                      <a:srgbClr val="3B3B3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新形势的竞争更加激烈</a:t>
                </a:r>
              </a:p>
            </p:txBody>
          </p:sp>
        </p:grpSp>
        <p:grpSp>
          <p:nvGrpSpPr>
            <p:cNvPr id="22549" name="组合 19"/>
            <p:cNvGrpSpPr/>
            <p:nvPr/>
          </p:nvGrpSpPr>
          <p:grpSpPr>
            <a:xfrm>
              <a:off x="12025" y="7346"/>
              <a:ext cx="4460" cy="2710"/>
              <a:chOff x="0" y="0"/>
              <a:chExt cx="2474298" cy="1482374"/>
            </a:xfrm>
          </p:grpSpPr>
          <p:sp>
            <p:nvSpPr>
              <p:cNvPr id="22550" name="Line 18"/>
              <p:cNvSpPr/>
              <p:nvPr/>
            </p:nvSpPr>
            <p:spPr>
              <a:xfrm flipH="1">
                <a:off x="0" y="359042"/>
                <a:ext cx="2405062" cy="1"/>
              </a:xfrm>
              <a:prstGeom prst="line">
                <a:avLst/>
              </a:prstGeom>
              <a:ln w="19050" cap="flat" cmpd="sng">
                <a:solidFill>
                  <a:srgbClr val="3B3B3B"/>
                </a:solidFill>
                <a:prstDash val="solid"/>
                <a:bevel/>
                <a:headEnd type="none" w="med" len="med"/>
                <a:tailEnd type="triangle" w="med" len="med"/>
              </a:ln>
            </p:spPr>
            <p:txBody>
              <a:bodyPr anchor="t"/>
              <a:lstStyle/>
              <a:p>
                <a:pPr lvl="0"/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2551" name="TextBox 19"/>
              <p:cNvSpPr/>
              <p:nvPr/>
            </p:nvSpPr>
            <p:spPr>
              <a:xfrm>
                <a:off x="691075" y="0"/>
                <a:ext cx="1728238" cy="33136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lvl="0" algn="ctr"/>
                <a:r>
                  <a:rPr lang="zh-CN" altLang="en-US" b="1" i="1" dirty="0">
                    <a:solidFill>
                      <a:srgbClr val="4D4D4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没有了忠诚</a:t>
                </a:r>
                <a:endParaRPr lang="zh-CN" altLang="en-US" sz="2800" b="1" i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2552" name="TextBox 20"/>
              <p:cNvSpPr/>
              <p:nvPr/>
            </p:nvSpPr>
            <p:spPr>
              <a:xfrm>
                <a:off x="673497" y="458765"/>
                <a:ext cx="1800801" cy="102360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更糟的是如今的客户不像以前那麽忠诚了，如今有了信息技术，鼠标一点，就到了竞争对手的网页上了</a:t>
                </a:r>
                <a:endParaRPr lang="zh-CN" altLang="en-US" sz="1200" b="1" i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" name="组合 5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22554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22555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556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2557" name="文本框 4"/>
            <p:cNvSpPr txBox="1"/>
            <p:nvPr/>
          </p:nvSpPr>
          <p:spPr>
            <a:xfrm>
              <a:off x="414" y="553"/>
              <a:ext cx="22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客户流失率</a:t>
              </a:r>
            </a:p>
          </p:txBody>
        </p:sp>
      </p:grpSp>
      <p:pic>
        <p:nvPicPr>
          <p:cNvPr id="14349" name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3570288"/>
            <a:ext cx="644525" cy="30797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17" name="组合 5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23555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23556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57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3558" name="文本框 4"/>
            <p:cNvSpPr txBox="1"/>
            <p:nvPr/>
          </p:nvSpPr>
          <p:spPr>
            <a:xfrm>
              <a:off x="414" y="553"/>
              <a:ext cx="26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客户关系管理</a:t>
              </a:r>
            </a:p>
          </p:txBody>
        </p:sp>
      </p:grpSp>
      <p:sp>
        <p:nvSpPr>
          <p:cNvPr id="23560" name="形状 4"/>
          <p:cNvSpPr/>
          <p:nvPr/>
        </p:nvSpPr>
        <p:spPr>
          <a:xfrm>
            <a:off x="3959225" y="4011613"/>
            <a:ext cx="2355850" cy="2355850"/>
          </a:xfrm>
          <a:custGeom>
            <a:avLst/>
            <a:gdLst/>
            <a:ahLst/>
            <a:cxnLst>
              <a:cxn ang="0">
                <a:pos x="2147483647" y="141548586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1600" h="21600">
                <a:moveTo>
                  <a:pt x="19221" y="16642"/>
                </a:moveTo>
                <a:cubicBezTo>
                  <a:pt x="20412" y="14926"/>
                  <a:pt x="21050" y="12888"/>
                  <a:pt x="21050" y="10800"/>
                </a:cubicBezTo>
                <a:cubicBezTo>
                  <a:pt x="21050" y="5139"/>
                  <a:pt x="16460" y="550"/>
                  <a:pt x="10800" y="550"/>
                </a:cubicBezTo>
                <a:cubicBezTo>
                  <a:pt x="5139" y="550"/>
                  <a:pt x="550" y="5139"/>
                  <a:pt x="550" y="10800"/>
                </a:cubicBezTo>
                <a:cubicBezTo>
                  <a:pt x="549" y="12574"/>
                  <a:pt x="1010" y="14318"/>
                  <a:pt x="1886" y="15861"/>
                </a:cubicBezTo>
                <a:lnTo>
                  <a:pt x="1408" y="16133"/>
                </a:lnTo>
                <a:cubicBezTo>
                  <a:pt x="485" y="14507"/>
                  <a:pt x="0" y="12669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3000"/>
                  <a:pt x="20927" y="15147"/>
                  <a:pt x="19673" y="16955"/>
                </a:cubicBezTo>
                <a:lnTo>
                  <a:pt x="21892" y="18494"/>
                </a:lnTo>
                <a:lnTo>
                  <a:pt x="17751" y="19243"/>
                </a:lnTo>
                <a:lnTo>
                  <a:pt x="17003" y="15103"/>
                </a:lnTo>
                <a:lnTo>
                  <a:pt x="19221" y="16642"/>
                </a:lnTo>
                <a:close/>
              </a:path>
            </a:pathLst>
          </a:custGeom>
          <a:solidFill>
            <a:srgbClr val="F2900E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3" name="环形箭头 7"/>
          <p:cNvSpPr/>
          <p:nvPr/>
        </p:nvSpPr>
        <p:spPr>
          <a:xfrm>
            <a:off x="6743700" y="2366963"/>
            <a:ext cx="2646363" cy="2646362"/>
          </a:xfrm>
          <a:custGeom>
            <a:avLst/>
            <a:gdLst/>
            <a:ahLst/>
            <a:cxnLst>
              <a:cxn ang="0">
                <a:pos x="2147483647" y="1802233413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1600" h="21600">
                <a:moveTo>
                  <a:pt x="19331" y="5011"/>
                </a:moveTo>
                <a:cubicBezTo>
                  <a:pt x="17413" y="2183"/>
                  <a:pt x="14217" y="489"/>
                  <a:pt x="10799" y="490"/>
                </a:cubicBezTo>
                <a:cubicBezTo>
                  <a:pt x="7090" y="490"/>
                  <a:pt x="3666" y="2482"/>
                  <a:pt x="1834" y="5708"/>
                </a:cubicBezTo>
                <a:lnTo>
                  <a:pt x="1408" y="5466"/>
                </a:lnTo>
                <a:cubicBezTo>
                  <a:pt x="3327" y="2087"/>
                  <a:pt x="6914" y="0"/>
                  <a:pt x="10799" y="0"/>
                </a:cubicBezTo>
                <a:cubicBezTo>
                  <a:pt x="14379" y="-1"/>
                  <a:pt x="17727" y="1774"/>
                  <a:pt x="19737" y="4736"/>
                </a:cubicBezTo>
                <a:lnTo>
                  <a:pt x="21971" y="3220"/>
                </a:lnTo>
                <a:lnTo>
                  <a:pt x="21187" y="7311"/>
                </a:lnTo>
                <a:lnTo>
                  <a:pt x="17097" y="6527"/>
                </a:lnTo>
                <a:lnTo>
                  <a:pt x="19331" y="5011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1" name="矩形 23"/>
          <p:cNvSpPr/>
          <p:nvPr/>
        </p:nvSpPr>
        <p:spPr>
          <a:xfrm>
            <a:off x="6294438" y="5519738"/>
            <a:ext cx="1971675" cy="119856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en-US" altLang="zh-CN" sz="7200" b="1" i="1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CRM</a:t>
            </a:r>
          </a:p>
        </p:txBody>
      </p:sp>
      <p:grpSp>
        <p:nvGrpSpPr>
          <p:cNvPr id="23562" name="组合 4"/>
          <p:cNvGrpSpPr/>
          <p:nvPr/>
        </p:nvGrpSpPr>
        <p:grpSpPr>
          <a:xfrm>
            <a:off x="8267700" y="2774950"/>
            <a:ext cx="2693988" cy="3335338"/>
            <a:chOff x="13020" y="4370"/>
            <a:chExt cx="4243" cy="5253"/>
          </a:xfrm>
        </p:grpSpPr>
        <p:sp>
          <p:nvSpPr>
            <p:cNvPr id="2" name="任意多边形 16"/>
            <p:cNvSpPr/>
            <p:nvPr/>
          </p:nvSpPr>
          <p:spPr>
            <a:xfrm>
              <a:off x="13020" y="5003"/>
              <a:ext cx="3568" cy="3405"/>
            </a:xfrm>
            <a:custGeom>
              <a:avLst/>
              <a:gdLst>
                <a:gd name="txL" fmla="*/ 0 w 2266626"/>
                <a:gd name="txT" fmla="*/ 0 h 2161893"/>
                <a:gd name="txR" fmla="*/ 2266626 w 2266626"/>
                <a:gd name="txB" fmla="*/ 2161893 h 2161893"/>
              </a:gdLst>
              <a:ahLst/>
              <a:cxnLst>
                <a:cxn ang="0">
                  <a:pos x="1628847" y="0"/>
                </a:cxn>
                <a:cxn ang="0">
                  <a:pos x="1920596" y="292552"/>
                </a:cxn>
                <a:cxn ang="0">
                  <a:pos x="2075045" y="292552"/>
                </a:cxn>
                <a:cxn ang="0">
                  <a:pos x="2261578" y="479601"/>
                </a:cxn>
                <a:cxn ang="0">
                  <a:pos x="2261578" y="1975976"/>
                </a:cxn>
                <a:cxn ang="0">
                  <a:pos x="2075045" y="2163021"/>
                </a:cxn>
                <a:cxn ang="0">
                  <a:pos x="186533" y="2163021"/>
                </a:cxn>
                <a:cxn ang="0">
                  <a:pos x="0" y="1975976"/>
                </a:cxn>
                <a:cxn ang="0">
                  <a:pos x="0" y="479601"/>
                </a:cxn>
                <a:cxn ang="0">
                  <a:pos x="186533" y="292552"/>
                </a:cxn>
                <a:cxn ang="0">
                  <a:pos x="1628847" y="292552"/>
                </a:cxn>
              </a:cxnLst>
              <a:rect l="txL" t="txT" r="txR" b="txB"/>
              <a:pathLst>
                <a:path w="2266626" h="2161893">
                  <a:moveTo>
                    <a:pt x="1632483" y="0"/>
                  </a:moveTo>
                  <a:lnTo>
                    <a:pt x="1924883" y="292400"/>
                  </a:lnTo>
                  <a:lnTo>
                    <a:pt x="2079677" y="292400"/>
                  </a:lnTo>
                  <a:cubicBezTo>
                    <a:pt x="2182926" y="292400"/>
                    <a:pt x="2266626" y="376100"/>
                    <a:pt x="2266626" y="479349"/>
                  </a:cubicBezTo>
                  <a:lnTo>
                    <a:pt x="2266626" y="1974944"/>
                  </a:lnTo>
                  <a:cubicBezTo>
                    <a:pt x="2266626" y="2078193"/>
                    <a:pt x="2182926" y="2161893"/>
                    <a:pt x="2079677" y="2161893"/>
                  </a:cubicBezTo>
                  <a:lnTo>
                    <a:pt x="186949" y="2161893"/>
                  </a:lnTo>
                  <a:cubicBezTo>
                    <a:pt x="83700" y="2161893"/>
                    <a:pt x="0" y="2078193"/>
                    <a:pt x="0" y="1974944"/>
                  </a:cubicBezTo>
                  <a:lnTo>
                    <a:pt x="0" y="479349"/>
                  </a:lnTo>
                  <a:cubicBezTo>
                    <a:pt x="0" y="376100"/>
                    <a:pt x="83700" y="292400"/>
                    <a:pt x="186949" y="292400"/>
                  </a:cubicBezTo>
                  <a:lnTo>
                    <a:pt x="1632483" y="292400"/>
                  </a:lnTo>
                  <a:lnTo>
                    <a:pt x="1632483" y="0"/>
                  </a:ln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rgbClr val="2E3740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115412" tIns="115412" rIns="115412" bIns="516018" anchor="t"/>
            <a:lstStyle/>
            <a:p>
              <a:pPr marL="285750" lvl="1" indent="-285750">
                <a:lnSpc>
                  <a:spcPct val="90000"/>
                </a:lnSpc>
                <a:spcAft>
                  <a:spcPct val="15000"/>
                </a:spcAft>
                <a:buChar char="•"/>
              </a:pPr>
              <a:endParaRPr lang="zh-CN" altLang="zh-CN" sz="3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  <a:p>
              <a:pPr marL="285750" lvl="1" indent="-285750">
                <a:lnSpc>
                  <a:spcPct val="90000"/>
                </a:lnSpc>
                <a:spcAft>
                  <a:spcPct val="15000"/>
                </a:spcAft>
                <a:buChar char="•"/>
              </a:pPr>
              <a:endParaRPr lang="zh-CN" altLang="zh-CN" sz="3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64" name="任意多边形 10"/>
            <p:cNvSpPr/>
            <p:nvPr/>
          </p:nvSpPr>
          <p:spPr>
            <a:xfrm>
              <a:off x="13813" y="7775"/>
              <a:ext cx="3292" cy="1848"/>
            </a:xfrm>
            <a:custGeom>
              <a:avLst/>
              <a:gdLst/>
              <a:ahLst/>
              <a:cxnLst>
                <a:cxn ang="0">
                  <a:pos x="0" y="80313"/>
                </a:cxn>
                <a:cxn ang="0">
                  <a:pos x="80081" y="0"/>
                </a:cxn>
                <a:cxn ang="0">
                  <a:pos x="1933730" y="0"/>
                </a:cxn>
                <a:cxn ang="0">
                  <a:pos x="2013811" y="80313"/>
                </a:cxn>
                <a:cxn ang="0">
                  <a:pos x="2013811" y="722809"/>
                </a:cxn>
                <a:cxn ang="0">
                  <a:pos x="1933730" y="803121"/>
                </a:cxn>
                <a:cxn ang="0">
                  <a:pos x="80081" y="803121"/>
                </a:cxn>
                <a:cxn ang="0">
                  <a:pos x="0" y="722809"/>
                </a:cxn>
                <a:cxn ang="0">
                  <a:pos x="0" y="80313"/>
                </a:cxn>
              </a:cxnLst>
              <a:rect l="0" t="0" r="0" b="0"/>
              <a:pathLst>
                <a:path w="2014779" h="801211">
                  <a:moveTo>
                    <a:pt x="0" y="80121"/>
                  </a:moveTo>
                  <a:cubicBezTo>
                    <a:pt x="0" y="35871"/>
                    <a:pt x="35871" y="0"/>
                    <a:pt x="80121" y="0"/>
                  </a:cubicBezTo>
                  <a:lnTo>
                    <a:pt x="1934658" y="0"/>
                  </a:lnTo>
                  <a:cubicBezTo>
                    <a:pt x="1978908" y="0"/>
                    <a:pt x="2014779" y="35871"/>
                    <a:pt x="2014779" y="80121"/>
                  </a:cubicBezTo>
                  <a:lnTo>
                    <a:pt x="2014779" y="721090"/>
                  </a:lnTo>
                  <a:cubicBezTo>
                    <a:pt x="2014779" y="765340"/>
                    <a:pt x="1978908" y="801211"/>
                    <a:pt x="1934658" y="801211"/>
                  </a:cubicBezTo>
                  <a:lnTo>
                    <a:pt x="80121" y="801211"/>
                  </a:lnTo>
                  <a:cubicBezTo>
                    <a:pt x="35871" y="801211"/>
                    <a:pt x="0" y="765340"/>
                    <a:pt x="0" y="721090"/>
                  </a:cubicBezTo>
                  <a:lnTo>
                    <a:pt x="0" y="80121"/>
                  </a:lnTo>
                  <a:close/>
                </a:path>
              </a:pathLst>
            </a:custGeom>
            <a:solidFill>
              <a:srgbClr val="2E3740"/>
            </a:solidFill>
            <a:ln w="1270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5" name="矩形 21"/>
            <p:cNvSpPr/>
            <p:nvPr/>
          </p:nvSpPr>
          <p:spPr>
            <a:xfrm>
              <a:off x="13935" y="7888"/>
              <a:ext cx="2925" cy="151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计算机可以记录客人喜好及各方面资料，还能够将客户细分为不同的市场</a:t>
              </a:r>
            </a:p>
          </p:txBody>
        </p:sp>
        <p:sp>
          <p:nvSpPr>
            <p:cNvPr id="23566" name="矩形 24"/>
            <p:cNvSpPr/>
            <p:nvPr/>
          </p:nvSpPr>
          <p:spPr>
            <a:xfrm>
              <a:off x="14803" y="4370"/>
              <a:ext cx="2460" cy="57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b="1" i="1" dirty="0">
                  <a:solidFill>
                    <a:srgbClr val="2E3740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rPr>
                <a:t>软件代替人力</a:t>
              </a:r>
            </a:p>
          </p:txBody>
        </p:sp>
        <p:grpSp>
          <p:nvGrpSpPr>
            <p:cNvPr id="23567" name="Group 24"/>
            <p:cNvGrpSpPr/>
            <p:nvPr/>
          </p:nvGrpSpPr>
          <p:grpSpPr>
            <a:xfrm>
              <a:off x="14273" y="6225"/>
              <a:ext cx="1245" cy="1403"/>
              <a:chOff x="0" y="0"/>
              <a:chExt cx="652463" cy="735013"/>
            </a:xfrm>
          </p:grpSpPr>
          <p:sp>
            <p:nvSpPr>
              <p:cNvPr id="23568" name="Freeform 517"/>
              <p:cNvSpPr/>
              <p:nvPr/>
            </p:nvSpPr>
            <p:spPr>
              <a:xfrm>
                <a:off x="123825" y="473075"/>
                <a:ext cx="322263" cy="17463"/>
              </a:xfrm>
              <a:custGeom>
                <a:avLst/>
                <a:gdLst/>
                <a:ahLst/>
                <a:cxnLst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86" h="5">
                    <a:moveTo>
                      <a:pt x="8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84" y="5"/>
                      <a:pt x="84" y="5"/>
                      <a:pt x="84" y="5"/>
                    </a:cubicBezTo>
                    <a:cubicBezTo>
                      <a:pt x="85" y="5"/>
                      <a:pt x="86" y="4"/>
                      <a:pt x="86" y="3"/>
                    </a:cubicBezTo>
                    <a:cubicBezTo>
                      <a:pt x="86" y="1"/>
                      <a:pt x="85" y="0"/>
                      <a:pt x="84" y="0"/>
                    </a:cubicBezTo>
                    <a:close/>
                  </a:path>
                </a:pathLst>
              </a:custGeom>
              <a:solidFill>
                <a:srgbClr val="2E374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69" name="Freeform 518"/>
              <p:cNvSpPr/>
              <p:nvPr/>
            </p:nvSpPr>
            <p:spPr>
              <a:xfrm>
                <a:off x="123825" y="371475"/>
                <a:ext cx="322263" cy="19050"/>
              </a:xfrm>
              <a:custGeom>
                <a:avLst/>
                <a:gdLst/>
                <a:ahLst/>
                <a:cxnLst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86" h="5">
                    <a:moveTo>
                      <a:pt x="8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84" y="5"/>
                      <a:pt x="84" y="5"/>
                      <a:pt x="84" y="5"/>
                    </a:cubicBezTo>
                    <a:cubicBezTo>
                      <a:pt x="85" y="5"/>
                      <a:pt x="86" y="4"/>
                      <a:pt x="86" y="2"/>
                    </a:cubicBezTo>
                    <a:cubicBezTo>
                      <a:pt x="86" y="1"/>
                      <a:pt x="85" y="0"/>
                      <a:pt x="84" y="0"/>
                    </a:cubicBezTo>
                    <a:close/>
                  </a:path>
                </a:pathLst>
              </a:custGeom>
              <a:solidFill>
                <a:srgbClr val="2E374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0" name="Freeform 519"/>
              <p:cNvSpPr/>
              <p:nvPr/>
            </p:nvSpPr>
            <p:spPr>
              <a:xfrm>
                <a:off x="123825" y="266700"/>
                <a:ext cx="322263" cy="22225"/>
              </a:xfrm>
              <a:custGeom>
                <a:avLst/>
                <a:gdLst/>
                <a:ahLst/>
                <a:cxnLst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86" h="6">
                    <a:moveTo>
                      <a:pt x="8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85" y="6"/>
                      <a:pt x="86" y="5"/>
                      <a:pt x="86" y="3"/>
                    </a:cubicBezTo>
                    <a:cubicBezTo>
                      <a:pt x="86" y="2"/>
                      <a:pt x="85" y="0"/>
                      <a:pt x="84" y="0"/>
                    </a:cubicBezTo>
                    <a:close/>
                  </a:path>
                </a:pathLst>
              </a:custGeom>
              <a:solidFill>
                <a:srgbClr val="2E374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1" name="Freeform 520"/>
              <p:cNvSpPr>
                <a:spLocks noEditPoints="1"/>
              </p:cNvSpPr>
              <p:nvPr/>
            </p:nvSpPr>
            <p:spPr>
              <a:xfrm>
                <a:off x="0" y="0"/>
                <a:ext cx="652463" cy="735013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174" h="196">
                    <a:moveTo>
                      <a:pt x="174" y="25"/>
                    </a:moveTo>
                    <a:cubicBezTo>
                      <a:pt x="174" y="11"/>
                      <a:pt x="163" y="0"/>
                      <a:pt x="149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1" y="0"/>
                      <a:pt x="0" y="11"/>
                      <a:pt x="0" y="25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0" y="171"/>
                      <a:pt x="1" y="172"/>
                      <a:pt x="2" y="174"/>
                    </a:cubicBezTo>
                    <a:cubicBezTo>
                      <a:pt x="22" y="193"/>
                      <a:pt x="22" y="193"/>
                      <a:pt x="22" y="193"/>
                    </a:cubicBezTo>
                    <a:cubicBezTo>
                      <a:pt x="25" y="196"/>
                      <a:pt x="29" y="196"/>
                      <a:pt x="31" y="193"/>
                    </a:cubicBezTo>
                    <a:cubicBezTo>
                      <a:pt x="52" y="173"/>
                      <a:pt x="52" y="173"/>
                      <a:pt x="52" y="173"/>
                    </a:cubicBezTo>
                    <a:cubicBezTo>
                      <a:pt x="73" y="194"/>
                      <a:pt x="73" y="194"/>
                      <a:pt x="73" y="194"/>
                    </a:cubicBezTo>
                    <a:cubicBezTo>
                      <a:pt x="76" y="196"/>
                      <a:pt x="80" y="196"/>
                      <a:pt x="82" y="194"/>
                    </a:cubicBezTo>
                    <a:cubicBezTo>
                      <a:pt x="104" y="173"/>
                      <a:pt x="104" y="173"/>
                      <a:pt x="104" y="173"/>
                    </a:cubicBezTo>
                    <a:cubicBezTo>
                      <a:pt x="125" y="194"/>
                      <a:pt x="125" y="194"/>
                      <a:pt x="125" y="194"/>
                    </a:cubicBezTo>
                    <a:cubicBezTo>
                      <a:pt x="126" y="195"/>
                      <a:pt x="128" y="196"/>
                      <a:pt x="130" y="196"/>
                    </a:cubicBezTo>
                    <a:cubicBezTo>
                      <a:pt x="131" y="196"/>
                      <a:pt x="133" y="195"/>
                      <a:pt x="134" y="194"/>
                    </a:cubicBezTo>
                    <a:cubicBezTo>
                      <a:pt x="153" y="175"/>
                      <a:pt x="153" y="175"/>
                      <a:pt x="153" y="175"/>
                    </a:cubicBezTo>
                    <a:cubicBezTo>
                      <a:pt x="155" y="174"/>
                      <a:pt x="155" y="172"/>
                      <a:pt x="155" y="17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66" y="46"/>
                      <a:pt x="174" y="36"/>
                      <a:pt x="174" y="25"/>
                    </a:cubicBezTo>
                    <a:close/>
                    <a:moveTo>
                      <a:pt x="130" y="180"/>
                    </a:moveTo>
                    <a:cubicBezTo>
                      <a:pt x="108" y="159"/>
                      <a:pt x="108" y="159"/>
                      <a:pt x="108" y="159"/>
                    </a:cubicBezTo>
                    <a:cubicBezTo>
                      <a:pt x="106" y="157"/>
                      <a:pt x="102" y="157"/>
                      <a:pt x="99" y="159"/>
                    </a:cubicBezTo>
                    <a:cubicBezTo>
                      <a:pt x="78" y="180"/>
                      <a:pt x="78" y="180"/>
                      <a:pt x="78" y="180"/>
                    </a:cubicBezTo>
                    <a:cubicBezTo>
                      <a:pt x="57" y="159"/>
                      <a:pt x="57" y="159"/>
                      <a:pt x="57" y="159"/>
                    </a:cubicBezTo>
                    <a:cubicBezTo>
                      <a:pt x="54" y="157"/>
                      <a:pt x="50" y="157"/>
                      <a:pt x="47" y="159"/>
                    </a:cubicBezTo>
                    <a:cubicBezTo>
                      <a:pt x="27" y="179"/>
                      <a:pt x="27" y="179"/>
                      <a:pt x="27" y="179"/>
                    </a:cubicBezTo>
                    <a:cubicBezTo>
                      <a:pt x="13" y="166"/>
                      <a:pt x="13" y="166"/>
                      <a:pt x="13" y="166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19"/>
                      <a:pt x="18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32" y="14"/>
                      <a:pt x="37" y="19"/>
                      <a:pt x="37" y="25"/>
                    </a:cubicBezTo>
                    <a:cubicBezTo>
                      <a:pt x="37" y="31"/>
                      <a:pt x="32" y="36"/>
                      <a:pt x="25" y="36"/>
                    </a:cubicBezTo>
                    <a:cubicBezTo>
                      <a:pt x="21" y="36"/>
                      <a:pt x="18" y="39"/>
                      <a:pt x="18" y="43"/>
                    </a:cubicBezTo>
                    <a:cubicBezTo>
                      <a:pt x="18" y="47"/>
                      <a:pt x="21" y="50"/>
                      <a:pt x="25" y="50"/>
                    </a:cubicBezTo>
                    <a:cubicBezTo>
                      <a:pt x="142" y="50"/>
                      <a:pt x="142" y="50"/>
                      <a:pt x="142" y="50"/>
                    </a:cubicBezTo>
                    <a:cubicBezTo>
                      <a:pt x="142" y="168"/>
                      <a:pt x="142" y="168"/>
                      <a:pt x="142" y="168"/>
                    </a:cubicBezTo>
                    <a:lnTo>
                      <a:pt x="130" y="180"/>
                    </a:lnTo>
                    <a:close/>
                    <a:moveTo>
                      <a:pt x="149" y="36"/>
                    </a:moveTo>
                    <a:cubicBezTo>
                      <a:pt x="47" y="36"/>
                      <a:pt x="47" y="36"/>
                      <a:pt x="47" y="36"/>
                    </a:cubicBezTo>
                    <a:cubicBezTo>
                      <a:pt x="49" y="33"/>
                      <a:pt x="50" y="29"/>
                      <a:pt x="50" y="25"/>
                    </a:cubicBezTo>
                    <a:cubicBezTo>
                      <a:pt x="50" y="21"/>
                      <a:pt x="49" y="17"/>
                      <a:pt x="47" y="14"/>
                    </a:cubicBezTo>
                    <a:cubicBezTo>
                      <a:pt x="149" y="14"/>
                      <a:pt x="149" y="14"/>
                      <a:pt x="149" y="14"/>
                    </a:cubicBezTo>
                    <a:cubicBezTo>
                      <a:pt x="155" y="14"/>
                      <a:pt x="161" y="19"/>
                      <a:pt x="161" y="25"/>
                    </a:cubicBezTo>
                    <a:cubicBezTo>
                      <a:pt x="161" y="31"/>
                      <a:pt x="155" y="36"/>
                      <a:pt x="149" y="36"/>
                    </a:cubicBezTo>
                    <a:close/>
                  </a:path>
                </a:pathLst>
              </a:custGeom>
              <a:solidFill>
                <a:srgbClr val="2E374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5462588" y="2682875"/>
            <a:ext cx="2517775" cy="2971800"/>
            <a:chOff x="8603" y="4225"/>
            <a:chExt cx="3964" cy="4680"/>
          </a:xfrm>
        </p:grpSpPr>
        <p:sp>
          <p:nvSpPr>
            <p:cNvPr id="23573" name="任意多边形 17"/>
            <p:cNvSpPr/>
            <p:nvPr/>
          </p:nvSpPr>
          <p:spPr>
            <a:xfrm>
              <a:off x="8603" y="5463"/>
              <a:ext cx="3567" cy="3442"/>
            </a:xfrm>
            <a:custGeom>
              <a:avLst/>
              <a:gdLst>
                <a:gd name="txL" fmla="*/ 0 w 2266626"/>
                <a:gd name="txT" fmla="*/ 0 h 2185709"/>
                <a:gd name="txR" fmla="*/ 2266626 w 2266626"/>
                <a:gd name="txB" fmla="*/ 2185709 h 2185709"/>
              </a:gdLst>
              <a:ahLst/>
              <a:cxnLst>
                <a:cxn ang="0">
                  <a:pos x="186533" y="0"/>
                </a:cxn>
                <a:cxn ang="0">
                  <a:pos x="2075042" y="0"/>
                </a:cxn>
                <a:cxn ang="0">
                  <a:pos x="2261574" y="187045"/>
                </a:cxn>
                <a:cxn ang="0">
                  <a:pos x="2261574" y="1683400"/>
                </a:cxn>
                <a:cxn ang="0">
                  <a:pos x="2075042" y="1870445"/>
                </a:cxn>
                <a:cxn ang="0">
                  <a:pos x="2016516" y="1870445"/>
                </a:cxn>
                <a:cxn ang="0">
                  <a:pos x="2016516" y="2186821"/>
                </a:cxn>
                <a:cxn ang="0">
                  <a:pos x="1701004" y="1870445"/>
                </a:cxn>
                <a:cxn ang="0">
                  <a:pos x="186533" y="1870445"/>
                </a:cxn>
                <a:cxn ang="0">
                  <a:pos x="0" y="1683400"/>
                </a:cxn>
                <a:cxn ang="0">
                  <a:pos x="0" y="187045"/>
                </a:cxn>
                <a:cxn ang="0">
                  <a:pos x="186533" y="0"/>
                </a:cxn>
              </a:cxnLst>
              <a:rect l="txL" t="txT" r="txR" b="txB"/>
              <a:pathLst>
                <a:path w="2266626" h="2185709">
                  <a:moveTo>
                    <a:pt x="186949" y="0"/>
                  </a:moveTo>
                  <a:lnTo>
                    <a:pt x="2079677" y="0"/>
                  </a:lnTo>
                  <a:cubicBezTo>
                    <a:pt x="2182926" y="0"/>
                    <a:pt x="2266626" y="83700"/>
                    <a:pt x="2266626" y="186949"/>
                  </a:cubicBezTo>
                  <a:lnTo>
                    <a:pt x="2266626" y="1682544"/>
                  </a:lnTo>
                  <a:cubicBezTo>
                    <a:pt x="2266626" y="1785793"/>
                    <a:pt x="2182926" y="1869493"/>
                    <a:pt x="2079677" y="1869493"/>
                  </a:cubicBezTo>
                  <a:lnTo>
                    <a:pt x="2021020" y="1869493"/>
                  </a:lnTo>
                  <a:lnTo>
                    <a:pt x="2021020" y="2185709"/>
                  </a:lnTo>
                  <a:lnTo>
                    <a:pt x="1704804" y="1869493"/>
                  </a:lnTo>
                  <a:lnTo>
                    <a:pt x="186949" y="1869493"/>
                  </a:lnTo>
                  <a:cubicBezTo>
                    <a:pt x="83700" y="1869493"/>
                    <a:pt x="0" y="1785793"/>
                    <a:pt x="0" y="1682544"/>
                  </a:cubicBezTo>
                  <a:lnTo>
                    <a:pt x="0" y="186949"/>
                  </a:lnTo>
                  <a:cubicBezTo>
                    <a:pt x="0" y="83700"/>
                    <a:pt x="83700" y="0"/>
                    <a:pt x="186949" y="0"/>
                  </a:cubicBezTo>
                  <a:close/>
                </a:path>
              </a:pathLst>
            </a:custGeom>
            <a:noFill/>
            <a:ln w="38100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115412" tIns="516018" rIns="115412" bIns="115412" anchor="t"/>
            <a:lstStyle/>
            <a:p>
              <a:pPr marL="285750" lvl="1" indent="-285750">
                <a:lnSpc>
                  <a:spcPct val="90000"/>
                </a:lnSpc>
                <a:spcAft>
                  <a:spcPct val="15000"/>
                </a:spcAft>
                <a:buChar char="•"/>
              </a:pPr>
              <a:endParaRPr lang="zh-CN" altLang="zh-CN" sz="3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  <a:p>
              <a:pPr marL="285750" lvl="1" indent="-285750">
                <a:lnSpc>
                  <a:spcPct val="90000"/>
                </a:lnSpc>
                <a:spcAft>
                  <a:spcPct val="15000"/>
                </a:spcAft>
                <a:buChar char="•"/>
              </a:pPr>
              <a:endParaRPr lang="zh-CN" altLang="zh-CN" sz="3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74" name="任意多边形 8"/>
            <p:cNvSpPr/>
            <p:nvPr/>
          </p:nvSpPr>
          <p:spPr>
            <a:xfrm>
              <a:off x="9395" y="4225"/>
              <a:ext cx="3173" cy="1870"/>
            </a:xfrm>
            <a:custGeom>
              <a:avLst/>
              <a:gdLst/>
              <a:ahLst/>
              <a:cxnLst>
                <a:cxn ang="0">
                  <a:pos x="0" y="80313"/>
                </a:cxn>
                <a:cxn ang="0">
                  <a:pos x="80081" y="0"/>
                </a:cxn>
                <a:cxn ang="0">
                  <a:pos x="1933734" y="0"/>
                </a:cxn>
                <a:cxn ang="0">
                  <a:pos x="2013815" y="80313"/>
                </a:cxn>
                <a:cxn ang="0">
                  <a:pos x="2013815" y="722805"/>
                </a:cxn>
                <a:cxn ang="0">
                  <a:pos x="1933734" y="803117"/>
                </a:cxn>
                <a:cxn ang="0">
                  <a:pos x="80081" y="803117"/>
                </a:cxn>
                <a:cxn ang="0">
                  <a:pos x="0" y="722805"/>
                </a:cxn>
                <a:cxn ang="0">
                  <a:pos x="0" y="80313"/>
                </a:cxn>
              </a:cxnLst>
              <a:rect l="0" t="0" r="0" b="0"/>
              <a:pathLst>
                <a:path w="2014779" h="801211">
                  <a:moveTo>
                    <a:pt x="0" y="80121"/>
                  </a:moveTo>
                  <a:cubicBezTo>
                    <a:pt x="0" y="35871"/>
                    <a:pt x="35871" y="0"/>
                    <a:pt x="80121" y="0"/>
                  </a:cubicBezTo>
                  <a:lnTo>
                    <a:pt x="1934658" y="0"/>
                  </a:lnTo>
                  <a:cubicBezTo>
                    <a:pt x="1978908" y="0"/>
                    <a:pt x="2014779" y="35871"/>
                    <a:pt x="2014779" y="80121"/>
                  </a:cubicBezTo>
                  <a:lnTo>
                    <a:pt x="2014779" y="721090"/>
                  </a:lnTo>
                  <a:cubicBezTo>
                    <a:pt x="2014779" y="765340"/>
                    <a:pt x="1978908" y="801211"/>
                    <a:pt x="1934658" y="801211"/>
                  </a:cubicBezTo>
                  <a:lnTo>
                    <a:pt x="80121" y="801211"/>
                  </a:lnTo>
                  <a:cubicBezTo>
                    <a:pt x="35871" y="801211"/>
                    <a:pt x="0" y="765340"/>
                    <a:pt x="0" y="721090"/>
                  </a:cubicBezTo>
                  <a:lnTo>
                    <a:pt x="0" y="80121"/>
                  </a:lnTo>
                  <a:close/>
                </a:path>
              </a:pathLst>
            </a:custGeom>
            <a:solidFill>
              <a:schemeClr val="bg1"/>
            </a:solidFill>
            <a:ln w="1270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5" name="矩形 20"/>
            <p:cNvSpPr/>
            <p:nvPr/>
          </p:nvSpPr>
          <p:spPr>
            <a:xfrm>
              <a:off x="9518" y="4225"/>
              <a:ext cx="2925" cy="151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是一种管理你与客户之间的关系，从而使双方都从中得到好处是流程</a:t>
              </a:r>
              <a:endParaRPr lang="zh-CN" altLang="en-US" sz="1400" dirty="0">
                <a:solidFill>
                  <a:srgbClr val="EFE9E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3576" name="Group 29"/>
            <p:cNvGrpSpPr/>
            <p:nvPr/>
          </p:nvGrpSpPr>
          <p:grpSpPr>
            <a:xfrm>
              <a:off x="9210" y="5713"/>
              <a:ext cx="1108" cy="1402"/>
              <a:chOff x="0" y="0"/>
              <a:chExt cx="581025" cy="735013"/>
            </a:xfrm>
          </p:grpSpPr>
          <p:sp>
            <p:nvSpPr>
              <p:cNvPr id="23577" name="Freeform 572"/>
              <p:cNvSpPr/>
              <p:nvPr/>
            </p:nvSpPr>
            <p:spPr>
              <a:xfrm>
                <a:off x="123825" y="473075"/>
                <a:ext cx="322263" cy="17463"/>
              </a:xfrm>
              <a:custGeom>
                <a:avLst/>
                <a:gdLst/>
                <a:ahLst/>
                <a:cxnLst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86" h="5">
                    <a:moveTo>
                      <a:pt x="8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5" y="5"/>
                      <a:pt x="86" y="4"/>
                      <a:pt x="86" y="3"/>
                    </a:cubicBezTo>
                    <a:cubicBezTo>
                      <a:pt x="86" y="1"/>
                      <a:pt x="85" y="0"/>
                      <a:pt x="8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8" name="Freeform 573"/>
              <p:cNvSpPr/>
              <p:nvPr/>
            </p:nvSpPr>
            <p:spPr>
              <a:xfrm>
                <a:off x="123825" y="390525"/>
                <a:ext cx="322263" cy="17463"/>
              </a:xfrm>
              <a:custGeom>
                <a:avLst/>
                <a:gdLst/>
                <a:ahLst/>
                <a:cxnLst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86" h="5">
                    <a:moveTo>
                      <a:pt x="8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5" y="5"/>
                      <a:pt x="86" y="4"/>
                      <a:pt x="86" y="3"/>
                    </a:cubicBezTo>
                    <a:cubicBezTo>
                      <a:pt x="86" y="1"/>
                      <a:pt x="85" y="0"/>
                      <a:pt x="8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9" name="Freeform 574"/>
              <p:cNvSpPr/>
              <p:nvPr/>
            </p:nvSpPr>
            <p:spPr>
              <a:xfrm>
                <a:off x="123825" y="307975"/>
                <a:ext cx="322263" cy="17463"/>
              </a:xfrm>
              <a:custGeom>
                <a:avLst/>
                <a:gdLst/>
                <a:ahLst/>
                <a:cxnLst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86" h="5">
                    <a:moveTo>
                      <a:pt x="8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5" y="5"/>
                      <a:pt x="86" y="4"/>
                      <a:pt x="86" y="3"/>
                    </a:cubicBezTo>
                    <a:cubicBezTo>
                      <a:pt x="86" y="1"/>
                      <a:pt x="85" y="0"/>
                      <a:pt x="8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0" name="Freeform 575"/>
              <p:cNvSpPr/>
              <p:nvPr/>
            </p:nvSpPr>
            <p:spPr>
              <a:xfrm>
                <a:off x="123825" y="228600"/>
                <a:ext cx="157163" cy="19050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2" h="5">
                    <a:moveTo>
                      <a:pt x="2" y="5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1" y="5"/>
                      <a:pt x="42" y="4"/>
                      <a:pt x="42" y="2"/>
                    </a:cubicBezTo>
                    <a:cubicBezTo>
                      <a:pt x="42" y="1"/>
                      <a:pt x="41" y="0"/>
                      <a:pt x="39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2" y="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1" name="Freeform 576"/>
              <p:cNvSpPr>
                <a:spLocks noEditPoints="1"/>
              </p:cNvSpPr>
              <p:nvPr/>
            </p:nvSpPr>
            <p:spPr>
              <a:xfrm>
                <a:off x="0" y="0"/>
                <a:ext cx="581025" cy="735013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155" h="196">
                    <a:moveTo>
                      <a:pt x="153" y="31"/>
                    </a:moveTo>
                    <a:cubicBezTo>
                      <a:pt x="125" y="2"/>
                      <a:pt x="125" y="2"/>
                      <a:pt x="125" y="2"/>
                    </a:cubicBezTo>
                    <a:cubicBezTo>
                      <a:pt x="123" y="1"/>
                      <a:pt x="122" y="0"/>
                      <a:pt x="12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0" y="171"/>
                      <a:pt x="0" y="172"/>
                      <a:pt x="2" y="174"/>
                    </a:cubicBezTo>
                    <a:cubicBezTo>
                      <a:pt x="22" y="193"/>
                      <a:pt x="22" y="193"/>
                      <a:pt x="22" y="193"/>
                    </a:cubicBezTo>
                    <a:cubicBezTo>
                      <a:pt x="24" y="196"/>
                      <a:pt x="28" y="196"/>
                      <a:pt x="31" y="193"/>
                    </a:cubicBezTo>
                    <a:cubicBezTo>
                      <a:pt x="52" y="173"/>
                      <a:pt x="52" y="173"/>
                      <a:pt x="52" y="173"/>
                    </a:cubicBezTo>
                    <a:cubicBezTo>
                      <a:pt x="73" y="194"/>
                      <a:pt x="73" y="194"/>
                      <a:pt x="73" y="194"/>
                    </a:cubicBezTo>
                    <a:cubicBezTo>
                      <a:pt x="75" y="196"/>
                      <a:pt x="80" y="196"/>
                      <a:pt x="82" y="194"/>
                    </a:cubicBezTo>
                    <a:cubicBezTo>
                      <a:pt x="103" y="173"/>
                      <a:pt x="103" y="173"/>
                      <a:pt x="103" y="173"/>
                    </a:cubicBezTo>
                    <a:cubicBezTo>
                      <a:pt x="125" y="194"/>
                      <a:pt x="125" y="194"/>
                      <a:pt x="125" y="194"/>
                    </a:cubicBezTo>
                    <a:cubicBezTo>
                      <a:pt x="126" y="195"/>
                      <a:pt x="128" y="196"/>
                      <a:pt x="129" y="196"/>
                    </a:cubicBezTo>
                    <a:cubicBezTo>
                      <a:pt x="131" y="196"/>
                      <a:pt x="133" y="195"/>
                      <a:pt x="134" y="194"/>
                    </a:cubicBezTo>
                    <a:cubicBezTo>
                      <a:pt x="153" y="175"/>
                      <a:pt x="153" y="175"/>
                      <a:pt x="153" y="175"/>
                    </a:cubicBezTo>
                    <a:cubicBezTo>
                      <a:pt x="154" y="174"/>
                      <a:pt x="155" y="172"/>
                      <a:pt x="155" y="170"/>
                    </a:cubicBezTo>
                    <a:cubicBezTo>
                      <a:pt x="155" y="35"/>
                      <a:pt x="155" y="35"/>
                      <a:pt x="155" y="35"/>
                    </a:cubicBezTo>
                    <a:cubicBezTo>
                      <a:pt x="155" y="34"/>
                      <a:pt x="155" y="32"/>
                      <a:pt x="153" y="31"/>
                    </a:cubicBezTo>
                    <a:close/>
                    <a:moveTo>
                      <a:pt x="129" y="180"/>
                    </a:moveTo>
                    <a:cubicBezTo>
                      <a:pt x="108" y="159"/>
                      <a:pt x="108" y="159"/>
                      <a:pt x="108" y="159"/>
                    </a:cubicBezTo>
                    <a:cubicBezTo>
                      <a:pt x="105" y="157"/>
                      <a:pt x="101" y="157"/>
                      <a:pt x="99" y="159"/>
                    </a:cubicBezTo>
                    <a:cubicBezTo>
                      <a:pt x="77" y="180"/>
                      <a:pt x="77" y="180"/>
                      <a:pt x="77" y="180"/>
                    </a:cubicBezTo>
                    <a:cubicBezTo>
                      <a:pt x="56" y="159"/>
                      <a:pt x="56" y="159"/>
                      <a:pt x="56" y="159"/>
                    </a:cubicBezTo>
                    <a:cubicBezTo>
                      <a:pt x="55" y="158"/>
                      <a:pt x="53" y="157"/>
                      <a:pt x="52" y="157"/>
                    </a:cubicBezTo>
                    <a:cubicBezTo>
                      <a:pt x="50" y="157"/>
                      <a:pt x="48" y="158"/>
                      <a:pt x="47" y="159"/>
                    </a:cubicBezTo>
                    <a:cubicBezTo>
                      <a:pt x="26" y="179"/>
                      <a:pt x="26" y="179"/>
                      <a:pt x="26" y="179"/>
                    </a:cubicBezTo>
                    <a:cubicBezTo>
                      <a:pt x="13" y="166"/>
                      <a:pt x="13" y="166"/>
                      <a:pt x="13" y="166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16" y="14"/>
                      <a:pt x="116" y="14"/>
                      <a:pt x="116" y="14"/>
                    </a:cubicBezTo>
                    <a:cubicBezTo>
                      <a:pt x="116" y="35"/>
                      <a:pt x="116" y="35"/>
                      <a:pt x="116" y="35"/>
                    </a:cubicBezTo>
                    <a:cubicBezTo>
                      <a:pt x="116" y="38"/>
                      <a:pt x="118" y="39"/>
                      <a:pt x="120" y="39"/>
                    </a:cubicBezTo>
                    <a:cubicBezTo>
                      <a:pt x="142" y="39"/>
                      <a:pt x="142" y="39"/>
                      <a:pt x="142" y="39"/>
                    </a:cubicBezTo>
                    <a:cubicBezTo>
                      <a:pt x="142" y="168"/>
                      <a:pt x="142" y="168"/>
                      <a:pt x="142" y="168"/>
                    </a:cubicBezTo>
                    <a:lnTo>
                      <a:pt x="129" y="18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3" name="组合 1"/>
          <p:cNvGrpSpPr/>
          <p:nvPr/>
        </p:nvGrpSpPr>
        <p:grpSpPr>
          <a:xfrm>
            <a:off x="2657475" y="2774950"/>
            <a:ext cx="2517775" cy="3360738"/>
            <a:chOff x="4185" y="4370"/>
            <a:chExt cx="3965" cy="5293"/>
          </a:xfrm>
        </p:grpSpPr>
        <p:sp>
          <p:nvSpPr>
            <p:cNvPr id="23583" name="任意多边形 13"/>
            <p:cNvSpPr/>
            <p:nvPr/>
          </p:nvSpPr>
          <p:spPr>
            <a:xfrm>
              <a:off x="4185" y="5063"/>
              <a:ext cx="3570" cy="3345"/>
            </a:xfrm>
            <a:custGeom>
              <a:avLst/>
              <a:gdLst>
                <a:gd name="txL" fmla="*/ 0 w 2266626"/>
                <a:gd name="txT" fmla="*/ 0 h 2123793"/>
                <a:gd name="txR" fmla="*/ 2266626 w 2266626"/>
                <a:gd name="txB" fmla="*/ 2123793 h 2123793"/>
              </a:gdLst>
              <a:ahLst/>
              <a:cxnLst>
                <a:cxn ang="0">
                  <a:pos x="1598889" y="0"/>
                </a:cxn>
                <a:cxn ang="0">
                  <a:pos x="1853336" y="254436"/>
                </a:cxn>
                <a:cxn ang="0">
                  <a:pos x="2080865" y="254436"/>
                </a:cxn>
                <a:cxn ang="0">
                  <a:pos x="2267922" y="441485"/>
                </a:cxn>
                <a:cxn ang="0">
                  <a:pos x="2267922" y="1937872"/>
                </a:cxn>
                <a:cxn ang="0">
                  <a:pos x="2080865" y="2124921"/>
                </a:cxn>
                <a:cxn ang="0">
                  <a:pos x="187057" y="2124921"/>
                </a:cxn>
                <a:cxn ang="0">
                  <a:pos x="0" y="1937872"/>
                </a:cxn>
                <a:cxn ang="0">
                  <a:pos x="0" y="441485"/>
                </a:cxn>
                <a:cxn ang="0">
                  <a:pos x="187057" y="254436"/>
                </a:cxn>
                <a:cxn ang="0">
                  <a:pos x="1598889" y="254436"/>
                </a:cxn>
              </a:cxnLst>
              <a:rect l="txL" t="txT" r="txR" b="txB"/>
              <a:pathLst>
                <a:path w="2266626" h="2123793">
                  <a:moveTo>
                    <a:pt x="1597976" y="0"/>
                  </a:moveTo>
                  <a:lnTo>
                    <a:pt x="1852276" y="254300"/>
                  </a:lnTo>
                  <a:lnTo>
                    <a:pt x="2079677" y="254300"/>
                  </a:lnTo>
                  <a:cubicBezTo>
                    <a:pt x="2182926" y="254300"/>
                    <a:pt x="2266626" y="338000"/>
                    <a:pt x="2266626" y="441249"/>
                  </a:cubicBezTo>
                  <a:lnTo>
                    <a:pt x="2266626" y="1936844"/>
                  </a:lnTo>
                  <a:cubicBezTo>
                    <a:pt x="2266626" y="2040093"/>
                    <a:pt x="2182926" y="2123793"/>
                    <a:pt x="2079677" y="2123793"/>
                  </a:cubicBezTo>
                  <a:lnTo>
                    <a:pt x="186949" y="2123793"/>
                  </a:lnTo>
                  <a:cubicBezTo>
                    <a:pt x="83700" y="2123793"/>
                    <a:pt x="0" y="2040093"/>
                    <a:pt x="0" y="1936844"/>
                  </a:cubicBezTo>
                  <a:lnTo>
                    <a:pt x="0" y="441249"/>
                  </a:lnTo>
                  <a:cubicBezTo>
                    <a:pt x="0" y="338000"/>
                    <a:pt x="83700" y="254300"/>
                    <a:pt x="186949" y="254300"/>
                  </a:cubicBezTo>
                  <a:lnTo>
                    <a:pt x="1597976" y="254300"/>
                  </a:lnTo>
                  <a:lnTo>
                    <a:pt x="1597976" y="0"/>
                  </a:ln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rgbClr val="F2900E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115412" tIns="115412" rIns="115412" bIns="516018" anchor="t"/>
            <a:lstStyle/>
            <a:p>
              <a:pPr marL="285750" lvl="1" indent="-285750">
                <a:lnSpc>
                  <a:spcPct val="90000"/>
                </a:lnSpc>
                <a:spcAft>
                  <a:spcPct val="15000"/>
                </a:spcAft>
                <a:buChar char="•"/>
              </a:pPr>
              <a:endParaRPr lang="zh-CN" altLang="zh-CN" sz="3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  <a:p>
              <a:pPr marL="285750" lvl="1" indent="-285750">
                <a:lnSpc>
                  <a:spcPct val="90000"/>
                </a:lnSpc>
                <a:spcAft>
                  <a:spcPct val="15000"/>
                </a:spcAft>
                <a:buChar char="•"/>
              </a:pPr>
              <a:endParaRPr lang="zh-CN" altLang="zh-CN" sz="3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84" name="任意多边形 5"/>
            <p:cNvSpPr/>
            <p:nvPr/>
          </p:nvSpPr>
          <p:spPr>
            <a:xfrm>
              <a:off x="4978" y="7775"/>
              <a:ext cx="3172" cy="1888"/>
            </a:xfrm>
            <a:custGeom>
              <a:avLst/>
              <a:gdLst/>
              <a:ahLst/>
              <a:cxnLst>
                <a:cxn ang="0">
                  <a:pos x="0" y="80313"/>
                </a:cxn>
                <a:cxn ang="0">
                  <a:pos x="80081" y="0"/>
                </a:cxn>
                <a:cxn ang="0">
                  <a:pos x="1933730" y="0"/>
                </a:cxn>
                <a:cxn ang="0">
                  <a:pos x="2013811" y="80313"/>
                </a:cxn>
                <a:cxn ang="0">
                  <a:pos x="2013811" y="722809"/>
                </a:cxn>
                <a:cxn ang="0">
                  <a:pos x="1933730" y="803121"/>
                </a:cxn>
                <a:cxn ang="0">
                  <a:pos x="80081" y="803121"/>
                </a:cxn>
                <a:cxn ang="0">
                  <a:pos x="0" y="722809"/>
                </a:cxn>
                <a:cxn ang="0">
                  <a:pos x="0" y="80313"/>
                </a:cxn>
              </a:cxnLst>
              <a:rect l="0" t="0" r="0" b="0"/>
              <a:pathLst>
                <a:path w="2014779" h="801211">
                  <a:moveTo>
                    <a:pt x="0" y="80121"/>
                  </a:moveTo>
                  <a:cubicBezTo>
                    <a:pt x="0" y="35871"/>
                    <a:pt x="35871" y="0"/>
                    <a:pt x="80121" y="0"/>
                  </a:cubicBezTo>
                  <a:lnTo>
                    <a:pt x="1934658" y="0"/>
                  </a:lnTo>
                  <a:cubicBezTo>
                    <a:pt x="1978908" y="0"/>
                    <a:pt x="2014779" y="35871"/>
                    <a:pt x="2014779" y="80121"/>
                  </a:cubicBezTo>
                  <a:lnTo>
                    <a:pt x="2014779" y="721090"/>
                  </a:lnTo>
                  <a:cubicBezTo>
                    <a:pt x="2014779" y="765340"/>
                    <a:pt x="1978908" y="801211"/>
                    <a:pt x="1934658" y="801211"/>
                  </a:cubicBezTo>
                  <a:lnTo>
                    <a:pt x="80121" y="801211"/>
                  </a:lnTo>
                  <a:cubicBezTo>
                    <a:pt x="35871" y="801211"/>
                    <a:pt x="0" y="765340"/>
                    <a:pt x="0" y="721090"/>
                  </a:cubicBezTo>
                  <a:lnTo>
                    <a:pt x="0" y="80121"/>
                  </a:lnTo>
                  <a:close/>
                </a:path>
              </a:pathLst>
            </a:custGeom>
            <a:solidFill>
              <a:srgbClr val="F2900E"/>
            </a:solidFill>
            <a:ln w="1270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5" name="矩形 19"/>
            <p:cNvSpPr/>
            <p:nvPr/>
          </p:nvSpPr>
          <p:spPr>
            <a:xfrm>
              <a:off x="5123" y="7915"/>
              <a:ext cx="2922" cy="151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是一种管理你与客户之间的关系，从而使双方都从中得到好处是流程</a:t>
              </a:r>
              <a:endParaRPr lang="zh-CN" altLang="en-US" sz="1400" dirty="0">
                <a:solidFill>
                  <a:srgbClr val="EFE9E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86" name="矩形 22"/>
            <p:cNvSpPr/>
            <p:nvPr/>
          </p:nvSpPr>
          <p:spPr>
            <a:xfrm>
              <a:off x="4695" y="4370"/>
              <a:ext cx="2448" cy="57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dirty="0">
                  <a:latin typeface="Arial" panose="020B0604020202020204" pitchFamily="34" charset="0"/>
                  <a:ea typeface="宋体" panose="02010600030101010101" pitchFamily="2" charset="-122"/>
                  <a:sym typeface="Arial" panose="020B0604020202020204" pitchFamily="34" charset="0"/>
                </a:rPr>
                <a:t>客户关系管理</a:t>
              </a:r>
              <a:endParaRPr lang="zh-CN" altLang="en-US" b="1" i="1" dirty="0">
                <a:solidFill>
                  <a:srgbClr val="26B7CC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23587" name="Group 35"/>
            <p:cNvGrpSpPr/>
            <p:nvPr/>
          </p:nvGrpSpPr>
          <p:grpSpPr>
            <a:xfrm>
              <a:off x="5500" y="6223"/>
              <a:ext cx="1110" cy="1407"/>
              <a:chOff x="0" y="0"/>
              <a:chExt cx="582613" cy="738188"/>
            </a:xfrm>
          </p:grpSpPr>
          <p:sp>
            <p:nvSpPr>
              <p:cNvPr id="23588" name="Freeform 594"/>
              <p:cNvSpPr/>
              <p:nvPr/>
            </p:nvSpPr>
            <p:spPr>
              <a:xfrm>
                <a:off x="214313" y="195263"/>
                <a:ext cx="131763" cy="168275"/>
              </a:xfrm>
              <a:custGeom>
                <a:avLst/>
                <a:gdLst/>
                <a:ahLst/>
                <a:cxnLst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</a:cxnLst>
                <a:rect l="0" t="0" r="0" b="0"/>
                <a:pathLst>
                  <a:path w="35" h="45">
                    <a:moveTo>
                      <a:pt x="0" y="26"/>
                    </a:moveTo>
                    <a:cubicBezTo>
                      <a:pt x="0" y="28"/>
                      <a:pt x="1" y="29"/>
                      <a:pt x="3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3" y="37"/>
                      <a:pt x="10" y="45"/>
                      <a:pt x="17" y="45"/>
                    </a:cubicBezTo>
                    <a:cubicBezTo>
                      <a:pt x="25" y="45"/>
                      <a:pt x="31" y="37"/>
                      <a:pt x="32" y="29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33" y="29"/>
                      <a:pt x="35" y="28"/>
                      <a:pt x="35" y="26"/>
                    </a:cubicBezTo>
                    <a:cubicBezTo>
                      <a:pt x="35" y="25"/>
                      <a:pt x="34" y="24"/>
                      <a:pt x="33" y="23"/>
                    </a:cubicBezTo>
                    <a:cubicBezTo>
                      <a:pt x="34" y="21"/>
                      <a:pt x="34" y="19"/>
                      <a:pt x="34" y="17"/>
                    </a:cubicBezTo>
                    <a:cubicBezTo>
                      <a:pt x="34" y="8"/>
                      <a:pt x="26" y="0"/>
                      <a:pt x="17" y="0"/>
                    </a:cubicBezTo>
                    <a:cubicBezTo>
                      <a:pt x="8" y="0"/>
                      <a:pt x="1" y="8"/>
                      <a:pt x="1" y="17"/>
                    </a:cubicBezTo>
                    <a:cubicBezTo>
                      <a:pt x="1" y="19"/>
                      <a:pt x="1" y="21"/>
                      <a:pt x="2" y="23"/>
                    </a:cubicBezTo>
                    <a:cubicBezTo>
                      <a:pt x="1" y="24"/>
                      <a:pt x="0" y="25"/>
                      <a:pt x="0" y="26"/>
                    </a:cubicBezTo>
                    <a:close/>
                  </a:path>
                </a:pathLst>
              </a:custGeom>
              <a:solidFill>
                <a:srgbClr val="F2900E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9" name="Freeform 595"/>
              <p:cNvSpPr/>
              <p:nvPr/>
            </p:nvSpPr>
            <p:spPr>
              <a:xfrm>
                <a:off x="139700" y="385763"/>
                <a:ext cx="277813" cy="82550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74" h="22">
                    <a:moveTo>
                      <a:pt x="2" y="22"/>
                    </a:move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4" y="21"/>
                      <a:pt x="74" y="21"/>
                    </a:cubicBezTo>
                    <a:cubicBezTo>
                      <a:pt x="74" y="15"/>
                      <a:pt x="74" y="15"/>
                      <a:pt x="74" y="15"/>
                    </a:cubicBezTo>
                    <a:cubicBezTo>
                      <a:pt x="74" y="15"/>
                      <a:pt x="74" y="14"/>
                      <a:pt x="74" y="14"/>
                    </a:cubicBezTo>
                    <a:cubicBezTo>
                      <a:pt x="67" y="7"/>
                      <a:pt x="59" y="3"/>
                      <a:pt x="50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7" y="0"/>
                    </a:cubicBezTo>
                    <a:cubicBezTo>
                      <a:pt x="45" y="2"/>
                      <a:pt x="41" y="3"/>
                      <a:pt x="37" y="3"/>
                    </a:cubicBezTo>
                    <a:cubicBezTo>
                      <a:pt x="34" y="3"/>
                      <a:pt x="30" y="2"/>
                      <a:pt x="27" y="0"/>
                    </a:cubicBezTo>
                    <a:cubicBezTo>
                      <a:pt x="27" y="0"/>
                      <a:pt x="27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5" y="0"/>
                    </a:cubicBezTo>
                    <a:cubicBezTo>
                      <a:pt x="16" y="2"/>
                      <a:pt x="8" y="7"/>
                      <a:pt x="1" y="14"/>
                    </a:cubicBezTo>
                    <a:cubicBezTo>
                      <a:pt x="1" y="14"/>
                      <a:pt x="0" y="15"/>
                      <a:pt x="0" y="1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1" y="22"/>
                      <a:pt x="2" y="22"/>
                    </a:cubicBezTo>
                    <a:close/>
                  </a:path>
                </a:pathLst>
              </a:custGeom>
              <a:solidFill>
                <a:srgbClr val="F2900E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90" name="Freeform 596"/>
              <p:cNvSpPr/>
              <p:nvPr/>
            </p:nvSpPr>
            <p:spPr>
              <a:xfrm>
                <a:off x="115888" y="542925"/>
                <a:ext cx="323850" cy="19050"/>
              </a:xfrm>
              <a:custGeom>
                <a:avLst/>
                <a:gdLst/>
                <a:ahLst/>
                <a:cxnLst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86" h="5">
                    <a:moveTo>
                      <a:pt x="8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84" y="5"/>
                      <a:pt x="84" y="5"/>
                      <a:pt x="84" y="5"/>
                    </a:cubicBezTo>
                    <a:cubicBezTo>
                      <a:pt x="85" y="5"/>
                      <a:pt x="86" y="4"/>
                      <a:pt x="86" y="2"/>
                    </a:cubicBezTo>
                    <a:cubicBezTo>
                      <a:pt x="86" y="1"/>
                      <a:pt x="85" y="0"/>
                      <a:pt x="84" y="0"/>
                    </a:cubicBezTo>
                    <a:close/>
                  </a:path>
                </a:pathLst>
              </a:custGeom>
              <a:solidFill>
                <a:srgbClr val="F2900E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91" name="Freeform 597"/>
              <p:cNvSpPr>
                <a:spLocks noEditPoints="1"/>
              </p:cNvSpPr>
              <p:nvPr/>
            </p:nvSpPr>
            <p:spPr>
              <a:xfrm>
                <a:off x="0" y="0"/>
                <a:ext cx="582613" cy="738188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155" h="197">
                    <a:moveTo>
                      <a:pt x="153" y="31"/>
                    </a:moveTo>
                    <a:cubicBezTo>
                      <a:pt x="124" y="2"/>
                      <a:pt x="124" y="2"/>
                      <a:pt x="124" y="2"/>
                    </a:cubicBezTo>
                    <a:cubicBezTo>
                      <a:pt x="123" y="1"/>
                      <a:pt x="121" y="0"/>
                      <a:pt x="12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0" y="194"/>
                      <a:pt x="3" y="197"/>
                      <a:pt x="6" y="197"/>
                    </a:cubicBezTo>
                    <a:cubicBezTo>
                      <a:pt x="148" y="197"/>
                      <a:pt x="148" y="197"/>
                      <a:pt x="148" y="197"/>
                    </a:cubicBezTo>
                    <a:cubicBezTo>
                      <a:pt x="152" y="197"/>
                      <a:pt x="155" y="194"/>
                      <a:pt x="155" y="190"/>
                    </a:cubicBezTo>
                    <a:cubicBezTo>
                      <a:pt x="155" y="35"/>
                      <a:pt x="155" y="35"/>
                      <a:pt x="155" y="35"/>
                    </a:cubicBezTo>
                    <a:cubicBezTo>
                      <a:pt x="155" y="34"/>
                      <a:pt x="154" y="32"/>
                      <a:pt x="153" y="31"/>
                    </a:cubicBezTo>
                    <a:close/>
                    <a:moveTo>
                      <a:pt x="13" y="183"/>
                    </a:moveTo>
                    <a:cubicBezTo>
                      <a:pt x="13" y="14"/>
                      <a:pt x="13" y="14"/>
                      <a:pt x="13" y="14"/>
                    </a:cubicBezTo>
                    <a:cubicBezTo>
                      <a:pt x="116" y="14"/>
                      <a:pt x="116" y="14"/>
                      <a:pt x="116" y="14"/>
                    </a:cubicBezTo>
                    <a:cubicBezTo>
                      <a:pt x="116" y="35"/>
                      <a:pt x="116" y="35"/>
                      <a:pt x="116" y="35"/>
                    </a:cubicBezTo>
                    <a:cubicBezTo>
                      <a:pt x="116" y="38"/>
                      <a:pt x="118" y="39"/>
                      <a:pt x="120" y="39"/>
                    </a:cubicBezTo>
                    <a:cubicBezTo>
                      <a:pt x="142" y="39"/>
                      <a:pt x="142" y="39"/>
                      <a:pt x="142" y="39"/>
                    </a:cubicBezTo>
                    <a:cubicBezTo>
                      <a:pt x="142" y="183"/>
                      <a:pt x="142" y="183"/>
                      <a:pt x="142" y="183"/>
                    </a:cubicBezTo>
                    <a:lnTo>
                      <a:pt x="13" y="183"/>
                    </a:lnTo>
                    <a:close/>
                  </a:path>
                </a:pathLst>
              </a:custGeom>
              <a:solidFill>
                <a:srgbClr val="F2900E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5" name="文本框 3"/>
          <p:cNvSpPr txBox="1"/>
          <p:nvPr/>
        </p:nvSpPr>
        <p:spPr>
          <a:xfrm>
            <a:off x="1970088" y="1454150"/>
            <a:ext cx="9480550" cy="933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户关系管理（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CRM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）是一种管理你与客户之间的关系，从而使双方都从中得到好处是流程。它使得供应商增进与客户间的亲密感，比如说可以让一个人显得跟对方很熟悉或者还记得对方。这个体制有时候又叫一对一营销、客户关系营销、客户关系管理或者客户亲密度管理</a:t>
            </a:r>
          </a:p>
        </p:txBody>
      </p:sp>
      <p:pic>
        <p:nvPicPr>
          <p:cNvPr id="6" name="图片 5" descr="office6\wpsassist\cache\A000220150319D93PPI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575" y="4654550"/>
            <a:ext cx="2686050" cy="20637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4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0" grpId="0" animBg="1"/>
      <p:bldP spid="23563" grpId="0" animBg="1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588" y="1144588"/>
            <a:ext cx="5713412" cy="57134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79" name="Text Box 3"/>
          <p:cNvSpPr/>
          <p:nvPr/>
        </p:nvSpPr>
        <p:spPr>
          <a:xfrm>
            <a:off x="1658938" y="3067050"/>
            <a:ext cx="4449762" cy="973138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lvl="0" algn="r"/>
            <a:r>
              <a:rPr lang="zh-CN" altLang="en-US" sz="2400" b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客户关怀的</a:t>
            </a:r>
            <a:r>
              <a:rPr lang="zh-CN" altLang="en-US" sz="5400" b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财务收益</a:t>
            </a:r>
          </a:p>
        </p:txBody>
      </p:sp>
      <p:sp>
        <p:nvSpPr>
          <p:cNvPr id="24580" name="矩形 10"/>
          <p:cNvSpPr/>
          <p:nvPr/>
        </p:nvSpPr>
        <p:spPr>
          <a:xfrm>
            <a:off x="4303713" y="2419350"/>
            <a:ext cx="1604962" cy="5492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r"/>
            <a:r>
              <a:rPr lang="zh-CN" altLang="en-US" sz="28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客户服务</a:t>
            </a:r>
          </a:p>
        </p:txBody>
      </p:sp>
      <p:sp>
        <p:nvSpPr>
          <p:cNvPr id="24581" name="直接连接符 11"/>
          <p:cNvSpPr/>
          <p:nvPr/>
        </p:nvSpPr>
        <p:spPr>
          <a:xfrm>
            <a:off x="796925" y="2968625"/>
            <a:ext cx="5219700" cy="1588"/>
          </a:xfrm>
          <a:prstGeom prst="line">
            <a:avLst/>
          </a:prstGeom>
          <a:ln w="6350" cap="flat" cmpd="sng">
            <a:solidFill>
              <a:srgbClr val="3F3F3F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  <p:bldP spid="2458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52" name="组合 7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25603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25604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605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5606" name="文本框 11"/>
            <p:cNvSpPr txBox="1"/>
            <p:nvPr/>
          </p:nvSpPr>
          <p:spPr>
            <a:xfrm>
              <a:off x="414" y="553"/>
              <a:ext cx="30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客户流失的成本</a:t>
              </a:r>
            </a:p>
          </p:txBody>
        </p:sp>
      </p:grpSp>
      <p:pic>
        <p:nvPicPr>
          <p:cNvPr id="14349" name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3570288"/>
            <a:ext cx="644525" cy="307975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2" name="表格 1"/>
          <p:cNvGraphicFramePr/>
          <p:nvPr/>
        </p:nvGraphicFramePr>
        <p:xfrm>
          <a:off x="2224088" y="1911350"/>
          <a:ext cx="9124950" cy="4156710"/>
        </p:xfrm>
        <a:graphic>
          <a:graphicData uri="http://schemas.openxmlformats.org/drawingml/2006/table">
            <a:tbl>
              <a:tblPr/>
              <a:tblGrid>
                <a:gridCol w="1159510"/>
                <a:gridCol w="1186180"/>
                <a:gridCol w="1524635"/>
                <a:gridCol w="1947545"/>
                <a:gridCol w="1786255"/>
                <a:gridCol w="1520825"/>
              </a:tblGrid>
              <a:tr h="2381885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客户数量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流失率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为把客户维持在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名而需要招揽的新客户（第一栏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第二栏）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吸引新客户的成本（第三栏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×5</a:t>
                      </a:r>
                      <a:r>
                        <a:rPr lang="en-US" altLang="zh-CN" sz="200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英镑），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en-US" altLang="zh-CN" sz="200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英镑为每名新客户的成本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维持现有客户的成本（第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栏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栏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</a:t>
                      </a:r>
                      <a:r>
                        <a:rPr lang="en-US" altLang="zh-CN" sz="200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英镑）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名客户的总成本（第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栏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+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栏）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7730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10%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100×5</a:t>
                      </a:r>
                      <a:r>
                        <a:rPr lang="en-US" altLang="zh-CN" sz="200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=500</a:t>
                      </a:r>
                      <a:r>
                        <a:rPr lang="en-US" altLang="zh-CN" sz="200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900×</a:t>
                      </a:r>
                      <a:r>
                        <a:rPr lang="en-US" altLang="zh-CN" sz="200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n=900n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1400</a:t>
                      </a:r>
                      <a:r>
                        <a:rPr lang="en-US" altLang="zh-CN" sz="200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7095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50%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500×5</a:t>
                      </a:r>
                      <a:r>
                        <a:rPr lang="en-US" altLang="zh-CN" sz="200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=2500</a:t>
                      </a:r>
                      <a:r>
                        <a:rPr lang="en-US" altLang="zh-CN" sz="200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500×</a:t>
                      </a:r>
                      <a:r>
                        <a:rPr lang="en-US" altLang="zh-CN" sz="200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=500</a:t>
                      </a:r>
                      <a:r>
                        <a:rPr lang="en-US" altLang="zh-CN" sz="200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3000</a:t>
                      </a:r>
                      <a:r>
                        <a:rPr lang="en-US" altLang="zh-CN" sz="200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1041400" y="893763"/>
            <a:ext cx="5327650" cy="993775"/>
            <a:chOff x="1640" y="1408"/>
            <a:chExt cx="8389" cy="1564"/>
          </a:xfrm>
        </p:grpSpPr>
        <p:sp>
          <p:nvSpPr>
            <p:cNvPr id="25639" name="文本框 2"/>
            <p:cNvSpPr txBox="1"/>
            <p:nvPr/>
          </p:nvSpPr>
          <p:spPr>
            <a:xfrm>
              <a:off x="3502" y="1827"/>
              <a:ext cx="6527" cy="7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客户流失的成本（五倍成本）</a:t>
              </a:r>
            </a:p>
          </p:txBody>
        </p:sp>
        <p:grpSp>
          <p:nvGrpSpPr>
            <p:cNvPr id="25640" name="Group 22"/>
            <p:cNvGrpSpPr/>
            <p:nvPr/>
          </p:nvGrpSpPr>
          <p:grpSpPr>
            <a:xfrm>
              <a:off x="1640" y="1407"/>
              <a:ext cx="1605" cy="1565"/>
              <a:chOff x="0" y="0"/>
              <a:chExt cx="736600" cy="717550"/>
            </a:xfrm>
          </p:grpSpPr>
          <p:sp>
            <p:nvSpPr>
              <p:cNvPr id="25641" name="Freeform 958"/>
              <p:cNvSpPr/>
              <p:nvPr/>
            </p:nvSpPr>
            <p:spPr>
              <a:xfrm>
                <a:off x="323850" y="571500"/>
                <a:ext cx="88900" cy="141288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4" h="38">
                    <a:moveTo>
                      <a:pt x="20" y="1"/>
                    </a:moveTo>
                    <a:cubicBezTo>
                      <a:pt x="19" y="1"/>
                      <a:pt x="19" y="0"/>
                      <a:pt x="18" y="0"/>
                    </a:cubicBezTo>
                    <a:cubicBezTo>
                      <a:pt x="17" y="1"/>
                      <a:pt x="17" y="1"/>
                      <a:pt x="16" y="1"/>
                    </a:cubicBezTo>
                    <a:cubicBezTo>
                      <a:pt x="15" y="1"/>
                      <a:pt x="14" y="1"/>
                      <a:pt x="12" y="1"/>
                    </a:cubicBezTo>
                    <a:cubicBezTo>
                      <a:pt x="10" y="1"/>
                      <a:pt x="9" y="1"/>
                      <a:pt x="8" y="1"/>
                    </a:cubicBezTo>
                    <a:cubicBezTo>
                      <a:pt x="8" y="1"/>
                      <a:pt x="7" y="1"/>
                      <a:pt x="6" y="0"/>
                    </a:cubicBezTo>
                    <a:cubicBezTo>
                      <a:pt x="5" y="0"/>
                      <a:pt x="5" y="1"/>
                      <a:pt x="5" y="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8"/>
                      <a:pt x="5" y="38"/>
                      <a:pt x="5" y="38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8"/>
                      <a:pt x="20" y="38"/>
                      <a:pt x="20" y="37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7"/>
                      <a:pt x="24" y="16"/>
                      <a:pt x="24" y="16"/>
                    </a:cubicBezTo>
                    <a:lnTo>
                      <a:pt x="20" y="1"/>
                    </a:ln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42" name="Freeform 959"/>
              <p:cNvSpPr/>
              <p:nvPr/>
            </p:nvSpPr>
            <p:spPr>
              <a:xfrm>
                <a:off x="434975" y="495300"/>
                <a:ext cx="301625" cy="222250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80" h="59">
                    <a:moveTo>
                      <a:pt x="79" y="37"/>
                    </a:moveTo>
                    <a:cubicBezTo>
                      <a:pt x="61" y="19"/>
                      <a:pt x="39" y="7"/>
                      <a:pt x="15" y="1"/>
                    </a:cubicBezTo>
                    <a:cubicBezTo>
                      <a:pt x="15" y="1"/>
                      <a:pt x="14" y="0"/>
                      <a:pt x="1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8" y="59"/>
                      <a:pt x="80" y="57"/>
                      <a:pt x="80" y="54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0" y="39"/>
                      <a:pt x="80" y="38"/>
                      <a:pt x="79" y="37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43" name="Freeform 960"/>
              <p:cNvSpPr/>
              <p:nvPr/>
            </p:nvSpPr>
            <p:spPr>
              <a:xfrm>
                <a:off x="0" y="495300"/>
                <a:ext cx="296863" cy="222250"/>
              </a:xfrm>
              <a:custGeom>
                <a:avLst/>
                <a:gdLst/>
                <a:ahLst/>
                <a:cxnLst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79" h="59">
                    <a:moveTo>
                      <a:pt x="69" y="0"/>
                    </a:moveTo>
                    <a:cubicBezTo>
                      <a:pt x="69" y="0"/>
                      <a:pt x="69" y="0"/>
                      <a:pt x="69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7" y="0"/>
                      <a:pt x="67" y="0"/>
                      <a:pt x="67" y="1"/>
                    </a:cubicBezTo>
                    <a:cubicBezTo>
                      <a:pt x="42" y="6"/>
                      <a:pt x="20" y="19"/>
                      <a:pt x="1" y="37"/>
                    </a:cubicBezTo>
                    <a:cubicBezTo>
                      <a:pt x="1" y="38"/>
                      <a:pt x="0" y="39"/>
                      <a:pt x="0" y="4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7"/>
                      <a:pt x="2" y="59"/>
                      <a:pt x="4" y="59"/>
                    </a:cubicBezTo>
                    <a:cubicBezTo>
                      <a:pt x="79" y="59"/>
                      <a:pt x="79" y="59"/>
                      <a:pt x="79" y="59"/>
                    </a:cubicBezTo>
                    <a:cubicBezTo>
                      <a:pt x="60" y="22"/>
                      <a:pt x="60" y="22"/>
                      <a:pt x="60" y="22"/>
                    </a:cubicBez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44" name="Freeform 961"/>
              <p:cNvSpPr/>
              <p:nvPr/>
            </p:nvSpPr>
            <p:spPr>
              <a:xfrm>
                <a:off x="195262" y="0"/>
                <a:ext cx="346075" cy="541338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92" h="144">
                    <a:moveTo>
                      <a:pt x="70" y="122"/>
                    </a:moveTo>
                    <a:cubicBezTo>
                      <a:pt x="70" y="109"/>
                      <a:pt x="70" y="109"/>
                      <a:pt x="70" y="109"/>
                    </a:cubicBezTo>
                    <a:cubicBezTo>
                      <a:pt x="78" y="101"/>
                      <a:pt x="84" y="89"/>
                      <a:pt x="85" y="77"/>
                    </a:cubicBezTo>
                    <a:cubicBezTo>
                      <a:pt x="85" y="77"/>
                      <a:pt x="85" y="77"/>
                      <a:pt x="85" y="77"/>
                    </a:cubicBezTo>
                    <a:cubicBezTo>
                      <a:pt x="89" y="77"/>
                      <a:pt x="92" y="74"/>
                      <a:pt x="92" y="69"/>
                    </a:cubicBezTo>
                    <a:cubicBezTo>
                      <a:pt x="92" y="66"/>
                      <a:pt x="91" y="63"/>
                      <a:pt x="88" y="62"/>
                    </a:cubicBezTo>
                    <a:cubicBezTo>
                      <a:pt x="89" y="57"/>
                      <a:pt x="90" y="52"/>
                      <a:pt x="90" y="47"/>
                    </a:cubicBezTo>
                    <a:cubicBezTo>
                      <a:pt x="90" y="21"/>
                      <a:pt x="71" y="0"/>
                      <a:pt x="46" y="0"/>
                    </a:cubicBezTo>
                    <a:cubicBezTo>
                      <a:pt x="22" y="0"/>
                      <a:pt x="2" y="21"/>
                      <a:pt x="2" y="47"/>
                    </a:cubicBezTo>
                    <a:cubicBezTo>
                      <a:pt x="2" y="52"/>
                      <a:pt x="3" y="57"/>
                      <a:pt x="4" y="62"/>
                    </a:cubicBezTo>
                    <a:cubicBezTo>
                      <a:pt x="2" y="63"/>
                      <a:pt x="0" y="66"/>
                      <a:pt x="0" y="69"/>
                    </a:cubicBezTo>
                    <a:cubicBezTo>
                      <a:pt x="0" y="74"/>
                      <a:pt x="3" y="77"/>
                      <a:pt x="7" y="77"/>
                    </a:cubicBezTo>
                    <a:cubicBezTo>
                      <a:pt x="7" y="77"/>
                      <a:pt x="7" y="77"/>
                      <a:pt x="8" y="77"/>
                    </a:cubicBezTo>
                    <a:cubicBezTo>
                      <a:pt x="8" y="89"/>
                      <a:pt x="14" y="101"/>
                      <a:pt x="22" y="109"/>
                    </a:cubicBezTo>
                    <a:cubicBezTo>
                      <a:pt x="22" y="122"/>
                      <a:pt x="22" y="122"/>
                      <a:pt x="22" y="122"/>
                    </a:cubicBezTo>
                    <a:cubicBezTo>
                      <a:pt x="22" y="122"/>
                      <a:pt x="22" y="123"/>
                      <a:pt x="22" y="123"/>
                    </a:cubicBezTo>
                    <a:cubicBezTo>
                      <a:pt x="23" y="125"/>
                      <a:pt x="33" y="144"/>
                      <a:pt x="46" y="144"/>
                    </a:cubicBezTo>
                    <a:cubicBezTo>
                      <a:pt x="46" y="144"/>
                      <a:pt x="46" y="144"/>
                      <a:pt x="46" y="144"/>
                    </a:cubicBezTo>
                    <a:cubicBezTo>
                      <a:pt x="46" y="144"/>
                      <a:pt x="46" y="144"/>
                      <a:pt x="46" y="144"/>
                    </a:cubicBezTo>
                    <a:cubicBezTo>
                      <a:pt x="59" y="144"/>
                      <a:pt x="68" y="125"/>
                      <a:pt x="70" y="123"/>
                    </a:cubicBezTo>
                    <a:cubicBezTo>
                      <a:pt x="70" y="123"/>
                      <a:pt x="70" y="122"/>
                      <a:pt x="70" y="122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 spd="slow" advTm="3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52" name="组合 7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26627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26628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629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6630" name="文本框 11"/>
            <p:cNvSpPr txBox="1"/>
            <p:nvPr/>
          </p:nvSpPr>
          <p:spPr>
            <a:xfrm>
              <a:off x="414" y="553"/>
              <a:ext cx="30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客户流失的成本</a:t>
              </a:r>
            </a:p>
          </p:txBody>
        </p:sp>
      </p:grpSp>
      <p:pic>
        <p:nvPicPr>
          <p:cNvPr id="14349" name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3570288"/>
            <a:ext cx="644525" cy="307975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14735" name="表格 114734"/>
          <p:cNvGraphicFramePr/>
          <p:nvPr/>
        </p:nvGraphicFramePr>
        <p:xfrm>
          <a:off x="2698750" y="2095500"/>
          <a:ext cx="8358188" cy="4358640"/>
        </p:xfrm>
        <a:graphic>
          <a:graphicData uri="http://schemas.openxmlformats.org/drawingml/2006/table">
            <a:tbl>
              <a:tblPr/>
              <a:tblGrid>
                <a:gridCol w="1119188"/>
                <a:gridCol w="1143000"/>
                <a:gridCol w="1447800"/>
                <a:gridCol w="1762125"/>
                <a:gridCol w="1438275"/>
                <a:gridCol w="1447800"/>
              </a:tblGrid>
              <a:tr h="2286000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客户数量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流失率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把客户数量维持在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要招揽的新客户（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1×2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栏）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吸引新客户的成本（第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栏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×15</a:t>
                      </a:r>
                      <a:r>
                        <a:rPr lang="en-US" altLang="zh-CN" sz="200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英镑）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r>
                        <a:rPr lang="en-US" altLang="zh-CN" sz="200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英镑为每名新客户的成本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维持现有客户的成本（第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栏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栏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×</a:t>
                      </a:r>
                      <a:r>
                        <a:rPr lang="en-US" altLang="zh-CN" sz="200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英镑）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名客户的总成本（第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栏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+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栏）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6800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10%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100×15</a:t>
                      </a:r>
                      <a:r>
                        <a:rPr lang="en-US" altLang="zh-CN" sz="200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=1500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900×</a:t>
                      </a:r>
                      <a:r>
                        <a:rPr lang="en-US" altLang="zh-CN" sz="200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=900</a:t>
                      </a:r>
                      <a:r>
                        <a:rPr lang="en-US" altLang="zh-CN" sz="200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0250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50%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500×15</a:t>
                      </a:r>
                      <a:r>
                        <a:rPr lang="en-US" altLang="zh-CN" sz="200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=7500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500×</a:t>
                      </a:r>
                      <a:r>
                        <a:rPr lang="en-US" altLang="zh-CN" sz="200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=500</a:t>
                      </a:r>
                      <a:r>
                        <a:rPr lang="en-US" altLang="zh-CN" sz="200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r>
                        <a:rPr lang="en-US" altLang="zh-CN" sz="200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英镑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1590675" y="938213"/>
            <a:ext cx="5632450" cy="993775"/>
            <a:chOff x="2505" y="1478"/>
            <a:chExt cx="8870" cy="1564"/>
          </a:xfrm>
        </p:grpSpPr>
        <p:sp>
          <p:nvSpPr>
            <p:cNvPr id="26663" name="文本框 2"/>
            <p:cNvSpPr txBox="1"/>
            <p:nvPr/>
          </p:nvSpPr>
          <p:spPr>
            <a:xfrm>
              <a:off x="4365" y="1900"/>
              <a:ext cx="7010" cy="7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客户流失的成本（十五倍成本）</a:t>
              </a:r>
            </a:p>
          </p:txBody>
        </p:sp>
        <p:grpSp>
          <p:nvGrpSpPr>
            <p:cNvPr id="26664" name="Group 22"/>
            <p:cNvGrpSpPr/>
            <p:nvPr/>
          </p:nvGrpSpPr>
          <p:grpSpPr>
            <a:xfrm>
              <a:off x="2505" y="1477"/>
              <a:ext cx="1605" cy="1565"/>
              <a:chOff x="0" y="0"/>
              <a:chExt cx="736600" cy="717550"/>
            </a:xfrm>
          </p:grpSpPr>
          <p:sp>
            <p:nvSpPr>
              <p:cNvPr id="26665" name="Freeform 958"/>
              <p:cNvSpPr/>
              <p:nvPr/>
            </p:nvSpPr>
            <p:spPr>
              <a:xfrm>
                <a:off x="323850" y="571500"/>
                <a:ext cx="88900" cy="141288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4" h="38">
                    <a:moveTo>
                      <a:pt x="20" y="1"/>
                    </a:moveTo>
                    <a:cubicBezTo>
                      <a:pt x="19" y="1"/>
                      <a:pt x="19" y="0"/>
                      <a:pt x="18" y="0"/>
                    </a:cubicBezTo>
                    <a:cubicBezTo>
                      <a:pt x="17" y="1"/>
                      <a:pt x="17" y="1"/>
                      <a:pt x="16" y="1"/>
                    </a:cubicBezTo>
                    <a:cubicBezTo>
                      <a:pt x="15" y="1"/>
                      <a:pt x="14" y="1"/>
                      <a:pt x="12" y="1"/>
                    </a:cubicBezTo>
                    <a:cubicBezTo>
                      <a:pt x="10" y="1"/>
                      <a:pt x="9" y="1"/>
                      <a:pt x="8" y="1"/>
                    </a:cubicBezTo>
                    <a:cubicBezTo>
                      <a:pt x="8" y="1"/>
                      <a:pt x="7" y="1"/>
                      <a:pt x="6" y="0"/>
                    </a:cubicBezTo>
                    <a:cubicBezTo>
                      <a:pt x="5" y="0"/>
                      <a:pt x="5" y="1"/>
                      <a:pt x="5" y="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8"/>
                      <a:pt x="5" y="38"/>
                      <a:pt x="5" y="38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8"/>
                      <a:pt x="20" y="38"/>
                      <a:pt x="20" y="37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7"/>
                      <a:pt x="24" y="16"/>
                      <a:pt x="24" y="16"/>
                    </a:cubicBezTo>
                    <a:lnTo>
                      <a:pt x="20" y="1"/>
                    </a:ln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66" name="Freeform 959"/>
              <p:cNvSpPr/>
              <p:nvPr/>
            </p:nvSpPr>
            <p:spPr>
              <a:xfrm>
                <a:off x="434975" y="495300"/>
                <a:ext cx="301625" cy="222250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80" h="59">
                    <a:moveTo>
                      <a:pt x="79" y="37"/>
                    </a:moveTo>
                    <a:cubicBezTo>
                      <a:pt x="61" y="19"/>
                      <a:pt x="39" y="7"/>
                      <a:pt x="15" y="1"/>
                    </a:cubicBezTo>
                    <a:cubicBezTo>
                      <a:pt x="15" y="1"/>
                      <a:pt x="14" y="0"/>
                      <a:pt x="1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8" y="59"/>
                      <a:pt x="80" y="57"/>
                      <a:pt x="80" y="54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0" y="39"/>
                      <a:pt x="80" y="38"/>
                      <a:pt x="79" y="37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67" name="Freeform 960"/>
              <p:cNvSpPr/>
              <p:nvPr/>
            </p:nvSpPr>
            <p:spPr>
              <a:xfrm>
                <a:off x="0" y="495300"/>
                <a:ext cx="296863" cy="222250"/>
              </a:xfrm>
              <a:custGeom>
                <a:avLst/>
                <a:gdLst/>
                <a:ahLst/>
                <a:cxnLst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79" h="59">
                    <a:moveTo>
                      <a:pt x="69" y="0"/>
                    </a:moveTo>
                    <a:cubicBezTo>
                      <a:pt x="69" y="0"/>
                      <a:pt x="69" y="0"/>
                      <a:pt x="69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7" y="0"/>
                      <a:pt x="67" y="0"/>
                      <a:pt x="67" y="1"/>
                    </a:cubicBezTo>
                    <a:cubicBezTo>
                      <a:pt x="42" y="6"/>
                      <a:pt x="20" y="19"/>
                      <a:pt x="1" y="37"/>
                    </a:cubicBezTo>
                    <a:cubicBezTo>
                      <a:pt x="1" y="38"/>
                      <a:pt x="0" y="39"/>
                      <a:pt x="0" y="4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7"/>
                      <a:pt x="2" y="59"/>
                      <a:pt x="4" y="59"/>
                    </a:cubicBezTo>
                    <a:cubicBezTo>
                      <a:pt x="79" y="59"/>
                      <a:pt x="79" y="59"/>
                      <a:pt x="79" y="59"/>
                    </a:cubicBezTo>
                    <a:cubicBezTo>
                      <a:pt x="60" y="22"/>
                      <a:pt x="60" y="22"/>
                      <a:pt x="60" y="22"/>
                    </a:cubicBez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68" name="Freeform 961"/>
              <p:cNvSpPr/>
              <p:nvPr/>
            </p:nvSpPr>
            <p:spPr>
              <a:xfrm>
                <a:off x="195262" y="0"/>
                <a:ext cx="346075" cy="541338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92" h="144">
                    <a:moveTo>
                      <a:pt x="70" y="122"/>
                    </a:moveTo>
                    <a:cubicBezTo>
                      <a:pt x="70" y="109"/>
                      <a:pt x="70" y="109"/>
                      <a:pt x="70" y="109"/>
                    </a:cubicBezTo>
                    <a:cubicBezTo>
                      <a:pt x="78" y="101"/>
                      <a:pt x="84" y="89"/>
                      <a:pt x="85" y="77"/>
                    </a:cubicBezTo>
                    <a:cubicBezTo>
                      <a:pt x="85" y="77"/>
                      <a:pt x="85" y="77"/>
                      <a:pt x="85" y="77"/>
                    </a:cubicBezTo>
                    <a:cubicBezTo>
                      <a:pt x="89" y="77"/>
                      <a:pt x="92" y="74"/>
                      <a:pt x="92" y="69"/>
                    </a:cubicBezTo>
                    <a:cubicBezTo>
                      <a:pt x="92" y="66"/>
                      <a:pt x="91" y="63"/>
                      <a:pt x="88" y="62"/>
                    </a:cubicBezTo>
                    <a:cubicBezTo>
                      <a:pt x="89" y="57"/>
                      <a:pt x="90" y="52"/>
                      <a:pt x="90" y="47"/>
                    </a:cubicBezTo>
                    <a:cubicBezTo>
                      <a:pt x="90" y="21"/>
                      <a:pt x="71" y="0"/>
                      <a:pt x="46" y="0"/>
                    </a:cubicBezTo>
                    <a:cubicBezTo>
                      <a:pt x="22" y="0"/>
                      <a:pt x="2" y="21"/>
                      <a:pt x="2" y="47"/>
                    </a:cubicBezTo>
                    <a:cubicBezTo>
                      <a:pt x="2" y="52"/>
                      <a:pt x="3" y="57"/>
                      <a:pt x="4" y="62"/>
                    </a:cubicBezTo>
                    <a:cubicBezTo>
                      <a:pt x="2" y="63"/>
                      <a:pt x="0" y="66"/>
                      <a:pt x="0" y="69"/>
                    </a:cubicBezTo>
                    <a:cubicBezTo>
                      <a:pt x="0" y="74"/>
                      <a:pt x="3" y="77"/>
                      <a:pt x="7" y="77"/>
                    </a:cubicBezTo>
                    <a:cubicBezTo>
                      <a:pt x="7" y="77"/>
                      <a:pt x="7" y="77"/>
                      <a:pt x="8" y="77"/>
                    </a:cubicBezTo>
                    <a:cubicBezTo>
                      <a:pt x="8" y="89"/>
                      <a:pt x="14" y="101"/>
                      <a:pt x="22" y="109"/>
                    </a:cubicBezTo>
                    <a:cubicBezTo>
                      <a:pt x="22" y="122"/>
                      <a:pt x="22" y="122"/>
                      <a:pt x="22" y="122"/>
                    </a:cubicBezTo>
                    <a:cubicBezTo>
                      <a:pt x="22" y="122"/>
                      <a:pt x="22" y="123"/>
                      <a:pt x="22" y="123"/>
                    </a:cubicBezTo>
                    <a:cubicBezTo>
                      <a:pt x="23" y="125"/>
                      <a:pt x="33" y="144"/>
                      <a:pt x="46" y="144"/>
                    </a:cubicBezTo>
                    <a:cubicBezTo>
                      <a:pt x="46" y="144"/>
                      <a:pt x="46" y="144"/>
                      <a:pt x="46" y="144"/>
                    </a:cubicBezTo>
                    <a:cubicBezTo>
                      <a:pt x="46" y="144"/>
                      <a:pt x="46" y="144"/>
                      <a:pt x="46" y="144"/>
                    </a:cubicBezTo>
                    <a:cubicBezTo>
                      <a:pt x="59" y="144"/>
                      <a:pt x="68" y="125"/>
                      <a:pt x="70" y="123"/>
                    </a:cubicBezTo>
                    <a:cubicBezTo>
                      <a:pt x="70" y="123"/>
                      <a:pt x="70" y="122"/>
                      <a:pt x="70" y="122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 spd="slow" advTm="3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14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52" name="组合 7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27651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27652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653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7654" name="文本框 11"/>
            <p:cNvSpPr txBox="1"/>
            <p:nvPr/>
          </p:nvSpPr>
          <p:spPr>
            <a:xfrm>
              <a:off x="414" y="553"/>
              <a:ext cx="30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客户流失的成本</a:t>
              </a:r>
            </a:p>
          </p:txBody>
        </p:sp>
      </p:grpSp>
      <p:pic>
        <p:nvPicPr>
          <p:cNvPr id="14349" name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3570288"/>
            <a:ext cx="644525" cy="30797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1590675" y="938213"/>
            <a:ext cx="8920163" cy="993775"/>
            <a:chOff x="2505" y="1478"/>
            <a:chExt cx="14048" cy="1564"/>
          </a:xfrm>
        </p:grpSpPr>
        <p:sp>
          <p:nvSpPr>
            <p:cNvPr id="27657" name="文本框 2"/>
            <p:cNvSpPr txBox="1"/>
            <p:nvPr/>
          </p:nvSpPr>
          <p:spPr>
            <a:xfrm>
              <a:off x="4365" y="1900"/>
              <a:ext cx="12187" cy="7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新客户成本的提高对客户流失成本的影响（已知n为25）</a:t>
              </a:r>
              <a:endParaRPr lang="zh-CN" altLang="en-US" sz="2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grpSp>
          <p:nvGrpSpPr>
            <p:cNvPr id="27658" name="Group 22"/>
            <p:cNvGrpSpPr/>
            <p:nvPr/>
          </p:nvGrpSpPr>
          <p:grpSpPr>
            <a:xfrm>
              <a:off x="2505" y="1477"/>
              <a:ext cx="1605" cy="1565"/>
              <a:chOff x="0" y="0"/>
              <a:chExt cx="736600" cy="717550"/>
            </a:xfrm>
          </p:grpSpPr>
          <p:sp>
            <p:nvSpPr>
              <p:cNvPr id="27659" name="Freeform 958"/>
              <p:cNvSpPr/>
              <p:nvPr/>
            </p:nvSpPr>
            <p:spPr>
              <a:xfrm>
                <a:off x="323850" y="571500"/>
                <a:ext cx="88900" cy="141288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24" h="38">
                    <a:moveTo>
                      <a:pt x="20" y="1"/>
                    </a:moveTo>
                    <a:cubicBezTo>
                      <a:pt x="19" y="1"/>
                      <a:pt x="19" y="0"/>
                      <a:pt x="18" y="0"/>
                    </a:cubicBezTo>
                    <a:cubicBezTo>
                      <a:pt x="17" y="1"/>
                      <a:pt x="17" y="1"/>
                      <a:pt x="16" y="1"/>
                    </a:cubicBezTo>
                    <a:cubicBezTo>
                      <a:pt x="15" y="1"/>
                      <a:pt x="14" y="1"/>
                      <a:pt x="12" y="1"/>
                    </a:cubicBezTo>
                    <a:cubicBezTo>
                      <a:pt x="10" y="1"/>
                      <a:pt x="9" y="1"/>
                      <a:pt x="8" y="1"/>
                    </a:cubicBezTo>
                    <a:cubicBezTo>
                      <a:pt x="8" y="1"/>
                      <a:pt x="7" y="1"/>
                      <a:pt x="6" y="0"/>
                    </a:cubicBezTo>
                    <a:cubicBezTo>
                      <a:pt x="5" y="0"/>
                      <a:pt x="5" y="1"/>
                      <a:pt x="5" y="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8"/>
                      <a:pt x="5" y="38"/>
                      <a:pt x="5" y="38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8"/>
                      <a:pt x="20" y="38"/>
                      <a:pt x="20" y="37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7"/>
                      <a:pt x="24" y="16"/>
                      <a:pt x="24" y="16"/>
                    </a:cubicBezTo>
                    <a:lnTo>
                      <a:pt x="20" y="1"/>
                    </a:ln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60" name="Freeform 959"/>
              <p:cNvSpPr/>
              <p:nvPr/>
            </p:nvSpPr>
            <p:spPr>
              <a:xfrm>
                <a:off x="434975" y="495300"/>
                <a:ext cx="301625" cy="222250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80" h="59">
                    <a:moveTo>
                      <a:pt x="79" y="37"/>
                    </a:moveTo>
                    <a:cubicBezTo>
                      <a:pt x="61" y="19"/>
                      <a:pt x="39" y="7"/>
                      <a:pt x="15" y="1"/>
                    </a:cubicBezTo>
                    <a:cubicBezTo>
                      <a:pt x="15" y="1"/>
                      <a:pt x="14" y="0"/>
                      <a:pt x="1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8" y="59"/>
                      <a:pt x="80" y="57"/>
                      <a:pt x="80" y="54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0" y="39"/>
                      <a:pt x="80" y="38"/>
                      <a:pt x="79" y="37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61" name="Freeform 960"/>
              <p:cNvSpPr/>
              <p:nvPr/>
            </p:nvSpPr>
            <p:spPr>
              <a:xfrm>
                <a:off x="0" y="495300"/>
                <a:ext cx="296863" cy="222250"/>
              </a:xfrm>
              <a:custGeom>
                <a:avLst/>
                <a:gdLst/>
                <a:ahLst/>
                <a:cxnLst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79" h="59">
                    <a:moveTo>
                      <a:pt x="69" y="0"/>
                    </a:moveTo>
                    <a:cubicBezTo>
                      <a:pt x="69" y="0"/>
                      <a:pt x="69" y="0"/>
                      <a:pt x="69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7" y="0"/>
                      <a:pt x="67" y="0"/>
                      <a:pt x="67" y="1"/>
                    </a:cubicBezTo>
                    <a:cubicBezTo>
                      <a:pt x="42" y="6"/>
                      <a:pt x="20" y="19"/>
                      <a:pt x="1" y="37"/>
                    </a:cubicBezTo>
                    <a:cubicBezTo>
                      <a:pt x="1" y="38"/>
                      <a:pt x="0" y="39"/>
                      <a:pt x="0" y="4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7"/>
                      <a:pt x="2" y="59"/>
                      <a:pt x="4" y="59"/>
                    </a:cubicBezTo>
                    <a:cubicBezTo>
                      <a:pt x="79" y="59"/>
                      <a:pt x="79" y="59"/>
                      <a:pt x="79" y="59"/>
                    </a:cubicBezTo>
                    <a:cubicBezTo>
                      <a:pt x="60" y="22"/>
                      <a:pt x="60" y="22"/>
                      <a:pt x="60" y="22"/>
                    </a:cubicBez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62" name="Freeform 961"/>
              <p:cNvSpPr/>
              <p:nvPr/>
            </p:nvSpPr>
            <p:spPr>
              <a:xfrm>
                <a:off x="195262" y="0"/>
                <a:ext cx="346075" cy="541338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92" h="144">
                    <a:moveTo>
                      <a:pt x="70" y="122"/>
                    </a:moveTo>
                    <a:cubicBezTo>
                      <a:pt x="70" y="109"/>
                      <a:pt x="70" y="109"/>
                      <a:pt x="70" y="109"/>
                    </a:cubicBezTo>
                    <a:cubicBezTo>
                      <a:pt x="78" y="101"/>
                      <a:pt x="84" y="89"/>
                      <a:pt x="85" y="77"/>
                    </a:cubicBezTo>
                    <a:cubicBezTo>
                      <a:pt x="85" y="77"/>
                      <a:pt x="85" y="77"/>
                      <a:pt x="85" y="77"/>
                    </a:cubicBezTo>
                    <a:cubicBezTo>
                      <a:pt x="89" y="77"/>
                      <a:pt x="92" y="74"/>
                      <a:pt x="92" y="69"/>
                    </a:cubicBezTo>
                    <a:cubicBezTo>
                      <a:pt x="92" y="66"/>
                      <a:pt x="91" y="63"/>
                      <a:pt x="88" y="62"/>
                    </a:cubicBezTo>
                    <a:cubicBezTo>
                      <a:pt x="89" y="57"/>
                      <a:pt x="90" y="52"/>
                      <a:pt x="90" y="47"/>
                    </a:cubicBezTo>
                    <a:cubicBezTo>
                      <a:pt x="90" y="21"/>
                      <a:pt x="71" y="0"/>
                      <a:pt x="46" y="0"/>
                    </a:cubicBezTo>
                    <a:cubicBezTo>
                      <a:pt x="22" y="0"/>
                      <a:pt x="2" y="21"/>
                      <a:pt x="2" y="47"/>
                    </a:cubicBezTo>
                    <a:cubicBezTo>
                      <a:pt x="2" y="52"/>
                      <a:pt x="3" y="57"/>
                      <a:pt x="4" y="62"/>
                    </a:cubicBezTo>
                    <a:cubicBezTo>
                      <a:pt x="2" y="63"/>
                      <a:pt x="0" y="66"/>
                      <a:pt x="0" y="69"/>
                    </a:cubicBezTo>
                    <a:cubicBezTo>
                      <a:pt x="0" y="74"/>
                      <a:pt x="3" y="77"/>
                      <a:pt x="7" y="77"/>
                    </a:cubicBezTo>
                    <a:cubicBezTo>
                      <a:pt x="7" y="77"/>
                      <a:pt x="7" y="77"/>
                      <a:pt x="8" y="77"/>
                    </a:cubicBezTo>
                    <a:cubicBezTo>
                      <a:pt x="8" y="89"/>
                      <a:pt x="14" y="101"/>
                      <a:pt x="22" y="109"/>
                    </a:cubicBezTo>
                    <a:cubicBezTo>
                      <a:pt x="22" y="122"/>
                      <a:pt x="22" y="122"/>
                      <a:pt x="22" y="122"/>
                    </a:cubicBezTo>
                    <a:cubicBezTo>
                      <a:pt x="22" y="122"/>
                      <a:pt x="22" y="123"/>
                      <a:pt x="22" y="123"/>
                    </a:cubicBezTo>
                    <a:cubicBezTo>
                      <a:pt x="23" y="125"/>
                      <a:pt x="33" y="144"/>
                      <a:pt x="46" y="144"/>
                    </a:cubicBezTo>
                    <a:cubicBezTo>
                      <a:pt x="46" y="144"/>
                      <a:pt x="46" y="144"/>
                      <a:pt x="46" y="144"/>
                    </a:cubicBezTo>
                    <a:cubicBezTo>
                      <a:pt x="46" y="144"/>
                      <a:pt x="46" y="144"/>
                      <a:pt x="46" y="144"/>
                    </a:cubicBezTo>
                    <a:cubicBezTo>
                      <a:pt x="59" y="144"/>
                      <a:pt x="68" y="125"/>
                      <a:pt x="70" y="123"/>
                    </a:cubicBezTo>
                    <a:cubicBezTo>
                      <a:pt x="70" y="123"/>
                      <a:pt x="70" y="122"/>
                      <a:pt x="70" y="122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aphicFrame>
        <p:nvGraphicFramePr>
          <p:cNvPr id="115778" name="表格 115777"/>
          <p:cNvGraphicFramePr/>
          <p:nvPr/>
        </p:nvGraphicFramePr>
        <p:xfrm>
          <a:off x="2517775" y="2236788"/>
          <a:ext cx="8687117" cy="4002088"/>
        </p:xfrm>
        <a:graphic>
          <a:graphicData uri="http://schemas.openxmlformats.org/drawingml/2006/table">
            <a:tbl>
              <a:tblPr/>
              <a:tblGrid>
                <a:gridCol w="1043305"/>
                <a:gridCol w="862012"/>
                <a:gridCol w="1652588"/>
                <a:gridCol w="1914525"/>
                <a:gridCol w="1614487"/>
                <a:gridCol w="1600200"/>
              </a:tblGrid>
              <a:tr h="2401888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400" dirty="0">
                          <a:solidFill>
                            <a:srgbClr val="3F3F3F"/>
                          </a:solidFill>
                        </a:rPr>
                        <a:t>客户数量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400" dirty="0">
                          <a:solidFill>
                            <a:srgbClr val="3F3F3F"/>
                          </a:solidFill>
                        </a:rPr>
                        <a:t>流失率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为把客户数量维持在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1000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名而需要招揽的新客户（第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1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栏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ea typeface="Arial" panose="020B0604020202020204" pitchFamily="34" charset="0"/>
                        </a:rPr>
                        <a:t>×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第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2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栏）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吸引新客户（维持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1000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名）的成本（第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3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栏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ea typeface="Arial" panose="020B0604020202020204" pitchFamily="34" charset="0"/>
                        </a:rPr>
                        <a:t>×15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英镑），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15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英镑为每名新客户的成本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维持现有客户的成本（第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1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栏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-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第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3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栏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ea typeface="Arial" panose="020B0604020202020204" pitchFamily="34" charset="0"/>
                        </a:rPr>
                        <a:t>×</a:t>
                      </a:r>
                      <a:r>
                        <a:rPr lang="en-US" altLang="zh-CN" sz="2000">
                          <a:solidFill>
                            <a:srgbClr val="3F3F3F"/>
                          </a:solidFill>
                          <a:ea typeface="Arial" panose="020B0604020202020204" pitchFamily="34" charset="0"/>
                        </a:rPr>
                        <a:t>n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英镑）</a:t>
                      </a:r>
                      <a:r>
                        <a:rPr lang="en-US" altLang="zh-CN" sz="2000">
                          <a:solidFill>
                            <a:srgbClr val="3F3F3F"/>
                          </a:solidFill>
                          <a:ea typeface="Arial" panose="020B0604020202020204" pitchFamily="34" charset="0"/>
                        </a:rPr>
                        <a:t>n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英镑为每名客户的成本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1000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名客户的总成本（第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4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栏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+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第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5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栏）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8200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1000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名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10%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100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名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100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ea typeface="Arial" panose="020B0604020202020204" pitchFamily="34" charset="0"/>
                        </a:rPr>
                        <a:t>×375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英镑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=37500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英镑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900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ea typeface="Arial" panose="020B0604020202020204" pitchFamily="34" charset="0"/>
                        </a:rPr>
                        <a:t>×25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英镑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=22500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英镑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60000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英镑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1000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名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50%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500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名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500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ea typeface="Arial" panose="020B0604020202020204" pitchFamily="34" charset="0"/>
                        </a:rPr>
                        <a:t>×375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英镑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=187500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英镑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500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  <a:ea typeface="Arial" panose="020B0604020202020204" pitchFamily="34" charset="0"/>
                        </a:rPr>
                        <a:t>×25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英镑</a:t>
                      </a: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=12500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英镑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FF33"/>
                        </a:buClr>
                        <a:buSzPct val="70000"/>
                        <a:buFont typeface="Wingdings" panose="05000000000000000000" pitchFamily="2" charset="2"/>
                        <a:buChar char="n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Clr>
                          <a:schemeClr val="accent2"/>
                        </a:buClr>
                        <a:defRPr sz="2400" kern="1200"/>
                      </a:lvl2pPr>
                      <a:lvl3pPr marL="1143000" lvl="2" indent="-228600">
                        <a:buClr>
                          <a:srgbClr val="0099CC"/>
                        </a:buClr>
                        <a:defRPr sz="2000" kern="1200"/>
                      </a:lvl3pPr>
                      <a:lvl4pPr marL="1600200" lvl="3" indent="-228600">
                        <a:buClr>
                          <a:schemeClr val="tx2"/>
                        </a:buClr>
                        <a:defRPr sz="1800" kern="1200"/>
                      </a:lvl4pPr>
                      <a:lvl5pPr marL="2057400" lvl="4" indent="-228600">
                        <a:buClr>
                          <a:schemeClr val="hlink"/>
                        </a:buClr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en-US" altLang="zh-CN" sz="2000" dirty="0">
                          <a:solidFill>
                            <a:srgbClr val="3F3F3F"/>
                          </a:solidFill>
                        </a:rPr>
                        <a:t>200000</a:t>
                      </a:r>
                      <a:r>
                        <a:rPr lang="zh-CN" altLang="en-US" sz="2000" dirty="0">
                          <a:solidFill>
                            <a:srgbClr val="3F3F3F"/>
                          </a:solidFill>
                        </a:rPr>
                        <a:t>英镑</a:t>
                      </a:r>
                    </a:p>
                  </a:txBody>
                  <a:tcPr>
                    <a:lnL w="12700">
                      <a:solidFill>
                        <a:srgbClr val="F2900E"/>
                      </a:solidFill>
                      <a:prstDash val="solid"/>
                    </a:lnL>
                    <a:lnR w="12700">
                      <a:solidFill>
                        <a:srgbClr val="F2900E"/>
                      </a:solidFill>
                      <a:prstDash val="solid"/>
                    </a:lnR>
                    <a:lnT w="12700">
                      <a:solidFill>
                        <a:srgbClr val="F2900E"/>
                      </a:solidFill>
                      <a:prstDash val="solid"/>
                    </a:lnT>
                    <a:lnB w="12700">
                      <a:solidFill>
                        <a:srgbClr val="F2900E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 advTm="3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1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60" name="组合 27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28675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28676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677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8678" name="文本框 37"/>
            <p:cNvSpPr txBox="1"/>
            <p:nvPr/>
          </p:nvSpPr>
          <p:spPr>
            <a:xfrm>
              <a:off x="414" y="553"/>
              <a:ext cx="18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终身价值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696200" y="1111250"/>
            <a:ext cx="2460625" cy="4151313"/>
            <a:chOff x="12120" y="1750"/>
            <a:chExt cx="3874" cy="6537"/>
          </a:xfrm>
        </p:grpSpPr>
        <p:sp>
          <p:nvSpPr>
            <p:cNvPr id="28680" name="矩形 1"/>
            <p:cNvSpPr/>
            <p:nvPr/>
          </p:nvSpPr>
          <p:spPr>
            <a:xfrm>
              <a:off x="12120" y="4412"/>
              <a:ext cx="3875" cy="3875"/>
            </a:xfrm>
            <a:prstGeom prst="rect">
              <a:avLst/>
            </a:prstGeom>
            <a:solidFill>
              <a:srgbClr val="F2900E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681" name="矩形 2"/>
            <p:cNvSpPr/>
            <p:nvPr/>
          </p:nvSpPr>
          <p:spPr>
            <a:xfrm>
              <a:off x="12120" y="3757"/>
              <a:ext cx="3875" cy="3875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682" name="矩形 3"/>
            <p:cNvSpPr/>
            <p:nvPr/>
          </p:nvSpPr>
          <p:spPr>
            <a:xfrm>
              <a:off x="12120" y="3032"/>
              <a:ext cx="3875" cy="3875"/>
            </a:xfrm>
            <a:prstGeom prst="rect">
              <a:avLst/>
            </a:prstGeom>
            <a:solidFill>
              <a:srgbClr val="2E3740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683" name="矩形 4"/>
            <p:cNvSpPr/>
            <p:nvPr/>
          </p:nvSpPr>
          <p:spPr>
            <a:xfrm>
              <a:off x="12120" y="1750"/>
              <a:ext cx="3875" cy="3875"/>
            </a:xfrm>
            <a:prstGeom prst="rect">
              <a:avLst/>
            </a:prstGeom>
            <a:solidFill>
              <a:srgbClr val="F2900E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684" name="矩形 5"/>
            <p:cNvSpPr/>
            <p:nvPr/>
          </p:nvSpPr>
          <p:spPr>
            <a:xfrm>
              <a:off x="12312" y="3241"/>
              <a:ext cx="3488" cy="11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终身价值</a:t>
              </a:r>
            </a:p>
          </p:txBody>
        </p:sp>
      </p:grpSp>
      <p:sp>
        <p:nvSpPr>
          <p:cNvPr id="28685" name="直接连接符 14"/>
          <p:cNvSpPr/>
          <p:nvPr/>
        </p:nvSpPr>
        <p:spPr>
          <a:xfrm>
            <a:off x="2281238" y="2954338"/>
            <a:ext cx="2206625" cy="0"/>
          </a:xfrm>
          <a:prstGeom prst="line">
            <a:avLst/>
          </a:prstGeom>
          <a:ln w="50800" cap="flat" cmpd="sng">
            <a:solidFill>
              <a:srgbClr val="F2900E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281238" y="3065463"/>
            <a:ext cx="2211387" cy="1527175"/>
            <a:chOff x="3593" y="4828"/>
            <a:chExt cx="3482" cy="2404"/>
          </a:xfrm>
        </p:grpSpPr>
        <p:sp>
          <p:nvSpPr>
            <p:cNvPr id="28687" name="任意多边形 19"/>
            <p:cNvSpPr/>
            <p:nvPr/>
          </p:nvSpPr>
          <p:spPr>
            <a:xfrm>
              <a:off x="3592" y="4827"/>
              <a:ext cx="3482" cy="2405"/>
            </a:xfrm>
            <a:custGeom>
              <a:avLst/>
              <a:gdLst/>
              <a:ahLst/>
              <a:cxnLst>
                <a:cxn ang="0">
                  <a:pos x="700844" y="0"/>
                </a:cxn>
                <a:cxn ang="0">
                  <a:pos x="700844" y="381163"/>
                </a:cxn>
                <a:cxn ang="0">
                  <a:pos x="512134" y="381163"/>
                </a:cxn>
                <a:cxn ang="0">
                  <a:pos x="514741" y="483919"/>
                </a:cxn>
                <a:cxn ang="0">
                  <a:pos x="401910" y="381163"/>
                </a:cxn>
                <a:cxn ang="0">
                  <a:pos x="0" y="381163"/>
                </a:cxn>
                <a:cxn ang="0">
                  <a:pos x="0" y="0"/>
                </a:cxn>
              </a:cxnLst>
              <a:rect l="0" t="0" r="0" b="0"/>
              <a:pathLst>
                <a:path w="3243492" h="2240066">
                  <a:moveTo>
                    <a:pt x="3243492" y="0"/>
                  </a:moveTo>
                  <a:lnTo>
                    <a:pt x="3243492" y="1764406"/>
                  </a:lnTo>
                  <a:lnTo>
                    <a:pt x="2370148" y="1764406"/>
                  </a:lnTo>
                  <a:lnTo>
                    <a:pt x="2382210" y="2240066"/>
                  </a:lnTo>
                  <a:lnTo>
                    <a:pt x="1860032" y="1764406"/>
                  </a:lnTo>
                  <a:lnTo>
                    <a:pt x="0" y="1764406"/>
                  </a:lnTo>
                  <a:lnTo>
                    <a:pt x="0" y="0"/>
                  </a:lnTo>
                  <a:lnTo>
                    <a:pt x="3243492" y="0"/>
                  </a:lnTo>
                  <a:close/>
                </a:path>
              </a:pathLst>
            </a:custGeom>
            <a:solidFill>
              <a:srgbClr val="F2900E"/>
            </a:solidFill>
            <a:ln w="127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8688" name="Group 25"/>
            <p:cNvGrpSpPr/>
            <p:nvPr/>
          </p:nvGrpSpPr>
          <p:grpSpPr>
            <a:xfrm>
              <a:off x="4350" y="5120"/>
              <a:ext cx="1875" cy="1262"/>
              <a:chOff x="0" y="0"/>
              <a:chExt cx="739775" cy="498475"/>
            </a:xfrm>
          </p:grpSpPr>
          <p:sp>
            <p:nvSpPr>
              <p:cNvPr id="28689" name="Freeform 483"/>
              <p:cNvSpPr/>
              <p:nvPr/>
            </p:nvSpPr>
            <p:spPr>
              <a:xfrm>
                <a:off x="450850" y="217487"/>
                <a:ext cx="288925" cy="85725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77" h="23">
                    <a:moveTo>
                      <a:pt x="76" y="15"/>
                    </a:moveTo>
                    <a:cubicBezTo>
                      <a:pt x="69" y="7"/>
                      <a:pt x="60" y="2"/>
                      <a:pt x="50" y="0"/>
                    </a:cubicBezTo>
                    <a:cubicBezTo>
                      <a:pt x="50" y="0"/>
                      <a:pt x="50" y="0"/>
                      <a:pt x="49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5" y="1"/>
                      <a:pt x="41" y="2"/>
                      <a:pt x="37" y="2"/>
                    </a:cubicBezTo>
                    <a:cubicBezTo>
                      <a:pt x="33" y="2"/>
                      <a:pt x="29" y="1"/>
                      <a:pt x="26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9" y="1"/>
                      <a:pt x="15" y="2"/>
                      <a:pt x="11" y="4"/>
                    </a:cubicBezTo>
                    <a:cubicBezTo>
                      <a:pt x="9" y="11"/>
                      <a:pt x="5" y="18"/>
                      <a:pt x="0" y="23"/>
                    </a:cubicBezTo>
                    <a:cubicBezTo>
                      <a:pt x="75" y="23"/>
                      <a:pt x="75" y="23"/>
                      <a:pt x="75" y="23"/>
                    </a:cubicBezTo>
                    <a:cubicBezTo>
                      <a:pt x="76" y="23"/>
                      <a:pt x="77" y="23"/>
                      <a:pt x="77" y="22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77" y="15"/>
                      <a:pt x="76" y="15"/>
                      <a:pt x="76" y="15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690" name="Freeform 484"/>
              <p:cNvSpPr/>
              <p:nvPr/>
            </p:nvSpPr>
            <p:spPr>
              <a:xfrm>
                <a:off x="519112" y="11112"/>
                <a:ext cx="141288" cy="182563"/>
              </a:xfrm>
              <a:custGeom>
                <a:avLst/>
                <a:gdLst/>
                <a:ahLst/>
                <a:cxnLst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</a:cxnLst>
                <a:rect l="0" t="0" r="0" b="0"/>
                <a:pathLst>
                  <a:path w="38" h="49">
                    <a:moveTo>
                      <a:pt x="0" y="28"/>
                    </a:moveTo>
                    <a:cubicBezTo>
                      <a:pt x="0" y="30"/>
                      <a:pt x="1" y="31"/>
                      <a:pt x="3" y="31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3" y="40"/>
                      <a:pt x="10" y="49"/>
                      <a:pt x="19" y="49"/>
                    </a:cubicBezTo>
                    <a:cubicBezTo>
                      <a:pt x="27" y="49"/>
                      <a:pt x="34" y="40"/>
                      <a:pt x="34" y="3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6" y="31"/>
                      <a:pt x="38" y="30"/>
                      <a:pt x="38" y="28"/>
                    </a:cubicBezTo>
                    <a:cubicBezTo>
                      <a:pt x="38" y="27"/>
                      <a:pt x="37" y="26"/>
                      <a:pt x="36" y="25"/>
                    </a:cubicBezTo>
                    <a:cubicBezTo>
                      <a:pt x="36" y="23"/>
                      <a:pt x="37" y="21"/>
                      <a:pt x="37" y="19"/>
                    </a:cubicBezTo>
                    <a:cubicBezTo>
                      <a:pt x="37" y="8"/>
                      <a:pt x="29" y="0"/>
                      <a:pt x="19" y="0"/>
                    </a:cubicBezTo>
                    <a:cubicBezTo>
                      <a:pt x="9" y="0"/>
                      <a:pt x="1" y="8"/>
                      <a:pt x="1" y="19"/>
                    </a:cubicBezTo>
                    <a:cubicBezTo>
                      <a:pt x="1" y="21"/>
                      <a:pt x="1" y="23"/>
                      <a:pt x="2" y="25"/>
                    </a:cubicBezTo>
                    <a:cubicBezTo>
                      <a:pt x="0" y="26"/>
                      <a:pt x="0" y="27"/>
                      <a:pt x="0" y="28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691" name="Freeform 485"/>
              <p:cNvSpPr/>
              <p:nvPr/>
            </p:nvSpPr>
            <p:spPr>
              <a:xfrm>
                <a:off x="0" y="217487"/>
                <a:ext cx="285750" cy="85725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76" h="23">
                    <a:moveTo>
                      <a:pt x="64" y="4"/>
                    </a:moveTo>
                    <a:cubicBezTo>
                      <a:pt x="61" y="2"/>
                      <a:pt x="57" y="1"/>
                      <a:pt x="54" y="0"/>
                    </a:cubicBezTo>
                    <a:cubicBezTo>
                      <a:pt x="54" y="0"/>
                      <a:pt x="53" y="0"/>
                      <a:pt x="53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2" y="0"/>
                      <a:pt x="51" y="0"/>
                    </a:cubicBezTo>
                    <a:cubicBezTo>
                      <a:pt x="48" y="1"/>
                      <a:pt x="44" y="2"/>
                      <a:pt x="40" y="2"/>
                    </a:cubicBezTo>
                    <a:cubicBezTo>
                      <a:pt x="36" y="2"/>
                      <a:pt x="32" y="1"/>
                      <a:pt x="29" y="0"/>
                    </a:cubicBezTo>
                    <a:cubicBezTo>
                      <a:pt x="29" y="0"/>
                      <a:pt x="29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18" y="2"/>
                      <a:pt x="8" y="7"/>
                      <a:pt x="1" y="15"/>
                    </a:cubicBezTo>
                    <a:cubicBezTo>
                      <a:pt x="0" y="15"/>
                      <a:pt x="0" y="15"/>
                      <a:pt x="0" y="16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3"/>
                      <a:pt x="2" y="23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70" y="18"/>
                      <a:pt x="66" y="11"/>
                      <a:pt x="64" y="4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692" name="Freeform 486"/>
              <p:cNvSpPr/>
              <p:nvPr/>
            </p:nvSpPr>
            <p:spPr>
              <a:xfrm>
                <a:off x="79375" y="11112"/>
                <a:ext cx="142875" cy="182563"/>
              </a:xfrm>
              <a:custGeom>
                <a:avLst/>
                <a:gdLst/>
                <a:ahLst/>
                <a:cxnLst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</a:cxnLst>
                <a:rect l="0" t="0" r="0" b="0"/>
                <a:pathLst>
                  <a:path w="38" h="49">
                    <a:moveTo>
                      <a:pt x="0" y="28"/>
                    </a:moveTo>
                    <a:cubicBezTo>
                      <a:pt x="0" y="30"/>
                      <a:pt x="2" y="31"/>
                      <a:pt x="3" y="31"/>
                    </a:cubicBezTo>
                    <a:cubicBezTo>
                      <a:pt x="3" y="31"/>
                      <a:pt x="3" y="31"/>
                      <a:pt x="4" y="31"/>
                    </a:cubicBezTo>
                    <a:cubicBezTo>
                      <a:pt x="4" y="40"/>
                      <a:pt x="11" y="49"/>
                      <a:pt x="19" y="49"/>
                    </a:cubicBezTo>
                    <a:cubicBezTo>
                      <a:pt x="28" y="49"/>
                      <a:pt x="34" y="40"/>
                      <a:pt x="35" y="31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7" y="31"/>
                      <a:pt x="38" y="30"/>
                      <a:pt x="38" y="28"/>
                    </a:cubicBezTo>
                    <a:cubicBezTo>
                      <a:pt x="38" y="27"/>
                      <a:pt x="37" y="26"/>
                      <a:pt x="36" y="25"/>
                    </a:cubicBezTo>
                    <a:cubicBezTo>
                      <a:pt x="37" y="23"/>
                      <a:pt x="37" y="21"/>
                      <a:pt x="37" y="19"/>
                    </a:cubicBezTo>
                    <a:cubicBezTo>
                      <a:pt x="37" y="8"/>
                      <a:pt x="29" y="0"/>
                      <a:pt x="19" y="0"/>
                    </a:cubicBezTo>
                    <a:cubicBezTo>
                      <a:pt x="9" y="0"/>
                      <a:pt x="1" y="8"/>
                      <a:pt x="1" y="19"/>
                    </a:cubicBezTo>
                    <a:cubicBezTo>
                      <a:pt x="1" y="21"/>
                      <a:pt x="2" y="23"/>
                      <a:pt x="2" y="25"/>
                    </a:cubicBezTo>
                    <a:cubicBezTo>
                      <a:pt x="1" y="26"/>
                      <a:pt x="0" y="27"/>
                      <a:pt x="0" y="28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693" name="Freeform 487"/>
              <p:cNvSpPr/>
              <p:nvPr/>
            </p:nvSpPr>
            <p:spPr>
              <a:xfrm>
                <a:off x="247650" y="0"/>
                <a:ext cx="241300" cy="311150"/>
              </a:xfrm>
              <a:custGeom>
                <a:avLst/>
                <a:gdLst/>
                <a:ahLst/>
                <a:cxnLst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</a:cxnLst>
                <a:rect l="0" t="0" r="0" b="0"/>
                <a:pathLst>
                  <a:path w="64" h="83">
                    <a:moveTo>
                      <a:pt x="0" y="48"/>
                    </a:moveTo>
                    <a:cubicBezTo>
                      <a:pt x="0" y="51"/>
                      <a:pt x="2" y="54"/>
                      <a:pt x="5" y="54"/>
                    </a:cubicBezTo>
                    <a:cubicBezTo>
                      <a:pt x="5" y="54"/>
                      <a:pt x="5" y="54"/>
                      <a:pt x="5" y="54"/>
                    </a:cubicBezTo>
                    <a:cubicBezTo>
                      <a:pt x="5" y="59"/>
                      <a:pt x="7" y="65"/>
                      <a:pt x="10" y="69"/>
                    </a:cubicBezTo>
                    <a:cubicBezTo>
                      <a:pt x="11" y="71"/>
                      <a:pt x="13" y="73"/>
                      <a:pt x="14" y="75"/>
                    </a:cubicBezTo>
                    <a:cubicBezTo>
                      <a:pt x="19" y="80"/>
                      <a:pt x="25" y="83"/>
                      <a:pt x="32" y="83"/>
                    </a:cubicBezTo>
                    <a:cubicBezTo>
                      <a:pt x="39" y="83"/>
                      <a:pt x="46" y="79"/>
                      <a:pt x="51" y="74"/>
                    </a:cubicBezTo>
                    <a:cubicBezTo>
                      <a:pt x="51" y="73"/>
                      <a:pt x="52" y="72"/>
                      <a:pt x="52" y="71"/>
                    </a:cubicBezTo>
                    <a:cubicBezTo>
                      <a:pt x="56" y="66"/>
                      <a:pt x="58" y="60"/>
                      <a:pt x="59" y="54"/>
                    </a:cubicBezTo>
                    <a:cubicBezTo>
                      <a:pt x="59" y="54"/>
                      <a:pt x="59" y="54"/>
                      <a:pt x="59" y="54"/>
                    </a:cubicBezTo>
                    <a:cubicBezTo>
                      <a:pt x="62" y="54"/>
                      <a:pt x="64" y="51"/>
                      <a:pt x="64" y="48"/>
                    </a:cubicBezTo>
                    <a:cubicBezTo>
                      <a:pt x="64" y="46"/>
                      <a:pt x="63" y="44"/>
                      <a:pt x="61" y="43"/>
                    </a:cubicBezTo>
                    <a:cubicBezTo>
                      <a:pt x="62" y="40"/>
                      <a:pt x="63" y="36"/>
                      <a:pt x="63" y="32"/>
                    </a:cubicBezTo>
                    <a:cubicBezTo>
                      <a:pt x="63" y="14"/>
                      <a:pt x="49" y="0"/>
                      <a:pt x="32" y="0"/>
                    </a:cubicBezTo>
                    <a:cubicBezTo>
                      <a:pt x="15" y="0"/>
                      <a:pt x="1" y="14"/>
                      <a:pt x="1" y="32"/>
                    </a:cubicBezTo>
                    <a:cubicBezTo>
                      <a:pt x="1" y="36"/>
                      <a:pt x="2" y="40"/>
                      <a:pt x="3" y="43"/>
                    </a:cubicBezTo>
                    <a:cubicBezTo>
                      <a:pt x="1" y="44"/>
                      <a:pt x="0" y="46"/>
                      <a:pt x="0" y="48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694" name="Freeform 488"/>
              <p:cNvSpPr/>
              <p:nvPr/>
            </p:nvSpPr>
            <p:spPr>
              <a:xfrm>
                <a:off x="112712" y="344487"/>
                <a:ext cx="511175" cy="153988"/>
              </a:xfrm>
              <a:custGeom>
                <a:avLst/>
                <a:gdLst/>
                <a:ahLst/>
                <a:cxnLst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136" h="41">
                    <a:moveTo>
                      <a:pt x="91" y="0"/>
                    </a:moveTo>
                    <a:cubicBezTo>
                      <a:pt x="91" y="0"/>
                      <a:pt x="90" y="0"/>
                      <a:pt x="90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8" y="0"/>
                      <a:pt x="87" y="0"/>
                      <a:pt x="87" y="0"/>
                    </a:cubicBezTo>
                    <a:cubicBezTo>
                      <a:pt x="82" y="3"/>
                      <a:pt x="75" y="5"/>
                      <a:pt x="68" y="5"/>
                    </a:cubicBezTo>
                    <a:cubicBezTo>
                      <a:pt x="61" y="5"/>
                      <a:pt x="54" y="3"/>
                      <a:pt x="49" y="0"/>
                    </a:cubicBezTo>
                    <a:cubicBezTo>
                      <a:pt x="49" y="0"/>
                      <a:pt x="48" y="0"/>
                      <a:pt x="4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0"/>
                      <a:pt x="46" y="0"/>
                      <a:pt x="46" y="0"/>
                    </a:cubicBezTo>
                    <a:cubicBezTo>
                      <a:pt x="29" y="4"/>
                      <a:pt x="13" y="13"/>
                      <a:pt x="0" y="25"/>
                    </a:cubicBezTo>
                    <a:cubicBezTo>
                      <a:pt x="0" y="26"/>
                      <a:pt x="0" y="27"/>
                      <a:pt x="0" y="27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9"/>
                      <a:pt x="1" y="41"/>
                      <a:pt x="2" y="41"/>
                    </a:cubicBezTo>
                    <a:cubicBezTo>
                      <a:pt x="133" y="41"/>
                      <a:pt x="133" y="41"/>
                      <a:pt x="133" y="41"/>
                    </a:cubicBezTo>
                    <a:cubicBezTo>
                      <a:pt x="135" y="41"/>
                      <a:pt x="136" y="39"/>
                      <a:pt x="136" y="38"/>
                    </a:cubicBezTo>
                    <a:cubicBezTo>
                      <a:pt x="136" y="27"/>
                      <a:pt x="136" y="27"/>
                      <a:pt x="136" y="27"/>
                    </a:cubicBezTo>
                    <a:cubicBezTo>
                      <a:pt x="136" y="27"/>
                      <a:pt x="136" y="26"/>
                      <a:pt x="135" y="25"/>
                    </a:cubicBezTo>
                    <a:cubicBezTo>
                      <a:pt x="123" y="13"/>
                      <a:pt x="108" y="4"/>
                      <a:pt x="91" y="0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2281238" y="1471613"/>
            <a:ext cx="5227637" cy="1227137"/>
            <a:chOff x="3593" y="2318"/>
            <a:chExt cx="8232" cy="1931"/>
          </a:xfrm>
        </p:grpSpPr>
        <p:sp>
          <p:nvSpPr>
            <p:cNvPr id="28696" name="矩形 10"/>
            <p:cNvSpPr/>
            <p:nvPr/>
          </p:nvSpPr>
          <p:spPr>
            <a:xfrm>
              <a:off x="3592" y="2317"/>
              <a:ext cx="8232" cy="144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计算一下你每年花在汽车维护保养上的钱有多少，再算一下如果你在未来</a:t>
              </a:r>
              <a:r>
                <a:rPr lang="en-US" altLang="zh-CN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10</a:t>
              </a:r>
              <a:r>
                <a:rPr lang="zh-CN" altLang="en-US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年里对这家维修厂保持忠诚，对他们意味着什么？</a:t>
              </a:r>
              <a:r>
                <a:rPr lang="zh-CN" altLang="en-US" b="1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 </a:t>
              </a:r>
            </a:p>
          </p:txBody>
        </p:sp>
        <p:sp>
          <p:nvSpPr>
            <p:cNvPr id="28697" name="文本框 15"/>
            <p:cNvSpPr txBox="1"/>
            <p:nvPr/>
          </p:nvSpPr>
          <p:spPr>
            <a:xfrm>
              <a:off x="3627" y="3645"/>
              <a:ext cx="5407" cy="60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如：</a:t>
              </a:r>
              <a:r>
                <a:rPr lang="en-US" altLang="zh-CN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500</a:t>
              </a:r>
              <a:r>
                <a:rPr lang="zh-CN" altLang="en-US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英镑</a:t>
              </a:r>
              <a:r>
                <a:rPr lang="en-US" altLang="zh-CN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×10=5000</a:t>
              </a:r>
              <a:r>
                <a:rPr lang="zh-CN" altLang="en-US" dirty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英镑</a:t>
              </a:r>
            </a:p>
          </p:txBody>
        </p:sp>
      </p:grpSp>
      <p:sp>
        <p:nvSpPr>
          <p:cNvPr id="28695" name="文本框 16"/>
          <p:cNvSpPr txBox="1"/>
          <p:nvPr/>
        </p:nvSpPr>
        <p:spPr>
          <a:xfrm>
            <a:off x="4826000" y="3600450"/>
            <a:ext cx="2540000" cy="203041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如果每星期你在附近的超市里要花多少钱，把这个数字乘以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52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，再乘以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40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年，这就是你对那家超市的终身价值了。</a:t>
            </a:r>
          </a:p>
          <a:p>
            <a:pPr lvl="0"/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如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100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英镑</a:t>
            </a:r>
            <a:r>
              <a:rPr lang="en-US" altLang="zh-CN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×52=5200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英镑</a:t>
            </a:r>
            <a:r>
              <a:rPr lang="en-US" altLang="zh-CN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×40=208000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英镑</a:t>
            </a:r>
          </a:p>
        </p:txBody>
      </p:sp>
      <p:pic>
        <p:nvPicPr>
          <p:cNvPr id="12290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50" y="5043488"/>
            <a:ext cx="3913188" cy="18224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3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28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9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26"/>
          <p:cNvSpPr/>
          <p:nvPr/>
        </p:nvSpPr>
        <p:spPr>
          <a:xfrm>
            <a:off x="7747000" y="1428750"/>
            <a:ext cx="2489200" cy="4921250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699" name="矩形 25"/>
          <p:cNvSpPr/>
          <p:nvPr/>
        </p:nvSpPr>
        <p:spPr>
          <a:xfrm>
            <a:off x="4756150" y="1428750"/>
            <a:ext cx="2490788" cy="4921250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C000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700" name="矩形 24"/>
          <p:cNvSpPr/>
          <p:nvPr/>
        </p:nvSpPr>
        <p:spPr>
          <a:xfrm>
            <a:off x="1778000" y="1428750"/>
            <a:ext cx="2490788" cy="4921250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9701" name="组合 8"/>
          <p:cNvGrpSpPr/>
          <p:nvPr/>
        </p:nvGrpSpPr>
        <p:grpSpPr>
          <a:xfrm>
            <a:off x="869950" y="3187700"/>
            <a:ext cx="3398838" cy="2574925"/>
            <a:chOff x="0" y="0"/>
            <a:chExt cx="2654633" cy="2011680"/>
          </a:xfrm>
        </p:grpSpPr>
        <p:sp>
          <p:nvSpPr>
            <p:cNvPr id="29702" name="矩形 2"/>
            <p:cNvSpPr/>
            <p:nvPr/>
          </p:nvSpPr>
          <p:spPr>
            <a:xfrm>
              <a:off x="709774" y="0"/>
              <a:ext cx="1944859" cy="2011680"/>
            </a:xfrm>
            <a:prstGeom prst="rect">
              <a:avLst/>
            </a:prstGeom>
            <a:solidFill>
              <a:srgbClr val="3F3F3F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9703" name="直角三角形 3"/>
            <p:cNvSpPr/>
            <p:nvPr/>
          </p:nvSpPr>
          <p:spPr>
            <a:xfrm rot="2690097">
              <a:off x="0" y="293359"/>
              <a:ext cx="1416789" cy="1424974"/>
            </a:xfrm>
            <a:prstGeom prst="rtTriangle">
              <a:avLst/>
            </a:prstGeom>
            <a:solidFill>
              <a:srgbClr val="3F3F3F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9704" name="矩形 4"/>
          <p:cNvSpPr/>
          <p:nvPr/>
        </p:nvSpPr>
        <p:spPr>
          <a:xfrm>
            <a:off x="4757738" y="3187700"/>
            <a:ext cx="2487612" cy="2573338"/>
          </a:xfrm>
          <a:prstGeom prst="rect">
            <a:avLst/>
          </a:prstGeom>
          <a:solidFill>
            <a:srgbClr val="F2900E"/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9705" name="组合 7"/>
          <p:cNvGrpSpPr/>
          <p:nvPr/>
        </p:nvGrpSpPr>
        <p:grpSpPr>
          <a:xfrm>
            <a:off x="7721600" y="3187700"/>
            <a:ext cx="3394075" cy="2573338"/>
            <a:chOff x="0" y="0"/>
            <a:chExt cx="2652206" cy="2011680"/>
          </a:xfrm>
        </p:grpSpPr>
        <p:sp>
          <p:nvSpPr>
            <p:cNvPr id="29706" name="矩形 5"/>
            <p:cNvSpPr/>
            <p:nvPr/>
          </p:nvSpPr>
          <p:spPr>
            <a:xfrm rot="10800000">
              <a:off x="0" y="0"/>
              <a:ext cx="1944859" cy="2011680"/>
            </a:xfrm>
            <a:prstGeom prst="rect">
              <a:avLst/>
            </a:prstGeom>
            <a:solidFill>
              <a:srgbClr val="3F3F3F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9707" name="直角三角形 6"/>
            <p:cNvSpPr/>
            <p:nvPr/>
          </p:nvSpPr>
          <p:spPr>
            <a:xfrm rot="-8109902">
              <a:off x="1235413" y="294469"/>
              <a:ext cx="1416789" cy="1424974"/>
            </a:xfrm>
            <a:prstGeom prst="rtTriangle">
              <a:avLst/>
            </a:prstGeom>
            <a:solidFill>
              <a:srgbClr val="3F3F3F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9708" name="矩形 1"/>
          <p:cNvSpPr/>
          <p:nvPr/>
        </p:nvSpPr>
        <p:spPr>
          <a:xfrm>
            <a:off x="1779588" y="3422650"/>
            <a:ext cx="2487612" cy="22860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如果某一天你在超市里买一点不值钱的东西，店员没给你好脸色，留下了不好的“关键时刻”，那麽这个商店遭受的损失可能高达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200000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英镑</a:t>
            </a:r>
          </a:p>
        </p:txBody>
      </p:sp>
      <p:sp>
        <p:nvSpPr>
          <p:cNvPr id="29709" name="矩形 1"/>
          <p:cNvSpPr/>
          <p:nvPr/>
        </p:nvSpPr>
        <p:spPr>
          <a:xfrm>
            <a:off x="4757738" y="3449638"/>
            <a:ext cx="2487612" cy="20113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一般来说，不满意的客户会告诉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16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个人供应商的服务太差劲（而满意的客户却只会告诉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个人自己很满意），因此客户流失的实际影响可能还要大</a:t>
            </a:r>
          </a:p>
        </p:txBody>
      </p:sp>
      <p:sp>
        <p:nvSpPr>
          <p:cNvPr id="29710" name="矩形 1"/>
          <p:cNvSpPr/>
          <p:nvPr/>
        </p:nvSpPr>
        <p:spPr>
          <a:xfrm>
            <a:off x="7747000" y="3457575"/>
            <a:ext cx="2462213" cy="16906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要想得到客户关怀的全部财务收益，每个人都要作到两点：一是避免客户感到不满，二是把工作作好，始终让客户感到自己的价值</a:t>
            </a:r>
          </a:p>
        </p:txBody>
      </p:sp>
      <p:sp>
        <p:nvSpPr>
          <p:cNvPr id="29711" name="文本框 17"/>
          <p:cNvSpPr/>
          <p:nvPr/>
        </p:nvSpPr>
        <p:spPr>
          <a:xfrm>
            <a:off x="2019300" y="1625600"/>
            <a:ext cx="2009775" cy="14462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/>
            <a:r>
              <a:rPr lang="en-US" altLang="zh-CN" sz="88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zh-CN" altLang="en-US" sz="8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712" name="文本框 27"/>
          <p:cNvSpPr/>
          <p:nvPr/>
        </p:nvSpPr>
        <p:spPr>
          <a:xfrm>
            <a:off x="5162550" y="1633538"/>
            <a:ext cx="1793875" cy="14462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/>
            <a:r>
              <a:rPr lang="en-US" altLang="zh-CN" sz="8800" b="1" dirty="0">
                <a:solidFill>
                  <a:srgbClr val="FFB0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8800" b="1" dirty="0">
              <a:solidFill>
                <a:srgbClr val="FFB0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13" name="文本框 28"/>
          <p:cNvSpPr/>
          <p:nvPr/>
        </p:nvSpPr>
        <p:spPr>
          <a:xfrm>
            <a:off x="8181975" y="1687513"/>
            <a:ext cx="1619250" cy="14462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/>
            <a:r>
              <a:rPr lang="en-US" altLang="zh-CN" sz="88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8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714" name="组合 5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29715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29716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717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9718" name="文本框 4"/>
            <p:cNvSpPr txBox="1"/>
            <p:nvPr/>
          </p:nvSpPr>
          <p:spPr>
            <a:xfrm>
              <a:off x="414" y="553"/>
              <a:ext cx="22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结论与措施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nimBg="1"/>
      <p:bldP spid="29699" grpId="0" animBg="1"/>
      <p:bldP spid="29700" grpId="0" animBg="1"/>
      <p:bldP spid="29704" grpId="0" animBg="1"/>
      <p:bldP spid="29708" grpId="0"/>
      <p:bldP spid="29709" grpId="0"/>
      <p:bldP spid="29710" grpId="0"/>
      <p:bldP spid="29711" grpId="0"/>
      <p:bldP spid="29712" grpId="0"/>
      <p:bldP spid="297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650" y="1149350"/>
            <a:ext cx="5708650" cy="5708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23" name="Text Box 3"/>
          <p:cNvSpPr/>
          <p:nvPr/>
        </p:nvSpPr>
        <p:spPr>
          <a:xfrm>
            <a:off x="1811338" y="3067050"/>
            <a:ext cx="4297362" cy="973138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lvl="0" algn="r"/>
            <a:r>
              <a:rPr lang="zh-CN" altLang="en-US" sz="5400" b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如何留住客户</a:t>
            </a:r>
          </a:p>
        </p:txBody>
      </p:sp>
      <p:sp>
        <p:nvSpPr>
          <p:cNvPr id="30724" name="矩形 10"/>
          <p:cNvSpPr/>
          <p:nvPr/>
        </p:nvSpPr>
        <p:spPr>
          <a:xfrm>
            <a:off x="4303713" y="2419350"/>
            <a:ext cx="1604962" cy="5492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r"/>
            <a:r>
              <a:rPr lang="zh-CN" altLang="en-US" sz="28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客户服务</a:t>
            </a:r>
          </a:p>
        </p:txBody>
      </p:sp>
      <p:sp>
        <p:nvSpPr>
          <p:cNvPr id="30725" name="直接连接符 11"/>
          <p:cNvSpPr/>
          <p:nvPr/>
        </p:nvSpPr>
        <p:spPr>
          <a:xfrm>
            <a:off x="796925" y="2968625"/>
            <a:ext cx="5219700" cy="1588"/>
          </a:xfrm>
          <a:prstGeom prst="line">
            <a:avLst/>
          </a:prstGeom>
          <a:ln w="6350" cap="flat" cmpd="sng">
            <a:solidFill>
              <a:srgbClr val="3F3F3F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/>
      <p:bldP spid="3072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5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31747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31748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749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1750" name="文本框 4"/>
            <p:cNvSpPr txBox="1"/>
            <p:nvPr/>
          </p:nvSpPr>
          <p:spPr>
            <a:xfrm>
              <a:off x="414" y="553"/>
              <a:ext cx="2535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en-US" altLang="zh-CN" sz="2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</a:t>
              </a:r>
              <a:r>
                <a:rPr lang="zh-CN" altLang="en-US" sz="2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步留住客户</a:t>
              </a:r>
            </a:p>
          </p:txBody>
        </p:sp>
      </p:grpSp>
      <p:sp>
        <p:nvSpPr>
          <p:cNvPr id="31753" name="矩形 31"/>
          <p:cNvSpPr/>
          <p:nvPr/>
        </p:nvSpPr>
        <p:spPr>
          <a:xfrm>
            <a:off x="4089400" y="4394200"/>
            <a:ext cx="6178550" cy="14620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0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留住老客户比开发新客户的花费要少得多，而老顾客创造的利润却通常比新顾客还要高。因而留住老顾客，不仅可以降低企业成本，还可以增加企业利润</a:t>
            </a:r>
          </a:p>
        </p:txBody>
      </p:sp>
      <p:grpSp>
        <p:nvGrpSpPr>
          <p:cNvPr id="11266" name="Group 4"/>
          <p:cNvGrpSpPr/>
          <p:nvPr/>
        </p:nvGrpSpPr>
        <p:grpSpPr>
          <a:xfrm>
            <a:off x="655638" y="1198563"/>
            <a:ext cx="2482850" cy="3719512"/>
            <a:chOff x="0" y="0"/>
            <a:chExt cx="1564" cy="2343"/>
          </a:xfrm>
        </p:grpSpPr>
        <p:sp>
          <p:nvSpPr>
            <p:cNvPr id="2" name="Freeform 5"/>
            <p:cNvSpPr>
              <a:spLocks noEditPoints="1"/>
            </p:cNvSpPr>
            <p:nvPr/>
          </p:nvSpPr>
          <p:spPr>
            <a:xfrm>
              <a:off x="237" y="187"/>
              <a:ext cx="1267" cy="1964"/>
            </a:xfrm>
            <a:custGeom>
              <a:avLst/>
              <a:gdLst/>
              <a:ahLst/>
              <a:cxnLst>
                <a:cxn ang="0">
                  <a:pos x="9605" y="15210"/>
                </a:cxn>
                <a:cxn ang="0">
                  <a:pos x="9030" y="11713"/>
                </a:cxn>
                <a:cxn ang="0">
                  <a:pos x="10803" y="9957"/>
                </a:cxn>
                <a:cxn ang="0">
                  <a:pos x="12487" y="11810"/>
                </a:cxn>
                <a:cxn ang="0">
                  <a:pos x="12233" y="14935"/>
                </a:cxn>
                <a:cxn ang="0">
                  <a:pos x="10741" y="8003"/>
                </a:cxn>
                <a:cxn ang="0">
                  <a:pos x="8912" y="8605"/>
                </a:cxn>
                <a:cxn ang="0">
                  <a:pos x="7668" y="10839"/>
                </a:cxn>
                <a:cxn ang="0">
                  <a:pos x="7550" y="14151"/>
                </a:cxn>
                <a:cxn ang="0">
                  <a:pos x="8682" y="16792"/>
                </a:cxn>
                <a:cxn ang="0">
                  <a:pos x="10459" y="17927"/>
                </a:cxn>
                <a:cxn ang="0">
                  <a:pos x="12193" y="17299"/>
                </a:cxn>
                <a:cxn ang="0">
                  <a:pos x="13320" y="15440"/>
                </a:cxn>
                <a:cxn ang="0">
                  <a:pos x="13662" y="12886"/>
                </a:cxn>
                <a:cxn ang="0">
                  <a:pos x="13116" y="10360"/>
                </a:cxn>
                <a:cxn ang="0">
                  <a:pos x="11889" y="8564"/>
                </a:cxn>
                <a:cxn ang="0">
                  <a:pos x="11151" y="19998"/>
                </a:cxn>
                <a:cxn ang="0">
                  <a:pos x="6278" y="16250"/>
                </a:cxn>
                <a:cxn ang="0">
                  <a:pos x="7227" y="7363"/>
                </a:cxn>
                <a:cxn ang="0">
                  <a:pos x="12300" y="6837"/>
                </a:cxn>
                <a:cxn ang="0">
                  <a:pos x="14682" y="12886"/>
                </a:cxn>
                <a:cxn ang="0">
                  <a:pos x="12746" y="19026"/>
                </a:cxn>
                <a:cxn ang="0">
                  <a:pos x="9441" y="4096"/>
                </a:cxn>
                <a:cxn ang="0">
                  <a:pos x="6209" y="5866"/>
                </a:cxn>
                <a:cxn ang="0">
                  <a:pos x="4221" y="10867"/>
                </a:cxn>
                <a:cxn ang="0">
                  <a:pos x="4914" y="17231"/>
                </a:cxn>
                <a:cxn ang="0">
                  <a:pos x="7763" y="21194"/>
                </a:cxn>
                <a:cxn ang="0">
                  <a:pos x="11220" y="21699"/>
                </a:cxn>
                <a:cxn ang="0">
                  <a:pos x="13849" y="19403"/>
                </a:cxn>
                <a:cxn ang="0">
                  <a:pos x="15211" y="15717"/>
                </a:cxn>
                <a:cxn ang="0">
                  <a:pos x="15278" y="11410"/>
                </a:cxn>
                <a:cxn ang="0">
                  <a:pos x="14039" y="7498"/>
                </a:cxn>
                <a:cxn ang="0">
                  <a:pos x="11659" y="4719"/>
                </a:cxn>
                <a:cxn ang="0">
                  <a:pos x="8399" y="24096"/>
                </a:cxn>
                <a:cxn ang="0">
                  <a:pos x="1936" y="13111"/>
                </a:cxn>
                <a:cxn ang="0">
                  <a:pos x="7640" y="1981"/>
                </a:cxn>
                <a:cxn ang="0">
                  <a:pos x="14703" y="6399"/>
                </a:cxn>
                <a:cxn ang="0">
                  <a:pos x="16068" y="16288"/>
                </a:cxn>
                <a:cxn ang="0">
                  <a:pos x="11287" y="23814"/>
                </a:cxn>
                <a:cxn ang="0">
                  <a:pos x="7066" y="118"/>
                </a:cxn>
                <a:cxn ang="0">
                  <a:pos x="2190" y="3973"/>
                </a:cxn>
                <a:cxn ang="0">
                  <a:pos x="28" y="13139"/>
                </a:cxn>
                <a:cxn ang="0">
                  <a:pos x="2752" y="22301"/>
                </a:cxn>
                <a:cxn ang="0">
                  <a:pos x="7960" y="26020"/>
                </a:cxn>
                <a:cxn ang="0">
                  <a:pos x="12808" y="24506"/>
                </a:cxn>
                <a:cxn ang="0">
                  <a:pos x="15724" y="20199"/>
                </a:cxn>
                <a:cxn ang="0">
                  <a:pos x="16893" y="14800"/>
                </a:cxn>
                <a:cxn ang="0">
                  <a:pos x="16388" y="9014"/>
                </a:cxn>
                <a:cxn ang="0">
                  <a:pos x="14293" y="4001"/>
                </a:cxn>
                <a:cxn ang="0">
                  <a:pos x="10459" y="533"/>
                </a:cxn>
              </a:cxnLst>
              <a:rect l="0" t="0" r="0" b="0"/>
              <a:pathLst>
                <a:path w="534" h="829">
                  <a:moveTo>
                    <a:pt x="347" y="506"/>
                  </a:moveTo>
                  <a:cubicBezTo>
                    <a:pt x="339" y="507"/>
                    <a:pt x="331" y="506"/>
                    <a:pt x="324" y="502"/>
                  </a:cubicBezTo>
                  <a:cubicBezTo>
                    <a:pt x="316" y="497"/>
                    <a:pt x="309" y="491"/>
                    <a:pt x="303" y="483"/>
                  </a:cubicBezTo>
                  <a:cubicBezTo>
                    <a:pt x="297" y="474"/>
                    <a:pt x="291" y="463"/>
                    <a:pt x="288" y="452"/>
                  </a:cubicBezTo>
                  <a:cubicBezTo>
                    <a:pt x="284" y="440"/>
                    <a:pt x="282" y="426"/>
                    <a:pt x="281" y="412"/>
                  </a:cubicBezTo>
                  <a:cubicBezTo>
                    <a:pt x="281" y="398"/>
                    <a:pt x="282" y="384"/>
                    <a:pt x="285" y="372"/>
                  </a:cubicBezTo>
                  <a:cubicBezTo>
                    <a:pt x="288" y="360"/>
                    <a:pt x="292" y="350"/>
                    <a:pt x="298" y="341"/>
                  </a:cubicBezTo>
                  <a:cubicBezTo>
                    <a:pt x="304" y="332"/>
                    <a:pt x="310" y="326"/>
                    <a:pt x="317" y="321"/>
                  </a:cubicBezTo>
                  <a:cubicBezTo>
                    <a:pt x="325" y="317"/>
                    <a:pt x="333" y="315"/>
                    <a:pt x="341" y="316"/>
                  </a:cubicBezTo>
                  <a:cubicBezTo>
                    <a:pt x="349" y="317"/>
                    <a:pt x="356" y="320"/>
                    <a:pt x="363" y="325"/>
                  </a:cubicBezTo>
                  <a:cubicBezTo>
                    <a:pt x="370" y="330"/>
                    <a:pt x="376" y="337"/>
                    <a:pt x="381" y="346"/>
                  </a:cubicBezTo>
                  <a:cubicBezTo>
                    <a:pt x="386" y="354"/>
                    <a:pt x="391" y="364"/>
                    <a:pt x="394" y="375"/>
                  </a:cubicBezTo>
                  <a:cubicBezTo>
                    <a:pt x="397" y="386"/>
                    <a:pt x="398" y="398"/>
                    <a:pt x="399" y="410"/>
                  </a:cubicBezTo>
                  <a:cubicBezTo>
                    <a:pt x="399" y="422"/>
                    <a:pt x="398" y="434"/>
                    <a:pt x="396" y="445"/>
                  </a:cubicBezTo>
                  <a:cubicBezTo>
                    <a:pt x="394" y="456"/>
                    <a:pt x="390" y="466"/>
                    <a:pt x="386" y="474"/>
                  </a:cubicBezTo>
                  <a:cubicBezTo>
                    <a:pt x="381" y="483"/>
                    <a:pt x="376" y="490"/>
                    <a:pt x="369" y="496"/>
                  </a:cubicBezTo>
                  <a:cubicBezTo>
                    <a:pt x="363" y="502"/>
                    <a:pt x="355" y="505"/>
                    <a:pt x="347" y="506"/>
                  </a:cubicBezTo>
                  <a:moveTo>
                    <a:pt x="339" y="254"/>
                  </a:moveTo>
                  <a:cubicBezTo>
                    <a:pt x="332" y="253"/>
                    <a:pt x="325" y="253"/>
                    <a:pt x="319" y="254"/>
                  </a:cubicBezTo>
                  <a:cubicBezTo>
                    <a:pt x="312" y="255"/>
                    <a:pt x="306" y="257"/>
                    <a:pt x="299" y="260"/>
                  </a:cubicBezTo>
                  <a:cubicBezTo>
                    <a:pt x="293" y="264"/>
                    <a:pt x="287" y="268"/>
                    <a:pt x="281" y="273"/>
                  </a:cubicBezTo>
                  <a:cubicBezTo>
                    <a:pt x="276" y="278"/>
                    <a:pt x="270" y="284"/>
                    <a:pt x="265" y="292"/>
                  </a:cubicBezTo>
                  <a:cubicBezTo>
                    <a:pt x="260" y="299"/>
                    <a:pt x="256" y="307"/>
                    <a:pt x="252" y="316"/>
                  </a:cubicBezTo>
                  <a:cubicBezTo>
                    <a:pt x="248" y="324"/>
                    <a:pt x="245" y="334"/>
                    <a:pt x="242" y="344"/>
                  </a:cubicBezTo>
                  <a:cubicBezTo>
                    <a:pt x="239" y="355"/>
                    <a:pt x="237" y="366"/>
                    <a:pt x="236" y="377"/>
                  </a:cubicBezTo>
                  <a:cubicBezTo>
                    <a:pt x="235" y="389"/>
                    <a:pt x="234" y="401"/>
                    <a:pt x="235" y="413"/>
                  </a:cubicBezTo>
                  <a:cubicBezTo>
                    <a:pt x="235" y="425"/>
                    <a:pt x="236" y="437"/>
                    <a:pt x="238" y="449"/>
                  </a:cubicBezTo>
                  <a:cubicBezTo>
                    <a:pt x="240" y="460"/>
                    <a:pt x="243" y="471"/>
                    <a:pt x="247" y="481"/>
                  </a:cubicBezTo>
                  <a:cubicBezTo>
                    <a:pt x="250" y="491"/>
                    <a:pt x="254" y="501"/>
                    <a:pt x="259" y="510"/>
                  </a:cubicBezTo>
                  <a:cubicBezTo>
                    <a:pt x="263" y="518"/>
                    <a:pt x="268" y="526"/>
                    <a:pt x="274" y="533"/>
                  </a:cubicBezTo>
                  <a:cubicBezTo>
                    <a:pt x="279" y="540"/>
                    <a:pt x="285" y="546"/>
                    <a:pt x="291" y="551"/>
                  </a:cubicBezTo>
                  <a:cubicBezTo>
                    <a:pt x="297" y="556"/>
                    <a:pt x="303" y="560"/>
                    <a:pt x="310" y="563"/>
                  </a:cubicBezTo>
                  <a:cubicBezTo>
                    <a:pt x="316" y="566"/>
                    <a:pt x="323" y="568"/>
                    <a:pt x="330" y="569"/>
                  </a:cubicBezTo>
                  <a:cubicBezTo>
                    <a:pt x="336" y="570"/>
                    <a:pt x="343" y="570"/>
                    <a:pt x="350" y="568"/>
                  </a:cubicBezTo>
                  <a:cubicBezTo>
                    <a:pt x="356" y="567"/>
                    <a:pt x="363" y="565"/>
                    <a:pt x="369" y="561"/>
                  </a:cubicBezTo>
                  <a:cubicBezTo>
                    <a:pt x="374" y="558"/>
                    <a:pt x="380" y="554"/>
                    <a:pt x="385" y="549"/>
                  </a:cubicBezTo>
                  <a:cubicBezTo>
                    <a:pt x="390" y="544"/>
                    <a:pt x="395" y="539"/>
                    <a:pt x="399" y="533"/>
                  </a:cubicBezTo>
                  <a:cubicBezTo>
                    <a:pt x="404" y="526"/>
                    <a:pt x="408" y="520"/>
                    <a:pt x="411" y="513"/>
                  </a:cubicBezTo>
                  <a:cubicBezTo>
                    <a:pt x="415" y="505"/>
                    <a:pt x="418" y="498"/>
                    <a:pt x="420" y="490"/>
                  </a:cubicBezTo>
                  <a:cubicBezTo>
                    <a:pt x="423" y="482"/>
                    <a:pt x="425" y="473"/>
                    <a:pt x="427" y="465"/>
                  </a:cubicBezTo>
                  <a:cubicBezTo>
                    <a:pt x="428" y="456"/>
                    <a:pt x="430" y="447"/>
                    <a:pt x="430" y="438"/>
                  </a:cubicBezTo>
                  <a:cubicBezTo>
                    <a:pt x="431" y="429"/>
                    <a:pt x="431" y="419"/>
                    <a:pt x="431" y="409"/>
                  </a:cubicBezTo>
                  <a:cubicBezTo>
                    <a:pt x="431" y="400"/>
                    <a:pt x="430" y="390"/>
                    <a:pt x="428" y="381"/>
                  </a:cubicBezTo>
                  <a:cubicBezTo>
                    <a:pt x="427" y="372"/>
                    <a:pt x="425" y="363"/>
                    <a:pt x="423" y="354"/>
                  </a:cubicBezTo>
                  <a:cubicBezTo>
                    <a:pt x="420" y="346"/>
                    <a:pt x="418" y="337"/>
                    <a:pt x="414" y="329"/>
                  </a:cubicBezTo>
                  <a:cubicBezTo>
                    <a:pt x="411" y="322"/>
                    <a:pt x="408" y="314"/>
                    <a:pt x="404" y="307"/>
                  </a:cubicBezTo>
                  <a:cubicBezTo>
                    <a:pt x="400" y="300"/>
                    <a:pt x="395" y="294"/>
                    <a:pt x="390" y="288"/>
                  </a:cubicBezTo>
                  <a:cubicBezTo>
                    <a:pt x="386" y="282"/>
                    <a:pt x="381" y="276"/>
                    <a:pt x="375" y="272"/>
                  </a:cubicBezTo>
                  <a:cubicBezTo>
                    <a:pt x="370" y="267"/>
                    <a:pt x="364" y="263"/>
                    <a:pt x="358" y="260"/>
                  </a:cubicBezTo>
                  <a:cubicBezTo>
                    <a:pt x="352" y="257"/>
                    <a:pt x="345" y="255"/>
                    <a:pt x="339" y="254"/>
                  </a:cubicBezTo>
                  <a:moveTo>
                    <a:pt x="352" y="635"/>
                  </a:moveTo>
                  <a:cubicBezTo>
                    <a:pt x="333" y="641"/>
                    <a:pt x="313" y="640"/>
                    <a:pt x="294" y="633"/>
                  </a:cubicBezTo>
                  <a:cubicBezTo>
                    <a:pt x="275" y="625"/>
                    <a:pt x="256" y="612"/>
                    <a:pt x="240" y="592"/>
                  </a:cubicBezTo>
                  <a:cubicBezTo>
                    <a:pt x="223" y="572"/>
                    <a:pt x="209" y="546"/>
                    <a:pt x="198" y="516"/>
                  </a:cubicBezTo>
                  <a:cubicBezTo>
                    <a:pt x="187" y="486"/>
                    <a:pt x="181" y="451"/>
                    <a:pt x="179" y="414"/>
                  </a:cubicBezTo>
                  <a:cubicBezTo>
                    <a:pt x="178" y="377"/>
                    <a:pt x="182" y="342"/>
                    <a:pt x="191" y="311"/>
                  </a:cubicBezTo>
                  <a:cubicBezTo>
                    <a:pt x="200" y="281"/>
                    <a:pt x="212" y="255"/>
                    <a:pt x="228" y="234"/>
                  </a:cubicBezTo>
                  <a:cubicBezTo>
                    <a:pt x="243" y="215"/>
                    <a:pt x="260" y="200"/>
                    <a:pt x="279" y="192"/>
                  </a:cubicBezTo>
                  <a:cubicBezTo>
                    <a:pt x="297" y="185"/>
                    <a:pt x="317" y="183"/>
                    <a:pt x="336" y="188"/>
                  </a:cubicBezTo>
                  <a:cubicBezTo>
                    <a:pt x="355" y="192"/>
                    <a:pt x="372" y="202"/>
                    <a:pt x="388" y="217"/>
                  </a:cubicBezTo>
                  <a:cubicBezTo>
                    <a:pt x="402" y="230"/>
                    <a:pt x="415" y="248"/>
                    <a:pt x="426" y="268"/>
                  </a:cubicBezTo>
                  <a:cubicBezTo>
                    <a:pt x="437" y="287"/>
                    <a:pt x="445" y="309"/>
                    <a:pt x="452" y="333"/>
                  </a:cubicBezTo>
                  <a:cubicBezTo>
                    <a:pt x="458" y="357"/>
                    <a:pt x="462" y="382"/>
                    <a:pt x="463" y="409"/>
                  </a:cubicBezTo>
                  <a:cubicBezTo>
                    <a:pt x="464" y="435"/>
                    <a:pt x="462" y="461"/>
                    <a:pt x="457" y="485"/>
                  </a:cubicBezTo>
                  <a:cubicBezTo>
                    <a:pt x="453" y="509"/>
                    <a:pt x="446" y="531"/>
                    <a:pt x="437" y="551"/>
                  </a:cubicBezTo>
                  <a:cubicBezTo>
                    <a:pt x="427" y="572"/>
                    <a:pt x="415" y="590"/>
                    <a:pt x="402" y="604"/>
                  </a:cubicBezTo>
                  <a:cubicBezTo>
                    <a:pt x="387" y="619"/>
                    <a:pt x="371" y="630"/>
                    <a:pt x="352" y="635"/>
                  </a:cubicBezTo>
                  <a:moveTo>
                    <a:pt x="334" y="135"/>
                  </a:moveTo>
                  <a:cubicBezTo>
                    <a:pt x="322" y="131"/>
                    <a:pt x="310" y="129"/>
                    <a:pt x="298" y="130"/>
                  </a:cubicBezTo>
                  <a:cubicBezTo>
                    <a:pt x="286" y="130"/>
                    <a:pt x="274" y="132"/>
                    <a:pt x="262" y="136"/>
                  </a:cubicBezTo>
                  <a:cubicBezTo>
                    <a:pt x="250" y="140"/>
                    <a:pt x="239" y="147"/>
                    <a:pt x="228" y="155"/>
                  </a:cubicBezTo>
                  <a:cubicBezTo>
                    <a:pt x="216" y="163"/>
                    <a:pt x="206" y="173"/>
                    <a:pt x="196" y="186"/>
                  </a:cubicBezTo>
                  <a:cubicBezTo>
                    <a:pt x="185" y="198"/>
                    <a:pt x="176" y="212"/>
                    <a:pt x="168" y="228"/>
                  </a:cubicBezTo>
                  <a:cubicBezTo>
                    <a:pt x="159" y="245"/>
                    <a:pt x="152" y="263"/>
                    <a:pt x="146" y="282"/>
                  </a:cubicBezTo>
                  <a:cubicBezTo>
                    <a:pt x="141" y="302"/>
                    <a:pt x="136" y="323"/>
                    <a:pt x="133" y="345"/>
                  </a:cubicBezTo>
                  <a:cubicBezTo>
                    <a:pt x="130" y="367"/>
                    <a:pt x="129" y="391"/>
                    <a:pt x="130" y="415"/>
                  </a:cubicBezTo>
                  <a:cubicBezTo>
                    <a:pt x="131" y="439"/>
                    <a:pt x="134" y="462"/>
                    <a:pt x="138" y="484"/>
                  </a:cubicBezTo>
                  <a:cubicBezTo>
                    <a:pt x="142" y="507"/>
                    <a:pt x="148" y="528"/>
                    <a:pt x="155" y="547"/>
                  </a:cubicBezTo>
                  <a:cubicBezTo>
                    <a:pt x="162" y="566"/>
                    <a:pt x="171" y="584"/>
                    <a:pt x="180" y="600"/>
                  </a:cubicBezTo>
                  <a:cubicBezTo>
                    <a:pt x="190" y="616"/>
                    <a:pt x="200" y="630"/>
                    <a:pt x="211" y="643"/>
                  </a:cubicBezTo>
                  <a:cubicBezTo>
                    <a:pt x="222" y="655"/>
                    <a:pt x="233" y="665"/>
                    <a:pt x="245" y="673"/>
                  </a:cubicBezTo>
                  <a:cubicBezTo>
                    <a:pt x="257" y="680"/>
                    <a:pt x="269" y="686"/>
                    <a:pt x="282" y="690"/>
                  </a:cubicBezTo>
                  <a:cubicBezTo>
                    <a:pt x="294" y="694"/>
                    <a:pt x="306" y="696"/>
                    <a:pt x="318" y="695"/>
                  </a:cubicBezTo>
                  <a:cubicBezTo>
                    <a:pt x="330" y="695"/>
                    <a:pt x="342" y="693"/>
                    <a:pt x="354" y="689"/>
                  </a:cubicBezTo>
                  <a:cubicBezTo>
                    <a:pt x="365" y="685"/>
                    <a:pt x="376" y="679"/>
                    <a:pt x="387" y="672"/>
                  </a:cubicBezTo>
                  <a:cubicBezTo>
                    <a:pt x="396" y="665"/>
                    <a:pt x="406" y="657"/>
                    <a:pt x="414" y="647"/>
                  </a:cubicBezTo>
                  <a:cubicBezTo>
                    <a:pt x="423" y="638"/>
                    <a:pt x="430" y="627"/>
                    <a:pt x="437" y="616"/>
                  </a:cubicBezTo>
                  <a:cubicBezTo>
                    <a:pt x="444" y="605"/>
                    <a:pt x="450" y="593"/>
                    <a:pt x="456" y="581"/>
                  </a:cubicBezTo>
                  <a:cubicBezTo>
                    <a:pt x="461" y="568"/>
                    <a:pt x="466" y="555"/>
                    <a:pt x="470" y="541"/>
                  </a:cubicBezTo>
                  <a:cubicBezTo>
                    <a:pt x="474" y="528"/>
                    <a:pt x="477" y="514"/>
                    <a:pt x="480" y="499"/>
                  </a:cubicBezTo>
                  <a:cubicBezTo>
                    <a:pt x="482" y="485"/>
                    <a:pt x="484" y="470"/>
                    <a:pt x="485" y="455"/>
                  </a:cubicBezTo>
                  <a:cubicBezTo>
                    <a:pt x="486" y="440"/>
                    <a:pt x="487" y="424"/>
                    <a:pt x="486" y="408"/>
                  </a:cubicBezTo>
                  <a:cubicBezTo>
                    <a:pt x="485" y="392"/>
                    <a:pt x="484" y="377"/>
                    <a:pt x="482" y="362"/>
                  </a:cubicBezTo>
                  <a:cubicBezTo>
                    <a:pt x="480" y="347"/>
                    <a:pt x="477" y="332"/>
                    <a:pt x="473" y="318"/>
                  </a:cubicBezTo>
                  <a:cubicBezTo>
                    <a:pt x="470" y="303"/>
                    <a:pt x="465" y="290"/>
                    <a:pt x="460" y="276"/>
                  </a:cubicBezTo>
                  <a:cubicBezTo>
                    <a:pt x="455" y="263"/>
                    <a:pt x="450" y="250"/>
                    <a:pt x="443" y="238"/>
                  </a:cubicBezTo>
                  <a:cubicBezTo>
                    <a:pt x="437" y="226"/>
                    <a:pt x="430" y="214"/>
                    <a:pt x="422" y="203"/>
                  </a:cubicBezTo>
                  <a:cubicBezTo>
                    <a:pt x="414" y="193"/>
                    <a:pt x="406" y="183"/>
                    <a:pt x="397" y="174"/>
                  </a:cubicBezTo>
                  <a:cubicBezTo>
                    <a:pt x="388" y="165"/>
                    <a:pt x="378" y="157"/>
                    <a:pt x="368" y="150"/>
                  </a:cubicBezTo>
                  <a:cubicBezTo>
                    <a:pt x="357" y="144"/>
                    <a:pt x="346" y="138"/>
                    <a:pt x="334" y="135"/>
                  </a:cubicBezTo>
                  <a:moveTo>
                    <a:pt x="356" y="756"/>
                  </a:moveTo>
                  <a:cubicBezTo>
                    <a:pt x="326" y="769"/>
                    <a:pt x="295" y="772"/>
                    <a:pt x="265" y="765"/>
                  </a:cubicBezTo>
                  <a:cubicBezTo>
                    <a:pt x="232" y="758"/>
                    <a:pt x="201" y="739"/>
                    <a:pt x="172" y="711"/>
                  </a:cubicBezTo>
                  <a:cubicBezTo>
                    <a:pt x="142" y="681"/>
                    <a:pt x="115" y="640"/>
                    <a:pt x="96" y="590"/>
                  </a:cubicBezTo>
                  <a:cubicBezTo>
                    <a:pt x="76" y="539"/>
                    <a:pt x="63" y="479"/>
                    <a:pt x="61" y="416"/>
                  </a:cubicBezTo>
                  <a:cubicBezTo>
                    <a:pt x="59" y="353"/>
                    <a:pt x="68" y="293"/>
                    <a:pt x="85" y="242"/>
                  </a:cubicBezTo>
                  <a:cubicBezTo>
                    <a:pt x="101" y="192"/>
                    <a:pt x="124" y="151"/>
                    <a:pt x="152" y="120"/>
                  </a:cubicBezTo>
                  <a:cubicBezTo>
                    <a:pt x="179" y="91"/>
                    <a:pt x="209" y="72"/>
                    <a:pt x="241" y="63"/>
                  </a:cubicBezTo>
                  <a:cubicBezTo>
                    <a:pt x="270" y="55"/>
                    <a:pt x="301" y="57"/>
                    <a:pt x="332" y="69"/>
                  </a:cubicBezTo>
                  <a:cubicBezTo>
                    <a:pt x="360" y="80"/>
                    <a:pt x="386" y="98"/>
                    <a:pt x="409" y="122"/>
                  </a:cubicBezTo>
                  <a:cubicBezTo>
                    <a:pt x="430" y="145"/>
                    <a:pt x="448" y="172"/>
                    <a:pt x="464" y="203"/>
                  </a:cubicBezTo>
                  <a:cubicBezTo>
                    <a:pt x="478" y="232"/>
                    <a:pt x="490" y="265"/>
                    <a:pt x="498" y="300"/>
                  </a:cubicBezTo>
                  <a:cubicBezTo>
                    <a:pt x="507" y="333"/>
                    <a:pt x="512" y="370"/>
                    <a:pt x="513" y="408"/>
                  </a:cubicBezTo>
                  <a:cubicBezTo>
                    <a:pt x="515" y="446"/>
                    <a:pt x="512" y="482"/>
                    <a:pt x="507" y="517"/>
                  </a:cubicBezTo>
                  <a:cubicBezTo>
                    <a:pt x="501" y="552"/>
                    <a:pt x="491" y="585"/>
                    <a:pt x="479" y="615"/>
                  </a:cubicBezTo>
                  <a:cubicBezTo>
                    <a:pt x="466" y="647"/>
                    <a:pt x="449" y="675"/>
                    <a:pt x="430" y="699"/>
                  </a:cubicBezTo>
                  <a:cubicBezTo>
                    <a:pt x="409" y="724"/>
                    <a:pt x="384" y="744"/>
                    <a:pt x="356" y="756"/>
                  </a:cubicBezTo>
                  <a:moveTo>
                    <a:pt x="330" y="17"/>
                  </a:moveTo>
                  <a:cubicBezTo>
                    <a:pt x="313" y="9"/>
                    <a:pt x="295" y="4"/>
                    <a:pt x="278" y="2"/>
                  </a:cubicBezTo>
                  <a:cubicBezTo>
                    <a:pt x="259" y="0"/>
                    <a:pt x="241" y="0"/>
                    <a:pt x="223" y="4"/>
                  </a:cubicBezTo>
                  <a:cubicBezTo>
                    <a:pt x="204" y="7"/>
                    <a:pt x="186" y="14"/>
                    <a:pt x="168" y="24"/>
                  </a:cubicBezTo>
                  <a:cubicBezTo>
                    <a:pt x="150" y="34"/>
                    <a:pt x="132" y="48"/>
                    <a:pt x="116" y="64"/>
                  </a:cubicBezTo>
                  <a:cubicBezTo>
                    <a:pt x="99" y="82"/>
                    <a:pt x="83" y="102"/>
                    <a:pt x="69" y="126"/>
                  </a:cubicBezTo>
                  <a:cubicBezTo>
                    <a:pt x="54" y="150"/>
                    <a:pt x="41" y="177"/>
                    <a:pt x="31" y="207"/>
                  </a:cubicBezTo>
                  <a:cubicBezTo>
                    <a:pt x="20" y="237"/>
                    <a:pt x="12" y="271"/>
                    <a:pt x="7" y="306"/>
                  </a:cubicBezTo>
                  <a:cubicBezTo>
                    <a:pt x="2" y="341"/>
                    <a:pt x="0" y="379"/>
                    <a:pt x="1" y="417"/>
                  </a:cubicBezTo>
                  <a:cubicBezTo>
                    <a:pt x="2" y="456"/>
                    <a:pt x="7" y="493"/>
                    <a:pt x="14" y="529"/>
                  </a:cubicBezTo>
                  <a:cubicBezTo>
                    <a:pt x="21" y="564"/>
                    <a:pt x="32" y="597"/>
                    <a:pt x="44" y="627"/>
                  </a:cubicBezTo>
                  <a:cubicBezTo>
                    <a:pt x="57" y="657"/>
                    <a:pt x="71" y="684"/>
                    <a:pt x="87" y="708"/>
                  </a:cubicBezTo>
                  <a:cubicBezTo>
                    <a:pt x="103" y="731"/>
                    <a:pt x="120" y="752"/>
                    <a:pt x="139" y="768"/>
                  </a:cubicBezTo>
                  <a:cubicBezTo>
                    <a:pt x="157" y="785"/>
                    <a:pt x="175" y="798"/>
                    <a:pt x="195" y="807"/>
                  </a:cubicBezTo>
                  <a:cubicBezTo>
                    <a:pt x="213" y="817"/>
                    <a:pt x="232" y="823"/>
                    <a:pt x="251" y="826"/>
                  </a:cubicBezTo>
                  <a:cubicBezTo>
                    <a:pt x="270" y="829"/>
                    <a:pt x="288" y="829"/>
                    <a:pt x="306" y="826"/>
                  </a:cubicBezTo>
                  <a:cubicBezTo>
                    <a:pt x="324" y="823"/>
                    <a:pt x="341" y="817"/>
                    <a:pt x="358" y="809"/>
                  </a:cubicBezTo>
                  <a:cubicBezTo>
                    <a:pt x="375" y="801"/>
                    <a:pt x="390" y="790"/>
                    <a:pt x="404" y="778"/>
                  </a:cubicBezTo>
                  <a:cubicBezTo>
                    <a:pt x="417" y="767"/>
                    <a:pt x="430" y="753"/>
                    <a:pt x="441" y="739"/>
                  </a:cubicBezTo>
                  <a:cubicBezTo>
                    <a:pt x="453" y="724"/>
                    <a:pt x="463" y="709"/>
                    <a:pt x="472" y="692"/>
                  </a:cubicBezTo>
                  <a:cubicBezTo>
                    <a:pt x="481" y="676"/>
                    <a:pt x="489" y="659"/>
                    <a:pt x="496" y="641"/>
                  </a:cubicBezTo>
                  <a:cubicBezTo>
                    <a:pt x="503" y="624"/>
                    <a:pt x="509" y="606"/>
                    <a:pt x="514" y="587"/>
                  </a:cubicBezTo>
                  <a:cubicBezTo>
                    <a:pt x="519" y="568"/>
                    <a:pt x="523" y="549"/>
                    <a:pt x="526" y="530"/>
                  </a:cubicBezTo>
                  <a:cubicBezTo>
                    <a:pt x="529" y="510"/>
                    <a:pt x="531" y="490"/>
                    <a:pt x="533" y="470"/>
                  </a:cubicBezTo>
                  <a:cubicBezTo>
                    <a:pt x="534" y="449"/>
                    <a:pt x="534" y="429"/>
                    <a:pt x="533" y="407"/>
                  </a:cubicBezTo>
                  <a:cubicBezTo>
                    <a:pt x="532" y="386"/>
                    <a:pt x="531" y="365"/>
                    <a:pt x="528" y="345"/>
                  </a:cubicBezTo>
                  <a:cubicBezTo>
                    <a:pt x="525" y="325"/>
                    <a:pt x="522" y="305"/>
                    <a:pt x="517" y="286"/>
                  </a:cubicBezTo>
                  <a:cubicBezTo>
                    <a:pt x="512" y="267"/>
                    <a:pt x="507" y="248"/>
                    <a:pt x="501" y="230"/>
                  </a:cubicBezTo>
                  <a:cubicBezTo>
                    <a:pt x="494" y="211"/>
                    <a:pt x="487" y="193"/>
                    <a:pt x="479" y="176"/>
                  </a:cubicBezTo>
                  <a:cubicBezTo>
                    <a:pt x="470" y="159"/>
                    <a:pt x="461" y="143"/>
                    <a:pt x="451" y="127"/>
                  </a:cubicBezTo>
                  <a:cubicBezTo>
                    <a:pt x="441" y="111"/>
                    <a:pt x="430" y="96"/>
                    <a:pt x="417" y="83"/>
                  </a:cubicBezTo>
                  <a:cubicBezTo>
                    <a:pt x="405" y="69"/>
                    <a:pt x="392" y="56"/>
                    <a:pt x="377" y="45"/>
                  </a:cubicBezTo>
                  <a:cubicBezTo>
                    <a:pt x="363" y="34"/>
                    <a:pt x="347" y="24"/>
                    <a:pt x="330" y="17"/>
                  </a:cubicBezTo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4" name="Freeform 6"/>
            <p:cNvSpPr>
              <a:spLocks noEditPoints="1"/>
            </p:cNvSpPr>
            <p:nvPr/>
          </p:nvSpPr>
          <p:spPr>
            <a:xfrm>
              <a:off x="0" y="0"/>
              <a:ext cx="1538" cy="2343"/>
            </a:xfrm>
            <a:custGeom>
              <a:avLst/>
              <a:gdLst/>
              <a:ahLst/>
              <a:cxnLst>
                <a:cxn ang="0">
                  <a:pos x="15109" y="9322"/>
                </a:cxn>
                <a:cxn ang="0">
                  <a:pos x="10056" y="9867"/>
                </a:cxn>
                <a:cxn ang="0">
                  <a:pos x="9105" y="18746"/>
                </a:cxn>
                <a:cxn ang="0">
                  <a:pos x="13999" y="22494"/>
                </a:cxn>
                <a:cxn ang="0">
                  <a:pos x="17329" y="17763"/>
                </a:cxn>
                <a:cxn ang="0">
                  <a:pos x="16472" y="16287"/>
                </a:cxn>
                <a:cxn ang="0">
                  <a:pos x="15869" y="18640"/>
                </a:cxn>
                <a:cxn ang="0">
                  <a:pos x="14507" y="20154"/>
                </a:cxn>
                <a:cxn ang="0">
                  <a:pos x="12665" y="20222"/>
                </a:cxn>
                <a:cxn ang="0">
                  <a:pos x="11041" y="18550"/>
                </a:cxn>
                <a:cxn ang="0">
                  <a:pos x="10282" y="15501"/>
                </a:cxn>
                <a:cxn ang="0">
                  <a:pos x="10816" y="12442"/>
                </a:cxn>
                <a:cxn ang="0">
                  <a:pos x="12313" y="10675"/>
                </a:cxn>
                <a:cxn ang="0">
                  <a:pos x="14184" y="10675"/>
                </a:cxn>
                <a:cxn ang="0">
                  <a:pos x="15643" y="12151"/>
                </a:cxn>
                <a:cxn ang="0">
                  <a:pos x="16405" y="14492"/>
                </a:cxn>
                <a:cxn ang="0">
                  <a:pos x="18625" y="11938"/>
                </a:cxn>
                <a:cxn ang="0">
                  <a:pos x="13355" y="4669"/>
                </a:cxn>
                <a:cxn ang="0">
                  <a:pos x="5521" y="10102"/>
                </a:cxn>
                <a:cxn ang="0">
                  <a:pos x="8276" y="24892"/>
                </a:cxn>
                <a:cxn ang="0">
                  <a:pos x="16472" y="24503"/>
                </a:cxn>
                <a:cxn ang="0">
                  <a:pos x="19109" y="15344"/>
                </a:cxn>
                <a:cxn ang="0">
                  <a:pos x="18050" y="18201"/>
                </a:cxn>
                <a:cxn ang="0">
                  <a:pos x="16685" y="21883"/>
                </a:cxn>
                <a:cxn ang="0">
                  <a:pos x="14056" y="24183"/>
                </a:cxn>
                <a:cxn ang="0">
                  <a:pos x="10602" y="23695"/>
                </a:cxn>
                <a:cxn ang="0">
                  <a:pos x="7740" y="19718"/>
                </a:cxn>
                <a:cxn ang="0">
                  <a:pos x="7047" y="13352"/>
                </a:cxn>
                <a:cxn ang="0">
                  <a:pos x="9014" y="8351"/>
                </a:cxn>
                <a:cxn ang="0">
                  <a:pos x="12287" y="6584"/>
                </a:cxn>
                <a:cxn ang="0">
                  <a:pos x="15430" y="7965"/>
                </a:cxn>
                <a:cxn ang="0">
                  <a:pos x="17424" y="11180"/>
                </a:cxn>
                <a:cxn ang="0">
                  <a:pos x="18252" y="15344"/>
                </a:cxn>
                <a:cxn ang="0">
                  <a:pos x="19937" y="10995"/>
                </a:cxn>
                <a:cxn ang="0">
                  <a:pos x="13239" y="943"/>
                </a:cxn>
                <a:cxn ang="0">
                  <a:pos x="1391" y="7432"/>
                </a:cxn>
                <a:cxn ang="0">
                  <a:pos x="5775" y="29196"/>
                </a:cxn>
                <a:cxn ang="0">
                  <a:pos x="17300" y="27311"/>
                </a:cxn>
                <a:cxn ang="0">
                  <a:pos x="20500" y="15304"/>
                </a:cxn>
                <a:cxn ang="0">
                  <a:pos x="19130" y="20980"/>
                </a:cxn>
                <a:cxn ang="0">
                  <a:pos x="16821" y="25766"/>
                </a:cxn>
                <a:cxn ang="0">
                  <a:pos x="12539" y="28505"/>
                </a:cxn>
                <a:cxn ang="0">
                  <a:pos x="7234" y="26687"/>
                </a:cxn>
                <a:cxn ang="0">
                  <a:pos x="3261" y="19144"/>
                </a:cxn>
                <a:cxn ang="0">
                  <a:pos x="3807" y="9014"/>
                </a:cxn>
                <a:cxn ang="0">
                  <a:pos x="8158" y="3243"/>
                </a:cxn>
                <a:cxn ang="0">
                  <a:pos x="13289" y="3021"/>
                </a:cxn>
                <a:cxn ang="0">
                  <a:pos x="17141" y="6489"/>
                </a:cxn>
                <a:cxn ang="0">
                  <a:pos x="19227" y="11499"/>
                </a:cxn>
                <a:cxn ang="0">
                  <a:pos x="19733" y="17297"/>
                </a:cxn>
                <a:cxn ang="0">
                  <a:pos x="14348" y="12724"/>
                </a:cxn>
                <a:cxn ang="0">
                  <a:pos x="12287" y="13229"/>
                </a:cxn>
                <a:cxn ang="0">
                  <a:pos x="11965" y="16726"/>
                </a:cxn>
                <a:cxn ang="0">
                  <a:pos x="13842" y="18431"/>
                </a:cxn>
                <a:cxn ang="0">
                  <a:pos x="15389" y="16501"/>
                </a:cxn>
              </a:cxnLst>
              <a:rect l="0" t="0" r="0" b="0"/>
              <a:pathLst>
                <a:path w="648" h="989">
                  <a:moveTo>
                    <a:pt x="541" y="412"/>
                  </a:moveTo>
                  <a:cubicBezTo>
                    <a:pt x="534" y="388"/>
                    <a:pt x="526" y="366"/>
                    <a:pt x="515" y="347"/>
                  </a:cubicBezTo>
                  <a:cubicBezTo>
                    <a:pt x="504" y="327"/>
                    <a:pt x="491" y="309"/>
                    <a:pt x="476" y="296"/>
                  </a:cubicBezTo>
                  <a:cubicBezTo>
                    <a:pt x="461" y="281"/>
                    <a:pt x="444" y="271"/>
                    <a:pt x="425" y="267"/>
                  </a:cubicBezTo>
                  <a:cubicBezTo>
                    <a:pt x="405" y="262"/>
                    <a:pt x="386" y="264"/>
                    <a:pt x="368" y="271"/>
                  </a:cubicBezTo>
                  <a:cubicBezTo>
                    <a:pt x="349" y="279"/>
                    <a:pt x="332" y="294"/>
                    <a:pt x="317" y="313"/>
                  </a:cubicBezTo>
                  <a:cubicBezTo>
                    <a:pt x="301" y="334"/>
                    <a:pt x="289" y="360"/>
                    <a:pt x="280" y="390"/>
                  </a:cubicBezTo>
                  <a:cubicBezTo>
                    <a:pt x="271" y="421"/>
                    <a:pt x="267" y="456"/>
                    <a:pt x="268" y="493"/>
                  </a:cubicBezTo>
                  <a:cubicBezTo>
                    <a:pt x="269" y="530"/>
                    <a:pt x="276" y="565"/>
                    <a:pt x="287" y="595"/>
                  </a:cubicBezTo>
                  <a:cubicBezTo>
                    <a:pt x="298" y="625"/>
                    <a:pt x="312" y="651"/>
                    <a:pt x="329" y="671"/>
                  </a:cubicBezTo>
                  <a:cubicBezTo>
                    <a:pt x="345" y="691"/>
                    <a:pt x="364" y="704"/>
                    <a:pt x="383" y="712"/>
                  </a:cubicBezTo>
                  <a:cubicBezTo>
                    <a:pt x="402" y="719"/>
                    <a:pt x="422" y="720"/>
                    <a:pt x="441" y="714"/>
                  </a:cubicBezTo>
                  <a:cubicBezTo>
                    <a:pt x="459" y="709"/>
                    <a:pt x="476" y="698"/>
                    <a:pt x="490" y="683"/>
                  </a:cubicBezTo>
                  <a:cubicBezTo>
                    <a:pt x="504" y="669"/>
                    <a:pt x="516" y="651"/>
                    <a:pt x="526" y="630"/>
                  </a:cubicBezTo>
                  <a:cubicBezTo>
                    <a:pt x="535" y="610"/>
                    <a:pt x="542" y="588"/>
                    <a:pt x="546" y="564"/>
                  </a:cubicBezTo>
                  <a:cubicBezTo>
                    <a:pt x="550" y="540"/>
                    <a:pt x="552" y="514"/>
                    <a:pt x="551" y="488"/>
                  </a:cubicBezTo>
                  <a:cubicBezTo>
                    <a:pt x="550" y="461"/>
                    <a:pt x="547" y="436"/>
                    <a:pt x="541" y="412"/>
                  </a:cubicBezTo>
                  <a:close/>
                  <a:moveTo>
                    <a:pt x="519" y="517"/>
                  </a:moveTo>
                  <a:cubicBezTo>
                    <a:pt x="519" y="526"/>
                    <a:pt x="517" y="535"/>
                    <a:pt x="516" y="544"/>
                  </a:cubicBezTo>
                  <a:cubicBezTo>
                    <a:pt x="514" y="552"/>
                    <a:pt x="512" y="561"/>
                    <a:pt x="509" y="569"/>
                  </a:cubicBezTo>
                  <a:cubicBezTo>
                    <a:pt x="507" y="577"/>
                    <a:pt x="503" y="584"/>
                    <a:pt x="500" y="592"/>
                  </a:cubicBezTo>
                  <a:cubicBezTo>
                    <a:pt x="496" y="599"/>
                    <a:pt x="493" y="605"/>
                    <a:pt x="488" y="612"/>
                  </a:cubicBezTo>
                  <a:cubicBezTo>
                    <a:pt x="484" y="618"/>
                    <a:pt x="479" y="623"/>
                    <a:pt x="474" y="628"/>
                  </a:cubicBezTo>
                  <a:cubicBezTo>
                    <a:pt x="469" y="633"/>
                    <a:pt x="463" y="637"/>
                    <a:pt x="457" y="640"/>
                  </a:cubicBezTo>
                  <a:cubicBezTo>
                    <a:pt x="451" y="644"/>
                    <a:pt x="445" y="646"/>
                    <a:pt x="439" y="647"/>
                  </a:cubicBezTo>
                  <a:cubicBezTo>
                    <a:pt x="432" y="649"/>
                    <a:pt x="425" y="649"/>
                    <a:pt x="419" y="648"/>
                  </a:cubicBezTo>
                  <a:cubicBezTo>
                    <a:pt x="412" y="647"/>
                    <a:pt x="405" y="645"/>
                    <a:pt x="399" y="642"/>
                  </a:cubicBezTo>
                  <a:cubicBezTo>
                    <a:pt x="392" y="639"/>
                    <a:pt x="386" y="635"/>
                    <a:pt x="380" y="630"/>
                  </a:cubicBezTo>
                  <a:cubicBezTo>
                    <a:pt x="374" y="625"/>
                    <a:pt x="368" y="619"/>
                    <a:pt x="363" y="612"/>
                  </a:cubicBezTo>
                  <a:cubicBezTo>
                    <a:pt x="357" y="605"/>
                    <a:pt x="352" y="597"/>
                    <a:pt x="348" y="589"/>
                  </a:cubicBezTo>
                  <a:cubicBezTo>
                    <a:pt x="343" y="580"/>
                    <a:pt x="339" y="570"/>
                    <a:pt x="336" y="560"/>
                  </a:cubicBezTo>
                  <a:cubicBezTo>
                    <a:pt x="332" y="550"/>
                    <a:pt x="329" y="539"/>
                    <a:pt x="327" y="528"/>
                  </a:cubicBezTo>
                  <a:cubicBezTo>
                    <a:pt x="325" y="516"/>
                    <a:pt x="324" y="504"/>
                    <a:pt x="324" y="492"/>
                  </a:cubicBezTo>
                  <a:cubicBezTo>
                    <a:pt x="323" y="480"/>
                    <a:pt x="324" y="468"/>
                    <a:pt x="325" y="456"/>
                  </a:cubicBezTo>
                  <a:cubicBezTo>
                    <a:pt x="326" y="445"/>
                    <a:pt x="328" y="434"/>
                    <a:pt x="331" y="423"/>
                  </a:cubicBezTo>
                  <a:cubicBezTo>
                    <a:pt x="334" y="413"/>
                    <a:pt x="337" y="403"/>
                    <a:pt x="341" y="395"/>
                  </a:cubicBezTo>
                  <a:cubicBezTo>
                    <a:pt x="345" y="386"/>
                    <a:pt x="349" y="378"/>
                    <a:pt x="354" y="371"/>
                  </a:cubicBezTo>
                  <a:cubicBezTo>
                    <a:pt x="359" y="363"/>
                    <a:pt x="365" y="357"/>
                    <a:pt x="370" y="352"/>
                  </a:cubicBezTo>
                  <a:cubicBezTo>
                    <a:pt x="376" y="347"/>
                    <a:pt x="382" y="343"/>
                    <a:pt x="388" y="339"/>
                  </a:cubicBezTo>
                  <a:cubicBezTo>
                    <a:pt x="394" y="336"/>
                    <a:pt x="401" y="334"/>
                    <a:pt x="407" y="333"/>
                  </a:cubicBezTo>
                  <a:cubicBezTo>
                    <a:pt x="414" y="332"/>
                    <a:pt x="421" y="332"/>
                    <a:pt x="427" y="333"/>
                  </a:cubicBezTo>
                  <a:cubicBezTo>
                    <a:pt x="434" y="334"/>
                    <a:pt x="441" y="336"/>
                    <a:pt x="447" y="339"/>
                  </a:cubicBezTo>
                  <a:cubicBezTo>
                    <a:pt x="453" y="342"/>
                    <a:pt x="459" y="346"/>
                    <a:pt x="464" y="351"/>
                  </a:cubicBezTo>
                  <a:cubicBezTo>
                    <a:pt x="469" y="355"/>
                    <a:pt x="475" y="361"/>
                    <a:pt x="479" y="367"/>
                  </a:cubicBezTo>
                  <a:cubicBezTo>
                    <a:pt x="484" y="373"/>
                    <a:pt x="489" y="379"/>
                    <a:pt x="493" y="386"/>
                  </a:cubicBezTo>
                  <a:cubicBezTo>
                    <a:pt x="497" y="393"/>
                    <a:pt x="500" y="401"/>
                    <a:pt x="503" y="408"/>
                  </a:cubicBezTo>
                  <a:cubicBezTo>
                    <a:pt x="507" y="416"/>
                    <a:pt x="509" y="425"/>
                    <a:pt x="512" y="433"/>
                  </a:cubicBezTo>
                  <a:cubicBezTo>
                    <a:pt x="514" y="442"/>
                    <a:pt x="516" y="451"/>
                    <a:pt x="517" y="460"/>
                  </a:cubicBezTo>
                  <a:cubicBezTo>
                    <a:pt x="519" y="469"/>
                    <a:pt x="519" y="479"/>
                    <a:pt x="520" y="488"/>
                  </a:cubicBezTo>
                  <a:cubicBezTo>
                    <a:pt x="520" y="498"/>
                    <a:pt x="520" y="508"/>
                    <a:pt x="519" y="517"/>
                  </a:cubicBezTo>
                  <a:close/>
                  <a:moveTo>
                    <a:pt x="587" y="379"/>
                  </a:moveTo>
                  <a:cubicBezTo>
                    <a:pt x="579" y="344"/>
                    <a:pt x="567" y="311"/>
                    <a:pt x="552" y="282"/>
                  </a:cubicBezTo>
                  <a:cubicBezTo>
                    <a:pt x="537" y="251"/>
                    <a:pt x="519" y="224"/>
                    <a:pt x="498" y="201"/>
                  </a:cubicBezTo>
                  <a:cubicBezTo>
                    <a:pt x="475" y="177"/>
                    <a:pt x="449" y="159"/>
                    <a:pt x="421" y="148"/>
                  </a:cubicBezTo>
                  <a:cubicBezTo>
                    <a:pt x="390" y="136"/>
                    <a:pt x="359" y="134"/>
                    <a:pt x="330" y="142"/>
                  </a:cubicBezTo>
                  <a:cubicBezTo>
                    <a:pt x="298" y="151"/>
                    <a:pt x="268" y="170"/>
                    <a:pt x="241" y="199"/>
                  </a:cubicBezTo>
                  <a:cubicBezTo>
                    <a:pt x="213" y="230"/>
                    <a:pt x="190" y="271"/>
                    <a:pt x="174" y="321"/>
                  </a:cubicBezTo>
                  <a:cubicBezTo>
                    <a:pt x="157" y="372"/>
                    <a:pt x="148" y="432"/>
                    <a:pt x="150" y="495"/>
                  </a:cubicBezTo>
                  <a:cubicBezTo>
                    <a:pt x="152" y="558"/>
                    <a:pt x="165" y="618"/>
                    <a:pt x="185" y="669"/>
                  </a:cubicBezTo>
                  <a:cubicBezTo>
                    <a:pt x="204" y="719"/>
                    <a:pt x="231" y="760"/>
                    <a:pt x="261" y="790"/>
                  </a:cubicBezTo>
                  <a:cubicBezTo>
                    <a:pt x="289" y="818"/>
                    <a:pt x="321" y="837"/>
                    <a:pt x="354" y="844"/>
                  </a:cubicBezTo>
                  <a:cubicBezTo>
                    <a:pt x="384" y="851"/>
                    <a:pt x="415" y="848"/>
                    <a:pt x="445" y="835"/>
                  </a:cubicBezTo>
                  <a:cubicBezTo>
                    <a:pt x="473" y="823"/>
                    <a:pt x="498" y="803"/>
                    <a:pt x="519" y="778"/>
                  </a:cubicBezTo>
                  <a:cubicBezTo>
                    <a:pt x="538" y="754"/>
                    <a:pt x="555" y="726"/>
                    <a:pt x="568" y="694"/>
                  </a:cubicBezTo>
                  <a:cubicBezTo>
                    <a:pt x="580" y="664"/>
                    <a:pt x="590" y="631"/>
                    <a:pt x="595" y="596"/>
                  </a:cubicBezTo>
                  <a:cubicBezTo>
                    <a:pt x="601" y="561"/>
                    <a:pt x="604" y="525"/>
                    <a:pt x="602" y="487"/>
                  </a:cubicBezTo>
                  <a:cubicBezTo>
                    <a:pt x="601" y="449"/>
                    <a:pt x="596" y="412"/>
                    <a:pt x="587" y="379"/>
                  </a:cubicBezTo>
                  <a:close/>
                  <a:moveTo>
                    <a:pt x="574" y="534"/>
                  </a:moveTo>
                  <a:cubicBezTo>
                    <a:pt x="573" y="549"/>
                    <a:pt x="571" y="564"/>
                    <a:pt x="569" y="578"/>
                  </a:cubicBezTo>
                  <a:cubicBezTo>
                    <a:pt x="566" y="593"/>
                    <a:pt x="563" y="607"/>
                    <a:pt x="559" y="620"/>
                  </a:cubicBezTo>
                  <a:cubicBezTo>
                    <a:pt x="555" y="634"/>
                    <a:pt x="550" y="647"/>
                    <a:pt x="545" y="660"/>
                  </a:cubicBezTo>
                  <a:cubicBezTo>
                    <a:pt x="539" y="672"/>
                    <a:pt x="533" y="684"/>
                    <a:pt x="526" y="695"/>
                  </a:cubicBezTo>
                  <a:cubicBezTo>
                    <a:pt x="519" y="706"/>
                    <a:pt x="511" y="717"/>
                    <a:pt x="503" y="726"/>
                  </a:cubicBezTo>
                  <a:cubicBezTo>
                    <a:pt x="495" y="736"/>
                    <a:pt x="485" y="744"/>
                    <a:pt x="475" y="751"/>
                  </a:cubicBezTo>
                  <a:cubicBezTo>
                    <a:pt x="465" y="758"/>
                    <a:pt x="454" y="764"/>
                    <a:pt x="443" y="768"/>
                  </a:cubicBezTo>
                  <a:cubicBezTo>
                    <a:pt x="431" y="772"/>
                    <a:pt x="419" y="774"/>
                    <a:pt x="407" y="774"/>
                  </a:cubicBezTo>
                  <a:cubicBezTo>
                    <a:pt x="395" y="775"/>
                    <a:pt x="382" y="773"/>
                    <a:pt x="370" y="769"/>
                  </a:cubicBezTo>
                  <a:cubicBezTo>
                    <a:pt x="358" y="765"/>
                    <a:pt x="346" y="759"/>
                    <a:pt x="334" y="752"/>
                  </a:cubicBezTo>
                  <a:cubicBezTo>
                    <a:pt x="322" y="744"/>
                    <a:pt x="311" y="734"/>
                    <a:pt x="300" y="722"/>
                  </a:cubicBezTo>
                  <a:cubicBezTo>
                    <a:pt x="289" y="709"/>
                    <a:pt x="278" y="695"/>
                    <a:pt x="269" y="679"/>
                  </a:cubicBezTo>
                  <a:cubicBezTo>
                    <a:pt x="260" y="663"/>
                    <a:pt x="251" y="645"/>
                    <a:pt x="244" y="626"/>
                  </a:cubicBezTo>
                  <a:cubicBezTo>
                    <a:pt x="237" y="607"/>
                    <a:pt x="231" y="586"/>
                    <a:pt x="227" y="563"/>
                  </a:cubicBezTo>
                  <a:cubicBezTo>
                    <a:pt x="222" y="541"/>
                    <a:pt x="220" y="518"/>
                    <a:pt x="219" y="494"/>
                  </a:cubicBezTo>
                  <a:cubicBezTo>
                    <a:pt x="218" y="470"/>
                    <a:pt x="219" y="446"/>
                    <a:pt x="222" y="424"/>
                  </a:cubicBezTo>
                  <a:cubicBezTo>
                    <a:pt x="225" y="402"/>
                    <a:pt x="229" y="381"/>
                    <a:pt x="235" y="361"/>
                  </a:cubicBezTo>
                  <a:cubicBezTo>
                    <a:pt x="241" y="342"/>
                    <a:pt x="248" y="324"/>
                    <a:pt x="257" y="307"/>
                  </a:cubicBezTo>
                  <a:cubicBezTo>
                    <a:pt x="265" y="291"/>
                    <a:pt x="274" y="277"/>
                    <a:pt x="284" y="265"/>
                  </a:cubicBezTo>
                  <a:cubicBezTo>
                    <a:pt x="294" y="252"/>
                    <a:pt x="305" y="242"/>
                    <a:pt x="317" y="234"/>
                  </a:cubicBezTo>
                  <a:cubicBezTo>
                    <a:pt x="328" y="226"/>
                    <a:pt x="339" y="219"/>
                    <a:pt x="351" y="215"/>
                  </a:cubicBezTo>
                  <a:cubicBezTo>
                    <a:pt x="363" y="211"/>
                    <a:pt x="375" y="209"/>
                    <a:pt x="387" y="209"/>
                  </a:cubicBezTo>
                  <a:cubicBezTo>
                    <a:pt x="399" y="208"/>
                    <a:pt x="411" y="210"/>
                    <a:pt x="423" y="214"/>
                  </a:cubicBezTo>
                  <a:cubicBezTo>
                    <a:pt x="435" y="217"/>
                    <a:pt x="446" y="223"/>
                    <a:pt x="457" y="229"/>
                  </a:cubicBezTo>
                  <a:cubicBezTo>
                    <a:pt x="467" y="236"/>
                    <a:pt x="477" y="244"/>
                    <a:pt x="486" y="253"/>
                  </a:cubicBezTo>
                  <a:cubicBezTo>
                    <a:pt x="495" y="262"/>
                    <a:pt x="503" y="272"/>
                    <a:pt x="511" y="282"/>
                  </a:cubicBezTo>
                  <a:cubicBezTo>
                    <a:pt x="519" y="293"/>
                    <a:pt x="526" y="305"/>
                    <a:pt x="532" y="317"/>
                  </a:cubicBezTo>
                  <a:cubicBezTo>
                    <a:pt x="539" y="329"/>
                    <a:pt x="544" y="342"/>
                    <a:pt x="549" y="355"/>
                  </a:cubicBezTo>
                  <a:cubicBezTo>
                    <a:pt x="554" y="369"/>
                    <a:pt x="559" y="382"/>
                    <a:pt x="562" y="397"/>
                  </a:cubicBezTo>
                  <a:cubicBezTo>
                    <a:pt x="566" y="411"/>
                    <a:pt x="569" y="426"/>
                    <a:pt x="571" y="441"/>
                  </a:cubicBezTo>
                  <a:cubicBezTo>
                    <a:pt x="573" y="456"/>
                    <a:pt x="574" y="471"/>
                    <a:pt x="575" y="487"/>
                  </a:cubicBezTo>
                  <a:cubicBezTo>
                    <a:pt x="575" y="503"/>
                    <a:pt x="575" y="519"/>
                    <a:pt x="574" y="534"/>
                  </a:cubicBezTo>
                  <a:close/>
                  <a:moveTo>
                    <a:pt x="646" y="486"/>
                  </a:moveTo>
                  <a:cubicBezTo>
                    <a:pt x="644" y="438"/>
                    <a:pt x="638" y="392"/>
                    <a:pt x="628" y="349"/>
                  </a:cubicBezTo>
                  <a:cubicBezTo>
                    <a:pt x="618" y="305"/>
                    <a:pt x="604" y="263"/>
                    <a:pt x="586" y="224"/>
                  </a:cubicBezTo>
                  <a:cubicBezTo>
                    <a:pt x="567" y="183"/>
                    <a:pt x="544" y="145"/>
                    <a:pt x="517" y="113"/>
                  </a:cubicBezTo>
                  <a:cubicBezTo>
                    <a:pt x="488" y="79"/>
                    <a:pt x="455" y="50"/>
                    <a:pt x="417" y="30"/>
                  </a:cubicBezTo>
                  <a:cubicBezTo>
                    <a:pt x="375" y="8"/>
                    <a:pt x="332" y="0"/>
                    <a:pt x="289" y="4"/>
                  </a:cubicBezTo>
                  <a:cubicBezTo>
                    <a:pt x="242" y="9"/>
                    <a:pt x="196" y="30"/>
                    <a:pt x="154" y="67"/>
                  </a:cubicBezTo>
                  <a:cubicBezTo>
                    <a:pt x="110" y="107"/>
                    <a:pt x="71" y="164"/>
                    <a:pt x="44" y="236"/>
                  </a:cubicBezTo>
                  <a:cubicBezTo>
                    <a:pt x="15" y="312"/>
                    <a:pt x="0" y="401"/>
                    <a:pt x="3" y="498"/>
                  </a:cubicBezTo>
                  <a:cubicBezTo>
                    <a:pt x="5" y="594"/>
                    <a:pt x="26" y="684"/>
                    <a:pt x="60" y="759"/>
                  </a:cubicBezTo>
                  <a:cubicBezTo>
                    <a:pt x="92" y="831"/>
                    <a:pt x="134" y="888"/>
                    <a:pt x="182" y="927"/>
                  </a:cubicBezTo>
                  <a:cubicBezTo>
                    <a:pt x="226" y="963"/>
                    <a:pt x="274" y="983"/>
                    <a:pt x="322" y="986"/>
                  </a:cubicBezTo>
                  <a:cubicBezTo>
                    <a:pt x="366" y="989"/>
                    <a:pt x="409" y="979"/>
                    <a:pt x="449" y="955"/>
                  </a:cubicBezTo>
                  <a:cubicBezTo>
                    <a:pt x="487" y="934"/>
                    <a:pt x="518" y="903"/>
                    <a:pt x="545" y="867"/>
                  </a:cubicBezTo>
                  <a:cubicBezTo>
                    <a:pt x="569" y="833"/>
                    <a:pt x="590" y="794"/>
                    <a:pt x="606" y="752"/>
                  </a:cubicBezTo>
                  <a:cubicBezTo>
                    <a:pt x="620" y="712"/>
                    <a:pt x="632" y="669"/>
                    <a:pt x="638" y="624"/>
                  </a:cubicBezTo>
                  <a:cubicBezTo>
                    <a:pt x="645" y="580"/>
                    <a:pt x="648" y="534"/>
                    <a:pt x="646" y="486"/>
                  </a:cubicBezTo>
                  <a:close/>
                  <a:moveTo>
                    <a:pt x="622" y="549"/>
                  </a:moveTo>
                  <a:cubicBezTo>
                    <a:pt x="620" y="569"/>
                    <a:pt x="618" y="589"/>
                    <a:pt x="615" y="609"/>
                  </a:cubicBezTo>
                  <a:cubicBezTo>
                    <a:pt x="612" y="628"/>
                    <a:pt x="608" y="647"/>
                    <a:pt x="603" y="666"/>
                  </a:cubicBezTo>
                  <a:cubicBezTo>
                    <a:pt x="598" y="685"/>
                    <a:pt x="592" y="703"/>
                    <a:pt x="585" y="720"/>
                  </a:cubicBezTo>
                  <a:cubicBezTo>
                    <a:pt x="578" y="738"/>
                    <a:pt x="570" y="755"/>
                    <a:pt x="561" y="771"/>
                  </a:cubicBezTo>
                  <a:cubicBezTo>
                    <a:pt x="552" y="788"/>
                    <a:pt x="541" y="803"/>
                    <a:pt x="530" y="818"/>
                  </a:cubicBezTo>
                  <a:cubicBezTo>
                    <a:pt x="519" y="832"/>
                    <a:pt x="506" y="846"/>
                    <a:pt x="493" y="857"/>
                  </a:cubicBezTo>
                  <a:cubicBezTo>
                    <a:pt x="479" y="869"/>
                    <a:pt x="463" y="880"/>
                    <a:pt x="447" y="888"/>
                  </a:cubicBezTo>
                  <a:cubicBezTo>
                    <a:pt x="430" y="896"/>
                    <a:pt x="413" y="902"/>
                    <a:pt x="395" y="905"/>
                  </a:cubicBezTo>
                  <a:cubicBezTo>
                    <a:pt x="377" y="908"/>
                    <a:pt x="358" y="908"/>
                    <a:pt x="340" y="905"/>
                  </a:cubicBezTo>
                  <a:cubicBezTo>
                    <a:pt x="321" y="902"/>
                    <a:pt x="302" y="896"/>
                    <a:pt x="283" y="886"/>
                  </a:cubicBezTo>
                  <a:cubicBezTo>
                    <a:pt x="264" y="877"/>
                    <a:pt x="245" y="864"/>
                    <a:pt x="228" y="847"/>
                  </a:cubicBezTo>
                  <a:cubicBezTo>
                    <a:pt x="209" y="831"/>
                    <a:pt x="192" y="810"/>
                    <a:pt x="176" y="787"/>
                  </a:cubicBezTo>
                  <a:cubicBezTo>
                    <a:pt x="160" y="763"/>
                    <a:pt x="146" y="736"/>
                    <a:pt x="133" y="706"/>
                  </a:cubicBezTo>
                  <a:cubicBezTo>
                    <a:pt x="121" y="676"/>
                    <a:pt x="110" y="643"/>
                    <a:pt x="103" y="608"/>
                  </a:cubicBezTo>
                  <a:cubicBezTo>
                    <a:pt x="95" y="572"/>
                    <a:pt x="91" y="535"/>
                    <a:pt x="90" y="496"/>
                  </a:cubicBezTo>
                  <a:cubicBezTo>
                    <a:pt x="89" y="458"/>
                    <a:pt x="91" y="420"/>
                    <a:pt x="96" y="385"/>
                  </a:cubicBezTo>
                  <a:cubicBezTo>
                    <a:pt x="101" y="350"/>
                    <a:pt x="109" y="316"/>
                    <a:pt x="120" y="286"/>
                  </a:cubicBezTo>
                  <a:cubicBezTo>
                    <a:pt x="130" y="256"/>
                    <a:pt x="143" y="229"/>
                    <a:pt x="158" y="205"/>
                  </a:cubicBezTo>
                  <a:cubicBezTo>
                    <a:pt x="172" y="181"/>
                    <a:pt x="188" y="161"/>
                    <a:pt x="205" y="143"/>
                  </a:cubicBezTo>
                  <a:cubicBezTo>
                    <a:pt x="221" y="127"/>
                    <a:pt x="239" y="113"/>
                    <a:pt x="257" y="103"/>
                  </a:cubicBezTo>
                  <a:cubicBezTo>
                    <a:pt x="275" y="93"/>
                    <a:pt x="293" y="86"/>
                    <a:pt x="312" y="83"/>
                  </a:cubicBezTo>
                  <a:cubicBezTo>
                    <a:pt x="330" y="79"/>
                    <a:pt x="348" y="79"/>
                    <a:pt x="366" y="81"/>
                  </a:cubicBezTo>
                  <a:cubicBezTo>
                    <a:pt x="384" y="83"/>
                    <a:pt x="402" y="88"/>
                    <a:pt x="419" y="96"/>
                  </a:cubicBezTo>
                  <a:cubicBezTo>
                    <a:pt x="436" y="103"/>
                    <a:pt x="452" y="113"/>
                    <a:pt x="466" y="124"/>
                  </a:cubicBezTo>
                  <a:cubicBezTo>
                    <a:pt x="481" y="135"/>
                    <a:pt x="494" y="148"/>
                    <a:pt x="506" y="162"/>
                  </a:cubicBezTo>
                  <a:cubicBezTo>
                    <a:pt x="518" y="175"/>
                    <a:pt x="530" y="190"/>
                    <a:pt x="540" y="206"/>
                  </a:cubicBezTo>
                  <a:cubicBezTo>
                    <a:pt x="550" y="222"/>
                    <a:pt x="559" y="238"/>
                    <a:pt x="568" y="255"/>
                  </a:cubicBezTo>
                  <a:cubicBezTo>
                    <a:pt x="576" y="272"/>
                    <a:pt x="583" y="290"/>
                    <a:pt x="589" y="309"/>
                  </a:cubicBezTo>
                  <a:cubicBezTo>
                    <a:pt x="596" y="327"/>
                    <a:pt x="601" y="346"/>
                    <a:pt x="606" y="365"/>
                  </a:cubicBezTo>
                  <a:cubicBezTo>
                    <a:pt x="610" y="384"/>
                    <a:pt x="614" y="404"/>
                    <a:pt x="617" y="424"/>
                  </a:cubicBezTo>
                  <a:cubicBezTo>
                    <a:pt x="620" y="444"/>
                    <a:pt x="621" y="465"/>
                    <a:pt x="622" y="486"/>
                  </a:cubicBezTo>
                  <a:cubicBezTo>
                    <a:pt x="623" y="508"/>
                    <a:pt x="623" y="528"/>
                    <a:pt x="622" y="549"/>
                  </a:cubicBezTo>
                  <a:close/>
                  <a:moveTo>
                    <a:pt x="482" y="454"/>
                  </a:moveTo>
                  <a:cubicBezTo>
                    <a:pt x="479" y="443"/>
                    <a:pt x="475" y="433"/>
                    <a:pt x="470" y="425"/>
                  </a:cubicBezTo>
                  <a:cubicBezTo>
                    <a:pt x="465" y="416"/>
                    <a:pt x="459" y="409"/>
                    <a:pt x="452" y="404"/>
                  </a:cubicBezTo>
                  <a:cubicBezTo>
                    <a:pt x="445" y="399"/>
                    <a:pt x="438" y="396"/>
                    <a:pt x="430" y="395"/>
                  </a:cubicBezTo>
                  <a:cubicBezTo>
                    <a:pt x="421" y="394"/>
                    <a:pt x="414" y="396"/>
                    <a:pt x="406" y="400"/>
                  </a:cubicBezTo>
                  <a:cubicBezTo>
                    <a:pt x="399" y="405"/>
                    <a:pt x="392" y="411"/>
                    <a:pt x="387" y="420"/>
                  </a:cubicBezTo>
                  <a:cubicBezTo>
                    <a:pt x="381" y="429"/>
                    <a:pt x="377" y="439"/>
                    <a:pt x="374" y="451"/>
                  </a:cubicBezTo>
                  <a:cubicBezTo>
                    <a:pt x="371" y="463"/>
                    <a:pt x="369" y="477"/>
                    <a:pt x="370" y="491"/>
                  </a:cubicBezTo>
                  <a:cubicBezTo>
                    <a:pt x="370" y="505"/>
                    <a:pt x="373" y="519"/>
                    <a:pt x="377" y="531"/>
                  </a:cubicBezTo>
                  <a:cubicBezTo>
                    <a:pt x="380" y="542"/>
                    <a:pt x="386" y="553"/>
                    <a:pt x="392" y="562"/>
                  </a:cubicBezTo>
                  <a:cubicBezTo>
                    <a:pt x="398" y="570"/>
                    <a:pt x="405" y="576"/>
                    <a:pt x="413" y="581"/>
                  </a:cubicBezTo>
                  <a:cubicBezTo>
                    <a:pt x="420" y="585"/>
                    <a:pt x="428" y="586"/>
                    <a:pt x="436" y="585"/>
                  </a:cubicBezTo>
                  <a:cubicBezTo>
                    <a:pt x="444" y="584"/>
                    <a:pt x="452" y="581"/>
                    <a:pt x="458" y="575"/>
                  </a:cubicBezTo>
                  <a:cubicBezTo>
                    <a:pt x="465" y="569"/>
                    <a:pt x="470" y="562"/>
                    <a:pt x="475" y="553"/>
                  </a:cubicBezTo>
                  <a:cubicBezTo>
                    <a:pt x="479" y="545"/>
                    <a:pt x="483" y="535"/>
                    <a:pt x="485" y="524"/>
                  </a:cubicBezTo>
                  <a:cubicBezTo>
                    <a:pt x="487" y="513"/>
                    <a:pt x="488" y="501"/>
                    <a:pt x="488" y="489"/>
                  </a:cubicBezTo>
                  <a:cubicBezTo>
                    <a:pt x="487" y="477"/>
                    <a:pt x="485" y="465"/>
                    <a:pt x="482" y="454"/>
                  </a:cubicBezTo>
                  <a:close/>
                </a:path>
              </a:pathLst>
            </a:custGeom>
            <a:solidFill>
              <a:srgbClr val="F2900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5" name="Freeform 7"/>
            <p:cNvSpPr>
              <a:spLocks noEditPoints="1"/>
            </p:cNvSpPr>
            <p:nvPr/>
          </p:nvSpPr>
          <p:spPr>
            <a:xfrm>
              <a:off x="26" y="0"/>
              <a:ext cx="1538" cy="2343"/>
            </a:xfrm>
            <a:custGeom>
              <a:avLst/>
              <a:gdLst/>
              <a:ahLst/>
              <a:cxnLst>
                <a:cxn ang="0">
                  <a:pos x="15136" y="9322"/>
                </a:cxn>
                <a:cxn ang="0">
                  <a:pos x="10056" y="9867"/>
                </a:cxn>
                <a:cxn ang="0">
                  <a:pos x="9105" y="18746"/>
                </a:cxn>
                <a:cxn ang="0">
                  <a:pos x="13999" y="22494"/>
                </a:cxn>
                <a:cxn ang="0">
                  <a:pos x="17329" y="17763"/>
                </a:cxn>
                <a:cxn ang="0">
                  <a:pos x="16472" y="16287"/>
                </a:cxn>
                <a:cxn ang="0">
                  <a:pos x="15869" y="18640"/>
                </a:cxn>
                <a:cxn ang="0">
                  <a:pos x="14535" y="20154"/>
                </a:cxn>
                <a:cxn ang="0">
                  <a:pos x="12665" y="20222"/>
                </a:cxn>
                <a:cxn ang="0">
                  <a:pos x="11041" y="18550"/>
                </a:cxn>
                <a:cxn ang="0">
                  <a:pos x="10282" y="15501"/>
                </a:cxn>
                <a:cxn ang="0">
                  <a:pos x="10816" y="12442"/>
                </a:cxn>
                <a:cxn ang="0">
                  <a:pos x="12313" y="10675"/>
                </a:cxn>
                <a:cxn ang="0">
                  <a:pos x="14184" y="10675"/>
                </a:cxn>
                <a:cxn ang="0">
                  <a:pos x="15643" y="12151"/>
                </a:cxn>
                <a:cxn ang="0">
                  <a:pos x="16405" y="14492"/>
                </a:cxn>
                <a:cxn ang="0">
                  <a:pos x="18625" y="11938"/>
                </a:cxn>
                <a:cxn ang="0">
                  <a:pos x="13355" y="4669"/>
                </a:cxn>
                <a:cxn ang="0">
                  <a:pos x="5521" y="10102"/>
                </a:cxn>
                <a:cxn ang="0">
                  <a:pos x="8276" y="24892"/>
                </a:cxn>
                <a:cxn ang="0">
                  <a:pos x="16472" y="24503"/>
                </a:cxn>
                <a:cxn ang="0">
                  <a:pos x="19109" y="15344"/>
                </a:cxn>
                <a:cxn ang="0">
                  <a:pos x="18050" y="18201"/>
                </a:cxn>
                <a:cxn ang="0">
                  <a:pos x="16685" y="21883"/>
                </a:cxn>
                <a:cxn ang="0">
                  <a:pos x="14056" y="24183"/>
                </a:cxn>
                <a:cxn ang="0">
                  <a:pos x="10602" y="23695"/>
                </a:cxn>
                <a:cxn ang="0">
                  <a:pos x="7740" y="19718"/>
                </a:cxn>
                <a:cxn ang="0">
                  <a:pos x="7047" y="13352"/>
                </a:cxn>
                <a:cxn ang="0">
                  <a:pos x="9036" y="8351"/>
                </a:cxn>
                <a:cxn ang="0">
                  <a:pos x="12287" y="6584"/>
                </a:cxn>
                <a:cxn ang="0">
                  <a:pos x="15430" y="7965"/>
                </a:cxn>
                <a:cxn ang="0">
                  <a:pos x="17424" y="11180"/>
                </a:cxn>
                <a:cxn ang="0">
                  <a:pos x="18252" y="15344"/>
                </a:cxn>
                <a:cxn ang="0">
                  <a:pos x="19937" y="10995"/>
                </a:cxn>
                <a:cxn ang="0">
                  <a:pos x="13239" y="943"/>
                </a:cxn>
                <a:cxn ang="0">
                  <a:pos x="1391" y="7432"/>
                </a:cxn>
                <a:cxn ang="0">
                  <a:pos x="5775" y="29196"/>
                </a:cxn>
                <a:cxn ang="0">
                  <a:pos x="17300" y="27311"/>
                </a:cxn>
                <a:cxn ang="0">
                  <a:pos x="20500" y="15304"/>
                </a:cxn>
                <a:cxn ang="0">
                  <a:pos x="19130" y="20980"/>
                </a:cxn>
                <a:cxn ang="0">
                  <a:pos x="16821" y="25766"/>
                </a:cxn>
                <a:cxn ang="0">
                  <a:pos x="12539" y="28505"/>
                </a:cxn>
                <a:cxn ang="0">
                  <a:pos x="7234" y="26687"/>
                </a:cxn>
                <a:cxn ang="0">
                  <a:pos x="3261" y="19144"/>
                </a:cxn>
                <a:cxn ang="0">
                  <a:pos x="3807" y="9014"/>
                </a:cxn>
                <a:cxn ang="0">
                  <a:pos x="8158" y="3243"/>
                </a:cxn>
                <a:cxn ang="0">
                  <a:pos x="13289" y="3021"/>
                </a:cxn>
                <a:cxn ang="0">
                  <a:pos x="17141" y="6489"/>
                </a:cxn>
                <a:cxn ang="0">
                  <a:pos x="19227" y="11499"/>
                </a:cxn>
                <a:cxn ang="0">
                  <a:pos x="19733" y="17297"/>
                </a:cxn>
                <a:cxn ang="0">
                  <a:pos x="14348" y="12724"/>
                </a:cxn>
                <a:cxn ang="0">
                  <a:pos x="12287" y="13229"/>
                </a:cxn>
                <a:cxn ang="0">
                  <a:pos x="11965" y="16726"/>
                </a:cxn>
                <a:cxn ang="0">
                  <a:pos x="13842" y="18431"/>
                </a:cxn>
                <a:cxn ang="0">
                  <a:pos x="15389" y="16501"/>
                </a:cxn>
              </a:cxnLst>
              <a:rect l="0" t="0" r="0" b="0"/>
              <a:pathLst>
                <a:path w="648" h="989">
                  <a:moveTo>
                    <a:pt x="541" y="412"/>
                  </a:moveTo>
                  <a:cubicBezTo>
                    <a:pt x="534" y="388"/>
                    <a:pt x="526" y="366"/>
                    <a:pt x="515" y="347"/>
                  </a:cubicBezTo>
                  <a:cubicBezTo>
                    <a:pt x="504" y="327"/>
                    <a:pt x="491" y="309"/>
                    <a:pt x="477" y="296"/>
                  </a:cubicBezTo>
                  <a:cubicBezTo>
                    <a:pt x="461" y="281"/>
                    <a:pt x="444" y="271"/>
                    <a:pt x="425" y="267"/>
                  </a:cubicBezTo>
                  <a:cubicBezTo>
                    <a:pt x="406" y="262"/>
                    <a:pt x="386" y="264"/>
                    <a:pt x="368" y="271"/>
                  </a:cubicBezTo>
                  <a:cubicBezTo>
                    <a:pt x="349" y="279"/>
                    <a:pt x="332" y="294"/>
                    <a:pt x="317" y="313"/>
                  </a:cubicBezTo>
                  <a:cubicBezTo>
                    <a:pt x="301" y="334"/>
                    <a:pt x="289" y="360"/>
                    <a:pt x="280" y="390"/>
                  </a:cubicBezTo>
                  <a:cubicBezTo>
                    <a:pt x="271" y="421"/>
                    <a:pt x="267" y="456"/>
                    <a:pt x="268" y="493"/>
                  </a:cubicBezTo>
                  <a:cubicBezTo>
                    <a:pt x="270" y="530"/>
                    <a:pt x="276" y="565"/>
                    <a:pt x="287" y="595"/>
                  </a:cubicBezTo>
                  <a:cubicBezTo>
                    <a:pt x="298" y="625"/>
                    <a:pt x="312" y="651"/>
                    <a:pt x="329" y="671"/>
                  </a:cubicBezTo>
                  <a:cubicBezTo>
                    <a:pt x="345" y="691"/>
                    <a:pt x="364" y="704"/>
                    <a:pt x="383" y="712"/>
                  </a:cubicBezTo>
                  <a:cubicBezTo>
                    <a:pt x="402" y="719"/>
                    <a:pt x="422" y="720"/>
                    <a:pt x="441" y="714"/>
                  </a:cubicBezTo>
                  <a:cubicBezTo>
                    <a:pt x="460" y="709"/>
                    <a:pt x="476" y="698"/>
                    <a:pt x="491" y="683"/>
                  </a:cubicBezTo>
                  <a:cubicBezTo>
                    <a:pt x="504" y="669"/>
                    <a:pt x="516" y="651"/>
                    <a:pt x="526" y="630"/>
                  </a:cubicBezTo>
                  <a:cubicBezTo>
                    <a:pt x="535" y="610"/>
                    <a:pt x="542" y="588"/>
                    <a:pt x="546" y="564"/>
                  </a:cubicBezTo>
                  <a:cubicBezTo>
                    <a:pt x="551" y="540"/>
                    <a:pt x="553" y="514"/>
                    <a:pt x="552" y="488"/>
                  </a:cubicBezTo>
                  <a:cubicBezTo>
                    <a:pt x="551" y="461"/>
                    <a:pt x="547" y="436"/>
                    <a:pt x="541" y="412"/>
                  </a:cubicBezTo>
                  <a:close/>
                  <a:moveTo>
                    <a:pt x="519" y="517"/>
                  </a:moveTo>
                  <a:cubicBezTo>
                    <a:pt x="519" y="526"/>
                    <a:pt x="517" y="535"/>
                    <a:pt x="516" y="544"/>
                  </a:cubicBezTo>
                  <a:cubicBezTo>
                    <a:pt x="514" y="552"/>
                    <a:pt x="512" y="561"/>
                    <a:pt x="509" y="569"/>
                  </a:cubicBezTo>
                  <a:cubicBezTo>
                    <a:pt x="507" y="577"/>
                    <a:pt x="504" y="584"/>
                    <a:pt x="500" y="592"/>
                  </a:cubicBezTo>
                  <a:cubicBezTo>
                    <a:pt x="497" y="599"/>
                    <a:pt x="493" y="605"/>
                    <a:pt x="488" y="612"/>
                  </a:cubicBezTo>
                  <a:cubicBezTo>
                    <a:pt x="484" y="618"/>
                    <a:pt x="479" y="623"/>
                    <a:pt x="474" y="628"/>
                  </a:cubicBezTo>
                  <a:cubicBezTo>
                    <a:pt x="469" y="633"/>
                    <a:pt x="463" y="637"/>
                    <a:pt x="458" y="640"/>
                  </a:cubicBezTo>
                  <a:cubicBezTo>
                    <a:pt x="452" y="644"/>
                    <a:pt x="445" y="646"/>
                    <a:pt x="439" y="647"/>
                  </a:cubicBezTo>
                  <a:cubicBezTo>
                    <a:pt x="432" y="649"/>
                    <a:pt x="425" y="649"/>
                    <a:pt x="419" y="648"/>
                  </a:cubicBezTo>
                  <a:cubicBezTo>
                    <a:pt x="412" y="647"/>
                    <a:pt x="405" y="645"/>
                    <a:pt x="399" y="642"/>
                  </a:cubicBezTo>
                  <a:cubicBezTo>
                    <a:pt x="392" y="639"/>
                    <a:pt x="386" y="635"/>
                    <a:pt x="380" y="630"/>
                  </a:cubicBezTo>
                  <a:cubicBezTo>
                    <a:pt x="374" y="625"/>
                    <a:pt x="368" y="619"/>
                    <a:pt x="363" y="612"/>
                  </a:cubicBezTo>
                  <a:cubicBezTo>
                    <a:pt x="357" y="605"/>
                    <a:pt x="352" y="597"/>
                    <a:pt x="348" y="589"/>
                  </a:cubicBezTo>
                  <a:cubicBezTo>
                    <a:pt x="343" y="580"/>
                    <a:pt x="339" y="570"/>
                    <a:pt x="336" y="560"/>
                  </a:cubicBezTo>
                  <a:cubicBezTo>
                    <a:pt x="332" y="550"/>
                    <a:pt x="329" y="539"/>
                    <a:pt x="327" y="528"/>
                  </a:cubicBezTo>
                  <a:cubicBezTo>
                    <a:pt x="325" y="516"/>
                    <a:pt x="324" y="504"/>
                    <a:pt x="324" y="492"/>
                  </a:cubicBezTo>
                  <a:cubicBezTo>
                    <a:pt x="323" y="480"/>
                    <a:pt x="324" y="468"/>
                    <a:pt x="325" y="456"/>
                  </a:cubicBezTo>
                  <a:cubicBezTo>
                    <a:pt x="326" y="445"/>
                    <a:pt x="328" y="434"/>
                    <a:pt x="331" y="423"/>
                  </a:cubicBezTo>
                  <a:cubicBezTo>
                    <a:pt x="334" y="413"/>
                    <a:pt x="337" y="403"/>
                    <a:pt x="341" y="395"/>
                  </a:cubicBezTo>
                  <a:cubicBezTo>
                    <a:pt x="345" y="386"/>
                    <a:pt x="349" y="378"/>
                    <a:pt x="354" y="371"/>
                  </a:cubicBezTo>
                  <a:cubicBezTo>
                    <a:pt x="359" y="363"/>
                    <a:pt x="365" y="357"/>
                    <a:pt x="370" y="352"/>
                  </a:cubicBezTo>
                  <a:cubicBezTo>
                    <a:pt x="376" y="347"/>
                    <a:pt x="382" y="343"/>
                    <a:pt x="388" y="339"/>
                  </a:cubicBezTo>
                  <a:cubicBezTo>
                    <a:pt x="395" y="336"/>
                    <a:pt x="401" y="334"/>
                    <a:pt x="408" y="333"/>
                  </a:cubicBezTo>
                  <a:cubicBezTo>
                    <a:pt x="414" y="332"/>
                    <a:pt x="421" y="332"/>
                    <a:pt x="428" y="333"/>
                  </a:cubicBezTo>
                  <a:cubicBezTo>
                    <a:pt x="434" y="334"/>
                    <a:pt x="441" y="336"/>
                    <a:pt x="447" y="339"/>
                  </a:cubicBezTo>
                  <a:cubicBezTo>
                    <a:pt x="453" y="342"/>
                    <a:pt x="459" y="346"/>
                    <a:pt x="464" y="351"/>
                  </a:cubicBezTo>
                  <a:cubicBezTo>
                    <a:pt x="470" y="355"/>
                    <a:pt x="475" y="361"/>
                    <a:pt x="479" y="367"/>
                  </a:cubicBezTo>
                  <a:cubicBezTo>
                    <a:pt x="484" y="373"/>
                    <a:pt x="489" y="379"/>
                    <a:pt x="493" y="386"/>
                  </a:cubicBezTo>
                  <a:cubicBezTo>
                    <a:pt x="497" y="393"/>
                    <a:pt x="500" y="401"/>
                    <a:pt x="503" y="408"/>
                  </a:cubicBezTo>
                  <a:cubicBezTo>
                    <a:pt x="507" y="416"/>
                    <a:pt x="509" y="425"/>
                    <a:pt x="512" y="433"/>
                  </a:cubicBezTo>
                  <a:cubicBezTo>
                    <a:pt x="514" y="442"/>
                    <a:pt x="516" y="451"/>
                    <a:pt x="517" y="460"/>
                  </a:cubicBezTo>
                  <a:cubicBezTo>
                    <a:pt x="519" y="469"/>
                    <a:pt x="520" y="479"/>
                    <a:pt x="520" y="488"/>
                  </a:cubicBezTo>
                  <a:cubicBezTo>
                    <a:pt x="520" y="498"/>
                    <a:pt x="520" y="508"/>
                    <a:pt x="519" y="517"/>
                  </a:cubicBezTo>
                  <a:close/>
                  <a:moveTo>
                    <a:pt x="587" y="379"/>
                  </a:moveTo>
                  <a:cubicBezTo>
                    <a:pt x="579" y="344"/>
                    <a:pt x="567" y="311"/>
                    <a:pt x="553" y="282"/>
                  </a:cubicBezTo>
                  <a:cubicBezTo>
                    <a:pt x="537" y="251"/>
                    <a:pt x="519" y="224"/>
                    <a:pt x="498" y="201"/>
                  </a:cubicBezTo>
                  <a:cubicBezTo>
                    <a:pt x="475" y="177"/>
                    <a:pt x="449" y="159"/>
                    <a:pt x="421" y="148"/>
                  </a:cubicBezTo>
                  <a:cubicBezTo>
                    <a:pt x="390" y="136"/>
                    <a:pt x="359" y="134"/>
                    <a:pt x="330" y="142"/>
                  </a:cubicBezTo>
                  <a:cubicBezTo>
                    <a:pt x="298" y="151"/>
                    <a:pt x="268" y="170"/>
                    <a:pt x="241" y="199"/>
                  </a:cubicBezTo>
                  <a:cubicBezTo>
                    <a:pt x="213" y="230"/>
                    <a:pt x="190" y="271"/>
                    <a:pt x="174" y="321"/>
                  </a:cubicBezTo>
                  <a:cubicBezTo>
                    <a:pt x="157" y="372"/>
                    <a:pt x="148" y="432"/>
                    <a:pt x="150" y="495"/>
                  </a:cubicBezTo>
                  <a:cubicBezTo>
                    <a:pt x="152" y="558"/>
                    <a:pt x="165" y="618"/>
                    <a:pt x="185" y="669"/>
                  </a:cubicBezTo>
                  <a:cubicBezTo>
                    <a:pt x="204" y="719"/>
                    <a:pt x="231" y="760"/>
                    <a:pt x="261" y="790"/>
                  </a:cubicBezTo>
                  <a:cubicBezTo>
                    <a:pt x="290" y="818"/>
                    <a:pt x="321" y="837"/>
                    <a:pt x="354" y="844"/>
                  </a:cubicBezTo>
                  <a:cubicBezTo>
                    <a:pt x="384" y="851"/>
                    <a:pt x="415" y="848"/>
                    <a:pt x="445" y="835"/>
                  </a:cubicBezTo>
                  <a:cubicBezTo>
                    <a:pt x="473" y="823"/>
                    <a:pt x="498" y="803"/>
                    <a:pt x="519" y="778"/>
                  </a:cubicBezTo>
                  <a:cubicBezTo>
                    <a:pt x="538" y="754"/>
                    <a:pt x="555" y="726"/>
                    <a:pt x="568" y="694"/>
                  </a:cubicBezTo>
                  <a:cubicBezTo>
                    <a:pt x="580" y="664"/>
                    <a:pt x="590" y="631"/>
                    <a:pt x="596" y="596"/>
                  </a:cubicBezTo>
                  <a:cubicBezTo>
                    <a:pt x="601" y="561"/>
                    <a:pt x="604" y="525"/>
                    <a:pt x="602" y="487"/>
                  </a:cubicBezTo>
                  <a:cubicBezTo>
                    <a:pt x="601" y="449"/>
                    <a:pt x="596" y="412"/>
                    <a:pt x="587" y="379"/>
                  </a:cubicBezTo>
                  <a:close/>
                  <a:moveTo>
                    <a:pt x="574" y="534"/>
                  </a:moveTo>
                  <a:cubicBezTo>
                    <a:pt x="573" y="549"/>
                    <a:pt x="571" y="564"/>
                    <a:pt x="569" y="578"/>
                  </a:cubicBezTo>
                  <a:cubicBezTo>
                    <a:pt x="566" y="593"/>
                    <a:pt x="563" y="607"/>
                    <a:pt x="559" y="620"/>
                  </a:cubicBezTo>
                  <a:cubicBezTo>
                    <a:pt x="555" y="634"/>
                    <a:pt x="550" y="647"/>
                    <a:pt x="545" y="660"/>
                  </a:cubicBezTo>
                  <a:cubicBezTo>
                    <a:pt x="539" y="672"/>
                    <a:pt x="533" y="684"/>
                    <a:pt x="526" y="695"/>
                  </a:cubicBezTo>
                  <a:cubicBezTo>
                    <a:pt x="519" y="706"/>
                    <a:pt x="512" y="717"/>
                    <a:pt x="503" y="726"/>
                  </a:cubicBezTo>
                  <a:cubicBezTo>
                    <a:pt x="495" y="736"/>
                    <a:pt x="485" y="744"/>
                    <a:pt x="476" y="751"/>
                  </a:cubicBezTo>
                  <a:cubicBezTo>
                    <a:pt x="465" y="758"/>
                    <a:pt x="454" y="764"/>
                    <a:pt x="443" y="768"/>
                  </a:cubicBezTo>
                  <a:cubicBezTo>
                    <a:pt x="431" y="772"/>
                    <a:pt x="419" y="774"/>
                    <a:pt x="407" y="774"/>
                  </a:cubicBezTo>
                  <a:cubicBezTo>
                    <a:pt x="395" y="775"/>
                    <a:pt x="383" y="773"/>
                    <a:pt x="371" y="769"/>
                  </a:cubicBezTo>
                  <a:cubicBezTo>
                    <a:pt x="358" y="765"/>
                    <a:pt x="346" y="759"/>
                    <a:pt x="334" y="752"/>
                  </a:cubicBezTo>
                  <a:cubicBezTo>
                    <a:pt x="322" y="744"/>
                    <a:pt x="311" y="734"/>
                    <a:pt x="300" y="722"/>
                  </a:cubicBezTo>
                  <a:cubicBezTo>
                    <a:pt x="289" y="709"/>
                    <a:pt x="279" y="695"/>
                    <a:pt x="269" y="679"/>
                  </a:cubicBezTo>
                  <a:cubicBezTo>
                    <a:pt x="260" y="663"/>
                    <a:pt x="251" y="645"/>
                    <a:pt x="244" y="626"/>
                  </a:cubicBezTo>
                  <a:cubicBezTo>
                    <a:pt x="237" y="607"/>
                    <a:pt x="231" y="586"/>
                    <a:pt x="227" y="563"/>
                  </a:cubicBezTo>
                  <a:cubicBezTo>
                    <a:pt x="223" y="541"/>
                    <a:pt x="220" y="518"/>
                    <a:pt x="219" y="494"/>
                  </a:cubicBezTo>
                  <a:cubicBezTo>
                    <a:pt x="218" y="470"/>
                    <a:pt x="219" y="446"/>
                    <a:pt x="222" y="424"/>
                  </a:cubicBezTo>
                  <a:cubicBezTo>
                    <a:pt x="225" y="402"/>
                    <a:pt x="230" y="381"/>
                    <a:pt x="235" y="361"/>
                  </a:cubicBezTo>
                  <a:cubicBezTo>
                    <a:pt x="241" y="342"/>
                    <a:pt x="248" y="324"/>
                    <a:pt x="257" y="307"/>
                  </a:cubicBezTo>
                  <a:cubicBezTo>
                    <a:pt x="265" y="291"/>
                    <a:pt x="274" y="277"/>
                    <a:pt x="285" y="265"/>
                  </a:cubicBezTo>
                  <a:cubicBezTo>
                    <a:pt x="295" y="252"/>
                    <a:pt x="305" y="242"/>
                    <a:pt x="317" y="234"/>
                  </a:cubicBezTo>
                  <a:cubicBezTo>
                    <a:pt x="328" y="226"/>
                    <a:pt x="339" y="219"/>
                    <a:pt x="351" y="215"/>
                  </a:cubicBezTo>
                  <a:cubicBezTo>
                    <a:pt x="363" y="211"/>
                    <a:pt x="375" y="209"/>
                    <a:pt x="387" y="209"/>
                  </a:cubicBezTo>
                  <a:cubicBezTo>
                    <a:pt x="399" y="208"/>
                    <a:pt x="411" y="210"/>
                    <a:pt x="423" y="214"/>
                  </a:cubicBezTo>
                  <a:cubicBezTo>
                    <a:pt x="435" y="217"/>
                    <a:pt x="446" y="223"/>
                    <a:pt x="457" y="229"/>
                  </a:cubicBezTo>
                  <a:cubicBezTo>
                    <a:pt x="467" y="236"/>
                    <a:pt x="477" y="244"/>
                    <a:pt x="486" y="253"/>
                  </a:cubicBezTo>
                  <a:cubicBezTo>
                    <a:pt x="495" y="262"/>
                    <a:pt x="503" y="272"/>
                    <a:pt x="511" y="282"/>
                  </a:cubicBezTo>
                  <a:cubicBezTo>
                    <a:pt x="519" y="293"/>
                    <a:pt x="526" y="305"/>
                    <a:pt x="532" y="317"/>
                  </a:cubicBezTo>
                  <a:cubicBezTo>
                    <a:pt x="539" y="329"/>
                    <a:pt x="544" y="342"/>
                    <a:pt x="549" y="355"/>
                  </a:cubicBezTo>
                  <a:cubicBezTo>
                    <a:pt x="554" y="369"/>
                    <a:pt x="559" y="382"/>
                    <a:pt x="562" y="397"/>
                  </a:cubicBezTo>
                  <a:cubicBezTo>
                    <a:pt x="566" y="411"/>
                    <a:pt x="569" y="426"/>
                    <a:pt x="571" y="441"/>
                  </a:cubicBezTo>
                  <a:cubicBezTo>
                    <a:pt x="573" y="456"/>
                    <a:pt x="574" y="471"/>
                    <a:pt x="575" y="487"/>
                  </a:cubicBezTo>
                  <a:cubicBezTo>
                    <a:pt x="576" y="503"/>
                    <a:pt x="575" y="519"/>
                    <a:pt x="574" y="534"/>
                  </a:cubicBezTo>
                  <a:close/>
                  <a:moveTo>
                    <a:pt x="646" y="486"/>
                  </a:moveTo>
                  <a:cubicBezTo>
                    <a:pt x="644" y="438"/>
                    <a:pt x="638" y="392"/>
                    <a:pt x="628" y="349"/>
                  </a:cubicBezTo>
                  <a:cubicBezTo>
                    <a:pt x="618" y="305"/>
                    <a:pt x="604" y="263"/>
                    <a:pt x="586" y="224"/>
                  </a:cubicBezTo>
                  <a:cubicBezTo>
                    <a:pt x="567" y="183"/>
                    <a:pt x="544" y="145"/>
                    <a:pt x="517" y="113"/>
                  </a:cubicBezTo>
                  <a:cubicBezTo>
                    <a:pt x="489" y="79"/>
                    <a:pt x="455" y="50"/>
                    <a:pt x="417" y="30"/>
                  </a:cubicBezTo>
                  <a:cubicBezTo>
                    <a:pt x="375" y="8"/>
                    <a:pt x="332" y="0"/>
                    <a:pt x="289" y="4"/>
                  </a:cubicBezTo>
                  <a:cubicBezTo>
                    <a:pt x="242" y="9"/>
                    <a:pt x="196" y="30"/>
                    <a:pt x="155" y="67"/>
                  </a:cubicBezTo>
                  <a:cubicBezTo>
                    <a:pt x="110" y="107"/>
                    <a:pt x="71" y="164"/>
                    <a:pt x="44" y="236"/>
                  </a:cubicBezTo>
                  <a:cubicBezTo>
                    <a:pt x="15" y="312"/>
                    <a:pt x="0" y="401"/>
                    <a:pt x="3" y="498"/>
                  </a:cubicBezTo>
                  <a:cubicBezTo>
                    <a:pt x="6" y="594"/>
                    <a:pt x="26" y="684"/>
                    <a:pt x="60" y="759"/>
                  </a:cubicBezTo>
                  <a:cubicBezTo>
                    <a:pt x="92" y="831"/>
                    <a:pt x="134" y="888"/>
                    <a:pt x="182" y="927"/>
                  </a:cubicBezTo>
                  <a:cubicBezTo>
                    <a:pt x="226" y="963"/>
                    <a:pt x="274" y="983"/>
                    <a:pt x="322" y="986"/>
                  </a:cubicBezTo>
                  <a:cubicBezTo>
                    <a:pt x="366" y="989"/>
                    <a:pt x="409" y="979"/>
                    <a:pt x="450" y="955"/>
                  </a:cubicBezTo>
                  <a:cubicBezTo>
                    <a:pt x="487" y="934"/>
                    <a:pt x="519" y="903"/>
                    <a:pt x="545" y="867"/>
                  </a:cubicBezTo>
                  <a:cubicBezTo>
                    <a:pt x="570" y="833"/>
                    <a:pt x="590" y="794"/>
                    <a:pt x="606" y="752"/>
                  </a:cubicBezTo>
                  <a:cubicBezTo>
                    <a:pt x="621" y="712"/>
                    <a:pt x="632" y="669"/>
                    <a:pt x="639" y="624"/>
                  </a:cubicBezTo>
                  <a:cubicBezTo>
                    <a:pt x="645" y="580"/>
                    <a:pt x="648" y="534"/>
                    <a:pt x="646" y="486"/>
                  </a:cubicBezTo>
                  <a:close/>
                  <a:moveTo>
                    <a:pt x="622" y="549"/>
                  </a:moveTo>
                  <a:cubicBezTo>
                    <a:pt x="620" y="569"/>
                    <a:pt x="618" y="589"/>
                    <a:pt x="615" y="609"/>
                  </a:cubicBezTo>
                  <a:cubicBezTo>
                    <a:pt x="612" y="628"/>
                    <a:pt x="608" y="647"/>
                    <a:pt x="603" y="666"/>
                  </a:cubicBezTo>
                  <a:cubicBezTo>
                    <a:pt x="598" y="685"/>
                    <a:pt x="592" y="703"/>
                    <a:pt x="585" y="720"/>
                  </a:cubicBezTo>
                  <a:cubicBezTo>
                    <a:pt x="578" y="738"/>
                    <a:pt x="570" y="755"/>
                    <a:pt x="561" y="771"/>
                  </a:cubicBezTo>
                  <a:cubicBezTo>
                    <a:pt x="552" y="788"/>
                    <a:pt x="542" y="803"/>
                    <a:pt x="530" y="818"/>
                  </a:cubicBezTo>
                  <a:cubicBezTo>
                    <a:pt x="519" y="832"/>
                    <a:pt x="506" y="846"/>
                    <a:pt x="493" y="857"/>
                  </a:cubicBezTo>
                  <a:cubicBezTo>
                    <a:pt x="479" y="869"/>
                    <a:pt x="464" y="880"/>
                    <a:pt x="447" y="888"/>
                  </a:cubicBezTo>
                  <a:cubicBezTo>
                    <a:pt x="430" y="896"/>
                    <a:pt x="413" y="902"/>
                    <a:pt x="395" y="905"/>
                  </a:cubicBezTo>
                  <a:cubicBezTo>
                    <a:pt x="377" y="908"/>
                    <a:pt x="359" y="908"/>
                    <a:pt x="340" y="905"/>
                  </a:cubicBezTo>
                  <a:cubicBezTo>
                    <a:pt x="321" y="902"/>
                    <a:pt x="302" y="896"/>
                    <a:pt x="284" y="886"/>
                  </a:cubicBezTo>
                  <a:cubicBezTo>
                    <a:pt x="264" y="877"/>
                    <a:pt x="246" y="864"/>
                    <a:pt x="228" y="847"/>
                  </a:cubicBezTo>
                  <a:cubicBezTo>
                    <a:pt x="209" y="831"/>
                    <a:pt x="192" y="810"/>
                    <a:pt x="176" y="787"/>
                  </a:cubicBezTo>
                  <a:cubicBezTo>
                    <a:pt x="160" y="763"/>
                    <a:pt x="146" y="736"/>
                    <a:pt x="133" y="706"/>
                  </a:cubicBezTo>
                  <a:cubicBezTo>
                    <a:pt x="121" y="676"/>
                    <a:pt x="110" y="643"/>
                    <a:pt x="103" y="608"/>
                  </a:cubicBezTo>
                  <a:cubicBezTo>
                    <a:pt x="96" y="572"/>
                    <a:pt x="91" y="535"/>
                    <a:pt x="90" y="496"/>
                  </a:cubicBezTo>
                  <a:cubicBezTo>
                    <a:pt x="89" y="458"/>
                    <a:pt x="91" y="420"/>
                    <a:pt x="96" y="385"/>
                  </a:cubicBezTo>
                  <a:cubicBezTo>
                    <a:pt x="101" y="350"/>
                    <a:pt x="109" y="316"/>
                    <a:pt x="120" y="286"/>
                  </a:cubicBezTo>
                  <a:cubicBezTo>
                    <a:pt x="130" y="256"/>
                    <a:pt x="143" y="229"/>
                    <a:pt x="158" y="205"/>
                  </a:cubicBezTo>
                  <a:cubicBezTo>
                    <a:pt x="172" y="181"/>
                    <a:pt x="188" y="161"/>
                    <a:pt x="205" y="143"/>
                  </a:cubicBezTo>
                  <a:cubicBezTo>
                    <a:pt x="221" y="127"/>
                    <a:pt x="239" y="113"/>
                    <a:pt x="257" y="103"/>
                  </a:cubicBezTo>
                  <a:cubicBezTo>
                    <a:pt x="275" y="93"/>
                    <a:pt x="293" y="86"/>
                    <a:pt x="312" y="83"/>
                  </a:cubicBezTo>
                  <a:cubicBezTo>
                    <a:pt x="330" y="79"/>
                    <a:pt x="348" y="79"/>
                    <a:pt x="367" y="81"/>
                  </a:cubicBezTo>
                  <a:cubicBezTo>
                    <a:pt x="384" y="83"/>
                    <a:pt x="402" y="88"/>
                    <a:pt x="419" y="96"/>
                  </a:cubicBezTo>
                  <a:cubicBezTo>
                    <a:pt x="436" y="103"/>
                    <a:pt x="452" y="113"/>
                    <a:pt x="466" y="124"/>
                  </a:cubicBezTo>
                  <a:cubicBezTo>
                    <a:pt x="481" y="135"/>
                    <a:pt x="494" y="148"/>
                    <a:pt x="506" y="162"/>
                  </a:cubicBezTo>
                  <a:cubicBezTo>
                    <a:pt x="519" y="175"/>
                    <a:pt x="530" y="190"/>
                    <a:pt x="540" y="206"/>
                  </a:cubicBezTo>
                  <a:cubicBezTo>
                    <a:pt x="550" y="222"/>
                    <a:pt x="559" y="238"/>
                    <a:pt x="568" y="255"/>
                  </a:cubicBezTo>
                  <a:cubicBezTo>
                    <a:pt x="576" y="272"/>
                    <a:pt x="583" y="290"/>
                    <a:pt x="590" y="309"/>
                  </a:cubicBezTo>
                  <a:cubicBezTo>
                    <a:pt x="596" y="327"/>
                    <a:pt x="601" y="346"/>
                    <a:pt x="606" y="365"/>
                  </a:cubicBezTo>
                  <a:cubicBezTo>
                    <a:pt x="611" y="384"/>
                    <a:pt x="614" y="404"/>
                    <a:pt x="617" y="424"/>
                  </a:cubicBezTo>
                  <a:cubicBezTo>
                    <a:pt x="620" y="444"/>
                    <a:pt x="621" y="465"/>
                    <a:pt x="622" y="486"/>
                  </a:cubicBezTo>
                  <a:cubicBezTo>
                    <a:pt x="623" y="508"/>
                    <a:pt x="623" y="528"/>
                    <a:pt x="622" y="549"/>
                  </a:cubicBezTo>
                  <a:close/>
                  <a:moveTo>
                    <a:pt x="483" y="454"/>
                  </a:moveTo>
                  <a:cubicBezTo>
                    <a:pt x="480" y="443"/>
                    <a:pt x="475" y="433"/>
                    <a:pt x="470" y="425"/>
                  </a:cubicBezTo>
                  <a:cubicBezTo>
                    <a:pt x="465" y="416"/>
                    <a:pt x="459" y="409"/>
                    <a:pt x="452" y="404"/>
                  </a:cubicBezTo>
                  <a:cubicBezTo>
                    <a:pt x="445" y="399"/>
                    <a:pt x="438" y="396"/>
                    <a:pt x="430" y="395"/>
                  </a:cubicBezTo>
                  <a:cubicBezTo>
                    <a:pt x="422" y="394"/>
                    <a:pt x="414" y="396"/>
                    <a:pt x="406" y="400"/>
                  </a:cubicBezTo>
                  <a:cubicBezTo>
                    <a:pt x="399" y="405"/>
                    <a:pt x="393" y="411"/>
                    <a:pt x="387" y="420"/>
                  </a:cubicBezTo>
                  <a:cubicBezTo>
                    <a:pt x="381" y="429"/>
                    <a:pt x="377" y="439"/>
                    <a:pt x="374" y="451"/>
                  </a:cubicBezTo>
                  <a:cubicBezTo>
                    <a:pt x="371" y="463"/>
                    <a:pt x="370" y="477"/>
                    <a:pt x="370" y="491"/>
                  </a:cubicBezTo>
                  <a:cubicBezTo>
                    <a:pt x="371" y="505"/>
                    <a:pt x="373" y="519"/>
                    <a:pt x="377" y="531"/>
                  </a:cubicBezTo>
                  <a:cubicBezTo>
                    <a:pt x="380" y="542"/>
                    <a:pt x="386" y="553"/>
                    <a:pt x="392" y="562"/>
                  </a:cubicBezTo>
                  <a:cubicBezTo>
                    <a:pt x="398" y="570"/>
                    <a:pt x="405" y="576"/>
                    <a:pt x="413" y="581"/>
                  </a:cubicBezTo>
                  <a:cubicBezTo>
                    <a:pt x="420" y="585"/>
                    <a:pt x="428" y="586"/>
                    <a:pt x="436" y="585"/>
                  </a:cubicBezTo>
                  <a:cubicBezTo>
                    <a:pt x="444" y="584"/>
                    <a:pt x="452" y="581"/>
                    <a:pt x="458" y="575"/>
                  </a:cubicBezTo>
                  <a:cubicBezTo>
                    <a:pt x="465" y="569"/>
                    <a:pt x="470" y="562"/>
                    <a:pt x="475" y="553"/>
                  </a:cubicBezTo>
                  <a:cubicBezTo>
                    <a:pt x="479" y="545"/>
                    <a:pt x="483" y="535"/>
                    <a:pt x="485" y="524"/>
                  </a:cubicBezTo>
                  <a:cubicBezTo>
                    <a:pt x="487" y="513"/>
                    <a:pt x="488" y="501"/>
                    <a:pt x="488" y="489"/>
                  </a:cubicBezTo>
                  <a:cubicBezTo>
                    <a:pt x="487" y="477"/>
                    <a:pt x="486" y="465"/>
                    <a:pt x="483" y="454"/>
                  </a:cubicBezTo>
                  <a:close/>
                </a:path>
              </a:pathLst>
            </a:custGeom>
            <a:gradFill rotWithShape="1">
              <a:gsLst>
                <a:gs pos="0">
                  <a:srgbClr val="FFB01C"/>
                </a:gs>
                <a:gs pos="100000">
                  <a:srgbClr val="F2900E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270" name="组合 18"/>
          <p:cNvGrpSpPr/>
          <p:nvPr/>
        </p:nvGrpSpPr>
        <p:grpSpPr>
          <a:xfrm>
            <a:off x="2363788" y="1833563"/>
            <a:ext cx="8240712" cy="2447925"/>
            <a:chOff x="0" y="0"/>
            <a:chExt cx="6411128" cy="1904999"/>
          </a:xfrm>
        </p:grpSpPr>
        <p:sp>
          <p:nvSpPr>
            <p:cNvPr id="31757" name="任意多边形 17"/>
            <p:cNvSpPr/>
            <p:nvPr/>
          </p:nvSpPr>
          <p:spPr>
            <a:xfrm rot="10800000">
              <a:off x="5098152" y="101815"/>
              <a:ext cx="1312976" cy="1701363"/>
            </a:xfrm>
            <a:custGeom>
              <a:avLst/>
              <a:gdLst/>
              <a:ahLst/>
              <a:cxnLst>
                <a:cxn ang="0">
                  <a:pos x="653834" y="1701363"/>
                </a:cxn>
                <a:cxn ang="0">
                  <a:pos x="0" y="1701363"/>
                </a:cxn>
                <a:cxn ang="0">
                  <a:pos x="261230" y="1361485"/>
                </a:cxn>
                <a:cxn ang="0">
                  <a:pos x="209105" y="1361485"/>
                </a:cxn>
                <a:cxn ang="0">
                  <a:pos x="209105" y="339879"/>
                </a:cxn>
                <a:cxn ang="0">
                  <a:pos x="261231" y="339879"/>
                </a:cxn>
                <a:cxn ang="0">
                  <a:pos x="0" y="0"/>
                </a:cxn>
                <a:cxn ang="0">
                  <a:pos x="653834" y="0"/>
                </a:cxn>
                <a:cxn ang="0">
                  <a:pos x="915065" y="339879"/>
                </a:cxn>
                <a:cxn ang="0">
                  <a:pos x="1312976" y="339879"/>
                </a:cxn>
                <a:cxn ang="0">
                  <a:pos x="1312976" y="1361485"/>
                </a:cxn>
                <a:cxn ang="0">
                  <a:pos x="915064" y="1361485"/>
                </a:cxn>
              </a:cxnLst>
              <a:rect l="0" t="0" r="0" b="0"/>
              <a:pathLst>
                <a:path w="1312976" h="1701363">
                  <a:moveTo>
                    <a:pt x="653834" y="1701363"/>
                  </a:moveTo>
                  <a:lnTo>
                    <a:pt x="0" y="1701363"/>
                  </a:lnTo>
                  <a:lnTo>
                    <a:pt x="261230" y="1361485"/>
                  </a:lnTo>
                  <a:lnTo>
                    <a:pt x="209105" y="1361485"/>
                  </a:lnTo>
                  <a:lnTo>
                    <a:pt x="209105" y="339879"/>
                  </a:lnTo>
                  <a:lnTo>
                    <a:pt x="261231" y="339879"/>
                  </a:lnTo>
                  <a:lnTo>
                    <a:pt x="0" y="0"/>
                  </a:lnTo>
                  <a:lnTo>
                    <a:pt x="653834" y="0"/>
                  </a:lnTo>
                  <a:lnTo>
                    <a:pt x="915065" y="339879"/>
                  </a:lnTo>
                  <a:lnTo>
                    <a:pt x="1312976" y="339879"/>
                  </a:lnTo>
                  <a:lnTo>
                    <a:pt x="1312976" y="1361485"/>
                  </a:lnTo>
                  <a:lnTo>
                    <a:pt x="915064" y="1361485"/>
                  </a:lnTo>
                  <a:lnTo>
                    <a:pt x="653834" y="1701363"/>
                  </a:lnTo>
                  <a:close/>
                </a:path>
              </a:pathLst>
            </a:custGeom>
            <a:solidFill>
              <a:srgbClr val="F2900E"/>
            </a:solidFill>
            <a:ln w="127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8" name="任意多边形 15"/>
            <p:cNvSpPr/>
            <p:nvPr/>
          </p:nvSpPr>
          <p:spPr>
            <a:xfrm rot="5400000">
              <a:off x="4092660" y="342539"/>
              <a:ext cx="1021607" cy="1219907"/>
            </a:xfrm>
            <a:custGeom>
              <a:avLst/>
              <a:gdLst/>
              <a:ahLst/>
              <a:cxnLst>
                <a:cxn ang="0">
                  <a:pos x="0" y="1219907"/>
                </a:cxn>
                <a:cxn ang="0">
                  <a:pos x="0" y="116036"/>
                </a:cxn>
                <a:cxn ang="0">
                  <a:pos x="381631" y="116036"/>
                </a:cxn>
                <a:cxn ang="0">
                  <a:pos x="510804" y="0"/>
                </a:cxn>
                <a:cxn ang="0">
                  <a:pos x="639977" y="116036"/>
                </a:cxn>
                <a:cxn ang="0">
                  <a:pos x="1021607" y="116036"/>
                </a:cxn>
                <a:cxn ang="0">
                  <a:pos x="1021607" y="1219907"/>
                </a:cxn>
              </a:cxnLst>
              <a:rect l="0" t="0" r="0" b="0"/>
              <a:pathLst>
                <a:path w="1021607" h="1219907">
                  <a:moveTo>
                    <a:pt x="0" y="1219907"/>
                  </a:moveTo>
                  <a:lnTo>
                    <a:pt x="0" y="116036"/>
                  </a:lnTo>
                  <a:lnTo>
                    <a:pt x="381631" y="116036"/>
                  </a:lnTo>
                  <a:lnTo>
                    <a:pt x="510804" y="0"/>
                  </a:lnTo>
                  <a:lnTo>
                    <a:pt x="639977" y="116036"/>
                  </a:lnTo>
                  <a:lnTo>
                    <a:pt x="1021607" y="116036"/>
                  </a:lnTo>
                  <a:lnTo>
                    <a:pt x="1021607" y="1219907"/>
                  </a:lnTo>
                  <a:lnTo>
                    <a:pt x="0" y="1219907"/>
                  </a:lnTo>
                  <a:close/>
                </a:path>
              </a:pathLst>
            </a:custGeom>
            <a:solidFill>
              <a:srgbClr val="2E3740"/>
            </a:solidFill>
            <a:ln w="127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9" name="任意多边形 14"/>
            <p:cNvSpPr/>
            <p:nvPr/>
          </p:nvSpPr>
          <p:spPr>
            <a:xfrm rot="5400000">
              <a:off x="3012054" y="342540"/>
              <a:ext cx="1021607" cy="1219907"/>
            </a:xfrm>
            <a:custGeom>
              <a:avLst/>
              <a:gdLst/>
              <a:ahLst/>
              <a:cxnLst>
                <a:cxn ang="0">
                  <a:pos x="0" y="1219907"/>
                </a:cxn>
                <a:cxn ang="0">
                  <a:pos x="0" y="116036"/>
                </a:cxn>
                <a:cxn ang="0">
                  <a:pos x="381631" y="116036"/>
                </a:cxn>
                <a:cxn ang="0">
                  <a:pos x="510804" y="0"/>
                </a:cxn>
                <a:cxn ang="0">
                  <a:pos x="639977" y="116036"/>
                </a:cxn>
                <a:cxn ang="0">
                  <a:pos x="1021607" y="116036"/>
                </a:cxn>
                <a:cxn ang="0">
                  <a:pos x="1021607" y="1219907"/>
                </a:cxn>
              </a:cxnLst>
              <a:rect l="0" t="0" r="0" b="0"/>
              <a:pathLst>
                <a:path w="1021607" h="1219907">
                  <a:moveTo>
                    <a:pt x="0" y="1219907"/>
                  </a:moveTo>
                  <a:lnTo>
                    <a:pt x="0" y="116036"/>
                  </a:lnTo>
                  <a:lnTo>
                    <a:pt x="381631" y="116036"/>
                  </a:lnTo>
                  <a:lnTo>
                    <a:pt x="510804" y="0"/>
                  </a:lnTo>
                  <a:lnTo>
                    <a:pt x="639977" y="116036"/>
                  </a:lnTo>
                  <a:lnTo>
                    <a:pt x="1021607" y="116036"/>
                  </a:lnTo>
                  <a:lnTo>
                    <a:pt x="1021607" y="1219907"/>
                  </a:lnTo>
                  <a:lnTo>
                    <a:pt x="0" y="1219907"/>
                  </a:lnTo>
                  <a:close/>
                </a:path>
              </a:pathLst>
            </a:custGeom>
            <a:solidFill>
              <a:srgbClr val="F2900E"/>
            </a:solidFill>
            <a:ln w="127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0" name="任意多边形 13"/>
            <p:cNvSpPr/>
            <p:nvPr/>
          </p:nvSpPr>
          <p:spPr>
            <a:xfrm rot="5400000">
              <a:off x="1907417" y="342541"/>
              <a:ext cx="1021607" cy="1219907"/>
            </a:xfrm>
            <a:custGeom>
              <a:avLst/>
              <a:gdLst/>
              <a:ahLst/>
              <a:cxnLst>
                <a:cxn ang="0">
                  <a:pos x="0" y="1219907"/>
                </a:cxn>
                <a:cxn ang="0">
                  <a:pos x="0" y="116036"/>
                </a:cxn>
                <a:cxn ang="0">
                  <a:pos x="381631" y="116036"/>
                </a:cxn>
                <a:cxn ang="0">
                  <a:pos x="510804" y="0"/>
                </a:cxn>
                <a:cxn ang="0">
                  <a:pos x="639977" y="116036"/>
                </a:cxn>
                <a:cxn ang="0">
                  <a:pos x="1021607" y="116036"/>
                </a:cxn>
                <a:cxn ang="0">
                  <a:pos x="1021607" y="1219907"/>
                </a:cxn>
              </a:cxnLst>
              <a:rect l="0" t="0" r="0" b="0"/>
              <a:pathLst>
                <a:path w="1021607" h="1219907">
                  <a:moveTo>
                    <a:pt x="0" y="1219907"/>
                  </a:moveTo>
                  <a:lnTo>
                    <a:pt x="0" y="116036"/>
                  </a:lnTo>
                  <a:lnTo>
                    <a:pt x="381631" y="116036"/>
                  </a:lnTo>
                  <a:lnTo>
                    <a:pt x="510804" y="0"/>
                  </a:lnTo>
                  <a:lnTo>
                    <a:pt x="639977" y="116036"/>
                  </a:lnTo>
                  <a:lnTo>
                    <a:pt x="1021607" y="116036"/>
                  </a:lnTo>
                  <a:lnTo>
                    <a:pt x="1021607" y="1219907"/>
                  </a:lnTo>
                  <a:lnTo>
                    <a:pt x="0" y="1219907"/>
                  </a:lnTo>
                  <a:close/>
                </a:path>
              </a:pathLst>
            </a:custGeom>
            <a:solidFill>
              <a:srgbClr val="2E3740"/>
            </a:solidFill>
            <a:ln w="127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1" name="任意多边形 10"/>
            <p:cNvSpPr/>
            <p:nvPr/>
          </p:nvSpPr>
          <p:spPr>
            <a:xfrm rot="-5400000">
              <a:off x="4762" y="-4762"/>
              <a:ext cx="1904999" cy="1914523"/>
            </a:xfrm>
            <a:custGeom>
              <a:avLst/>
              <a:gdLst/>
              <a:ahLst/>
              <a:cxnLst>
                <a:cxn ang="0">
                  <a:pos x="1904845" y="1752153"/>
                </a:cxn>
                <a:cxn ang="0">
                  <a:pos x="1877202" y="1803749"/>
                </a:cxn>
                <a:cxn ang="0">
                  <a:pos x="1875316" y="1806080"/>
                </a:cxn>
                <a:cxn ang="0">
                  <a:pos x="1694971" y="1808463"/>
                </a:cxn>
                <a:cxn ang="0">
                  <a:pos x="1070569" y="1808462"/>
                </a:cxn>
                <a:cxn ang="0">
                  <a:pos x="952500" y="1914523"/>
                </a:cxn>
                <a:cxn ang="0">
                  <a:pos x="834430" y="1808461"/>
                </a:cxn>
                <a:cxn ang="0">
                  <a:pos x="196759" y="1808459"/>
                </a:cxn>
                <a:cxn ang="0">
                  <a:pos x="29203" y="1806079"/>
                </a:cxn>
                <a:cxn ang="0">
                  <a:pos x="27317" y="1803748"/>
                </a:cxn>
                <a:cxn ang="0">
                  <a:pos x="2898" y="1724324"/>
                </a:cxn>
                <a:cxn ang="0">
                  <a:pos x="815756" y="123258"/>
                </a:cxn>
                <a:cxn ang="0">
                  <a:pos x="833024" y="91381"/>
                </a:cxn>
                <a:cxn ang="0">
                  <a:pos x="955923" y="601"/>
                </a:cxn>
                <a:cxn ang="0">
                  <a:pos x="959324" y="0"/>
                </a:cxn>
                <a:cxn ang="0">
                  <a:pos x="1078826" y="91381"/>
                </a:cxn>
                <a:cxn ang="0">
                  <a:pos x="1148780" y="220519"/>
                </a:cxn>
                <a:cxn ang="0">
                  <a:pos x="1623257" y="1155085"/>
                </a:cxn>
                <a:cxn ang="0">
                  <a:pos x="1620212" y="1153362"/>
                </a:cxn>
                <a:cxn ang="0">
                  <a:pos x="1883174" y="1670667"/>
                </a:cxn>
                <a:cxn ang="0">
                  <a:pos x="1904845" y="1752153"/>
                </a:cxn>
              </a:cxnLst>
              <a:rect l="0" t="0" r="0" b="0"/>
              <a:pathLst>
                <a:path w="1904999" h="1914523">
                  <a:moveTo>
                    <a:pt x="1904845" y="1752153"/>
                  </a:moveTo>
                  <a:cubicBezTo>
                    <a:pt x="1903540" y="1774608"/>
                    <a:pt x="1894016" y="1792082"/>
                    <a:pt x="1877202" y="1803749"/>
                  </a:cubicBezTo>
                  <a:cubicBezTo>
                    <a:pt x="1876917" y="1804790"/>
                    <a:pt x="1905689" y="1805294"/>
                    <a:pt x="1875316" y="1806080"/>
                  </a:cubicBezTo>
                  <a:cubicBezTo>
                    <a:pt x="1844945" y="1806866"/>
                    <a:pt x="1832201" y="1809506"/>
                    <a:pt x="1694971" y="1808463"/>
                  </a:cubicBezTo>
                  <a:lnTo>
                    <a:pt x="1070569" y="1808462"/>
                  </a:lnTo>
                  <a:lnTo>
                    <a:pt x="952500" y="1914523"/>
                  </a:lnTo>
                  <a:lnTo>
                    <a:pt x="834430" y="1808461"/>
                  </a:lnTo>
                  <a:lnTo>
                    <a:pt x="196759" y="1808459"/>
                  </a:lnTo>
                  <a:cubicBezTo>
                    <a:pt x="94828" y="1809500"/>
                    <a:pt x="60068" y="1830323"/>
                    <a:pt x="29203" y="1806079"/>
                  </a:cubicBezTo>
                  <a:cubicBezTo>
                    <a:pt x="28391" y="1805443"/>
                    <a:pt x="28332" y="1804453"/>
                    <a:pt x="27317" y="1803748"/>
                  </a:cubicBezTo>
                  <a:cubicBezTo>
                    <a:pt x="4061" y="1787610"/>
                    <a:pt x="-5249" y="1760366"/>
                    <a:pt x="2898" y="1724324"/>
                  </a:cubicBezTo>
                  <a:lnTo>
                    <a:pt x="815756" y="123258"/>
                  </a:lnTo>
                  <a:lnTo>
                    <a:pt x="833024" y="91381"/>
                  </a:lnTo>
                  <a:cubicBezTo>
                    <a:pt x="866887" y="28860"/>
                    <a:pt x="911551" y="-1578"/>
                    <a:pt x="955923" y="601"/>
                  </a:cubicBezTo>
                  <a:cubicBezTo>
                    <a:pt x="957052" y="24"/>
                    <a:pt x="958190" y="0"/>
                    <a:pt x="959324" y="0"/>
                  </a:cubicBezTo>
                  <a:cubicBezTo>
                    <a:pt x="1002574" y="0"/>
                    <a:pt x="1045826" y="30460"/>
                    <a:pt x="1078826" y="91381"/>
                  </a:cubicBezTo>
                  <a:lnTo>
                    <a:pt x="1148780" y="220519"/>
                  </a:lnTo>
                  <a:lnTo>
                    <a:pt x="1623257" y="1155085"/>
                  </a:lnTo>
                  <a:lnTo>
                    <a:pt x="1620212" y="1153362"/>
                  </a:lnTo>
                  <a:lnTo>
                    <a:pt x="1883174" y="1670667"/>
                  </a:lnTo>
                  <a:cubicBezTo>
                    <a:pt x="1899236" y="1702261"/>
                    <a:pt x="1906150" y="1729698"/>
                    <a:pt x="1904845" y="1752153"/>
                  </a:cubicBezTo>
                  <a:close/>
                </a:path>
              </a:pathLst>
            </a:custGeom>
            <a:solidFill>
              <a:srgbClr val="F2900E"/>
            </a:solidFill>
            <a:ln w="127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1284" name="Freeform 25"/>
          <p:cNvSpPr>
            <a:spLocks noEditPoints="1"/>
          </p:cNvSpPr>
          <p:nvPr/>
        </p:nvSpPr>
        <p:spPr>
          <a:xfrm>
            <a:off x="9499600" y="2817813"/>
            <a:ext cx="466725" cy="468312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99" h="200">
                <a:moveTo>
                  <a:pt x="186" y="80"/>
                </a:moveTo>
                <a:cubicBezTo>
                  <a:pt x="170" y="80"/>
                  <a:pt x="170" y="80"/>
                  <a:pt x="170" y="80"/>
                </a:cubicBezTo>
                <a:cubicBezTo>
                  <a:pt x="168" y="74"/>
                  <a:pt x="166" y="69"/>
                  <a:pt x="163" y="64"/>
                </a:cubicBezTo>
                <a:cubicBezTo>
                  <a:pt x="175" y="52"/>
                  <a:pt x="175" y="52"/>
                  <a:pt x="175" y="52"/>
                </a:cubicBezTo>
                <a:cubicBezTo>
                  <a:pt x="180" y="47"/>
                  <a:pt x="180" y="38"/>
                  <a:pt x="175" y="33"/>
                </a:cubicBezTo>
                <a:cubicBezTo>
                  <a:pt x="165" y="24"/>
                  <a:pt x="165" y="24"/>
                  <a:pt x="165" y="24"/>
                </a:cubicBezTo>
                <a:cubicBezTo>
                  <a:pt x="160" y="19"/>
                  <a:pt x="152" y="19"/>
                  <a:pt x="146" y="24"/>
                </a:cubicBezTo>
                <a:cubicBezTo>
                  <a:pt x="135" y="36"/>
                  <a:pt x="135" y="36"/>
                  <a:pt x="135" y="36"/>
                </a:cubicBezTo>
                <a:cubicBezTo>
                  <a:pt x="130" y="33"/>
                  <a:pt x="125" y="31"/>
                  <a:pt x="120" y="30"/>
                </a:cubicBezTo>
                <a:cubicBezTo>
                  <a:pt x="120" y="13"/>
                  <a:pt x="120" y="13"/>
                  <a:pt x="120" y="13"/>
                </a:cubicBezTo>
                <a:cubicBezTo>
                  <a:pt x="120" y="6"/>
                  <a:pt x="114" y="0"/>
                  <a:pt x="106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86" y="0"/>
                  <a:pt x="80" y="6"/>
                  <a:pt x="80" y="13"/>
                </a:cubicBezTo>
                <a:cubicBezTo>
                  <a:pt x="80" y="30"/>
                  <a:pt x="80" y="30"/>
                  <a:pt x="80" y="30"/>
                </a:cubicBezTo>
                <a:cubicBezTo>
                  <a:pt x="74" y="31"/>
                  <a:pt x="69" y="33"/>
                  <a:pt x="64" y="36"/>
                </a:cubicBezTo>
                <a:cubicBezTo>
                  <a:pt x="52" y="24"/>
                  <a:pt x="52" y="24"/>
                  <a:pt x="52" y="24"/>
                </a:cubicBezTo>
                <a:cubicBezTo>
                  <a:pt x="47" y="19"/>
                  <a:pt x="38" y="19"/>
                  <a:pt x="33" y="24"/>
                </a:cubicBezTo>
                <a:cubicBezTo>
                  <a:pt x="24" y="33"/>
                  <a:pt x="24" y="33"/>
                  <a:pt x="24" y="33"/>
                </a:cubicBezTo>
                <a:cubicBezTo>
                  <a:pt x="18" y="38"/>
                  <a:pt x="18" y="47"/>
                  <a:pt x="24" y="52"/>
                </a:cubicBezTo>
                <a:cubicBezTo>
                  <a:pt x="36" y="64"/>
                  <a:pt x="36" y="64"/>
                  <a:pt x="36" y="64"/>
                </a:cubicBezTo>
                <a:cubicBezTo>
                  <a:pt x="33" y="69"/>
                  <a:pt x="31" y="74"/>
                  <a:pt x="29" y="80"/>
                </a:cubicBezTo>
                <a:cubicBezTo>
                  <a:pt x="13" y="80"/>
                  <a:pt x="13" y="80"/>
                  <a:pt x="13" y="80"/>
                </a:cubicBezTo>
                <a:cubicBezTo>
                  <a:pt x="6" y="80"/>
                  <a:pt x="0" y="86"/>
                  <a:pt x="0" y="93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114"/>
                  <a:pt x="6" y="120"/>
                  <a:pt x="13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1" y="125"/>
                  <a:pt x="33" y="130"/>
                  <a:pt x="35" y="135"/>
                </a:cubicBezTo>
                <a:cubicBezTo>
                  <a:pt x="24" y="147"/>
                  <a:pt x="24" y="147"/>
                  <a:pt x="24" y="147"/>
                </a:cubicBezTo>
                <a:cubicBezTo>
                  <a:pt x="18" y="152"/>
                  <a:pt x="18" y="160"/>
                  <a:pt x="24" y="166"/>
                </a:cubicBezTo>
                <a:cubicBezTo>
                  <a:pt x="33" y="175"/>
                  <a:pt x="33" y="175"/>
                  <a:pt x="33" y="175"/>
                </a:cubicBezTo>
                <a:cubicBezTo>
                  <a:pt x="38" y="180"/>
                  <a:pt x="47" y="180"/>
                  <a:pt x="52" y="175"/>
                </a:cubicBezTo>
                <a:cubicBezTo>
                  <a:pt x="63" y="163"/>
                  <a:pt x="63" y="163"/>
                  <a:pt x="63" y="163"/>
                </a:cubicBezTo>
                <a:cubicBezTo>
                  <a:pt x="69" y="166"/>
                  <a:pt x="74" y="169"/>
                  <a:pt x="80" y="170"/>
                </a:cubicBezTo>
                <a:cubicBezTo>
                  <a:pt x="80" y="186"/>
                  <a:pt x="80" y="186"/>
                  <a:pt x="80" y="186"/>
                </a:cubicBezTo>
                <a:cubicBezTo>
                  <a:pt x="80" y="194"/>
                  <a:pt x="86" y="200"/>
                  <a:pt x="93" y="200"/>
                </a:cubicBezTo>
                <a:cubicBezTo>
                  <a:pt x="106" y="200"/>
                  <a:pt x="106" y="200"/>
                  <a:pt x="106" y="200"/>
                </a:cubicBezTo>
                <a:cubicBezTo>
                  <a:pt x="114" y="200"/>
                  <a:pt x="120" y="194"/>
                  <a:pt x="120" y="186"/>
                </a:cubicBezTo>
                <a:cubicBezTo>
                  <a:pt x="120" y="170"/>
                  <a:pt x="120" y="170"/>
                  <a:pt x="120" y="170"/>
                </a:cubicBezTo>
                <a:cubicBezTo>
                  <a:pt x="125" y="169"/>
                  <a:pt x="130" y="166"/>
                  <a:pt x="135" y="164"/>
                </a:cubicBezTo>
                <a:cubicBezTo>
                  <a:pt x="146" y="175"/>
                  <a:pt x="146" y="175"/>
                  <a:pt x="146" y="175"/>
                </a:cubicBezTo>
                <a:cubicBezTo>
                  <a:pt x="152" y="180"/>
                  <a:pt x="160" y="180"/>
                  <a:pt x="165" y="175"/>
                </a:cubicBezTo>
                <a:cubicBezTo>
                  <a:pt x="175" y="166"/>
                  <a:pt x="175" y="166"/>
                  <a:pt x="175" y="166"/>
                </a:cubicBezTo>
                <a:cubicBezTo>
                  <a:pt x="180" y="160"/>
                  <a:pt x="180" y="152"/>
                  <a:pt x="175" y="147"/>
                </a:cubicBezTo>
                <a:cubicBezTo>
                  <a:pt x="163" y="135"/>
                  <a:pt x="163" y="135"/>
                  <a:pt x="163" y="135"/>
                </a:cubicBezTo>
                <a:cubicBezTo>
                  <a:pt x="166" y="131"/>
                  <a:pt x="168" y="125"/>
                  <a:pt x="170" y="120"/>
                </a:cubicBezTo>
                <a:cubicBezTo>
                  <a:pt x="186" y="120"/>
                  <a:pt x="186" y="120"/>
                  <a:pt x="186" y="120"/>
                </a:cubicBezTo>
                <a:cubicBezTo>
                  <a:pt x="193" y="120"/>
                  <a:pt x="199" y="114"/>
                  <a:pt x="199" y="107"/>
                </a:cubicBezTo>
                <a:cubicBezTo>
                  <a:pt x="199" y="93"/>
                  <a:pt x="199" y="93"/>
                  <a:pt x="199" y="93"/>
                </a:cubicBezTo>
                <a:cubicBezTo>
                  <a:pt x="199" y="86"/>
                  <a:pt x="193" y="80"/>
                  <a:pt x="186" y="80"/>
                </a:cubicBezTo>
                <a:close/>
                <a:moveTo>
                  <a:pt x="100" y="140"/>
                </a:moveTo>
                <a:cubicBezTo>
                  <a:pt x="78" y="140"/>
                  <a:pt x="60" y="122"/>
                  <a:pt x="60" y="100"/>
                </a:cubicBezTo>
                <a:cubicBezTo>
                  <a:pt x="60" y="78"/>
                  <a:pt x="78" y="60"/>
                  <a:pt x="100" y="60"/>
                </a:cubicBezTo>
                <a:cubicBezTo>
                  <a:pt x="122" y="60"/>
                  <a:pt x="139" y="78"/>
                  <a:pt x="139" y="100"/>
                </a:cubicBezTo>
                <a:cubicBezTo>
                  <a:pt x="139" y="122"/>
                  <a:pt x="122" y="140"/>
                  <a:pt x="100" y="140"/>
                </a:cubicBezTo>
                <a:close/>
                <a:moveTo>
                  <a:pt x="100" y="80"/>
                </a:moveTo>
                <a:cubicBezTo>
                  <a:pt x="89" y="80"/>
                  <a:pt x="80" y="89"/>
                  <a:pt x="80" y="100"/>
                </a:cubicBezTo>
                <a:cubicBezTo>
                  <a:pt x="80" y="111"/>
                  <a:pt x="89" y="120"/>
                  <a:pt x="100" y="120"/>
                </a:cubicBezTo>
                <a:cubicBezTo>
                  <a:pt x="111" y="120"/>
                  <a:pt x="120" y="111"/>
                  <a:pt x="120" y="100"/>
                </a:cubicBezTo>
                <a:cubicBezTo>
                  <a:pt x="120" y="89"/>
                  <a:pt x="111" y="80"/>
                  <a:pt x="100" y="80"/>
                </a:cubicBezTo>
                <a:close/>
              </a:path>
            </a:pathLst>
          </a:custGeom>
          <a:solidFill>
            <a:srgbClr val="FFB01C"/>
          </a:solidFill>
          <a:ln w="1270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814638" y="2741613"/>
            <a:ext cx="6684962" cy="6127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留住老客户比开发新客户的成本更低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3" grpId="0"/>
      <p:bldP spid="11284" grpId="0" bldLvl="0" animBg="1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5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32771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32772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773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2774" name="文本框 4"/>
            <p:cNvSpPr txBox="1"/>
            <p:nvPr/>
          </p:nvSpPr>
          <p:spPr>
            <a:xfrm>
              <a:off x="414" y="553"/>
              <a:ext cx="30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留住客户的步骤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006600" y="1470025"/>
            <a:ext cx="8153400" cy="1177925"/>
            <a:chOff x="3161" y="2314"/>
            <a:chExt cx="12840" cy="1855"/>
          </a:xfrm>
        </p:grpSpPr>
        <p:sp>
          <p:nvSpPr>
            <p:cNvPr id="5" name="圆角矩形 4"/>
            <p:cNvSpPr/>
            <p:nvPr/>
          </p:nvSpPr>
          <p:spPr>
            <a:xfrm>
              <a:off x="3499" y="2355"/>
              <a:ext cx="12501" cy="1281"/>
            </a:xfrm>
            <a:prstGeom prst="roundRect">
              <a:avLst/>
            </a:prstGeom>
            <a:solidFill>
              <a:srgbClr val="F2900E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base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zh-CN" altLang="en-US" sz="3600" strike="noStrike" noProof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 rot="5400000">
              <a:off x="3245" y="2440"/>
              <a:ext cx="1644" cy="1814"/>
            </a:xfrm>
            <a:custGeom>
              <a:avLst/>
              <a:gdLst>
                <a:gd name="connsiteX0" fmla="*/ 0 w 1044303"/>
                <a:gd name="connsiteY0" fmla="*/ 1016528 h 1152128"/>
                <a:gd name="connsiteX1" fmla="*/ 0 w 1044303"/>
                <a:gd name="connsiteY1" fmla="*/ 135600 h 1152128"/>
                <a:gd name="connsiteX2" fmla="*/ 135600 w 1044303"/>
                <a:gd name="connsiteY2" fmla="*/ 0 h 1152128"/>
                <a:gd name="connsiteX3" fmla="*/ 677985 w 1044303"/>
                <a:gd name="connsiteY3" fmla="*/ 0 h 1152128"/>
                <a:gd name="connsiteX4" fmla="*/ 813585 w 1044303"/>
                <a:gd name="connsiteY4" fmla="*/ 135600 h 1152128"/>
                <a:gd name="connsiteX5" fmla="*/ 813585 w 1044303"/>
                <a:gd name="connsiteY5" fmla="*/ 648343 h 1152128"/>
                <a:gd name="connsiteX6" fmla="*/ 1044303 w 1044303"/>
                <a:gd name="connsiteY6" fmla="*/ 939297 h 1152128"/>
                <a:gd name="connsiteX7" fmla="*/ 813585 w 1044303"/>
                <a:gd name="connsiteY7" fmla="*/ 939297 h 1152128"/>
                <a:gd name="connsiteX8" fmla="*/ 813585 w 1044303"/>
                <a:gd name="connsiteY8" fmla="*/ 1016528 h 1152128"/>
                <a:gd name="connsiteX9" fmla="*/ 677985 w 1044303"/>
                <a:gd name="connsiteY9" fmla="*/ 1152128 h 1152128"/>
                <a:gd name="connsiteX10" fmla="*/ 135600 w 1044303"/>
                <a:gd name="connsiteY10" fmla="*/ 1152128 h 1152128"/>
                <a:gd name="connsiteX11" fmla="*/ 0 w 1044303"/>
                <a:gd name="connsiteY11" fmla="*/ 1016528 h 115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44303" h="1152128">
                  <a:moveTo>
                    <a:pt x="0" y="1016528"/>
                  </a:moveTo>
                  <a:lnTo>
                    <a:pt x="0" y="135600"/>
                  </a:lnTo>
                  <a:cubicBezTo>
                    <a:pt x="0" y="60710"/>
                    <a:pt x="60710" y="0"/>
                    <a:pt x="135600" y="0"/>
                  </a:cubicBezTo>
                  <a:lnTo>
                    <a:pt x="677985" y="0"/>
                  </a:lnTo>
                  <a:cubicBezTo>
                    <a:pt x="752875" y="0"/>
                    <a:pt x="813585" y="60710"/>
                    <a:pt x="813585" y="135600"/>
                  </a:cubicBezTo>
                  <a:lnTo>
                    <a:pt x="813585" y="648343"/>
                  </a:lnTo>
                  <a:lnTo>
                    <a:pt x="1044303" y="939297"/>
                  </a:lnTo>
                  <a:lnTo>
                    <a:pt x="813585" y="939297"/>
                  </a:lnTo>
                  <a:lnTo>
                    <a:pt x="813585" y="1016528"/>
                  </a:lnTo>
                  <a:cubicBezTo>
                    <a:pt x="813585" y="1091418"/>
                    <a:pt x="752875" y="1152128"/>
                    <a:pt x="677985" y="1152128"/>
                  </a:cubicBezTo>
                  <a:lnTo>
                    <a:pt x="135600" y="1152128"/>
                  </a:lnTo>
                  <a:cubicBezTo>
                    <a:pt x="60710" y="1152128"/>
                    <a:pt x="0" y="1091418"/>
                    <a:pt x="0" y="1016528"/>
                  </a:cubicBezTo>
                  <a:close/>
                </a:path>
              </a:pathLst>
            </a:custGeom>
            <a:solidFill>
              <a:srgbClr val="F2900E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base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zh-CN" altLang="en-US" sz="3600" strike="noStrike" noProof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2778" name="矩形 6"/>
            <p:cNvSpPr/>
            <p:nvPr/>
          </p:nvSpPr>
          <p:spPr>
            <a:xfrm>
              <a:off x="3179" y="2753"/>
              <a:ext cx="1728" cy="83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第一步</a:t>
              </a:r>
            </a:p>
          </p:txBody>
        </p:sp>
        <p:sp>
          <p:nvSpPr>
            <p:cNvPr id="32779" name="矩形 7"/>
            <p:cNvSpPr/>
            <p:nvPr/>
          </p:nvSpPr>
          <p:spPr>
            <a:xfrm>
              <a:off x="4823" y="2314"/>
              <a:ext cx="8808" cy="12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为留住老顾客企业首先要明确界定顾客保持的目标和  相关战略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663700" y="2776538"/>
            <a:ext cx="8066088" cy="1150937"/>
            <a:chOff x="2620" y="4372"/>
            <a:chExt cx="12702" cy="1813"/>
          </a:xfrm>
        </p:grpSpPr>
        <p:sp>
          <p:nvSpPr>
            <p:cNvPr id="9" name="圆角矩形 8"/>
            <p:cNvSpPr/>
            <p:nvPr/>
          </p:nvSpPr>
          <p:spPr>
            <a:xfrm>
              <a:off x="2619" y="4371"/>
              <a:ext cx="12390" cy="1281"/>
            </a:xfrm>
            <a:prstGeom prst="roundRect">
              <a:avLst/>
            </a:prstGeom>
            <a:solidFill>
              <a:srgbClr val="2E374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base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zh-CN" altLang="en-US" sz="2400" strike="noStrike" noProof="1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 rot="5400000">
              <a:off x="13592" y="4456"/>
              <a:ext cx="1644" cy="1814"/>
            </a:xfrm>
            <a:custGeom>
              <a:avLst/>
              <a:gdLst>
                <a:gd name="connsiteX0" fmla="*/ 0 w 1044303"/>
                <a:gd name="connsiteY0" fmla="*/ 1016528 h 1152128"/>
                <a:gd name="connsiteX1" fmla="*/ 0 w 1044303"/>
                <a:gd name="connsiteY1" fmla="*/ 135600 h 1152128"/>
                <a:gd name="connsiteX2" fmla="*/ 135600 w 1044303"/>
                <a:gd name="connsiteY2" fmla="*/ 0 h 1152128"/>
                <a:gd name="connsiteX3" fmla="*/ 677985 w 1044303"/>
                <a:gd name="connsiteY3" fmla="*/ 0 h 1152128"/>
                <a:gd name="connsiteX4" fmla="*/ 813585 w 1044303"/>
                <a:gd name="connsiteY4" fmla="*/ 135600 h 1152128"/>
                <a:gd name="connsiteX5" fmla="*/ 813585 w 1044303"/>
                <a:gd name="connsiteY5" fmla="*/ 648343 h 1152128"/>
                <a:gd name="connsiteX6" fmla="*/ 1044303 w 1044303"/>
                <a:gd name="connsiteY6" fmla="*/ 939297 h 1152128"/>
                <a:gd name="connsiteX7" fmla="*/ 813585 w 1044303"/>
                <a:gd name="connsiteY7" fmla="*/ 939297 h 1152128"/>
                <a:gd name="connsiteX8" fmla="*/ 813585 w 1044303"/>
                <a:gd name="connsiteY8" fmla="*/ 1016528 h 1152128"/>
                <a:gd name="connsiteX9" fmla="*/ 677985 w 1044303"/>
                <a:gd name="connsiteY9" fmla="*/ 1152128 h 1152128"/>
                <a:gd name="connsiteX10" fmla="*/ 135600 w 1044303"/>
                <a:gd name="connsiteY10" fmla="*/ 1152128 h 1152128"/>
                <a:gd name="connsiteX11" fmla="*/ 0 w 1044303"/>
                <a:gd name="connsiteY11" fmla="*/ 1016528 h 115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44303" h="1152128">
                  <a:moveTo>
                    <a:pt x="0" y="1016528"/>
                  </a:moveTo>
                  <a:lnTo>
                    <a:pt x="0" y="135600"/>
                  </a:lnTo>
                  <a:cubicBezTo>
                    <a:pt x="0" y="60710"/>
                    <a:pt x="60710" y="0"/>
                    <a:pt x="135600" y="0"/>
                  </a:cubicBezTo>
                  <a:lnTo>
                    <a:pt x="677985" y="0"/>
                  </a:lnTo>
                  <a:cubicBezTo>
                    <a:pt x="752875" y="0"/>
                    <a:pt x="813585" y="60710"/>
                    <a:pt x="813585" y="135600"/>
                  </a:cubicBezTo>
                  <a:lnTo>
                    <a:pt x="813585" y="648343"/>
                  </a:lnTo>
                  <a:lnTo>
                    <a:pt x="1044303" y="939297"/>
                  </a:lnTo>
                  <a:lnTo>
                    <a:pt x="813585" y="939297"/>
                  </a:lnTo>
                  <a:lnTo>
                    <a:pt x="813585" y="1016528"/>
                  </a:lnTo>
                  <a:cubicBezTo>
                    <a:pt x="813585" y="1091418"/>
                    <a:pt x="752875" y="1152128"/>
                    <a:pt x="677985" y="1152128"/>
                  </a:cubicBezTo>
                  <a:lnTo>
                    <a:pt x="135600" y="1152128"/>
                  </a:lnTo>
                  <a:cubicBezTo>
                    <a:pt x="60710" y="1152128"/>
                    <a:pt x="0" y="1091418"/>
                    <a:pt x="0" y="1016528"/>
                  </a:cubicBezTo>
                  <a:close/>
                </a:path>
              </a:pathLst>
            </a:custGeom>
            <a:solidFill>
              <a:srgbClr val="2E374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base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zh-CN" altLang="en-US" sz="2400" strike="noStrike" noProof="1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3527" y="4769"/>
              <a:ext cx="1728" cy="8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zh-CN" sz="2400" strike="noStrike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第二步</a:t>
              </a:r>
              <a:endParaRPr lang="zh-CN" sz="2400" strike="noStrike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784" name="矩形 11"/>
            <p:cNvSpPr/>
            <p:nvPr/>
          </p:nvSpPr>
          <p:spPr>
            <a:xfrm>
              <a:off x="5013" y="4881"/>
              <a:ext cx="6599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对顾客群进行划分，根据</a:t>
              </a:r>
              <a:r>
                <a:rPr lang="en-US" altLang="zh-CN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20/80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原则</a:t>
              </a:r>
              <a:endParaRPr lang="en-US" altLang="zh-CN" sz="2000" dirty="0">
                <a:latin typeface="Arial Black" panose="020B0A04020102020204"/>
                <a:ea typeface="宋体" panose="0201060003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006600" y="4162425"/>
            <a:ext cx="8153400" cy="1152525"/>
            <a:chOff x="3161" y="6556"/>
            <a:chExt cx="12840" cy="1813"/>
          </a:xfrm>
        </p:grpSpPr>
        <p:sp>
          <p:nvSpPr>
            <p:cNvPr id="13" name="圆角矩形 12"/>
            <p:cNvSpPr/>
            <p:nvPr/>
          </p:nvSpPr>
          <p:spPr>
            <a:xfrm>
              <a:off x="3499" y="6555"/>
              <a:ext cx="12501" cy="1281"/>
            </a:xfrm>
            <a:prstGeom prst="roundRect">
              <a:avLst/>
            </a:prstGeom>
            <a:solidFill>
              <a:srgbClr val="F2900E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base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zh-CN" altLang="en-US" sz="3600" strike="noStrike" noProof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 rot="5400000">
              <a:off x="3245" y="6640"/>
              <a:ext cx="1644" cy="1814"/>
            </a:xfrm>
            <a:custGeom>
              <a:avLst/>
              <a:gdLst>
                <a:gd name="connsiteX0" fmla="*/ 0 w 1044303"/>
                <a:gd name="connsiteY0" fmla="*/ 1016528 h 1152128"/>
                <a:gd name="connsiteX1" fmla="*/ 0 w 1044303"/>
                <a:gd name="connsiteY1" fmla="*/ 135600 h 1152128"/>
                <a:gd name="connsiteX2" fmla="*/ 135600 w 1044303"/>
                <a:gd name="connsiteY2" fmla="*/ 0 h 1152128"/>
                <a:gd name="connsiteX3" fmla="*/ 677985 w 1044303"/>
                <a:gd name="connsiteY3" fmla="*/ 0 h 1152128"/>
                <a:gd name="connsiteX4" fmla="*/ 813585 w 1044303"/>
                <a:gd name="connsiteY4" fmla="*/ 135600 h 1152128"/>
                <a:gd name="connsiteX5" fmla="*/ 813585 w 1044303"/>
                <a:gd name="connsiteY5" fmla="*/ 648343 h 1152128"/>
                <a:gd name="connsiteX6" fmla="*/ 1044303 w 1044303"/>
                <a:gd name="connsiteY6" fmla="*/ 939297 h 1152128"/>
                <a:gd name="connsiteX7" fmla="*/ 813585 w 1044303"/>
                <a:gd name="connsiteY7" fmla="*/ 939297 h 1152128"/>
                <a:gd name="connsiteX8" fmla="*/ 813585 w 1044303"/>
                <a:gd name="connsiteY8" fmla="*/ 1016528 h 1152128"/>
                <a:gd name="connsiteX9" fmla="*/ 677985 w 1044303"/>
                <a:gd name="connsiteY9" fmla="*/ 1152128 h 1152128"/>
                <a:gd name="connsiteX10" fmla="*/ 135600 w 1044303"/>
                <a:gd name="connsiteY10" fmla="*/ 1152128 h 1152128"/>
                <a:gd name="connsiteX11" fmla="*/ 0 w 1044303"/>
                <a:gd name="connsiteY11" fmla="*/ 1016528 h 115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44303" h="1152128">
                  <a:moveTo>
                    <a:pt x="0" y="1016528"/>
                  </a:moveTo>
                  <a:lnTo>
                    <a:pt x="0" y="135600"/>
                  </a:lnTo>
                  <a:cubicBezTo>
                    <a:pt x="0" y="60710"/>
                    <a:pt x="60710" y="0"/>
                    <a:pt x="135600" y="0"/>
                  </a:cubicBezTo>
                  <a:lnTo>
                    <a:pt x="677985" y="0"/>
                  </a:lnTo>
                  <a:cubicBezTo>
                    <a:pt x="752875" y="0"/>
                    <a:pt x="813585" y="60710"/>
                    <a:pt x="813585" y="135600"/>
                  </a:cubicBezTo>
                  <a:lnTo>
                    <a:pt x="813585" y="648343"/>
                  </a:lnTo>
                  <a:lnTo>
                    <a:pt x="1044303" y="939297"/>
                  </a:lnTo>
                  <a:lnTo>
                    <a:pt x="813585" y="939297"/>
                  </a:lnTo>
                  <a:lnTo>
                    <a:pt x="813585" y="1016528"/>
                  </a:lnTo>
                  <a:cubicBezTo>
                    <a:pt x="813585" y="1091418"/>
                    <a:pt x="752875" y="1152128"/>
                    <a:pt x="677985" y="1152128"/>
                  </a:cubicBezTo>
                  <a:lnTo>
                    <a:pt x="135600" y="1152128"/>
                  </a:lnTo>
                  <a:cubicBezTo>
                    <a:pt x="60710" y="1152128"/>
                    <a:pt x="0" y="1091418"/>
                    <a:pt x="0" y="1016528"/>
                  </a:cubicBezTo>
                  <a:close/>
                </a:path>
              </a:pathLst>
            </a:custGeom>
            <a:solidFill>
              <a:srgbClr val="F2900E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base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zh-CN" altLang="en-US" sz="3600" strike="noStrike" noProof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2788" name="矩形 14"/>
            <p:cNvSpPr/>
            <p:nvPr/>
          </p:nvSpPr>
          <p:spPr>
            <a:xfrm>
              <a:off x="3179" y="6953"/>
              <a:ext cx="1728" cy="83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第三步</a:t>
              </a:r>
            </a:p>
          </p:txBody>
        </p:sp>
        <p:sp>
          <p:nvSpPr>
            <p:cNvPr id="32789" name="矩形 15"/>
            <p:cNvSpPr/>
            <p:nvPr/>
          </p:nvSpPr>
          <p:spPr>
            <a:xfrm>
              <a:off x="5018" y="6714"/>
              <a:ext cx="10098" cy="108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了解顾客的关键需求，弄清顾客所期望的绩效与实际所感知的绩效之间存在的差距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898650" y="5457825"/>
            <a:ext cx="8066088" cy="1152525"/>
            <a:chOff x="2990" y="8596"/>
            <a:chExt cx="12702" cy="1813"/>
          </a:xfrm>
        </p:grpSpPr>
        <p:sp>
          <p:nvSpPr>
            <p:cNvPr id="17" name="圆角矩形 16"/>
            <p:cNvSpPr/>
            <p:nvPr/>
          </p:nvSpPr>
          <p:spPr>
            <a:xfrm>
              <a:off x="2989" y="8595"/>
              <a:ext cx="12390" cy="1281"/>
            </a:xfrm>
            <a:prstGeom prst="roundRect">
              <a:avLst/>
            </a:prstGeom>
            <a:solidFill>
              <a:srgbClr val="2E374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base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zh-CN" altLang="en-US" sz="2400" strike="noStrike" noProof="1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8" name="任意多边形 17"/>
            <p:cNvSpPr/>
            <p:nvPr/>
          </p:nvSpPr>
          <p:spPr>
            <a:xfrm rot="5400000">
              <a:off x="13962" y="8680"/>
              <a:ext cx="1644" cy="1814"/>
            </a:xfrm>
            <a:custGeom>
              <a:avLst/>
              <a:gdLst>
                <a:gd name="connsiteX0" fmla="*/ 0 w 1044303"/>
                <a:gd name="connsiteY0" fmla="*/ 1016528 h 1152128"/>
                <a:gd name="connsiteX1" fmla="*/ 0 w 1044303"/>
                <a:gd name="connsiteY1" fmla="*/ 135600 h 1152128"/>
                <a:gd name="connsiteX2" fmla="*/ 135600 w 1044303"/>
                <a:gd name="connsiteY2" fmla="*/ 0 h 1152128"/>
                <a:gd name="connsiteX3" fmla="*/ 677985 w 1044303"/>
                <a:gd name="connsiteY3" fmla="*/ 0 h 1152128"/>
                <a:gd name="connsiteX4" fmla="*/ 813585 w 1044303"/>
                <a:gd name="connsiteY4" fmla="*/ 135600 h 1152128"/>
                <a:gd name="connsiteX5" fmla="*/ 813585 w 1044303"/>
                <a:gd name="connsiteY5" fmla="*/ 648343 h 1152128"/>
                <a:gd name="connsiteX6" fmla="*/ 1044303 w 1044303"/>
                <a:gd name="connsiteY6" fmla="*/ 939297 h 1152128"/>
                <a:gd name="connsiteX7" fmla="*/ 813585 w 1044303"/>
                <a:gd name="connsiteY7" fmla="*/ 939297 h 1152128"/>
                <a:gd name="connsiteX8" fmla="*/ 813585 w 1044303"/>
                <a:gd name="connsiteY8" fmla="*/ 1016528 h 1152128"/>
                <a:gd name="connsiteX9" fmla="*/ 677985 w 1044303"/>
                <a:gd name="connsiteY9" fmla="*/ 1152128 h 1152128"/>
                <a:gd name="connsiteX10" fmla="*/ 135600 w 1044303"/>
                <a:gd name="connsiteY10" fmla="*/ 1152128 h 1152128"/>
                <a:gd name="connsiteX11" fmla="*/ 0 w 1044303"/>
                <a:gd name="connsiteY11" fmla="*/ 1016528 h 115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44303" h="1152128">
                  <a:moveTo>
                    <a:pt x="0" y="1016528"/>
                  </a:moveTo>
                  <a:lnTo>
                    <a:pt x="0" y="135600"/>
                  </a:lnTo>
                  <a:cubicBezTo>
                    <a:pt x="0" y="60710"/>
                    <a:pt x="60710" y="0"/>
                    <a:pt x="135600" y="0"/>
                  </a:cubicBezTo>
                  <a:lnTo>
                    <a:pt x="677985" y="0"/>
                  </a:lnTo>
                  <a:cubicBezTo>
                    <a:pt x="752875" y="0"/>
                    <a:pt x="813585" y="60710"/>
                    <a:pt x="813585" y="135600"/>
                  </a:cubicBezTo>
                  <a:lnTo>
                    <a:pt x="813585" y="648343"/>
                  </a:lnTo>
                  <a:lnTo>
                    <a:pt x="1044303" y="939297"/>
                  </a:lnTo>
                  <a:lnTo>
                    <a:pt x="813585" y="939297"/>
                  </a:lnTo>
                  <a:lnTo>
                    <a:pt x="813585" y="1016528"/>
                  </a:lnTo>
                  <a:cubicBezTo>
                    <a:pt x="813585" y="1091418"/>
                    <a:pt x="752875" y="1152128"/>
                    <a:pt x="677985" y="1152128"/>
                  </a:cubicBezTo>
                  <a:lnTo>
                    <a:pt x="135600" y="1152128"/>
                  </a:lnTo>
                  <a:cubicBezTo>
                    <a:pt x="60710" y="1152128"/>
                    <a:pt x="0" y="1091418"/>
                    <a:pt x="0" y="1016528"/>
                  </a:cubicBezTo>
                  <a:close/>
                </a:path>
              </a:pathLst>
            </a:custGeom>
            <a:solidFill>
              <a:srgbClr val="2E374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base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zh-CN" altLang="en-US" sz="2400" strike="noStrike" noProof="1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3897" y="8993"/>
              <a:ext cx="1728" cy="8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zh-CN" sz="2400" strike="noStrike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第四步</a:t>
              </a:r>
              <a:endParaRPr lang="zh-CN" sz="2400" strike="noStrike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794" name="矩形 19"/>
            <p:cNvSpPr/>
            <p:nvPr/>
          </p:nvSpPr>
          <p:spPr>
            <a:xfrm>
              <a:off x="5018" y="8818"/>
              <a:ext cx="8937" cy="11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通过改进服务流程，进行员工培训等，进一步改进和提高企业绩效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5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33795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33796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797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3798" name="文本框 4"/>
            <p:cNvSpPr txBox="1"/>
            <p:nvPr/>
          </p:nvSpPr>
          <p:spPr>
            <a:xfrm>
              <a:off x="414" y="553"/>
              <a:ext cx="30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留住客户的步骤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006600" y="1495425"/>
            <a:ext cx="8153400" cy="1152525"/>
            <a:chOff x="3161" y="2356"/>
            <a:chExt cx="12840" cy="1813"/>
          </a:xfrm>
        </p:grpSpPr>
        <p:sp>
          <p:nvSpPr>
            <p:cNvPr id="5" name="圆角矩形 4"/>
            <p:cNvSpPr/>
            <p:nvPr/>
          </p:nvSpPr>
          <p:spPr>
            <a:xfrm>
              <a:off x="3499" y="2355"/>
              <a:ext cx="12501" cy="1281"/>
            </a:xfrm>
            <a:prstGeom prst="roundRect">
              <a:avLst/>
            </a:prstGeom>
            <a:solidFill>
              <a:srgbClr val="F2900E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base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zh-CN" altLang="en-US" sz="3600" strike="noStrike" noProof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 rot="5400000">
              <a:off x="3245" y="2440"/>
              <a:ext cx="1644" cy="1814"/>
            </a:xfrm>
            <a:custGeom>
              <a:avLst/>
              <a:gdLst>
                <a:gd name="connsiteX0" fmla="*/ 0 w 1044303"/>
                <a:gd name="connsiteY0" fmla="*/ 1016528 h 1152128"/>
                <a:gd name="connsiteX1" fmla="*/ 0 w 1044303"/>
                <a:gd name="connsiteY1" fmla="*/ 135600 h 1152128"/>
                <a:gd name="connsiteX2" fmla="*/ 135600 w 1044303"/>
                <a:gd name="connsiteY2" fmla="*/ 0 h 1152128"/>
                <a:gd name="connsiteX3" fmla="*/ 677985 w 1044303"/>
                <a:gd name="connsiteY3" fmla="*/ 0 h 1152128"/>
                <a:gd name="connsiteX4" fmla="*/ 813585 w 1044303"/>
                <a:gd name="connsiteY4" fmla="*/ 135600 h 1152128"/>
                <a:gd name="connsiteX5" fmla="*/ 813585 w 1044303"/>
                <a:gd name="connsiteY5" fmla="*/ 648343 h 1152128"/>
                <a:gd name="connsiteX6" fmla="*/ 1044303 w 1044303"/>
                <a:gd name="connsiteY6" fmla="*/ 939297 h 1152128"/>
                <a:gd name="connsiteX7" fmla="*/ 813585 w 1044303"/>
                <a:gd name="connsiteY7" fmla="*/ 939297 h 1152128"/>
                <a:gd name="connsiteX8" fmla="*/ 813585 w 1044303"/>
                <a:gd name="connsiteY8" fmla="*/ 1016528 h 1152128"/>
                <a:gd name="connsiteX9" fmla="*/ 677985 w 1044303"/>
                <a:gd name="connsiteY9" fmla="*/ 1152128 h 1152128"/>
                <a:gd name="connsiteX10" fmla="*/ 135600 w 1044303"/>
                <a:gd name="connsiteY10" fmla="*/ 1152128 h 1152128"/>
                <a:gd name="connsiteX11" fmla="*/ 0 w 1044303"/>
                <a:gd name="connsiteY11" fmla="*/ 1016528 h 115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44303" h="1152128">
                  <a:moveTo>
                    <a:pt x="0" y="1016528"/>
                  </a:moveTo>
                  <a:lnTo>
                    <a:pt x="0" y="135600"/>
                  </a:lnTo>
                  <a:cubicBezTo>
                    <a:pt x="0" y="60710"/>
                    <a:pt x="60710" y="0"/>
                    <a:pt x="135600" y="0"/>
                  </a:cubicBezTo>
                  <a:lnTo>
                    <a:pt x="677985" y="0"/>
                  </a:lnTo>
                  <a:cubicBezTo>
                    <a:pt x="752875" y="0"/>
                    <a:pt x="813585" y="60710"/>
                    <a:pt x="813585" y="135600"/>
                  </a:cubicBezTo>
                  <a:lnTo>
                    <a:pt x="813585" y="648343"/>
                  </a:lnTo>
                  <a:lnTo>
                    <a:pt x="1044303" y="939297"/>
                  </a:lnTo>
                  <a:lnTo>
                    <a:pt x="813585" y="939297"/>
                  </a:lnTo>
                  <a:lnTo>
                    <a:pt x="813585" y="1016528"/>
                  </a:lnTo>
                  <a:cubicBezTo>
                    <a:pt x="813585" y="1091418"/>
                    <a:pt x="752875" y="1152128"/>
                    <a:pt x="677985" y="1152128"/>
                  </a:cubicBezTo>
                  <a:lnTo>
                    <a:pt x="135600" y="1152128"/>
                  </a:lnTo>
                  <a:cubicBezTo>
                    <a:pt x="60710" y="1152128"/>
                    <a:pt x="0" y="1091418"/>
                    <a:pt x="0" y="1016528"/>
                  </a:cubicBezTo>
                  <a:close/>
                </a:path>
              </a:pathLst>
            </a:custGeom>
            <a:solidFill>
              <a:srgbClr val="F2900E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base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zh-CN" altLang="en-US" sz="3600" strike="noStrike" noProof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3802" name="矩形 6"/>
            <p:cNvSpPr/>
            <p:nvPr/>
          </p:nvSpPr>
          <p:spPr>
            <a:xfrm>
              <a:off x="3179" y="2753"/>
              <a:ext cx="1728" cy="83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第五步</a:t>
              </a:r>
            </a:p>
          </p:txBody>
        </p:sp>
        <p:sp>
          <p:nvSpPr>
            <p:cNvPr id="33803" name="矩形 7"/>
            <p:cNvSpPr/>
            <p:nvPr/>
          </p:nvSpPr>
          <p:spPr>
            <a:xfrm>
              <a:off x="4980" y="2908"/>
              <a:ext cx="3888" cy="7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关注顾客的需求变化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663700" y="2776538"/>
            <a:ext cx="8066088" cy="1150937"/>
            <a:chOff x="2620" y="4372"/>
            <a:chExt cx="12702" cy="1813"/>
          </a:xfrm>
        </p:grpSpPr>
        <p:sp>
          <p:nvSpPr>
            <p:cNvPr id="9" name="圆角矩形 8"/>
            <p:cNvSpPr/>
            <p:nvPr/>
          </p:nvSpPr>
          <p:spPr>
            <a:xfrm>
              <a:off x="2619" y="4371"/>
              <a:ext cx="12390" cy="1281"/>
            </a:xfrm>
            <a:prstGeom prst="roundRect">
              <a:avLst/>
            </a:prstGeom>
            <a:solidFill>
              <a:srgbClr val="2E374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base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zh-CN" altLang="en-US" sz="2400" strike="noStrike" noProof="1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 rot="5400000">
              <a:off x="13592" y="4456"/>
              <a:ext cx="1644" cy="1814"/>
            </a:xfrm>
            <a:custGeom>
              <a:avLst/>
              <a:gdLst>
                <a:gd name="connsiteX0" fmla="*/ 0 w 1044303"/>
                <a:gd name="connsiteY0" fmla="*/ 1016528 h 1152128"/>
                <a:gd name="connsiteX1" fmla="*/ 0 w 1044303"/>
                <a:gd name="connsiteY1" fmla="*/ 135600 h 1152128"/>
                <a:gd name="connsiteX2" fmla="*/ 135600 w 1044303"/>
                <a:gd name="connsiteY2" fmla="*/ 0 h 1152128"/>
                <a:gd name="connsiteX3" fmla="*/ 677985 w 1044303"/>
                <a:gd name="connsiteY3" fmla="*/ 0 h 1152128"/>
                <a:gd name="connsiteX4" fmla="*/ 813585 w 1044303"/>
                <a:gd name="connsiteY4" fmla="*/ 135600 h 1152128"/>
                <a:gd name="connsiteX5" fmla="*/ 813585 w 1044303"/>
                <a:gd name="connsiteY5" fmla="*/ 648343 h 1152128"/>
                <a:gd name="connsiteX6" fmla="*/ 1044303 w 1044303"/>
                <a:gd name="connsiteY6" fmla="*/ 939297 h 1152128"/>
                <a:gd name="connsiteX7" fmla="*/ 813585 w 1044303"/>
                <a:gd name="connsiteY7" fmla="*/ 939297 h 1152128"/>
                <a:gd name="connsiteX8" fmla="*/ 813585 w 1044303"/>
                <a:gd name="connsiteY8" fmla="*/ 1016528 h 1152128"/>
                <a:gd name="connsiteX9" fmla="*/ 677985 w 1044303"/>
                <a:gd name="connsiteY9" fmla="*/ 1152128 h 1152128"/>
                <a:gd name="connsiteX10" fmla="*/ 135600 w 1044303"/>
                <a:gd name="connsiteY10" fmla="*/ 1152128 h 1152128"/>
                <a:gd name="connsiteX11" fmla="*/ 0 w 1044303"/>
                <a:gd name="connsiteY11" fmla="*/ 1016528 h 115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44303" h="1152128">
                  <a:moveTo>
                    <a:pt x="0" y="1016528"/>
                  </a:moveTo>
                  <a:lnTo>
                    <a:pt x="0" y="135600"/>
                  </a:lnTo>
                  <a:cubicBezTo>
                    <a:pt x="0" y="60710"/>
                    <a:pt x="60710" y="0"/>
                    <a:pt x="135600" y="0"/>
                  </a:cubicBezTo>
                  <a:lnTo>
                    <a:pt x="677985" y="0"/>
                  </a:lnTo>
                  <a:cubicBezTo>
                    <a:pt x="752875" y="0"/>
                    <a:pt x="813585" y="60710"/>
                    <a:pt x="813585" y="135600"/>
                  </a:cubicBezTo>
                  <a:lnTo>
                    <a:pt x="813585" y="648343"/>
                  </a:lnTo>
                  <a:lnTo>
                    <a:pt x="1044303" y="939297"/>
                  </a:lnTo>
                  <a:lnTo>
                    <a:pt x="813585" y="939297"/>
                  </a:lnTo>
                  <a:lnTo>
                    <a:pt x="813585" y="1016528"/>
                  </a:lnTo>
                  <a:cubicBezTo>
                    <a:pt x="813585" y="1091418"/>
                    <a:pt x="752875" y="1152128"/>
                    <a:pt x="677985" y="1152128"/>
                  </a:cubicBezTo>
                  <a:lnTo>
                    <a:pt x="135600" y="1152128"/>
                  </a:lnTo>
                  <a:cubicBezTo>
                    <a:pt x="60710" y="1152128"/>
                    <a:pt x="0" y="1091418"/>
                    <a:pt x="0" y="1016528"/>
                  </a:cubicBezTo>
                  <a:close/>
                </a:path>
              </a:pathLst>
            </a:custGeom>
            <a:solidFill>
              <a:srgbClr val="2E374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base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zh-CN" altLang="en-US" sz="2400" strike="noStrike" noProof="1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33807" name="矩形 10"/>
            <p:cNvSpPr/>
            <p:nvPr/>
          </p:nvSpPr>
          <p:spPr>
            <a:xfrm>
              <a:off x="13527" y="4769"/>
              <a:ext cx="1728" cy="83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第六步</a:t>
              </a:r>
            </a:p>
          </p:txBody>
        </p:sp>
        <p:sp>
          <p:nvSpPr>
            <p:cNvPr id="33808" name="矩形 11"/>
            <p:cNvSpPr/>
            <p:nvPr/>
          </p:nvSpPr>
          <p:spPr>
            <a:xfrm>
              <a:off x="4981" y="4946"/>
              <a:ext cx="38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增加顾客的退出成本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006600" y="4132263"/>
            <a:ext cx="8661400" cy="1182687"/>
            <a:chOff x="3161" y="6508"/>
            <a:chExt cx="13640" cy="1861"/>
          </a:xfrm>
        </p:grpSpPr>
        <p:sp>
          <p:nvSpPr>
            <p:cNvPr id="13" name="圆角矩形 12"/>
            <p:cNvSpPr/>
            <p:nvPr/>
          </p:nvSpPr>
          <p:spPr>
            <a:xfrm>
              <a:off x="4299" y="6507"/>
              <a:ext cx="12501" cy="1281"/>
            </a:xfrm>
            <a:prstGeom prst="roundRect">
              <a:avLst/>
            </a:prstGeom>
            <a:solidFill>
              <a:srgbClr val="F2900E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base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zh-CN" altLang="en-US" sz="3600" strike="noStrike" noProof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 rot="5400000">
              <a:off x="3245" y="6640"/>
              <a:ext cx="1644" cy="1814"/>
            </a:xfrm>
            <a:custGeom>
              <a:avLst/>
              <a:gdLst>
                <a:gd name="connsiteX0" fmla="*/ 0 w 1044303"/>
                <a:gd name="connsiteY0" fmla="*/ 1016528 h 1152128"/>
                <a:gd name="connsiteX1" fmla="*/ 0 w 1044303"/>
                <a:gd name="connsiteY1" fmla="*/ 135600 h 1152128"/>
                <a:gd name="connsiteX2" fmla="*/ 135600 w 1044303"/>
                <a:gd name="connsiteY2" fmla="*/ 0 h 1152128"/>
                <a:gd name="connsiteX3" fmla="*/ 677985 w 1044303"/>
                <a:gd name="connsiteY3" fmla="*/ 0 h 1152128"/>
                <a:gd name="connsiteX4" fmla="*/ 813585 w 1044303"/>
                <a:gd name="connsiteY4" fmla="*/ 135600 h 1152128"/>
                <a:gd name="connsiteX5" fmla="*/ 813585 w 1044303"/>
                <a:gd name="connsiteY5" fmla="*/ 648343 h 1152128"/>
                <a:gd name="connsiteX6" fmla="*/ 1044303 w 1044303"/>
                <a:gd name="connsiteY6" fmla="*/ 939297 h 1152128"/>
                <a:gd name="connsiteX7" fmla="*/ 813585 w 1044303"/>
                <a:gd name="connsiteY7" fmla="*/ 939297 h 1152128"/>
                <a:gd name="connsiteX8" fmla="*/ 813585 w 1044303"/>
                <a:gd name="connsiteY8" fmla="*/ 1016528 h 1152128"/>
                <a:gd name="connsiteX9" fmla="*/ 677985 w 1044303"/>
                <a:gd name="connsiteY9" fmla="*/ 1152128 h 1152128"/>
                <a:gd name="connsiteX10" fmla="*/ 135600 w 1044303"/>
                <a:gd name="connsiteY10" fmla="*/ 1152128 h 1152128"/>
                <a:gd name="connsiteX11" fmla="*/ 0 w 1044303"/>
                <a:gd name="connsiteY11" fmla="*/ 1016528 h 115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44303" h="1152128">
                  <a:moveTo>
                    <a:pt x="0" y="1016528"/>
                  </a:moveTo>
                  <a:lnTo>
                    <a:pt x="0" y="135600"/>
                  </a:lnTo>
                  <a:cubicBezTo>
                    <a:pt x="0" y="60710"/>
                    <a:pt x="60710" y="0"/>
                    <a:pt x="135600" y="0"/>
                  </a:cubicBezTo>
                  <a:lnTo>
                    <a:pt x="677985" y="0"/>
                  </a:lnTo>
                  <a:cubicBezTo>
                    <a:pt x="752875" y="0"/>
                    <a:pt x="813585" y="60710"/>
                    <a:pt x="813585" y="135600"/>
                  </a:cubicBezTo>
                  <a:lnTo>
                    <a:pt x="813585" y="648343"/>
                  </a:lnTo>
                  <a:lnTo>
                    <a:pt x="1044303" y="939297"/>
                  </a:lnTo>
                  <a:lnTo>
                    <a:pt x="813585" y="939297"/>
                  </a:lnTo>
                  <a:lnTo>
                    <a:pt x="813585" y="1016528"/>
                  </a:lnTo>
                  <a:cubicBezTo>
                    <a:pt x="813585" y="1091418"/>
                    <a:pt x="752875" y="1152128"/>
                    <a:pt x="677985" y="1152128"/>
                  </a:cubicBezTo>
                  <a:lnTo>
                    <a:pt x="135600" y="1152128"/>
                  </a:lnTo>
                  <a:cubicBezTo>
                    <a:pt x="60710" y="1152128"/>
                    <a:pt x="0" y="1091418"/>
                    <a:pt x="0" y="1016528"/>
                  </a:cubicBezTo>
                  <a:close/>
                </a:path>
              </a:pathLst>
            </a:custGeom>
            <a:solidFill>
              <a:srgbClr val="F2900E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base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endParaRPr lang="zh-CN" altLang="en-US" sz="3600" strike="noStrike" noProof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3812" name="矩形 14"/>
            <p:cNvSpPr/>
            <p:nvPr/>
          </p:nvSpPr>
          <p:spPr>
            <a:xfrm>
              <a:off x="3179" y="6953"/>
              <a:ext cx="1728" cy="83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第七步</a:t>
              </a:r>
            </a:p>
          </p:txBody>
        </p:sp>
        <p:sp>
          <p:nvSpPr>
            <p:cNvPr id="33813" name="矩形 15"/>
            <p:cNvSpPr/>
            <p:nvPr/>
          </p:nvSpPr>
          <p:spPr>
            <a:xfrm>
              <a:off x="4969" y="7130"/>
              <a:ext cx="106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>
                <a:spcBef>
                  <a:spcPct val="50000"/>
                </a:spcBef>
                <a:buClrTx/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考核顾客留住计划的实施情况，并根据实施结果随之调整。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5250" y="1111250"/>
            <a:ext cx="5746750" cy="5746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23" name="Text Box 3"/>
          <p:cNvSpPr/>
          <p:nvPr/>
        </p:nvSpPr>
        <p:spPr>
          <a:xfrm>
            <a:off x="1811338" y="3067050"/>
            <a:ext cx="4297362" cy="973138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lvl="0" algn="r"/>
            <a:r>
              <a:rPr lang="zh-CN" altLang="en-US" sz="5400" b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工作中的失误</a:t>
            </a:r>
          </a:p>
        </p:txBody>
      </p:sp>
      <p:sp>
        <p:nvSpPr>
          <p:cNvPr id="30724" name="矩形 10"/>
          <p:cNvSpPr/>
          <p:nvPr/>
        </p:nvSpPr>
        <p:spPr>
          <a:xfrm>
            <a:off x="4303713" y="2419350"/>
            <a:ext cx="1604962" cy="5492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r"/>
            <a:r>
              <a:rPr lang="zh-CN" altLang="en-US" sz="28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客户服务</a:t>
            </a:r>
          </a:p>
        </p:txBody>
      </p:sp>
      <p:sp>
        <p:nvSpPr>
          <p:cNvPr id="30725" name="直接连接符 11"/>
          <p:cNvSpPr/>
          <p:nvPr/>
        </p:nvSpPr>
        <p:spPr>
          <a:xfrm>
            <a:off x="796925" y="2968625"/>
            <a:ext cx="5219700" cy="1588"/>
          </a:xfrm>
          <a:prstGeom prst="line">
            <a:avLst/>
          </a:prstGeom>
          <a:ln w="6350" cap="flat" cmpd="sng">
            <a:solidFill>
              <a:srgbClr val="3F3F3F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/>
      <p:bldP spid="3072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35843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35844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845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5846" name="文本框 4"/>
            <p:cNvSpPr txBox="1"/>
            <p:nvPr/>
          </p:nvSpPr>
          <p:spPr>
            <a:xfrm>
              <a:off x="414" y="553"/>
              <a:ext cx="30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客户细分的错误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559300" y="1638300"/>
            <a:ext cx="3489325" cy="4098925"/>
            <a:chOff x="7180" y="2580"/>
            <a:chExt cx="5494" cy="6454"/>
          </a:xfrm>
        </p:grpSpPr>
        <p:sp>
          <p:nvSpPr>
            <p:cNvPr id="35848" name="任意多边形 7"/>
            <p:cNvSpPr/>
            <p:nvPr/>
          </p:nvSpPr>
          <p:spPr>
            <a:xfrm rot="5400000">
              <a:off x="6699" y="3059"/>
              <a:ext cx="6455" cy="5495"/>
            </a:xfrm>
            <a:custGeom>
              <a:avLst/>
              <a:gdLst/>
              <a:ahLst/>
              <a:cxnLst>
                <a:cxn ang="0">
                  <a:pos x="0" y="3490468"/>
                </a:cxn>
                <a:cxn ang="0">
                  <a:pos x="0" y="326788"/>
                </a:cxn>
                <a:cxn ang="0">
                  <a:pos x="1721897" y="326788"/>
                </a:cxn>
                <a:cxn ang="0">
                  <a:pos x="1911350" y="0"/>
                </a:cxn>
                <a:cxn ang="0">
                  <a:pos x="2100804" y="326788"/>
                </a:cxn>
                <a:cxn ang="0">
                  <a:pos x="3822700" y="326788"/>
                </a:cxn>
                <a:cxn ang="0">
                  <a:pos x="3822700" y="3490468"/>
                </a:cxn>
              </a:cxnLst>
              <a:rect l="0" t="0" r="0" b="0"/>
              <a:pathLst>
                <a:path w="3822700" h="3488944">
                  <a:moveTo>
                    <a:pt x="0" y="3488944"/>
                  </a:moveTo>
                  <a:lnTo>
                    <a:pt x="0" y="326644"/>
                  </a:lnTo>
                  <a:lnTo>
                    <a:pt x="1721897" y="326644"/>
                  </a:lnTo>
                  <a:lnTo>
                    <a:pt x="1911350" y="0"/>
                  </a:lnTo>
                  <a:lnTo>
                    <a:pt x="2100804" y="326644"/>
                  </a:lnTo>
                  <a:lnTo>
                    <a:pt x="3822700" y="326644"/>
                  </a:lnTo>
                  <a:lnTo>
                    <a:pt x="3822700" y="3488944"/>
                  </a:lnTo>
                  <a:lnTo>
                    <a:pt x="0" y="3488944"/>
                  </a:lnTo>
                  <a:close/>
                </a:path>
              </a:pathLst>
            </a:custGeom>
            <a:solidFill>
              <a:srgbClr val="2E3740"/>
            </a:solidFill>
            <a:ln w="127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49" name="矩形 10"/>
            <p:cNvSpPr/>
            <p:nvPr/>
          </p:nvSpPr>
          <p:spPr>
            <a:xfrm>
              <a:off x="8000" y="3620"/>
              <a:ext cx="3320" cy="120"/>
            </a:xfrm>
            <a:prstGeom prst="rect">
              <a:avLst/>
            </a:prstGeom>
            <a:solidFill>
              <a:srgbClr val="EFE9EB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5850" name="Freeform 548"/>
            <p:cNvSpPr/>
            <p:nvPr/>
          </p:nvSpPr>
          <p:spPr>
            <a:xfrm>
              <a:off x="9057" y="4057"/>
              <a:ext cx="1187" cy="1170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1" h="198">
                  <a:moveTo>
                    <a:pt x="197" y="2"/>
                  </a:moveTo>
                  <a:cubicBezTo>
                    <a:pt x="197" y="1"/>
                    <a:pt x="196" y="0"/>
                    <a:pt x="195" y="0"/>
                  </a:cubicBezTo>
                  <a:cubicBezTo>
                    <a:pt x="194" y="0"/>
                    <a:pt x="193" y="0"/>
                    <a:pt x="192" y="1"/>
                  </a:cubicBezTo>
                  <a:cubicBezTo>
                    <a:pt x="190" y="4"/>
                    <a:pt x="176" y="9"/>
                    <a:pt x="162" y="13"/>
                  </a:cubicBezTo>
                  <a:cubicBezTo>
                    <a:pt x="151" y="17"/>
                    <a:pt x="137" y="21"/>
                    <a:pt x="124" y="27"/>
                  </a:cubicBezTo>
                  <a:cubicBezTo>
                    <a:pt x="89" y="41"/>
                    <a:pt x="53" y="58"/>
                    <a:pt x="36" y="82"/>
                  </a:cubicBezTo>
                  <a:cubicBezTo>
                    <a:pt x="23" y="102"/>
                    <a:pt x="21" y="135"/>
                    <a:pt x="33" y="148"/>
                  </a:cubicBezTo>
                  <a:cubicBezTo>
                    <a:pt x="32" y="151"/>
                    <a:pt x="25" y="159"/>
                    <a:pt x="18" y="166"/>
                  </a:cubicBezTo>
                  <a:cubicBezTo>
                    <a:pt x="17" y="166"/>
                    <a:pt x="13" y="169"/>
                    <a:pt x="10" y="173"/>
                  </a:cubicBezTo>
                  <a:cubicBezTo>
                    <a:pt x="1" y="181"/>
                    <a:pt x="1" y="181"/>
                    <a:pt x="1" y="181"/>
                  </a:cubicBezTo>
                  <a:cubicBezTo>
                    <a:pt x="0" y="182"/>
                    <a:pt x="0" y="182"/>
                    <a:pt x="0" y="183"/>
                  </a:cubicBezTo>
                  <a:cubicBezTo>
                    <a:pt x="0" y="184"/>
                    <a:pt x="0" y="185"/>
                    <a:pt x="1" y="185"/>
                  </a:cubicBezTo>
                  <a:cubicBezTo>
                    <a:pt x="13" y="197"/>
                    <a:pt x="13" y="197"/>
                    <a:pt x="13" y="197"/>
                  </a:cubicBezTo>
                  <a:cubicBezTo>
                    <a:pt x="14" y="198"/>
                    <a:pt x="14" y="198"/>
                    <a:pt x="15" y="198"/>
                  </a:cubicBezTo>
                  <a:cubicBezTo>
                    <a:pt x="15" y="198"/>
                    <a:pt x="15" y="198"/>
                    <a:pt x="16" y="198"/>
                  </a:cubicBezTo>
                  <a:cubicBezTo>
                    <a:pt x="16" y="198"/>
                    <a:pt x="17" y="197"/>
                    <a:pt x="17" y="196"/>
                  </a:cubicBezTo>
                  <a:cubicBezTo>
                    <a:pt x="18" y="196"/>
                    <a:pt x="23" y="181"/>
                    <a:pt x="31" y="171"/>
                  </a:cubicBezTo>
                  <a:cubicBezTo>
                    <a:pt x="38" y="160"/>
                    <a:pt x="48" y="147"/>
                    <a:pt x="60" y="133"/>
                  </a:cubicBezTo>
                  <a:cubicBezTo>
                    <a:pt x="61" y="75"/>
                    <a:pt x="61" y="75"/>
                    <a:pt x="61" y="75"/>
                  </a:cubicBezTo>
                  <a:cubicBezTo>
                    <a:pt x="61" y="73"/>
                    <a:pt x="63" y="71"/>
                    <a:pt x="66" y="71"/>
                  </a:cubicBezTo>
                  <a:cubicBezTo>
                    <a:pt x="68" y="71"/>
                    <a:pt x="70" y="73"/>
                    <a:pt x="70" y="75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76" y="116"/>
                    <a:pt x="84" y="107"/>
                    <a:pt x="92" y="99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4" y="53"/>
                    <a:pt x="96" y="51"/>
                    <a:pt x="98" y="52"/>
                  </a:cubicBezTo>
                  <a:cubicBezTo>
                    <a:pt x="100" y="52"/>
                    <a:pt x="102" y="54"/>
                    <a:pt x="102" y="56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9" y="83"/>
                    <a:pt x="116" y="76"/>
                    <a:pt x="123" y="69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25" y="41"/>
                    <a:pt x="127" y="39"/>
                    <a:pt x="129" y="39"/>
                  </a:cubicBezTo>
                  <a:cubicBezTo>
                    <a:pt x="132" y="39"/>
                    <a:pt x="133" y="41"/>
                    <a:pt x="133" y="43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55" y="40"/>
                    <a:pt x="173" y="25"/>
                    <a:pt x="175" y="24"/>
                  </a:cubicBezTo>
                  <a:cubicBezTo>
                    <a:pt x="177" y="22"/>
                    <a:pt x="180" y="23"/>
                    <a:pt x="181" y="24"/>
                  </a:cubicBezTo>
                  <a:cubicBezTo>
                    <a:pt x="183" y="26"/>
                    <a:pt x="182" y="29"/>
                    <a:pt x="181" y="30"/>
                  </a:cubicBezTo>
                  <a:cubicBezTo>
                    <a:pt x="180" y="31"/>
                    <a:pt x="164" y="44"/>
                    <a:pt x="142" y="64"/>
                  </a:cubicBezTo>
                  <a:cubicBezTo>
                    <a:pt x="169" y="60"/>
                    <a:pt x="169" y="60"/>
                    <a:pt x="169" y="60"/>
                  </a:cubicBezTo>
                  <a:cubicBezTo>
                    <a:pt x="171" y="59"/>
                    <a:pt x="173" y="61"/>
                    <a:pt x="173" y="63"/>
                  </a:cubicBezTo>
                  <a:cubicBezTo>
                    <a:pt x="174" y="65"/>
                    <a:pt x="172" y="67"/>
                    <a:pt x="170" y="68"/>
                  </a:cubicBezTo>
                  <a:cubicBezTo>
                    <a:pt x="131" y="73"/>
                    <a:pt x="131" y="73"/>
                    <a:pt x="131" y="73"/>
                  </a:cubicBezTo>
                  <a:cubicBezTo>
                    <a:pt x="123" y="81"/>
                    <a:pt x="115" y="88"/>
                    <a:pt x="107" y="97"/>
                  </a:cubicBezTo>
                  <a:cubicBezTo>
                    <a:pt x="153" y="92"/>
                    <a:pt x="153" y="92"/>
                    <a:pt x="153" y="92"/>
                  </a:cubicBezTo>
                  <a:cubicBezTo>
                    <a:pt x="155" y="92"/>
                    <a:pt x="157" y="93"/>
                    <a:pt x="158" y="96"/>
                  </a:cubicBezTo>
                  <a:cubicBezTo>
                    <a:pt x="158" y="98"/>
                    <a:pt x="156" y="100"/>
                    <a:pt x="154" y="100"/>
                  </a:cubicBezTo>
                  <a:cubicBezTo>
                    <a:pt x="97" y="106"/>
                    <a:pt x="97" y="106"/>
                    <a:pt x="97" y="106"/>
                  </a:cubicBezTo>
                  <a:cubicBezTo>
                    <a:pt x="89" y="114"/>
                    <a:pt x="82" y="122"/>
                    <a:pt x="74" y="130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31" y="125"/>
                    <a:pt x="133" y="126"/>
                    <a:pt x="133" y="129"/>
                  </a:cubicBezTo>
                  <a:cubicBezTo>
                    <a:pt x="133" y="131"/>
                    <a:pt x="132" y="133"/>
                    <a:pt x="129" y="133"/>
                  </a:cubicBezTo>
                  <a:cubicBezTo>
                    <a:pt x="67" y="139"/>
                    <a:pt x="67" y="139"/>
                    <a:pt x="67" y="139"/>
                  </a:cubicBezTo>
                  <a:cubicBezTo>
                    <a:pt x="66" y="139"/>
                    <a:pt x="66" y="139"/>
                    <a:pt x="66" y="139"/>
                  </a:cubicBezTo>
                  <a:cubicBezTo>
                    <a:pt x="60" y="146"/>
                    <a:pt x="54" y="153"/>
                    <a:pt x="49" y="159"/>
                  </a:cubicBezTo>
                  <a:cubicBezTo>
                    <a:pt x="55" y="161"/>
                    <a:pt x="62" y="162"/>
                    <a:pt x="70" y="162"/>
                  </a:cubicBezTo>
                  <a:cubicBezTo>
                    <a:pt x="97" y="162"/>
                    <a:pt x="128" y="152"/>
                    <a:pt x="146" y="138"/>
                  </a:cubicBezTo>
                  <a:cubicBezTo>
                    <a:pt x="171" y="119"/>
                    <a:pt x="188" y="92"/>
                    <a:pt x="195" y="62"/>
                  </a:cubicBezTo>
                  <a:cubicBezTo>
                    <a:pt x="200" y="37"/>
                    <a:pt x="201" y="17"/>
                    <a:pt x="197" y="2"/>
                  </a:cubicBezTo>
                  <a:close/>
                </a:path>
              </a:pathLst>
            </a:custGeom>
            <a:solidFill>
              <a:srgbClr val="EFE9E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51" name="矩形 12"/>
            <p:cNvSpPr/>
            <p:nvPr/>
          </p:nvSpPr>
          <p:spPr>
            <a:xfrm>
              <a:off x="9121" y="2769"/>
              <a:ext cx="1078" cy="96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 algn="ctr"/>
              <a:r>
                <a:rPr lang="en-US" altLang="zh-CN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en-US" altLang="zh-CN" sz="32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852" name="矩形 22"/>
            <p:cNvSpPr/>
            <p:nvPr/>
          </p:nvSpPr>
          <p:spPr>
            <a:xfrm>
              <a:off x="7807" y="6330"/>
              <a:ext cx="3981" cy="230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>
                <a:lnSpc>
                  <a:spcPct val="150000"/>
                </a:lnSpc>
                <a:buFont typeface="Wingdings" panose="05000000000000000000" pitchFamily="2" charset="2"/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在客户细分中经常采用的方式，按照客户购买的产品来进行细分。这样的细分方式是把客户贴上产品标贴，通过客户购买和持有的产品来划分客户</a:t>
              </a:r>
            </a:p>
          </p:txBody>
        </p:sp>
        <p:sp>
          <p:nvSpPr>
            <p:cNvPr id="35853" name="矩形 22"/>
            <p:cNvSpPr/>
            <p:nvPr/>
          </p:nvSpPr>
          <p:spPr>
            <a:xfrm>
              <a:off x="7820" y="5564"/>
              <a:ext cx="3919" cy="79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>
                <a:lnSpc>
                  <a:spcPct val="150000"/>
                </a:lnSpc>
                <a:buFont typeface="Wingdings" panose="05000000000000000000" pitchFamily="2" charset="2"/>
                <a:buNone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按购买的产品类型细分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409700" y="1638300"/>
            <a:ext cx="3489325" cy="4098925"/>
            <a:chOff x="2220" y="2580"/>
            <a:chExt cx="5494" cy="6454"/>
          </a:xfrm>
        </p:grpSpPr>
        <p:sp>
          <p:nvSpPr>
            <p:cNvPr id="35855" name="任意多边形 6"/>
            <p:cNvSpPr/>
            <p:nvPr/>
          </p:nvSpPr>
          <p:spPr>
            <a:xfrm rot="5400000">
              <a:off x="1739" y="3059"/>
              <a:ext cx="6455" cy="5495"/>
            </a:xfrm>
            <a:custGeom>
              <a:avLst/>
              <a:gdLst/>
              <a:ahLst/>
              <a:cxnLst>
                <a:cxn ang="0">
                  <a:pos x="0" y="3490468"/>
                </a:cxn>
                <a:cxn ang="0">
                  <a:pos x="0" y="326788"/>
                </a:cxn>
                <a:cxn ang="0">
                  <a:pos x="1721897" y="326788"/>
                </a:cxn>
                <a:cxn ang="0">
                  <a:pos x="1911350" y="0"/>
                </a:cxn>
                <a:cxn ang="0">
                  <a:pos x="2100804" y="326788"/>
                </a:cxn>
                <a:cxn ang="0">
                  <a:pos x="3822700" y="326788"/>
                </a:cxn>
                <a:cxn ang="0">
                  <a:pos x="3822700" y="3490468"/>
                </a:cxn>
              </a:cxnLst>
              <a:rect l="0" t="0" r="0" b="0"/>
              <a:pathLst>
                <a:path w="3822700" h="3488944">
                  <a:moveTo>
                    <a:pt x="0" y="3488944"/>
                  </a:moveTo>
                  <a:lnTo>
                    <a:pt x="0" y="326644"/>
                  </a:lnTo>
                  <a:lnTo>
                    <a:pt x="1721897" y="326644"/>
                  </a:lnTo>
                  <a:lnTo>
                    <a:pt x="1911350" y="0"/>
                  </a:lnTo>
                  <a:lnTo>
                    <a:pt x="2100804" y="326644"/>
                  </a:lnTo>
                  <a:lnTo>
                    <a:pt x="3822700" y="326644"/>
                  </a:lnTo>
                  <a:lnTo>
                    <a:pt x="3822700" y="3488944"/>
                  </a:lnTo>
                  <a:lnTo>
                    <a:pt x="0" y="3488944"/>
                  </a:lnTo>
                  <a:close/>
                </a:path>
              </a:pathLst>
            </a:custGeom>
            <a:solidFill>
              <a:srgbClr val="F2900E"/>
            </a:solidFill>
            <a:ln w="127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56" name="矩形 9"/>
            <p:cNvSpPr/>
            <p:nvPr/>
          </p:nvSpPr>
          <p:spPr>
            <a:xfrm>
              <a:off x="3040" y="3620"/>
              <a:ext cx="3320" cy="120"/>
            </a:xfrm>
            <a:prstGeom prst="rect">
              <a:avLst/>
            </a:prstGeom>
            <a:solidFill>
              <a:srgbClr val="EFE9EB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5857" name="Freeform 214"/>
            <p:cNvSpPr/>
            <p:nvPr/>
          </p:nvSpPr>
          <p:spPr>
            <a:xfrm>
              <a:off x="4155" y="4057"/>
              <a:ext cx="1090" cy="1170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84" h="198">
                  <a:moveTo>
                    <a:pt x="180" y="94"/>
                  </a:moveTo>
                  <a:cubicBezTo>
                    <a:pt x="174" y="91"/>
                    <a:pt x="174" y="91"/>
                    <a:pt x="174" y="91"/>
                  </a:cubicBezTo>
                  <a:cubicBezTo>
                    <a:pt x="175" y="85"/>
                    <a:pt x="180" y="67"/>
                    <a:pt x="180" y="66"/>
                  </a:cubicBezTo>
                  <a:cubicBezTo>
                    <a:pt x="180" y="66"/>
                    <a:pt x="180" y="66"/>
                    <a:pt x="180" y="66"/>
                  </a:cubicBezTo>
                  <a:cubicBezTo>
                    <a:pt x="181" y="64"/>
                    <a:pt x="180" y="62"/>
                    <a:pt x="179" y="60"/>
                  </a:cubicBezTo>
                  <a:cubicBezTo>
                    <a:pt x="177" y="58"/>
                    <a:pt x="175" y="58"/>
                    <a:pt x="172" y="58"/>
                  </a:cubicBezTo>
                  <a:cubicBezTo>
                    <a:pt x="151" y="62"/>
                    <a:pt x="151" y="62"/>
                    <a:pt x="151" y="62"/>
                  </a:cubicBezTo>
                  <a:cubicBezTo>
                    <a:pt x="149" y="54"/>
                    <a:pt x="149" y="54"/>
                    <a:pt x="149" y="54"/>
                  </a:cubicBezTo>
                  <a:cubicBezTo>
                    <a:pt x="149" y="52"/>
                    <a:pt x="147" y="50"/>
                    <a:pt x="144" y="50"/>
                  </a:cubicBezTo>
                  <a:cubicBezTo>
                    <a:pt x="142" y="49"/>
                    <a:pt x="139" y="50"/>
                    <a:pt x="138" y="52"/>
                  </a:cubicBezTo>
                  <a:cubicBezTo>
                    <a:pt x="126" y="65"/>
                    <a:pt x="126" y="65"/>
                    <a:pt x="126" y="65"/>
                  </a:cubicBezTo>
                  <a:cubicBezTo>
                    <a:pt x="128" y="51"/>
                    <a:pt x="132" y="31"/>
                    <a:pt x="132" y="31"/>
                  </a:cubicBezTo>
                  <a:cubicBezTo>
                    <a:pt x="133" y="29"/>
                    <a:pt x="132" y="26"/>
                    <a:pt x="130" y="25"/>
                  </a:cubicBezTo>
                  <a:cubicBezTo>
                    <a:pt x="127" y="23"/>
                    <a:pt x="125" y="23"/>
                    <a:pt x="122" y="24"/>
                  </a:cubicBezTo>
                  <a:cubicBezTo>
                    <a:pt x="112" y="30"/>
                    <a:pt x="112" y="30"/>
                    <a:pt x="112" y="30"/>
                  </a:cubicBezTo>
                  <a:cubicBezTo>
                    <a:pt x="109" y="25"/>
                    <a:pt x="103" y="13"/>
                    <a:pt x="100" y="7"/>
                  </a:cubicBezTo>
                  <a:cubicBezTo>
                    <a:pt x="99" y="6"/>
                    <a:pt x="98" y="4"/>
                    <a:pt x="98" y="4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7" y="1"/>
                    <a:pt x="95" y="0"/>
                    <a:pt x="92" y="0"/>
                  </a:cubicBezTo>
                  <a:cubicBezTo>
                    <a:pt x="90" y="0"/>
                    <a:pt x="87" y="1"/>
                    <a:pt x="86" y="4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67" y="27"/>
                    <a:pt x="63" y="25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0" y="23"/>
                    <a:pt x="57" y="23"/>
                    <a:pt x="55" y="25"/>
                  </a:cubicBezTo>
                  <a:cubicBezTo>
                    <a:pt x="53" y="26"/>
                    <a:pt x="52" y="29"/>
                    <a:pt x="52" y="31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55" y="61"/>
                    <a:pt x="50" y="56"/>
                    <a:pt x="46" y="52"/>
                  </a:cubicBezTo>
                  <a:cubicBezTo>
                    <a:pt x="45" y="50"/>
                    <a:pt x="42" y="49"/>
                    <a:pt x="40" y="50"/>
                  </a:cubicBezTo>
                  <a:cubicBezTo>
                    <a:pt x="38" y="50"/>
                    <a:pt x="36" y="52"/>
                    <a:pt x="35" y="54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26" y="61"/>
                    <a:pt x="12" y="58"/>
                    <a:pt x="12" y="58"/>
                  </a:cubicBezTo>
                  <a:cubicBezTo>
                    <a:pt x="9" y="57"/>
                    <a:pt x="7" y="58"/>
                    <a:pt x="5" y="60"/>
                  </a:cubicBezTo>
                  <a:cubicBezTo>
                    <a:pt x="4" y="62"/>
                    <a:pt x="3" y="64"/>
                    <a:pt x="4" y="66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8" y="92"/>
                    <a:pt x="6" y="93"/>
                    <a:pt x="4" y="94"/>
                  </a:cubicBezTo>
                  <a:cubicBezTo>
                    <a:pt x="2" y="95"/>
                    <a:pt x="0" y="97"/>
                    <a:pt x="0" y="99"/>
                  </a:cubicBezTo>
                  <a:cubicBezTo>
                    <a:pt x="0" y="101"/>
                    <a:pt x="1" y="104"/>
                    <a:pt x="3" y="105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3" y="138"/>
                    <a:pt x="43" y="138"/>
                    <a:pt x="43" y="139"/>
                  </a:cubicBezTo>
                  <a:cubicBezTo>
                    <a:pt x="41" y="144"/>
                    <a:pt x="40" y="149"/>
                    <a:pt x="40" y="149"/>
                  </a:cubicBezTo>
                  <a:cubicBezTo>
                    <a:pt x="39" y="151"/>
                    <a:pt x="40" y="153"/>
                    <a:pt x="41" y="155"/>
                  </a:cubicBezTo>
                  <a:cubicBezTo>
                    <a:pt x="42" y="156"/>
                    <a:pt x="44" y="157"/>
                    <a:pt x="46" y="157"/>
                  </a:cubicBezTo>
                  <a:cubicBezTo>
                    <a:pt x="46" y="157"/>
                    <a:pt x="47" y="157"/>
                    <a:pt x="47" y="157"/>
                  </a:cubicBezTo>
                  <a:cubicBezTo>
                    <a:pt x="79" y="153"/>
                    <a:pt x="79" y="153"/>
                    <a:pt x="79" y="153"/>
                  </a:cubicBezTo>
                  <a:cubicBezTo>
                    <a:pt x="78" y="163"/>
                    <a:pt x="76" y="181"/>
                    <a:pt x="74" y="191"/>
                  </a:cubicBezTo>
                  <a:cubicBezTo>
                    <a:pt x="74" y="191"/>
                    <a:pt x="74" y="191"/>
                    <a:pt x="74" y="191"/>
                  </a:cubicBezTo>
                  <a:cubicBezTo>
                    <a:pt x="74" y="193"/>
                    <a:pt x="75" y="195"/>
                    <a:pt x="76" y="196"/>
                  </a:cubicBezTo>
                  <a:cubicBezTo>
                    <a:pt x="78" y="198"/>
                    <a:pt x="79" y="198"/>
                    <a:pt x="81" y="198"/>
                  </a:cubicBezTo>
                  <a:cubicBezTo>
                    <a:pt x="103" y="198"/>
                    <a:pt x="103" y="198"/>
                    <a:pt x="103" y="198"/>
                  </a:cubicBezTo>
                  <a:cubicBezTo>
                    <a:pt x="105" y="198"/>
                    <a:pt x="107" y="198"/>
                    <a:pt x="108" y="196"/>
                  </a:cubicBezTo>
                  <a:cubicBezTo>
                    <a:pt x="109" y="195"/>
                    <a:pt x="110" y="193"/>
                    <a:pt x="110" y="191"/>
                  </a:cubicBezTo>
                  <a:cubicBezTo>
                    <a:pt x="105" y="153"/>
                    <a:pt x="105" y="153"/>
                    <a:pt x="105" y="153"/>
                  </a:cubicBezTo>
                  <a:cubicBezTo>
                    <a:pt x="111" y="154"/>
                    <a:pt x="121" y="155"/>
                    <a:pt x="135" y="157"/>
                  </a:cubicBezTo>
                  <a:cubicBezTo>
                    <a:pt x="137" y="157"/>
                    <a:pt x="137" y="157"/>
                    <a:pt x="137" y="157"/>
                  </a:cubicBezTo>
                  <a:cubicBezTo>
                    <a:pt x="137" y="157"/>
                    <a:pt x="138" y="157"/>
                    <a:pt x="138" y="157"/>
                  </a:cubicBezTo>
                  <a:cubicBezTo>
                    <a:pt x="138" y="157"/>
                    <a:pt x="138" y="157"/>
                    <a:pt x="138" y="157"/>
                  </a:cubicBezTo>
                  <a:cubicBezTo>
                    <a:pt x="138" y="157"/>
                    <a:pt x="138" y="157"/>
                    <a:pt x="138" y="157"/>
                  </a:cubicBezTo>
                  <a:cubicBezTo>
                    <a:pt x="140" y="157"/>
                    <a:pt x="142" y="157"/>
                    <a:pt x="143" y="155"/>
                  </a:cubicBezTo>
                  <a:cubicBezTo>
                    <a:pt x="144" y="154"/>
                    <a:pt x="145" y="152"/>
                    <a:pt x="145" y="151"/>
                  </a:cubicBezTo>
                  <a:cubicBezTo>
                    <a:pt x="145" y="150"/>
                    <a:pt x="145" y="149"/>
                    <a:pt x="144" y="148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41" y="138"/>
                    <a:pt x="141" y="138"/>
                    <a:pt x="142" y="138"/>
                  </a:cubicBezTo>
                  <a:cubicBezTo>
                    <a:pt x="144" y="136"/>
                    <a:pt x="157" y="125"/>
                    <a:pt x="180" y="106"/>
                  </a:cubicBezTo>
                  <a:cubicBezTo>
                    <a:pt x="182" y="105"/>
                    <a:pt x="182" y="105"/>
                    <a:pt x="182" y="105"/>
                  </a:cubicBezTo>
                  <a:cubicBezTo>
                    <a:pt x="183" y="104"/>
                    <a:pt x="184" y="101"/>
                    <a:pt x="184" y="99"/>
                  </a:cubicBezTo>
                  <a:cubicBezTo>
                    <a:pt x="184" y="97"/>
                    <a:pt x="182" y="95"/>
                    <a:pt x="180" y="94"/>
                  </a:cubicBezTo>
                  <a:close/>
                </a:path>
              </a:pathLst>
            </a:custGeom>
            <a:solidFill>
              <a:srgbClr val="EFE9E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58" name="矩形 22"/>
            <p:cNvSpPr/>
            <p:nvPr/>
          </p:nvSpPr>
          <p:spPr>
            <a:xfrm>
              <a:off x="2871" y="5610"/>
              <a:ext cx="3585" cy="79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>
                <a:lnSpc>
                  <a:spcPct val="150000"/>
                </a:lnSpc>
                <a:buFont typeface="Wingdings" panose="05000000000000000000" pitchFamily="2" charset="2"/>
                <a:buNone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只是为了细分而细分</a:t>
              </a:r>
            </a:p>
          </p:txBody>
        </p:sp>
        <p:sp>
          <p:nvSpPr>
            <p:cNvPr id="35859" name="文本框 17"/>
            <p:cNvSpPr/>
            <p:nvPr/>
          </p:nvSpPr>
          <p:spPr>
            <a:xfrm>
              <a:off x="3180" y="2704"/>
              <a:ext cx="2803" cy="96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 algn="ctr"/>
              <a:r>
                <a:rPr lang="en-US" altLang="zh-CN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35860" name="矩形 22"/>
            <p:cNvSpPr/>
            <p:nvPr/>
          </p:nvSpPr>
          <p:spPr>
            <a:xfrm>
              <a:off x="2975" y="6452"/>
              <a:ext cx="3585" cy="187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>
                <a:lnSpc>
                  <a:spcPct val="150000"/>
                </a:lnSpc>
                <a:buFont typeface="Wingdings" panose="05000000000000000000" pitchFamily="2" charset="2"/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企业管理者往往只是意识到需要进行客户细分，但细分了之后做什么，根本没有想清楚，甚至没有想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708900" y="1638300"/>
            <a:ext cx="3489325" cy="4098925"/>
            <a:chOff x="12140" y="2580"/>
            <a:chExt cx="5494" cy="6454"/>
          </a:xfrm>
        </p:grpSpPr>
        <p:sp>
          <p:nvSpPr>
            <p:cNvPr id="35862" name="任意多边形 8"/>
            <p:cNvSpPr/>
            <p:nvPr/>
          </p:nvSpPr>
          <p:spPr>
            <a:xfrm rot="5400000">
              <a:off x="11659" y="3059"/>
              <a:ext cx="6455" cy="5495"/>
            </a:xfrm>
            <a:custGeom>
              <a:avLst/>
              <a:gdLst/>
              <a:ahLst/>
              <a:cxnLst>
                <a:cxn ang="0">
                  <a:pos x="0" y="3490468"/>
                </a:cxn>
                <a:cxn ang="0">
                  <a:pos x="0" y="326788"/>
                </a:cxn>
                <a:cxn ang="0">
                  <a:pos x="1721897" y="326788"/>
                </a:cxn>
                <a:cxn ang="0">
                  <a:pos x="1911350" y="0"/>
                </a:cxn>
                <a:cxn ang="0">
                  <a:pos x="2100804" y="326788"/>
                </a:cxn>
                <a:cxn ang="0">
                  <a:pos x="3822700" y="326788"/>
                </a:cxn>
                <a:cxn ang="0">
                  <a:pos x="3822700" y="3490468"/>
                </a:cxn>
              </a:cxnLst>
              <a:rect l="0" t="0" r="0" b="0"/>
              <a:pathLst>
                <a:path w="3822700" h="3488944">
                  <a:moveTo>
                    <a:pt x="0" y="3488944"/>
                  </a:moveTo>
                  <a:lnTo>
                    <a:pt x="0" y="326644"/>
                  </a:lnTo>
                  <a:lnTo>
                    <a:pt x="1721897" y="326644"/>
                  </a:lnTo>
                  <a:lnTo>
                    <a:pt x="1911350" y="0"/>
                  </a:lnTo>
                  <a:lnTo>
                    <a:pt x="2100804" y="326644"/>
                  </a:lnTo>
                  <a:lnTo>
                    <a:pt x="3822700" y="326644"/>
                  </a:lnTo>
                  <a:lnTo>
                    <a:pt x="3822700" y="3488944"/>
                  </a:lnTo>
                  <a:lnTo>
                    <a:pt x="0" y="3488944"/>
                  </a:lnTo>
                  <a:close/>
                </a:path>
              </a:pathLst>
            </a:custGeom>
            <a:solidFill>
              <a:srgbClr val="F2900E"/>
            </a:solidFill>
            <a:ln w="127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63" name="矩形 11"/>
            <p:cNvSpPr/>
            <p:nvPr/>
          </p:nvSpPr>
          <p:spPr>
            <a:xfrm>
              <a:off x="12960" y="3620"/>
              <a:ext cx="3320" cy="120"/>
            </a:xfrm>
            <a:prstGeom prst="rect">
              <a:avLst/>
            </a:prstGeom>
            <a:solidFill>
              <a:srgbClr val="EFE9EB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35864" name="Group 21"/>
            <p:cNvGrpSpPr/>
            <p:nvPr/>
          </p:nvGrpSpPr>
          <p:grpSpPr>
            <a:xfrm>
              <a:off x="14032" y="4057"/>
              <a:ext cx="1157" cy="1142"/>
              <a:chOff x="0" y="0"/>
              <a:chExt cx="735013" cy="725488"/>
            </a:xfrm>
          </p:grpSpPr>
          <p:sp>
            <p:nvSpPr>
              <p:cNvPr id="35865" name="Freeform 900"/>
              <p:cNvSpPr/>
              <p:nvPr/>
            </p:nvSpPr>
            <p:spPr>
              <a:xfrm>
                <a:off x="341312" y="454025"/>
                <a:ext cx="179388" cy="271463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0" y="0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48" h="72">
                    <a:moveTo>
                      <a:pt x="42" y="42"/>
                    </a:moveTo>
                    <a:cubicBezTo>
                      <a:pt x="38" y="42"/>
                      <a:pt x="35" y="45"/>
                      <a:pt x="35" y="48"/>
                    </a:cubicBezTo>
                    <a:cubicBezTo>
                      <a:pt x="35" y="55"/>
                      <a:pt x="30" y="59"/>
                      <a:pt x="24" y="59"/>
                    </a:cubicBezTo>
                    <a:cubicBezTo>
                      <a:pt x="18" y="59"/>
                      <a:pt x="13" y="55"/>
                      <a:pt x="13" y="48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62"/>
                      <a:pt x="11" y="72"/>
                      <a:pt x="24" y="72"/>
                    </a:cubicBezTo>
                    <a:cubicBezTo>
                      <a:pt x="38" y="72"/>
                      <a:pt x="48" y="62"/>
                      <a:pt x="48" y="48"/>
                    </a:cubicBezTo>
                    <a:cubicBezTo>
                      <a:pt x="48" y="45"/>
                      <a:pt x="45" y="42"/>
                      <a:pt x="42" y="42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866" name="Freeform 901"/>
              <p:cNvSpPr/>
              <p:nvPr/>
            </p:nvSpPr>
            <p:spPr>
              <a:xfrm>
                <a:off x="0" y="0"/>
                <a:ext cx="735013" cy="409575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196" h="109">
                    <a:moveTo>
                      <a:pt x="196" y="102"/>
                    </a:moveTo>
                    <a:cubicBezTo>
                      <a:pt x="196" y="55"/>
                      <a:pt x="155" y="18"/>
                      <a:pt x="104" y="15"/>
                    </a:cubicBezTo>
                    <a:cubicBezTo>
                      <a:pt x="104" y="6"/>
                      <a:pt x="104" y="6"/>
                      <a:pt x="104" y="6"/>
                    </a:cubicBezTo>
                    <a:cubicBezTo>
                      <a:pt x="104" y="3"/>
                      <a:pt x="101" y="0"/>
                      <a:pt x="98" y="0"/>
                    </a:cubicBezTo>
                    <a:cubicBezTo>
                      <a:pt x="94" y="0"/>
                      <a:pt x="91" y="3"/>
                      <a:pt x="91" y="6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40" y="18"/>
                      <a:pt x="0" y="56"/>
                      <a:pt x="0" y="102"/>
                    </a:cubicBezTo>
                    <a:cubicBezTo>
                      <a:pt x="0" y="106"/>
                      <a:pt x="3" y="109"/>
                      <a:pt x="6" y="109"/>
                    </a:cubicBezTo>
                    <a:cubicBezTo>
                      <a:pt x="8" y="109"/>
                      <a:pt x="8" y="109"/>
                      <a:pt x="8" y="109"/>
                    </a:cubicBezTo>
                    <a:cubicBezTo>
                      <a:pt x="10" y="109"/>
                      <a:pt x="13" y="107"/>
                      <a:pt x="14" y="105"/>
                    </a:cubicBezTo>
                    <a:cubicBezTo>
                      <a:pt x="16" y="98"/>
                      <a:pt x="22" y="93"/>
                      <a:pt x="29" y="93"/>
                    </a:cubicBezTo>
                    <a:cubicBezTo>
                      <a:pt x="36" y="93"/>
                      <a:pt x="43" y="98"/>
                      <a:pt x="45" y="105"/>
                    </a:cubicBezTo>
                    <a:cubicBezTo>
                      <a:pt x="46" y="107"/>
                      <a:pt x="48" y="109"/>
                      <a:pt x="51" y="109"/>
                    </a:cubicBezTo>
                    <a:cubicBezTo>
                      <a:pt x="54" y="109"/>
                      <a:pt x="54" y="109"/>
                      <a:pt x="54" y="109"/>
                    </a:cubicBezTo>
                    <a:cubicBezTo>
                      <a:pt x="56" y="109"/>
                      <a:pt x="59" y="107"/>
                      <a:pt x="60" y="105"/>
                    </a:cubicBezTo>
                    <a:cubicBezTo>
                      <a:pt x="62" y="98"/>
                      <a:pt x="68" y="93"/>
                      <a:pt x="75" y="93"/>
                    </a:cubicBezTo>
                    <a:cubicBezTo>
                      <a:pt x="82" y="93"/>
                      <a:pt x="89" y="98"/>
                      <a:pt x="91" y="105"/>
                    </a:cubicBezTo>
                    <a:cubicBezTo>
                      <a:pt x="92" y="107"/>
                      <a:pt x="94" y="109"/>
                      <a:pt x="97" y="109"/>
                    </a:cubicBezTo>
                    <a:cubicBezTo>
                      <a:pt x="99" y="109"/>
                      <a:pt x="99" y="109"/>
                      <a:pt x="99" y="109"/>
                    </a:cubicBezTo>
                    <a:cubicBezTo>
                      <a:pt x="101" y="109"/>
                      <a:pt x="104" y="107"/>
                      <a:pt x="105" y="105"/>
                    </a:cubicBezTo>
                    <a:cubicBezTo>
                      <a:pt x="107" y="98"/>
                      <a:pt x="113" y="93"/>
                      <a:pt x="120" y="93"/>
                    </a:cubicBezTo>
                    <a:cubicBezTo>
                      <a:pt x="127" y="93"/>
                      <a:pt x="134" y="98"/>
                      <a:pt x="136" y="105"/>
                    </a:cubicBezTo>
                    <a:cubicBezTo>
                      <a:pt x="137" y="107"/>
                      <a:pt x="139" y="109"/>
                      <a:pt x="142" y="109"/>
                    </a:cubicBezTo>
                    <a:cubicBezTo>
                      <a:pt x="145" y="109"/>
                      <a:pt x="145" y="109"/>
                      <a:pt x="145" y="109"/>
                    </a:cubicBezTo>
                    <a:cubicBezTo>
                      <a:pt x="147" y="109"/>
                      <a:pt x="150" y="107"/>
                      <a:pt x="151" y="105"/>
                    </a:cubicBezTo>
                    <a:cubicBezTo>
                      <a:pt x="153" y="98"/>
                      <a:pt x="159" y="93"/>
                      <a:pt x="166" y="93"/>
                    </a:cubicBezTo>
                    <a:cubicBezTo>
                      <a:pt x="173" y="93"/>
                      <a:pt x="180" y="98"/>
                      <a:pt x="182" y="105"/>
                    </a:cubicBezTo>
                    <a:cubicBezTo>
                      <a:pt x="183" y="107"/>
                      <a:pt x="185" y="109"/>
                      <a:pt x="188" y="109"/>
                    </a:cubicBezTo>
                    <a:cubicBezTo>
                      <a:pt x="190" y="109"/>
                      <a:pt x="190" y="109"/>
                      <a:pt x="190" y="109"/>
                    </a:cubicBezTo>
                    <a:cubicBezTo>
                      <a:pt x="190" y="109"/>
                      <a:pt x="190" y="109"/>
                      <a:pt x="190" y="109"/>
                    </a:cubicBezTo>
                    <a:cubicBezTo>
                      <a:pt x="194" y="109"/>
                      <a:pt x="196" y="106"/>
                      <a:pt x="196" y="102"/>
                    </a:cubicBezTo>
                    <a:cubicBezTo>
                      <a:pt x="196" y="102"/>
                      <a:pt x="196" y="102"/>
                      <a:pt x="196" y="102"/>
                    </a:cubicBezTo>
                    <a:close/>
                  </a:path>
                </a:pathLst>
              </a:custGeom>
              <a:solidFill>
                <a:srgbClr val="EFE9E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5867" name="矩形 12"/>
            <p:cNvSpPr/>
            <p:nvPr/>
          </p:nvSpPr>
          <p:spPr>
            <a:xfrm>
              <a:off x="13838" y="2817"/>
              <a:ext cx="1078" cy="96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en-US" altLang="zh-CN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03</a:t>
              </a:r>
            </a:p>
          </p:txBody>
        </p:sp>
        <p:sp>
          <p:nvSpPr>
            <p:cNvPr id="35868" name="矩形 22"/>
            <p:cNvSpPr/>
            <p:nvPr/>
          </p:nvSpPr>
          <p:spPr>
            <a:xfrm>
              <a:off x="12652" y="6308"/>
              <a:ext cx="4318" cy="230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>
                <a:lnSpc>
                  <a:spcPct val="150000"/>
                </a:lnSpc>
                <a:buFont typeface="Wingdings" panose="05000000000000000000" pitchFamily="2" charset="2"/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企业往往天真的认为，资产高的客户就会更愿意购买企业的产品把高资产的客户挑出来，然后向这批客户频繁推荐各类新产品，造成客户烦不胜扰，甚至产生消极的负面效果</a:t>
              </a:r>
            </a:p>
          </p:txBody>
        </p:sp>
        <p:sp>
          <p:nvSpPr>
            <p:cNvPr id="35869" name="矩形 22"/>
            <p:cNvSpPr/>
            <p:nvPr/>
          </p:nvSpPr>
          <p:spPr>
            <a:xfrm>
              <a:off x="12879" y="5620"/>
              <a:ext cx="3585" cy="79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lvl="0">
                <a:lnSpc>
                  <a:spcPct val="150000"/>
                </a:lnSpc>
                <a:buFont typeface="Wingdings" panose="05000000000000000000" pitchFamily="2" charset="2"/>
                <a:buNone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按资产进行客户细分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5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36867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36868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869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6870" name="文本框 4"/>
            <p:cNvSpPr txBox="1"/>
            <p:nvPr/>
          </p:nvSpPr>
          <p:spPr>
            <a:xfrm>
              <a:off x="414" y="553"/>
              <a:ext cx="26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工作中的失误</a:t>
              </a:r>
            </a:p>
          </p:txBody>
        </p:sp>
      </p:grpSp>
      <p:grpSp>
        <p:nvGrpSpPr>
          <p:cNvPr id="6" name="组合 4"/>
          <p:cNvGrpSpPr/>
          <p:nvPr/>
        </p:nvGrpSpPr>
        <p:grpSpPr>
          <a:xfrm>
            <a:off x="4813300" y="2366963"/>
            <a:ext cx="2730500" cy="2730500"/>
            <a:chOff x="13503" y="4078"/>
            <a:chExt cx="4300" cy="4300"/>
          </a:xfrm>
        </p:grpSpPr>
        <p:sp>
          <p:nvSpPr>
            <p:cNvPr id="36872" name="AutoShape 12"/>
            <p:cNvSpPr/>
            <p:nvPr/>
          </p:nvSpPr>
          <p:spPr>
            <a:xfrm>
              <a:off x="13502" y="4077"/>
              <a:ext cx="4300" cy="4300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2F2F2"/>
            </a:solidFill>
            <a:ln w="25400" cap="flat" cmpd="sng">
              <a:solidFill>
                <a:srgbClr val="C0C0C0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73" name="AutoShape 14"/>
            <p:cNvSpPr/>
            <p:nvPr/>
          </p:nvSpPr>
          <p:spPr>
            <a:xfrm>
              <a:off x="13830" y="6675"/>
              <a:ext cx="3642" cy="1542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600" h="21600">
                  <a:moveTo>
                    <a:pt x="16855" y="0"/>
                  </a:moveTo>
                  <a:cubicBezTo>
                    <a:pt x="15800" y="5682"/>
                    <a:pt x="13425" y="9351"/>
                    <a:pt x="10800" y="9351"/>
                  </a:cubicBezTo>
                  <a:cubicBezTo>
                    <a:pt x="8174" y="9351"/>
                    <a:pt x="5799" y="5682"/>
                    <a:pt x="4744" y="0"/>
                  </a:cubicBezTo>
                  <a:lnTo>
                    <a:pt x="0" y="4926"/>
                  </a:lnTo>
                  <a:cubicBezTo>
                    <a:pt x="1881" y="15057"/>
                    <a:pt x="6119" y="21599"/>
                    <a:pt x="10800" y="21599"/>
                  </a:cubicBezTo>
                  <a:cubicBezTo>
                    <a:pt x="15480" y="21599"/>
                    <a:pt x="19718" y="15057"/>
                    <a:pt x="21599" y="4926"/>
                  </a:cubicBezTo>
                  <a:lnTo>
                    <a:pt x="16855" y="0"/>
                  </a:lnTo>
                  <a:close/>
                </a:path>
              </a:pathLst>
            </a:custGeom>
            <a:solidFill>
              <a:srgbClr val="3B3B3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6874" name="Group 29"/>
            <p:cNvGrpSpPr/>
            <p:nvPr/>
          </p:nvGrpSpPr>
          <p:grpSpPr>
            <a:xfrm>
              <a:off x="14980" y="5052"/>
              <a:ext cx="1637" cy="1680"/>
              <a:chOff x="0" y="0"/>
              <a:chExt cx="1387" cy="1424"/>
            </a:xfrm>
          </p:grpSpPr>
          <p:sp>
            <p:nvSpPr>
              <p:cNvPr id="36875" name="Freeform 30"/>
              <p:cNvSpPr/>
              <p:nvPr/>
            </p:nvSpPr>
            <p:spPr>
              <a:xfrm>
                <a:off x="0" y="309"/>
                <a:ext cx="1038" cy="1115"/>
              </a:xfrm>
              <a:custGeom>
                <a:avLst/>
                <a:gdLst/>
                <a:ahLst/>
                <a:cxnLst>
                  <a:cxn ang="0">
                    <a:pos x="13214" y="11560"/>
                  </a:cxn>
                  <a:cxn ang="0">
                    <a:pos x="12356" y="10642"/>
                  </a:cxn>
                  <a:cxn ang="0">
                    <a:pos x="9772" y="9214"/>
                  </a:cxn>
                  <a:cxn ang="0">
                    <a:pos x="8684" y="8144"/>
                  </a:cxn>
                  <a:cxn ang="0">
                    <a:pos x="8333" y="7599"/>
                  </a:cxn>
                  <a:cxn ang="0">
                    <a:pos x="9169" y="6327"/>
                  </a:cxn>
                  <a:cxn ang="0">
                    <a:pos x="9354" y="5886"/>
                  </a:cxn>
                  <a:cxn ang="0">
                    <a:pos x="9451" y="4659"/>
                  </a:cxn>
                  <a:cxn ang="0">
                    <a:pos x="9071" y="1801"/>
                  </a:cxn>
                  <a:cxn ang="0">
                    <a:pos x="8914" y="1644"/>
                  </a:cxn>
                  <a:cxn ang="0">
                    <a:pos x="8311" y="1177"/>
                  </a:cxn>
                  <a:cxn ang="0">
                    <a:pos x="4931" y="1587"/>
                  </a:cxn>
                  <a:cxn ang="0">
                    <a:pos x="4423" y="4474"/>
                  </a:cxn>
                  <a:cxn ang="0">
                    <a:pos x="4513" y="5701"/>
                  </a:cxn>
                  <a:cxn ang="0">
                    <a:pos x="4772" y="6208"/>
                  </a:cxn>
                  <a:cxn ang="0">
                    <a:pos x="4862" y="6393"/>
                  </a:cxn>
                  <a:cxn ang="0">
                    <a:pos x="4931" y="6370"/>
                  </a:cxn>
                  <a:cxn ang="0">
                    <a:pos x="5670" y="7570"/>
                  </a:cxn>
                  <a:cxn ang="0">
                    <a:pos x="5066" y="8104"/>
                  </a:cxn>
                  <a:cxn ang="0">
                    <a:pos x="4102" y="9214"/>
                  </a:cxn>
                  <a:cxn ang="0">
                    <a:pos x="1530" y="10642"/>
                  </a:cxn>
                  <a:cxn ang="0">
                    <a:pos x="672" y="11560"/>
                  </a:cxn>
                  <a:cxn ang="0">
                    <a:pos x="0" y="14312"/>
                  </a:cxn>
                  <a:cxn ang="0">
                    <a:pos x="0" y="14886"/>
                  </a:cxn>
                  <a:cxn ang="0">
                    <a:pos x="13912" y="14886"/>
                  </a:cxn>
                  <a:cxn ang="0">
                    <a:pos x="13912" y="14312"/>
                  </a:cxn>
                  <a:cxn ang="0">
                    <a:pos x="13214" y="11560"/>
                  </a:cxn>
                </a:cxnLst>
                <a:rect l="0" t="0" r="0" b="0"/>
                <a:pathLst>
                  <a:path w="437" h="470">
                    <a:moveTo>
                      <a:pt x="415" y="365"/>
                    </a:moveTo>
                    <a:cubicBezTo>
                      <a:pt x="415" y="365"/>
                      <a:pt x="422" y="351"/>
                      <a:pt x="388" y="336"/>
                    </a:cubicBezTo>
                    <a:cubicBezTo>
                      <a:pt x="307" y="291"/>
                      <a:pt x="307" y="291"/>
                      <a:pt x="307" y="291"/>
                    </a:cubicBezTo>
                    <a:cubicBezTo>
                      <a:pt x="273" y="257"/>
                      <a:pt x="273" y="257"/>
                      <a:pt x="273" y="257"/>
                    </a:cubicBezTo>
                    <a:cubicBezTo>
                      <a:pt x="256" y="249"/>
                      <a:pt x="246" y="252"/>
                      <a:pt x="262" y="240"/>
                    </a:cubicBezTo>
                    <a:cubicBezTo>
                      <a:pt x="273" y="230"/>
                      <a:pt x="282" y="217"/>
                      <a:pt x="288" y="200"/>
                    </a:cubicBezTo>
                    <a:cubicBezTo>
                      <a:pt x="289" y="198"/>
                      <a:pt x="291" y="194"/>
                      <a:pt x="294" y="186"/>
                    </a:cubicBezTo>
                    <a:cubicBezTo>
                      <a:pt x="294" y="186"/>
                      <a:pt x="325" y="148"/>
                      <a:pt x="297" y="147"/>
                    </a:cubicBezTo>
                    <a:cubicBezTo>
                      <a:pt x="297" y="147"/>
                      <a:pt x="326" y="96"/>
                      <a:pt x="285" y="57"/>
                    </a:cubicBezTo>
                    <a:cubicBezTo>
                      <a:pt x="285" y="57"/>
                      <a:pt x="283" y="55"/>
                      <a:pt x="280" y="52"/>
                    </a:cubicBezTo>
                    <a:cubicBezTo>
                      <a:pt x="271" y="42"/>
                      <a:pt x="261" y="37"/>
                      <a:pt x="261" y="37"/>
                    </a:cubicBezTo>
                    <a:cubicBezTo>
                      <a:pt x="203" y="0"/>
                      <a:pt x="155" y="50"/>
                      <a:pt x="155" y="50"/>
                    </a:cubicBezTo>
                    <a:cubicBezTo>
                      <a:pt x="113" y="88"/>
                      <a:pt x="139" y="141"/>
                      <a:pt x="139" y="141"/>
                    </a:cubicBezTo>
                    <a:cubicBezTo>
                      <a:pt x="112" y="141"/>
                      <a:pt x="142" y="180"/>
                      <a:pt x="142" y="180"/>
                    </a:cubicBezTo>
                    <a:cubicBezTo>
                      <a:pt x="146" y="197"/>
                      <a:pt x="150" y="196"/>
                      <a:pt x="150" y="196"/>
                    </a:cubicBezTo>
                    <a:cubicBezTo>
                      <a:pt x="151" y="196"/>
                      <a:pt x="152" y="198"/>
                      <a:pt x="153" y="202"/>
                    </a:cubicBezTo>
                    <a:cubicBezTo>
                      <a:pt x="154" y="202"/>
                      <a:pt x="154" y="202"/>
                      <a:pt x="155" y="201"/>
                    </a:cubicBezTo>
                    <a:cubicBezTo>
                      <a:pt x="160" y="217"/>
                      <a:pt x="168" y="230"/>
                      <a:pt x="178" y="239"/>
                    </a:cubicBezTo>
                    <a:cubicBezTo>
                      <a:pt x="187" y="251"/>
                      <a:pt x="163" y="252"/>
                      <a:pt x="159" y="256"/>
                    </a:cubicBezTo>
                    <a:cubicBezTo>
                      <a:pt x="156" y="259"/>
                      <a:pt x="129" y="291"/>
                      <a:pt x="129" y="291"/>
                    </a:cubicBezTo>
                    <a:cubicBezTo>
                      <a:pt x="48" y="336"/>
                      <a:pt x="48" y="336"/>
                      <a:pt x="48" y="336"/>
                    </a:cubicBezTo>
                    <a:cubicBezTo>
                      <a:pt x="15" y="351"/>
                      <a:pt x="21" y="365"/>
                      <a:pt x="21" y="365"/>
                    </a:cubicBezTo>
                    <a:cubicBezTo>
                      <a:pt x="0" y="452"/>
                      <a:pt x="0" y="452"/>
                      <a:pt x="0" y="452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437" y="470"/>
                      <a:pt x="437" y="470"/>
                      <a:pt x="437" y="470"/>
                    </a:cubicBezTo>
                    <a:cubicBezTo>
                      <a:pt x="437" y="452"/>
                      <a:pt x="437" y="452"/>
                      <a:pt x="437" y="452"/>
                    </a:cubicBezTo>
                    <a:lnTo>
                      <a:pt x="415" y="365"/>
                    </a:lnTo>
                    <a:close/>
                  </a:path>
                </a:pathLst>
              </a:custGeom>
              <a:solidFill>
                <a:srgbClr val="3B3B3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876" name="Freeform 31"/>
              <p:cNvSpPr>
                <a:spLocks noEditPoints="1"/>
              </p:cNvSpPr>
              <p:nvPr/>
            </p:nvSpPr>
            <p:spPr>
              <a:xfrm>
                <a:off x="700" y="0"/>
                <a:ext cx="687" cy="598"/>
              </a:xfrm>
              <a:custGeom>
                <a:avLst/>
                <a:gdLst/>
                <a:ahLst/>
                <a:cxnLst>
                  <a:cxn ang="0">
                    <a:pos x="4567" y="28"/>
                  </a:cxn>
                  <a:cxn ang="0">
                    <a:pos x="0" y="3514"/>
                  </a:cxn>
                  <a:cxn ang="0">
                    <a:pos x="2339" y="6471"/>
                  </a:cxn>
                  <a:cxn ang="0">
                    <a:pos x="1502" y="7990"/>
                  </a:cxn>
                  <a:cxn ang="0">
                    <a:pos x="3825" y="6853"/>
                  </a:cxn>
                  <a:cxn ang="0">
                    <a:pos x="4662" y="6910"/>
                  </a:cxn>
                  <a:cxn ang="0">
                    <a:pos x="9200" y="3417"/>
                  </a:cxn>
                  <a:cxn ang="0">
                    <a:pos x="4567" y="28"/>
                  </a:cxn>
                  <a:cxn ang="0">
                    <a:pos x="2339" y="4155"/>
                  </a:cxn>
                  <a:cxn ang="0">
                    <a:pos x="1757" y="3581"/>
                  </a:cxn>
                  <a:cxn ang="0">
                    <a:pos x="2339" y="3007"/>
                  </a:cxn>
                  <a:cxn ang="0">
                    <a:pos x="2898" y="3581"/>
                  </a:cxn>
                  <a:cxn ang="0">
                    <a:pos x="2339" y="4155"/>
                  </a:cxn>
                  <a:cxn ang="0">
                    <a:pos x="4595" y="4155"/>
                  </a:cxn>
                  <a:cxn ang="0">
                    <a:pos x="4029" y="3581"/>
                  </a:cxn>
                  <a:cxn ang="0">
                    <a:pos x="4595" y="3007"/>
                  </a:cxn>
                  <a:cxn ang="0">
                    <a:pos x="5170" y="3581"/>
                  </a:cxn>
                  <a:cxn ang="0">
                    <a:pos x="4595" y="4155"/>
                  </a:cxn>
                  <a:cxn ang="0">
                    <a:pos x="6889" y="4155"/>
                  </a:cxn>
                  <a:cxn ang="0">
                    <a:pos x="6328" y="3581"/>
                  </a:cxn>
                  <a:cxn ang="0">
                    <a:pos x="6889" y="3007"/>
                  </a:cxn>
                  <a:cxn ang="0">
                    <a:pos x="7443" y="3581"/>
                  </a:cxn>
                  <a:cxn ang="0">
                    <a:pos x="6889" y="4155"/>
                  </a:cxn>
                </a:cxnLst>
                <a:rect l="0" t="0" r="0" b="0"/>
                <a:pathLst>
                  <a:path w="289" h="252">
                    <a:moveTo>
                      <a:pt x="143" y="1"/>
                    </a:moveTo>
                    <a:cubicBezTo>
                      <a:pt x="63" y="2"/>
                      <a:pt x="0" y="52"/>
                      <a:pt x="0" y="111"/>
                    </a:cubicBezTo>
                    <a:cubicBezTo>
                      <a:pt x="1" y="151"/>
                      <a:pt x="30" y="185"/>
                      <a:pt x="73" y="204"/>
                    </a:cubicBezTo>
                    <a:cubicBezTo>
                      <a:pt x="47" y="252"/>
                      <a:pt x="47" y="252"/>
                      <a:pt x="47" y="252"/>
                    </a:cubicBezTo>
                    <a:cubicBezTo>
                      <a:pt x="120" y="216"/>
                      <a:pt x="120" y="216"/>
                      <a:pt x="120" y="216"/>
                    </a:cubicBezTo>
                    <a:cubicBezTo>
                      <a:pt x="129" y="217"/>
                      <a:pt x="137" y="218"/>
                      <a:pt x="146" y="218"/>
                    </a:cubicBezTo>
                    <a:cubicBezTo>
                      <a:pt x="225" y="217"/>
                      <a:pt x="289" y="167"/>
                      <a:pt x="288" y="108"/>
                    </a:cubicBezTo>
                    <a:cubicBezTo>
                      <a:pt x="287" y="48"/>
                      <a:pt x="222" y="0"/>
                      <a:pt x="143" y="1"/>
                    </a:cubicBezTo>
                    <a:close/>
                    <a:moveTo>
                      <a:pt x="73" y="131"/>
                    </a:moveTo>
                    <a:cubicBezTo>
                      <a:pt x="63" y="131"/>
                      <a:pt x="55" y="123"/>
                      <a:pt x="55" y="113"/>
                    </a:cubicBezTo>
                    <a:cubicBezTo>
                      <a:pt x="55" y="103"/>
                      <a:pt x="63" y="95"/>
                      <a:pt x="73" y="95"/>
                    </a:cubicBezTo>
                    <a:cubicBezTo>
                      <a:pt x="83" y="95"/>
                      <a:pt x="91" y="103"/>
                      <a:pt x="91" y="113"/>
                    </a:cubicBezTo>
                    <a:cubicBezTo>
                      <a:pt x="91" y="123"/>
                      <a:pt x="83" y="131"/>
                      <a:pt x="73" y="131"/>
                    </a:cubicBezTo>
                    <a:close/>
                    <a:moveTo>
                      <a:pt x="144" y="131"/>
                    </a:moveTo>
                    <a:cubicBezTo>
                      <a:pt x="134" y="131"/>
                      <a:pt x="126" y="123"/>
                      <a:pt x="126" y="113"/>
                    </a:cubicBezTo>
                    <a:cubicBezTo>
                      <a:pt x="126" y="103"/>
                      <a:pt x="134" y="95"/>
                      <a:pt x="144" y="95"/>
                    </a:cubicBezTo>
                    <a:cubicBezTo>
                      <a:pt x="154" y="95"/>
                      <a:pt x="162" y="103"/>
                      <a:pt x="162" y="113"/>
                    </a:cubicBezTo>
                    <a:cubicBezTo>
                      <a:pt x="162" y="123"/>
                      <a:pt x="154" y="131"/>
                      <a:pt x="144" y="131"/>
                    </a:cubicBezTo>
                    <a:close/>
                    <a:moveTo>
                      <a:pt x="216" y="131"/>
                    </a:moveTo>
                    <a:cubicBezTo>
                      <a:pt x="206" y="131"/>
                      <a:pt x="198" y="123"/>
                      <a:pt x="198" y="113"/>
                    </a:cubicBezTo>
                    <a:cubicBezTo>
                      <a:pt x="198" y="103"/>
                      <a:pt x="206" y="95"/>
                      <a:pt x="216" y="95"/>
                    </a:cubicBezTo>
                    <a:cubicBezTo>
                      <a:pt x="225" y="95"/>
                      <a:pt x="233" y="103"/>
                      <a:pt x="233" y="113"/>
                    </a:cubicBezTo>
                    <a:cubicBezTo>
                      <a:pt x="233" y="123"/>
                      <a:pt x="225" y="131"/>
                      <a:pt x="216" y="131"/>
                    </a:cubicBezTo>
                    <a:close/>
                  </a:path>
                </a:pathLst>
              </a:custGeom>
              <a:solidFill>
                <a:srgbClr val="3B3B3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36877" name="组合 47"/>
          <p:cNvGrpSpPr/>
          <p:nvPr/>
        </p:nvGrpSpPr>
        <p:grpSpPr>
          <a:xfrm>
            <a:off x="1295400" y="1255713"/>
            <a:ext cx="3503613" cy="1303337"/>
            <a:chOff x="0" y="0"/>
            <a:chExt cx="3504021" cy="1303753"/>
          </a:xfrm>
        </p:grpSpPr>
        <p:grpSp>
          <p:nvGrpSpPr>
            <p:cNvPr id="36878" name="组合 40"/>
            <p:cNvGrpSpPr/>
            <p:nvPr/>
          </p:nvGrpSpPr>
          <p:grpSpPr>
            <a:xfrm>
              <a:off x="0" y="0"/>
              <a:ext cx="3504021" cy="1303753"/>
              <a:chOff x="0" y="0"/>
              <a:chExt cx="4254500" cy="1582986"/>
            </a:xfrm>
          </p:grpSpPr>
          <p:sp>
            <p:nvSpPr>
              <p:cNvPr id="36879" name="圆角矩形 4"/>
              <p:cNvSpPr/>
              <p:nvPr/>
            </p:nvSpPr>
            <p:spPr>
              <a:xfrm>
                <a:off x="0" y="0"/>
                <a:ext cx="4254500" cy="1582986"/>
              </a:xfrm>
              <a:prstGeom prst="roundRect">
                <a:avLst>
                  <a:gd name="adj" fmla="val 15046"/>
                </a:avLst>
              </a:prstGeom>
              <a:noFill/>
              <a:ln w="47625" cap="flat" cmpd="sng">
                <a:solidFill>
                  <a:srgbClr val="3F3F3F"/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lvl="0" algn="ctr"/>
                <a:endParaRPr lang="zh-CN" altLang="zh-CN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880" name="TextBox 42"/>
              <p:cNvSpPr/>
              <p:nvPr/>
            </p:nvSpPr>
            <p:spPr>
              <a:xfrm>
                <a:off x="623030" y="220594"/>
                <a:ext cx="1953344" cy="56054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lvl="0"/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添加标题</a:t>
                </a:r>
                <a:endParaRPr lang="zh-CN" altLang="en-US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881" name="矩形 45"/>
              <p:cNvSpPr/>
              <p:nvPr/>
            </p:nvSpPr>
            <p:spPr>
              <a:xfrm>
                <a:off x="648526" y="826642"/>
                <a:ext cx="3150435" cy="31764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lvl="0"/>
                <a:endParaRPr lang="zh-CN" altLang="zh-CN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6882" name="圆角矩形 3"/>
            <p:cNvSpPr/>
            <p:nvPr/>
          </p:nvSpPr>
          <p:spPr>
            <a:xfrm>
              <a:off x="34929" y="101632"/>
              <a:ext cx="3289683" cy="1100488"/>
            </a:xfrm>
            <a:prstGeom prst="roundRect">
              <a:avLst>
                <a:gd name="adj" fmla="val 16667"/>
              </a:avLst>
            </a:prstGeom>
            <a:solidFill>
              <a:srgbClr val="3F3F3F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6883" name="圆角矩形 8"/>
          <p:cNvSpPr/>
          <p:nvPr/>
        </p:nvSpPr>
        <p:spPr>
          <a:xfrm>
            <a:off x="1374775" y="5143500"/>
            <a:ext cx="3289300" cy="1101725"/>
          </a:xfrm>
          <a:prstGeom prst="roundRect">
            <a:avLst>
              <a:gd name="adj" fmla="val 16667"/>
            </a:avLst>
          </a:prstGeom>
          <a:solidFill>
            <a:srgbClr val="3F3F3F"/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884" name="圆角矩形 9"/>
          <p:cNvSpPr/>
          <p:nvPr/>
        </p:nvSpPr>
        <p:spPr>
          <a:xfrm>
            <a:off x="1335088" y="3233738"/>
            <a:ext cx="3290887" cy="11017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885" name="椭圆 10"/>
          <p:cNvSpPr/>
          <p:nvPr/>
        </p:nvSpPr>
        <p:spPr>
          <a:xfrm>
            <a:off x="436563" y="1333500"/>
            <a:ext cx="1162050" cy="1160463"/>
          </a:xfrm>
          <a:prstGeom prst="ellipse">
            <a:avLst/>
          </a:prstGeom>
          <a:solidFill>
            <a:schemeClr val="bg1"/>
          </a:solidFill>
          <a:ln w="12700" cap="flat" cmpd="sng">
            <a:solidFill>
              <a:srgbClr val="3F3F3F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886" name="椭圆 11"/>
          <p:cNvSpPr/>
          <p:nvPr/>
        </p:nvSpPr>
        <p:spPr>
          <a:xfrm>
            <a:off x="528638" y="1416050"/>
            <a:ext cx="992187" cy="995363"/>
          </a:xfrm>
          <a:prstGeom prst="ellipse">
            <a:avLst/>
          </a:prstGeom>
          <a:solidFill>
            <a:srgbClr val="3F3F3F"/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887" name="圆角矩形 13"/>
          <p:cNvSpPr/>
          <p:nvPr/>
        </p:nvSpPr>
        <p:spPr>
          <a:xfrm>
            <a:off x="1247775" y="3135313"/>
            <a:ext cx="3503613" cy="1303337"/>
          </a:xfrm>
          <a:prstGeom prst="roundRect">
            <a:avLst>
              <a:gd name="adj" fmla="val 15046"/>
            </a:avLst>
          </a:prstGeom>
          <a:noFill/>
          <a:ln w="47625" cap="flat" cmpd="sng">
            <a:solidFill>
              <a:srgbClr val="F4F4F4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888" name="椭圆 14"/>
          <p:cNvSpPr/>
          <p:nvPr/>
        </p:nvSpPr>
        <p:spPr>
          <a:xfrm>
            <a:off x="498475" y="3206750"/>
            <a:ext cx="1160463" cy="1160463"/>
          </a:xfrm>
          <a:prstGeom prst="ellipse">
            <a:avLst/>
          </a:prstGeom>
          <a:solidFill>
            <a:schemeClr val="bg1"/>
          </a:solidFill>
          <a:ln w="12700" cap="flat" cmpd="sng">
            <a:solidFill>
              <a:srgbClr val="FFB01C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889" name="椭圆 15"/>
          <p:cNvSpPr/>
          <p:nvPr/>
        </p:nvSpPr>
        <p:spPr>
          <a:xfrm>
            <a:off x="590550" y="3289300"/>
            <a:ext cx="990600" cy="995363"/>
          </a:xfrm>
          <a:prstGeom prst="ellipse">
            <a:avLst/>
          </a:prstGeom>
          <a:solidFill>
            <a:srgbClr val="FFB01C"/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890" name="矩形 14"/>
          <p:cNvSpPr/>
          <p:nvPr/>
        </p:nvSpPr>
        <p:spPr>
          <a:xfrm>
            <a:off x="1782763" y="3816350"/>
            <a:ext cx="2593975" cy="260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endParaRPr lang="zh-CN" altLang="zh-CN" sz="1100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891" name="圆角矩形 19"/>
          <p:cNvSpPr/>
          <p:nvPr/>
        </p:nvSpPr>
        <p:spPr>
          <a:xfrm>
            <a:off x="1284288" y="5038725"/>
            <a:ext cx="3505200" cy="1303338"/>
          </a:xfrm>
          <a:prstGeom prst="roundRect">
            <a:avLst>
              <a:gd name="adj" fmla="val 15046"/>
            </a:avLst>
          </a:prstGeom>
          <a:noFill/>
          <a:ln w="47625" cap="flat" cmpd="sng">
            <a:solidFill>
              <a:srgbClr val="3F3F3F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892" name="椭圆 20"/>
          <p:cNvSpPr/>
          <p:nvPr/>
        </p:nvSpPr>
        <p:spPr>
          <a:xfrm>
            <a:off x="534988" y="5110163"/>
            <a:ext cx="1160462" cy="1160462"/>
          </a:xfrm>
          <a:prstGeom prst="ellipse">
            <a:avLst/>
          </a:prstGeom>
          <a:solidFill>
            <a:schemeClr val="bg1"/>
          </a:solidFill>
          <a:ln w="12700" cap="flat" cmpd="sng">
            <a:solidFill>
              <a:srgbClr val="3F3F3F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893" name="椭圆 21"/>
          <p:cNvSpPr/>
          <p:nvPr/>
        </p:nvSpPr>
        <p:spPr>
          <a:xfrm>
            <a:off x="627063" y="5192713"/>
            <a:ext cx="992187" cy="995362"/>
          </a:xfrm>
          <a:prstGeom prst="ellipse">
            <a:avLst/>
          </a:prstGeom>
          <a:solidFill>
            <a:srgbClr val="3F3F3F"/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894" name="TextBox 42"/>
          <p:cNvSpPr/>
          <p:nvPr/>
        </p:nvSpPr>
        <p:spPr>
          <a:xfrm>
            <a:off x="2006600" y="5219700"/>
            <a:ext cx="1571625" cy="4826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FFB01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需求搞错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95" name="椭圆 23"/>
          <p:cNvSpPr/>
          <p:nvPr/>
        </p:nvSpPr>
        <p:spPr>
          <a:xfrm>
            <a:off x="604838" y="1487488"/>
            <a:ext cx="855662" cy="860425"/>
          </a:xfrm>
          <a:prstGeom prst="ellipse">
            <a:avLst/>
          </a:prstGeom>
          <a:solidFill>
            <a:srgbClr val="FFFFFF"/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6896" name="组合 24"/>
          <p:cNvGrpSpPr/>
          <p:nvPr/>
        </p:nvGrpSpPr>
        <p:grpSpPr>
          <a:xfrm>
            <a:off x="742950" y="1604963"/>
            <a:ext cx="547688" cy="612775"/>
            <a:chOff x="0" y="0"/>
            <a:chExt cx="617126" cy="689549"/>
          </a:xfrm>
        </p:grpSpPr>
        <p:grpSp>
          <p:nvGrpSpPr>
            <p:cNvPr id="36897" name="组合 25"/>
            <p:cNvGrpSpPr/>
            <p:nvPr/>
          </p:nvGrpSpPr>
          <p:grpSpPr>
            <a:xfrm>
              <a:off x="0" y="49501"/>
              <a:ext cx="617126" cy="640048"/>
              <a:chOff x="0" y="0"/>
              <a:chExt cx="617126" cy="640048"/>
            </a:xfrm>
          </p:grpSpPr>
          <p:sp>
            <p:nvSpPr>
              <p:cNvPr id="36898" name="流程图: 手动操作 7"/>
              <p:cNvSpPr/>
              <p:nvPr/>
            </p:nvSpPr>
            <p:spPr>
              <a:xfrm>
                <a:off x="39070" y="173384"/>
                <a:ext cx="538986" cy="46666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47483647" y="260474084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0"/>
                  </a:cxn>
                </a:cxnLst>
                <a:rect l="0" t="0" r="0" b="0"/>
                <a:pathLst>
                  <a:path w="10261" h="11498">
                    <a:moveTo>
                      <a:pt x="0" y="0"/>
                    </a:moveTo>
                    <a:lnTo>
                      <a:pt x="10261" y="96"/>
                    </a:lnTo>
                    <a:cubicBezTo>
                      <a:pt x="10017" y="3864"/>
                      <a:pt x="9886" y="7730"/>
                      <a:pt x="9642" y="11498"/>
                    </a:cubicBezTo>
                    <a:lnTo>
                      <a:pt x="730" y="11449"/>
                    </a:lnTo>
                    <a:cubicBezTo>
                      <a:pt x="487" y="7633"/>
                      <a:pt x="243" y="3816"/>
                      <a:pt x="0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 w="12700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899" name="剪去同侧角的矩形 9"/>
              <p:cNvSpPr/>
              <p:nvPr/>
            </p:nvSpPr>
            <p:spPr>
              <a:xfrm>
                <a:off x="0" y="0"/>
                <a:ext cx="617126" cy="114446"/>
              </a:xfrm>
              <a:custGeom>
                <a:avLst/>
                <a:gdLst/>
                <a:ahLst/>
                <a:cxnLst>
                  <a:cxn ang="0">
                    <a:pos x="108054" y="0"/>
                  </a:cxn>
                  <a:cxn ang="0">
                    <a:pos x="226683" y="191"/>
                  </a:cxn>
                  <a:cxn ang="0">
                    <a:pos x="328517" y="51550"/>
                  </a:cxn>
                  <a:cxn ang="0">
                    <a:pos x="329548" y="78578"/>
                  </a:cxn>
                  <a:cxn ang="0">
                    <a:pos x="328517" y="78578"/>
                  </a:cxn>
                  <a:cxn ang="0">
                    <a:pos x="23728" y="78578"/>
                  </a:cxn>
                  <a:cxn ang="0">
                    <a:pos x="0" y="78578"/>
                  </a:cxn>
                  <a:cxn ang="0">
                    <a:pos x="1" y="51550"/>
                  </a:cxn>
                  <a:cxn ang="0">
                    <a:pos x="108054" y="0"/>
                  </a:cxn>
                </a:cxnLst>
                <a:rect l="0" t="0" r="0" b="0"/>
                <a:pathLst>
                  <a:path w="760663" h="129728">
                    <a:moveTo>
                      <a:pt x="249411" y="0"/>
                    </a:moveTo>
                    <a:lnTo>
                      <a:pt x="523230" y="316"/>
                    </a:lnTo>
                    <a:lnTo>
                      <a:pt x="758282" y="85105"/>
                    </a:lnTo>
                    <a:lnTo>
                      <a:pt x="760663" y="129728"/>
                    </a:lnTo>
                    <a:lnTo>
                      <a:pt x="758282" y="129728"/>
                    </a:lnTo>
                    <a:lnTo>
                      <a:pt x="54769" y="129728"/>
                    </a:lnTo>
                    <a:lnTo>
                      <a:pt x="0" y="129728"/>
                    </a:lnTo>
                    <a:cubicBezTo>
                      <a:pt x="0" y="114854"/>
                      <a:pt x="1" y="99979"/>
                      <a:pt x="1" y="85105"/>
                    </a:cubicBezTo>
                    <a:lnTo>
                      <a:pt x="249411" y="0"/>
                    </a:lnTo>
                    <a:close/>
                  </a:path>
                </a:pathLst>
              </a:custGeom>
              <a:solidFill>
                <a:srgbClr val="3F3F3F"/>
              </a:solidFill>
              <a:ln w="12700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6900" name="圆角矩形 26"/>
            <p:cNvSpPr/>
            <p:nvPr/>
          </p:nvSpPr>
          <p:spPr>
            <a:xfrm>
              <a:off x="227077" y="0"/>
              <a:ext cx="170815" cy="66640"/>
            </a:xfrm>
            <a:prstGeom prst="roundRect">
              <a:avLst>
                <a:gd name="adj" fmla="val 16667"/>
              </a:avLst>
            </a:prstGeom>
            <a:solidFill>
              <a:srgbClr val="3F3F3F"/>
            </a:solidFill>
            <a:ln w="4445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6901" name="椭圆 29"/>
          <p:cNvSpPr/>
          <p:nvPr/>
        </p:nvSpPr>
        <p:spPr>
          <a:xfrm>
            <a:off x="661988" y="3368675"/>
            <a:ext cx="835025" cy="839788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6902" name="组合 30"/>
          <p:cNvGrpSpPr/>
          <p:nvPr/>
        </p:nvGrpSpPr>
        <p:grpSpPr>
          <a:xfrm>
            <a:off x="733425" y="3411538"/>
            <a:ext cx="731838" cy="717550"/>
            <a:chOff x="0" y="0"/>
            <a:chExt cx="730909" cy="718281"/>
          </a:xfrm>
        </p:grpSpPr>
        <p:sp>
          <p:nvSpPr>
            <p:cNvPr id="36903" name="椭圆 31"/>
            <p:cNvSpPr/>
            <p:nvPr/>
          </p:nvSpPr>
          <p:spPr>
            <a:xfrm>
              <a:off x="301011" y="305323"/>
              <a:ext cx="138118" cy="138118"/>
            </a:xfrm>
            <a:prstGeom prst="ellipse">
              <a:avLst/>
            </a:prstGeom>
            <a:solidFill>
              <a:srgbClr val="FFB01C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sz="16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6904" name="空心弧 32"/>
            <p:cNvSpPr/>
            <p:nvPr/>
          </p:nvSpPr>
          <p:spPr>
            <a:xfrm>
              <a:off x="9519" y="47363"/>
              <a:ext cx="692554" cy="670918"/>
            </a:xfrm>
            <a:custGeom>
              <a:avLst/>
              <a:gdLst/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600" h="21600">
                  <a:moveTo>
                    <a:pt x="8495" y="6360"/>
                  </a:moveTo>
                  <a:cubicBezTo>
                    <a:pt x="9207" y="5991"/>
                    <a:pt x="9997" y="5798"/>
                    <a:pt x="10799" y="5798"/>
                  </a:cubicBezTo>
                  <a:cubicBezTo>
                    <a:pt x="11602" y="5797"/>
                    <a:pt x="12392" y="5991"/>
                    <a:pt x="13104" y="6360"/>
                  </a:cubicBezTo>
                  <a:lnTo>
                    <a:pt x="15776" y="1215"/>
                  </a:lnTo>
                  <a:cubicBezTo>
                    <a:pt x="14239" y="416"/>
                    <a:pt x="12532" y="0"/>
                    <a:pt x="10800" y="0"/>
                  </a:cubicBezTo>
                  <a:cubicBezTo>
                    <a:pt x="9067" y="-1"/>
                    <a:pt x="7360" y="416"/>
                    <a:pt x="5823" y="1215"/>
                  </a:cubicBezTo>
                  <a:lnTo>
                    <a:pt x="8495" y="6360"/>
                  </a:lnTo>
                  <a:close/>
                </a:path>
              </a:pathLst>
            </a:custGeom>
            <a:solidFill>
              <a:srgbClr val="FFB01C"/>
            </a:solidFill>
            <a:ln w="127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05" name="空心弧 33"/>
            <p:cNvSpPr/>
            <p:nvPr/>
          </p:nvSpPr>
          <p:spPr>
            <a:xfrm rot="-7200000">
              <a:off x="-10818" y="27987"/>
              <a:ext cx="692554" cy="670917"/>
            </a:xfrm>
            <a:custGeom>
              <a:avLst/>
              <a:gdLst/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600" h="21600">
                  <a:moveTo>
                    <a:pt x="8495" y="6360"/>
                  </a:moveTo>
                  <a:cubicBezTo>
                    <a:pt x="9207" y="5991"/>
                    <a:pt x="9997" y="5798"/>
                    <a:pt x="10799" y="5798"/>
                  </a:cubicBezTo>
                  <a:cubicBezTo>
                    <a:pt x="11602" y="5797"/>
                    <a:pt x="12392" y="5991"/>
                    <a:pt x="13104" y="6360"/>
                  </a:cubicBezTo>
                  <a:lnTo>
                    <a:pt x="15776" y="1215"/>
                  </a:lnTo>
                  <a:cubicBezTo>
                    <a:pt x="14239" y="416"/>
                    <a:pt x="12532" y="0"/>
                    <a:pt x="10800" y="0"/>
                  </a:cubicBezTo>
                  <a:cubicBezTo>
                    <a:pt x="9067" y="-1"/>
                    <a:pt x="7360" y="416"/>
                    <a:pt x="5823" y="1215"/>
                  </a:cubicBezTo>
                  <a:lnTo>
                    <a:pt x="8495" y="6360"/>
                  </a:lnTo>
                  <a:close/>
                </a:path>
              </a:pathLst>
            </a:custGeom>
            <a:solidFill>
              <a:srgbClr val="FFB01C"/>
            </a:solidFill>
            <a:ln w="127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06" name="空心弧 34"/>
            <p:cNvSpPr/>
            <p:nvPr/>
          </p:nvSpPr>
          <p:spPr>
            <a:xfrm rot="7200000">
              <a:off x="49169" y="10813"/>
              <a:ext cx="692554" cy="670917"/>
            </a:xfrm>
            <a:custGeom>
              <a:avLst/>
              <a:gdLst/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600" h="21600">
                  <a:moveTo>
                    <a:pt x="8495" y="6360"/>
                  </a:moveTo>
                  <a:cubicBezTo>
                    <a:pt x="9207" y="5991"/>
                    <a:pt x="9997" y="5798"/>
                    <a:pt x="10799" y="5798"/>
                  </a:cubicBezTo>
                  <a:cubicBezTo>
                    <a:pt x="11602" y="5797"/>
                    <a:pt x="12392" y="5991"/>
                    <a:pt x="13104" y="6360"/>
                  </a:cubicBezTo>
                  <a:lnTo>
                    <a:pt x="15776" y="1215"/>
                  </a:lnTo>
                  <a:cubicBezTo>
                    <a:pt x="14239" y="416"/>
                    <a:pt x="12532" y="0"/>
                    <a:pt x="10800" y="0"/>
                  </a:cubicBezTo>
                  <a:cubicBezTo>
                    <a:pt x="9067" y="-1"/>
                    <a:pt x="7360" y="416"/>
                    <a:pt x="5823" y="1215"/>
                  </a:cubicBezTo>
                  <a:lnTo>
                    <a:pt x="8495" y="6360"/>
                  </a:lnTo>
                  <a:close/>
                </a:path>
              </a:pathLst>
            </a:custGeom>
            <a:solidFill>
              <a:srgbClr val="FFB01C"/>
            </a:solidFill>
            <a:ln w="127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6907" name="椭圆 35"/>
          <p:cNvSpPr/>
          <p:nvPr/>
        </p:nvSpPr>
        <p:spPr>
          <a:xfrm>
            <a:off x="704850" y="5272088"/>
            <a:ext cx="830263" cy="835025"/>
          </a:xfrm>
          <a:prstGeom prst="ellipse">
            <a:avLst/>
          </a:prstGeom>
          <a:solidFill>
            <a:srgbClr val="FFFFFF"/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6908" name="组合 33"/>
          <p:cNvGrpSpPr/>
          <p:nvPr/>
        </p:nvGrpSpPr>
        <p:grpSpPr>
          <a:xfrm>
            <a:off x="850900" y="5457825"/>
            <a:ext cx="506413" cy="498475"/>
            <a:chOff x="0" y="0"/>
            <a:chExt cx="506534" cy="499728"/>
          </a:xfrm>
        </p:grpSpPr>
        <p:sp>
          <p:nvSpPr>
            <p:cNvPr id="36909" name="Freeform 91"/>
            <p:cNvSpPr/>
            <p:nvPr/>
          </p:nvSpPr>
          <p:spPr>
            <a:xfrm>
              <a:off x="0" y="0"/>
              <a:ext cx="465191" cy="465191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9" h="209">
                  <a:moveTo>
                    <a:pt x="203" y="29"/>
                  </a:moveTo>
                  <a:lnTo>
                    <a:pt x="203" y="29"/>
                  </a:lnTo>
                  <a:lnTo>
                    <a:pt x="209" y="46"/>
                  </a:lnTo>
                  <a:lnTo>
                    <a:pt x="184" y="74"/>
                  </a:lnTo>
                  <a:lnTo>
                    <a:pt x="165" y="69"/>
                  </a:lnTo>
                  <a:lnTo>
                    <a:pt x="163" y="67"/>
                  </a:lnTo>
                  <a:lnTo>
                    <a:pt x="67" y="163"/>
                  </a:lnTo>
                  <a:lnTo>
                    <a:pt x="67" y="165"/>
                  </a:lnTo>
                  <a:lnTo>
                    <a:pt x="72" y="186"/>
                  </a:lnTo>
                  <a:lnTo>
                    <a:pt x="46" y="209"/>
                  </a:lnTo>
                  <a:lnTo>
                    <a:pt x="27" y="205"/>
                  </a:lnTo>
                  <a:lnTo>
                    <a:pt x="29" y="203"/>
                  </a:lnTo>
                  <a:lnTo>
                    <a:pt x="46" y="186"/>
                  </a:lnTo>
                  <a:lnTo>
                    <a:pt x="38" y="171"/>
                  </a:lnTo>
                  <a:lnTo>
                    <a:pt x="23" y="163"/>
                  </a:lnTo>
                  <a:lnTo>
                    <a:pt x="6" y="182"/>
                  </a:lnTo>
                  <a:lnTo>
                    <a:pt x="4" y="182"/>
                  </a:lnTo>
                  <a:lnTo>
                    <a:pt x="0" y="165"/>
                  </a:lnTo>
                  <a:lnTo>
                    <a:pt x="25" y="137"/>
                  </a:lnTo>
                  <a:lnTo>
                    <a:pt x="44" y="142"/>
                  </a:lnTo>
                  <a:lnTo>
                    <a:pt x="46" y="144"/>
                  </a:lnTo>
                  <a:lnTo>
                    <a:pt x="142" y="48"/>
                  </a:lnTo>
                  <a:lnTo>
                    <a:pt x="142" y="46"/>
                  </a:lnTo>
                  <a:lnTo>
                    <a:pt x="135" y="25"/>
                  </a:lnTo>
                  <a:lnTo>
                    <a:pt x="163" y="0"/>
                  </a:lnTo>
                  <a:lnTo>
                    <a:pt x="180" y="6"/>
                  </a:lnTo>
                  <a:lnTo>
                    <a:pt x="182" y="6"/>
                  </a:lnTo>
                  <a:lnTo>
                    <a:pt x="180" y="6"/>
                  </a:lnTo>
                  <a:lnTo>
                    <a:pt x="161" y="25"/>
                  </a:lnTo>
                  <a:lnTo>
                    <a:pt x="169" y="40"/>
                  </a:lnTo>
                  <a:lnTo>
                    <a:pt x="184" y="48"/>
                  </a:lnTo>
                  <a:lnTo>
                    <a:pt x="203" y="29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10" name="Freeform 92"/>
            <p:cNvSpPr/>
            <p:nvPr/>
          </p:nvSpPr>
          <p:spPr>
            <a:xfrm>
              <a:off x="30213" y="23407"/>
              <a:ext cx="476321" cy="476321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13" h="113">
                  <a:moveTo>
                    <a:pt x="31" y="27"/>
                  </a:moveTo>
                  <a:cubicBezTo>
                    <a:pt x="68" y="64"/>
                    <a:pt x="68" y="64"/>
                    <a:pt x="68" y="64"/>
                  </a:cubicBezTo>
                  <a:cubicBezTo>
                    <a:pt x="77" y="55"/>
                    <a:pt x="77" y="55"/>
                    <a:pt x="77" y="55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110" y="94"/>
                    <a:pt x="110" y="94"/>
                    <a:pt x="110" y="94"/>
                  </a:cubicBezTo>
                  <a:cubicBezTo>
                    <a:pt x="113" y="97"/>
                    <a:pt x="112" y="104"/>
                    <a:pt x="108" y="108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3" y="112"/>
                    <a:pt x="97" y="113"/>
                    <a:pt x="94" y="110"/>
                  </a:cubicBezTo>
                  <a:cubicBezTo>
                    <a:pt x="83" y="100"/>
                    <a:pt x="73" y="89"/>
                    <a:pt x="62" y="79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55" y="78"/>
                    <a:pt x="55" y="78"/>
                    <a:pt x="55" y="78"/>
                  </a:cubicBezTo>
                  <a:cubicBezTo>
                    <a:pt x="64" y="69"/>
                    <a:pt x="64" y="69"/>
                    <a:pt x="64" y="69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1" y="27"/>
                    <a:pt x="31" y="27"/>
                    <a:pt x="31" y="27"/>
                  </a:cubicBez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6911" name="矩形 37"/>
          <p:cNvSpPr/>
          <p:nvPr/>
        </p:nvSpPr>
        <p:spPr>
          <a:xfrm>
            <a:off x="2027238" y="5670550"/>
            <a:ext cx="2135187" cy="2873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1200" dirty="0">
                <a:solidFill>
                  <a:srgbClr val="FFB01C"/>
                </a:solidFill>
                <a:latin typeface="Franklin Gothic Book" pitchFamily="34" charset="0"/>
                <a:ea typeface="微软雅黑" panose="020B0503020204020204" pitchFamily="34" charset="-122"/>
                <a:sym typeface="Franklin Gothic Book" pitchFamily="34" charset="0"/>
              </a:rPr>
              <a:t>客户要</a:t>
            </a:r>
            <a:r>
              <a:rPr lang="en-US" altLang="zh-CN" sz="1200" dirty="0">
                <a:solidFill>
                  <a:srgbClr val="FFB01C"/>
                </a:solidFill>
                <a:latin typeface="Franklin Gothic Book" pitchFamily="34" charset="0"/>
                <a:ea typeface="微软雅黑" panose="020B0503020204020204" pitchFamily="34" charset="-122"/>
                <a:sym typeface="Franklin Gothic Book" pitchFamily="34" charset="0"/>
              </a:rPr>
              <a:t>A</a:t>
            </a:r>
            <a:r>
              <a:rPr lang="zh-CN" altLang="en-US" sz="1200" dirty="0">
                <a:solidFill>
                  <a:srgbClr val="FFB01C"/>
                </a:solidFill>
                <a:latin typeface="Franklin Gothic Book" pitchFamily="34" charset="0"/>
                <a:ea typeface="微软雅黑" panose="020B0503020204020204" pitchFamily="34" charset="-122"/>
                <a:sym typeface="Franklin Gothic Book" pitchFamily="34" charset="0"/>
              </a:rPr>
              <a:t>却给了客户</a:t>
            </a:r>
            <a:r>
              <a:rPr lang="en-US" altLang="zh-CN" sz="1200" dirty="0">
                <a:solidFill>
                  <a:srgbClr val="FFB01C"/>
                </a:solidFill>
                <a:latin typeface="Franklin Gothic Book" pitchFamily="34" charset="0"/>
                <a:ea typeface="微软雅黑" panose="020B0503020204020204" pitchFamily="34" charset="-122"/>
                <a:sym typeface="Franklin Gothic Book" pitchFamily="34" charset="0"/>
              </a:rPr>
              <a:t>B</a:t>
            </a:r>
          </a:p>
        </p:txBody>
      </p:sp>
      <p:grpSp>
        <p:nvGrpSpPr>
          <p:cNvPr id="36912" name="组合 47"/>
          <p:cNvGrpSpPr/>
          <p:nvPr/>
        </p:nvGrpSpPr>
        <p:grpSpPr>
          <a:xfrm>
            <a:off x="7677150" y="1327150"/>
            <a:ext cx="3503613" cy="1303338"/>
            <a:chOff x="0" y="0"/>
            <a:chExt cx="3504021" cy="1303753"/>
          </a:xfrm>
        </p:grpSpPr>
        <p:grpSp>
          <p:nvGrpSpPr>
            <p:cNvPr id="36913" name="组合 40"/>
            <p:cNvGrpSpPr/>
            <p:nvPr/>
          </p:nvGrpSpPr>
          <p:grpSpPr>
            <a:xfrm>
              <a:off x="0" y="0"/>
              <a:ext cx="3504021" cy="1303753"/>
              <a:chOff x="0" y="0"/>
              <a:chExt cx="4254500" cy="1582986"/>
            </a:xfrm>
          </p:grpSpPr>
          <p:sp>
            <p:nvSpPr>
              <p:cNvPr id="36914" name="圆角矩形 4"/>
              <p:cNvSpPr/>
              <p:nvPr/>
            </p:nvSpPr>
            <p:spPr>
              <a:xfrm>
                <a:off x="0" y="0"/>
                <a:ext cx="4254500" cy="1582986"/>
              </a:xfrm>
              <a:prstGeom prst="roundRect">
                <a:avLst>
                  <a:gd name="adj" fmla="val 15046"/>
                </a:avLst>
              </a:prstGeom>
              <a:noFill/>
              <a:ln w="47625" cap="flat" cmpd="sng">
                <a:solidFill>
                  <a:srgbClr val="3F3F3F"/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lvl="0" algn="ctr"/>
                <a:endParaRPr lang="zh-CN" altLang="zh-CN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915" name="TextBox 42"/>
              <p:cNvSpPr/>
              <p:nvPr/>
            </p:nvSpPr>
            <p:spPr>
              <a:xfrm>
                <a:off x="623030" y="220594"/>
                <a:ext cx="1953344" cy="56054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lvl="0"/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添加标题</a:t>
                </a:r>
                <a:endParaRPr lang="zh-CN" altLang="en-US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916" name="矩形 45"/>
              <p:cNvSpPr/>
              <p:nvPr/>
            </p:nvSpPr>
            <p:spPr>
              <a:xfrm>
                <a:off x="648526" y="826642"/>
                <a:ext cx="3150435" cy="31764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lvl="0"/>
                <a:endParaRPr lang="zh-CN" altLang="zh-CN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6917" name="圆角矩形 3"/>
            <p:cNvSpPr/>
            <p:nvPr/>
          </p:nvSpPr>
          <p:spPr>
            <a:xfrm>
              <a:off x="34929" y="101632"/>
              <a:ext cx="3289683" cy="1100488"/>
            </a:xfrm>
            <a:prstGeom prst="roundRect">
              <a:avLst>
                <a:gd name="adj" fmla="val 16667"/>
              </a:avLst>
            </a:prstGeom>
            <a:solidFill>
              <a:srgbClr val="3F3F3F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6918" name="圆角矩形 8"/>
          <p:cNvSpPr/>
          <p:nvPr/>
        </p:nvSpPr>
        <p:spPr>
          <a:xfrm>
            <a:off x="7756525" y="5214938"/>
            <a:ext cx="3289300" cy="1101725"/>
          </a:xfrm>
          <a:prstGeom prst="roundRect">
            <a:avLst>
              <a:gd name="adj" fmla="val 16667"/>
            </a:avLst>
          </a:prstGeom>
          <a:solidFill>
            <a:srgbClr val="3F3F3F"/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919" name="圆角矩形 9"/>
          <p:cNvSpPr/>
          <p:nvPr/>
        </p:nvSpPr>
        <p:spPr>
          <a:xfrm>
            <a:off x="7716838" y="3305175"/>
            <a:ext cx="3290887" cy="11017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920" name="椭圆 10"/>
          <p:cNvSpPr/>
          <p:nvPr/>
        </p:nvSpPr>
        <p:spPr>
          <a:xfrm>
            <a:off x="10672763" y="1404938"/>
            <a:ext cx="1162050" cy="1160462"/>
          </a:xfrm>
          <a:prstGeom prst="ellipse">
            <a:avLst/>
          </a:prstGeom>
          <a:solidFill>
            <a:schemeClr val="bg1"/>
          </a:solidFill>
          <a:ln w="12700" cap="flat" cmpd="sng">
            <a:solidFill>
              <a:srgbClr val="3F3F3F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921" name="椭圆 11"/>
          <p:cNvSpPr/>
          <p:nvPr/>
        </p:nvSpPr>
        <p:spPr>
          <a:xfrm>
            <a:off x="10764838" y="1487488"/>
            <a:ext cx="992187" cy="995362"/>
          </a:xfrm>
          <a:prstGeom prst="ellipse">
            <a:avLst/>
          </a:prstGeom>
          <a:solidFill>
            <a:srgbClr val="3F3F3F"/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922" name="圆角矩形 13"/>
          <p:cNvSpPr/>
          <p:nvPr/>
        </p:nvSpPr>
        <p:spPr>
          <a:xfrm>
            <a:off x="7629525" y="3206750"/>
            <a:ext cx="3503613" cy="1303338"/>
          </a:xfrm>
          <a:prstGeom prst="roundRect">
            <a:avLst>
              <a:gd name="adj" fmla="val 15046"/>
            </a:avLst>
          </a:prstGeom>
          <a:noFill/>
          <a:ln w="47625" cap="flat" cmpd="sng">
            <a:solidFill>
              <a:srgbClr val="F4F4F4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923" name="椭圆 14"/>
          <p:cNvSpPr/>
          <p:nvPr/>
        </p:nvSpPr>
        <p:spPr>
          <a:xfrm>
            <a:off x="10734675" y="3278188"/>
            <a:ext cx="1160463" cy="1160462"/>
          </a:xfrm>
          <a:prstGeom prst="ellipse">
            <a:avLst/>
          </a:prstGeom>
          <a:solidFill>
            <a:schemeClr val="bg1"/>
          </a:solidFill>
          <a:ln w="12700" cap="flat" cmpd="sng">
            <a:solidFill>
              <a:srgbClr val="FFB01C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924" name="椭圆 15"/>
          <p:cNvSpPr/>
          <p:nvPr/>
        </p:nvSpPr>
        <p:spPr>
          <a:xfrm>
            <a:off x="10826750" y="3360738"/>
            <a:ext cx="990600" cy="995362"/>
          </a:xfrm>
          <a:prstGeom prst="ellipse">
            <a:avLst/>
          </a:prstGeom>
          <a:solidFill>
            <a:srgbClr val="FFB01C"/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925" name="TextBox 42"/>
          <p:cNvSpPr/>
          <p:nvPr/>
        </p:nvSpPr>
        <p:spPr>
          <a:xfrm>
            <a:off x="8362950" y="3389313"/>
            <a:ext cx="1608138" cy="4826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忘记时间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926" name="矩形 14"/>
          <p:cNvSpPr/>
          <p:nvPr/>
        </p:nvSpPr>
        <p:spPr>
          <a:xfrm>
            <a:off x="8164513" y="3887788"/>
            <a:ext cx="2593975" cy="260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endParaRPr lang="zh-CN" altLang="zh-CN" sz="1100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927" name="圆角矩形 19"/>
          <p:cNvSpPr/>
          <p:nvPr/>
        </p:nvSpPr>
        <p:spPr>
          <a:xfrm>
            <a:off x="7666038" y="5110163"/>
            <a:ext cx="3505200" cy="1303337"/>
          </a:xfrm>
          <a:prstGeom prst="roundRect">
            <a:avLst>
              <a:gd name="adj" fmla="val 15046"/>
            </a:avLst>
          </a:prstGeom>
          <a:noFill/>
          <a:ln w="47625" cap="flat" cmpd="sng">
            <a:solidFill>
              <a:srgbClr val="3F3F3F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928" name="椭圆 20"/>
          <p:cNvSpPr/>
          <p:nvPr/>
        </p:nvSpPr>
        <p:spPr>
          <a:xfrm>
            <a:off x="10771188" y="5181600"/>
            <a:ext cx="1160462" cy="1160463"/>
          </a:xfrm>
          <a:prstGeom prst="ellipse">
            <a:avLst/>
          </a:prstGeom>
          <a:solidFill>
            <a:schemeClr val="bg1"/>
          </a:solidFill>
          <a:ln w="12700" cap="flat" cmpd="sng">
            <a:solidFill>
              <a:srgbClr val="3F3F3F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929" name="椭圆 21"/>
          <p:cNvSpPr/>
          <p:nvPr/>
        </p:nvSpPr>
        <p:spPr>
          <a:xfrm>
            <a:off x="10863263" y="5264150"/>
            <a:ext cx="992187" cy="995363"/>
          </a:xfrm>
          <a:prstGeom prst="ellipse">
            <a:avLst/>
          </a:prstGeom>
          <a:solidFill>
            <a:srgbClr val="3F3F3F"/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930" name="TextBox 42"/>
          <p:cNvSpPr/>
          <p:nvPr/>
        </p:nvSpPr>
        <p:spPr>
          <a:xfrm>
            <a:off x="8388350" y="5291138"/>
            <a:ext cx="1571625" cy="4826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FFB01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没做到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931" name="椭圆 23"/>
          <p:cNvSpPr/>
          <p:nvPr/>
        </p:nvSpPr>
        <p:spPr>
          <a:xfrm>
            <a:off x="10841038" y="1558925"/>
            <a:ext cx="855662" cy="860425"/>
          </a:xfrm>
          <a:prstGeom prst="ellipse">
            <a:avLst/>
          </a:prstGeom>
          <a:solidFill>
            <a:srgbClr val="FFFFFF"/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6932" name="组合 24"/>
          <p:cNvGrpSpPr/>
          <p:nvPr/>
        </p:nvGrpSpPr>
        <p:grpSpPr>
          <a:xfrm>
            <a:off x="10979150" y="1676400"/>
            <a:ext cx="547688" cy="612775"/>
            <a:chOff x="0" y="0"/>
            <a:chExt cx="617126" cy="689549"/>
          </a:xfrm>
        </p:grpSpPr>
        <p:grpSp>
          <p:nvGrpSpPr>
            <p:cNvPr id="36933" name="组合 25"/>
            <p:cNvGrpSpPr/>
            <p:nvPr/>
          </p:nvGrpSpPr>
          <p:grpSpPr>
            <a:xfrm>
              <a:off x="0" y="49501"/>
              <a:ext cx="617126" cy="640048"/>
              <a:chOff x="0" y="0"/>
              <a:chExt cx="617126" cy="640048"/>
            </a:xfrm>
          </p:grpSpPr>
          <p:sp>
            <p:nvSpPr>
              <p:cNvPr id="36934" name="流程图: 手动操作 7"/>
              <p:cNvSpPr/>
              <p:nvPr/>
            </p:nvSpPr>
            <p:spPr>
              <a:xfrm>
                <a:off x="39070" y="173384"/>
                <a:ext cx="538986" cy="46666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47483647" y="260474084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0"/>
                  </a:cxn>
                </a:cxnLst>
                <a:rect l="0" t="0" r="0" b="0"/>
                <a:pathLst>
                  <a:path w="10261" h="11498">
                    <a:moveTo>
                      <a:pt x="0" y="0"/>
                    </a:moveTo>
                    <a:lnTo>
                      <a:pt x="10261" y="96"/>
                    </a:lnTo>
                    <a:cubicBezTo>
                      <a:pt x="10017" y="3864"/>
                      <a:pt x="9886" y="7730"/>
                      <a:pt x="9642" y="11498"/>
                    </a:cubicBezTo>
                    <a:lnTo>
                      <a:pt x="730" y="11449"/>
                    </a:lnTo>
                    <a:cubicBezTo>
                      <a:pt x="487" y="7633"/>
                      <a:pt x="243" y="3816"/>
                      <a:pt x="0" y="0"/>
                    </a:cubicBezTo>
                    <a:close/>
                  </a:path>
                </a:pathLst>
              </a:custGeom>
              <a:solidFill>
                <a:srgbClr val="3F3F3F"/>
              </a:solidFill>
              <a:ln w="12700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935" name="剪去同侧角的矩形 9"/>
              <p:cNvSpPr/>
              <p:nvPr/>
            </p:nvSpPr>
            <p:spPr>
              <a:xfrm>
                <a:off x="0" y="0"/>
                <a:ext cx="617126" cy="114446"/>
              </a:xfrm>
              <a:custGeom>
                <a:avLst/>
                <a:gdLst/>
                <a:ahLst/>
                <a:cxnLst>
                  <a:cxn ang="0">
                    <a:pos x="108054" y="0"/>
                  </a:cxn>
                  <a:cxn ang="0">
                    <a:pos x="226683" y="191"/>
                  </a:cxn>
                  <a:cxn ang="0">
                    <a:pos x="328517" y="51550"/>
                  </a:cxn>
                  <a:cxn ang="0">
                    <a:pos x="329548" y="78578"/>
                  </a:cxn>
                  <a:cxn ang="0">
                    <a:pos x="328517" y="78578"/>
                  </a:cxn>
                  <a:cxn ang="0">
                    <a:pos x="23728" y="78578"/>
                  </a:cxn>
                  <a:cxn ang="0">
                    <a:pos x="0" y="78578"/>
                  </a:cxn>
                  <a:cxn ang="0">
                    <a:pos x="1" y="51550"/>
                  </a:cxn>
                  <a:cxn ang="0">
                    <a:pos x="108054" y="0"/>
                  </a:cxn>
                </a:cxnLst>
                <a:rect l="0" t="0" r="0" b="0"/>
                <a:pathLst>
                  <a:path w="760663" h="129728">
                    <a:moveTo>
                      <a:pt x="249411" y="0"/>
                    </a:moveTo>
                    <a:lnTo>
                      <a:pt x="523230" y="316"/>
                    </a:lnTo>
                    <a:lnTo>
                      <a:pt x="758282" y="85105"/>
                    </a:lnTo>
                    <a:lnTo>
                      <a:pt x="760663" y="129728"/>
                    </a:lnTo>
                    <a:lnTo>
                      <a:pt x="758282" y="129728"/>
                    </a:lnTo>
                    <a:lnTo>
                      <a:pt x="54769" y="129728"/>
                    </a:lnTo>
                    <a:lnTo>
                      <a:pt x="0" y="129728"/>
                    </a:lnTo>
                    <a:cubicBezTo>
                      <a:pt x="0" y="114854"/>
                      <a:pt x="1" y="99979"/>
                      <a:pt x="1" y="85105"/>
                    </a:cubicBezTo>
                    <a:lnTo>
                      <a:pt x="249411" y="0"/>
                    </a:lnTo>
                    <a:close/>
                  </a:path>
                </a:pathLst>
              </a:custGeom>
              <a:solidFill>
                <a:srgbClr val="3F3F3F"/>
              </a:solidFill>
              <a:ln w="12700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6936" name="圆角矩形 26"/>
            <p:cNvSpPr/>
            <p:nvPr/>
          </p:nvSpPr>
          <p:spPr>
            <a:xfrm>
              <a:off x="227077" y="0"/>
              <a:ext cx="170815" cy="66640"/>
            </a:xfrm>
            <a:prstGeom prst="roundRect">
              <a:avLst>
                <a:gd name="adj" fmla="val 16667"/>
              </a:avLst>
            </a:prstGeom>
            <a:solidFill>
              <a:srgbClr val="3F3F3F"/>
            </a:solidFill>
            <a:ln w="4445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6937" name="椭圆 29"/>
          <p:cNvSpPr/>
          <p:nvPr/>
        </p:nvSpPr>
        <p:spPr>
          <a:xfrm>
            <a:off x="10898188" y="3440113"/>
            <a:ext cx="835025" cy="839787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6938" name="组合 30"/>
          <p:cNvGrpSpPr/>
          <p:nvPr/>
        </p:nvGrpSpPr>
        <p:grpSpPr>
          <a:xfrm>
            <a:off x="10969625" y="3482975"/>
            <a:ext cx="731838" cy="717550"/>
            <a:chOff x="0" y="0"/>
            <a:chExt cx="730909" cy="718281"/>
          </a:xfrm>
        </p:grpSpPr>
        <p:sp>
          <p:nvSpPr>
            <p:cNvPr id="36939" name="椭圆 31"/>
            <p:cNvSpPr/>
            <p:nvPr/>
          </p:nvSpPr>
          <p:spPr>
            <a:xfrm>
              <a:off x="301011" y="305323"/>
              <a:ext cx="138118" cy="138118"/>
            </a:xfrm>
            <a:prstGeom prst="ellipse">
              <a:avLst/>
            </a:prstGeom>
            <a:solidFill>
              <a:srgbClr val="FFB01C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sz="16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6940" name="空心弧 32"/>
            <p:cNvSpPr/>
            <p:nvPr/>
          </p:nvSpPr>
          <p:spPr>
            <a:xfrm>
              <a:off x="9519" y="47363"/>
              <a:ext cx="692554" cy="670918"/>
            </a:xfrm>
            <a:custGeom>
              <a:avLst/>
              <a:gdLst/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600" h="21600">
                  <a:moveTo>
                    <a:pt x="8495" y="6360"/>
                  </a:moveTo>
                  <a:cubicBezTo>
                    <a:pt x="9207" y="5991"/>
                    <a:pt x="9997" y="5798"/>
                    <a:pt x="10799" y="5798"/>
                  </a:cubicBezTo>
                  <a:cubicBezTo>
                    <a:pt x="11602" y="5797"/>
                    <a:pt x="12392" y="5991"/>
                    <a:pt x="13104" y="6360"/>
                  </a:cubicBezTo>
                  <a:lnTo>
                    <a:pt x="15776" y="1215"/>
                  </a:lnTo>
                  <a:cubicBezTo>
                    <a:pt x="14239" y="416"/>
                    <a:pt x="12532" y="0"/>
                    <a:pt x="10800" y="0"/>
                  </a:cubicBezTo>
                  <a:cubicBezTo>
                    <a:pt x="9067" y="-1"/>
                    <a:pt x="7360" y="416"/>
                    <a:pt x="5823" y="1215"/>
                  </a:cubicBezTo>
                  <a:lnTo>
                    <a:pt x="8495" y="6360"/>
                  </a:lnTo>
                  <a:close/>
                </a:path>
              </a:pathLst>
            </a:custGeom>
            <a:solidFill>
              <a:srgbClr val="FFB01C"/>
            </a:solidFill>
            <a:ln w="127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41" name="空心弧 33"/>
            <p:cNvSpPr/>
            <p:nvPr/>
          </p:nvSpPr>
          <p:spPr>
            <a:xfrm rot="-7200000">
              <a:off x="-10818" y="27987"/>
              <a:ext cx="692554" cy="670917"/>
            </a:xfrm>
            <a:custGeom>
              <a:avLst/>
              <a:gdLst/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600" h="21600">
                  <a:moveTo>
                    <a:pt x="8495" y="6360"/>
                  </a:moveTo>
                  <a:cubicBezTo>
                    <a:pt x="9207" y="5991"/>
                    <a:pt x="9997" y="5798"/>
                    <a:pt x="10799" y="5798"/>
                  </a:cubicBezTo>
                  <a:cubicBezTo>
                    <a:pt x="11602" y="5797"/>
                    <a:pt x="12392" y="5991"/>
                    <a:pt x="13104" y="6360"/>
                  </a:cubicBezTo>
                  <a:lnTo>
                    <a:pt x="15776" y="1215"/>
                  </a:lnTo>
                  <a:cubicBezTo>
                    <a:pt x="14239" y="416"/>
                    <a:pt x="12532" y="0"/>
                    <a:pt x="10800" y="0"/>
                  </a:cubicBezTo>
                  <a:cubicBezTo>
                    <a:pt x="9067" y="-1"/>
                    <a:pt x="7360" y="416"/>
                    <a:pt x="5823" y="1215"/>
                  </a:cubicBezTo>
                  <a:lnTo>
                    <a:pt x="8495" y="6360"/>
                  </a:lnTo>
                  <a:close/>
                </a:path>
              </a:pathLst>
            </a:custGeom>
            <a:solidFill>
              <a:srgbClr val="FFB01C"/>
            </a:solidFill>
            <a:ln w="127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42" name="空心弧 34"/>
            <p:cNvSpPr/>
            <p:nvPr/>
          </p:nvSpPr>
          <p:spPr>
            <a:xfrm rot="7200000">
              <a:off x="49169" y="10813"/>
              <a:ext cx="692554" cy="670917"/>
            </a:xfrm>
            <a:custGeom>
              <a:avLst/>
              <a:gdLst/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600" h="21600">
                  <a:moveTo>
                    <a:pt x="8495" y="6360"/>
                  </a:moveTo>
                  <a:cubicBezTo>
                    <a:pt x="9207" y="5991"/>
                    <a:pt x="9997" y="5798"/>
                    <a:pt x="10799" y="5798"/>
                  </a:cubicBezTo>
                  <a:cubicBezTo>
                    <a:pt x="11602" y="5797"/>
                    <a:pt x="12392" y="5991"/>
                    <a:pt x="13104" y="6360"/>
                  </a:cubicBezTo>
                  <a:lnTo>
                    <a:pt x="15776" y="1215"/>
                  </a:lnTo>
                  <a:cubicBezTo>
                    <a:pt x="14239" y="416"/>
                    <a:pt x="12532" y="0"/>
                    <a:pt x="10800" y="0"/>
                  </a:cubicBezTo>
                  <a:cubicBezTo>
                    <a:pt x="9067" y="-1"/>
                    <a:pt x="7360" y="416"/>
                    <a:pt x="5823" y="1215"/>
                  </a:cubicBezTo>
                  <a:lnTo>
                    <a:pt x="8495" y="6360"/>
                  </a:lnTo>
                  <a:close/>
                </a:path>
              </a:pathLst>
            </a:custGeom>
            <a:solidFill>
              <a:srgbClr val="FFB01C"/>
            </a:solidFill>
            <a:ln w="127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6943" name="椭圆 35"/>
          <p:cNvSpPr/>
          <p:nvPr/>
        </p:nvSpPr>
        <p:spPr>
          <a:xfrm>
            <a:off x="10941050" y="5343525"/>
            <a:ext cx="830263" cy="835025"/>
          </a:xfrm>
          <a:prstGeom prst="ellipse">
            <a:avLst/>
          </a:prstGeom>
          <a:solidFill>
            <a:srgbClr val="FFFFFF"/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6944" name="组合 33"/>
          <p:cNvGrpSpPr/>
          <p:nvPr/>
        </p:nvGrpSpPr>
        <p:grpSpPr>
          <a:xfrm>
            <a:off x="11087100" y="5529263"/>
            <a:ext cx="506413" cy="498475"/>
            <a:chOff x="0" y="0"/>
            <a:chExt cx="506534" cy="499728"/>
          </a:xfrm>
        </p:grpSpPr>
        <p:sp>
          <p:nvSpPr>
            <p:cNvPr id="36945" name="Freeform 91"/>
            <p:cNvSpPr/>
            <p:nvPr/>
          </p:nvSpPr>
          <p:spPr>
            <a:xfrm>
              <a:off x="0" y="0"/>
              <a:ext cx="465191" cy="465191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9" h="209">
                  <a:moveTo>
                    <a:pt x="203" y="29"/>
                  </a:moveTo>
                  <a:lnTo>
                    <a:pt x="203" y="29"/>
                  </a:lnTo>
                  <a:lnTo>
                    <a:pt x="209" y="46"/>
                  </a:lnTo>
                  <a:lnTo>
                    <a:pt x="184" y="74"/>
                  </a:lnTo>
                  <a:lnTo>
                    <a:pt x="165" y="69"/>
                  </a:lnTo>
                  <a:lnTo>
                    <a:pt x="163" y="67"/>
                  </a:lnTo>
                  <a:lnTo>
                    <a:pt x="67" y="163"/>
                  </a:lnTo>
                  <a:lnTo>
                    <a:pt x="67" y="165"/>
                  </a:lnTo>
                  <a:lnTo>
                    <a:pt x="72" y="186"/>
                  </a:lnTo>
                  <a:lnTo>
                    <a:pt x="46" y="209"/>
                  </a:lnTo>
                  <a:lnTo>
                    <a:pt x="27" y="205"/>
                  </a:lnTo>
                  <a:lnTo>
                    <a:pt x="29" y="203"/>
                  </a:lnTo>
                  <a:lnTo>
                    <a:pt x="46" y="186"/>
                  </a:lnTo>
                  <a:lnTo>
                    <a:pt x="38" y="171"/>
                  </a:lnTo>
                  <a:lnTo>
                    <a:pt x="23" y="163"/>
                  </a:lnTo>
                  <a:lnTo>
                    <a:pt x="6" y="182"/>
                  </a:lnTo>
                  <a:lnTo>
                    <a:pt x="4" y="182"/>
                  </a:lnTo>
                  <a:lnTo>
                    <a:pt x="0" y="165"/>
                  </a:lnTo>
                  <a:lnTo>
                    <a:pt x="25" y="137"/>
                  </a:lnTo>
                  <a:lnTo>
                    <a:pt x="44" y="142"/>
                  </a:lnTo>
                  <a:lnTo>
                    <a:pt x="46" y="144"/>
                  </a:lnTo>
                  <a:lnTo>
                    <a:pt x="142" y="48"/>
                  </a:lnTo>
                  <a:lnTo>
                    <a:pt x="142" y="46"/>
                  </a:lnTo>
                  <a:lnTo>
                    <a:pt x="135" y="25"/>
                  </a:lnTo>
                  <a:lnTo>
                    <a:pt x="163" y="0"/>
                  </a:lnTo>
                  <a:lnTo>
                    <a:pt x="180" y="6"/>
                  </a:lnTo>
                  <a:lnTo>
                    <a:pt x="182" y="6"/>
                  </a:lnTo>
                  <a:lnTo>
                    <a:pt x="180" y="6"/>
                  </a:lnTo>
                  <a:lnTo>
                    <a:pt x="161" y="25"/>
                  </a:lnTo>
                  <a:lnTo>
                    <a:pt x="169" y="40"/>
                  </a:lnTo>
                  <a:lnTo>
                    <a:pt x="184" y="48"/>
                  </a:lnTo>
                  <a:lnTo>
                    <a:pt x="203" y="29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946" name="Freeform 92"/>
            <p:cNvSpPr/>
            <p:nvPr/>
          </p:nvSpPr>
          <p:spPr>
            <a:xfrm>
              <a:off x="30213" y="23407"/>
              <a:ext cx="476321" cy="476321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13" h="113">
                  <a:moveTo>
                    <a:pt x="31" y="27"/>
                  </a:moveTo>
                  <a:cubicBezTo>
                    <a:pt x="68" y="64"/>
                    <a:pt x="68" y="64"/>
                    <a:pt x="68" y="64"/>
                  </a:cubicBezTo>
                  <a:cubicBezTo>
                    <a:pt x="77" y="55"/>
                    <a:pt x="77" y="55"/>
                    <a:pt x="77" y="55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110" y="94"/>
                    <a:pt x="110" y="94"/>
                    <a:pt x="110" y="94"/>
                  </a:cubicBezTo>
                  <a:cubicBezTo>
                    <a:pt x="113" y="97"/>
                    <a:pt x="112" y="104"/>
                    <a:pt x="108" y="108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3" y="112"/>
                    <a:pt x="97" y="113"/>
                    <a:pt x="94" y="110"/>
                  </a:cubicBezTo>
                  <a:cubicBezTo>
                    <a:pt x="83" y="100"/>
                    <a:pt x="73" y="89"/>
                    <a:pt x="62" y="79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55" y="78"/>
                    <a:pt x="55" y="78"/>
                    <a:pt x="55" y="78"/>
                  </a:cubicBezTo>
                  <a:cubicBezTo>
                    <a:pt x="64" y="69"/>
                    <a:pt x="64" y="69"/>
                    <a:pt x="64" y="69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1" y="27"/>
                    <a:pt x="31" y="27"/>
                    <a:pt x="31" y="27"/>
                  </a:cubicBez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6947" name="矩形 36"/>
          <p:cNvSpPr/>
          <p:nvPr/>
        </p:nvSpPr>
        <p:spPr>
          <a:xfrm>
            <a:off x="8362950" y="3856038"/>
            <a:ext cx="2135188" cy="4699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1200" dirty="0">
                <a:latin typeface="Franklin Gothic Book" pitchFamily="34" charset="0"/>
                <a:ea typeface="微软雅黑" panose="020B0503020204020204" pitchFamily="34" charset="-122"/>
                <a:sym typeface="Franklin Gothic Book" pitchFamily="34" charset="0"/>
              </a:rPr>
              <a:t>客户的商品时间给忘记未能及时送货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948" name="矩形 37"/>
          <p:cNvSpPr/>
          <p:nvPr/>
        </p:nvSpPr>
        <p:spPr>
          <a:xfrm>
            <a:off x="8408988" y="5741988"/>
            <a:ext cx="2135187" cy="2873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1200" dirty="0">
                <a:solidFill>
                  <a:srgbClr val="FFB01C"/>
                </a:solidFill>
                <a:latin typeface="Franklin Gothic Book" pitchFamily="34" charset="0"/>
                <a:ea typeface="微软雅黑" panose="020B0503020204020204" pitchFamily="34" charset="-122"/>
                <a:sym typeface="Franklin Gothic Book" pitchFamily="34" charset="0"/>
              </a:rPr>
              <a:t>答应客户的要求没有做到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6949" name="组合 86"/>
          <p:cNvGrpSpPr/>
          <p:nvPr/>
        </p:nvGrpSpPr>
        <p:grpSpPr>
          <a:xfrm>
            <a:off x="8362950" y="1466850"/>
            <a:ext cx="2135188" cy="755650"/>
            <a:chOff x="13169" y="2310"/>
            <a:chExt cx="3363" cy="1189"/>
          </a:xfrm>
        </p:grpSpPr>
        <p:sp>
          <p:nvSpPr>
            <p:cNvPr id="36950" name="TextBox 42"/>
            <p:cNvSpPr/>
            <p:nvPr/>
          </p:nvSpPr>
          <p:spPr>
            <a:xfrm>
              <a:off x="13169" y="2310"/>
              <a:ext cx="2533" cy="76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lang="zh-CN" altLang="en-US" sz="2400" b="1" dirty="0">
                  <a:solidFill>
                    <a:srgbClr val="FFB0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漏掉商品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951" name="矩形 36"/>
            <p:cNvSpPr/>
            <p:nvPr/>
          </p:nvSpPr>
          <p:spPr>
            <a:xfrm>
              <a:off x="13169" y="3047"/>
              <a:ext cx="3363" cy="45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lang="zh-CN" altLang="en-US" sz="1200" dirty="0">
                  <a:solidFill>
                    <a:srgbClr val="FFB01C"/>
                  </a:solidFill>
                  <a:latin typeface="Franklin Gothic Book" pitchFamily="34" charset="0"/>
                  <a:ea typeface="微软雅黑" panose="020B0503020204020204" pitchFamily="34" charset="-122"/>
                  <a:sym typeface="Franklin Gothic Book" pitchFamily="34" charset="0"/>
                </a:rPr>
                <a:t>客户要的商品给漏掉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6952" name="组合 85"/>
          <p:cNvGrpSpPr/>
          <p:nvPr/>
        </p:nvGrpSpPr>
        <p:grpSpPr>
          <a:xfrm>
            <a:off x="1981200" y="3295650"/>
            <a:ext cx="2135188" cy="754063"/>
            <a:chOff x="13369" y="5537"/>
            <a:chExt cx="3363" cy="1187"/>
          </a:xfrm>
        </p:grpSpPr>
        <p:sp>
          <p:nvSpPr>
            <p:cNvPr id="36953" name="TextBox 42"/>
            <p:cNvSpPr/>
            <p:nvPr/>
          </p:nvSpPr>
          <p:spPr>
            <a:xfrm>
              <a:off x="13369" y="5537"/>
              <a:ext cx="2533" cy="76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称呼搞错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954" name="矩形 36"/>
            <p:cNvSpPr/>
            <p:nvPr/>
          </p:nvSpPr>
          <p:spPr>
            <a:xfrm>
              <a:off x="13369" y="6272"/>
              <a:ext cx="3363" cy="45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lang="zh-CN" altLang="en-US" sz="1200" dirty="0">
                  <a:latin typeface="Franklin Gothic Book" pitchFamily="34" charset="0"/>
                  <a:ea typeface="微软雅黑" panose="020B0503020204020204" pitchFamily="34" charset="-122"/>
                </a:rPr>
                <a:t>张冠李戴搞错称呼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6955" name="组合 87"/>
          <p:cNvGrpSpPr/>
          <p:nvPr/>
        </p:nvGrpSpPr>
        <p:grpSpPr>
          <a:xfrm>
            <a:off x="1914525" y="1438275"/>
            <a:ext cx="2135188" cy="755650"/>
            <a:chOff x="13169" y="2310"/>
            <a:chExt cx="3363" cy="1189"/>
          </a:xfrm>
        </p:grpSpPr>
        <p:sp>
          <p:nvSpPr>
            <p:cNvPr id="36956" name="TextBox 42"/>
            <p:cNvSpPr/>
            <p:nvPr/>
          </p:nvSpPr>
          <p:spPr>
            <a:xfrm>
              <a:off x="13169" y="2310"/>
              <a:ext cx="2533" cy="76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lang="zh-CN" altLang="en-US" sz="2400" b="1" dirty="0">
                  <a:solidFill>
                    <a:srgbClr val="FFB01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名字搞错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957" name="矩形 36"/>
            <p:cNvSpPr/>
            <p:nvPr/>
          </p:nvSpPr>
          <p:spPr>
            <a:xfrm>
              <a:off x="13169" y="3047"/>
              <a:ext cx="3363" cy="45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lang="zh-CN" altLang="en-US" sz="1200" dirty="0">
                  <a:solidFill>
                    <a:srgbClr val="FFB01C"/>
                  </a:solidFill>
                  <a:latin typeface="Franklin Gothic Book" pitchFamily="34" charset="0"/>
                  <a:ea typeface="微软雅黑" panose="020B0503020204020204" pitchFamily="34" charset="-122"/>
                  <a:sym typeface="Franklin Gothic Book" pitchFamily="34" charset="0"/>
                </a:rPr>
                <a:t>把客人的名字搞错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31888" y="1122363"/>
            <a:ext cx="5499100" cy="877887"/>
            <a:chOff x="1783" y="1768"/>
            <a:chExt cx="8660" cy="1382"/>
          </a:xfrm>
        </p:grpSpPr>
        <p:sp>
          <p:nvSpPr>
            <p:cNvPr id="37891" name="AutoShape 1"/>
            <p:cNvSpPr/>
            <p:nvPr/>
          </p:nvSpPr>
          <p:spPr>
            <a:xfrm>
              <a:off x="1782" y="1767"/>
              <a:ext cx="8150" cy="857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noFill/>
            </a:ln>
          </p:spPr>
          <p:txBody>
            <a:bodyPr lIns="45719" tIns="45719" rIns="45719" bIns="45719" anchor="t"/>
            <a:lstStyle/>
            <a:p>
              <a:pPr lvl="0"/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点击添加标题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892" name="AutoShape 2"/>
            <p:cNvSpPr/>
            <p:nvPr/>
          </p:nvSpPr>
          <p:spPr>
            <a:xfrm>
              <a:off x="1782" y="2697"/>
              <a:ext cx="8660" cy="452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txL" t="txT" r="txR" b="tx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noFill/>
            </a:ln>
          </p:spPr>
          <p:txBody>
            <a:bodyPr lIns="45719" tIns="45719" rIns="45719" bIns="45719" anchor="t"/>
            <a:lstStyle/>
            <a:p>
              <a:pPr lvl="0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Helvetica" pitchFamily="2" charset="0"/>
                </a:rPr>
                <a:t>点击添加备注信息把标题补充的更加清楚一些</a:t>
              </a:r>
              <a:endPara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Helvetica" pitchFamily="2" charset="0"/>
              </a:endParaRPr>
            </a:p>
          </p:txBody>
        </p:sp>
      </p:grpSp>
      <p:sp>
        <p:nvSpPr>
          <p:cNvPr id="37893" name="AutoShape 5"/>
          <p:cNvSpPr/>
          <p:nvPr/>
        </p:nvSpPr>
        <p:spPr>
          <a:xfrm>
            <a:off x="1549400" y="5448300"/>
            <a:ext cx="1931988" cy="10191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83" name="矩形 4"/>
          <p:cNvSpPr/>
          <p:nvPr/>
        </p:nvSpPr>
        <p:spPr>
          <a:xfrm>
            <a:off x="2057400" y="5588000"/>
            <a:ext cx="1119188" cy="36988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ctr"/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" pitchFamily="2" charset="0"/>
              </a:rPr>
              <a:t>标题Title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913313" y="2589213"/>
            <a:ext cx="2730500" cy="2730500"/>
            <a:chOff x="7738" y="4078"/>
            <a:chExt cx="4300" cy="4300"/>
          </a:xfrm>
        </p:grpSpPr>
        <p:sp>
          <p:nvSpPr>
            <p:cNvPr id="37896" name="AutoShape 8"/>
            <p:cNvSpPr/>
            <p:nvPr/>
          </p:nvSpPr>
          <p:spPr>
            <a:xfrm>
              <a:off x="7737" y="4077"/>
              <a:ext cx="4300" cy="4300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2F2F2"/>
            </a:solidFill>
            <a:ln w="25400" cap="flat" cmpd="sng">
              <a:solidFill>
                <a:srgbClr val="C0C0C0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897" name="AutoShape 10"/>
            <p:cNvSpPr/>
            <p:nvPr/>
          </p:nvSpPr>
          <p:spPr>
            <a:xfrm>
              <a:off x="7897" y="4655"/>
              <a:ext cx="3980" cy="3562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600" h="21600">
                  <a:moveTo>
                    <a:pt x="14965" y="3543"/>
                  </a:moveTo>
                  <a:cubicBezTo>
                    <a:pt x="16617" y="4979"/>
                    <a:pt x="17584" y="7188"/>
                    <a:pt x="17584" y="9528"/>
                  </a:cubicBezTo>
                  <a:cubicBezTo>
                    <a:pt x="17584" y="13715"/>
                    <a:pt x="14546" y="17111"/>
                    <a:pt x="10800" y="17111"/>
                  </a:cubicBezTo>
                  <a:cubicBezTo>
                    <a:pt x="7052" y="17111"/>
                    <a:pt x="4015" y="13715"/>
                    <a:pt x="4015" y="9528"/>
                  </a:cubicBezTo>
                  <a:cubicBezTo>
                    <a:pt x="4015" y="7188"/>
                    <a:pt x="4981" y="4979"/>
                    <a:pt x="6633" y="3543"/>
                  </a:cubicBezTo>
                  <a:lnTo>
                    <a:pt x="4167" y="0"/>
                  </a:lnTo>
                  <a:cubicBezTo>
                    <a:pt x="1537" y="2286"/>
                    <a:pt x="0" y="5803"/>
                    <a:pt x="0" y="9528"/>
                  </a:cubicBezTo>
                  <a:cubicBezTo>
                    <a:pt x="0" y="16194"/>
                    <a:pt x="4834" y="21600"/>
                    <a:pt x="10800" y="21600"/>
                  </a:cubicBezTo>
                  <a:cubicBezTo>
                    <a:pt x="16764" y="21600"/>
                    <a:pt x="21600" y="16194"/>
                    <a:pt x="21600" y="9528"/>
                  </a:cubicBezTo>
                  <a:cubicBezTo>
                    <a:pt x="21600" y="5803"/>
                    <a:pt x="20061" y="2286"/>
                    <a:pt x="17431" y="0"/>
                  </a:cubicBezTo>
                  <a:lnTo>
                    <a:pt x="14965" y="3543"/>
                  </a:lnTo>
                  <a:close/>
                </a:path>
              </a:pathLst>
            </a:custGeom>
            <a:solidFill>
              <a:srgbClr val="FFB01C"/>
            </a:solidFill>
            <a:ln w="12700" cap="flat" cmpd="sng">
              <a:solidFill>
                <a:srgbClr val="FFB01C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7898" name="Group 14"/>
            <p:cNvGrpSpPr/>
            <p:nvPr/>
          </p:nvGrpSpPr>
          <p:grpSpPr>
            <a:xfrm>
              <a:off x="8995" y="5245"/>
              <a:ext cx="1592" cy="1785"/>
              <a:chOff x="0" y="0"/>
              <a:chExt cx="637" cy="713"/>
            </a:xfrm>
          </p:grpSpPr>
          <p:sp>
            <p:nvSpPr>
              <p:cNvPr id="37899" name="Freeform 15"/>
              <p:cNvSpPr/>
              <p:nvPr/>
            </p:nvSpPr>
            <p:spPr>
              <a:xfrm>
                <a:off x="132" y="0"/>
                <a:ext cx="505" cy="452"/>
              </a:xfrm>
              <a:custGeom>
                <a:avLst/>
                <a:gdLst/>
                <a:ahLst/>
                <a:cxnLst>
                  <a:cxn ang="0">
                    <a:pos x="1224" y="0"/>
                  </a:cxn>
                  <a:cxn ang="0">
                    <a:pos x="693" y="121"/>
                  </a:cxn>
                  <a:cxn ang="0">
                    <a:pos x="657" y="324"/>
                  </a:cxn>
                  <a:cxn ang="0">
                    <a:pos x="657" y="132"/>
                  </a:cxn>
                  <a:cxn ang="0">
                    <a:pos x="363" y="308"/>
                  </a:cxn>
                  <a:cxn ang="0">
                    <a:pos x="361" y="523"/>
                  </a:cxn>
                  <a:cxn ang="0">
                    <a:pos x="332" y="331"/>
                  </a:cxn>
                  <a:cxn ang="0">
                    <a:pos x="48" y="1052"/>
                  </a:cxn>
                  <a:cxn ang="0">
                    <a:pos x="942" y="219"/>
                  </a:cxn>
                  <a:cxn ang="0">
                    <a:pos x="42" y="1087"/>
                  </a:cxn>
                  <a:cxn ang="0">
                    <a:pos x="940" y="730"/>
                  </a:cxn>
                  <a:cxn ang="0">
                    <a:pos x="615" y="671"/>
                  </a:cxn>
                  <a:cxn ang="0">
                    <a:pos x="960" y="701"/>
                  </a:cxn>
                  <a:cxn ang="0">
                    <a:pos x="1120" y="429"/>
                  </a:cxn>
                  <a:cxn ang="0">
                    <a:pos x="827" y="465"/>
                  </a:cxn>
                  <a:cxn ang="0">
                    <a:pos x="1130" y="393"/>
                  </a:cxn>
                  <a:cxn ang="0">
                    <a:pos x="1224" y="0"/>
                  </a:cxn>
                </a:cxnLst>
                <a:rect l="0" t="0" r="0" b="0"/>
                <a:pathLst>
                  <a:path w="376" h="336">
                    <a:moveTo>
                      <a:pt x="376" y="0"/>
                    </a:moveTo>
                    <a:cubicBezTo>
                      <a:pt x="313" y="6"/>
                      <a:pt x="258" y="16"/>
                      <a:pt x="213" y="37"/>
                    </a:cubicBezTo>
                    <a:cubicBezTo>
                      <a:pt x="202" y="99"/>
                      <a:pt x="202" y="99"/>
                      <a:pt x="202" y="99"/>
                    </a:cubicBezTo>
                    <a:cubicBezTo>
                      <a:pt x="202" y="40"/>
                      <a:pt x="202" y="40"/>
                      <a:pt x="202" y="40"/>
                    </a:cubicBezTo>
                    <a:cubicBezTo>
                      <a:pt x="170" y="54"/>
                      <a:pt x="137" y="71"/>
                      <a:pt x="112" y="94"/>
                    </a:cubicBezTo>
                    <a:cubicBezTo>
                      <a:pt x="111" y="160"/>
                      <a:pt x="111" y="160"/>
                      <a:pt x="111" y="160"/>
                    </a:cubicBezTo>
                    <a:cubicBezTo>
                      <a:pt x="102" y="101"/>
                      <a:pt x="102" y="101"/>
                      <a:pt x="102" y="101"/>
                    </a:cubicBezTo>
                    <a:cubicBezTo>
                      <a:pt x="0" y="171"/>
                      <a:pt x="8" y="276"/>
                      <a:pt x="15" y="321"/>
                    </a:cubicBezTo>
                    <a:cubicBezTo>
                      <a:pt x="75" y="236"/>
                      <a:pt x="191" y="121"/>
                      <a:pt x="290" y="67"/>
                    </a:cubicBezTo>
                    <a:cubicBezTo>
                      <a:pt x="290" y="67"/>
                      <a:pt x="125" y="188"/>
                      <a:pt x="13" y="332"/>
                    </a:cubicBezTo>
                    <a:cubicBezTo>
                      <a:pt x="150" y="336"/>
                      <a:pt x="235" y="286"/>
                      <a:pt x="289" y="223"/>
                    </a:cubicBezTo>
                    <a:cubicBezTo>
                      <a:pt x="189" y="205"/>
                      <a:pt x="189" y="205"/>
                      <a:pt x="189" y="205"/>
                    </a:cubicBezTo>
                    <a:cubicBezTo>
                      <a:pt x="295" y="214"/>
                      <a:pt x="295" y="214"/>
                      <a:pt x="295" y="214"/>
                    </a:cubicBezTo>
                    <a:cubicBezTo>
                      <a:pt x="317" y="189"/>
                      <a:pt x="335" y="154"/>
                      <a:pt x="344" y="131"/>
                    </a:cubicBezTo>
                    <a:cubicBezTo>
                      <a:pt x="255" y="142"/>
                      <a:pt x="255" y="142"/>
                      <a:pt x="255" y="142"/>
                    </a:cubicBezTo>
                    <a:cubicBezTo>
                      <a:pt x="347" y="120"/>
                      <a:pt x="347" y="120"/>
                      <a:pt x="347" y="120"/>
                    </a:cubicBezTo>
                    <a:cubicBezTo>
                      <a:pt x="372" y="64"/>
                      <a:pt x="376" y="0"/>
                      <a:pt x="376" y="0"/>
                    </a:cubicBezTo>
                    <a:close/>
                  </a:path>
                </a:pathLst>
              </a:custGeom>
              <a:solidFill>
                <a:srgbClr val="FFB01C"/>
              </a:solidFill>
              <a:ln w="9525" cap="flat" cmpd="sng">
                <a:solidFill>
                  <a:srgbClr val="FFB01C"/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0" name="Freeform 16"/>
              <p:cNvSpPr/>
              <p:nvPr/>
            </p:nvSpPr>
            <p:spPr>
              <a:xfrm>
                <a:off x="0" y="416"/>
                <a:ext cx="195" cy="251"/>
              </a:xfrm>
              <a:custGeom>
                <a:avLst/>
                <a:gdLst/>
                <a:ahLst/>
                <a:cxnLst>
                  <a:cxn ang="0">
                    <a:pos x="421" y="0"/>
                  </a:cxn>
                  <a:cxn ang="0">
                    <a:pos x="0" y="607"/>
                  </a:cxn>
                  <a:cxn ang="0">
                    <a:pos x="473" y="21"/>
                  </a:cxn>
                  <a:cxn ang="0">
                    <a:pos x="421" y="16"/>
                  </a:cxn>
                  <a:cxn ang="0">
                    <a:pos x="421" y="0"/>
                  </a:cxn>
                </a:cxnLst>
                <a:rect l="0" t="0" r="0" b="0"/>
                <a:pathLst>
                  <a:path w="145" h="187">
                    <a:moveTo>
                      <a:pt x="129" y="0"/>
                    </a:moveTo>
                    <a:cubicBezTo>
                      <a:pt x="49" y="99"/>
                      <a:pt x="0" y="187"/>
                      <a:pt x="0" y="187"/>
                    </a:cubicBezTo>
                    <a:cubicBezTo>
                      <a:pt x="46" y="121"/>
                      <a:pt x="96" y="61"/>
                      <a:pt x="145" y="7"/>
                    </a:cubicBezTo>
                    <a:cubicBezTo>
                      <a:pt x="139" y="7"/>
                      <a:pt x="134" y="6"/>
                      <a:pt x="129" y="5"/>
                    </a:cubicBezTo>
                    <a:cubicBezTo>
                      <a:pt x="129" y="5"/>
                      <a:pt x="129" y="3"/>
                      <a:pt x="129" y="0"/>
                    </a:cubicBezTo>
                    <a:close/>
                  </a:path>
                </a:pathLst>
              </a:custGeom>
              <a:solidFill>
                <a:srgbClr val="FFB01C"/>
              </a:solidFill>
              <a:ln w="9525" cap="flat" cmpd="sng">
                <a:solidFill>
                  <a:srgbClr val="FFB01C"/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1" name="Freeform 17"/>
              <p:cNvSpPr/>
              <p:nvPr/>
            </p:nvSpPr>
            <p:spPr>
              <a:xfrm>
                <a:off x="1" y="618"/>
                <a:ext cx="582" cy="95"/>
              </a:xfrm>
              <a:custGeom>
                <a:avLst/>
                <a:gdLst/>
                <a:ahLst/>
                <a:cxnLst>
                  <a:cxn ang="0">
                    <a:pos x="672" y="142"/>
                  </a:cxn>
                  <a:cxn ang="0">
                    <a:pos x="351" y="64"/>
                  </a:cxn>
                  <a:cxn ang="0">
                    <a:pos x="351" y="64"/>
                  </a:cxn>
                  <a:cxn ang="0">
                    <a:pos x="12" y="161"/>
                  </a:cxn>
                  <a:cxn ang="0">
                    <a:pos x="12" y="161"/>
                  </a:cxn>
                  <a:cxn ang="0">
                    <a:pos x="351" y="0"/>
                  </a:cxn>
                  <a:cxn ang="0">
                    <a:pos x="351" y="0"/>
                  </a:cxn>
                  <a:cxn ang="0">
                    <a:pos x="702" y="84"/>
                  </a:cxn>
                  <a:cxn ang="0">
                    <a:pos x="702" y="84"/>
                  </a:cxn>
                  <a:cxn ang="0">
                    <a:pos x="1031" y="163"/>
                  </a:cxn>
                  <a:cxn ang="0">
                    <a:pos x="1031" y="163"/>
                  </a:cxn>
                  <a:cxn ang="0">
                    <a:pos x="1348" y="37"/>
                  </a:cxn>
                  <a:cxn ang="0">
                    <a:pos x="1348" y="37"/>
                  </a:cxn>
                  <a:cxn ang="0">
                    <a:pos x="1348" y="37"/>
                  </a:cxn>
                  <a:cxn ang="0">
                    <a:pos x="1348" y="37"/>
                  </a:cxn>
                  <a:cxn ang="0">
                    <a:pos x="1395" y="31"/>
                  </a:cxn>
                  <a:cxn ang="0">
                    <a:pos x="1395" y="31"/>
                  </a:cxn>
                  <a:cxn ang="0">
                    <a:pos x="1402" y="78"/>
                  </a:cxn>
                  <a:cxn ang="0">
                    <a:pos x="1402" y="78"/>
                  </a:cxn>
                  <a:cxn ang="0">
                    <a:pos x="1031" y="227"/>
                  </a:cxn>
                  <a:cxn ang="0">
                    <a:pos x="1031" y="227"/>
                  </a:cxn>
                  <a:cxn ang="0">
                    <a:pos x="672" y="142"/>
                  </a:cxn>
                </a:cxnLst>
                <a:rect l="0" t="0" r="0" b="0"/>
                <a:pathLst>
                  <a:path w="433" h="71">
                    <a:moveTo>
                      <a:pt x="206" y="44"/>
                    </a:moveTo>
                    <a:cubicBezTo>
                      <a:pt x="167" y="26"/>
                      <a:pt x="134" y="20"/>
                      <a:pt x="107" y="20"/>
                    </a:cubicBezTo>
                    <a:cubicBezTo>
                      <a:pt x="107" y="20"/>
                      <a:pt x="107" y="20"/>
                      <a:pt x="107" y="20"/>
                    </a:cubicBezTo>
                    <a:cubicBezTo>
                      <a:pt x="50" y="20"/>
                      <a:pt x="8" y="54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0" y="46"/>
                      <a:pt x="39" y="0"/>
                      <a:pt x="107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37" y="0"/>
                      <a:pt x="173" y="6"/>
                      <a:pt x="215" y="26"/>
                    </a:cubicBezTo>
                    <a:cubicBezTo>
                      <a:pt x="215" y="26"/>
                      <a:pt x="215" y="26"/>
                      <a:pt x="215" y="26"/>
                    </a:cubicBezTo>
                    <a:cubicBezTo>
                      <a:pt x="255" y="45"/>
                      <a:pt x="289" y="51"/>
                      <a:pt x="316" y="51"/>
                    </a:cubicBezTo>
                    <a:cubicBezTo>
                      <a:pt x="316" y="51"/>
                      <a:pt x="316" y="51"/>
                      <a:pt x="316" y="51"/>
                    </a:cubicBezTo>
                    <a:cubicBezTo>
                      <a:pt x="380" y="51"/>
                      <a:pt x="410" y="15"/>
                      <a:pt x="413" y="12"/>
                    </a:cubicBezTo>
                    <a:cubicBezTo>
                      <a:pt x="413" y="12"/>
                      <a:pt x="413" y="12"/>
                      <a:pt x="413" y="12"/>
                    </a:cubicBezTo>
                    <a:cubicBezTo>
                      <a:pt x="413" y="12"/>
                      <a:pt x="413" y="12"/>
                      <a:pt x="413" y="12"/>
                    </a:cubicBezTo>
                    <a:cubicBezTo>
                      <a:pt x="413" y="12"/>
                      <a:pt x="413" y="12"/>
                      <a:pt x="413" y="12"/>
                    </a:cubicBezTo>
                    <a:cubicBezTo>
                      <a:pt x="417" y="7"/>
                      <a:pt x="423" y="6"/>
                      <a:pt x="427" y="10"/>
                    </a:cubicBezTo>
                    <a:cubicBezTo>
                      <a:pt x="427" y="10"/>
                      <a:pt x="427" y="10"/>
                      <a:pt x="427" y="10"/>
                    </a:cubicBezTo>
                    <a:cubicBezTo>
                      <a:pt x="432" y="13"/>
                      <a:pt x="433" y="19"/>
                      <a:pt x="429" y="24"/>
                    </a:cubicBezTo>
                    <a:cubicBezTo>
                      <a:pt x="429" y="24"/>
                      <a:pt x="429" y="24"/>
                      <a:pt x="429" y="24"/>
                    </a:cubicBezTo>
                    <a:cubicBezTo>
                      <a:pt x="429" y="25"/>
                      <a:pt x="393" y="71"/>
                      <a:pt x="316" y="71"/>
                    </a:cubicBezTo>
                    <a:cubicBezTo>
                      <a:pt x="316" y="71"/>
                      <a:pt x="316" y="71"/>
                      <a:pt x="316" y="71"/>
                    </a:cubicBezTo>
                    <a:cubicBezTo>
                      <a:pt x="286" y="71"/>
                      <a:pt x="249" y="64"/>
                      <a:pt x="206" y="44"/>
                    </a:cubicBezTo>
                    <a:close/>
                  </a:path>
                </a:pathLst>
              </a:custGeom>
              <a:solidFill>
                <a:srgbClr val="FFB01C"/>
              </a:solidFill>
              <a:ln w="9525" cap="flat" cmpd="sng">
                <a:solidFill>
                  <a:srgbClr val="FFB01C"/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5" name="组合 2"/>
          <p:cNvGrpSpPr/>
          <p:nvPr/>
        </p:nvGrpSpPr>
        <p:grpSpPr>
          <a:xfrm>
            <a:off x="1252538" y="2589213"/>
            <a:ext cx="2730500" cy="2730500"/>
            <a:chOff x="1973" y="4078"/>
            <a:chExt cx="4300" cy="4300"/>
          </a:xfrm>
        </p:grpSpPr>
        <p:sp>
          <p:nvSpPr>
            <p:cNvPr id="37903" name="AutoShape 4"/>
            <p:cNvSpPr/>
            <p:nvPr/>
          </p:nvSpPr>
          <p:spPr>
            <a:xfrm>
              <a:off x="1972" y="4077"/>
              <a:ext cx="4300" cy="4300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2F2F2"/>
            </a:solidFill>
            <a:ln w="25400" cap="flat" cmpd="sng">
              <a:solidFill>
                <a:srgbClr val="C0C0C0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4" name="AutoShape 6"/>
            <p:cNvSpPr/>
            <p:nvPr/>
          </p:nvSpPr>
          <p:spPr>
            <a:xfrm>
              <a:off x="2132" y="6082"/>
              <a:ext cx="3980" cy="2135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600" h="21600">
                  <a:moveTo>
                    <a:pt x="17576" y="540"/>
                  </a:moveTo>
                  <a:cubicBezTo>
                    <a:pt x="17588" y="844"/>
                    <a:pt x="17594" y="1150"/>
                    <a:pt x="17594" y="1456"/>
                  </a:cubicBezTo>
                  <a:cubicBezTo>
                    <a:pt x="17594" y="8454"/>
                    <a:pt x="14552" y="14128"/>
                    <a:pt x="10800" y="14128"/>
                  </a:cubicBezTo>
                  <a:cubicBezTo>
                    <a:pt x="7046" y="14128"/>
                    <a:pt x="4005" y="8454"/>
                    <a:pt x="4005" y="1456"/>
                  </a:cubicBezTo>
                  <a:cubicBezTo>
                    <a:pt x="4005" y="1150"/>
                    <a:pt x="4010" y="844"/>
                    <a:pt x="4022" y="540"/>
                  </a:cubicBezTo>
                  <a:lnTo>
                    <a:pt x="27" y="0"/>
                  </a:lnTo>
                  <a:cubicBezTo>
                    <a:pt x="8" y="484"/>
                    <a:pt x="0" y="969"/>
                    <a:pt x="0" y="1456"/>
                  </a:cubicBezTo>
                  <a:cubicBezTo>
                    <a:pt x="0" y="12580"/>
                    <a:pt x="4834" y="21599"/>
                    <a:pt x="10800" y="21599"/>
                  </a:cubicBezTo>
                  <a:cubicBezTo>
                    <a:pt x="16764" y="21599"/>
                    <a:pt x="21600" y="12580"/>
                    <a:pt x="21600" y="1456"/>
                  </a:cubicBezTo>
                  <a:cubicBezTo>
                    <a:pt x="21600" y="969"/>
                    <a:pt x="21590" y="484"/>
                    <a:pt x="21571" y="0"/>
                  </a:cubicBezTo>
                  <a:lnTo>
                    <a:pt x="17576" y="540"/>
                  </a:lnTo>
                  <a:close/>
                </a:path>
              </a:pathLst>
            </a:custGeom>
            <a:solidFill>
              <a:srgbClr val="3B3B3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7905" name="Group 20"/>
            <p:cNvGrpSpPr/>
            <p:nvPr/>
          </p:nvGrpSpPr>
          <p:grpSpPr>
            <a:xfrm>
              <a:off x="3240" y="5185"/>
              <a:ext cx="1797" cy="1797"/>
              <a:chOff x="0" y="0"/>
              <a:chExt cx="1205" cy="1205"/>
            </a:xfrm>
          </p:grpSpPr>
          <p:sp>
            <p:nvSpPr>
              <p:cNvPr id="37906" name="Freeform 21"/>
              <p:cNvSpPr>
                <a:spLocks noEditPoints="1"/>
              </p:cNvSpPr>
              <p:nvPr/>
            </p:nvSpPr>
            <p:spPr>
              <a:xfrm>
                <a:off x="0" y="0"/>
                <a:ext cx="1205" cy="1205"/>
              </a:xfrm>
              <a:custGeom>
                <a:avLst/>
                <a:gdLst/>
                <a:ahLst/>
                <a:cxnLst>
                  <a:cxn ang="0">
                    <a:pos x="0" y="8067"/>
                  </a:cxn>
                  <a:cxn ang="0">
                    <a:pos x="8067" y="0"/>
                  </a:cxn>
                  <a:cxn ang="0">
                    <a:pos x="8067" y="0"/>
                  </a:cxn>
                  <a:cxn ang="0">
                    <a:pos x="16178" y="8067"/>
                  </a:cxn>
                  <a:cxn ang="0">
                    <a:pos x="16178" y="8067"/>
                  </a:cxn>
                  <a:cxn ang="0">
                    <a:pos x="8067" y="16178"/>
                  </a:cxn>
                  <a:cxn ang="0">
                    <a:pos x="8067" y="16178"/>
                  </a:cxn>
                  <a:cxn ang="0">
                    <a:pos x="0" y="8067"/>
                  </a:cxn>
                  <a:cxn ang="0">
                    <a:pos x="1345" y="8067"/>
                  </a:cxn>
                  <a:cxn ang="0">
                    <a:pos x="3316" y="12863"/>
                  </a:cxn>
                  <a:cxn ang="0">
                    <a:pos x="3316" y="12863"/>
                  </a:cxn>
                  <a:cxn ang="0">
                    <a:pos x="8067" y="14833"/>
                  </a:cxn>
                  <a:cxn ang="0">
                    <a:pos x="8067" y="14833"/>
                  </a:cxn>
                  <a:cxn ang="0">
                    <a:pos x="12863" y="12863"/>
                  </a:cxn>
                  <a:cxn ang="0">
                    <a:pos x="12863" y="12863"/>
                  </a:cxn>
                  <a:cxn ang="0">
                    <a:pos x="14833" y="8067"/>
                  </a:cxn>
                  <a:cxn ang="0">
                    <a:pos x="14833" y="8067"/>
                  </a:cxn>
                  <a:cxn ang="0">
                    <a:pos x="12863" y="3316"/>
                  </a:cxn>
                  <a:cxn ang="0">
                    <a:pos x="12863" y="3316"/>
                  </a:cxn>
                  <a:cxn ang="0">
                    <a:pos x="8067" y="1345"/>
                  </a:cxn>
                  <a:cxn ang="0">
                    <a:pos x="8067" y="1345"/>
                  </a:cxn>
                  <a:cxn ang="0">
                    <a:pos x="3316" y="3316"/>
                  </a:cxn>
                  <a:cxn ang="0">
                    <a:pos x="3316" y="3316"/>
                  </a:cxn>
                  <a:cxn ang="0">
                    <a:pos x="1345" y="8067"/>
                  </a:cxn>
                  <a:cxn ang="0">
                    <a:pos x="1345" y="8067"/>
                  </a:cxn>
                </a:cxnLst>
                <a:rect l="0" t="0" r="0" b="0"/>
                <a:pathLst>
                  <a:path w="507" h="507">
                    <a:moveTo>
                      <a:pt x="0" y="253"/>
                    </a:moveTo>
                    <a:cubicBezTo>
                      <a:pt x="0" y="113"/>
                      <a:pt x="113" y="0"/>
                      <a:pt x="253" y="0"/>
                    </a:cubicBezTo>
                    <a:cubicBezTo>
                      <a:pt x="253" y="0"/>
                      <a:pt x="253" y="0"/>
                      <a:pt x="253" y="0"/>
                    </a:cubicBezTo>
                    <a:cubicBezTo>
                      <a:pt x="393" y="0"/>
                      <a:pt x="507" y="113"/>
                      <a:pt x="507" y="253"/>
                    </a:cubicBezTo>
                    <a:cubicBezTo>
                      <a:pt x="507" y="253"/>
                      <a:pt x="507" y="253"/>
                      <a:pt x="507" y="253"/>
                    </a:cubicBezTo>
                    <a:cubicBezTo>
                      <a:pt x="507" y="393"/>
                      <a:pt x="393" y="507"/>
                      <a:pt x="253" y="507"/>
                    </a:cubicBezTo>
                    <a:cubicBezTo>
                      <a:pt x="253" y="507"/>
                      <a:pt x="253" y="507"/>
                      <a:pt x="253" y="507"/>
                    </a:cubicBezTo>
                    <a:cubicBezTo>
                      <a:pt x="113" y="507"/>
                      <a:pt x="0" y="393"/>
                      <a:pt x="0" y="253"/>
                    </a:cubicBezTo>
                    <a:close/>
                    <a:moveTo>
                      <a:pt x="42" y="253"/>
                    </a:moveTo>
                    <a:cubicBezTo>
                      <a:pt x="42" y="312"/>
                      <a:pt x="65" y="364"/>
                      <a:pt x="104" y="403"/>
                    </a:cubicBezTo>
                    <a:cubicBezTo>
                      <a:pt x="104" y="403"/>
                      <a:pt x="104" y="403"/>
                      <a:pt x="104" y="403"/>
                    </a:cubicBezTo>
                    <a:cubicBezTo>
                      <a:pt x="142" y="441"/>
                      <a:pt x="195" y="465"/>
                      <a:pt x="253" y="465"/>
                    </a:cubicBezTo>
                    <a:cubicBezTo>
                      <a:pt x="253" y="465"/>
                      <a:pt x="253" y="465"/>
                      <a:pt x="253" y="465"/>
                    </a:cubicBezTo>
                    <a:cubicBezTo>
                      <a:pt x="312" y="465"/>
                      <a:pt x="364" y="441"/>
                      <a:pt x="403" y="403"/>
                    </a:cubicBezTo>
                    <a:cubicBezTo>
                      <a:pt x="403" y="403"/>
                      <a:pt x="403" y="403"/>
                      <a:pt x="403" y="403"/>
                    </a:cubicBezTo>
                    <a:cubicBezTo>
                      <a:pt x="441" y="364"/>
                      <a:pt x="465" y="312"/>
                      <a:pt x="465" y="253"/>
                    </a:cubicBezTo>
                    <a:cubicBezTo>
                      <a:pt x="465" y="253"/>
                      <a:pt x="465" y="253"/>
                      <a:pt x="465" y="253"/>
                    </a:cubicBezTo>
                    <a:cubicBezTo>
                      <a:pt x="465" y="195"/>
                      <a:pt x="441" y="142"/>
                      <a:pt x="403" y="104"/>
                    </a:cubicBezTo>
                    <a:cubicBezTo>
                      <a:pt x="403" y="104"/>
                      <a:pt x="403" y="104"/>
                      <a:pt x="403" y="104"/>
                    </a:cubicBezTo>
                    <a:cubicBezTo>
                      <a:pt x="364" y="65"/>
                      <a:pt x="312" y="42"/>
                      <a:pt x="253" y="42"/>
                    </a:cubicBezTo>
                    <a:cubicBezTo>
                      <a:pt x="253" y="42"/>
                      <a:pt x="253" y="42"/>
                      <a:pt x="253" y="42"/>
                    </a:cubicBezTo>
                    <a:cubicBezTo>
                      <a:pt x="195" y="42"/>
                      <a:pt x="142" y="65"/>
                      <a:pt x="104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cubicBezTo>
                      <a:pt x="65" y="142"/>
                      <a:pt x="42" y="195"/>
                      <a:pt x="42" y="253"/>
                    </a:cubicBezTo>
                    <a:cubicBezTo>
                      <a:pt x="42" y="253"/>
                      <a:pt x="42" y="253"/>
                      <a:pt x="42" y="253"/>
                    </a:cubicBezTo>
                    <a:close/>
                  </a:path>
                </a:pathLst>
              </a:custGeom>
              <a:solidFill>
                <a:srgbClr val="3B3B3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7" name="Freeform 22"/>
              <p:cNvSpPr/>
              <p:nvPr/>
            </p:nvSpPr>
            <p:spPr>
              <a:xfrm>
                <a:off x="564" y="131"/>
                <a:ext cx="76" cy="145"/>
              </a:xfrm>
              <a:custGeom>
                <a:avLst/>
                <a:gdLst/>
                <a:ahLst/>
                <a:cxnLst>
                  <a:cxn ang="0">
                    <a:pos x="1021" y="1436"/>
                  </a:cxn>
                  <a:cxn ang="0">
                    <a:pos x="508" y="1949"/>
                  </a:cxn>
                  <a:cxn ang="0">
                    <a:pos x="508" y="1949"/>
                  </a:cxn>
                  <a:cxn ang="0">
                    <a:pos x="0" y="1436"/>
                  </a:cxn>
                  <a:cxn ang="0">
                    <a:pos x="0" y="509"/>
                  </a:cxn>
                  <a:cxn ang="0">
                    <a:pos x="508" y="0"/>
                  </a:cxn>
                  <a:cxn ang="0">
                    <a:pos x="508" y="0"/>
                  </a:cxn>
                  <a:cxn ang="0">
                    <a:pos x="1021" y="509"/>
                  </a:cxn>
                  <a:cxn ang="0">
                    <a:pos x="1021" y="1436"/>
                  </a:cxn>
                </a:cxnLst>
                <a:rect l="0" t="0" r="0" b="0"/>
                <a:pathLst>
                  <a:path w="32" h="61">
                    <a:moveTo>
                      <a:pt x="32" y="45"/>
                    </a:moveTo>
                    <a:cubicBezTo>
                      <a:pt x="32" y="54"/>
                      <a:pt x="25" y="61"/>
                      <a:pt x="16" y="61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7" y="61"/>
                      <a:pt x="0" y="54"/>
                      <a:pt x="0" y="45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lnTo>
                      <a:pt x="32" y="45"/>
                    </a:lnTo>
                    <a:close/>
                  </a:path>
                </a:pathLst>
              </a:custGeom>
              <a:solidFill>
                <a:srgbClr val="3B3B3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8" name="Freeform 23"/>
              <p:cNvSpPr/>
              <p:nvPr/>
            </p:nvSpPr>
            <p:spPr>
              <a:xfrm>
                <a:off x="564" y="927"/>
                <a:ext cx="76" cy="147"/>
              </a:xfrm>
              <a:custGeom>
                <a:avLst/>
                <a:gdLst/>
                <a:ahLst/>
                <a:cxnLst>
                  <a:cxn ang="0">
                    <a:pos x="1021" y="1451"/>
                  </a:cxn>
                  <a:cxn ang="0">
                    <a:pos x="508" y="1961"/>
                  </a:cxn>
                  <a:cxn ang="0">
                    <a:pos x="508" y="1961"/>
                  </a:cxn>
                  <a:cxn ang="0">
                    <a:pos x="0" y="1451"/>
                  </a:cxn>
                  <a:cxn ang="0">
                    <a:pos x="0" y="505"/>
                  </a:cxn>
                  <a:cxn ang="0">
                    <a:pos x="508" y="0"/>
                  </a:cxn>
                  <a:cxn ang="0">
                    <a:pos x="508" y="0"/>
                  </a:cxn>
                  <a:cxn ang="0">
                    <a:pos x="1021" y="505"/>
                  </a:cxn>
                  <a:cxn ang="0">
                    <a:pos x="1021" y="1451"/>
                  </a:cxn>
                </a:cxnLst>
                <a:rect l="0" t="0" r="0" b="0"/>
                <a:pathLst>
                  <a:path w="32" h="62">
                    <a:moveTo>
                      <a:pt x="32" y="46"/>
                    </a:moveTo>
                    <a:cubicBezTo>
                      <a:pt x="32" y="55"/>
                      <a:pt x="25" y="62"/>
                      <a:pt x="16" y="62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7" y="62"/>
                      <a:pt x="0" y="55"/>
                      <a:pt x="0" y="4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lnTo>
                      <a:pt x="32" y="46"/>
                    </a:lnTo>
                    <a:close/>
                  </a:path>
                </a:pathLst>
              </a:custGeom>
              <a:solidFill>
                <a:srgbClr val="3B3B3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09" name="Freeform 24"/>
              <p:cNvSpPr/>
              <p:nvPr/>
            </p:nvSpPr>
            <p:spPr>
              <a:xfrm>
                <a:off x="131" y="566"/>
                <a:ext cx="145" cy="73"/>
              </a:xfrm>
              <a:custGeom>
                <a:avLst/>
                <a:gdLst/>
                <a:ahLst/>
                <a:cxnLst>
                  <a:cxn ang="0">
                    <a:pos x="1436" y="0"/>
                  </a:cxn>
                  <a:cxn ang="0">
                    <a:pos x="1949" y="454"/>
                  </a:cxn>
                  <a:cxn ang="0">
                    <a:pos x="1949" y="454"/>
                  </a:cxn>
                  <a:cxn ang="0">
                    <a:pos x="1436" y="954"/>
                  </a:cxn>
                  <a:cxn ang="0">
                    <a:pos x="509" y="954"/>
                  </a:cxn>
                  <a:cxn ang="0">
                    <a:pos x="0" y="454"/>
                  </a:cxn>
                  <a:cxn ang="0">
                    <a:pos x="0" y="454"/>
                  </a:cxn>
                  <a:cxn ang="0">
                    <a:pos x="509" y="0"/>
                  </a:cxn>
                  <a:cxn ang="0">
                    <a:pos x="1436" y="0"/>
                  </a:cxn>
                </a:cxnLst>
                <a:rect l="0" t="0" r="0" b="0"/>
                <a:pathLst>
                  <a:path w="61" h="31">
                    <a:moveTo>
                      <a:pt x="45" y="0"/>
                    </a:moveTo>
                    <a:cubicBezTo>
                      <a:pt x="54" y="0"/>
                      <a:pt x="61" y="7"/>
                      <a:pt x="61" y="15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1" y="24"/>
                      <a:pt x="54" y="31"/>
                      <a:pt x="45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7" y="31"/>
                      <a:pt x="0" y="24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7" y="0"/>
                      <a:pt x="16" y="0"/>
                    </a:cubicBez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3B3B3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10" name="Freeform 25"/>
              <p:cNvSpPr/>
              <p:nvPr/>
            </p:nvSpPr>
            <p:spPr>
              <a:xfrm>
                <a:off x="927" y="566"/>
                <a:ext cx="145" cy="73"/>
              </a:xfrm>
              <a:custGeom>
                <a:avLst/>
                <a:gdLst/>
                <a:ahLst/>
                <a:cxnLst>
                  <a:cxn ang="0">
                    <a:pos x="1464" y="0"/>
                  </a:cxn>
                  <a:cxn ang="0">
                    <a:pos x="1949" y="454"/>
                  </a:cxn>
                  <a:cxn ang="0">
                    <a:pos x="1949" y="454"/>
                  </a:cxn>
                  <a:cxn ang="0">
                    <a:pos x="1464" y="954"/>
                  </a:cxn>
                  <a:cxn ang="0">
                    <a:pos x="509" y="954"/>
                  </a:cxn>
                  <a:cxn ang="0">
                    <a:pos x="0" y="454"/>
                  </a:cxn>
                  <a:cxn ang="0">
                    <a:pos x="0" y="454"/>
                  </a:cxn>
                  <a:cxn ang="0">
                    <a:pos x="509" y="0"/>
                  </a:cxn>
                  <a:cxn ang="0">
                    <a:pos x="1464" y="0"/>
                  </a:cxn>
                </a:cxnLst>
                <a:rect l="0" t="0" r="0" b="0"/>
                <a:pathLst>
                  <a:path w="61" h="31">
                    <a:moveTo>
                      <a:pt x="46" y="0"/>
                    </a:moveTo>
                    <a:cubicBezTo>
                      <a:pt x="54" y="0"/>
                      <a:pt x="61" y="7"/>
                      <a:pt x="61" y="15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1" y="24"/>
                      <a:pt x="54" y="31"/>
                      <a:pt x="46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7" y="31"/>
                      <a:pt x="0" y="24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7" y="0"/>
                      <a:pt x="16" y="0"/>
                    </a:cubicBez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3B3B3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11" name="Freeform 26"/>
              <p:cNvSpPr>
                <a:spLocks noEditPoints="1"/>
              </p:cNvSpPr>
              <p:nvPr/>
            </p:nvSpPr>
            <p:spPr>
              <a:xfrm>
                <a:off x="167" y="166"/>
                <a:ext cx="870" cy="873"/>
              </a:xfrm>
              <a:custGeom>
                <a:avLst/>
                <a:gdLst/>
                <a:ahLst/>
                <a:cxnLst>
                  <a:cxn ang="0">
                    <a:pos x="9927" y="5856"/>
                  </a:cxn>
                  <a:cxn ang="0">
                    <a:pos x="10661" y="5086"/>
                  </a:cxn>
                  <a:cxn ang="0">
                    <a:pos x="11686" y="5086"/>
                  </a:cxn>
                  <a:cxn ang="0">
                    <a:pos x="6611" y="0"/>
                  </a:cxn>
                  <a:cxn ang="0">
                    <a:pos x="6611" y="1025"/>
                  </a:cxn>
                  <a:cxn ang="0">
                    <a:pos x="5843" y="1789"/>
                  </a:cxn>
                  <a:cxn ang="0">
                    <a:pos x="5080" y="1025"/>
                  </a:cxn>
                  <a:cxn ang="0">
                    <a:pos x="5080" y="0"/>
                  </a:cxn>
                  <a:cxn ang="0">
                    <a:pos x="0" y="5086"/>
                  </a:cxn>
                  <a:cxn ang="0">
                    <a:pos x="1022" y="5086"/>
                  </a:cxn>
                  <a:cxn ang="0">
                    <a:pos x="1785" y="5856"/>
                  </a:cxn>
                  <a:cxn ang="0">
                    <a:pos x="1022" y="6620"/>
                  </a:cxn>
                  <a:cxn ang="0">
                    <a:pos x="0" y="6620"/>
                  </a:cxn>
                  <a:cxn ang="0">
                    <a:pos x="5080" y="11753"/>
                  </a:cxn>
                  <a:cxn ang="0">
                    <a:pos x="5080" y="10728"/>
                  </a:cxn>
                  <a:cxn ang="0">
                    <a:pos x="5843" y="9960"/>
                  </a:cxn>
                  <a:cxn ang="0">
                    <a:pos x="6611" y="10728"/>
                  </a:cxn>
                  <a:cxn ang="0">
                    <a:pos x="6611" y="11753"/>
                  </a:cxn>
                  <a:cxn ang="0">
                    <a:pos x="11686" y="6620"/>
                  </a:cxn>
                  <a:cxn ang="0">
                    <a:pos x="10661" y="6620"/>
                  </a:cxn>
                  <a:cxn ang="0">
                    <a:pos x="9927" y="5856"/>
                  </a:cxn>
                  <a:cxn ang="0">
                    <a:pos x="9294" y="9891"/>
                  </a:cxn>
                  <a:cxn ang="0">
                    <a:pos x="8809" y="9869"/>
                  </a:cxn>
                  <a:cxn ang="0">
                    <a:pos x="6028" y="6660"/>
                  </a:cxn>
                  <a:cxn ang="0">
                    <a:pos x="5843" y="6660"/>
                  </a:cxn>
                  <a:cxn ang="0">
                    <a:pos x="5051" y="5856"/>
                  </a:cxn>
                  <a:cxn ang="0">
                    <a:pos x="5843" y="5060"/>
                  </a:cxn>
                  <a:cxn ang="0">
                    <a:pos x="6097" y="5086"/>
                  </a:cxn>
                  <a:cxn ang="0">
                    <a:pos x="8329" y="2947"/>
                  </a:cxn>
                  <a:cxn ang="0">
                    <a:pos x="8838" y="2947"/>
                  </a:cxn>
                  <a:cxn ang="0">
                    <a:pos x="8838" y="3456"/>
                  </a:cxn>
                  <a:cxn ang="0">
                    <a:pos x="6611" y="5602"/>
                  </a:cxn>
                  <a:cxn ang="0">
                    <a:pos x="6634" y="5856"/>
                  </a:cxn>
                  <a:cxn ang="0">
                    <a:pos x="6582" y="6206"/>
                  </a:cxn>
                  <a:cxn ang="0">
                    <a:pos x="9347" y="9382"/>
                  </a:cxn>
                  <a:cxn ang="0">
                    <a:pos x="9294" y="9891"/>
                  </a:cxn>
                </a:cxnLst>
                <a:rect l="0" t="0" r="0" b="0"/>
                <a:pathLst>
                  <a:path w="366" h="367">
                    <a:moveTo>
                      <a:pt x="311" y="183"/>
                    </a:moveTo>
                    <a:cubicBezTo>
                      <a:pt x="311" y="170"/>
                      <a:pt x="321" y="159"/>
                      <a:pt x="334" y="159"/>
                    </a:cubicBezTo>
                    <a:cubicBezTo>
                      <a:pt x="366" y="159"/>
                      <a:pt x="366" y="159"/>
                      <a:pt x="366" y="159"/>
                    </a:cubicBezTo>
                    <a:cubicBezTo>
                      <a:pt x="356" y="76"/>
                      <a:pt x="290" y="11"/>
                      <a:pt x="207" y="0"/>
                    </a:cubicBezTo>
                    <a:cubicBezTo>
                      <a:pt x="207" y="32"/>
                      <a:pt x="207" y="32"/>
                      <a:pt x="207" y="32"/>
                    </a:cubicBezTo>
                    <a:cubicBezTo>
                      <a:pt x="207" y="45"/>
                      <a:pt x="196" y="56"/>
                      <a:pt x="183" y="56"/>
                    </a:cubicBezTo>
                    <a:cubicBezTo>
                      <a:pt x="170" y="56"/>
                      <a:pt x="159" y="45"/>
                      <a:pt x="159" y="32"/>
                    </a:cubicBezTo>
                    <a:cubicBezTo>
                      <a:pt x="159" y="0"/>
                      <a:pt x="159" y="0"/>
                      <a:pt x="159" y="0"/>
                    </a:cubicBezTo>
                    <a:cubicBezTo>
                      <a:pt x="76" y="11"/>
                      <a:pt x="11" y="76"/>
                      <a:pt x="0" y="159"/>
                    </a:cubicBezTo>
                    <a:cubicBezTo>
                      <a:pt x="32" y="159"/>
                      <a:pt x="32" y="159"/>
                      <a:pt x="32" y="159"/>
                    </a:cubicBezTo>
                    <a:cubicBezTo>
                      <a:pt x="45" y="159"/>
                      <a:pt x="56" y="170"/>
                      <a:pt x="56" y="183"/>
                    </a:cubicBezTo>
                    <a:cubicBezTo>
                      <a:pt x="56" y="196"/>
                      <a:pt x="45" y="207"/>
                      <a:pt x="32" y="207"/>
                    </a:cubicBezTo>
                    <a:cubicBezTo>
                      <a:pt x="0" y="207"/>
                      <a:pt x="0" y="207"/>
                      <a:pt x="0" y="207"/>
                    </a:cubicBezTo>
                    <a:cubicBezTo>
                      <a:pt x="10" y="290"/>
                      <a:pt x="76" y="356"/>
                      <a:pt x="159" y="367"/>
                    </a:cubicBezTo>
                    <a:cubicBezTo>
                      <a:pt x="159" y="335"/>
                      <a:pt x="159" y="335"/>
                      <a:pt x="159" y="335"/>
                    </a:cubicBezTo>
                    <a:cubicBezTo>
                      <a:pt x="159" y="321"/>
                      <a:pt x="170" y="311"/>
                      <a:pt x="183" y="311"/>
                    </a:cubicBezTo>
                    <a:cubicBezTo>
                      <a:pt x="196" y="311"/>
                      <a:pt x="207" y="321"/>
                      <a:pt x="207" y="335"/>
                    </a:cubicBezTo>
                    <a:cubicBezTo>
                      <a:pt x="207" y="367"/>
                      <a:pt x="207" y="367"/>
                      <a:pt x="207" y="367"/>
                    </a:cubicBezTo>
                    <a:cubicBezTo>
                      <a:pt x="290" y="356"/>
                      <a:pt x="356" y="290"/>
                      <a:pt x="366" y="207"/>
                    </a:cubicBezTo>
                    <a:cubicBezTo>
                      <a:pt x="334" y="207"/>
                      <a:pt x="334" y="207"/>
                      <a:pt x="334" y="207"/>
                    </a:cubicBezTo>
                    <a:cubicBezTo>
                      <a:pt x="321" y="207"/>
                      <a:pt x="311" y="196"/>
                      <a:pt x="311" y="183"/>
                    </a:cubicBezTo>
                    <a:close/>
                    <a:moveTo>
                      <a:pt x="291" y="309"/>
                    </a:moveTo>
                    <a:cubicBezTo>
                      <a:pt x="287" y="313"/>
                      <a:pt x="280" y="312"/>
                      <a:pt x="276" y="308"/>
                    </a:cubicBezTo>
                    <a:cubicBezTo>
                      <a:pt x="189" y="208"/>
                      <a:pt x="189" y="208"/>
                      <a:pt x="189" y="208"/>
                    </a:cubicBezTo>
                    <a:cubicBezTo>
                      <a:pt x="187" y="208"/>
                      <a:pt x="185" y="208"/>
                      <a:pt x="183" y="208"/>
                    </a:cubicBezTo>
                    <a:cubicBezTo>
                      <a:pt x="169" y="208"/>
                      <a:pt x="158" y="197"/>
                      <a:pt x="158" y="183"/>
                    </a:cubicBezTo>
                    <a:cubicBezTo>
                      <a:pt x="158" y="169"/>
                      <a:pt x="169" y="158"/>
                      <a:pt x="183" y="158"/>
                    </a:cubicBezTo>
                    <a:cubicBezTo>
                      <a:pt x="186" y="158"/>
                      <a:pt x="188" y="158"/>
                      <a:pt x="191" y="159"/>
                    </a:cubicBezTo>
                    <a:cubicBezTo>
                      <a:pt x="261" y="92"/>
                      <a:pt x="261" y="92"/>
                      <a:pt x="261" y="92"/>
                    </a:cubicBezTo>
                    <a:cubicBezTo>
                      <a:pt x="266" y="87"/>
                      <a:pt x="273" y="88"/>
                      <a:pt x="277" y="92"/>
                    </a:cubicBezTo>
                    <a:cubicBezTo>
                      <a:pt x="281" y="96"/>
                      <a:pt x="281" y="104"/>
                      <a:pt x="277" y="108"/>
                    </a:cubicBezTo>
                    <a:cubicBezTo>
                      <a:pt x="207" y="175"/>
                      <a:pt x="207" y="175"/>
                      <a:pt x="207" y="175"/>
                    </a:cubicBezTo>
                    <a:cubicBezTo>
                      <a:pt x="208" y="177"/>
                      <a:pt x="208" y="180"/>
                      <a:pt x="208" y="183"/>
                    </a:cubicBezTo>
                    <a:cubicBezTo>
                      <a:pt x="208" y="187"/>
                      <a:pt x="208" y="190"/>
                      <a:pt x="206" y="194"/>
                    </a:cubicBezTo>
                    <a:cubicBezTo>
                      <a:pt x="293" y="293"/>
                      <a:pt x="293" y="293"/>
                      <a:pt x="293" y="293"/>
                    </a:cubicBezTo>
                    <a:cubicBezTo>
                      <a:pt x="297" y="298"/>
                      <a:pt x="296" y="305"/>
                      <a:pt x="291" y="309"/>
                    </a:cubicBezTo>
                    <a:close/>
                  </a:path>
                </a:pathLst>
              </a:custGeom>
              <a:solidFill>
                <a:srgbClr val="3B3B3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4"/>
          <p:cNvGrpSpPr/>
          <p:nvPr/>
        </p:nvGrpSpPr>
        <p:grpSpPr>
          <a:xfrm>
            <a:off x="8574088" y="2589213"/>
            <a:ext cx="2730500" cy="2730500"/>
            <a:chOff x="13503" y="4078"/>
            <a:chExt cx="4300" cy="4300"/>
          </a:xfrm>
        </p:grpSpPr>
        <p:sp>
          <p:nvSpPr>
            <p:cNvPr id="37913" name="AutoShape 12"/>
            <p:cNvSpPr/>
            <p:nvPr/>
          </p:nvSpPr>
          <p:spPr>
            <a:xfrm>
              <a:off x="13502" y="4077"/>
              <a:ext cx="4300" cy="4300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2F2F2"/>
            </a:solidFill>
            <a:ln w="25400" cap="flat" cmpd="sng">
              <a:solidFill>
                <a:srgbClr val="C0C0C0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14" name="AutoShape 14"/>
            <p:cNvSpPr/>
            <p:nvPr/>
          </p:nvSpPr>
          <p:spPr>
            <a:xfrm>
              <a:off x="13830" y="6675"/>
              <a:ext cx="3642" cy="1542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1600" h="21600">
                  <a:moveTo>
                    <a:pt x="16855" y="0"/>
                  </a:moveTo>
                  <a:cubicBezTo>
                    <a:pt x="15800" y="5682"/>
                    <a:pt x="13425" y="9351"/>
                    <a:pt x="10800" y="9351"/>
                  </a:cubicBezTo>
                  <a:cubicBezTo>
                    <a:pt x="8174" y="9351"/>
                    <a:pt x="5799" y="5682"/>
                    <a:pt x="4744" y="0"/>
                  </a:cubicBezTo>
                  <a:lnTo>
                    <a:pt x="0" y="4926"/>
                  </a:lnTo>
                  <a:cubicBezTo>
                    <a:pt x="1881" y="15057"/>
                    <a:pt x="6119" y="21599"/>
                    <a:pt x="10800" y="21599"/>
                  </a:cubicBezTo>
                  <a:cubicBezTo>
                    <a:pt x="15480" y="21599"/>
                    <a:pt x="19718" y="15057"/>
                    <a:pt x="21599" y="4926"/>
                  </a:cubicBezTo>
                  <a:lnTo>
                    <a:pt x="16855" y="0"/>
                  </a:lnTo>
                  <a:close/>
                </a:path>
              </a:pathLst>
            </a:custGeom>
            <a:solidFill>
              <a:srgbClr val="3B3B3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7915" name="Group 29"/>
            <p:cNvGrpSpPr/>
            <p:nvPr/>
          </p:nvGrpSpPr>
          <p:grpSpPr>
            <a:xfrm>
              <a:off x="14980" y="5052"/>
              <a:ext cx="1637" cy="1680"/>
              <a:chOff x="0" y="0"/>
              <a:chExt cx="1387" cy="1424"/>
            </a:xfrm>
          </p:grpSpPr>
          <p:sp>
            <p:nvSpPr>
              <p:cNvPr id="37916" name="Freeform 30"/>
              <p:cNvSpPr/>
              <p:nvPr/>
            </p:nvSpPr>
            <p:spPr>
              <a:xfrm>
                <a:off x="0" y="309"/>
                <a:ext cx="1038" cy="1115"/>
              </a:xfrm>
              <a:custGeom>
                <a:avLst/>
                <a:gdLst/>
                <a:ahLst/>
                <a:cxnLst>
                  <a:cxn ang="0">
                    <a:pos x="13214" y="11560"/>
                  </a:cxn>
                  <a:cxn ang="0">
                    <a:pos x="12356" y="10642"/>
                  </a:cxn>
                  <a:cxn ang="0">
                    <a:pos x="9772" y="9214"/>
                  </a:cxn>
                  <a:cxn ang="0">
                    <a:pos x="8684" y="8144"/>
                  </a:cxn>
                  <a:cxn ang="0">
                    <a:pos x="8333" y="7599"/>
                  </a:cxn>
                  <a:cxn ang="0">
                    <a:pos x="9169" y="6327"/>
                  </a:cxn>
                  <a:cxn ang="0">
                    <a:pos x="9354" y="5886"/>
                  </a:cxn>
                  <a:cxn ang="0">
                    <a:pos x="9451" y="4659"/>
                  </a:cxn>
                  <a:cxn ang="0">
                    <a:pos x="9071" y="1801"/>
                  </a:cxn>
                  <a:cxn ang="0">
                    <a:pos x="8914" y="1644"/>
                  </a:cxn>
                  <a:cxn ang="0">
                    <a:pos x="8311" y="1177"/>
                  </a:cxn>
                  <a:cxn ang="0">
                    <a:pos x="4931" y="1587"/>
                  </a:cxn>
                  <a:cxn ang="0">
                    <a:pos x="4423" y="4474"/>
                  </a:cxn>
                  <a:cxn ang="0">
                    <a:pos x="4513" y="5701"/>
                  </a:cxn>
                  <a:cxn ang="0">
                    <a:pos x="4772" y="6208"/>
                  </a:cxn>
                  <a:cxn ang="0">
                    <a:pos x="4862" y="6393"/>
                  </a:cxn>
                  <a:cxn ang="0">
                    <a:pos x="4931" y="6370"/>
                  </a:cxn>
                  <a:cxn ang="0">
                    <a:pos x="5670" y="7570"/>
                  </a:cxn>
                  <a:cxn ang="0">
                    <a:pos x="5066" y="8104"/>
                  </a:cxn>
                  <a:cxn ang="0">
                    <a:pos x="4102" y="9214"/>
                  </a:cxn>
                  <a:cxn ang="0">
                    <a:pos x="1530" y="10642"/>
                  </a:cxn>
                  <a:cxn ang="0">
                    <a:pos x="672" y="11560"/>
                  </a:cxn>
                  <a:cxn ang="0">
                    <a:pos x="0" y="14312"/>
                  </a:cxn>
                  <a:cxn ang="0">
                    <a:pos x="0" y="14886"/>
                  </a:cxn>
                  <a:cxn ang="0">
                    <a:pos x="13912" y="14886"/>
                  </a:cxn>
                  <a:cxn ang="0">
                    <a:pos x="13912" y="14312"/>
                  </a:cxn>
                  <a:cxn ang="0">
                    <a:pos x="13214" y="11560"/>
                  </a:cxn>
                </a:cxnLst>
                <a:rect l="0" t="0" r="0" b="0"/>
                <a:pathLst>
                  <a:path w="437" h="470">
                    <a:moveTo>
                      <a:pt x="415" y="365"/>
                    </a:moveTo>
                    <a:cubicBezTo>
                      <a:pt x="415" y="365"/>
                      <a:pt x="422" y="351"/>
                      <a:pt x="388" y="336"/>
                    </a:cubicBezTo>
                    <a:cubicBezTo>
                      <a:pt x="307" y="291"/>
                      <a:pt x="307" y="291"/>
                      <a:pt x="307" y="291"/>
                    </a:cubicBezTo>
                    <a:cubicBezTo>
                      <a:pt x="273" y="257"/>
                      <a:pt x="273" y="257"/>
                      <a:pt x="273" y="257"/>
                    </a:cubicBezTo>
                    <a:cubicBezTo>
                      <a:pt x="256" y="249"/>
                      <a:pt x="246" y="252"/>
                      <a:pt x="262" y="240"/>
                    </a:cubicBezTo>
                    <a:cubicBezTo>
                      <a:pt x="273" y="230"/>
                      <a:pt x="282" y="217"/>
                      <a:pt x="288" y="200"/>
                    </a:cubicBezTo>
                    <a:cubicBezTo>
                      <a:pt x="289" y="198"/>
                      <a:pt x="291" y="194"/>
                      <a:pt x="294" y="186"/>
                    </a:cubicBezTo>
                    <a:cubicBezTo>
                      <a:pt x="294" y="186"/>
                      <a:pt x="325" y="148"/>
                      <a:pt x="297" y="147"/>
                    </a:cubicBezTo>
                    <a:cubicBezTo>
                      <a:pt x="297" y="147"/>
                      <a:pt x="326" y="96"/>
                      <a:pt x="285" y="57"/>
                    </a:cubicBezTo>
                    <a:cubicBezTo>
                      <a:pt x="285" y="57"/>
                      <a:pt x="283" y="55"/>
                      <a:pt x="280" y="52"/>
                    </a:cubicBezTo>
                    <a:cubicBezTo>
                      <a:pt x="271" y="42"/>
                      <a:pt x="261" y="37"/>
                      <a:pt x="261" y="37"/>
                    </a:cubicBezTo>
                    <a:cubicBezTo>
                      <a:pt x="203" y="0"/>
                      <a:pt x="155" y="50"/>
                      <a:pt x="155" y="50"/>
                    </a:cubicBezTo>
                    <a:cubicBezTo>
                      <a:pt x="113" y="88"/>
                      <a:pt x="139" y="141"/>
                      <a:pt x="139" y="141"/>
                    </a:cubicBezTo>
                    <a:cubicBezTo>
                      <a:pt x="112" y="141"/>
                      <a:pt x="142" y="180"/>
                      <a:pt x="142" y="180"/>
                    </a:cubicBezTo>
                    <a:cubicBezTo>
                      <a:pt x="146" y="197"/>
                      <a:pt x="150" y="196"/>
                      <a:pt x="150" y="196"/>
                    </a:cubicBezTo>
                    <a:cubicBezTo>
                      <a:pt x="151" y="196"/>
                      <a:pt x="152" y="198"/>
                      <a:pt x="153" y="202"/>
                    </a:cubicBezTo>
                    <a:cubicBezTo>
                      <a:pt x="154" y="202"/>
                      <a:pt x="154" y="202"/>
                      <a:pt x="155" y="201"/>
                    </a:cubicBezTo>
                    <a:cubicBezTo>
                      <a:pt x="160" y="217"/>
                      <a:pt x="168" y="230"/>
                      <a:pt x="178" y="239"/>
                    </a:cubicBezTo>
                    <a:cubicBezTo>
                      <a:pt x="187" y="251"/>
                      <a:pt x="163" y="252"/>
                      <a:pt x="159" y="256"/>
                    </a:cubicBezTo>
                    <a:cubicBezTo>
                      <a:pt x="156" y="259"/>
                      <a:pt x="129" y="291"/>
                      <a:pt x="129" y="291"/>
                    </a:cubicBezTo>
                    <a:cubicBezTo>
                      <a:pt x="48" y="336"/>
                      <a:pt x="48" y="336"/>
                      <a:pt x="48" y="336"/>
                    </a:cubicBezTo>
                    <a:cubicBezTo>
                      <a:pt x="15" y="351"/>
                      <a:pt x="21" y="365"/>
                      <a:pt x="21" y="365"/>
                    </a:cubicBezTo>
                    <a:cubicBezTo>
                      <a:pt x="0" y="452"/>
                      <a:pt x="0" y="452"/>
                      <a:pt x="0" y="452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437" y="470"/>
                      <a:pt x="437" y="470"/>
                      <a:pt x="437" y="470"/>
                    </a:cubicBezTo>
                    <a:cubicBezTo>
                      <a:pt x="437" y="452"/>
                      <a:pt x="437" y="452"/>
                      <a:pt x="437" y="452"/>
                    </a:cubicBezTo>
                    <a:lnTo>
                      <a:pt x="415" y="365"/>
                    </a:lnTo>
                    <a:close/>
                  </a:path>
                </a:pathLst>
              </a:custGeom>
              <a:solidFill>
                <a:srgbClr val="3B3B3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917" name="Freeform 31"/>
              <p:cNvSpPr>
                <a:spLocks noEditPoints="1"/>
              </p:cNvSpPr>
              <p:nvPr/>
            </p:nvSpPr>
            <p:spPr>
              <a:xfrm>
                <a:off x="700" y="0"/>
                <a:ext cx="687" cy="598"/>
              </a:xfrm>
              <a:custGeom>
                <a:avLst/>
                <a:gdLst/>
                <a:ahLst/>
                <a:cxnLst>
                  <a:cxn ang="0">
                    <a:pos x="4567" y="28"/>
                  </a:cxn>
                  <a:cxn ang="0">
                    <a:pos x="0" y="3514"/>
                  </a:cxn>
                  <a:cxn ang="0">
                    <a:pos x="2339" y="6471"/>
                  </a:cxn>
                  <a:cxn ang="0">
                    <a:pos x="1502" y="7990"/>
                  </a:cxn>
                  <a:cxn ang="0">
                    <a:pos x="3825" y="6853"/>
                  </a:cxn>
                  <a:cxn ang="0">
                    <a:pos x="4662" y="6910"/>
                  </a:cxn>
                  <a:cxn ang="0">
                    <a:pos x="9200" y="3417"/>
                  </a:cxn>
                  <a:cxn ang="0">
                    <a:pos x="4567" y="28"/>
                  </a:cxn>
                  <a:cxn ang="0">
                    <a:pos x="2339" y="4155"/>
                  </a:cxn>
                  <a:cxn ang="0">
                    <a:pos x="1757" y="3581"/>
                  </a:cxn>
                  <a:cxn ang="0">
                    <a:pos x="2339" y="3007"/>
                  </a:cxn>
                  <a:cxn ang="0">
                    <a:pos x="2898" y="3581"/>
                  </a:cxn>
                  <a:cxn ang="0">
                    <a:pos x="2339" y="4155"/>
                  </a:cxn>
                  <a:cxn ang="0">
                    <a:pos x="4595" y="4155"/>
                  </a:cxn>
                  <a:cxn ang="0">
                    <a:pos x="4029" y="3581"/>
                  </a:cxn>
                  <a:cxn ang="0">
                    <a:pos x="4595" y="3007"/>
                  </a:cxn>
                  <a:cxn ang="0">
                    <a:pos x="5170" y="3581"/>
                  </a:cxn>
                  <a:cxn ang="0">
                    <a:pos x="4595" y="4155"/>
                  </a:cxn>
                  <a:cxn ang="0">
                    <a:pos x="6889" y="4155"/>
                  </a:cxn>
                  <a:cxn ang="0">
                    <a:pos x="6328" y="3581"/>
                  </a:cxn>
                  <a:cxn ang="0">
                    <a:pos x="6889" y="3007"/>
                  </a:cxn>
                  <a:cxn ang="0">
                    <a:pos x="7443" y="3581"/>
                  </a:cxn>
                  <a:cxn ang="0">
                    <a:pos x="6889" y="4155"/>
                  </a:cxn>
                </a:cxnLst>
                <a:rect l="0" t="0" r="0" b="0"/>
                <a:pathLst>
                  <a:path w="289" h="252">
                    <a:moveTo>
                      <a:pt x="143" y="1"/>
                    </a:moveTo>
                    <a:cubicBezTo>
                      <a:pt x="63" y="2"/>
                      <a:pt x="0" y="52"/>
                      <a:pt x="0" y="111"/>
                    </a:cubicBezTo>
                    <a:cubicBezTo>
                      <a:pt x="1" y="151"/>
                      <a:pt x="30" y="185"/>
                      <a:pt x="73" y="204"/>
                    </a:cubicBezTo>
                    <a:cubicBezTo>
                      <a:pt x="47" y="252"/>
                      <a:pt x="47" y="252"/>
                      <a:pt x="47" y="252"/>
                    </a:cubicBezTo>
                    <a:cubicBezTo>
                      <a:pt x="120" y="216"/>
                      <a:pt x="120" y="216"/>
                      <a:pt x="120" y="216"/>
                    </a:cubicBezTo>
                    <a:cubicBezTo>
                      <a:pt x="129" y="217"/>
                      <a:pt x="137" y="218"/>
                      <a:pt x="146" y="218"/>
                    </a:cubicBezTo>
                    <a:cubicBezTo>
                      <a:pt x="225" y="217"/>
                      <a:pt x="289" y="167"/>
                      <a:pt x="288" y="108"/>
                    </a:cubicBezTo>
                    <a:cubicBezTo>
                      <a:pt x="287" y="48"/>
                      <a:pt x="222" y="0"/>
                      <a:pt x="143" y="1"/>
                    </a:cubicBezTo>
                    <a:close/>
                    <a:moveTo>
                      <a:pt x="73" y="131"/>
                    </a:moveTo>
                    <a:cubicBezTo>
                      <a:pt x="63" y="131"/>
                      <a:pt x="55" y="123"/>
                      <a:pt x="55" y="113"/>
                    </a:cubicBezTo>
                    <a:cubicBezTo>
                      <a:pt x="55" y="103"/>
                      <a:pt x="63" y="95"/>
                      <a:pt x="73" y="95"/>
                    </a:cubicBezTo>
                    <a:cubicBezTo>
                      <a:pt x="83" y="95"/>
                      <a:pt x="91" y="103"/>
                      <a:pt x="91" y="113"/>
                    </a:cubicBezTo>
                    <a:cubicBezTo>
                      <a:pt x="91" y="123"/>
                      <a:pt x="83" y="131"/>
                      <a:pt x="73" y="131"/>
                    </a:cubicBezTo>
                    <a:close/>
                    <a:moveTo>
                      <a:pt x="144" y="131"/>
                    </a:moveTo>
                    <a:cubicBezTo>
                      <a:pt x="134" y="131"/>
                      <a:pt x="126" y="123"/>
                      <a:pt x="126" y="113"/>
                    </a:cubicBezTo>
                    <a:cubicBezTo>
                      <a:pt x="126" y="103"/>
                      <a:pt x="134" y="95"/>
                      <a:pt x="144" y="95"/>
                    </a:cubicBezTo>
                    <a:cubicBezTo>
                      <a:pt x="154" y="95"/>
                      <a:pt x="162" y="103"/>
                      <a:pt x="162" y="113"/>
                    </a:cubicBezTo>
                    <a:cubicBezTo>
                      <a:pt x="162" y="123"/>
                      <a:pt x="154" y="131"/>
                      <a:pt x="144" y="131"/>
                    </a:cubicBezTo>
                    <a:close/>
                    <a:moveTo>
                      <a:pt x="216" y="131"/>
                    </a:moveTo>
                    <a:cubicBezTo>
                      <a:pt x="206" y="131"/>
                      <a:pt x="198" y="123"/>
                      <a:pt x="198" y="113"/>
                    </a:cubicBezTo>
                    <a:cubicBezTo>
                      <a:pt x="198" y="103"/>
                      <a:pt x="206" y="95"/>
                      <a:pt x="216" y="95"/>
                    </a:cubicBezTo>
                    <a:cubicBezTo>
                      <a:pt x="225" y="95"/>
                      <a:pt x="233" y="103"/>
                      <a:pt x="233" y="113"/>
                    </a:cubicBezTo>
                    <a:cubicBezTo>
                      <a:pt x="233" y="123"/>
                      <a:pt x="225" y="131"/>
                      <a:pt x="216" y="131"/>
                    </a:cubicBezTo>
                    <a:close/>
                  </a:path>
                </a:pathLst>
              </a:custGeom>
              <a:solidFill>
                <a:srgbClr val="3B3B3B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7" name="矩形 37"/>
          <p:cNvSpPr/>
          <p:nvPr/>
        </p:nvSpPr>
        <p:spPr>
          <a:xfrm>
            <a:off x="5603875" y="5594350"/>
            <a:ext cx="1119188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ctr"/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" pitchFamily="2" charset="0"/>
              </a:rPr>
              <a:t>标题Title</a:t>
            </a:r>
          </a:p>
        </p:txBody>
      </p:sp>
      <p:sp>
        <p:nvSpPr>
          <p:cNvPr id="8" name="矩形 38"/>
          <p:cNvSpPr/>
          <p:nvPr/>
        </p:nvSpPr>
        <p:spPr>
          <a:xfrm>
            <a:off x="9512300" y="5605463"/>
            <a:ext cx="1119188" cy="36988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ctr"/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" pitchFamily="2" charset="0"/>
              </a:rPr>
              <a:t>标题Title</a:t>
            </a:r>
          </a:p>
        </p:txBody>
      </p:sp>
      <p:grpSp>
        <p:nvGrpSpPr>
          <p:cNvPr id="9" name="组合 5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37921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37922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923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7924" name="文本框 4"/>
            <p:cNvSpPr txBox="1"/>
            <p:nvPr/>
          </p:nvSpPr>
          <p:spPr>
            <a:xfrm>
              <a:off x="414" y="553"/>
              <a:ext cx="18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3" grpId="0"/>
      <p:bldP spid="7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487613" y="2598738"/>
            <a:ext cx="1493837" cy="677862"/>
            <a:chOff x="3918" y="4093"/>
            <a:chExt cx="2352" cy="1066"/>
          </a:xfrm>
        </p:grpSpPr>
        <p:sp>
          <p:nvSpPr>
            <p:cNvPr id="38915" name="矩形 9"/>
            <p:cNvSpPr/>
            <p:nvPr/>
          </p:nvSpPr>
          <p:spPr>
            <a:xfrm>
              <a:off x="3917" y="4092"/>
              <a:ext cx="2352" cy="1067"/>
            </a:xfrm>
            <a:prstGeom prst="rect">
              <a:avLst/>
            </a:prstGeom>
            <a:solidFill>
              <a:srgbClr val="F4F4F4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916" name="文本框 27"/>
            <p:cNvSpPr/>
            <p:nvPr/>
          </p:nvSpPr>
          <p:spPr>
            <a:xfrm>
              <a:off x="4195" y="4335"/>
              <a:ext cx="1797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lang="zh-CN" alt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添加文字</a:t>
              </a:r>
              <a:endParaRPr lang="zh-CN" altLang="en-US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525588" y="4799013"/>
            <a:ext cx="2455862" cy="715962"/>
            <a:chOff x="2403" y="7558"/>
            <a:chExt cx="3866" cy="1126"/>
          </a:xfrm>
        </p:grpSpPr>
        <p:sp>
          <p:nvSpPr>
            <p:cNvPr id="38918" name="矩形 12"/>
            <p:cNvSpPr/>
            <p:nvPr/>
          </p:nvSpPr>
          <p:spPr>
            <a:xfrm>
              <a:off x="2402" y="7557"/>
              <a:ext cx="3867" cy="1127"/>
            </a:xfrm>
            <a:prstGeom prst="rect">
              <a:avLst/>
            </a:prstGeom>
            <a:solidFill>
              <a:srgbClr val="3F3F3F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919" name="文本框 28"/>
            <p:cNvSpPr/>
            <p:nvPr/>
          </p:nvSpPr>
          <p:spPr>
            <a:xfrm>
              <a:off x="3482" y="7900"/>
              <a:ext cx="1797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添加文字</a:t>
              </a:r>
              <a:endParaRPr lang="zh-CN" altLang="en-US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231900" y="3292475"/>
            <a:ext cx="2749550" cy="774700"/>
            <a:chOff x="1940" y="5185"/>
            <a:chExt cx="4330" cy="1220"/>
          </a:xfrm>
        </p:grpSpPr>
        <p:sp>
          <p:nvSpPr>
            <p:cNvPr id="38921" name="矩形 10"/>
            <p:cNvSpPr/>
            <p:nvPr/>
          </p:nvSpPr>
          <p:spPr>
            <a:xfrm>
              <a:off x="1940" y="5185"/>
              <a:ext cx="4330" cy="1220"/>
            </a:xfrm>
            <a:prstGeom prst="rect">
              <a:avLst/>
            </a:prstGeom>
            <a:solidFill>
              <a:srgbClr val="3F3F3F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922" name="文本框 29"/>
            <p:cNvSpPr/>
            <p:nvPr/>
          </p:nvSpPr>
          <p:spPr>
            <a:xfrm>
              <a:off x="3155" y="5557"/>
              <a:ext cx="1797" cy="58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添加文字</a:t>
              </a:r>
              <a:endParaRPr lang="zh-CN" altLang="en-US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55600" y="4084638"/>
            <a:ext cx="3625850" cy="696912"/>
            <a:chOff x="560" y="6433"/>
            <a:chExt cx="5710" cy="1096"/>
          </a:xfrm>
        </p:grpSpPr>
        <p:sp>
          <p:nvSpPr>
            <p:cNvPr id="38924" name="矩形 11"/>
            <p:cNvSpPr/>
            <p:nvPr/>
          </p:nvSpPr>
          <p:spPr>
            <a:xfrm>
              <a:off x="560" y="6432"/>
              <a:ext cx="5710" cy="1097"/>
            </a:xfrm>
            <a:prstGeom prst="rect">
              <a:avLst/>
            </a:prstGeom>
            <a:solidFill>
              <a:srgbClr val="F4F4F4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925" name="文本框 30"/>
            <p:cNvSpPr/>
            <p:nvPr/>
          </p:nvSpPr>
          <p:spPr>
            <a:xfrm>
              <a:off x="2610" y="6717"/>
              <a:ext cx="1797" cy="58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lang="zh-CN" alt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添加文字</a:t>
              </a:r>
              <a:endParaRPr lang="zh-CN" altLang="en-US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353425" y="4799013"/>
            <a:ext cx="2840038" cy="715962"/>
            <a:chOff x="13155" y="7558"/>
            <a:chExt cx="4472" cy="1126"/>
          </a:xfrm>
        </p:grpSpPr>
        <p:sp>
          <p:nvSpPr>
            <p:cNvPr id="38927" name="矩形 8"/>
            <p:cNvSpPr/>
            <p:nvPr/>
          </p:nvSpPr>
          <p:spPr>
            <a:xfrm>
              <a:off x="13155" y="7557"/>
              <a:ext cx="4472" cy="1127"/>
            </a:xfrm>
            <a:prstGeom prst="rect">
              <a:avLst/>
            </a:prstGeom>
            <a:solidFill>
              <a:srgbClr val="F4F4F4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928" name="文本框 31"/>
            <p:cNvSpPr/>
            <p:nvPr/>
          </p:nvSpPr>
          <p:spPr>
            <a:xfrm>
              <a:off x="14387" y="7850"/>
              <a:ext cx="1797" cy="58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lang="zh-CN" alt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添加文字</a:t>
              </a:r>
              <a:endParaRPr lang="zh-CN" altLang="en-US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353425" y="4125913"/>
            <a:ext cx="2355850" cy="660400"/>
            <a:chOff x="13155" y="6498"/>
            <a:chExt cx="3710" cy="1040"/>
          </a:xfrm>
        </p:grpSpPr>
        <p:sp>
          <p:nvSpPr>
            <p:cNvPr id="38930" name="矩形 7"/>
            <p:cNvSpPr/>
            <p:nvPr/>
          </p:nvSpPr>
          <p:spPr>
            <a:xfrm>
              <a:off x="13155" y="6497"/>
              <a:ext cx="3710" cy="1040"/>
            </a:xfrm>
            <a:prstGeom prst="rect">
              <a:avLst/>
            </a:prstGeom>
            <a:solidFill>
              <a:srgbClr val="3A3838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931" name="文本框 32"/>
            <p:cNvSpPr/>
            <p:nvPr/>
          </p:nvSpPr>
          <p:spPr>
            <a:xfrm>
              <a:off x="13942" y="6750"/>
              <a:ext cx="1797" cy="58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添加文字</a:t>
              </a:r>
              <a:endParaRPr lang="zh-CN" altLang="en-US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353425" y="3338513"/>
            <a:ext cx="3482975" cy="774700"/>
            <a:chOff x="13155" y="5258"/>
            <a:chExt cx="5484" cy="1220"/>
          </a:xfrm>
        </p:grpSpPr>
        <p:sp>
          <p:nvSpPr>
            <p:cNvPr id="38933" name="矩形 6"/>
            <p:cNvSpPr/>
            <p:nvPr/>
          </p:nvSpPr>
          <p:spPr>
            <a:xfrm>
              <a:off x="13155" y="5257"/>
              <a:ext cx="5485" cy="1220"/>
            </a:xfrm>
            <a:prstGeom prst="rect">
              <a:avLst/>
            </a:prstGeom>
            <a:solidFill>
              <a:srgbClr val="F4F4F4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934" name="文本框 33"/>
            <p:cNvSpPr/>
            <p:nvPr/>
          </p:nvSpPr>
          <p:spPr>
            <a:xfrm>
              <a:off x="14992" y="5532"/>
              <a:ext cx="1797" cy="58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lang="zh-CN" alt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添加文字</a:t>
              </a:r>
              <a:endParaRPr lang="zh-CN" altLang="en-US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353425" y="2598738"/>
            <a:ext cx="1920875" cy="728662"/>
            <a:chOff x="13155" y="4093"/>
            <a:chExt cx="3024" cy="1146"/>
          </a:xfrm>
        </p:grpSpPr>
        <p:sp>
          <p:nvSpPr>
            <p:cNvPr id="38936" name="矩形 5"/>
            <p:cNvSpPr/>
            <p:nvPr/>
          </p:nvSpPr>
          <p:spPr>
            <a:xfrm>
              <a:off x="13155" y="4092"/>
              <a:ext cx="3025" cy="1147"/>
            </a:xfrm>
            <a:prstGeom prst="rect">
              <a:avLst/>
            </a:prstGeom>
            <a:solidFill>
              <a:srgbClr val="3A3838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937" name="文本框 34"/>
            <p:cNvSpPr/>
            <p:nvPr/>
          </p:nvSpPr>
          <p:spPr>
            <a:xfrm>
              <a:off x="13805" y="4382"/>
              <a:ext cx="1797" cy="58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添加文字</a:t>
              </a:r>
              <a:endParaRPr lang="zh-CN" altLang="en-US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981450" y="1970088"/>
            <a:ext cx="4371975" cy="4037012"/>
            <a:chOff x="6270" y="3103"/>
            <a:chExt cx="6884" cy="6356"/>
          </a:xfrm>
        </p:grpSpPr>
        <p:sp>
          <p:nvSpPr>
            <p:cNvPr id="38939" name="矩形 2"/>
            <p:cNvSpPr/>
            <p:nvPr/>
          </p:nvSpPr>
          <p:spPr>
            <a:xfrm>
              <a:off x="6270" y="3102"/>
              <a:ext cx="6885" cy="6357"/>
            </a:xfrm>
            <a:prstGeom prst="rect">
              <a:avLst/>
            </a:prstGeom>
            <a:solidFill>
              <a:srgbClr val="BFBFBF"/>
            </a:solidFill>
            <a:ln w="12700">
              <a:noFill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940" name="矩形 1"/>
            <p:cNvSpPr/>
            <p:nvPr/>
          </p:nvSpPr>
          <p:spPr>
            <a:xfrm>
              <a:off x="9345" y="3650"/>
              <a:ext cx="2970" cy="247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latin typeface="Franklin Gothic Book" pitchFamily="34" charset="0"/>
                  <a:ea typeface="微软雅黑" panose="020B0503020204020204" pitchFamily="34" charset="-122"/>
                  <a:sym typeface="Franklin Gothic Book" pitchFamily="34" charset="0"/>
                </a:rPr>
                <a:t>点击添加文字说明</a:t>
              </a:r>
            </a:p>
            <a:p>
              <a:pPr lvl="0"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latin typeface="Franklin Gothic Book" pitchFamily="34" charset="0"/>
                  <a:ea typeface="微软雅黑" panose="020B0503020204020204" pitchFamily="34" charset="-122"/>
                  <a:sym typeface="Franklin Gothic Book" pitchFamily="34" charset="0"/>
                </a:rPr>
                <a:t>点击添加文字说明</a:t>
              </a:r>
            </a:p>
            <a:p>
              <a:pPr lvl="0"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latin typeface="Franklin Gothic Book" pitchFamily="34" charset="0"/>
                  <a:ea typeface="微软雅黑" panose="020B0503020204020204" pitchFamily="34" charset="-122"/>
                  <a:sym typeface="Franklin Gothic Book" pitchFamily="34" charset="0"/>
                </a:rPr>
                <a:t>点击添加文字说明</a:t>
              </a:r>
              <a:endParaRPr lang="en-US" altLang="x-none" sz="1600" dirty="0">
                <a:solidFill>
                  <a:srgbClr val="000000"/>
                </a:solidFill>
                <a:latin typeface="Franklin Gothic Book" pitchFamily="34" charset="0"/>
                <a:ea typeface="微软雅黑" panose="020B0503020204020204" pitchFamily="34" charset="-122"/>
                <a:sym typeface="Franklin Gothic Book" pitchFamily="34" charset="0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latin typeface="Franklin Gothic Book" pitchFamily="34" charset="0"/>
                  <a:ea typeface="微软雅黑" panose="020B0503020204020204" pitchFamily="34" charset="-122"/>
                  <a:sym typeface="Franklin Gothic Book" pitchFamily="34" charset="0"/>
                </a:rPr>
                <a:t>点击添加文字说明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41" name="矩形 1"/>
            <p:cNvSpPr/>
            <p:nvPr/>
          </p:nvSpPr>
          <p:spPr>
            <a:xfrm>
              <a:off x="7065" y="6645"/>
              <a:ext cx="2967" cy="247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latin typeface="Franklin Gothic Book" pitchFamily="34" charset="0"/>
                  <a:ea typeface="微软雅黑" panose="020B0503020204020204" pitchFamily="34" charset="-122"/>
                  <a:sym typeface="Franklin Gothic Book" pitchFamily="34" charset="0"/>
                </a:rPr>
                <a:t>点击添加文字说明</a:t>
              </a:r>
            </a:p>
            <a:p>
              <a:pPr lvl="0"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latin typeface="Franklin Gothic Book" pitchFamily="34" charset="0"/>
                  <a:ea typeface="微软雅黑" panose="020B0503020204020204" pitchFamily="34" charset="-122"/>
                  <a:sym typeface="Franklin Gothic Book" pitchFamily="34" charset="0"/>
                </a:rPr>
                <a:t>点击添加文字说明</a:t>
              </a:r>
            </a:p>
            <a:p>
              <a:pPr lvl="0"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latin typeface="Franklin Gothic Book" pitchFamily="34" charset="0"/>
                  <a:ea typeface="微软雅黑" panose="020B0503020204020204" pitchFamily="34" charset="-122"/>
                  <a:sym typeface="Franklin Gothic Book" pitchFamily="34" charset="0"/>
                </a:rPr>
                <a:t>点击添加文字说明</a:t>
              </a:r>
              <a:endParaRPr lang="en-US" altLang="x-none" sz="1600" dirty="0">
                <a:solidFill>
                  <a:srgbClr val="000000"/>
                </a:solidFill>
                <a:latin typeface="Franklin Gothic Book" pitchFamily="34" charset="0"/>
                <a:ea typeface="微软雅黑" panose="020B0503020204020204" pitchFamily="34" charset="-122"/>
                <a:sym typeface="Franklin Gothic Book" pitchFamily="34" charset="0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000000"/>
                  </a:solidFill>
                  <a:latin typeface="Franklin Gothic Book" pitchFamily="34" charset="0"/>
                  <a:ea typeface="微软雅黑" panose="020B0503020204020204" pitchFamily="34" charset="-122"/>
                  <a:sym typeface="Franklin Gothic Book" pitchFamily="34" charset="0"/>
                </a:rPr>
                <a:t>点击添加文字说明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42" name="KSO_Shape"/>
            <p:cNvSpPr/>
            <p:nvPr/>
          </p:nvSpPr>
          <p:spPr>
            <a:xfrm>
              <a:off x="7615" y="3785"/>
              <a:ext cx="822" cy="2037"/>
            </a:xfrm>
            <a:custGeom>
              <a:avLst/>
              <a:gdLst/>
              <a:ahLst/>
              <a:cxnLst>
                <a:cxn ang="0">
                  <a:pos x="44447" y="110727"/>
                </a:cxn>
                <a:cxn ang="0">
                  <a:pos x="194901" y="110727"/>
                </a:cxn>
                <a:cxn ang="0">
                  <a:pos x="239348" y="155070"/>
                </a:cxn>
                <a:cxn ang="0">
                  <a:pos x="239348" y="204181"/>
                </a:cxn>
                <a:cxn ang="0">
                  <a:pos x="239348" y="248423"/>
                </a:cxn>
                <a:cxn ang="0">
                  <a:pos x="239348" y="314877"/>
                </a:cxn>
                <a:cxn ang="0">
                  <a:pos x="216448" y="337724"/>
                </a:cxn>
                <a:cxn ang="0">
                  <a:pos x="193547" y="314877"/>
                </a:cxn>
                <a:cxn ang="0">
                  <a:pos x="193547" y="204181"/>
                </a:cxn>
                <a:cxn ang="0">
                  <a:pos x="193547" y="204178"/>
                </a:cxn>
                <a:cxn ang="0">
                  <a:pos x="193547" y="176897"/>
                </a:cxn>
                <a:cxn ang="0">
                  <a:pos x="185052" y="168421"/>
                </a:cxn>
                <a:cxn ang="0">
                  <a:pos x="176557" y="176897"/>
                </a:cxn>
                <a:cxn ang="0">
                  <a:pos x="176557" y="292767"/>
                </a:cxn>
                <a:cxn ang="0">
                  <a:pos x="176556" y="292767"/>
                </a:cxn>
                <a:cxn ang="0">
                  <a:pos x="176556" y="361661"/>
                </a:cxn>
                <a:cxn ang="0">
                  <a:pos x="176556" y="362996"/>
                </a:cxn>
                <a:cxn ang="0">
                  <a:pos x="176556" y="567669"/>
                </a:cxn>
                <a:cxn ang="0">
                  <a:pos x="152178" y="591990"/>
                </a:cxn>
                <a:cxn ang="0">
                  <a:pos x="127800" y="567669"/>
                </a:cxn>
                <a:cxn ang="0">
                  <a:pos x="127800" y="381913"/>
                </a:cxn>
                <a:cxn ang="0">
                  <a:pos x="127800" y="363681"/>
                </a:cxn>
                <a:cxn ang="0">
                  <a:pos x="119305" y="355205"/>
                </a:cxn>
                <a:cxn ang="0">
                  <a:pos x="110809" y="363680"/>
                </a:cxn>
                <a:cxn ang="0">
                  <a:pos x="110809" y="568038"/>
                </a:cxn>
                <a:cxn ang="0">
                  <a:pos x="86800" y="591991"/>
                </a:cxn>
                <a:cxn ang="0">
                  <a:pos x="86801" y="591990"/>
                </a:cxn>
                <a:cxn ang="0">
                  <a:pos x="62792" y="568038"/>
                </a:cxn>
                <a:cxn ang="0">
                  <a:pos x="62792" y="361293"/>
                </a:cxn>
                <a:cxn ang="0">
                  <a:pos x="62792" y="361291"/>
                </a:cxn>
                <a:cxn ang="0">
                  <a:pos x="62792" y="292767"/>
                </a:cxn>
                <a:cxn ang="0">
                  <a:pos x="62792" y="292767"/>
                </a:cxn>
                <a:cxn ang="0">
                  <a:pos x="62792" y="176897"/>
                </a:cxn>
                <a:cxn ang="0">
                  <a:pos x="54297" y="168421"/>
                </a:cxn>
                <a:cxn ang="0">
                  <a:pos x="45801" y="176897"/>
                </a:cxn>
                <a:cxn ang="0">
                  <a:pos x="45801" y="204181"/>
                </a:cxn>
                <a:cxn ang="0">
                  <a:pos x="45801" y="292767"/>
                </a:cxn>
                <a:cxn ang="0">
                  <a:pos x="45801" y="314877"/>
                </a:cxn>
                <a:cxn ang="0">
                  <a:pos x="22901" y="337724"/>
                </a:cxn>
                <a:cxn ang="0">
                  <a:pos x="0" y="314877"/>
                </a:cxn>
                <a:cxn ang="0">
                  <a:pos x="0" y="248423"/>
                </a:cxn>
                <a:cxn ang="0">
                  <a:pos x="0" y="204181"/>
                </a:cxn>
                <a:cxn ang="0">
                  <a:pos x="0" y="155070"/>
                </a:cxn>
                <a:cxn ang="0">
                  <a:pos x="44447" y="110727"/>
                </a:cxn>
                <a:cxn ang="0">
                  <a:pos x="119024" y="0"/>
                </a:cxn>
                <a:cxn ang="0">
                  <a:pos x="167869" y="48731"/>
                </a:cxn>
                <a:cxn ang="0">
                  <a:pos x="119024" y="97460"/>
                </a:cxn>
                <a:cxn ang="0">
                  <a:pos x="70180" y="48731"/>
                </a:cxn>
                <a:cxn ang="0">
                  <a:pos x="119024" y="0"/>
                </a:cxn>
              </a:cxnLst>
              <a:rect l="0" t="0" r="0" b="0"/>
              <a:pathLst>
                <a:path w="771525" h="1912713">
                  <a:moveTo>
                    <a:pt x="143272" y="357755"/>
                  </a:moveTo>
                  <a:lnTo>
                    <a:pt x="628253" y="357755"/>
                  </a:lnTo>
                  <a:cubicBezTo>
                    <a:pt x="707380" y="357755"/>
                    <a:pt x="771525" y="421900"/>
                    <a:pt x="771525" y="501027"/>
                  </a:cubicBezTo>
                  <a:lnTo>
                    <a:pt x="771525" y="659703"/>
                  </a:lnTo>
                  <a:lnTo>
                    <a:pt x="771525" y="802652"/>
                  </a:lnTo>
                  <a:lnTo>
                    <a:pt x="771525" y="1017361"/>
                  </a:lnTo>
                  <a:cubicBezTo>
                    <a:pt x="771525" y="1058130"/>
                    <a:pt x="738475" y="1091180"/>
                    <a:pt x="697706" y="1091180"/>
                  </a:cubicBezTo>
                  <a:cubicBezTo>
                    <a:pt x="656937" y="1091180"/>
                    <a:pt x="623887" y="1058130"/>
                    <a:pt x="623887" y="1017361"/>
                  </a:cubicBezTo>
                  <a:lnTo>
                    <a:pt x="623887" y="659703"/>
                  </a:lnTo>
                  <a:lnTo>
                    <a:pt x="623888" y="659698"/>
                  </a:lnTo>
                  <a:lnTo>
                    <a:pt x="623888" y="571551"/>
                  </a:lnTo>
                  <a:cubicBezTo>
                    <a:pt x="623888" y="556427"/>
                    <a:pt x="611628" y="544167"/>
                    <a:pt x="596504" y="544167"/>
                  </a:cubicBezTo>
                  <a:cubicBezTo>
                    <a:pt x="581380" y="544167"/>
                    <a:pt x="569120" y="556427"/>
                    <a:pt x="569120" y="571551"/>
                  </a:cubicBezTo>
                  <a:lnTo>
                    <a:pt x="569120" y="945924"/>
                  </a:lnTo>
                  <a:lnTo>
                    <a:pt x="569119" y="945924"/>
                  </a:lnTo>
                  <a:lnTo>
                    <a:pt x="569119" y="1168521"/>
                  </a:lnTo>
                  <a:lnTo>
                    <a:pt x="569119" y="1172836"/>
                  </a:lnTo>
                  <a:lnTo>
                    <a:pt x="569119" y="1834131"/>
                  </a:lnTo>
                  <a:cubicBezTo>
                    <a:pt x="569119" y="1877530"/>
                    <a:pt x="533937" y="1912712"/>
                    <a:pt x="490538" y="1912712"/>
                  </a:cubicBezTo>
                  <a:cubicBezTo>
                    <a:pt x="447139" y="1912712"/>
                    <a:pt x="411957" y="1877530"/>
                    <a:pt x="411957" y="1834131"/>
                  </a:cubicBezTo>
                  <a:lnTo>
                    <a:pt x="411957" y="1233956"/>
                  </a:lnTo>
                  <a:lnTo>
                    <a:pt x="411957" y="1175047"/>
                  </a:lnTo>
                  <a:cubicBezTo>
                    <a:pt x="411957" y="1159923"/>
                    <a:pt x="399696" y="1147662"/>
                    <a:pt x="384572" y="1147662"/>
                  </a:cubicBezTo>
                  <a:cubicBezTo>
                    <a:pt x="369449" y="1147662"/>
                    <a:pt x="357188" y="1159922"/>
                    <a:pt x="357188" y="1175045"/>
                  </a:cubicBezTo>
                  <a:cubicBezTo>
                    <a:pt x="357188" y="1395138"/>
                    <a:pt x="357187" y="1615229"/>
                    <a:pt x="357187" y="1835322"/>
                  </a:cubicBezTo>
                  <a:cubicBezTo>
                    <a:pt x="357187" y="1878064"/>
                    <a:pt x="322538" y="1912713"/>
                    <a:pt x="279796" y="1912713"/>
                  </a:cubicBezTo>
                  <a:lnTo>
                    <a:pt x="279797" y="1912712"/>
                  </a:lnTo>
                  <a:cubicBezTo>
                    <a:pt x="237055" y="1912712"/>
                    <a:pt x="202406" y="1878063"/>
                    <a:pt x="202406" y="1835321"/>
                  </a:cubicBezTo>
                  <a:lnTo>
                    <a:pt x="202406" y="1167331"/>
                  </a:lnTo>
                  <a:lnTo>
                    <a:pt x="202407" y="1167326"/>
                  </a:lnTo>
                  <a:lnTo>
                    <a:pt x="202407" y="945924"/>
                  </a:lnTo>
                  <a:lnTo>
                    <a:pt x="202406" y="945924"/>
                  </a:lnTo>
                  <a:lnTo>
                    <a:pt x="202406" y="571551"/>
                  </a:lnTo>
                  <a:cubicBezTo>
                    <a:pt x="202406" y="556427"/>
                    <a:pt x="190146" y="544167"/>
                    <a:pt x="175022" y="544167"/>
                  </a:cubicBezTo>
                  <a:cubicBezTo>
                    <a:pt x="159898" y="544167"/>
                    <a:pt x="147638" y="556427"/>
                    <a:pt x="147638" y="571551"/>
                  </a:cubicBezTo>
                  <a:lnTo>
                    <a:pt x="147638" y="659703"/>
                  </a:lnTo>
                  <a:lnTo>
                    <a:pt x="147638" y="945924"/>
                  </a:lnTo>
                  <a:lnTo>
                    <a:pt x="147638" y="1017361"/>
                  </a:lnTo>
                  <a:cubicBezTo>
                    <a:pt x="147638" y="1058130"/>
                    <a:pt x="114588" y="1091180"/>
                    <a:pt x="73819" y="1091180"/>
                  </a:cubicBezTo>
                  <a:cubicBezTo>
                    <a:pt x="33050" y="1091180"/>
                    <a:pt x="0" y="1058130"/>
                    <a:pt x="0" y="1017361"/>
                  </a:cubicBezTo>
                  <a:lnTo>
                    <a:pt x="0" y="802652"/>
                  </a:lnTo>
                  <a:lnTo>
                    <a:pt x="0" y="659703"/>
                  </a:lnTo>
                  <a:lnTo>
                    <a:pt x="0" y="501027"/>
                  </a:lnTo>
                  <a:cubicBezTo>
                    <a:pt x="0" y="421900"/>
                    <a:pt x="64145" y="357755"/>
                    <a:pt x="143272" y="357755"/>
                  </a:cubicBezTo>
                  <a:close/>
                  <a:moveTo>
                    <a:pt x="383667" y="0"/>
                  </a:moveTo>
                  <a:cubicBezTo>
                    <a:pt x="470623" y="0"/>
                    <a:pt x="541114" y="70491"/>
                    <a:pt x="541114" y="157447"/>
                  </a:cubicBezTo>
                  <a:cubicBezTo>
                    <a:pt x="541114" y="244403"/>
                    <a:pt x="470623" y="314894"/>
                    <a:pt x="383667" y="314894"/>
                  </a:cubicBezTo>
                  <a:cubicBezTo>
                    <a:pt x="296711" y="314894"/>
                    <a:pt x="226220" y="244403"/>
                    <a:pt x="226220" y="157447"/>
                  </a:cubicBezTo>
                  <a:cubicBezTo>
                    <a:pt x="226220" y="70491"/>
                    <a:pt x="296711" y="0"/>
                    <a:pt x="383667" y="0"/>
                  </a:cubicBezTo>
                  <a:close/>
                </a:path>
              </a:pathLst>
            </a:custGeom>
            <a:solidFill>
              <a:srgbClr val="FFB01C"/>
            </a:solidFill>
            <a:ln w="12700" cap="flat" cmpd="sng">
              <a:solidFill>
                <a:srgbClr val="7F7F7F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8943" name="KSO_Shape"/>
          <p:cNvSpPr/>
          <p:nvPr/>
        </p:nvSpPr>
        <p:spPr>
          <a:xfrm>
            <a:off x="6767513" y="4337050"/>
            <a:ext cx="668337" cy="1295400"/>
          </a:xfrm>
          <a:custGeom>
            <a:avLst/>
            <a:gdLst/>
            <a:ahLst/>
            <a:cxnLst>
              <a:cxn ang="0">
                <a:pos x="89113" y="111134"/>
              </a:cxn>
              <a:cxn ang="0">
                <a:pos x="215916" y="111134"/>
              </a:cxn>
              <a:cxn ang="0">
                <a:pos x="254776" y="135768"/>
              </a:cxn>
              <a:cxn ang="0">
                <a:pos x="259680" y="144251"/>
              </a:cxn>
              <a:cxn ang="0">
                <a:pos x="305497" y="310842"/>
              </a:cxn>
              <a:cxn ang="0">
                <a:pos x="290659" y="336996"/>
              </a:cxn>
              <a:cxn ang="0">
                <a:pos x="290660" y="336996"/>
              </a:cxn>
              <a:cxn ang="0">
                <a:pos x="265174" y="323388"/>
              </a:cxn>
              <a:cxn ang="0">
                <a:pos x="225230" y="178153"/>
              </a:cxn>
              <a:cxn ang="0">
                <a:pos x="212262" y="170775"/>
              </a:cxn>
              <a:cxn ang="0">
                <a:pos x="204894" y="183762"/>
              </a:cxn>
              <a:cxn ang="0">
                <a:pos x="264417" y="400186"/>
              </a:cxn>
              <a:cxn ang="0">
                <a:pos x="267748" y="415159"/>
              </a:cxn>
              <a:cxn ang="0">
                <a:pos x="210870" y="415159"/>
              </a:cxn>
              <a:cxn ang="0">
                <a:pos x="210870" y="569762"/>
              </a:cxn>
              <a:cxn ang="0">
                <a:pos x="186494" y="594172"/>
              </a:cxn>
              <a:cxn ang="0">
                <a:pos x="162117" y="569762"/>
              </a:cxn>
              <a:cxn ang="0">
                <a:pos x="162117" y="415159"/>
              </a:cxn>
              <a:cxn ang="0">
                <a:pos x="145128" y="415159"/>
              </a:cxn>
              <a:cxn ang="0">
                <a:pos x="145127" y="570132"/>
              </a:cxn>
              <a:cxn ang="0">
                <a:pos x="121120" y="594172"/>
              </a:cxn>
              <a:cxn ang="0">
                <a:pos x="121121" y="594172"/>
              </a:cxn>
              <a:cxn ang="0">
                <a:pos x="97113" y="570132"/>
              </a:cxn>
              <a:cxn ang="0">
                <a:pos x="97113" y="415159"/>
              </a:cxn>
              <a:cxn ang="0">
                <a:pos x="38060" y="415159"/>
              </a:cxn>
              <a:cxn ang="0">
                <a:pos x="101700" y="183762"/>
              </a:cxn>
              <a:cxn ang="0">
                <a:pos x="94332" y="170775"/>
              </a:cxn>
              <a:cxn ang="0">
                <a:pos x="81364" y="178153"/>
              </a:cxn>
              <a:cxn ang="0">
                <a:pos x="54728" y="275003"/>
              </a:cxn>
              <a:cxn ang="0">
                <a:pos x="54695" y="274965"/>
              </a:cxn>
              <a:cxn ang="0">
                <a:pos x="41722" y="322138"/>
              </a:cxn>
              <a:cxn ang="0">
                <a:pos x="15605" y="336996"/>
              </a:cxn>
              <a:cxn ang="0">
                <a:pos x="15606" y="336996"/>
              </a:cxn>
              <a:cxn ang="0">
                <a:pos x="768" y="310843"/>
              </a:cxn>
              <a:cxn ang="0">
                <a:pos x="46584" y="144251"/>
              </a:cxn>
              <a:cxn ang="0">
                <a:pos x="48197" y="141057"/>
              </a:cxn>
              <a:cxn ang="0">
                <a:pos x="89113" y="111134"/>
              </a:cxn>
              <a:cxn ang="0">
                <a:pos x="153341" y="0"/>
              </a:cxn>
              <a:cxn ang="0">
                <a:pos x="202183" y="48910"/>
              </a:cxn>
              <a:cxn ang="0">
                <a:pos x="153341" y="97820"/>
              </a:cxn>
              <a:cxn ang="0">
                <a:pos x="104501" y="48910"/>
              </a:cxn>
              <a:cxn ang="0">
                <a:pos x="153341" y="0"/>
              </a:cxn>
            </a:cxnLst>
            <a:rect l="0" t="0" r="0" b="0"/>
            <a:pathLst>
              <a:path w="987290" h="1912712">
                <a:moveTo>
                  <a:pt x="287267" y="357754"/>
                </a:moveTo>
                <a:lnTo>
                  <a:pt x="696037" y="357754"/>
                </a:lnTo>
                <a:cubicBezTo>
                  <a:pt x="751531" y="357754"/>
                  <a:pt x="799531" y="389836"/>
                  <a:pt x="821308" y="437053"/>
                </a:cubicBezTo>
                <a:cubicBezTo>
                  <a:pt x="828839" y="444251"/>
                  <a:pt x="834170" y="453657"/>
                  <a:pt x="837118" y="464360"/>
                </a:cubicBezTo>
                <a:lnTo>
                  <a:pt x="984815" y="1000638"/>
                </a:lnTo>
                <a:cubicBezTo>
                  <a:pt x="994856" y="1037095"/>
                  <a:pt x="973441" y="1074789"/>
                  <a:pt x="936984" y="1084830"/>
                </a:cubicBezTo>
                <a:lnTo>
                  <a:pt x="936986" y="1084831"/>
                </a:lnTo>
                <a:cubicBezTo>
                  <a:pt x="901976" y="1094473"/>
                  <a:pt x="865826" y="1075107"/>
                  <a:pt x="854828" y="1041024"/>
                </a:cubicBezTo>
                <a:lnTo>
                  <a:pt x="726065" y="573497"/>
                </a:lnTo>
                <a:cubicBezTo>
                  <a:pt x="721080" y="555394"/>
                  <a:pt x="702362" y="544760"/>
                  <a:pt x="684259" y="549746"/>
                </a:cubicBezTo>
                <a:cubicBezTo>
                  <a:pt x="666156" y="554732"/>
                  <a:pt x="655522" y="573449"/>
                  <a:pt x="660508" y="591552"/>
                </a:cubicBezTo>
                <a:lnTo>
                  <a:pt x="852387" y="1288247"/>
                </a:lnTo>
                <a:lnTo>
                  <a:pt x="863126" y="1336447"/>
                </a:lnTo>
                <a:lnTo>
                  <a:pt x="679772" y="1336447"/>
                </a:lnTo>
                <a:lnTo>
                  <a:pt x="679772" y="1834130"/>
                </a:lnTo>
                <a:cubicBezTo>
                  <a:pt x="679772" y="1877529"/>
                  <a:pt x="644590" y="1912711"/>
                  <a:pt x="601191" y="1912711"/>
                </a:cubicBezTo>
                <a:cubicBezTo>
                  <a:pt x="557792" y="1912711"/>
                  <a:pt x="522610" y="1877529"/>
                  <a:pt x="522610" y="1834130"/>
                </a:cubicBezTo>
                <a:lnTo>
                  <a:pt x="522610" y="1336447"/>
                </a:lnTo>
                <a:lnTo>
                  <a:pt x="467841" y="1336447"/>
                </a:lnTo>
                <a:cubicBezTo>
                  <a:pt x="467841" y="1502738"/>
                  <a:pt x="467840" y="1669030"/>
                  <a:pt x="467840" y="1835321"/>
                </a:cubicBezTo>
                <a:cubicBezTo>
                  <a:pt x="467840" y="1878063"/>
                  <a:pt x="433191" y="1912712"/>
                  <a:pt x="390449" y="1912712"/>
                </a:cubicBezTo>
                <a:lnTo>
                  <a:pt x="390450" y="1912711"/>
                </a:lnTo>
                <a:cubicBezTo>
                  <a:pt x="347708" y="1912711"/>
                  <a:pt x="313059" y="1878062"/>
                  <a:pt x="313059" y="1835320"/>
                </a:cubicBezTo>
                <a:lnTo>
                  <a:pt x="313059" y="1336447"/>
                </a:lnTo>
                <a:lnTo>
                  <a:pt x="122692" y="1336447"/>
                </a:lnTo>
                <a:lnTo>
                  <a:pt x="327846" y="591552"/>
                </a:lnTo>
                <a:cubicBezTo>
                  <a:pt x="332832" y="573449"/>
                  <a:pt x="322198" y="554732"/>
                  <a:pt x="304095" y="549746"/>
                </a:cubicBezTo>
                <a:cubicBezTo>
                  <a:pt x="285992" y="544760"/>
                  <a:pt x="267275" y="555394"/>
                  <a:pt x="262289" y="573497"/>
                </a:cubicBezTo>
                <a:lnTo>
                  <a:pt x="176423" y="885270"/>
                </a:lnTo>
                <a:lnTo>
                  <a:pt x="176320" y="885144"/>
                </a:lnTo>
                <a:cubicBezTo>
                  <a:pt x="162379" y="935763"/>
                  <a:pt x="148437" y="986382"/>
                  <a:pt x="134496" y="1037001"/>
                </a:cubicBezTo>
                <a:cubicBezTo>
                  <a:pt x="124456" y="1073457"/>
                  <a:pt x="86761" y="1094872"/>
                  <a:pt x="50304" y="1084832"/>
                </a:cubicBezTo>
                <a:lnTo>
                  <a:pt x="50306" y="1084831"/>
                </a:lnTo>
                <a:cubicBezTo>
                  <a:pt x="13849" y="1074790"/>
                  <a:pt x="-7566" y="1037096"/>
                  <a:pt x="2475" y="1000639"/>
                </a:cubicBezTo>
                <a:lnTo>
                  <a:pt x="150173" y="464361"/>
                </a:lnTo>
                <a:lnTo>
                  <a:pt x="155370" y="454078"/>
                </a:lnTo>
                <a:cubicBezTo>
                  <a:pt x="172562" y="397845"/>
                  <a:pt x="225232" y="357754"/>
                  <a:pt x="287267" y="357754"/>
                </a:cubicBezTo>
                <a:close/>
                <a:moveTo>
                  <a:pt x="494320" y="0"/>
                </a:moveTo>
                <a:cubicBezTo>
                  <a:pt x="581276" y="0"/>
                  <a:pt x="651767" y="70491"/>
                  <a:pt x="651767" y="157447"/>
                </a:cubicBezTo>
                <a:cubicBezTo>
                  <a:pt x="651767" y="244403"/>
                  <a:pt x="581276" y="314894"/>
                  <a:pt x="494320" y="314894"/>
                </a:cubicBezTo>
                <a:cubicBezTo>
                  <a:pt x="407364" y="314894"/>
                  <a:pt x="336873" y="244403"/>
                  <a:pt x="336873" y="157447"/>
                </a:cubicBezTo>
                <a:cubicBezTo>
                  <a:pt x="336873" y="70491"/>
                  <a:pt x="407364" y="0"/>
                  <a:pt x="494320" y="0"/>
                </a:cubicBezTo>
                <a:close/>
              </a:path>
            </a:pathLst>
          </a:custGeom>
          <a:solidFill>
            <a:srgbClr val="3A3838"/>
          </a:solidFill>
          <a:ln w="12700" cap="flat" cmpd="sng">
            <a:solidFill>
              <a:srgbClr val="FFB01C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5623" name="组合 5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38945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38946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947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8948" name="文本框 4"/>
            <p:cNvSpPr txBox="1"/>
            <p:nvPr/>
          </p:nvSpPr>
          <p:spPr>
            <a:xfrm>
              <a:off x="414" y="553"/>
              <a:ext cx="18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六边形 2"/>
          <p:cNvSpPr/>
          <p:nvPr/>
        </p:nvSpPr>
        <p:spPr>
          <a:xfrm>
            <a:off x="2522538" y="2368550"/>
            <a:ext cx="2047875" cy="1765300"/>
          </a:xfrm>
          <a:prstGeom prst="hexagon">
            <a:avLst>
              <a:gd name="adj" fmla="val 24994"/>
              <a:gd name="vf" fmla="val 115470"/>
            </a:avLst>
          </a:prstGeom>
          <a:solidFill>
            <a:srgbClr val="3B3B3B"/>
          </a:solidFill>
          <a:ln w="12700" cap="flat" cmpd="sng">
            <a:solidFill>
              <a:srgbClr val="3B3B3B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699" name="六边形 3"/>
          <p:cNvSpPr/>
          <p:nvPr/>
        </p:nvSpPr>
        <p:spPr>
          <a:xfrm>
            <a:off x="4195763" y="3251200"/>
            <a:ext cx="2047875" cy="1765300"/>
          </a:xfrm>
          <a:prstGeom prst="hexagon">
            <a:avLst>
              <a:gd name="adj" fmla="val 24994"/>
              <a:gd name="vf" fmla="val 115470"/>
            </a:avLst>
          </a:prstGeom>
          <a:solidFill>
            <a:srgbClr val="F4F4F4"/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3B3B3B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700" name="六边形 4"/>
          <p:cNvSpPr/>
          <p:nvPr/>
        </p:nvSpPr>
        <p:spPr>
          <a:xfrm>
            <a:off x="5868988" y="2368550"/>
            <a:ext cx="2047875" cy="1765300"/>
          </a:xfrm>
          <a:prstGeom prst="hexagon">
            <a:avLst>
              <a:gd name="adj" fmla="val 24994"/>
              <a:gd name="vf" fmla="val 115470"/>
            </a:avLst>
          </a:prstGeom>
          <a:solidFill>
            <a:srgbClr val="3B3B3B"/>
          </a:solidFill>
          <a:ln w="12700" cap="flat" cmpd="sng">
            <a:solidFill>
              <a:srgbClr val="3B3B3B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701" name="六边形 5"/>
          <p:cNvSpPr/>
          <p:nvPr/>
        </p:nvSpPr>
        <p:spPr>
          <a:xfrm>
            <a:off x="7543800" y="3251200"/>
            <a:ext cx="2047875" cy="1765300"/>
          </a:xfrm>
          <a:prstGeom prst="hexagon">
            <a:avLst>
              <a:gd name="adj" fmla="val 24994"/>
              <a:gd name="vf" fmla="val 115470"/>
            </a:avLst>
          </a:prstGeom>
          <a:solidFill>
            <a:srgbClr val="F4F4F4"/>
          </a:solidFill>
          <a:ln w="12700">
            <a:noFill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3B3B3B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702" name="六边形 18"/>
          <p:cNvSpPr/>
          <p:nvPr/>
        </p:nvSpPr>
        <p:spPr>
          <a:xfrm>
            <a:off x="849313" y="3251200"/>
            <a:ext cx="2047875" cy="1765300"/>
          </a:xfrm>
          <a:prstGeom prst="hexagon">
            <a:avLst>
              <a:gd name="adj" fmla="val 24994"/>
              <a:gd name="vf" fmla="val 115470"/>
            </a:avLst>
          </a:prstGeom>
          <a:noFill/>
          <a:ln w="12700" cap="flat" cmpd="sng">
            <a:solidFill>
              <a:srgbClr val="3B3B3B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703" name="六边形 19"/>
          <p:cNvSpPr/>
          <p:nvPr/>
        </p:nvSpPr>
        <p:spPr>
          <a:xfrm>
            <a:off x="9217025" y="2393950"/>
            <a:ext cx="2047875" cy="1765300"/>
          </a:xfrm>
          <a:prstGeom prst="hexagon">
            <a:avLst>
              <a:gd name="adj" fmla="val 24994"/>
              <a:gd name="vf" fmla="val 115470"/>
            </a:avLst>
          </a:prstGeom>
          <a:noFill/>
          <a:ln w="12700" cap="flat" cmpd="sng">
            <a:solidFill>
              <a:srgbClr val="3B3B3B"/>
            </a:solidFill>
            <a:prstDash val="solid"/>
            <a:bevel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704" name="文本框 20"/>
          <p:cNvSpPr/>
          <p:nvPr/>
        </p:nvSpPr>
        <p:spPr>
          <a:xfrm>
            <a:off x="3022600" y="2944813"/>
            <a:ext cx="1006475" cy="58578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/>
            <a:r>
              <a:rPr lang="zh-CN" altLang="en-US" sz="3200" b="1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</a:p>
        </p:txBody>
      </p:sp>
      <p:sp>
        <p:nvSpPr>
          <p:cNvPr id="29705" name="文本框 21"/>
          <p:cNvSpPr/>
          <p:nvPr/>
        </p:nvSpPr>
        <p:spPr>
          <a:xfrm>
            <a:off x="4719638" y="3841750"/>
            <a:ext cx="1004887" cy="584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</a:p>
        </p:txBody>
      </p:sp>
      <p:sp>
        <p:nvSpPr>
          <p:cNvPr id="29706" name="文本框 22"/>
          <p:cNvSpPr/>
          <p:nvPr/>
        </p:nvSpPr>
        <p:spPr>
          <a:xfrm>
            <a:off x="6388100" y="2944813"/>
            <a:ext cx="1004888" cy="58578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</a:p>
        </p:txBody>
      </p:sp>
      <p:sp>
        <p:nvSpPr>
          <p:cNvPr id="29707" name="文本框 23"/>
          <p:cNvSpPr/>
          <p:nvPr/>
        </p:nvSpPr>
        <p:spPr>
          <a:xfrm>
            <a:off x="8064500" y="3867150"/>
            <a:ext cx="1004888" cy="584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</a:p>
        </p:txBody>
      </p:sp>
      <p:sp>
        <p:nvSpPr>
          <p:cNvPr id="29708" name="矩形 1"/>
          <p:cNvSpPr/>
          <p:nvPr/>
        </p:nvSpPr>
        <p:spPr>
          <a:xfrm>
            <a:off x="2897188" y="1704975"/>
            <a:ext cx="1836737" cy="52228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点击添加文字说明</a:t>
            </a:r>
            <a:endParaRPr lang="en-US" altLang="x-none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/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点击添加文字说明</a:t>
            </a:r>
          </a:p>
        </p:txBody>
      </p:sp>
      <p:sp>
        <p:nvSpPr>
          <p:cNvPr id="29709" name="矩形 27"/>
          <p:cNvSpPr/>
          <p:nvPr/>
        </p:nvSpPr>
        <p:spPr>
          <a:xfrm>
            <a:off x="2897188" y="1204913"/>
            <a:ext cx="2236787" cy="50006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点击添加文字说明</a:t>
            </a:r>
            <a:endParaRPr lang="en-US" altLang="x-none" sz="2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710" name="矩形 1"/>
          <p:cNvSpPr/>
          <p:nvPr/>
        </p:nvSpPr>
        <p:spPr>
          <a:xfrm>
            <a:off x="6305550" y="1704975"/>
            <a:ext cx="1836738" cy="52228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点击添加文字说明</a:t>
            </a:r>
            <a:endParaRPr lang="en-US" altLang="x-none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/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点击添加文字说明</a:t>
            </a:r>
          </a:p>
        </p:txBody>
      </p:sp>
      <p:sp>
        <p:nvSpPr>
          <p:cNvPr id="29711" name="矩形 29"/>
          <p:cNvSpPr/>
          <p:nvPr/>
        </p:nvSpPr>
        <p:spPr>
          <a:xfrm>
            <a:off x="6305550" y="1204913"/>
            <a:ext cx="2235200" cy="50006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点击添加文字说明</a:t>
            </a:r>
            <a:endParaRPr lang="en-US" altLang="x-none" sz="2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712" name="矩形 1"/>
          <p:cNvSpPr/>
          <p:nvPr/>
        </p:nvSpPr>
        <p:spPr>
          <a:xfrm>
            <a:off x="4579938" y="5751513"/>
            <a:ext cx="1836737" cy="523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点击添加文字说明</a:t>
            </a:r>
            <a:endParaRPr lang="en-US" altLang="x-none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/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点击添加文字说明</a:t>
            </a:r>
          </a:p>
        </p:txBody>
      </p:sp>
      <p:sp>
        <p:nvSpPr>
          <p:cNvPr id="29713" name="矩形 31"/>
          <p:cNvSpPr/>
          <p:nvPr/>
        </p:nvSpPr>
        <p:spPr>
          <a:xfrm>
            <a:off x="4579938" y="5251450"/>
            <a:ext cx="2236787" cy="50006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点击添加文字说明</a:t>
            </a:r>
            <a:endParaRPr lang="en-US" altLang="x-none" sz="2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714" name="矩形 1"/>
          <p:cNvSpPr/>
          <p:nvPr/>
        </p:nvSpPr>
        <p:spPr>
          <a:xfrm>
            <a:off x="7916863" y="5751513"/>
            <a:ext cx="1836737" cy="523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点击添加文字说明</a:t>
            </a:r>
            <a:endParaRPr lang="en-US" altLang="x-none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/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点击添加文字说明</a:t>
            </a:r>
          </a:p>
        </p:txBody>
      </p:sp>
      <p:sp>
        <p:nvSpPr>
          <p:cNvPr id="29715" name="矩形 33"/>
          <p:cNvSpPr/>
          <p:nvPr/>
        </p:nvSpPr>
        <p:spPr>
          <a:xfrm>
            <a:off x="7916863" y="5251450"/>
            <a:ext cx="2236787" cy="50006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点击添加文字说明</a:t>
            </a:r>
            <a:endParaRPr lang="en-US" altLang="x-none" sz="2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9716" name="Group 98"/>
          <p:cNvGrpSpPr/>
          <p:nvPr/>
        </p:nvGrpSpPr>
        <p:grpSpPr>
          <a:xfrm>
            <a:off x="9704388" y="2755900"/>
            <a:ext cx="1071562" cy="990600"/>
            <a:chOff x="0" y="0"/>
            <a:chExt cx="1120" cy="1035"/>
          </a:xfrm>
        </p:grpSpPr>
        <p:sp>
          <p:nvSpPr>
            <p:cNvPr id="39957" name="Freeform 99"/>
            <p:cNvSpPr>
              <a:spLocks noEditPoints="1"/>
            </p:cNvSpPr>
            <p:nvPr/>
          </p:nvSpPr>
          <p:spPr>
            <a:xfrm>
              <a:off x="449" y="0"/>
              <a:ext cx="671" cy="671"/>
            </a:xfrm>
            <a:custGeom>
              <a:avLst/>
              <a:gdLst/>
              <a:ahLst/>
              <a:cxnLst>
                <a:cxn ang="0">
                  <a:pos x="8204" y="792"/>
                </a:cxn>
                <a:cxn ang="0">
                  <a:pos x="5254" y="792"/>
                </a:cxn>
                <a:cxn ang="0">
                  <a:pos x="0" y="6063"/>
                </a:cxn>
                <a:cxn ang="0">
                  <a:pos x="2950" y="9042"/>
                </a:cxn>
                <a:cxn ang="0">
                  <a:pos x="8204" y="3788"/>
                </a:cxn>
                <a:cxn ang="0">
                  <a:pos x="8204" y="792"/>
                </a:cxn>
                <a:cxn ang="0">
                  <a:pos x="1766" y="6115"/>
                </a:cxn>
                <a:cxn ang="0">
                  <a:pos x="1416" y="5763"/>
                </a:cxn>
                <a:cxn ang="0">
                  <a:pos x="5861" y="1347"/>
                </a:cxn>
                <a:cxn ang="0">
                  <a:pos x="6222" y="1347"/>
                </a:cxn>
                <a:cxn ang="0">
                  <a:pos x="6222" y="1699"/>
                </a:cxn>
                <a:cxn ang="0">
                  <a:pos x="1766" y="6115"/>
                </a:cxn>
                <a:cxn ang="0">
                  <a:pos x="2508" y="6855"/>
                </a:cxn>
                <a:cxn ang="0">
                  <a:pos x="2139" y="6505"/>
                </a:cxn>
                <a:cxn ang="0">
                  <a:pos x="6953" y="1699"/>
                </a:cxn>
                <a:cxn ang="0">
                  <a:pos x="7314" y="1699"/>
                </a:cxn>
                <a:cxn ang="0">
                  <a:pos x="7314" y="2049"/>
                </a:cxn>
                <a:cxn ang="0">
                  <a:pos x="2508" y="6855"/>
                </a:cxn>
                <a:cxn ang="0">
                  <a:pos x="3234" y="7598"/>
                </a:cxn>
                <a:cxn ang="0">
                  <a:pos x="2881" y="7248"/>
                </a:cxn>
                <a:cxn ang="0">
                  <a:pos x="7343" y="2815"/>
                </a:cxn>
                <a:cxn ang="0">
                  <a:pos x="7695" y="2815"/>
                </a:cxn>
                <a:cxn ang="0">
                  <a:pos x="7695" y="3181"/>
                </a:cxn>
                <a:cxn ang="0">
                  <a:pos x="3234" y="7598"/>
                </a:cxn>
              </a:cxnLst>
              <a:rect l="0" t="0" r="0" b="0"/>
              <a:pathLst>
                <a:path w="282" h="282">
                  <a:moveTo>
                    <a:pt x="256" y="25"/>
                  </a:moveTo>
                  <a:cubicBezTo>
                    <a:pt x="231" y="0"/>
                    <a:pt x="189" y="0"/>
                    <a:pt x="164" y="25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256" y="118"/>
                    <a:pt x="256" y="118"/>
                    <a:pt x="256" y="118"/>
                  </a:cubicBezTo>
                  <a:cubicBezTo>
                    <a:pt x="282" y="92"/>
                    <a:pt x="282" y="51"/>
                    <a:pt x="256" y="25"/>
                  </a:cubicBezTo>
                  <a:close/>
                  <a:moveTo>
                    <a:pt x="55" y="191"/>
                  </a:moveTo>
                  <a:cubicBezTo>
                    <a:pt x="44" y="180"/>
                    <a:pt x="44" y="180"/>
                    <a:pt x="44" y="180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186" y="39"/>
                    <a:pt x="191" y="39"/>
                    <a:pt x="194" y="42"/>
                  </a:cubicBezTo>
                  <a:cubicBezTo>
                    <a:pt x="197" y="45"/>
                    <a:pt x="197" y="50"/>
                    <a:pt x="194" y="53"/>
                  </a:cubicBezTo>
                  <a:lnTo>
                    <a:pt x="55" y="191"/>
                  </a:lnTo>
                  <a:close/>
                  <a:moveTo>
                    <a:pt x="78" y="214"/>
                  </a:moveTo>
                  <a:cubicBezTo>
                    <a:pt x="67" y="203"/>
                    <a:pt x="67" y="203"/>
                    <a:pt x="67" y="203"/>
                  </a:cubicBezTo>
                  <a:cubicBezTo>
                    <a:pt x="217" y="53"/>
                    <a:pt x="217" y="53"/>
                    <a:pt x="217" y="53"/>
                  </a:cubicBezTo>
                  <a:cubicBezTo>
                    <a:pt x="220" y="50"/>
                    <a:pt x="225" y="50"/>
                    <a:pt x="228" y="53"/>
                  </a:cubicBezTo>
                  <a:cubicBezTo>
                    <a:pt x="231" y="56"/>
                    <a:pt x="231" y="61"/>
                    <a:pt x="228" y="64"/>
                  </a:cubicBezTo>
                  <a:lnTo>
                    <a:pt x="78" y="214"/>
                  </a:lnTo>
                  <a:close/>
                  <a:moveTo>
                    <a:pt x="101" y="237"/>
                  </a:moveTo>
                  <a:cubicBezTo>
                    <a:pt x="90" y="226"/>
                    <a:pt x="90" y="226"/>
                    <a:pt x="90" y="226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32" y="85"/>
                    <a:pt x="237" y="85"/>
                    <a:pt x="240" y="88"/>
                  </a:cubicBezTo>
                  <a:cubicBezTo>
                    <a:pt x="243" y="91"/>
                    <a:pt x="243" y="96"/>
                    <a:pt x="240" y="99"/>
                  </a:cubicBezTo>
                  <a:lnTo>
                    <a:pt x="101" y="237"/>
                  </a:lnTo>
                  <a:close/>
                </a:path>
              </a:pathLst>
            </a:custGeom>
            <a:solidFill>
              <a:srgbClr val="3B3B3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8" name="Freeform 100"/>
            <p:cNvSpPr/>
            <p:nvPr/>
          </p:nvSpPr>
          <p:spPr>
            <a:xfrm>
              <a:off x="78" y="571"/>
              <a:ext cx="464" cy="464"/>
            </a:xfrm>
            <a:custGeom>
              <a:avLst/>
              <a:gdLst/>
              <a:ahLst/>
              <a:cxnLst>
                <a:cxn ang="0">
                  <a:pos x="300" y="276"/>
                </a:cxn>
                <a:cxn ang="0">
                  <a:pos x="281" y="257"/>
                </a:cxn>
                <a:cxn ang="0">
                  <a:pos x="464" y="74"/>
                </a:cxn>
                <a:cxn ang="0">
                  <a:pos x="390" y="0"/>
                </a:cxn>
                <a:cxn ang="0">
                  <a:pos x="207" y="184"/>
                </a:cxn>
                <a:cxn ang="0">
                  <a:pos x="188" y="165"/>
                </a:cxn>
                <a:cxn ang="0">
                  <a:pos x="145" y="188"/>
                </a:cxn>
                <a:cxn ang="0">
                  <a:pos x="0" y="422"/>
                </a:cxn>
                <a:cxn ang="0">
                  <a:pos x="43" y="464"/>
                </a:cxn>
                <a:cxn ang="0">
                  <a:pos x="276" y="322"/>
                </a:cxn>
                <a:cxn ang="0">
                  <a:pos x="300" y="276"/>
                </a:cxn>
              </a:cxnLst>
              <a:rect l="0" t="0" r="0" b="0"/>
              <a:pathLst>
                <a:path w="464" h="464">
                  <a:moveTo>
                    <a:pt x="300" y="276"/>
                  </a:moveTo>
                  <a:lnTo>
                    <a:pt x="281" y="257"/>
                  </a:lnTo>
                  <a:lnTo>
                    <a:pt x="464" y="74"/>
                  </a:lnTo>
                  <a:lnTo>
                    <a:pt x="390" y="0"/>
                  </a:lnTo>
                  <a:lnTo>
                    <a:pt x="207" y="184"/>
                  </a:lnTo>
                  <a:lnTo>
                    <a:pt x="188" y="165"/>
                  </a:lnTo>
                  <a:lnTo>
                    <a:pt x="145" y="188"/>
                  </a:lnTo>
                  <a:lnTo>
                    <a:pt x="0" y="422"/>
                  </a:lnTo>
                  <a:lnTo>
                    <a:pt x="43" y="464"/>
                  </a:lnTo>
                  <a:lnTo>
                    <a:pt x="276" y="322"/>
                  </a:lnTo>
                  <a:lnTo>
                    <a:pt x="300" y="276"/>
                  </a:lnTo>
                  <a:close/>
                </a:path>
              </a:pathLst>
            </a:custGeom>
            <a:solidFill>
              <a:srgbClr val="3B3B3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9" name="Freeform 101"/>
            <p:cNvSpPr/>
            <p:nvPr/>
          </p:nvSpPr>
          <p:spPr>
            <a:xfrm>
              <a:off x="0" y="7"/>
              <a:ext cx="490" cy="493"/>
            </a:xfrm>
            <a:custGeom>
              <a:avLst/>
              <a:gdLst/>
              <a:ahLst/>
              <a:cxnLst>
                <a:cxn ang="0">
                  <a:pos x="3299" y="0"/>
                </a:cxn>
                <a:cxn ang="0">
                  <a:pos x="2462" y="136"/>
                </a:cxn>
                <a:cxn ang="0">
                  <a:pos x="2557" y="188"/>
                </a:cxn>
                <a:cxn ang="0">
                  <a:pos x="3739" y="1379"/>
                </a:cxn>
                <a:cxn ang="0">
                  <a:pos x="3739" y="3608"/>
                </a:cxn>
                <a:cxn ang="0">
                  <a:pos x="1534" y="3608"/>
                </a:cxn>
                <a:cxn ang="0">
                  <a:pos x="350" y="2417"/>
                </a:cxn>
                <a:cxn ang="0">
                  <a:pos x="186" y="2189"/>
                </a:cxn>
                <a:cxn ang="0">
                  <a:pos x="0" y="3353"/>
                </a:cxn>
                <a:cxn ang="0">
                  <a:pos x="3299" y="6659"/>
                </a:cxn>
                <a:cxn ang="0">
                  <a:pos x="6596" y="3353"/>
                </a:cxn>
                <a:cxn ang="0">
                  <a:pos x="3299" y="0"/>
                </a:cxn>
              </a:cxnLst>
              <a:rect l="0" t="0" r="0" b="0"/>
              <a:pathLst>
                <a:path w="206" h="207">
                  <a:moveTo>
                    <a:pt x="103" y="0"/>
                  </a:moveTo>
                  <a:cubicBezTo>
                    <a:pt x="94" y="0"/>
                    <a:pt x="86" y="2"/>
                    <a:pt x="77" y="4"/>
                  </a:cubicBezTo>
                  <a:cubicBezTo>
                    <a:pt x="78" y="4"/>
                    <a:pt x="79" y="5"/>
                    <a:pt x="80" y="6"/>
                  </a:cubicBezTo>
                  <a:cubicBezTo>
                    <a:pt x="117" y="43"/>
                    <a:pt x="117" y="43"/>
                    <a:pt x="117" y="43"/>
                  </a:cubicBezTo>
                  <a:cubicBezTo>
                    <a:pt x="136" y="62"/>
                    <a:pt x="136" y="93"/>
                    <a:pt x="117" y="112"/>
                  </a:cubicBezTo>
                  <a:cubicBezTo>
                    <a:pt x="98" y="131"/>
                    <a:pt x="67" y="131"/>
                    <a:pt x="48" y="112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9" y="73"/>
                    <a:pt x="8" y="71"/>
                    <a:pt x="6" y="68"/>
                  </a:cubicBezTo>
                  <a:cubicBezTo>
                    <a:pt x="2" y="79"/>
                    <a:pt x="0" y="91"/>
                    <a:pt x="0" y="104"/>
                  </a:cubicBezTo>
                  <a:cubicBezTo>
                    <a:pt x="0" y="161"/>
                    <a:pt x="46" y="207"/>
                    <a:pt x="103" y="207"/>
                  </a:cubicBezTo>
                  <a:cubicBezTo>
                    <a:pt x="160" y="207"/>
                    <a:pt x="206" y="161"/>
                    <a:pt x="206" y="104"/>
                  </a:cubicBezTo>
                  <a:cubicBezTo>
                    <a:pt x="206" y="47"/>
                    <a:pt x="160" y="0"/>
                    <a:pt x="103" y="0"/>
                  </a:cubicBezTo>
                  <a:close/>
                </a:path>
              </a:pathLst>
            </a:custGeom>
            <a:solidFill>
              <a:srgbClr val="3B3B3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0" name="Freeform 102"/>
            <p:cNvSpPr>
              <a:spLocks noEditPoints="1"/>
            </p:cNvSpPr>
            <p:nvPr/>
          </p:nvSpPr>
          <p:spPr>
            <a:xfrm>
              <a:off x="606" y="593"/>
              <a:ext cx="445" cy="442"/>
            </a:xfrm>
            <a:custGeom>
              <a:avLst/>
              <a:gdLst/>
              <a:ahLst/>
              <a:cxnLst>
                <a:cxn ang="0">
                  <a:pos x="5254" y="5195"/>
                </a:cxn>
                <a:cxn ang="0">
                  <a:pos x="5254" y="2614"/>
                </a:cxn>
                <a:cxn ang="0">
                  <a:pos x="2599" y="0"/>
                </a:cxn>
                <a:cxn ang="0">
                  <a:pos x="0" y="2576"/>
                </a:cxn>
                <a:cxn ang="0">
                  <a:pos x="2668" y="5195"/>
                </a:cxn>
                <a:cxn ang="0">
                  <a:pos x="5254" y="5195"/>
                </a:cxn>
                <a:cxn ang="0">
                  <a:pos x="3489" y="3450"/>
                </a:cxn>
                <a:cxn ang="0">
                  <a:pos x="4581" y="3450"/>
                </a:cxn>
                <a:cxn ang="0">
                  <a:pos x="4581" y="4522"/>
                </a:cxn>
                <a:cxn ang="0">
                  <a:pos x="3489" y="4522"/>
                </a:cxn>
                <a:cxn ang="0">
                  <a:pos x="3489" y="3450"/>
                </a:cxn>
              </a:cxnLst>
              <a:rect l="0" t="0" r="0" b="0"/>
              <a:pathLst>
                <a:path w="187" h="186">
                  <a:moveTo>
                    <a:pt x="164" y="163"/>
                  </a:moveTo>
                  <a:cubicBezTo>
                    <a:pt x="187" y="141"/>
                    <a:pt x="187" y="105"/>
                    <a:pt x="164" y="82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83" y="163"/>
                    <a:pt x="83" y="163"/>
                    <a:pt x="83" y="163"/>
                  </a:cubicBezTo>
                  <a:cubicBezTo>
                    <a:pt x="105" y="186"/>
                    <a:pt x="142" y="186"/>
                    <a:pt x="164" y="163"/>
                  </a:cubicBezTo>
                  <a:close/>
                  <a:moveTo>
                    <a:pt x="109" y="108"/>
                  </a:moveTo>
                  <a:cubicBezTo>
                    <a:pt x="118" y="99"/>
                    <a:pt x="133" y="99"/>
                    <a:pt x="143" y="108"/>
                  </a:cubicBezTo>
                  <a:cubicBezTo>
                    <a:pt x="152" y="118"/>
                    <a:pt x="152" y="133"/>
                    <a:pt x="143" y="142"/>
                  </a:cubicBezTo>
                  <a:cubicBezTo>
                    <a:pt x="133" y="151"/>
                    <a:pt x="118" y="151"/>
                    <a:pt x="109" y="142"/>
                  </a:cubicBezTo>
                  <a:cubicBezTo>
                    <a:pt x="100" y="133"/>
                    <a:pt x="100" y="118"/>
                    <a:pt x="109" y="108"/>
                  </a:cubicBezTo>
                  <a:close/>
                </a:path>
              </a:pathLst>
            </a:custGeom>
            <a:solidFill>
              <a:srgbClr val="3B3B3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721" name="Group 78"/>
          <p:cNvGrpSpPr/>
          <p:nvPr/>
        </p:nvGrpSpPr>
        <p:grpSpPr>
          <a:xfrm>
            <a:off x="1298575" y="3600450"/>
            <a:ext cx="1074738" cy="941388"/>
            <a:chOff x="0" y="0"/>
            <a:chExt cx="1284" cy="1124"/>
          </a:xfrm>
        </p:grpSpPr>
        <p:sp>
          <p:nvSpPr>
            <p:cNvPr id="39962" name="Freeform 82"/>
            <p:cNvSpPr>
              <a:spLocks noEditPoints="1"/>
            </p:cNvSpPr>
            <p:nvPr/>
          </p:nvSpPr>
          <p:spPr>
            <a:xfrm>
              <a:off x="14" y="91"/>
              <a:ext cx="964" cy="957"/>
            </a:xfrm>
            <a:custGeom>
              <a:avLst/>
              <a:gdLst/>
              <a:ahLst/>
              <a:cxnLst>
                <a:cxn ang="0">
                  <a:pos x="7888" y="632"/>
                </a:cxn>
                <a:cxn ang="0">
                  <a:pos x="6330" y="95"/>
                </a:cxn>
                <a:cxn ang="0">
                  <a:pos x="4139" y="1042"/>
                </a:cxn>
                <a:cxn ang="0">
                  <a:pos x="3467" y="1432"/>
                </a:cxn>
                <a:cxn ang="0">
                  <a:pos x="3495" y="1460"/>
                </a:cxn>
                <a:cxn ang="0">
                  <a:pos x="3816" y="886"/>
                </a:cxn>
                <a:cxn ang="0">
                  <a:pos x="2666" y="1596"/>
                </a:cxn>
                <a:cxn ang="0">
                  <a:pos x="992" y="8212"/>
                </a:cxn>
                <a:cxn ang="0">
                  <a:pos x="886" y="6993"/>
                </a:cxn>
                <a:cxn ang="0">
                  <a:pos x="1850" y="7568"/>
                </a:cxn>
                <a:cxn ang="0">
                  <a:pos x="3146" y="7245"/>
                </a:cxn>
                <a:cxn ang="0">
                  <a:pos x="4041" y="9029"/>
                </a:cxn>
                <a:cxn ang="0">
                  <a:pos x="4483" y="8770"/>
                </a:cxn>
                <a:cxn ang="0">
                  <a:pos x="4511" y="7404"/>
                </a:cxn>
                <a:cxn ang="0">
                  <a:pos x="5915" y="6682"/>
                </a:cxn>
                <a:cxn ang="0">
                  <a:pos x="6078" y="5436"/>
                </a:cxn>
                <a:cxn ang="0">
                  <a:pos x="7888" y="4044"/>
                </a:cxn>
                <a:cxn ang="0">
                  <a:pos x="8355" y="3819"/>
                </a:cxn>
                <a:cxn ang="0">
                  <a:pos x="9089" y="2864"/>
                </a:cxn>
                <a:cxn ang="0">
                  <a:pos x="10079" y="3215"/>
                </a:cxn>
                <a:cxn ang="0">
                  <a:pos x="11124" y="1781"/>
                </a:cxn>
                <a:cxn ang="0">
                  <a:pos x="11095" y="1460"/>
                </a:cxn>
                <a:cxn ang="0">
                  <a:pos x="11699" y="2261"/>
                </a:cxn>
                <a:cxn ang="0">
                  <a:pos x="12368" y="3118"/>
                </a:cxn>
                <a:cxn ang="0">
                  <a:pos x="12556" y="3080"/>
                </a:cxn>
                <a:cxn ang="0">
                  <a:pos x="7790" y="5505"/>
                </a:cxn>
                <a:cxn ang="0">
                  <a:pos x="7334" y="5944"/>
                </a:cxn>
                <a:cxn ang="0">
                  <a:pos x="8073" y="5600"/>
                </a:cxn>
                <a:cxn ang="0">
                  <a:pos x="8581" y="4811"/>
                </a:cxn>
                <a:cxn ang="0">
                  <a:pos x="7978" y="5087"/>
                </a:cxn>
                <a:cxn ang="0">
                  <a:pos x="5874" y="7031"/>
                </a:cxn>
                <a:cxn ang="0">
                  <a:pos x="6173" y="7568"/>
                </a:cxn>
                <a:cxn ang="0">
                  <a:pos x="6223" y="7860"/>
                </a:cxn>
                <a:cxn ang="0">
                  <a:pos x="6128" y="8143"/>
                </a:cxn>
                <a:cxn ang="0">
                  <a:pos x="5756" y="8972"/>
                </a:cxn>
                <a:cxn ang="0">
                  <a:pos x="5316" y="8972"/>
                </a:cxn>
                <a:cxn ang="0">
                  <a:pos x="5874" y="9029"/>
                </a:cxn>
                <a:cxn ang="0">
                  <a:pos x="5718" y="9829"/>
                </a:cxn>
                <a:cxn ang="0">
                  <a:pos x="6546" y="8554"/>
                </a:cxn>
                <a:cxn ang="0">
                  <a:pos x="6546" y="8972"/>
                </a:cxn>
                <a:cxn ang="0">
                  <a:pos x="6010" y="9480"/>
                </a:cxn>
                <a:cxn ang="0">
                  <a:pos x="6292" y="9537"/>
                </a:cxn>
                <a:cxn ang="0">
                  <a:pos x="6710" y="9829"/>
                </a:cxn>
                <a:cxn ang="0">
                  <a:pos x="5943" y="9762"/>
                </a:cxn>
                <a:cxn ang="0">
                  <a:pos x="8648" y="9857"/>
                </a:cxn>
                <a:cxn ang="0">
                  <a:pos x="7498" y="9439"/>
                </a:cxn>
                <a:cxn ang="0">
                  <a:pos x="7909" y="9829"/>
                </a:cxn>
                <a:cxn ang="0">
                  <a:pos x="9089" y="9321"/>
                </a:cxn>
                <a:cxn ang="0">
                  <a:pos x="9115" y="9390"/>
                </a:cxn>
                <a:cxn ang="0">
                  <a:pos x="8484" y="11007"/>
                </a:cxn>
                <a:cxn ang="0">
                  <a:pos x="7589" y="10337"/>
                </a:cxn>
                <a:cxn ang="0">
                  <a:pos x="6359" y="10940"/>
                </a:cxn>
                <a:cxn ang="0">
                  <a:pos x="6195" y="11892"/>
                </a:cxn>
                <a:cxn ang="0">
                  <a:pos x="7655" y="12147"/>
                </a:cxn>
                <a:cxn ang="0">
                  <a:pos x="8610" y="12372"/>
                </a:cxn>
                <a:cxn ang="0">
                  <a:pos x="8716" y="12441"/>
                </a:cxn>
                <a:cxn ang="0">
                  <a:pos x="9623" y="9993"/>
                </a:cxn>
                <a:cxn ang="0">
                  <a:pos x="9918" y="9924"/>
                </a:cxn>
              </a:cxnLst>
              <a:rect l="0" t="0" r="0" b="0"/>
              <a:pathLst>
                <a:path w="406" h="403">
                  <a:moveTo>
                    <a:pt x="338" y="53"/>
                  </a:moveTo>
                  <a:cubicBezTo>
                    <a:pt x="331" y="46"/>
                    <a:pt x="331" y="46"/>
                    <a:pt x="331" y="46"/>
                  </a:cubicBezTo>
                  <a:cubicBezTo>
                    <a:pt x="311" y="39"/>
                    <a:pt x="311" y="39"/>
                    <a:pt x="311" y="39"/>
                  </a:cubicBezTo>
                  <a:cubicBezTo>
                    <a:pt x="310" y="44"/>
                    <a:pt x="310" y="44"/>
                    <a:pt x="310" y="44"/>
                  </a:cubicBezTo>
                  <a:cubicBezTo>
                    <a:pt x="301" y="39"/>
                    <a:pt x="301" y="39"/>
                    <a:pt x="301" y="39"/>
                  </a:cubicBezTo>
                  <a:cubicBezTo>
                    <a:pt x="296" y="36"/>
                    <a:pt x="296" y="36"/>
                    <a:pt x="296" y="36"/>
                  </a:cubicBezTo>
                  <a:cubicBezTo>
                    <a:pt x="296" y="36"/>
                    <a:pt x="288" y="37"/>
                    <a:pt x="289" y="38"/>
                  </a:cubicBezTo>
                  <a:cubicBezTo>
                    <a:pt x="289" y="39"/>
                    <a:pt x="277" y="30"/>
                    <a:pt x="277" y="30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59" y="25"/>
                    <a:pt x="259" y="25"/>
                    <a:pt x="259" y="25"/>
                  </a:cubicBezTo>
                  <a:cubicBezTo>
                    <a:pt x="255" y="26"/>
                    <a:pt x="255" y="26"/>
                    <a:pt x="255" y="26"/>
                  </a:cubicBezTo>
                  <a:cubicBezTo>
                    <a:pt x="248" y="20"/>
                    <a:pt x="248" y="20"/>
                    <a:pt x="248" y="20"/>
                  </a:cubicBezTo>
                  <a:cubicBezTo>
                    <a:pt x="241" y="26"/>
                    <a:pt x="241" y="26"/>
                    <a:pt x="241" y="26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31" y="26"/>
                    <a:pt x="231" y="26"/>
                    <a:pt x="231" y="26"/>
                  </a:cubicBezTo>
                  <a:cubicBezTo>
                    <a:pt x="227" y="28"/>
                    <a:pt x="227" y="28"/>
                    <a:pt x="227" y="28"/>
                  </a:cubicBezTo>
                  <a:cubicBezTo>
                    <a:pt x="221" y="20"/>
                    <a:pt x="221" y="20"/>
                    <a:pt x="221" y="20"/>
                  </a:cubicBezTo>
                  <a:cubicBezTo>
                    <a:pt x="208" y="20"/>
                    <a:pt x="208" y="20"/>
                    <a:pt x="208" y="20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1" y="14"/>
                    <a:pt x="191" y="14"/>
                    <a:pt x="191" y="14"/>
                  </a:cubicBezTo>
                  <a:cubicBezTo>
                    <a:pt x="183" y="17"/>
                    <a:pt x="183" y="17"/>
                    <a:pt x="183" y="17"/>
                  </a:cubicBezTo>
                  <a:cubicBezTo>
                    <a:pt x="181" y="15"/>
                    <a:pt x="181" y="15"/>
                    <a:pt x="181" y="15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9" y="3"/>
                    <a:pt x="199" y="3"/>
                    <a:pt x="199" y="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2" y="7"/>
                    <a:pt x="182" y="7"/>
                    <a:pt x="182" y="7"/>
                  </a:cubicBezTo>
                  <a:cubicBezTo>
                    <a:pt x="179" y="10"/>
                    <a:pt x="179" y="10"/>
                    <a:pt x="179" y="10"/>
                  </a:cubicBezTo>
                  <a:cubicBezTo>
                    <a:pt x="176" y="6"/>
                    <a:pt x="176" y="6"/>
                    <a:pt x="176" y="6"/>
                  </a:cubicBezTo>
                  <a:cubicBezTo>
                    <a:pt x="168" y="7"/>
                    <a:pt x="168" y="7"/>
                    <a:pt x="168" y="7"/>
                  </a:cubicBezTo>
                  <a:cubicBezTo>
                    <a:pt x="168" y="7"/>
                    <a:pt x="164" y="12"/>
                    <a:pt x="164" y="12"/>
                  </a:cubicBezTo>
                  <a:cubicBezTo>
                    <a:pt x="163" y="13"/>
                    <a:pt x="155" y="15"/>
                    <a:pt x="154" y="15"/>
                  </a:cubicBezTo>
                  <a:cubicBezTo>
                    <a:pt x="154" y="16"/>
                    <a:pt x="148" y="22"/>
                    <a:pt x="146" y="23"/>
                  </a:cubicBezTo>
                  <a:cubicBezTo>
                    <a:pt x="144" y="24"/>
                    <a:pt x="136" y="26"/>
                    <a:pt x="135" y="27"/>
                  </a:cubicBezTo>
                  <a:cubicBezTo>
                    <a:pt x="134" y="28"/>
                    <a:pt x="131" y="32"/>
                    <a:pt x="130" y="33"/>
                  </a:cubicBezTo>
                  <a:cubicBezTo>
                    <a:pt x="130" y="34"/>
                    <a:pt x="128" y="38"/>
                    <a:pt x="128" y="39"/>
                  </a:cubicBezTo>
                  <a:cubicBezTo>
                    <a:pt x="127" y="40"/>
                    <a:pt x="122" y="44"/>
                    <a:pt x="123" y="41"/>
                  </a:cubicBezTo>
                  <a:cubicBezTo>
                    <a:pt x="124" y="39"/>
                    <a:pt x="127" y="35"/>
                    <a:pt x="127" y="34"/>
                  </a:cubicBezTo>
                  <a:cubicBezTo>
                    <a:pt x="128" y="33"/>
                    <a:pt x="129" y="31"/>
                    <a:pt x="129" y="30"/>
                  </a:cubicBezTo>
                  <a:cubicBezTo>
                    <a:pt x="129" y="28"/>
                    <a:pt x="129" y="26"/>
                    <a:pt x="129" y="26"/>
                  </a:cubicBezTo>
                  <a:cubicBezTo>
                    <a:pt x="130" y="24"/>
                    <a:pt x="130" y="24"/>
                    <a:pt x="130" y="24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3" y="26"/>
                    <a:pt x="125" y="26"/>
                    <a:pt x="122" y="29"/>
                  </a:cubicBezTo>
                  <a:cubicBezTo>
                    <a:pt x="120" y="32"/>
                    <a:pt x="116" y="35"/>
                    <a:pt x="116" y="36"/>
                  </a:cubicBezTo>
                  <a:cubicBezTo>
                    <a:pt x="115" y="36"/>
                    <a:pt x="114" y="38"/>
                    <a:pt x="112" y="40"/>
                  </a:cubicBezTo>
                  <a:cubicBezTo>
                    <a:pt x="109" y="41"/>
                    <a:pt x="107" y="43"/>
                    <a:pt x="107" y="43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113" y="46"/>
                    <a:pt x="112" y="47"/>
                    <a:pt x="112" y="48"/>
                  </a:cubicBezTo>
                  <a:cubicBezTo>
                    <a:pt x="113" y="50"/>
                    <a:pt x="115" y="51"/>
                    <a:pt x="115" y="51"/>
                  </a:cubicBezTo>
                  <a:cubicBezTo>
                    <a:pt x="112" y="53"/>
                    <a:pt x="112" y="53"/>
                    <a:pt x="112" y="53"/>
                  </a:cubicBezTo>
                  <a:cubicBezTo>
                    <a:pt x="112" y="53"/>
                    <a:pt x="108" y="55"/>
                    <a:pt x="107" y="56"/>
                  </a:cubicBezTo>
                  <a:cubicBezTo>
                    <a:pt x="107" y="57"/>
                    <a:pt x="106" y="60"/>
                    <a:pt x="106" y="60"/>
                  </a:cubicBezTo>
                  <a:cubicBezTo>
                    <a:pt x="103" y="57"/>
                    <a:pt x="103" y="57"/>
                    <a:pt x="103" y="57"/>
                  </a:cubicBezTo>
                  <a:cubicBezTo>
                    <a:pt x="103" y="57"/>
                    <a:pt x="103" y="55"/>
                    <a:pt x="105" y="54"/>
                  </a:cubicBezTo>
                  <a:cubicBezTo>
                    <a:pt x="106" y="52"/>
                    <a:pt x="104" y="53"/>
                    <a:pt x="106" y="51"/>
                  </a:cubicBezTo>
                  <a:cubicBezTo>
                    <a:pt x="109" y="48"/>
                    <a:pt x="109" y="48"/>
                    <a:pt x="109" y="48"/>
                  </a:cubicBezTo>
                  <a:cubicBezTo>
                    <a:pt x="109" y="48"/>
                    <a:pt x="111" y="46"/>
                    <a:pt x="110" y="46"/>
                  </a:cubicBezTo>
                  <a:cubicBezTo>
                    <a:pt x="109" y="46"/>
                    <a:pt x="105" y="46"/>
                    <a:pt x="105" y="46"/>
                  </a:cubicBezTo>
                  <a:cubicBezTo>
                    <a:pt x="105" y="46"/>
                    <a:pt x="104" y="49"/>
                    <a:pt x="103" y="50"/>
                  </a:cubicBezTo>
                  <a:cubicBezTo>
                    <a:pt x="102" y="51"/>
                    <a:pt x="99" y="55"/>
                    <a:pt x="99" y="55"/>
                  </a:cubicBezTo>
                  <a:cubicBezTo>
                    <a:pt x="93" y="57"/>
                    <a:pt x="93" y="57"/>
                    <a:pt x="93" y="57"/>
                  </a:cubicBezTo>
                  <a:cubicBezTo>
                    <a:pt x="93" y="55"/>
                    <a:pt x="95" y="55"/>
                    <a:pt x="95" y="53"/>
                  </a:cubicBezTo>
                  <a:cubicBezTo>
                    <a:pt x="96" y="52"/>
                    <a:pt x="99" y="50"/>
                    <a:pt x="100" y="49"/>
                  </a:cubicBezTo>
                  <a:cubicBezTo>
                    <a:pt x="101" y="47"/>
                    <a:pt x="100" y="49"/>
                    <a:pt x="101" y="47"/>
                  </a:cubicBezTo>
                  <a:cubicBezTo>
                    <a:pt x="101" y="46"/>
                    <a:pt x="102" y="43"/>
                    <a:pt x="104" y="42"/>
                  </a:cubicBezTo>
                  <a:cubicBezTo>
                    <a:pt x="105" y="42"/>
                    <a:pt x="108" y="39"/>
                    <a:pt x="108" y="39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5" y="33"/>
                    <a:pt x="115" y="33"/>
                    <a:pt x="115" y="33"/>
                  </a:cubicBezTo>
                  <a:cubicBezTo>
                    <a:pt x="120" y="28"/>
                    <a:pt x="120" y="28"/>
                    <a:pt x="120" y="28"/>
                  </a:cubicBezTo>
                  <a:cubicBezTo>
                    <a:pt x="122" y="26"/>
                    <a:pt x="122" y="26"/>
                    <a:pt x="122" y="26"/>
                  </a:cubicBezTo>
                  <a:cubicBezTo>
                    <a:pt x="122" y="26"/>
                    <a:pt x="118" y="27"/>
                    <a:pt x="117" y="28"/>
                  </a:cubicBezTo>
                  <a:cubicBezTo>
                    <a:pt x="116" y="28"/>
                    <a:pt x="110" y="33"/>
                    <a:pt x="110" y="33"/>
                  </a:cubicBezTo>
                  <a:cubicBezTo>
                    <a:pt x="110" y="33"/>
                    <a:pt x="106" y="35"/>
                    <a:pt x="106" y="36"/>
                  </a:cubicBezTo>
                  <a:cubicBezTo>
                    <a:pt x="105" y="36"/>
                    <a:pt x="102" y="40"/>
                    <a:pt x="102" y="40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5"/>
                    <a:pt x="99" y="45"/>
                    <a:pt x="99" y="45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89" y="47"/>
                    <a:pt x="89" y="47"/>
                    <a:pt x="89" y="47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8" y="61"/>
                    <a:pt x="31" y="103"/>
                    <a:pt x="20" y="157"/>
                  </a:cubicBezTo>
                  <a:cubicBezTo>
                    <a:pt x="20" y="177"/>
                    <a:pt x="20" y="177"/>
                    <a:pt x="20" y="177"/>
                  </a:cubicBezTo>
                  <a:cubicBezTo>
                    <a:pt x="17" y="177"/>
                    <a:pt x="17" y="177"/>
                    <a:pt x="17" y="177"/>
                  </a:cubicBezTo>
                  <a:cubicBezTo>
                    <a:pt x="19" y="170"/>
                    <a:pt x="0" y="270"/>
                    <a:pt x="78" y="344"/>
                  </a:cubicBezTo>
                  <a:cubicBezTo>
                    <a:pt x="65" y="326"/>
                    <a:pt x="65" y="326"/>
                    <a:pt x="65" y="326"/>
                  </a:cubicBezTo>
                  <a:cubicBezTo>
                    <a:pt x="49" y="302"/>
                    <a:pt x="49" y="302"/>
                    <a:pt x="49" y="302"/>
                  </a:cubicBezTo>
                  <a:cubicBezTo>
                    <a:pt x="35" y="265"/>
                    <a:pt x="35" y="265"/>
                    <a:pt x="35" y="265"/>
                  </a:cubicBezTo>
                  <a:cubicBezTo>
                    <a:pt x="31" y="268"/>
                    <a:pt x="31" y="268"/>
                    <a:pt x="31" y="268"/>
                  </a:cubicBezTo>
                  <a:cubicBezTo>
                    <a:pt x="22" y="237"/>
                    <a:pt x="22" y="237"/>
                    <a:pt x="22" y="237"/>
                  </a:cubicBezTo>
                  <a:cubicBezTo>
                    <a:pt x="31" y="258"/>
                    <a:pt x="31" y="258"/>
                    <a:pt x="31" y="258"/>
                  </a:cubicBezTo>
                  <a:cubicBezTo>
                    <a:pt x="32" y="252"/>
                    <a:pt x="32" y="252"/>
                    <a:pt x="32" y="252"/>
                  </a:cubicBezTo>
                  <a:cubicBezTo>
                    <a:pt x="35" y="249"/>
                    <a:pt x="35" y="249"/>
                    <a:pt x="35" y="249"/>
                  </a:cubicBezTo>
                  <a:cubicBezTo>
                    <a:pt x="36" y="242"/>
                    <a:pt x="36" y="242"/>
                    <a:pt x="36" y="242"/>
                  </a:cubicBezTo>
                  <a:cubicBezTo>
                    <a:pt x="38" y="236"/>
                    <a:pt x="38" y="236"/>
                    <a:pt x="38" y="236"/>
                  </a:cubicBezTo>
                  <a:cubicBezTo>
                    <a:pt x="38" y="231"/>
                    <a:pt x="38" y="231"/>
                    <a:pt x="38" y="231"/>
                  </a:cubicBezTo>
                  <a:cubicBezTo>
                    <a:pt x="28" y="232"/>
                    <a:pt x="28" y="232"/>
                    <a:pt x="28" y="232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23" y="221"/>
                    <a:pt x="23" y="221"/>
                    <a:pt x="23" y="221"/>
                  </a:cubicBezTo>
                  <a:cubicBezTo>
                    <a:pt x="20" y="214"/>
                    <a:pt x="20" y="214"/>
                    <a:pt x="20" y="214"/>
                  </a:cubicBezTo>
                  <a:cubicBezTo>
                    <a:pt x="22" y="212"/>
                    <a:pt x="22" y="212"/>
                    <a:pt x="22" y="212"/>
                  </a:cubicBezTo>
                  <a:cubicBezTo>
                    <a:pt x="25" y="218"/>
                    <a:pt x="25" y="218"/>
                    <a:pt x="25" y="218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31" y="219"/>
                    <a:pt x="31" y="219"/>
                    <a:pt x="31" y="219"/>
                  </a:cubicBezTo>
                  <a:cubicBezTo>
                    <a:pt x="32" y="222"/>
                    <a:pt x="32" y="222"/>
                    <a:pt x="32" y="222"/>
                  </a:cubicBezTo>
                  <a:cubicBezTo>
                    <a:pt x="35" y="225"/>
                    <a:pt x="35" y="225"/>
                    <a:pt x="35" y="225"/>
                  </a:cubicBezTo>
                  <a:cubicBezTo>
                    <a:pt x="37" y="228"/>
                    <a:pt x="37" y="228"/>
                    <a:pt x="37" y="228"/>
                  </a:cubicBezTo>
                  <a:cubicBezTo>
                    <a:pt x="44" y="223"/>
                    <a:pt x="44" y="223"/>
                    <a:pt x="44" y="223"/>
                  </a:cubicBezTo>
                  <a:cubicBezTo>
                    <a:pt x="50" y="227"/>
                    <a:pt x="50" y="227"/>
                    <a:pt x="50" y="227"/>
                  </a:cubicBezTo>
                  <a:cubicBezTo>
                    <a:pt x="52" y="227"/>
                    <a:pt x="52" y="227"/>
                    <a:pt x="52" y="227"/>
                  </a:cubicBezTo>
                  <a:cubicBezTo>
                    <a:pt x="53" y="232"/>
                    <a:pt x="53" y="232"/>
                    <a:pt x="53" y="232"/>
                  </a:cubicBezTo>
                  <a:cubicBezTo>
                    <a:pt x="53" y="235"/>
                    <a:pt x="53" y="235"/>
                    <a:pt x="53" y="235"/>
                  </a:cubicBezTo>
                  <a:cubicBezTo>
                    <a:pt x="55" y="237"/>
                    <a:pt x="55" y="237"/>
                    <a:pt x="55" y="237"/>
                  </a:cubicBezTo>
                  <a:cubicBezTo>
                    <a:pt x="55" y="237"/>
                    <a:pt x="58" y="232"/>
                    <a:pt x="58" y="232"/>
                  </a:cubicBezTo>
                  <a:cubicBezTo>
                    <a:pt x="58" y="233"/>
                    <a:pt x="58" y="237"/>
                    <a:pt x="58" y="238"/>
                  </a:cubicBezTo>
                  <a:cubicBezTo>
                    <a:pt x="58" y="239"/>
                    <a:pt x="60" y="246"/>
                    <a:pt x="60" y="246"/>
                  </a:cubicBezTo>
                  <a:cubicBezTo>
                    <a:pt x="73" y="267"/>
                    <a:pt x="73" y="267"/>
                    <a:pt x="73" y="267"/>
                  </a:cubicBezTo>
                  <a:cubicBezTo>
                    <a:pt x="72" y="271"/>
                    <a:pt x="72" y="271"/>
                    <a:pt x="72" y="271"/>
                  </a:cubicBezTo>
                  <a:cubicBezTo>
                    <a:pt x="80" y="269"/>
                    <a:pt x="80" y="269"/>
                    <a:pt x="80" y="269"/>
                  </a:cubicBezTo>
                  <a:cubicBezTo>
                    <a:pt x="78" y="267"/>
                    <a:pt x="78" y="267"/>
                    <a:pt x="78" y="267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77" y="252"/>
                    <a:pt x="77" y="252"/>
                    <a:pt x="77" y="252"/>
                  </a:cubicBezTo>
                  <a:cubicBezTo>
                    <a:pt x="84" y="243"/>
                    <a:pt x="84" y="243"/>
                    <a:pt x="84" y="243"/>
                  </a:cubicBezTo>
                  <a:cubicBezTo>
                    <a:pt x="91" y="235"/>
                    <a:pt x="91" y="235"/>
                    <a:pt x="91" y="235"/>
                  </a:cubicBezTo>
                  <a:cubicBezTo>
                    <a:pt x="92" y="231"/>
                    <a:pt x="92" y="231"/>
                    <a:pt x="92" y="231"/>
                  </a:cubicBezTo>
                  <a:cubicBezTo>
                    <a:pt x="95" y="231"/>
                    <a:pt x="95" y="231"/>
                    <a:pt x="95" y="231"/>
                  </a:cubicBezTo>
                  <a:cubicBezTo>
                    <a:pt x="99" y="228"/>
                    <a:pt x="99" y="228"/>
                    <a:pt x="99" y="228"/>
                  </a:cubicBezTo>
                  <a:cubicBezTo>
                    <a:pt x="104" y="231"/>
                    <a:pt x="104" y="231"/>
                    <a:pt x="104" y="231"/>
                  </a:cubicBezTo>
                  <a:cubicBezTo>
                    <a:pt x="104" y="231"/>
                    <a:pt x="108" y="241"/>
                    <a:pt x="110" y="242"/>
                  </a:cubicBezTo>
                  <a:cubicBezTo>
                    <a:pt x="112" y="244"/>
                    <a:pt x="111" y="247"/>
                    <a:pt x="112" y="248"/>
                  </a:cubicBezTo>
                  <a:cubicBezTo>
                    <a:pt x="113" y="248"/>
                    <a:pt x="118" y="244"/>
                    <a:pt x="119" y="244"/>
                  </a:cubicBezTo>
                  <a:cubicBezTo>
                    <a:pt x="120" y="245"/>
                    <a:pt x="122" y="252"/>
                    <a:pt x="122" y="252"/>
                  </a:cubicBezTo>
                  <a:cubicBezTo>
                    <a:pt x="124" y="267"/>
                    <a:pt x="124" y="267"/>
                    <a:pt x="124" y="267"/>
                  </a:cubicBezTo>
                  <a:cubicBezTo>
                    <a:pt x="132" y="278"/>
                    <a:pt x="132" y="278"/>
                    <a:pt x="132" y="278"/>
                  </a:cubicBezTo>
                  <a:cubicBezTo>
                    <a:pt x="131" y="280"/>
                    <a:pt x="131" y="280"/>
                    <a:pt x="131" y="280"/>
                  </a:cubicBezTo>
                  <a:cubicBezTo>
                    <a:pt x="126" y="276"/>
                    <a:pt x="126" y="276"/>
                    <a:pt x="126" y="276"/>
                  </a:cubicBezTo>
                  <a:cubicBezTo>
                    <a:pt x="123" y="273"/>
                    <a:pt x="123" y="273"/>
                    <a:pt x="123" y="273"/>
                  </a:cubicBezTo>
                  <a:cubicBezTo>
                    <a:pt x="121" y="276"/>
                    <a:pt x="121" y="276"/>
                    <a:pt x="121" y="276"/>
                  </a:cubicBezTo>
                  <a:cubicBezTo>
                    <a:pt x="127" y="284"/>
                    <a:pt x="127" y="284"/>
                    <a:pt x="127" y="284"/>
                  </a:cubicBezTo>
                  <a:cubicBezTo>
                    <a:pt x="136" y="291"/>
                    <a:pt x="136" y="291"/>
                    <a:pt x="136" y="291"/>
                  </a:cubicBezTo>
                  <a:cubicBezTo>
                    <a:pt x="142" y="299"/>
                    <a:pt x="142" y="299"/>
                    <a:pt x="142" y="299"/>
                  </a:cubicBezTo>
                  <a:cubicBezTo>
                    <a:pt x="153" y="304"/>
                    <a:pt x="153" y="304"/>
                    <a:pt x="153" y="304"/>
                  </a:cubicBezTo>
                  <a:cubicBezTo>
                    <a:pt x="152" y="296"/>
                    <a:pt x="152" y="296"/>
                    <a:pt x="152" y="296"/>
                  </a:cubicBezTo>
                  <a:cubicBezTo>
                    <a:pt x="143" y="288"/>
                    <a:pt x="143" y="288"/>
                    <a:pt x="143" y="288"/>
                  </a:cubicBezTo>
                  <a:cubicBezTo>
                    <a:pt x="133" y="282"/>
                    <a:pt x="133" y="282"/>
                    <a:pt x="133" y="282"/>
                  </a:cubicBezTo>
                  <a:cubicBezTo>
                    <a:pt x="135" y="281"/>
                    <a:pt x="135" y="281"/>
                    <a:pt x="135" y="281"/>
                  </a:cubicBezTo>
                  <a:cubicBezTo>
                    <a:pt x="138" y="282"/>
                    <a:pt x="138" y="282"/>
                    <a:pt x="138" y="282"/>
                  </a:cubicBezTo>
                  <a:cubicBezTo>
                    <a:pt x="143" y="287"/>
                    <a:pt x="143" y="287"/>
                    <a:pt x="143" y="287"/>
                  </a:cubicBezTo>
                  <a:cubicBezTo>
                    <a:pt x="147" y="288"/>
                    <a:pt x="147" y="288"/>
                    <a:pt x="147" y="288"/>
                  </a:cubicBezTo>
                  <a:cubicBezTo>
                    <a:pt x="143" y="282"/>
                    <a:pt x="143" y="282"/>
                    <a:pt x="143" y="282"/>
                  </a:cubicBezTo>
                  <a:cubicBezTo>
                    <a:pt x="141" y="276"/>
                    <a:pt x="141" y="276"/>
                    <a:pt x="141" y="276"/>
                  </a:cubicBezTo>
                  <a:cubicBezTo>
                    <a:pt x="135" y="271"/>
                    <a:pt x="135" y="271"/>
                    <a:pt x="135" y="271"/>
                  </a:cubicBezTo>
                  <a:cubicBezTo>
                    <a:pt x="130" y="268"/>
                    <a:pt x="130" y="268"/>
                    <a:pt x="130" y="268"/>
                  </a:cubicBezTo>
                  <a:cubicBezTo>
                    <a:pt x="130" y="268"/>
                    <a:pt x="127" y="265"/>
                    <a:pt x="127" y="264"/>
                  </a:cubicBezTo>
                  <a:cubicBezTo>
                    <a:pt x="127" y="262"/>
                    <a:pt x="129" y="256"/>
                    <a:pt x="129" y="256"/>
                  </a:cubicBezTo>
                  <a:cubicBezTo>
                    <a:pt x="130" y="252"/>
                    <a:pt x="130" y="252"/>
                    <a:pt x="130" y="252"/>
                  </a:cubicBezTo>
                  <a:cubicBezTo>
                    <a:pt x="135" y="258"/>
                    <a:pt x="135" y="258"/>
                    <a:pt x="135" y="258"/>
                  </a:cubicBezTo>
                  <a:cubicBezTo>
                    <a:pt x="141" y="262"/>
                    <a:pt x="141" y="262"/>
                    <a:pt x="141" y="262"/>
                  </a:cubicBezTo>
                  <a:cubicBezTo>
                    <a:pt x="148" y="255"/>
                    <a:pt x="148" y="255"/>
                    <a:pt x="148" y="255"/>
                  </a:cubicBezTo>
                  <a:cubicBezTo>
                    <a:pt x="150" y="250"/>
                    <a:pt x="150" y="250"/>
                    <a:pt x="150" y="250"/>
                  </a:cubicBezTo>
                  <a:cubicBezTo>
                    <a:pt x="152" y="244"/>
                    <a:pt x="152" y="244"/>
                    <a:pt x="152" y="244"/>
                  </a:cubicBezTo>
                  <a:cubicBezTo>
                    <a:pt x="152" y="244"/>
                    <a:pt x="149" y="241"/>
                    <a:pt x="148" y="240"/>
                  </a:cubicBezTo>
                  <a:cubicBezTo>
                    <a:pt x="147" y="239"/>
                    <a:pt x="142" y="233"/>
                    <a:pt x="142" y="233"/>
                  </a:cubicBezTo>
                  <a:cubicBezTo>
                    <a:pt x="148" y="230"/>
                    <a:pt x="148" y="230"/>
                    <a:pt x="148" y="230"/>
                  </a:cubicBezTo>
                  <a:cubicBezTo>
                    <a:pt x="152" y="229"/>
                    <a:pt x="152" y="229"/>
                    <a:pt x="152" y="229"/>
                  </a:cubicBezTo>
                  <a:cubicBezTo>
                    <a:pt x="154" y="231"/>
                    <a:pt x="154" y="231"/>
                    <a:pt x="154" y="231"/>
                  </a:cubicBezTo>
                  <a:cubicBezTo>
                    <a:pt x="155" y="235"/>
                    <a:pt x="155" y="235"/>
                    <a:pt x="155" y="235"/>
                  </a:cubicBezTo>
                  <a:cubicBezTo>
                    <a:pt x="161" y="230"/>
                    <a:pt x="161" y="230"/>
                    <a:pt x="161" y="230"/>
                  </a:cubicBezTo>
                  <a:cubicBezTo>
                    <a:pt x="164" y="226"/>
                    <a:pt x="164" y="226"/>
                    <a:pt x="164" y="226"/>
                  </a:cubicBezTo>
                  <a:cubicBezTo>
                    <a:pt x="167" y="224"/>
                    <a:pt x="167" y="224"/>
                    <a:pt x="167" y="224"/>
                  </a:cubicBezTo>
                  <a:cubicBezTo>
                    <a:pt x="170" y="224"/>
                    <a:pt x="170" y="224"/>
                    <a:pt x="170" y="224"/>
                  </a:cubicBezTo>
                  <a:cubicBezTo>
                    <a:pt x="178" y="219"/>
                    <a:pt x="178" y="219"/>
                    <a:pt x="178" y="219"/>
                  </a:cubicBezTo>
                  <a:cubicBezTo>
                    <a:pt x="178" y="216"/>
                    <a:pt x="178" y="216"/>
                    <a:pt x="178" y="216"/>
                  </a:cubicBezTo>
                  <a:cubicBezTo>
                    <a:pt x="182" y="213"/>
                    <a:pt x="182" y="213"/>
                    <a:pt x="182" y="213"/>
                  </a:cubicBezTo>
                  <a:cubicBezTo>
                    <a:pt x="186" y="210"/>
                    <a:pt x="186" y="210"/>
                    <a:pt x="186" y="210"/>
                  </a:cubicBezTo>
                  <a:cubicBezTo>
                    <a:pt x="186" y="210"/>
                    <a:pt x="188" y="208"/>
                    <a:pt x="188" y="205"/>
                  </a:cubicBezTo>
                  <a:cubicBezTo>
                    <a:pt x="188" y="202"/>
                    <a:pt x="187" y="199"/>
                    <a:pt x="187" y="199"/>
                  </a:cubicBezTo>
                  <a:cubicBezTo>
                    <a:pt x="187" y="199"/>
                    <a:pt x="188" y="195"/>
                    <a:pt x="189" y="194"/>
                  </a:cubicBezTo>
                  <a:cubicBezTo>
                    <a:pt x="190" y="193"/>
                    <a:pt x="190" y="190"/>
                    <a:pt x="190" y="190"/>
                  </a:cubicBezTo>
                  <a:cubicBezTo>
                    <a:pt x="190" y="189"/>
                    <a:pt x="186" y="185"/>
                    <a:pt x="186" y="185"/>
                  </a:cubicBezTo>
                  <a:cubicBezTo>
                    <a:pt x="186" y="181"/>
                    <a:pt x="186" y="181"/>
                    <a:pt x="186" y="181"/>
                  </a:cubicBezTo>
                  <a:cubicBezTo>
                    <a:pt x="186" y="181"/>
                    <a:pt x="188" y="181"/>
                    <a:pt x="186" y="179"/>
                  </a:cubicBezTo>
                  <a:cubicBezTo>
                    <a:pt x="185" y="177"/>
                    <a:pt x="179" y="174"/>
                    <a:pt x="179" y="174"/>
                  </a:cubicBezTo>
                  <a:cubicBezTo>
                    <a:pt x="181" y="169"/>
                    <a:pt x="181" y="169"/>
                    <a:pt x="181" y="169"/>
                  </a:cubicBezTo>
                  <a:cubicBezTo>
                    <a:pt x="182" y="168"/>
                    <a:pt x="182" y="168"/>
                    <a:pt x="182" y="168"/>
                  </a:cubicBezTo>
                  <a:cubicBezTo>
                    <a:pt x="187" y="168"/>
                    <a:pt x="187" y="168"/>
                    <a:pt x="187" y="168"/>
                  </a:cubicBezTo>
                  <a:cubicBezTo>
                    <a:pt x="187" y="168"/>
                    <a:pt x="191" y="170"/>
                    <a:pt x="191" y="171"/>
                  </a:cubicBezTo>
                  <a:cubicBezTo>
                    <a:pt x="191" y="171"/>
                    <a:pt x="194" y="176"/>
                    <a:pt x="195" y="175"/>
                  </a:cubicBezTo>
                  <a:cubicBezTo>
                    <a:pt x="195" y="174"/>
                    <a:pt x="200" y="168"/>
                    <a:pt x="200" y="168"/>
                  </a:cubicBezTo>
                  <a:cubicBezTo>
                    <a:pt x="204" y="173"/>
                    <a:pt x="204" y="173"/>
                    <a:pt x="204" y="173"/>
                  </a:cubicBezTo>
                  <a:cubicBezTo>
                    <a:pt x="204" y="173"/>
                    <a:pt x="205" y="173"/>
                    <a:pt x="205" y="177"/>
                  </a:cubicBezTo>
                  <a:cubicBezTo>
                    <a:pt x="204" y="182"/>
                    <a:pt x="204" y="184"/>
                    <a:pt x="204" y="184"/>
                  </a:cubicBezTo>
                  <a:cubicBezTo>
                    <a:pt x="204" y="184"/>
                    <a:pt x="216" y="182"/>
                    <a:pt x="217" y="180"/>
                  </a:cubicBezTo>
                  <a:cubicBezTo>
                    <a:pt x="217" y="178"/>
                    <a:pt x="219" y="165"/>
                    <a:pt x="219" y="165"/>
                  </a:cubicBezTo>
                  <a:cubicBezTo>
                    <a:pt x="216" y="161"/>
                    <a:pt x="216" y="161"/>
                    <a:pt x="216" y="161"/>
                  </a:cubicBezTo>
                  <a:cubicBezTo>
                    <a:pt x="227" y="149"/>
                    <a:pt x="227" y="149"/>
                    <a:pt x="227" y="149"/>
                  </a:cubicBezTo>
                  <a:cubicBezTo>
                    <a:pt x="234" y="146"/>
                    <a:pt x="234" y="146"/>
                    <a:pt x="234" y="146"/>
                  </a:cubicBezTo>
                  <a:cubicBezTo>
                    <a:pt x="234" y="146"/>
                    <a:pt x="235" y="152"/>
                    <a:pt x="239" y="147"/>
                  </a:cubicBezTo>
                  <a:cubicBezTo>
                    <a:pt x="243" y="142"/>
                    <a:pt x="246" y="131"/>
                    <a:pt x="248" y="127"/>
                  </a:cubicBezTo>
                  <a:cubicBezTo>
                    <a:pt x="250" y="124"/>
                    <a:pt x="257" y="115"/>
                    <a:pt x="257" y="114"/>
                  </a:cubicBezTo>
                  <a:cubicBezTo>
                    <a:pt x="257" y="114"/>
                    <a:pt x="257" y="113"/>
                    <a:pt x="258" y="111"/>
                  </a:cubicBezTo>
                  <a:cubicBezTo>
                    <a:pt x="258" y="113"/>
                    <a:pt x="259" y="116"/>
                    <a:pt x="259" y="117"/>
                  </a:cubicBezTo>
                  <a:cubicBezTo>
                    <a:pt x="259" y="118"/>
                    <a:pt x="258" y="126"/>
                    <a:pt x="258" y="126"/>
                  </a:cubicBezTo>
                  <a:cubicBezTo>
                    <a:pt x="258" y="126"/>
                    <a:pt x="258" y="132"/>
                    <a:pt x="258" y="132"/>
                  </a:cubicBezTo>
                  <a:cubicBezTo>
                    <a:pt x="258" y="133"/>
                    <a:pt x="256" y="138"/>
                    <a:pt x="256" y="138"/>
                  </a:cubicBezTo>
                  <a:cubicBezTo>
                    <a:pt x="256" y="138"/>
                    <a:pt x="261" y="140"/>
                    <a:pt x="261" y="140"/>
                  </a:cubicBezTo>
                  <a:cubicBezTo>
                    <a:pt x="262" y="140"/>
                    <a:pt x="269" y="142"/>
                    <a:pt x="267" y="139"/>
                  </a:cubicBezTo>
                  <a:cubicBezTo>
                    <a:pt x="265" y="135"/>
                    <a:pt x="264" y="133"/>
                    <a:pt x="264" y="133"/>
                  </a:cubicBezTo>
                  <a:cubicBezTo>
                    <a:pt x="264" y="133"/>
                    <a:pt x="259" y="131"/>
                    <a:pt x="261" y="129"/>
                  </a:cubicBezTo>
                  <a:cubicBezTo>
                    <a:pt x="262" y="127"/>
                    <a:pt x="263" y="127"/>
                    <a:pt x="263" y="124"/>
                  </a:cubicBezTo>
                  <a:cubicBezTo>
                    <a:pt x="263" y="122"/>
                    <a:pt x="264" y="122"/>
                    <a:pt x="263" y="120"/>
                  </a:cubicBezTo>
                  <a:cubicBezTo>
                    <a:pt x="262" y="118"/>
                    <a:pt x="261" y="119"/>
                    <a:pt x="261" y="115"/>
                  </a:cubicBezTo>
                  <a:cubicBezTo>
                    <a:pt x="260" y="112"/>
                    <a:pt x="261" y="110"/>
                    <a:pt x="261" y="110"/>
                  </a:cubicBezTo>
                  <a:cubicBezTo>
                    <a:pt x="261" y="106"/>
                    <a:pt x="261" y="106"/>
                    <a:pt x="261" y="106"/>
                  </a:cubicBezTo>
                  <a:cubicBezTo>
                    <a:pt x="258" y="107"/>
                    <a:pt x="258" y="107"/>
                    <a:pt x="258" y="107"/>
                  </a:cubicBezTo>
                  <a:cubicBezTo>
                    <a:pt x="248" y="103"/>
                    <a:pt x="248" y="103"/>
                    <a:pt x="248" y="103"/>
                  </a:cubicBezTo>
                  <a:cubicBezTo>
                    <a:pt x="248" y="103"/>
                    <a:pt x="235" y="107"/>
                    <a:pt x="236" y="107"/>
                  </a:cubicBezTo>
                  <a:cubicBezTo>
                    <a:pt x="238" y="106"/>
                    <a:pt x="248" y="97"/>
                    <a:pt x="248" y="97"/>
                  </a:cubicBezTo>
                  <a:cubicBezTo>
                    <a:pt x="248" y="97"/>
                    <a:pt x="256" y="90"/>
                    <a:pt x="257" y="89"/>
                  </a:cubicBezTo>
                  <a:cubicBezTo>
                    <a:pt x="257" y="89"/>
                    <a:pt x="261" y="87"/>
                    <a:pt x="262" y="87"/>
                  </a:cubicBezTo>
                  <a:cubicBezTo>
                    <a:pt x="264" y="87"/>
                    <a:pt x="272" y="89"/>
                    <a:pt x="272" y="89"/>
                  </a:cubicBezTo>
                  <a:cubicBezTo>
                    <a:pt x="276" y="88"/>
                    <a:pt x="276" y="88"/>
                    <a:pt x="276" y="88"/>
                  </a:cubicBezTo>
                  <a:cubicBezTo>
                    <a:pt x="286" y="90"/>
                    <a:pt x="286" y="90"/>
                    <a:pt x="286" y="90"/>
                  </a:cubicBezTo>
                  <a:cubicBezTo>
                    <a:pt x="291" y="88"/>
                    <a:pt x="291" y="88"/>
                    <a:pt x="291" y="88"/>
                  </a:cubicBezTo>
                  <a:cubicBezTo>
                    <a:pt x="291" y="88"/>
                    <a:pt x="294" y="85"/>
                    <a:pt x="294" y="84"/>
                  </a:cubicBezTo>
                  <a:cubicBezTo>
                    <a:pt x="294" y="83"/>
                    <a:pt x="296" y="81"/>
                    <a:pt x="297" y="80"/>
                  </a:cubicBezTo>
                  <a:cubicBezTo>
                    <a:pt x="298" y="79"/>
                    <a:pt x="308" y="76"/>
                    <a:pt x="308" y="76"/>
                  </a:cubicBezTo>
                  <a:cubicBezTo>
                    <a:pt x="309" y="82"/>
                    <a:pt x="309" y="82"/>
                    <a:pt x="309" y="82"/>
                  </a:cubicBezTo>
                  <a:cubicBezTo>
                    <a:pt x="305" y="90"/>
                    <a:pt x="305" y="90"/>
                    <a:pt x="305" y="90"/>
                  </a:cubicBezTo>
                  <a:cubicBezTo>
                    <a:pt x="301" y="92"/>
                    <a:pt x="301" y="92"/>
                    <a:pt x="301" y="92"/>
                  </a:cubicBezTo>
                  <a:cubicBezTo>
                    <a:pt x="301" y="92"/>
                    <a:pt x="292" y="99"/>
                    <a:pt x="292" y="101"/>
                  </a:cubicBezTo>
                  <a:cubicBezTo>
                    <a:pt x="293" y="102"/>
                    <a:pt x="300" y="109"/>
                    <a:pt x="300" y="109"/>
                  </a:cubicBezTo>
                  <a:cubicBezTo>
                    <a:pt x="300" y="109"/>
                    <a:pt x="300" y="116"/>
                    <a:pt x="302" y="119"/>
                  </a:cubicBezTo>
                  <a:cubicBezTo>
                    <a:pt x="304" y="122"/>
                    <a:pt x="309" y="125"/>
                    <a:pt x="309" y="125"/>
                  </a:cubicBezTo>
                  <a:cubicBezTo>
                    <a:pt x="317" y="101"/>
                    <a:pt x="317" y="101"/>
                    <a:pt x="317" y="101"/>
                  </a:cubicBezTo>
                  <a:cubicBezTo>
                    <a:pt x="317" y="101"/>
                    <a:pt x="315" y="92"/>
                    <a:pt x="315" y="91"/>
                  </a:cubicBezTo>
                  <a:cubicBezTo>
                    <a:pt x="315" y="90"/>
                    <a:pt x="325" y="83"/>
                    <a:pt x="325" y="83"/>
                  </a:cubicBezTo>
                  <a:cubicBezTo>
                    <a:pt x="341" y="78"/>
                    <a:pt x="341" y="78"/>
                    <a:pt x="341" y="78"/>
                  </a:cubicBezTo>
                  <a:cubicBezTo>
                    <a:pt x="343" y="74"/>
                    <a:pt x="343" y="74"/>
                    <a:pt x="343" y="74"/>
                  </a:cubicBezTo>
                  <a:cubicBezTo>
                    <a:pt x="341" y="69"/>
                    <a:pt x="341" y="69"/>
                    <a:pt x="341" y="69"/>
                  </a:cubicBezTo>
                  <a:cubicBezTo>
                    <a:pt x="334" y="63"/>
                    <a:pt x="334" y="63"/>
                    <a:pt x="334" y="63"/>
                  </a:cubicBezTo>
                  <a:cubicBezTo>
                    <a:pt x="339" y="61"/>
                    <a:pt x="339" y="61"/>
                    <a:pt x="339" y="61"/>
                  </a:cubicBezTo>
                  <a:cubicBezTo>
                    <a:pt x="339" y="61"/>
                    <a:pt x="344" y="61"/>
                    <a:pt x="344" y="62"/>
                  </a:cubicBezTo>
                  <a:cubicBezTo>
                    <a:pt x="344" y="63"/>
                    <a:pt x="350" y="66"/>
                    <a:pt x="350" y="66"/>
                  </a:cubicBezTo>
                  <a:cubicBezTo>
                    <a:pt x="350" y="66"/>
                    <a:pt x="354" y="67"/>
                    <a:pt x="354" y="66"/>
                  </a:cubicBezTo>
                  <a:cubicBezTo>
                    <a:pt x="354" y="65"/>
                    <a:pt x="354" y="60"/>
                    <a:pt x="354" y="60"/>
                  </a:cubicBezTo>
                  <a:cubicBezTo>
                    <a:pt x="350" y="56"/>
                    <a:pt x="350" y="56"/>
                    <a:pt x="350" y="56"/>
                  </a:cubicBezTo>
                  <a:lnTo>
                    <a:pt x="338" y="53"/>
                  </a:lnTo>
                  <a:close/>
                  <a:moveTo>
                    <a:pt x="406" y="101"/>
                  </a:moveTo>
                  <a:cubicBezTo>
                    <a:pt x="406" y="101"/>
                    <a:pt x="398" y="87"/>
                    <a:pt x="388" y="73"/>
                  </a:cubicBezTo>
                  <a:cubicBezTo>
                    <a:pt x="377" y="59"/>
                    <a:pt x="360" y="43"/>
                    <a:pt x="360" y="43"/>
                  </a:cubicBezTo>
                  <a:cubicBezTo>
                    <a:pt x="359" y="42"/>
                    <a:pt x="359" y="42"/>
                    <a:pt x="359" y="42"/>
                  </a:cubicBezTo>
                  <a:cubicBezTo>
                    <a:pt x="357" y="42"/>
                    <a:pt x="357" y="42"/>
                    <a:pt x="357" y="42"/>
                  </a:cubicBezTo>
                  <a:cubicBezTo>
                    <a:pt x="354" y="38"/>
                    <a:pt x="354" y="38"/>
                    <a:pt x="354" y="38"/>
                  </a:cubicBezTo>
                  <a:cubicBezTo>
                    <a:pt x="350" y="39"/>
                    <a:pt x="350" y="39"/>
                    <a:pt x="350" y="39"/>
                  </a:cubicBezTo>
                  <a:cubicBezTo>
                    <a:pt x="351" y="41"/>
                    <a:pt x="351" y="41"/>
                    <a:pt x="351" y="41"/>
                  </a:cubicBezTo>
                  <a:cubicBezTo>
                    <a:pt x="353" y="45"/>
                    <a:pt x="353" y="45"/>
                    <a:pt x="353" y="45"/>
                  </a:cubicBezTo>
                  <a:cubicBezTo>
                    <a:pt x="352" y="45"/>
                    <a:pt x="352" y="45"/>
                    <a:pt x="352" y="45"/>
                  </a:cubicBezTo>
                  <a:cubicBezTo>
                    <a:pt x="349" y="46"/>
                    <a:pt x="349" y="46"/>
                    <a:pt x="349" y="46"/>
                  </a:cubicBezTo>
                  <a:cubicBezTo>
                    <a:pt x="349" y="48"/>
                    <a:pt x="349" y="48"/>
                    <a:pt x="349" y="48"/>
                  </a:cubicBezTo>
                  <a:cubicBezTo>
                    <a:pt x="353" y="51"/>
                    <a:pt x="353" y="51"/>
                    <a:pt x="353" y="51"/>
                  </a:cubicBezTo>
                  <a:cubicBezTo>
                    <a:pt x="356" y="53"/>
                    <a:pt x="356" y="53"/>
                    <a:pt x="356" y="53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4" y="57"/>
                    <a:pt x="364" y="57"/>
                    <a:pt x="364" y="57"/>
                  </a:cubicBezTo>
                  <a:cubicBezTo>
                    <a:pt x="366" y="60"/>
                    <a:pt x="366" y="60"/>
                    <a:pt x="366" y="60"/>
                  </a:cubicBezTo>
                  <a:cubicBezTo>
                    <a:pt x="368" y="62"/>
                    <a:pt x="368" y="62"/>
                    <a:pt x="368" y="62"/>
                  </a:cubicBezTo>
                  <a:cubicBezTo>
                    <a:pt x="365" y="62"/>
                    <a:pt x="365" y="62"/>
                    <a:pt x="365" y="62"/>
                  </a:cubicBezTo>
                  <a:cubicBezTo>
                    <a:pt x="364" y="59"/>
                    <a:pt x="364" y="59"/>
                    <a:pt x="364" y="59"/>
                  </a:cubicBezTo>
                  <a:cubicBezTo>
                    <a:pt x="360" y="61"/>
                    <a:pt x="360" y="61"/>
                    <a:pt x="360" y="61"/>
                  </a:cubicBezTo>
                  <a:cubicBezTo>
                    <a:pt x="363" y="65"/>
                    <a:pt x="363" y="65"/>
                    <a:pt x="363" y="65"/>
                  </a:cubicBezTo>
                  <a:cubicBezTo>
                    <a:pt x="363" y="65"/>
                    <a:pt x="367" y="70"/>
                    <a:pt x="368" y="71"/>
                  </a:cubicBezTo>
                  <a:cubicBezTo>
                    <a:pt x="369" y="71"/>
                    <a:pt x="370" y="72"/>
                    <a:pt x="370" y="72"/>
                  </a:cubicBezTo>
                  <a:cubicBezTo>
                    <a:pt x="370" y="72"/>
                    <a:pt x="372" y="70"/>
                    <a:pt x="373" y="70"/>
                  </a:cubicBezTo>
                  <a:cubicBezTo>
                    <a:pt x="374" y="69"/>
                    <a:pt x="374" y="71"/>
                    <a:pt x="374" y="71"/>
                  </a:cubicBezTo>
                  <a:cubicBezTo>
                    <a:pt x="376" y="72"/>
                    <a:pt x="376" y="72"/>
                    <a:pt x="376" y="72"/>
                  </a:cubicBezTo>
                  <a:cubicBezTo>
                    <a:pt x="376" y="74"/>
                    <a:pt x="376" y="74"/>
                    <a:pt x="376" y="74"/>
                  </a:cubicBezTo>
                  <a:cubicBezTo>
                    <a:pt x="376" y="74"/>
                    <a:pt x="377" y="77"/>
                    <a:pt x="377" y="78"/>
                  </a:cubicBezTo>
                  <a:cubicBezTo>
                    <a:pt x="377" y="79"/>
                    <a:pt x="375" y="80"/>
                    <a:pt x="375" y="81"/>
                  </a:cubicBezTo>
                  <a:cubicBezTo>
                    <a:pt x="375" y="83"/>
                    <a:pt x="376" y="85"/>
                    <a:pt x="376" y="85"/>
                  </a:cubicBezTo>
                  <a:cubicBezTo>
                    <a:pt x="376" y="86"/>
                    <a:pt x="380" y="89"/>
                    <a:pt x="380" y="89"/>
                  </a:cubicBezTo>
                  <a:cubicBezTo>
                    <a:pt x="380" y="89"/>
                    <a:pt x="383" y="91"/>
                    <a:pt x="383" y="92"/>
                  </a:cubicBezTo>
                  <a:cubicBezTo>
                    <a:pt x="383" y="93"/>
                    <a:pt x="384" y="96"/>
                    <a:pt x="384" y="96"/>
                  </a:cubicBezTo>
                  <a:cubicBezTo>
                    <a:pt x="389" y="98"/>
                    <a:pt x="389" y="98"/>
                    <a:pt x="389" y="98"/>
                  </a:cubicBezTo>
                  <a:cubicBezTo>
                    <a:pt x="393" y="102"/>
                    <a:pt x="393" y="102"/>
                    <a:pt x="393" y="102"/>
                  </a:cubicBezTo>
                  <a:cubicBezTo>
                    <a:pt x="394" y="100"/>
                    <a:pt x="394" y="100"/>
                    <a:pt x="394" y="100"/>
                  </a:cubicBezTo>
                  <a:cubicBezTo>
                    <a:pt x="396" y="101"/>
                    <a:pt x="396" y="101"/>
                    <a:pt x="396" y="101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6" y="108"/>
                    <a:pt x="396" y="108"/>
                    <a:pt x="396" y="108"/>
                  </a:cubicBezTo>
                  <a:cubicBezTo>
                    <a:pt x="395" y="115"/>
                    <a:pt x="395" y="115"/>
                    <a:pt x="395" y="115"/>
                  </a:cubicBezTo>
                  <a:cubicBezTo>
                    <a:pt x="395" y="117"/>
                    <a:pt x="395" y="117"/>
                    <a:pt x="395" y="117"/>
                  </a:cubicBezTo>
                  <a:cubicBezTo>
                    <a:pt x="395" y="117"/>
                    <a:pt x="398" y="114"/>
                    <a:pt x="398" y="113"/>
                  </a:cubicBezTo>
                  <a:cubicBezTo>
                    <a:pt x="398" y="113"/>
                    <a:pt x="399" y="108"/>
                    <a:pt x="399" y="107"/>
                  </a:cubicBezTo>
                  <a:cubicBezTo>
                    <a:pt x="399" y="107"/>
                    <a:pt x="399" y="102"/>
                    <a:pt x="399" y="102"/>
                  </a:cubicBezTo>
                  <a:cubicBezTo>
                    <a:pt x="398" y="100"/>
                    <a:pt x="398" y="100"/>
                    <a:pt x="398" y="100"/>
                  </a:cubicBezTo>
                  <a:cubicBezTo>
                    <a:pt x="398" y="100"/>
                    <a:pt x="395" y="98"/>
                    <a:pt x="395" y="97"/>
                  </a:cubicBezTo>
                  <a:cubicBezTo>
                    <a:pt x="395" y="97"/>
                    <a:pt x="394" y="94"/>
                    <a:pt x="394" y="93"/>
                  </a:cubicBezTo>
                  <a:cubicBezTo>
                    <a:pt x="394" y="92"/>
                    <a:pt x="397" y="90"/>
                    <a:pt x="397" y="90"/>
                  </a:cubicBezTo>
                  <a:cubicBezTo>
                    <a:pt x="398" y="93"/>
                    <a:pt x="398" y="93"/>
                    <a:pt x="398" y="93"/>
                  </a:cubicBezTo>
                  <a:cubicBezTo>
                    <a:pt x="401" y="97"/>
                    <a:pt x="401" y="97"/>
                    <a:pt x="401" y="97"/>
                  </a:cubicBezTo>
                  <a:cubicBezTo>
                    <a:pt x="401" y="96"/>
                    <a:pt x="401" y="95"/>
                    <a:pt x="401" y="95"/>
                  </a:cubicBezTo>
                  <a:cubicBezTo>
                    <a:pt x="401" y="94"/>
                    <a:pt x="406" y="101"/>
                    <a:pt x="406" y="101"/>
                  </a:cubicBezTo>
                  <a:close/>
                  <a:moveTo>
                    <a:pt x="401" y="100"/>
                  </a:moveTo>
                  <a:cubicBezTo>
                    <a:pt x="404" y="101"/>
                    <a:pt x="404" y="101"/>
                    <a:pt x="404" y="101"/>
                  </a:cubicBezTo>
                  <a:cubicBezTo>
                    <a:pt x="401" y="97"/>
                    <a:pt x="401" y="97"/>
                    <a:pt x="401" y="97"/>
                  </a:cubicBezTo>
                  <a:cubicBezTo>
                    <a:pt x="401" y="98"/>
                    <a:pt x="401" y="100"/>
                    <a:pt x="401" y="100"/>
                  </a:cubicBezTo>
                  <a:close/>
                  <a:moveTo>
                    <a:pt x="250" y="172"/>
                  </a:moveTo>
                  <a:cubicBezTo>
                    <a:pt x="248" y="172"/>
                    <a:pt x="245" y="173"/>
                    <a:pt x="245" y="173"/>
                  </a:cubicBezTo>
                  <a:cubicBezTo>
                    <a:pt x="245" y="173"/>
                    <a:pt x="242" y="174"/>
                    <a:pt x="241" y="174"/>
                  </a:cubicBezTo>
                  <a:cubicBezTo>
                    <a:pt x="241" y="175"/>
                    <a:pt x="241" y="175"/>
                    <a:pt x="238" y="177"/>
                  </a:cubicBezTo>
                  <a:cubicBezTo>
                    <a:pt x="236" y="179"/>
                    <a:pt x="237" y="176"/>
                    <a:pt x="236" y="179"/>
                  </a:cubicBezTo>
                  <a:cubicBezTo>
                    <a:pt x="235" y="181"/>
                    <a:pt x="236" y="181"/>
                    <a:pt x="233" y="181"/>
                  </a:cubicBezTo>
                  <a:cubicBezTo>
                    <a:pt x="231" y="181"/>
                    <a:pt x="229" y="181"/>
                    <a:pt x="227" y="181"/>
                  </a:cubicBezTo>
                  <a:cubicBezTo>
                    <a:pt x="225" y="181"/>
                    <a:pt x="225" y="180"/>
                    <a:pt x="223" y="181"/>
                  </a:cubicBezTo>
                  <a:cubicBezTo>
                    <a:pt x="222" y="183"/>
                    <a:pt x="221" y="184"/>
                    <a:pt x="220" y="184"/>
                  </a:cubicBezTo>
                  <a:cubicBezTo>
                    <a:pt x="220" y="185"/>
                    <a:pt x="220" y="186"/>
                    <a:pt x="221" y="186"/>
                  </a:cubicBezTo>
                  <a:cubicBezTo>
                    <a:pt x="221" y="186"/>
                    <a:pt x="226" y="186"/>
                    <a:pt x="227" y="186"/>
                  </a:cubicBezTo>
                  <a:cubicBezTo>
                    <a:pt x="227" y="189"/>
                    <a:pt x="227" y="189"/>
                    <a:pt x="227" y="189"/>
                  </a:cubicBezTo>
                  <a:cubicBezTo>
                    <a:pt x="229" y="188"/>
                    <a:pt x="229" y="188"/>
                    <a:pt x="229" y="188"/>
                  </a:cubicBezTo>
                  <a:cubicBezTo>
                    <a:pt x="229" y="188"/>
                    <a:pt x="231" y="188"/>
                    <a:pt x="231" y="187"/>
                  </a:cubicBezTo>
                  <a:cubicBezTo>
                    <a:pt x="231" y="187"/>
                    <a:pt x="231" y="186"/>
                    <a:pt x="231" y="186"/>
                  </a:cubicBezTo>
                  <a:cubicBezTo>
                    <a:pt x="228" y="186"/>
                    <a:pt x="228" y="186"/>
                    <a:pt x="228" y="186"/>
                  </a:cubicBezTo>
                  <a:cubicBezTo>
                    <a:pt x="228" y="186"/>
                    <a:pt x="229" y="186"/>
                    <a:pt x="232" y="185"/>
                  </a:cubicBezTo>
                  <a:cubicBezTo>
                    <a:pt x="236" y="184"/>
                    <a:pt x="237" y="183"/>
                    <a:pt x="237" y="183"/>
                  </a:cubicBezTo>
                  <a:cubicBezTo>
                    <a:pt x="234" y="186"/>
                    <a:pt x="234" y="186"/>
                    <a:pt x="234" y="186"/>
                  </a:cubicBezTo>
                  <a:cubicBezTo>
                    <a:pt x="234" y="186"/>
                    <a:pt x="237" y="188"/>
                    <a:pt x="239" y="187"/>
                  </a:cubicBezTo>
                  <a:cubicBezTo>
                    <a:pt x="240" y="186"/>
                    <a:pt x="240" y="186"/>
                    <a:pt x="243" y="184"/>
                  </a:cubicBezTo>
                  <a:cubicBezTo>
                    <a:pt x="246" y="183"/>
                    <a:pt x="246" y="183"/>
                    <a:pt x="247" y="183"/>
                  </a:cubicBezTo>
                  <a:cubicBezTo>
                    <a:pt x="247" y="182"/>
                    <a:pt x="249" y="184"/>
                    <a:pt x="249" y="184"/>
                  </a:cubicBezTo>
                  <a:cubicBezTo>
                    <a:pt x="250" y="184"/>
                    <a:pt x="252" y="184"/>
                    <a:pt x="253" y="182"/>
                  </a:cubicBezTo>
                  <a:cubicBezTo>
                    <a:pt x="254" y="180"/>
                    <a:pt x="254" y="179"/>
                    <a:pt x="254" y="178"/>
                  </a:cubicBezTo>
                  <a:cubicBezTo>
                    <a:pt x="254" y="177"/>
                    <a:pt x="254" y="177"/>
                    <a:pt x="254" y="176"/>
                  </a:cubicBezTo>
                  <a:cubicBezTo>
                    <a:pt x="254" y="175"/>
                    <a:pt x="253" y="174"/>
                    <a:pt x="254" y="173"/>
                  </a:cubicBezTo>
                  <a:cubicBezTo>
                    <a:pt x="255" y="172"/>
                    <a:pt x="256" y="172"/>
                    <a:pt x="256" y="171"/>
                  </a:cubicBezTo>
                  <a:cubicBezTo>
                    <a:pt x="256" y="170"/>
                    <a:pt x="256" y="169"/>
                    <a:pt x="256" y="168"/>
                  </a:cubicBezTo>
                  <a:cubicBezTo>
                    <a:pt x="257" y="167"/>
                    <a:pt x="257" y="166"/>
                    <a:pt x="257" y="165"/>
                  </a:cubicBezTo>
                  <a:cubicBezTo>
                    <a:pt x="257" y="163"/>
                    <a:pt x="257" y="161"/>
                    <a:pt x="256" y="160"/>
                  </a:cubicBezTo>
                  <a:cubicBezTo>
                    <a:pt x="256" y="160"/>
                    <a:pt x="254" y="160"/>
                    <a:pt x="255" y="159"/>
                  </a:cubicBezTo>
                  <a:cubicBezTo>
                    <a:pt x="256" y="158"/>
                    <a:pt x="257" y="156"/>
                    <a:pt x="257" y="156"/>
                  </a:cubicBezTo>
                  <a:cubicBezTo>
                    <a:pt x="257" y="156"/>
                    <a:pt x="259" y="157"/>
                    <a:pt x="260" y="158"/>
                  </a:cubicBezTo>
                  <a:cubicBezTo>
                    <a:pt x="260" y="159"/>
                    <a:pt x="261" y="159"/>
                    <a:pt x="262" y="159"/>
                  </a:cubicBezTo>
                  <a:cubicBezTo>
                    <a:pt x="263" y="159"/>
                    <a:pt x="264" y="158"/>
                    <a:pt x="265" y="157"/>
                  </a:cubicBezTo>
                  <a:cubicBezTo>
                    <a:pt x="266" y="156"/>
                    <a:pt x="268" y="154"/>
                    <a:pt x="268" y="153"/>
                  </a:cubicBezTo>
                  <a:cubicBezTo>
                    <a:pt x="269" y="152"/>
                    <a:pt x="270" y="152"/>
                    <a:pt x="270" y="151"/>
                  </a:cubicBezTo>
                  <a:cubicBezTo>
                    <a:pt x="270" y="151"/>
                    <a:pt x="268" y="151"/>
                    <a:pt x="267" y="149"/>
                  </a:cubicBezTo>
                  <a:cubicBezTo>
                    <a:pt x="266" y="147"/>
                    <a:pt x="266" y="144"/>
                    <a:pt x="265" y="144"/>
                  </a:cubicBezTo>
                  <a:cubicBezTo>
                    <a:pt x="265" y="145"/>
                    <a:pt x="263" y="147"/>
                    <a:pt x="263" y="148"/>
                  </a:cubicBezTo>
                  <a:cubicBezTo>
                    <a:pt x="262" y="149"/>
                    <a:pt x="261" y="150"/>
                    <a:pt x="261" y="150"/>
                  </a:cubicBezTo>
                  <a:cubicBezTo>
                    <a:pt x="258" y="147"/>
                    <a:pt x="258" y="147"/>
                    <a:pt x="258" y="147"/>
                  </a:cubicBezTo>
                  <a:cubicBezTo>
                    <a:pt x="259" y="144"/>
                    <a:pt x="259" y="144"/>
                    <a:pt x="259" y="144"/>
                  </a:cubicBezTo>
                  <a:cubicBezTo>
                    <a:pt x="257" y="144"/>
                    <a:pt x="257" y="144"/>
                    <a:pt x="257" y="144"/>
                  </a:cubicBezTo>
                  <a:cubicBezTo>
                    <a:pt x="258" y="146"/>
                    <a:pt x="256" y="151"/>
                    <a:pt x="256" y="151"/>
                  </a:cubicBezTo>
                  <a:cubicBezTo>
                    <a:pt x="253" y="152"/>
                    <a:pt x="253" y="152"/>
                    <a:pt x="253" y="152"/>
                  </a:cubicBezTo>
                  <a:cubicBezTo>
                    <a:pt x="253" y="152"/>
                    <a:pt x="252" y="155"/>
                    <a:pt x="251" y="156"/>
                  </a:cubicBezTo>
                  <a:cubicBezTo>
                    <a:pt x="251" y="156"/>
                    <a:pt x="251" y="159"/>
                    <a:pt x="251" y="159"/>
                  </a:cubicBezTo>
                  <a:cubicBezTo>
                    <a:pt x="251" y="159"/>
                    <a:pt x="251" y="160"/>
                    <a:pt x="251" y="160"/>
                  </a:cubicBezTo>
                  <a:cubicBezTo>
                    <a:pt x="252" y="161"/>
                    <a:pt x="253" y="166"/>
                    <a:pt x="253" y="168"/>
                  </a:cubicBezTo>
                  <a:cubicBezTo>
                    <a:pt x="252" y="170"/>
                    <a:pt x="252" y="171"/>
                    <a:pt x="250" y="172"/>
                  </a:cubicBezTo>
                  <a:close/>
                  <a:moveTo>
                    <a:pt x="223" y="191"/>
                  </a:moveTo>
                  <a:cubicBezTo>
                    <a:pt x="224" y="189"/>
                    <a:pt x="224" y="189"/>
                    <a:pt x="224" y="189"/>
                  </a:cubicBezTo>
                  <a:cubicBezTo>
                    <a:pt x="224" y="188"/>
                    <a:pt x="224" y="188"/>
                    <a:pt x="224" y="188"/>
                  </a:cubicBezTo>
                  <a:cubicBezTo>
                    <a:pt x="222" y="188"/>
                    <a:pt x="222" y="188"/>
                    <a:pt x="222" y="188"/>
                  </a:cubicBezTo>
                  <a:cubicBezTo>
                    <a:pt x="220" y="189"/>
                    <a:pt x="220" y="189"/>
                    <a:pt x="220" y="189"/>
                  </a:cubicBezTo>
                  <a:cubicBezTo>
                    <a:pt x="222" y="190"/>
                    <a:pt x="222" y="190"/>
                    <a:pt x="222" y="190"/>
                  </a:cubicBezTo>
                  <a:cubicBezTo>
                    <a:pt x="221" y="194"/>
                    <a:pt x="221" y="194"/>
                    <a:pt x="221" y="194"/>
                  </a:cubicBezTo>
                  <a:lnTo>
                    <a:pt x="223" y="191"/>
                  </a:lnTo>
                  <a:close/>
                  <a:moveTo>
                    <a:pt x="187" y="217"/>
                  </a:moveTo>
                  <a:cubicBezTo>
                    <a:pt x="185" y="221"/>
                    <a:pt x="185" y="221"/>
                    <a:pt x="185" y="221"/>
                  </a:cubicBezTo>
                  <a:cubicBezTo>
                    <a:pt x="188" y="225"/>
                    <a:pt x="188" y="225"/>
                    <a:pt x="188" y="225"/>
                  </a:cubicBezTo>
                  <a:cubicBezTo>
                    <a:pt x="188" y="225"/>
                    <a:pt x="191" y="225"/>
                    <a:pt x="192" y="224"/>
                  </a:cubicBezTo>
                  <a:cubicBezTo>
                    <a:pt x="192" y="223"/>
                    <a:pt x="192" y="219"/>
                    <a:pt x="193" y="218"/>
                  </a:cubicBezTo>
                  <a:cubicBezTo>
                    <a:pt x="193" y="217"/>
                    <a:pt x="195" y="214"/>
                    <a:pt x="195" y="214"/>
                  </a:cubicBezTo>
                  <a:cubicBezTo>
                    <a:pt x="195" y="212"/>
                    <a:pt x="195" y="212"/>
                    <a:pt x="195" y="212"/>
                  </a:cubicBezTo>
                  <a:cubicBezTo>
                    <a:pt x="192" y="211"/>
                    <a:pt x="192" y="211"/>
                    <a:pt x="192" y="211"/>
                  </a:cubicBezTo>
                  <a:lnTo>
                    <a:pt x="187" y="217"/>
                  </a:lnTo>
                  <a:close/>
                  <a:moveTo>
                    <a:pt x="196" y="247"/>
                  </a:moveTo>
                  <a:cubicBezTo>
                    <a:pt x="195" y="247"/>
                    <a:pt x="192" y="249"/>
                    <a:pt x="192" y="249"/>
                  </a:cubicBezTo>
                  <a:cubicBezTo>
                    <a:pt x="192" y="245"/>
                    <a:pt x="192" y="245"/>
                    <a:pt x="192" y="245"/>
                  </a:cubicBezTo>
                  <a:cubicBezTo>
                    <a:pt x="192" y="245"/>
                    <a:pt x="193" y="244"/>
                    <a:pt x="194" y="242"/>
                  </a:cubicBezTo>
                  <a:cubicBezTo>
                    <a:pt x="194" y="240"/>
                    <a:pt x="194" y="239"/>
                    <a:pt x="194" y="238"/>
                  </a:cubicBezTo>
                  <a:cubicBezTo>
                    <a:pt x="194" y="237"/>
                    <a:pt x="194" y="232"/>
                    <a:pt x="194" y="232"/>
                  </a:cubicBezTo>
                  <a:cubicBezTo>
                    <a:pt x="192" y="231"/>
                    <a:pt x="192" y="231"/>
                    <a:pt x="192" y="231"/>
                  </a:cubicBezTo>
                  <a:cubicBezTo>
                    <a:pt x="190" y="238"/>
                    <a:pt x="190" y="238"/>
                    <a:pt x="190" y="238"/>
                  </a:cubicBezTo>
                  <a:cubicBezTo>
                    <a:pt x="189" y="243"/>
                    <a:pt x="189" y="243"/>
                    <a:pt x="189" y="243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186" y="244"/>
                    <a:pt x="187" y="250"/>
                    <a:pt x="188" y="251"/>
                  </a:cubicBezTo>
                  <a:cubicBezTo>
                    <a:pt x="188" y="251"/>
                    <a:pt x="192" y="253"/>
                    <a:pt x="192" y="253"/>
                  </a:cubicBezTo>
                  <a:cubicBezTo>
                    <a:pt x="196" y="253"/>
                    <a:pt x="196" y="253"/>
                    <a:pt x="196" y="253"/>
                  </a:cubicBezTo>
                  <a:cubicBezTo>
                    <a:pt x="196" y="253"/>
                    <a:pt x="198" y="252"/>
                    <a:pt x="199" y="253"/>
                  </a:cubicBezTo>
                  <a:cubicBezTo>
                    <a:pt x="199" y="254"/>
                    <a:pt x="200" y="257"/>
                    <a:pt x="200" y="256"/>
                  </a:cubicBezTo>
                  <a:cubicBezTo>
                    <a:pt x="200" y="255"/>
                    <a:pt x="200" y="252"/>
                    <a:pt x="200" y="251"/>
                  </a:cubicBezTo>
                  <a:cubicBezTo>
                    <a:pt x="199" y="250"/>
                    <a:pt x="197" y="247"/>
                    <a:pt x="196" y="247"/>
                  </a:cubicBezTo>
                  <a:close/>
                  <a:moveTo>
                    <a:pt x="180" y="266"/>
                  </a:moveTo>
                  <a:cubicBezTo>
                    <a:pt x="181" y="266"/>
                    <a:pt x="187" y="266"/>
                    <a:pt x="187" y="266"/>
                  </a:cubicBezTo>
                  <a:cubicBezTo>
                    <a:pt x="187" y="266"/>
                    <a:pt x="186" y="263"/>
                    <a:pt x="187" y="261"/>
                  </a:cubicBezTo>
                  <a:cubicBezTo>
                    <a:pt x="188" y="260"/>
                    <a:pt x="189" y="259"/>
                    <a:pt x="189" y="259"/>
                  </a:cubicBezTo>
                  <a:cubicBezTo>
                    <a:pt x="188" y="258"/>
                    <a:pt x="187" y="257"/>
                    <a:pt x="187" y="257"/>
                  </a:cubicBezTo>
                  <a:cubicBezTo>
                    <a:pt x="186" y="257"/>
                    <a:pt x="186" y="257"/>
                    <a:pt x="186" y="257"/>
                  </a:cubicBezTo>
                  <a:cubicBezTo>
                    <a:pt x="180" y="261"/>
                    <a:pt x="180" y="261"/>
                    <a:pt x="180" y="261"/>
                  </a:cubicBezTo>
                  <a:cubicBezTo>
                    <a:pt x="180" y="261"/>
                    <a:pt x="179" y="266"/>
                    <a:pt x="180" y="266"/>
                  </a:cubicBezTo>
                  <a:close/>
                  <a:moveTo>
                    <a:pt x="197" y="261"/>
                  </a:moveTo>
                  <a:cubicBezTo>
                    <a:pt x="197" y="258"/>
                    <a:pt x="197" y="258"/>
                    <a:pt x="197" y="258"/>
                  </a:cubicBezTo>
                  <a:cubicBezTo>
                    <a:pt x="197" y="258"/>
                    <a:pt x="199" y="256"/>
                    <a:pt x="197" y="256"/>
                  </a:cubicBezTo>
                  <a:cubicBezTo>
                    <a:pt x="194" y="256"/>
                    <a:pt x="193" y="256"/>
                    <a:pt x="193" y="256"/>
                  </a:cubicBezTo>
                  <a:cubicBezTo>
                    <a:pt x="192" y="259"/>
                    <a:pt x="192" y="259"/>
                    <a:pt x="192" y="259"/>
                  </a:cubicBezTo>
                  <a:cubicBezTo>
                    <a:pt x="196" y="262"/>
                    <a:pt x="196" y="262"/>
                    <a:pt x="196" y="262"/>
                  </a:cubicBezTo>
                  <a:lnTo>
                    <a:pt x="197" y="261"/>
                  </a:lnTo>
                  <a:close/>
                  <a:moveTo>
                    <a:pt x="204" y="257"/>
                  </a:moveTo>
                  <a:cubicBezTo>
                    <a:pt x="205" y="254"/>
                    <a:pt x="205" y="254"/>
                    <a:pt x="205" y="254"/>
                  </a:cubicBezTo>
                  <a:cubicBezTo>
                    <a:pt x="202" y="255"/>
                    <a:pt x="202" y="255"/>
                    <a:pt x="202" y="255"/>
                  </a:cubicBezTo>
                  <a:cubicBezTo>
                    <a:pt x="202" y="257"/>
                    <a:pt x="202" y="257"/>
                    <a:pt x="202" y="257"/>
                  </a:cubicBezTo>
                  <a:cubicBezTo>
                    <a:pt x="203" y="259"/>
                    <a:pt x="203" y="259"/>
                    <a:pt x="203" y="259"/>
                  </a:cubicBezTo>
                  <a:cubicBezTo>
                    <a:pt x="204" y="259"/>
                    <a:pt x="204" y="259"/>
                    <a:pt x="204" y="259"/>
                  </a:cubicBezTo>
                  <a:lnTo>
                    <a:pt x="204" y="257"/>
                  </a:lnTo>
                  <a:close/>
                  <a:moveTo>
                    <a:pt x="185" y="284"/>
                  </a:moveTo>
                  <a:cubicBezTo>
                    <a:pt x="181" y="282"/>
                    <a:pt x="181" y="282"/>
                    <a:pt x="181" y="282"/>
                  </a:cubicBezTo>
                  <a:cubicBezTo>
                    <a:pt x="185" y="279"/>
                    <a:pt x="185" y="279"/>
                    <a:pt x="185" y="279"/>
                  </a:cubicBezTo>
                  <a:cubicBezTo>
                    <a:pt x="185" y="279"/>
                    <a:pt x="186" y="278"/>
                    <a:pt x="186" y="277"/>
                  </a:cubicBezTo>
                  <a:cubicBezTo>
                    <a:pt x="186" y="276"/>
                    <a:pt x="186" y="275"/>
                    <a:pt x="186" y="274"/>
                  </a:cubicBezTo>
                  <a:cubicBezTo>
                    <a:pt x="186" y="273"/>
                    <a:pt x="184" y="271"/>
                    <a:pt x="184" y="271"/>
                  </a:cubicBezTo>
                  <a:cubicBezTo>
                    <a:pt x="182" y="270"/>
                    <a:pt x="182" y="270"/>
                    <a:pt x="182" y="270"/>
                  </a:cubicBezTo>
                  <a:cubicBezTo>
                    <a:pt x="181" y="268"/>
                    <a:pt x="181" y="268"/>
                    <a:pt x="181" y="268"/>
                  </a:cubicBezTo>
                  <a:cubicBezTo>
                    <a:pt x="179" y="269"/>
                    <a:pt x="174" y="271"/>
                    <a:pt x="174" y="271"/>
                  </a:cubicBezTo>
                  <a:cubicBezTo>
                    <a:pt x="174" y="271"/>
                    <a:pt x="176" y="273"/>
                    <a:pt x="175" y="275"/>
                  </a:cubicBezTo>
                  <a:cubicBezTo>
                    <a:pt x="174" y="276"/>
                    <a:pt x="172" y="278"/>
                    <a:pt x="172" y="278"/>
                  </a:cubicBezTo>
                  <a:cubicBezTo>
                    <a:pt x="171" y="278"/>
                    <a:pt x="171" y="278"/>
                    <a:pt x="171" y="278"/>
                  </a:cubicBezTo>
                  <a:cubicBezTo>
                    <a:pt x="171" y="278"/>
                    <a:pt x="169" y="279"/>
                    <a:pt x="169" y="279"/>
                  </a:cubicBezTo>
                  <a:cubicBezTo>
                    <a:pt x="169" y="280"/>
                    <a:pt x="168" y="282"/>
                    <a:pt x="167" y="282"/>
                  </a:cubicBezTo>
                  <a:cubicBezTo>
                    <a:pt x="167" y="283"/>
                    <a:pt x="166" y="285"/>
                    <a:pt x="166" y="285"/>
                  </a:cubicBezTo>
                  <a:cubicBezTo>
                    <a:pt x="161" y="286"/>
                    <a:pt x="161" y="286"/>
                    <a:pt x="161" y="286"/>
                  </a:cubicBezTo>
                  <a:cubicBezTo>
                    <a:pt x="161" y="286"/>
                    <a:pt x="161" y="289"/>
                    <a:pt x="160" y="290"/>
                  </a:cubicBezTo>
                  <a:cubicBezTo>
                    <a:pt x="160" y="291"/>
                    <a:pt x="160" y="294"/>
                    <a:pt x="160" y="294"/>
                  </a:cubicBezTo>
                  <a:cubicBezTo>
                    <a:pt x="161" y="294"/>
                    <a:pt x="167" y="296"/>
                    <a:pt x="167" y="296"/>
                  </a:cubicBezTo>
                  <a:cubicBezTo>
                    <a:pt x="172" y="297"/>
                    <a:pt x="172" y="297"/>
                    <a:pt x="172" y="297"/>
                  </a:cubicBezTo>
                  <a:cubicBezTo>
                    <a:pt x="175" y="297"/>
                    <a:pt x="175" y="297"/>
                    <a:pt x="175" y="297"/>
                  </a:cubicBezTo>
                  <a:cubicBezTo>
                    <a:pt x="175" y="297"/>
                    <a:pt x="177" y="299"/>
                    <a:pt x="178" y="298"/>
                  </a:cubicBezTo>
                  <a:cubicBezTo>
                    <a:pt x="179" y="296"/>
                    <a:pt x="180" y="291"/>
                    <a:pt x="180" y="290"/>
                  </a:cubicBezTo>
                  <a:cubicBezTo>
                    <a:pt x="181" y="289"/>
                    <a:pt x="184" y="287"/>
                    <a:pt x="185" y="287"/>
                  </a:cubicBezTo>
                  <a:cubicBezTo>
                    <a:pt x="186" y="287"/>
                    <a:pt x="187" y="287"/>
                    <a:pt x="187" y="287"/>
                  </a:cubicBezTo>
                  <a:lnTo>
                    <a:pt x="185" y="284"/>
                  </a:lnTo>
                  <a:close/>
                  <a:moveTo>
                    <a:pt x="173" y="306"/>
                  </a:moveTo>
                  <a:cubicBezTo>
                    <a:pt x="172" y="304"/>
                    <a:pt x="172" y="304"/>
                    <a:pt x="172" y="304"/>
                  </a:cubicBezTo>
                  <a:cubicBezTo>
                    <a:pt x="169" y="306"/>
                    <a:pt x="169" y="306"/>
                    <a:pt x="169" y="306"/>
                  </a:cubicBezTo>
                  <a:cubicBezTo>
                    <a:pt x="164" y="305"/>
                    <a:pt x="164" y="305"/>
                    <a:pt x="164" y="305"/>
                  </a:cubicBezTo>
                  <a:cubicBezTo>
                    <a:pt x="154" y="305"/>
                    <a:pt x="154" y="305"/>
                    <a:pt x="154" y="305"/>
                  </a:cubicBezTo>
                  <a:cubicBezTo>
                    <a:pt x="153" y="305"/>
                    <a:pt x="153" y="305"/>
                    <a:pt x="153" y="305"/>
                  </a:cubicBezTo>
                  <a:cubicBezTo>
                    <a:pt x="155" y="306"/>
                    <a:pt x="155" y="306"/>
                    <a:pt x="155" y="306"/>
                  </a:cubicBezTo>
                  <a:cubicBezTo>
                    <a:pt x="154" y="307"/>
                    <a:pt x="154" y="307"/>
                    <a:pt x="154" y="307"/>
                  </a:cubicBezTo>
                  <a:cubicBezTo>
                    <a:pt x="154" y="307"/>
                    <a:pt x="164" y="309"/>
                    <a:pt x="165" y="309"/>
                  </a:cubicBezTo>
                  <a:cubicBezTo>
                    <a:pt x="166" y="309"/>
                    <a:pt x="172" y="311"/>
                    <a:pt x="174" y="311"/>
                  </a:cubicBezTo>
                  <a:cubicBezTo>
                    <a:pt x="176" y="311"/>
                    <a:pt x="177" y="311"/>
                    <a:pt x="177" y="311"/>
                  </a:cubicBezTo>
                  <a:cubicBezTo>
                    <a:pt x="180" y="309"/>
                    <a:pt x="180" y="309"/>
                    <a:pt x="180" y="309"/>
                  </a:cubicBezTo>
                  <a:cubicBezTo>
                    <a:pt x="180" y="309"/>
                    <a:pt x="176" y="308"/>
                    <a:pt x="176" y="308"/>
                  </a:cubicBezTo>
                  <a:cubicBezTo>
                    <a:pt x="175" y="308"/>
                    <a:pt x="173" y="306"/>
                    <a:pt x="173" y="306"/>
                  </a:cubicBezTo>
                  <a:close/>
                  <a:moveTo>
                    <a:pt x="197" y="266"/>
                  </a:moveTo>
                  <a:cubicBezTo>
                    <a:pt x="197" y="266"/>
                    <a:pt x="194" y="268"/>
                    <a:pt x="194" y="269"/>
                  </a:cubicBezTo>
                  <a:cubicBezTo>
                    <a:pt x="194" y="269"/>
                    <a:pt x="196" y="270"/>
                    <a:pt x="196" y="270"/>
                  </a:cubicBezTo>
                  <a:cubicBezTo>
                    <a:pt x="198" y="269"/>
                    <a:pt x="198" y="269"/>
                    <a:pt x="198" y="269"/>
                  </a:cubicBezTo>
                  <a:cubicBezTo>
                    <a:pt x="200" y="269"/>
                    <a:pt x="200" y="269"/>
                    <a:pt x="200" y="269"/>
                  </a:cubicBezTo>
                  <a:cubicBezTo>
                    <a:pt x="200" y="269"/>
                    <a:pt x="199" y="270"/>
                    <a:pt x="199" y="272"/>
                  </a:cubicBezTo>
                  <a:cubicBezTo>
                    <a:pt x="199" y="273"/>
                    <a:pt x="200" y="274"/>
                    <a:pt x="200" y="274"/>
                  </a:cubicBezTo>
                  <a:cubicBezTo>
                    <a:pt x="200" y="274"/>
                    <a:pt x="204" y="273"/>
                    <a:pt x="205" y="273"/>
                  </a:cubicBezTo>
                  <a:cubicBezTo>
                    <a:pt x="207" y="273"/>
                    <a:pt x="205" y="271"/>
                    <a:pt x="205" y="271"/>
                  </a:cubicBezTo>
                  <a:cubicBezTo>
                    <a:pt x="205" y="271"/>
                    <a:pt x="205" y="270"/>
                    <a:pt x="206" y="269"/>
                  </a:cubicBezTo>
                  <a:cubicBezTo>
                    <a:pt x="206" y="269"/>
                    <a:pt x="206" y="268"/>
                    <a:pt x="206" y="268"/>
                  </a:cubicBezTo>
                  <a:cubicBezTo>
                    <a:pt x="208" y="270"/>
                    <a:pt x="208" y="270"/>
                    <a:pt x="208" y="270"/>
                  </a:cubicBezTo>
                  <a:cubicBezTo>
                    <a:pt x="208" y="270"/>
                    <a:pt x="209" y="266"/>
                    <a:pt x="209" y="266"/>
                  </a:cubicBezTo>
                  <a:cubicBezTo>
                    <a:pt x="209" y="265"/>
                    <a:pt x="208" y="264"/>
                    <a:pt x="208" y="264"/>
                  </a:cubicBezTo>
                  <a:cubicBezTo>
                    <a:pt x="206" y="263"/>
                    <a:pt x="206" y="263"/>
                    <a:pt x="206" y="263"/>
                  </a:cubicBezTo>
                  <a:cubicBezTo>
                    <a:pt x="203" y="263"/>
                    <a:pt x="203" y="263"/>
                    <a:pt x="203" y="263"/>
                  </a:cubicBezTo>
                  <a:cubicBezTo>
                    <a:pt x="201" y="265"/>
                    <a:pt x="201" y="265"/>
                    <a:pt x="201" y="265"/>
                  </a:cubicBezTo>
                  <a:lnTo>
                    <a:pt x="197" y="266"/>
                  </a:lnTo>
                  <a:close/>
                  <a:moveTo>
                    <a:pt x="198" y="285"/>
                  </a:moveTo>
                  <a:cubicBezTo>
                    <a:pt x="200" y="284"/>
                    <a:pt x="200" y="284"/>
                    <a:pt x="200" y="284"/>
                  </a:cubicBezTo>
                  <a:cubicBezTo>
                    <a:pt x="204" y="285"/>
                    <a:pt x="204" y="285"/>
                    <a:pt x="204" y="285"/>
                  </a:cubicBezTo>
                  <a:cubicBezTo>
                    <a:pt x="206" y="282"/>
                    <a:pt x="206" y="282"/>
                    <a:pt x="206" y="282"/>
                  </a:cubicBezTo>
                  <a:cubicBezTo>
                    <a:pt x="206" y="280"/>
                    <a:pt x="206" y="280"/>
                    <a:pt x="206" y="280"/>
                  </a:cubicBezTo>
                  <a:cubicBezTo>
                    <a:pt x="204" y="280"/>
                    <a:pt x="204" y="280"/>
                    <a:pt x="204" y="280"/>
                  </a:cubicBezTo>
                  <a:cubicBezTo>
                    <a:pt x="200" y="281"/>
                    <a:pt x="200" y="281"/>
                    <a:pt x="200" y="281"/>
                  </a:cubicBezTo>
                  <a:cubicBezTo>
                    <a:pt x="197" y="282"/>
                    <a:pt x="197" y="282"/>
                    <a:pt x="197" y="282"/>
                  </a:cubicBezTo>
                  <a:cubicBezTo>
                    <a:pt x="191" y="282"/>
                    <a:pt x="191" y="282"/>
                    <a:pt x="191" y="282"/>
                  </a:cubicBezTo>
                  <a:cubicBezTo>
                    <a:pt x="191" y="282"/>
                    <a:pt x="189" y="282"/>
                    <a:pt x="189" y="283"/>
                  </a:cubicBezTo>
                  <a:cubicBezTo>
                    <a:pt x="189" y="283"/>
                    <a:pt x="188" y="286"/>
                    <a:pt x="188" y="286"/>
                  </a:cubicBezTo>
                  <a:cubicBezTo>
                    <a:pt x="188" y="289"/>
                    <a:pt x="188" y="289"/>
                    <a:pt x="188" y="289"/>
                  </a:cubicBezTo>
                  <a:cubicBezTo>
                    <a:pt x="188" y="291"/>
                    <a:pt x="188" y="291"/>
                    <a:pt x="188" y="291"/>
                  </a:cubicBezTo>
                  <a:cubicBezTo>
                    <a:pt x="188" y="293"/>
                    <a:pt x="188" y="293"/>
                    <a:pt x="188" y="293"/>
                  </a:cubicBezTo>
                  <a:cubicBezTo>
                    <a:pt x="189" y="295"/>
                    <a:pt x="189" y="295"/>
                    <a:pt x="189" y="295"/>
                  </a:cubicBezTo>
                  <a:cubicBezTo>
                    <a:pt x="189" y="295"/>
                    <a:pt x="189" y="297"/>
                    <a:pt x="189" y="298"/>
                  </a:cubicBezTo>
                  <a:cubicBezTo>
                    <a:pt x="189" y="299"/>
                    <a:pt x="190" y="300"/>
                    <a:pt x="191" y="300"/>
                  </a:cubicBezTo>
                  <a:cubicBezTo>
                    <a:pt x="192" y="300"/>
                    <a:pt x="193" y="301"/>
                    <a:pt x="193" y="301"/>
                  </a:cubicBezTo>
                  <a:cubicBezTo>
                    <a:pt x="193" y="301"/>
                    <a:pt x="193" y="302"/>
                    <a:pt x="193" y="303"/>
                  </a:cubicBezTo>
                  <a:cubicBezTo>
                    <a:pt x="193" y="304"/>
                    <a:pt x="193" y="306"/>
                    <a:pt x="194" y="305"/>
                  </a:cubicBezTo>
                  <a:cubicBezTo>
                    <a:pt x="195" y="304"/>
                    <a:pt x="196" y="302"/>
                    <a:pt x="196" y="302"/>
                  </a:cubicBezTo>
                  <a:cubicBezTo>
                    <a:pt x="193" y="299"/>
                    <a:pt x="193" y="299"/>
                    <a:pt x="193" y="299"/>
                  </a:cubicBezTo>
                  <a:cubicBezTo>
                    <a:pt x="193" y="299"/>
                    <a:pt x="193" y="298"/>
                    <a:pt x="193" y="297"/>
                  </a:cubicBezTo>
                  <a:cubicBezTo>
                    <a:pt x="193" y="296"/>
                    <a:pt x="193" y="294"/>
                    <a:pt x="193" y="294"/>
                  </a:cubicBezTo>
                  <a:cubicBezTo>
                    <a:pt x="194" y="294"/>
                    <a:pt x="194" y="294"/>
                    <a:pt x="194" y="294"/>
                  </a:cubicBezTo>
                  <a:cubicBezTo>
                    <a:pt x="194" y="294"/>
                    <a:pt x="196" y="295"/>
                    <a:pt x="196" y="296"/>
                  </a:cubicBezTo>
                  <a:cubicBezTo>
                    <a:pt x="196" y="298"/>
                    <a:pt x="196" y="298"/>
                    <a:pt x="197" y="299"/>
                  </a:cubicBezTo>
                  <a:cubicBezTo>
                    <a:pt x="197" y="300"/>
                    <a:pt x="198" y="302"/>
                    <a:pt x="198" y="300"/>
                  </a:cubicBezTo>
                  <a:cubicBezTo>
                    <a:pt x="199" y="298"/>
                    <a:pt x="199" y="297"/>
                    <a:pt x="198" y="296"/>
                  </a:cubicBezTo>
                  <a:cubicBezTo>
                    <a:pt x="198" y="295"/>
                    <a:pt x="198" y="294"/>
                    <a:pt x="197" y="293"/>
                  </a:cubicBezTo>
                  <a:cubicBezTo>
                    <a:pt x="196" y="291"/>
                    <a:pt x="195" y="290"/>
                    <a:pt x="195" y="290"/>
                  </a:cubicBezTo>
                  <a:cubicBezTo>
                    <a:pt x="195" y="288"/>
                    <a:pt x="195" y="288"/>
                    <a:pt x="195" y="288"/>
                  </a:cubicBezTo>
                  <a:cubicBezTo>
                    <a:pt x="196" y="286"/>
                    <a:pt x="196" y="286"/>
                    <a:pt x="196" y="286"/>
                  </a:cubicBezTo>
                  <a:lnTo>
                    <a:pt x="198" y="285"/>
                  </a:lnTo>
                  <a:close/>
                  <a:moveTo>
                    <a:pt x="206" y="312"/>
                  </a:moveTo>
                  <a:cubicBezTo>
                    <a:pt x="206" y="312"/>
                    <a:pt x="210" y="311"/>
                    <a:pt x="210" y="311"/>
                  </a:cubicBezTo>
                  <a:cubicBezTo>
                    <a:pt x="210" y="311"/>
                    <a:pt x="213" y="310"/>
                    <a:pt x="214" y="310"/>
                  </a:cubicBezTo>
                  <a:cubicBezTo>
                    <a:pt x="214" y="310"/>
                    <a:pt x="215" y="308"/>
                    <a:pt x="215" y="308"/>
                  </a:cubicBezTo>
                  <a:cubicBezTo>
                    <a:pt x="215" y="307"/>
                    <a:pt x="214" y="308"/>
                    <a:pt x="214" y="308"/>
                  </a:cubicBezTo>
                  <a:cubicBezTo>
                    <a:pt x="214" y="308"/>
                    <a:pt x="212" y="308"/>
                    <a:pt x="211" y="309"/>
                  </a:cubicBezTo>
                  <a:cubicBezTo>
                    <a:pt x="211" y="309"/>
                    <a:pt x="209" y="308"/>
                    <a:pt x="209" y="308"/>
                  </a:cubicBezTo>
                  <a:cubicBezTo>
                    <a:pt x="206" y="309"/>
                    <a:pt x="206" y="309"/>
                    <a:pt x="206" y="309"/>
                  </a:cubicBezTo>
                  <a:cubicBezTo>
                    <a:pt x="201" y="311"/>
                    <a:pt x="201" y="311"/>
                    <a:pt x="201" y="311"/>
                  </a:cubicBezTo>
                  <a:cubicBezTo>
                    <a:pt x="202" y="312"/>
                    <a:pt x="202" y="312"/>
                    <a:pt x="202" y="312"/>
                  </a:cubicBezTo>
                  <a:cubicBezTo>
                    <a:pt x="202" y="312"/>
                    <a:pt x="205" y="312"/>
                    <a:pt x="206" y="312"/>
                  </a:cubicBezTo>
                  <a:close/>
                  <a:moveTo>
                    <a:pt x="186" y="310"/>
                  </a:moveTo>
                  <a:cubicBezTo>
                    <a:pt x="186" y="311"/>
                    <a:pt x="186" y="311"/>
                    <a:pt x="186" y="311"/>
                  </a:cubicBezTo>
                  <a:cubicBezTo>
                    <a:pt x="190" y="311"/>
                    <a:pt x="190" y="311"/>
                    <a:pt x="190" y="311"/>
                  </a:cubicBezTo>
                  <a:cubicBezTo>
                    <a:pt x="194" y="309"/>
                    <a:pt x="194" y="309"/>
                    <a:pt x="194" y="309"/>
                  </a:cubicBezTo>
                  <a:cubicBezTo>
                    <a:pt x="191" y="307"/>
                    <a:pt x="191" y="307"/>
                    <a:pt x="191" y="307"/>
                  </a:cubicBezTo>
                  <a:cubicBezTo>
                    <a:pt x="189" y="306"/>
                    <a:pt x="189" y="306"/>
                    <a:pt x="189" y="306"/>
                  </a:cubicBezTo>
                  <a:cubicBezTo>
                    <a:pt x="189" y="306"/>
                    <a:pt x="187" y="306"/>
                    <a:pt x="187" y="307"/>
                  </a:cubicBezTo>
                  <a:cubicBezTo>
                    <a:pt x="187" y="307"/>
                    <a:pt x="186" y="308"/>
                    <a:pt x="186" y="308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86" y="309"/>
                    <a:pt x="186" y="309"/>
                    <a:pt x="186" y="310"/>
                  </a:cubicBezTo>
                  <a:close/>
                  <a:moveTo>
                    <a:pt x="216" y="296"/>
                  </a:moveTo>
                  <a:cubicBezTo>
                    <a:pt x="216" y="298"/>
                    <a:pt x="216" y="298"/>
                    <a:pt x="216" y="298"/>
                  </a:cubicBezTo>
                  <a:cubicBezTo>
                    <a:pt x="216" y="299"/>
                    <a:pt x="216" y="299"/>
                    <a:pt x="216" y="299"/>
                  </a:cubicBezTo>
                  <a:cubicBezTo>
                    <a:pt x="221" y="299"/>
                    <a:pt x="221" y="299"/>
                    <a:pt x="221" y="299"/>
                  </a:cubicBezTo>
                  <a:cubicBezTo>
                    <a:pt x="224" y="298"/>
                    <a:pt x="224" y="298"/>
                    <a:pt x="224" y="298"/>
                  </a:cubicBezTo>
                  <a:cubicBezTo>
                    <a:pt x="222" y="297"/>
                    <a:pt x="222" y="297"/>
                    <a:pt x="222" y="297"/>
                  </a:cubicBezTo>
                  <a:cubicBezTo>
                    <a:pt x="218" y="296"/>
                    <a:pt x="218" y="296"/>
                    <a:pt x="218" y="296"/>
                  </a:cubicBezTo>
                  <a:lnTo>
                    <a:pt x="216" y="296"/>
                  </a:lnTo>
                  <a:close/>
                  <a:moveTo>
                    <a:pt x="272" y="310"/>
                  </a:moveTo>
                  <a:cubicBezTo>
                    <a:pt x="272" y="310"/>
                    <a:pt x="270" y="306"/>
                    <a:pt x="270" y="306"/>
                  </a:cubicBezTo>
                  <a:cubicBezTo>
                    <a:pt x="270" y="306"/>
                    <a:pt x="268" y="305"/>
                    <a:pt x="269" y="305"/>
                  </a:cubicBezTo>
                  <a:cubicBezTo>
                    <a:pt x="270" y="305"/>
                    <a:pt x="272" y="305"/>
                    <a:pt x="272" y="304"/>
                  </a:cubicBezTo>
                  <a:cubicBezTo>
                    <a:pt x="271" y="304"/>
                    <a:pt x="268" y="302"/>
                    <a:pt x="268" y="302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61" y="297"/>
                    <a:pt x="261" y="297"/>
                    <a:pt x="261" y="297"/>
                  </a:cubicBezTo>
                  <a:cubicBezTo>
                    <a:pt x="257" y="296"/>
                    <a:pt x="257" y="296"/>
                    <a:pt x="257" y="296"/>
                  </a:cubicBezTo>
                  <a:cubicBezTo>
                    <a:pt x="252" y="294"/>
                    <a:pt x="252" y="294"/>
                    <a:pt x="252" y="294"/>
                  </a:cubicBezTo>
                  <a:cubicBezTo>
                    <a:pt x="247" y="293"/>
                    <a:pt x="247" y="293"/>
                    <a:pt x="247" y="293"/>
                  </a:cubicBezTo>
                  <a:cubicBezTo>
                    <a:pt x="241" y="291"/>
                    <a:pt x="241" y="291"/>
                    <a:pt x="241" y="291"/>
                  </a:cubicBezTo>
                  <a:cubicBezTo>
                    <a:pt x="241" y="291"/>
                    <a:pt x="241" y="293"/>
                    <a:pt x="241" y="294"/>
                  </a:cubicBezTo>
                  <a:cubicBezTo>
                    <a:pt x="241" y="295"/>
                    <a:pt x="236" y="297"/>
                    <a:pt x="236" y="297"/>
                  </a:cubicBezTo>
                  <a:cubicBezTo>
                    <a:pt x="233" y="292"/>
                    <a:pt x="233" y="292"/>
                    <a:pt x="233" y="292"/>
                  </a:cubicBezTo>
                  <a:cubicBezTo>
                    <a:pt x="233" y="290"/>
                    <a:pt x="233" y="290"/>
                    <a:pt x="233" y="290"/>
                  </a:cubicBezTo>
                  <a:cubicBezTo>
                    <a:pt x="225" y="288"/>
                    <a:pt x="225" y="288"/>
                    <a:pt x="225" y="288"/>
                  </a:cubicBezTo>
                  <a:cubicBezTo>
                    <a:pt x="223" y="289"/>
                    <a:pt x="223" y="289"/>
                    <a:pt x="223" y="289"/>
                  </a:cubicBezTo>
                  <a:cubicBezTo>
                    <a:pt x="223" y="289"/>
                    <a:pt x="224" y="294"/>
                    <a:pt x="224" y="295"/>
                  </a:cubicBezTo>
                  <a:cubicBezTo>
                    <a:pt x="224" y="295"/>
                    <a:pt x="227" y="296"/>
                    <a:pt x="228" y="297"/>
                  </a:cubicBezTo>
                  <a:cubicBezTo>
                    <a:pt x="228" y="297"/>
                    <a:pt x="230" y="298"/>
                    <a:pt x="230" y="298"/>
                  </a:cubicBezTo>
                  <a:cubicBezTo>
                    <a:pt x="231" y="299"/>
                    <a:pt x="236" y="299"/>
                    <a:pt x="236" y="299"/>
                  </a:cubicBezTo>
                  <a:cubicBezTo>
                    <a:pt x="237" y="299"/>
                    <a:pt x="240" y="299"/>
                    <a:pt x="241" y="300"/>
                  </a:cubicBezTo>
                  <a:cubicBezTo>
                    <a:pt x="241" y="301"/>
                    <a:pt x="243" y="304"/>
                    <a:pt x="243" y="304"/>
                  </a:cubicBezTo>
                  <a:cubicBezTo>
                    <a:pt x="245" y="306"/>
                    <a:pt x="245" y="306"/>
                    <a:pt x="245" y="306"/>
                  </a:cubicBezTo>
                  <a:cubicBezTo>
                    <a:pt x="249" y="309"/>
                    <a:pt x="249" y="309"/>
                    <a:pt x="249" y="309"/>
                  </a:cubicBezTo>
                  <a:cubicBezTo>
                    <a:pt x="254" y="310"/>
                    <a:pt x="254" y="310"/>
                    <a:pt x="254" y="310"/>
                  </a:cubicBezTo>
                  <a:cubicBezTo>
                    <a:pt x="256" y="308"/>
                    <a:pt x="256" y="308"/>
                    <a:pt x="256" y="308"/>
                  </a:cubicBezTo>
                  <a:cubicBezTo>
                    <a:pt x="261" y="307"/>
                    <a:pt x="261" y="307"/>
                    <a:pt x="261" y="307"/>
                  </a:cubicBezTo>
                  <a:cubicBezTo>
                    <a:pt x="261" y="307"/>
                    <a:pt x="263" y="308"/>
                    <a:pt x="264" y="308"/>
                  </a:cubicBezTo>
                  <a:cubicBezTo>
                    <a:pt x="264" y="308"/>
                    <a:pt x="265" y="309"/>
                    <a:pt x="266" y="310"/>
                  </a:cubicBezTo>
                  <a:cubicBezTo>
                    <a:pt x="266" y="311"/>
                    <a:pt x="267" y="313"/>
                    <a:pt x="267" y="313"/>
                  </a:cubicBezTo>
                  <a:cubicBezTo>
                    <a:pt x="274" y="314"/>
                    <a:pt x="274" y="314"/>
                    <a:pt x="274" y="314"/>
                  </a:cubicBezTo>
                  <a:cubicBezTo>
                    <a:pt x="276" y="314"/>
                    <a:pt x="276" y="314"/>
                    <a:pt x="276" y="314"/>
                  </a:cubicBezTo>
                  <a:cubicBezTo>
                    <a:pt x="276" y="314"/>
                    <a:pt x="272" y="311"/>
                    <a:pt x="272" y="310"/>
                  </a:cubicBezTo>
                  <a:close/>
                  <a:moveTo>
                    <a:pt x="287" y="295"/>
                  </a:moveTo>
                  <a:cubicBezTo>
                    <a:pt x="287" y="294"/>
                    <a:pt x="287" y="293"/>
                    <a:pt x="287" y="292"/>
                  </a:cubicBezTo>
                  <a:cubicBezTo>
                    <a:pt x="286" y="292"/>
                    <a:pt x="286" y="293"/>
                    <a:pt x="286" y="293"/>
                  </a:cubicBezTo>
                  <a:cubicBezTo>
                    <a:pt x="286" y="293"/>
                    <a:pt x="282" y="296"/>
                    <a:pt x="281" y="297"/>
                  </a:cubicBezTo>
                  <a:cubicBezTo>
                    <a:pt x="279" y="297"/>
                    <a:pt x="279" y="298"/>
                    <a:pt x="279" y="298"/>
                  </a:cubicBezTo>
                  <a:cubicBezTo>
                    <a:pt x="274" y="299"/>
                    <a:pt x="274" y="299"/>
                    <a:pt x="274" y="299"/>
                  </a:cubicBezTo>
                  <a:cubicBezTo>
                    <a:pt x="274" y="299"/>
                    <a:pt x="274" y="299"/>
                    <a:pt x="273" y="300"/>
                  </a:cubicBezTo>
                  <a:cubicBezTo>
                    <a:pt x="271" y="302"/>
                    <a:pt x="273" y="303"/>
                    <a:pt x="273" y="303"/>
                  </a:cubicBezTo>
                  <a:cubicBezTo>
                    <a:pt x="273" y="304"/>
                    <a:pt x="273" y="305"/>
                    <a:pt x="273" y="305"/>
                  </a:cubicBezTo>
                  <a:cubicBezTo>
                    <a:pt x="275" y="304"/>
                    <a:pt x="275" y="304"/>
                    <a:pt x="275" y="304"/>
                  </a:cubicBezTo>
                  <a:cubicBezTo>
                    <a:pt x="276" y="304"/>
                    <a:pt x="276" y="304"/>
                    <a:pt x="276" y="304"/>
                  </a:cubicBezTo>
                  <a:cubicBezTo>
                    <a:pt x="276" y="304"/>
                    <a:pt x="278" y="303"/>
                    <a:pt x="279" y="303"/>
                  </a:cubicBezTo>
                  <a:cubicBezTo>
                    <a:pt x="279" y="303"/>
                    <a:pt x="281" y="302"/>
                    <a:pt x="281" y="302"/>
                  </a:cubicBezTo>
                  <a:cubicBezTo>
                    <a:pt x="284" y="300"/>
                    <a:pt x="284" y="300"/>
                    <a:pt x="284" y="300"/>
                  </a:cubicBezTo>
                  <a:cubicBezTo>
                    <a:pt x="284" y="300"/>
                    <a:pt x="287" y="296"/>
                    <a:pt x="287" y="295"/>
                  </a:cubicBezTo>
                  <a:close/>
                  <a:moveTo>
                    <a:pt x="245" y="382"/>
                  </a:moveTo>
                  <a:cubicBezTo>
                    <a:pt x="246" y="382"/>
                    <a:pt x="251" y="379"/>
                    <a:pt x="251" y="378"/>
                  </a:cubicBezTo>
                  <a:cubicBezTo>
                    <a:pt x="252" y="377"/>
                    <a:pt x="255" y="376"/>
                    <a:pt x="256" y="376"/>
                  </a:cubicBezTo>
                  <a:cubicBezTo>
                    <a:pt x="257" y="375"/>
                    <a:pt x="258" y="374"/>
                    <a:pt x="258" y="373"/>
                  </a:cubicBezTo>
                  <a:cubicBezTo>
                    <a:pt x="258" y="372"/>
                    <a:pt x="261" y="370"/>
                    <a:pt x="261" y="369"/>
                  </a:cubicBezTo>
                  <a:cubicBezTo>
                    <a:pt x="261" y="368"/>
                    <a:pt x="265" y="367"/>
                    <a:pt x="266" y="366"/>
                  </a:cubicBezTo>
                  <a:cubicBezTo>
                    <a:pt x="266" y="366"/>
                    <a:pt x="267" y="363"/>
                    <a:pt x="267" y="363"/>
                  </a:cubicBezTo>
                  <a:cubicBezTo>
                    <a:pt x="269" y="360"/>
                    <a:pt x="269" y="360"/>
                    <a:pt x="269" y="360"/>
                  </a:cubicBezTo>
                  <a:cubicBezTo>
                    <a:pt x="269" y="360"/>
                    <a:pt x="269" y="357"/>
                    <a:pt x="269" y="356"/>
                  </a:cubicBezTo>
                  <a:cubicBezTo>
                    <a:pt x="270" y="355"/>
                    <a:pt x="268" y="351"/>
                    <a:pt x="268" y="351"/>
                  </a:cubicBezTo>
                  <a:cubicBezTo>
                    <a:pt x="267" y="350"/>
                    <a:pt x="266" y="350"/>
                    <a:pt x="266" y="348"/>
                  </a:cubicBezTo>
                  <a:cubicBezTo>
                    <a:pt x="266" y="347"/>
                    <a:pt x="267" y="346"/>
                    <a:pt x="267" y="346"/>
                  </a:cubicBezTo>
                  <a:cubicBezTo>
                    <a:pt x="262" y="343"/>
                    <a:pt x="262" y="343"/>
                    <a:pt x="262" y="343"/>
                  </a:cubicBezTo>
                  <a:cubicBezTo>
                    <a:pt x="262" y="343"/>
                    <a:pt x="261" y="338"/>
                    <a:pt x="260" y="337"/>
                  </a:cubicBezTo>
                  <a:cubicBezTo>
                    <a:pt x="260" y="336"/>
                    <a:pt x="257" y="334"/>
                    <a:pt x="257" y="333"/>
                  </a:cubicBezTo>
                  <a:cubicBezTo>
                    <a:pt x="257" y="331"/>
                    <a:pt x="258" y="328"/>
                    <a:pt x="258" y="326"/>
                  </a:cubicBezTo>
                  <a:cubicBezTo>
                    <a:pt x="258" y="324"/>
                    <a:pt x="252" y="323"/>
                    <a:pt x="251" y="323"/>
                  </a:cubicBezTo>
                  <a:cubicBezTo>
                    <a:pt x="250" y="323"/>
                    <a:pt x="251" y="325"/>
                    <a:pt x="251" y="326"/>
                  </a:cubicBezTo>
                  <a:cubicBezTo>
                    <a:pt x="251" y="327"/>
                    <a:pt x="250" y="327"/>
                    <a:pt x="248" y="330"/>
                  </a:cubicBezTo>
                  <a:cubicBezTo>
                    <a:pt x="246" y="332"/>
                    <a:pt x="246" y="331"/>
                    <a:pt x="246" y="332"/>
                  </a:cubicBezTo>
                  <a:cubicBezTo>
                    <a:pt x="245" y="333"/>
                    <a:pt x="244" y="337"/>
                    <a:pt x="244" y="337"/>
                  </a:cubicBezTo>
                  <a:cubicBezTo>
                    <a:pt x="244" y="337"/>
                    <a:pt x="240" y="336"/>
                    <a:pt x="239" y="335"/>
                  </a:cubicBezTo>
                  <a:cubicBezTo>
                    <a:pt x="239" y="334"/>
                    <a:pt x="235" y="332"/>
                    <a:pt x="235" y="332"/>
                  </a:cubicBezTo>
                  <a:cubicBezTo>
                    <a:pt x="235" y="332"/>
                    <a:pt x="238" y="326"/>
                    <a:pt x="239" y="325"/>
                  </a:cubicBezTo>
                  <a:cubicBezTo>
                    <a:pt x="239" y="325"/>
                    <a:pt x="235" y="324"/>
                    <a:pt x="234" y="324"/>
                  </a:cubicBezTo>
                  <a:cubicBezTo>
                    <a:pt x="232" y="324"/>
                    <a:pt x="232" y="325"/>
                    <a:pt x="230" y="325"/>
                  </a:cubicBezTo>
                  <a:cubicBezTo>
                    <a:pt x="228" y="325"/>
                    <a:pt x="225" y="326"/>
                    <a:pt x="222" y="328"/>
                  </a:cubicBezTo>
                  <a:cubicBezTo>
                    <a:pt x="218" y="329"/>
                    <a:pt x="221" y="331"/>
                    <a:pt x="221" y="332"/>
                  </a:cubicBezTo>
                  <a:cubicBezTo>
                    <a:pt x="221" y="333"/>
                    <a:pt x="221" y="334"/>
                    <a:pt x="221" y="336"/>
                  </a:cubicBezTo>
                  <a:cubicBezTo>
                    <a:pt x="221" y="337"/>
                    <a:pt x="219" y="336"/>
                    <a:pt x="218" y="335"/>
                  </a:cubicBezTo>
                  <a:cubicBezTo>
                    <a:pt x="217" y="335"/>
                    <a:pt x="215" y="333"/>
                    <a:pt x="215" y="332"/>
                  </a:cubicBezTo>
                  <a:cubicBezTo>
                    <a:pt x="215" y="331"/>
                    <a:pt x="213" y="331"/>
                    <a:pt x="213" y="331"/>
                  </a:cubicBezTo>
                  <a:cubicBezTo>
                    <a:pt x="212" y="330"/>
                    <a:pt x="210" y="332"/>
                    <a:pt x="209" y="333"/>
                  </a:cubicBezTo>
                  <a:cubicBezTo>
                    <a:pt x="208" y="334"/>
                    <a:pt x="207" y="336"/>
                    <a:pt x="206" y="336"/>
                  </a:cubicBezTo>
                  <a:cubicBezTo>
                    <a:pt x="205" y="337"/>
                    <a:pt x="202" y="339"/>
                    <a:pt x="202" y="340"/>
                  </a:cubicBezTo>
                  <a:cubicBezTo>
                    <a:pt x="201" y="340"/>
                    <a:pt x="202" y="341"/>
                    <a:pt x="200" y="344"/>
                  </a:cubicBezTo>
                  <a:cubicBezTo>
                    <a:pt x="198" y="347"/>
                    <a:pt x="199" y="345"/>
                    <a:pt x="198" y="347"/>
                  </a:cubicBezTo>
                  <a:cubicBezTo>
                    <a:pt x="198" y="348"/>
                    <a:pt x="196" y="348"/>
                    <a:pt x="196" y="348"/>
                  </a:cubicBezTo>
                  <a:cubicBezTo>
                    <a:pt x="196" y="348"/>
                    <a:pt x="192" y="346"/>
                    <a:pt x="191" y="346"/>
                  </a:cubicBezTo>
                  <a:cubicBezTo>
                    <a:pt x="190" y="346"/>
                    <a:pt x="186" y="348"/>
                    <a:pt x="186" y="348"/>
                  </a:cubicBezTo>
                  <a:cubicBezTo>
                    <a:pt x="186" y="350"/>
                    <a:pt x="186" y="350"/>
                    <a:pt x="186" y="350"/>
                  </a:cubicBezTo>
                  <a:cubicBezTo>
                    <a:pt x="186" y="350"/>
                    <a:pt x="188" y="352"/>
                    <a:pt x="188" y="353"/>
                  </a:cubicBezTo>
                  <a:cubicBezTo>
                    <a:pt x="188" y="354"/>
                    <a:pt x="188" y="356"/>
                    <a:pt x="188" y="357"/>
                  </a:cubicBezTo>
                  <a:cubicBezTo>
                    <a:pt x="188" y="358"/>
                    <a:pt x="189" y="359"/>
                    <a:pt x="189" y="360"/>
                  </a:cubicBezTo>
                  <a:cubicBezTo>
                    <a:pt x="189" y="361"/>
                    <a:pt x="190" y="363"/>
                    <a:pt x="190" y="364"/>
                  </a:cubicBezTo>
                  <a:cubicBezTo>
                    <a:pt x="190" y="365"/>
                    <a:pt x="193" y="367"/>
                    <a:pt x="194" y="368"/>
                  </a:cubicBezTo>
                  <a:cubicBezTo>
                    <a:pt x="195" y="369"/>
                    <a:pt x="194" y="369"/>
                    <a:pt x="194" y="371"/>
                  </a:cubicBezTo>
                  <a:cubicBezTo>
                    <a:pt x="194" y="373"/>
                    <a:pt x="195" y="374"/>
                    <a:pt x="195" y="374"/>
                  </a:cubicBezTo>
                  <a:cubicBezTo>
                    <a:pt x="195" y="374"/>
                    <a:pt x="198" y="374"/>
                    <a:pt x="199" y="374"/>
                  </a:cubicBezTo>
                  <a:cubicBezTo>
                    <a:pt x="200" y="374"/>
                    <a:pt x="199" y="374"/>
                    <a:pt x="203" y="375"/>
                  </a:cubicBezTo>
                  <a:cubicBezTo>
                    <a:pt x="206" y="376"/>
                    <a:pt x="207" y="376"/>
                    <a:pt x="210" y="375"/>
                  </a:cubicBezTo>
                  <a:cubicBezTo>
                    <a:pt x="213" y="374"/>
                    <a:pt x="212" y="374"/>
                    <a:pt x="213" y="372"/>
                  </a:cubicBezTo>
                  <a:cubicBezTo>
                    <a:pt x="214" y="371"/>
                    <a:pt x="215" y="370"/>
                    <a:pt x="216" y="369"/>
                  </a:cubicBezTo>
                  <a:cubicBezTo>
                    <a:pt x="217" y="369"/>
                    <a:pt x="221" y="369"/>
                    <a:pt x="222" y="369"/>
                  </a:cubicBezTo>
                  <a:cubicBezTo>
                    <a:pt x="222" y="369"/>
                    <a:pt x="225" y="369"/>
                    <a:pt x="226" y="369"/>
                  </a:cubicBezTo>
                  <a:cubicBezTo>
                    <a:pt x="226" y="369"/>
                    <a:pt x="228" y="370"/>
                    <a:pt x="231" y="371"/>
                  </a:cubicBezTo>
                  <a:cubicBezTo>
                    <a:pt x="233" y="372"/>
                    <a:pt x="233" y="373"/>
                    <a:pt x="233" y="373"/>
                  </a:cubicBezTo>
                  <a:cubicBezTo>
                    <a:pt x="233" y="373"/>
                    <a:pt x="235" y="374"/>
                    <a:pt x="237" y="374"/>
                  </a:cubicBezTo>
                  <a:cubicBezTo>
                    <a:pt x="238" y="375"/>
                    <a:pt x="238" y="376"/>
                    <a:pt x="238" y="378"/>
                  </a:cubicBezTo>
                  <a:cubicBezTo>
                    <a:pt x="238" y="379"/>
                    <a:pt x="240" y="381"/>
                    <a:pt x="241" y="382"/>
                  </a:cubicBezTo>
                  <a:cubicBezTo>
                    <a:pt x="241" y="384"/>
                    <a:pt x="244" y="383"/>
                    <a:pt x="245" y="382"/>
                  </a:cubicBezTo>
                  <a:close/>
                  <a:moveTo>
                    <a:pt x="246" y="385"/>
                  </a:moveTo>
                  <a:cubicBezTo>
                    <a:pt x="246" y="385"/>
                    <a:pt x="245" y="388"/>
                    <a:pt x="245" y="388"/>
                  </a:cubicBezTo>
                  <a:cubicBezTo>
                    <a:pt x="244" y="387"/>
                    <a:pt x="244" y="387"/>
                    <a:pt x="244" y="387"/>
                  </a:cubicBezTo>
                  <a:cubicBezTo>
                    <a:pt x="243" y="386"/>
                    <a:pt x="243" y="386"/>
                    <a:pt x="243" y="386"/>
                  </a:cubicBezTo>
                  <a:cubicBezTo>
                    <a:pt x="243" y="386"/>
                    <a:pt x="242" y="390"/>
                    <a:pt x="242" y="390"/>
                  </a:cubicBezTo>
                  <a:cubicBezTo>
                    <a:pt x="242" y="390"/>
                    <a:pt x="245" y="394"/>
                    <a:pt x="245" y="393"/>
                  </a:cubicBezTo>
                  <a:cubicBezTo>
                    <a:pt x="245" y="392"/>
                    <a:pt x="247" y="390"/>
                    <a:pt x="247" y="390"/>
                  </a:cubicBezTo>
                  <a:cubicBezTo>
                    <a:pt x="247" y="390"/>
                    <a:pt x="248" y="386"/>
                    <a:pt x="248" y="386"/>
                  </a:cubicBezTo>
                  <a:cubicBezTo>
                    <a:pt x="248" y="386"/>
                    <a:pt x="246" y="384"/>
                    <a:pt x="246" y="385"/>
                  </a:cubicBezTo>
                  <a:close/>
                  <a:moveTo>
                    <a:pt x="272" y="386"/>
                  </a:moveTo>
                  <a:cubicBezTo>
                    <a:pt x="272" y="386"/>
                    <a:pt x="271" y="388"/>
                    <a:pt x="271" y="389"/>
                  </a:cubicBezTo>
                  <a:cubicBezTo>
                    <a:pt x="271" y="390"/>
                    <a:pt x="269" y="391"/>
                    <a:pt x="269" y="391"/>
                  </a:cubicBezTo>
                  <a:cubicBezTo>
                    <a:pt x="269" y="392"/>
                    <a:pt x="265" y="393"/>
                    <a:pt x="264" y="394"/>
                  </a:cubicBezTo>
                  <a:cubicBezTo>
                    <a:pt x="263" y="394"/>
                    <a:pt x="259" y="396"/>
                    <a:pt x="259" y="396"/>
                  </a:cubicBezTo>
                  <a:cubicBezTo>
                    <a:pt x="258" y="396"/>
                    <a:pt x="255" y="399"/>
                    <a:pt x="255" y="399"/>
                  </a:cubicBezTo>
                  <a:cubicBezTo>
                    <a:pt x="249" y="401"/>
                    <a:pt x="249" y="401"/>
                    <a:pt x="249" y="401"/>
                  </a:cubicBezTo>
                  <a:cubicBezTo>
                    <a:pt x="248" y="403"/>
                    <a:pt x="251" y="402"/>
                    <a:pt x="251" y="402"/>
                  </a:cubicBezTo>
                  <a:cubicBezTo>
                    <a:pt x="251" y="402"/>
                    <a:pt x="253" y="401"/>
                    <a:pt x="254" y="401"/>
                  </a:cubicBezTo>
                  <a:cubicBezTo>
                    <a:pt x="255" y="400"/>
                    <a:pt x="256" y="400"/>
                    <a:pt x="257" y="399"/>
                  </a:cubicBezTo>
                  <a:cubicBezTo>
                    <a:pt x="257" y="399"/>
                    <a:pt x="260" y="399"/>
                    <a:pt x="260" y="399"/>
                  </a:cubicBezTo>
                  <a:cubicBezTo>
                    <a:pt x="260" y="399"/>
                    <a:pt x="266" y="396"/>
                    <a:pt x="267" y="395"/>
                  </a:cubicBezTo>
                  <a:cubicBezTo>
                    <a:pt x="268" y="394"/>
                    <a:pt x="270" y="393"/>
                    <a:pt x="270" y="392"/>
                  </a:cubicBezTo>
                  <a:cubicBezTo>
                    <a:pt x="271" y="392"/>
                    <a:pt x="272" y="392"/>
                    <a:pt x="274" y="391"/>
                  </a:cubicBezTo>
                  <a:cubicBezTo>
                    <a:pt x="275" y="391"/>
                    <a:pt x="274" y="390"/>
                    <a:pt x="274" y="390"/>
                  </a:cubicBezTo>
                  <a:cubicBezTo>
                    <a:pt x="274" y="390"/>
                    <a:pt x="274" y="390"/>
                    <a:pt x="273" y="389"/>
                  </a:cubicBezTo>
                  <a:cubicBezTo>
                    <a:pt x="273" y="388"/>
                    <a:pt x="275" y="388"/>
                    <a:pt x="275" y="388"/>
                  </a:cubicBezTo>
                  <a:cubicBezTo>
                    <a:pt x="275" y="388"/>
                    <a:pt x="275" y="384"/>
                    <a:pt x="275" y="383"/>
                  </a:cubicBezTo>
                  <a:cubicBezTo>
                    <a:pt x="275" y="383"/>
                    <a:pt x="272" y="385"/>
                    <a:pt x="272" y="386"/>
                  </a:cubicBezTo>
                  <a:close/>
                  <a:moveTo>
                    <a:pt x="302" y="314"/>
                  </a:moveTo>
                  <a:cubicBezTo>
                    <a:pt x="301" y="310"/>
                    <a:pt x="301" y="310"/>
                    <a:pt x="301" y="310"/>
                  </a:cubicBezTo>
                  <a:cubicBezTo>
                    <a:pt x="299" y="309"/>
                    <a:pt x="299" y="309"/>
                    <a:pt x="299" y="309"/>
                  </a:cubicBezTo>
                  <a:cubicBezTo>
                    <a:pt x="299" y="312"/>
                    <a:pt x="299" y="312"/>
                    <a:pt x="299" y="312"/>
                  </a:cubicBezTo>
                  <a:cubicBezTo>
                    <a:pt x="299" y="312"/>
                    <a:pt x="299" y="313"/>
                    <a:pt x="298" y="314"/>
                  </a:cubicBezTo>
                  <a:cubicBezTo>
                    <a:pt x="297" y="315"/>
                    <a:pt x="299" y="317"/>
                    <a:pt x="299" y="317"/>
                  </a:cubicBezTo>
                  <a:cubicBezTo>
                    <a:pt x="299" y="317"/>
                    <a:pt x="303" y="315"/>
                    <a:pt x="303" y="314"/>
                  </a:cubicBezTo>
                  <a:cubicBezTo>
                    <a:pt x="304" y="313"/>
                    <a:pt x="302" y="314"/>
                    <a:pt x="302" y="314"/>
                  </a:cubicBezTo>
                  <a:close/>
                  <a:moveTo>
                    <a:pt x="312" y="312"/>
                  </a:moveTo>
                  <a:cubicBezTo>
                    <a:pt x="312" y="315"/>
                    <a:pt x="312" y="315"/>
                    <a:pt x="312" y="315"/>
                  </a:cubicBezTo>
                  <a:cubicBezTo>
                    <a:pt x="311" y="316"/>
                    <a:pt x="311" y="316"/>
                    <a:pt x="311" y="316"/>
                  </a:cubicBezTo>
                  <a:cubicBezTo>
                    <a:pt x="310" y="315"/>
                    <a:pt x="310" y="315"/>
                    <a:pt x="310" y="315"/>
                  </a:cubicBezTo>
                  <a:cubicBezTo>
                    <a:pt x="309" y="316"/>
                    <a:pt x="309" y="316"/>
                    <a:pt x="309" y="316"/>
                  </a:cubicBezTo>
                  <a:cubicBezTo>
                    <a:pt x="309" y="316"/>
                    <a:pt x="310" y="317"/>
                    <a:pt x="310" y="318"/>
                  </a:cubicBezTo>
                  <a:cubicBezTo>
                    <a:pt x="310" y="319"/>
                    <a:pt x="313" y="319"/>
                    <a:pt x="313" y="319"/>
                  </a:cubicBezTo>
                  <a:cubicBezTo>
                    <a:pt x="313" y="319"/>
                    <a:pt x="316" y="316"/>
                    <a:pt x="316" y="316"/>
                  </a:cubicBezTo>
                  <a:cubicBezTo>
                    <a:pt x="317" y="316"/>
                    <a:pt x="317" y="314"/>
                    <a:pt x="317" y="314"/>
                  </a:cubicBezTo>
                  <a:cubicBezTo>
                    <a:pt x="315" y="312"/>
                    <a:pt x="315" y="312"/>
                    <a:pt x="315" y="312"/>
                  </a:cubicBezTo>
                  <a:lnTo>
                    <a:pt x="312" y="312"/>
                  </a:lnTo>
                  <a:close/>
                  <a:moveTo>
                    <a:pt x="286" y="310"/>
                  </a:moveTo>
                  <a:cubicBezTo>
                    <a:pt x="286" y="310"/>
                    <a:pt x="286" y="310"/>
                    <a:pt x="286" y="309"/>
                  </a:cubicBezTo>
                  <a:cubicBezTo>
                    <a:pt x="285" y="309"/>
                    <a:pt x="284" y="310"/>
                    <a:pt x="284" y="311"/>
                  </a:cubicBezTo>
                  <a:cubicBezTo>
                    <a:pt x="284" y="311"/>
                    <a:pt x="282" y="313"/>
                    <a:pt x="281" y="313"/>
                  </a:cubicBezTo>
                  <a:cubicBezTo>
                    <a:pt x="281" y="314"/>
                    <a:pt x="288" y="314"/>
                    <a:pt x="288" y="314"/>
                  </a:cubicBezTo>
                  <a:cubicBezTo>
                    <a:pt x="289" y="314"/>
                    <a:pt x="290" y="313"/>
                    <a:pt x="290" y="313"/>
                  </a:cubicBezTo>
                  <a:cubicBezTo>
                    <a:pt x="290" y="313"/>
                    <a:pt x="290" y="311"/>
                    <a:pt x="290" y="310"/>
                  </a:cubicBezTo>
                  <a:cubicBezTo>
                    <a:pt x="290" y="310"/>
                    <a:pt x="286" y="310"/>
                    <a:pt x="286" y="310"/>
                  </a:cubicBezTo>
                  <a:close/>
                </a:path>
              </a:pathLst>
            </a:custGeom>
            <a:solidFill>
              <a:srgbClr val="3B3B3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3" name="Freeform 83"/>
            <p:cNvSpPr>
              <a:spLocks noEditPoints="1"/>
            </p:cNvSpPr>
            <p:nvPr/>
          </p:nvSpPr>
          <p:spPr>
            <a:xfrm>
              <a:off x="636" y="426"/>
              <a:ext cx="520" cy="520"/>
            </a:xfrm>
            <a:custGeom>
              <a:avLst/>
              <a:gdLst/>
              <a:ahLst/>
              <a:cxnLst>
                <a:cxn ang="0">
                  <a:pos x="3654" y="95"/>
                </a:cxn>
                <a:cxn ang="0">
                  <a:pos x="95" y="3281"/>
                </a:cxn>
                <a:cxn ang="0">
                  <a:pos x="3281" y="6838"/>
                </a:cxn>
                <a:cxn ang="0">
                  <a:pos x="6838" y="3654"/>
                </a:cxn>
                <a:cxn ang="0">
                  <a:pos x="3654" y="95"/>
                </a:cxn>
                <a:cxn ang="0">
                  <a:pos x="3331" y="5972"/>
                </a:cxn>
                <a:cxn ang="0">
                  <a:pos x="952" y="3331"/>
                </a:cxn>
                <a:cxn ang="0">
                  <a:pos x="3626" y="952"/>
                </a:cxn>
                <a:cxn ang="0">
                  <a:pos x="5972" y="3626"/>
                </a:cxn>
                <a:cxn ang="0">
                  <a:pos x="3331" y="5972"/>
                </a:cxn>
              </a:cxnLst>
              <a:rect l="0" t="0" r="0" b="0"/>
              <a:pathLst>
                <a:path w="219" h="219">
                  <a:moveTo>
                    <a:pt x="115" y="3"/>
                  </a:moveTo>
                  <a:cubicBezTo>
                    <a:pt x="57" y="0"/>
                    <a:pt x="6" y="45"/>
                    <a:pt x="3" y="103"/>
                  </a:cubicBezTo>
                  <a:cubicBezTo>
                    <a:pt x="0" y="162"/>
                    <a:pt x="44" y="212"/>
                    <a:pt x="103" y="215"/>
                  </a:cubicBezTo>
                  <a:cubicBezTo>
                    <a:pt x="162" y="219"/>
                    <a:pt x="212" y="174"/>
                    <a:pt x="215" y="115"/>
                  </a:cubicBezTo>
                  <a:cubicBezTo>
                    <a:pt x="219" y="57"/>
                    <a:pt x="174" y="7"/>
                    <a:pt x="115" y="3"/>
                  </a:cubicBezTo>
                  <a:close/>
                  <a:moveTo>
                    <a:pt x="105" y="188"/>
                  </a:moveTo>
                  <a:cubicBezTo>
                    <a:pt x="61" y="186"/>
                    <a:pt x="28" y="148"/>
                    <a:pt x="30" y="105"/>
                  </a:cubicBezTo>
                  <a:cubicBezTo>
                    <a:pt x="33" y="61"/>
                    <a:pt x="70" y="28"/>
                    <a:pt x="114" y="30"/>
                  </a:cubicBezTo>
                  <a:cubicBezTo>
                    <a:pt x="157" y="33"/>
                    <a:pt x="191" y="70"/>
                    <a:pt x="188" y="114"/>
                  </a:cubicBezTo>
                  <a:cubicBezTo>
                    <a:pt x="186" y="158"/>
                    <a:pt x="148" y="191"/>
                    <a:pt x="105" y="188"/>
                  </a:cubicBezTo>
                  <a:close/>
                </a:path>
              </a:pathLst>
            </a:custGeom>
            <a:solidFill>
              <a:srgbClr val="3B3B3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4" name="Freeform 84"/>
            <p:cNvSpPr/>
            <p:nvPr/>
          </p:nvSpPr>
          <p:spPr>
            <a:xfrm>
              <a:off x="1047" y="841"/>
              <a:ext cx="52" cy="52"/>
            </a:xfrm>
            <a:custGeom>
              <a:avLst/>
              <a:gdLst/>
              <a:ahLst/>
              <a:cxnLst>
                <a:cxn ang="0">
                  <a:pos x="619" y="66"/>
                </a:cxn>
                <a:cxn ang="0">
                  <a:pos x="593" y="340"/>
                </a:cxn>
                <a:cxn ang="0">
                  <a:pos x="340" y="593"/>
                </a:cxn>
                <a:cxn ang="0">
                  <a:pos x="66" y="593"/>
                </a:cxn>
                <a:cxn ang="0">
                  <a:pos x="66" y="593"/>
                </a:cxn>
                <a:cxn ang="0">
                  <a:pos x="95" y="340"/>
                </a:cxn>
                <a:cxn ang="0">
                  <a:pos x="369" y="95"/>
                </a:cxn>
                <a:cxn ang="0">
                  <a:pos x="619" y="66"/>
                </a:cxn>
              </a:cxnLst>
              <a:rect l="0" t="0" r="0" b="0"/>
              <a:pathLst>
                <a:path w="22" h="22">
                  <a:moveTo>
                    <a:pt x="20" y="2"/>
                  </a:moveTo>
                  <a:cubicBezTo>
                    <a:pt x="22" y="4"/>
                    <a:pt x="22" y="8"/>
                    <a:pt x="19" y="11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8" y="21"/>
                    <a:pt x="4" y="22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17"/>
                    <a:pt x="0" y="13"/>
                    <a:pt x="3" y="1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4" y="0"/>
                    <a:pt x="18" y="0"/>
                    <a:pt x="20" y="2"/>
                  </a:cubicBezTo>
                  <a:close/>
                </a:path>
              </a:pathLst>
            </a:custGeom>
            <a:solidFill>
              <a:srgbClr val="3B3B3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5" name="Freeform 85"/>
            <p:cNvSpPr/>
            <p:nvPr/>
          </p:nvSpPr>
          <p:spPr>
            <a:xfrm>
              <a:off x="1061" y="858"/>
              <a:ext cx="223" cy="225"/>
            </a:xfrm>
            <a:custGeom>
              <a:avLst/>
              <a:gdLst/>
              <a:ahLst/>
              <a:cxnLst>
                <a:cxn ang="0">
                  <a:pos x="2859" y="1980"/>
                </a:cxn>
                <a:cxn ang="0">
                  <a:pos x="2821" y="2418"/>
                </a:cxn>
                <a:cxn ang="0">
                  <a:pos x="2353" y="2873"/>
                </a:cxn>
                <a:cxn ang="0">
                  <a:pos x="1896" y="2894"/>
                </a:cxn>
                <a:cxn ang="0">
                  <a:pos x="1896" y="2894"/>
                </a:cxn>
                <a:cxn ang="0">
                  <a:pos x="157" y="573"/>
                </a:cxn>
                <a:cxn ang="0">
                  <a:pos x="603" y="118"/>
                </a:cxn>
                <a:cxn ang="0">
                  <a:pos x="2859" y="1980"/>
                </a:cxn>
              </a:cxnLst>
              <a:rect l="0" t="0" r="0" b="0"/>
              <a:pathLst>
                <a:path w="94" h="95">
                  <a:moveTo>
                    <a:pt x="90" y="63"/>
                  </a:moveTo>
                  <a:cubicBezTo>
                    <a:pt x="94" y="66"/>
                    <a:pt x="93" y="73"/>
                    <a:pt x="89" y="77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0" y="95"/>
                    <a:pt x="63" y="95"/>
                    <a:pt x="60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6" y="88"/>
                    <a:pt x="0" y="22"/>
                    <a:pt x="5" y="18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4" y="0"/>
                    <a:pt x="86" y="59"/>
                    <a:pt x="90" y="63"/>
                  </a:cubicBezTo>
                  <a:close/>
                </a:path>
              </a:pathLst>
            </a:custGeom>
            <a:solidFill>
              <a:srgbClr val="3B3B3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6" name="Freeform 86"/>
            <p:cNvSpPr>
              <a:spLocks noEditPoints="1"/>
            </p:cNvSpPr>
            <p:nvPr/>
          </p:nvSpPr>
          <p:spPr>
            <a:xfrm>
              <a:off x="0" y="0"/>
              <a:ext cx="1120" cy="1124"/>
            </a:xfrm>
            <a:custGeom>
              <a:avLst/>
              <a:gdLst/>
              <a:ahLst/>
              <a:cxnLst>
                <a:cxn ang="0">
                  <a:pos x="14138" y="9313"/>
                </a:cxn>
                <a:cxn ang="0">
                  <a:pos x="14138" y="9177"/>
                </a:cxn>
                <a:cxn ang="0">
                  <a:pos x="14043" y="8510"/>
                </a:cxn>
                <a:cxn ang="0">
                  <a:pos x="13091" y="11069"/>
                </a:cxn>
                <a:cxn ang="0">
                  <a:pos x="14138" y="9313"/>
                </a:cxn>
                <a:cxn ang="0">
                  <a:pos x="11729" y="12880"/>
                </a:cxn>
                <a:cxn ang="0">
                  <a:pos x="11475" y="12858"/>
                </a:cxn>
                <a:cxn ang="0">
                  <a:pos x="7510" y="14184"/>
                </a:cxn>
                <a:cxn ang="0">
                  <a:pos x="2821" y="12255"/>
                </a:cxn>
                <a:cxn ang="0">
                  <a:pos x="885" y="7528"/>
                </a:cxn>
                <a:cxn ang="0">
                  <a:pos x="2821" y="2830"/>
                </a:cxn>
                <a:cxn ang="0">
                  <a:pos x="7510" y="898"/>
                </a:cxn>
                <a:cxn ang="0">
                  <a:pos x="12173" y="2830"/>
                </a:cxn>
                <a:cxn ang="0">
                  <a:pos x="13948" y="6093"/>
                </a:cxn>
                <a:cxn ang="0">
                  <a:pos x="14966" y="7086"/>
                </a:cxn>
                <a:cxn ang="0">
                  <a:pos x="7510" y="0"/>
                </a:cxn>
                <a:cxn ang="0">
                  <a:pos x="0" y="7528"/>
                </a:cxn>
                <a:cxn ang="0">
                  <a:pos x="7510" y="15083"/>
                </a:cxn>
                <a:cxn ang="0">
                  <a:pos x="12866" y="12789"/>
                </a:cxn>
                <a:cxn ang="0">
                  <a:pos x="11959" y="12880"/>
                </a:cxn>
                <a:cxn ang="0">
                  <a:pos x="11729" y="12880"/>
                </a:cxn>
              </a:cxnLst>
              <a:rect l="0" t="0" r="0" b="0"/>
              <a:pathLst>
                <a:path w="472" h="473">
                  <a:moveTo>
                    <a:pt x="446" y="292"/>
                  </a:moveTo>
                  <a:cubicBezTo>
                    <a:pt x="446" y="291"/>
                    <a:pt x="446" y="290"/>
                    <a:pt x="446" y="288"/>
                  </a:cubicBezTo>
                  <a:cubicBezTo>
                    <a:pt x="446" y="281"/>
                    <a:pt x="445" y="274"/>
                    <a:pt x="443" y="267"/>
                  </a:cubicBezTo>
                  <a:cubicBezTo>
                    <a:pt x="439" y="296"/>
                    <a:pt x="428" y="323"/>
                    <a:pt x="413" y="347"/>
                  </a:cubicBezTo>
                  <a:cubicBezTo>
                    <a:pt x="432" y="336"/>
                    <a:pt x="445" y="316"/>
                    <a:pt x="446" y="292"/>
                  </a:cubicBezTo>
                  <a:close/>
                  <a:moveTo>
                    <a:pt x="370" y="404"/>
                  </a:moveTo>
                  <a:cubicBezTo>
                    <a:pt x="368" y="404"/>
                    <a:pt x="365" y="404"/>
                    <a:pt x="362" y="403"/>
                  </a:cubicBezTo>
                  <a:cubicBezTo>
                    <a:pt x="327" y="430"/>
                    <a:pt x="284" y="445"/>
                    <a:pt x="237" y="445"/>
                  </a:cubicBezTo>
                  <a:cubicBezTo>
                    <a:pt x="179" y="445"/>
                    <a:pt x="127" y="422"/>
                    <a:pt x="89" y="384"/>
                  </a:cubicBezTo>
                  <a:cubicBezTo>
                    <a:pt x="51" y="346"/>
                    <a:pt x="28" y="294"/>
                    <a:pt x="28" y="236"/>
                  </a:cubicBezTo>
                  <a:cubicBezTo>
                    <a:pt x="28" y="179"/>
                    <a:pt x="51" y="127"/>
                    <a:pt x="89" y="89"/>
                  </a:cubicBezTo>
                  <a:cubicBezTo>
                    <a:pt x="127" y="51"/>
                    <a:pt x="179" y="28"/>
                    <a:pt x="237" y="28"/>
                  </a:cubicBezTo>
                  <a:cubicBezTo>
                    <a:pt x="294" y="28"/>
                    <a:pt x="346" y="51"/>
                    <a:pt x="384" y="89"/>
                  </a:cubicBezTo>
                  <a:cubicBezTo>
                    <a:pt x="412" y="116"/>
                    <a:pt x="432" y="152"/>
                    <a:pt x="440" y="191"/>
                  </a:cubicBezTo>
                  <a:cubicBezTo>
                    <a:pt x="453" y="199"/>
                    <a:pt x="464" y="210"/>
                    <a:pt x="472" y="222"/>
                  </a:cubicBezTo>
                  <a:cubicBezTo>
                    <a:pt x="465" y="98"/>
                    <a:pt x="362" y="0"/>
                    <a:pt x="237" y="0"/>
                  </a:cubicBezTo>
                  <a:cubicBezTo>
                    <a:pt x="106" y="0"/>
                    <a:pt x="0" y="106"/>
                    <a:pt x="0" y="236"/>
                  </a:cubicBezTo>
                  <a:cubicBezTo>
                    <a:pt x="0" y="367"/>
                    <a:pt x="106" y="473"/>
                    <a:pt x="237" y="473"/>
                  </a:cubicBezTo>
                  <a:cubicBezTo>
                    <a:pt x="303" y="473"/>
                    <a:pt x="363" y="445"/>
                    <a:pt x="406" y="401"/>
                  </a:cubicBezTo>
                  <a:cubicBezTo>
                    <a:pt x="397" y="403"/>
                    <a:pt x="387" y="404"/>
                    <a:pt x="377" y="404"/>
                  </a:cubicBezTo>
                  <a:cubicBezTo>
                    <a:pt x="375" y="404"/>
                    <a:pt x="373" y="404"/>
                    <a:pt x="370" y="404"/>
                  </a:cubicBezTo>
                  <a:close/>
                </a:path>
              </a:pathLst>
            </a:custGeom>
            <a:solidFill>
              <a:srgbClr val="3B3B3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727" name="组合 5"/>
          <p:cNvGrpSpPr/>
          <p:nvPr/>
        </p:nvGrpSpPr>
        <p:grpSpPr>
          <a:xfrm>
            <a:off x="-28575" y="323850"/>
            <a:ext cx="3382963" cy="473075"/>
            <a:chOff x="-45" y="510"/>
            <a:chExt cx="5328" cy="745"/>
          </a:xfrm>
        </p:grpSpPr>
        <p:grpSp>
          <p:nvGrpSpPr>
            <p:cNvPr id="39968" name="组合 15"/>
            <p:cNvGrpSpPr/>
            <p:nvPr/>
          </p:nvGrpSpPr>
          <p:grpSpPr>
            <a:xfrm>
              <a:off x="-45" y="510"/>
              <a:ext cx="5328" cy="745"/>
              <a:chOff x="-45" y="510"/>
              <a:chExt cx="3025" cy="745"/>
            </a:xfrm>
          </p:grpSpPr>
          <p:sp>
            <p:nvSpPr>
              <p:cNvPr id="39969" name="矩形 7"/>
              <p:cNvSpPr/>
              <p:nvPr/>
            </p:nvSpPr>
            <p:spPr>
              <a:xfrm>
                <a:off x="-45" y="510"/>
                <a:ext cx="2690" cy="745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>
                  <a:buFont typeface="Wingdings" panose="05000000000000000000" pitchFamily="2" charset="2"/>
                  <a:buNone/>
                </a:pPr>
                <a:endPara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970" name="矩形 8"/>
              <p:cNvSpPr/>
              <p:nvPr/>
            </p:nvSpPr>
            <p:spPr>
              <a:xfrm>
                <a:off x="2788" y="513"/>
                <a:ext cx="192" cy="742"/>
              </a:xfrm>
              <a:prstGeom prst="rect">
                <a:avLst/>
              </a:prstGeom>
              <a:solidFill>
                <a:srgbClr val="F2900E">
                  <a:alpha val="50000"/>
                </a:srgbClr>
              </a:solidFill>
              <a:ln w="9525">
                <a:noFill/>
              </a:ln>
            </p:spPr>
            <p:txBody>
              <a:bodyPr anchor="ctr"/>
              <a:lstStyle/>
              <a:p>
                <a:pPr lvl="0" algn="ctr"/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9971" name="文本框 4"/>
            <p:cNvSpPr txBox="1"/>
            <p:nvPr/>
          </p:nvSpPr>
          <p:spPr>
            <a:xfrm>
              <a:off x="414" y="553"/>
              <a:ext cx="1888" cy="6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lvl="0"/>
              <a:r>
                <a:rPr lang="zh-CN" altLang="en-US" sz="2000" b="1" dirty="0">
                  <a:solidFill>
                    <a:srgbClr val="3B3B3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9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000"/>
                            </p:stCondLst>
                            <p:childTnLst>
                              <p:par>
                                <p:cTn id="9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0"/>
                            </p:stCondLst>
                            <p:childTnLst>
                              <p:par>
                                <p:cTn id="10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000"/>
                            </p:stCondLst>
                            <p:childTnLst>
                              <p:par>
                                <p:cTn id="10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9000"/>
                            </p:stCondLst>
                            <p:childTnLst>
                              <p:par>
                                <p:cTn id="12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9500"/>
                            </p:stCondLst>
                            <p:childTnLst>
                              <p:par>
                                <p:cTn id="13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4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nimBg="1"/>
      <p:bldP spid="29699" grpId="0" animBg="1"/>
      <p:bldP spid="29700" grpId="0" animBg="1"/>
      <p:bldP spid="29701" grpId="0" animBg="1"/>
      <p:bldP spid="29702" grpId="0" animBg="1"/>
      <p:bldP spid="29703" grpId="0" animBg="1"/>
      <p:bldP spid="29704" grpId="0"/>
      <p:bldP spid="29705" grpId="0"/>
      <p:bldP spid="29706" grpId="0"/>
      <p:bldP spid="29707" grpId="0"/>
      <p:bldP spid="29708" grpId="0"/>
      <p:bldP spid="29709" grpId="0"/>
      <p:bldP spid="29710" grpId="0"/>
      <p:bldP spid="29711" grpId="0"/>
      <p:bldP spid="29712" grpId="0"/>
      <p:bldP spid="29713" grpId="0"/>
      <p:bldP spid="29714" grpId="0"/>
      <p:bldP spid="297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3308</Words>
  <Application>Microsoft Office PowerPoint</Application>
  <PresentationFormat>宽屏</PresentationFormat>
  <Paragraphs>400</Paragraphs>
  <Slides>37</Slides>
  <Notes>37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50" baseType="lpstr">
      <vt:lpstr>方正正粗黑简体</vt:lpstr>
      <vt:lpstr>宋体</vt:lpstr>
      <vt:lpstr>微软雅黑</vt:lpstr>
      <vt:lpstr>张海山锐谐体</vt:lpstr>
      <vt:lpstr>Arial</vt:lpstr>
      <vt:lpstr>Arial Black</vt:lpstr>
      <vt:lpstr>Calibri</vt:lpstr>
      <vt:lpstr>Calibri Light</vt:lpstr>
      <vt:lpstr>Franklin Gothic Book</vt:lpstr>
      <vt:lpstr>Helvetica</vt:lpstr>
      <vt:lpstr>Impact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哎呀小小草</dc:creator>
  <cp:lastModifiedBy>faith123</cp:lastModifiedBy>
  <cp:revision>282</cp:revision>
  <dcterms:created xsi:type="dcterms:W3CDTF">2014-08-08T03:06:00Z</dcterms:created>
  <dcterms:modified xsi:type="dcterms:W3CDTF">2018-03-30T02:27:41Z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2052-10.1.0.6207</vt:lpwstr>
  </property>
</Properties>
</file>