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1" r:id="rId3"/>
    <p:sldId id="262" r:id="rId5"/>
    <p:sldId id="263" r:id="rId6"/>
    <p:sldId id="266" r:id="rId7"/>
    <p:sldId id="267" r:id="rId8"/>
    <p:sldId id="274" r:id="rId9"/>
    <p:sldId id="294" r:id="rId10"/>
    <p:sldId id="282" r:id="rId11"/>
    <p:sldId id="279" r:id="rId12"/>
    <p:sldId id="283" r:id="rId13"/>
    <p:sldId id="284" r:id="rId14"/>
    <p:sldId id="288" r:id="rId15"/>
    <p:sldId id="287" r:id="rId16"/>
    <p:sldId id="289" r:id="rId17"/>
    <p:sldId id="290" r:id="rId18"/>
    <p:sldId id="291" r:id="rId19"/>
    <p:sldId id="292" r:id="rId20"/>
    <p:sldId id="293" r:id="rId21"/>
    <p:sldId id="268" r:id="rId22"/>
    <p:sldId id="271" r:id="rId23"/>
    <p:sldId id="295" r:id="rId24"/>
    <p:sldId id="296" r:id="rId25"/>
    <p:sldId id="297" r:id="rId26"/>
    <p:sldId id="298" r:id="rId27"/>
    <p:sldId id="299" r:id="rId28"/>
    <p:sldId id="300" r:id="rId29"/>
    <p:sldId id="301" r:id="rId30"/>
    <p:sldId id="302" r:id="rId31"/>
    <p:sldId id="303" r:id="rId32"/>
    <p:sldId id="304" r:id="rId33"/>
    <p:sldId id="305" r:id="rId34"/>
    <p:sldId id="306" r:id="rId35"/>
    <p:sldId id="320" r:id="rId36"/>
    <p:sldId id="308" r:id="rId37"/>
    <p:sldId id="309" r:id="rId38"/>
    <p:sldId id="310" r:id="rId39"/>
    <p:sldId id="319" r:id="rId40"/>
    <p:sldId id="269" r:id="rId41"/>
    <p:sldId id="272" r:id="rId42"/>
    <p:sldId id="311" r:id="rId43"/>
    <p:sldId id="312" r:id="rId44"/>
    <p:sldId id="313" r:id="rId45"/>
    <p:sldId id="314" r:id="rId46"/>
    <p:sldId id="315" r:id="rId47"/>
    <p:sldId id="316" r:id="rId48"/>
    <p:sldId id="317" r:id="rId49"/>
    <p:sldId id="318" r:id="rId50"/>
    <p:sldId id="270" r:id="rId51"/>
    <p:sldId id="273" r:id="rId52"/>
    <p:sldId id="321" r:id="rId5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D1F06"/>
    <a:srgbClr val="F5E4D0"/>
    <a:srgbClr val="E50014"/>
    <a:srgbClr val="BD6B5E"/>
    <a:srgbClr val="E90013"/>
    <a:srgbClr val="FFE401"/>
    <a:srgbClr val="F19118"/>
    <a:srgbClr val="003A46"/>
    <a:srgbClr val="09444F"/>
    <a:srgbClr val="244C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0" d="100"/>
          <a:sy n="70" d="100"/>
        </p:scale>
        <p:origin x="500"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6" Type="http://schemas.openxmlformats.org/officeDocument/2006/relationships/tableStyles" Target="tableStyles.xml"/><Relationship Id="rId55" Type="http://schemas.openxmlformats.org/officeDocument/2006/relationships/viewProps" Target="viewProps.xml"/><Relationship Id="rId54" Type="http://schemas.openxmlformats.org/officeDocument/2006/relationships/presProps" Target="presProps.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830826-9947-43AF-9E3F-F57222B7813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81DEFB-3270-4A18-B0A7-97AD7592321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81DEFB-3270-4A18-B0A7-97AD7592321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09C8D0C1-A3EA-461D-B0B9-5CCE7C523E0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D1D157-8940-419C-8290-02395FEF20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9C8D0C1-A3EA-461D-B0B9-5CCE7C523E0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D1D157-8940-419C-8290-02395FEF20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09C8D0C1-A3EA-461D-B0B9-5CCE7C523E0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D1D157-8940-419C-8290-02395FEF20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09C8D0C1-A3EA-461D-B0B9-5CCE7C523E0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AD1D157-8940-419C-8290-02395FEF20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09C8D0C1-A3EA-461D-B0B9-5CCE7C523E0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AD1D157-8940-419C-8290-02395FEF20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9C8D0C1-A3EA-461D-B0B9-5CCE7C523E0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AD1D157-8940-419C-8290-02395FEF20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9C8D0C1-A3EA-461D-B0B9-5CCE7C523E0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AD1D157-8940-419C-8290-02395FEF20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9C8D0C1-A3EA-461D-B0B9-5CCE7C523E0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AD1D157-8940-419C-8290-02395FEF20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9C8D0C1-A3EA-461D-B0B9-5CCE7C523E0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AD1D157-8940-419C-8290-02395FEF20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9C8D0C1-A3EA-461D-B0B9-5CCE7C523E0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D1D157-8940-419C-8290-02395FEF20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9C8D0C1-A3EA-461D-B0B9-5CCE7C523E0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D1D157-8940-419C-8290-02395FEF205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C8D0C1-A3EA-461D-B0B9-5CCE7C523E0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D1D157-8940-419C-8290-02395FEF205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0" advTm="3000"/>
    </mc:Choice>
    <mc:Fallback>
      <p:transition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6.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jpeg"/><Relationship Id="rId10" Type="http://schemas.openxmlformats.org/officeDocument/2006/relationships/notesSlide" Target="../notesSlides/notesSlide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7.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image" Target="../media/image9.jpeg"/></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2.jpeg"/><Relationship Id="rId2" Type="http://schemas.openxmlformats.org/officeDocument/2006/relationships/image" Target="../media/image21.jpeg"/><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7"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jpeg"/><Relationship Id="rId3" Type="http://schemas.openxmlformats.org/officeDocument/2006/relationships/image" Target="../media/image4.png"/><Relationship Id="rId2" Type="http://schemas.openxmlformats.org/officeDocument/2006/relationships/image" Target="../media/image22.jpeg"/><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2.jpeg"/><Relationship Id="rId2" Type="http://schemas.openxmlformats.org/officeDocument/2006/relationships/image" Target="../media/image23.jpeg"/><Relationship Id="rId1" Type="http://schemas.openxmlformats.org/officeDocument/2006/relationships/image" Target="../media/image9.jpe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7.xml"/><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24.jpeg"/></Relationships>
</file>

<file path=ppt/slides/_rels/slide11.xml.rels><?xml version="1.0" encoding="UTF-8" standalone="yes"?>
<Relationships xmlns="http://schemas.openxmlformats.org/package/2006/relationships"><Relationship Id="rId9" Type="http://schemas.openxmlformats.org/officeDocument/2006/relationships/image" Target="../media/image29.jpeg"/><Relationship Id="rId8" Type="http://schemas.openxmlformats.org/officeDocument/2006/relationships/image" Target="../media/image28.jpeg"/><Relationship Id="rId7" Type="http://schemas.openxmlformats.org/officeDocument/2006/relationships/image" Target="../media/image27.jpeg"/><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1" Type="http://schemas.openxmlformats.org/officeDocument/2006/relationships/notesSlide" Target="../notesSlides/notesSlide11.xml"/><Relationship Id="rId10" Type="http://schemas.openxmlformats.org/officeDocument/2006/relationships/slideLayout" Target="../slideLayouts/slideLayout7.xml"/><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7.xml"/><Relationship Id="rId7" Type="http://schemas.openxmlformats.org/officeDocument/2006/relationships/image" Target="../media/image34.jpeg"/><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37.jpeg"/><Relationship Id="rId7" Type="http://schemas.openxmlformats.org/officeDocument/2006/relationships/image" Target="../media/image36.jpeg"/><Relationship Id="rId6" Type="http://schemas.openxmlformats.org/officeDocument/2006/relationships/image" Target="../media/image35.jpeg"/><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2.jpeg"/><Relationship Id="rId2" Type="http://schemas.openxmlformats.org/officeDocument/2006/relationships/image" Target="../media/image12.jpeg"/><Relationship Id="rId10" Type="http://schemas.openxmlformats.org/officeDocument/2006/relationships/notesSlide" Target="../notesSlides/notesSlide14.xml"/><Relationship Id="rId1" Type="http://schemas.openxmlformats.org/officeDocument/2006/relationships/image" Target="../media/image9.jpeg"/></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2.jpeg"/><Relationship Id="rId2" Type="http://schemas.openxmlformats.org/officeDocument/2006/relationships/image" Target="../media/image12.jpeg"/><Relationship Id="rId1" Type="http://schemas.openxmlformats.org/officeDocument/2006/relationships/image" Target="../media/image9.jpe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2.jpeg"/><Relationship Id="rId2" Type="http://schemas.openxmlformats.org/officeDocument/2006/relationships/image" Target="../media/image12.jpeg"/><Relationship Id="rId1" Type="http://schemas.openxmlformats.org/officeDocument/2006/relationships/image" Target="../media/image9.jpe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7.xml"/><Relationship Id="rId6" Type="http://schemas.openxmlformats.org/officeDocument/2006/relationships/image" Target="../media/image39.jpeg"/><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2.jpeg"/><Relationship Id="rId2" Type="http://schemas.openxmlformats.org/officeDocument/2006/relationships/image" Target="../media/image12.jpeg"/><Relationship Id="rId1" Type="http://schemas.openxmlformats.org/officeDocument/2006/relationships/image" Target="../media/image9.jpeg"/></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2.jpeg"/><Relationship Id="rId2" Type="http://schemas.openxmlformats.org/officeDocument/2006/relationships/image" Target="../media/image12.jpeg"/><Relationship Id="rId1" Type="http://schemas.openxmlformats.org/officeDocument/2006/relationships/image" Target="../media/image9.jpeg"/></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9" Type="http://schemas.openxmlformats.org/officeDocument/2006/relationships/notesSlide" Target="../notesSlides/notesSlide20.xml"/><Relationship Id="rId8" Type="http://schemas.openxmlformats.org/officeDocument/2006/relationships/slideLayout" Target="../slideLayouts/slideLayout7.xml"/><Relationship Id="rId7" Type="http://schemas.openxmlformats.org/officeDocument/2006/relationships/image" Target="../media/image42.jpeg"/><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26.xml"/><Relationship Id="rId6" Type="http://schemas.openxmlformats.org/officeDocument/2006/relationships/slideLayout" Target="../slideLayouts/slideLayout7.xml"/><Relationship Id="rId5" Type="http://schemas.openxmlformats.org/officeDocument/2006/relationships/image" Target="../media/image51.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27.xml.rels><?xml version="1.0" encoding="UTF-8" standalone="yes"?>
<Relationships xmlns="http://schemas.openxmlformats.org/package/2006/relationships"><Relationship Id="rId9" Type="http://schemas.openxmlformats.org/officeDocument/2006/relationships/image" Target="../media/image53.jpeg"/><Relationship Id="rId8" Type="http://schemas.openxmlformats.org/officeDocument/2006/relationships/image" Target="../media/image40.jpeg"/><Relationship Id="rId7" Type="http://schemas.openxmlformats.org/officeDocument/2006/relationships/image" Target="../media/image41.jpeg"/><Relationship Id="rId6" Type="http://schemas.openxmlformats.org/officeDocument/2006/relationships/image" Target="../media/image52.jpeg"/><Relationship Id="rId5" Type="http://schemas.openxmlformats.org/officeDocument/2006/relationships/image" Target="../media/image32.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2" Type="http://schemas.openxmlformats.org/officeDocument/2006/relationships/notesSlide" Target="../notesSlides/notesSlide27.xml"/><Relationship Id="rId11" Type="http://schemas.openxmlformats.org/officeDocument/2006/relationships/slideLayout" Target="../slideLayouts/slideLayout7.xml"/><Relationship Id="rId10" Type="http://schemas.openxmlformats.org/officeDocument/2006/relationships/image" Target="../media/image49.jpeg"/><Relationship Id="rId1" Type="http://schemas.openxmlformats.org/officeDocument/2006/relationships/image" Target="../media/image9.jpeg"/></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8.xml"/><Relationship Id="rId7" Type="http://schemas.openxmlformats.org/officeDocument/2006/relationships/slideLayout" Target="../slideLayouts/slideLayout7.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7.xml"/><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30.xml.rels><?xml version="1.0" encoding="UTF-8" standalone="yes"?>
<Relationships xmlns="http://schemas.openxmlformats.org/package/2006/relationships"><Relationship Id="rId9" Type="http://schemas.openxmlformats.org/officeDocument/2006/relationships/notesSlide" Target="../notesSlides/notesSlide30.xml"/><Relationship Id="rId8" Type="http://schemas.openxmlformats.org/officeDocument/2006/relationships/slideLayout" Target="../slideLayouts/slideLayout7.xml"/><Relationship Id="rId7" Type="http://schemas.openxmlformats.org/officeDocument/2006/relationships/image" Target="../media/image57.jpeg"/><Relationship Id="rId6" Type="http://schemas.openxmlformats.org/officeDocument/2006/relationships/image" Target="../media/image34.jpeg"/><Relationship Id="rId5" Type="http://schemas.openxmlformats.org/officeDocument/2006/relationships/image" Target="../media/image56.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31.xml.rels><?xml version="1.0" encoding="UTF-8" standalone="yes"?>
<Relationships xmlns="http://schemas.openxmlformats.org/package/2006/relationships"><Relationship Id="rId7" Type="http://schemas.openxmlformats.org/officeDocument/2006/relationships/notesSlide" Target="../notesSlides/notesSlide31.xml"/><Relationship Id="rId6" Type="http://schemas.openxmlformats.org/officeDocument/2006/relationships/slideLayout" Target="../slideLayouts/slideLayout7.xml"/><Relationship Id="rId5" Type="http://schemas.openxmlformats.org/officeDocument/2006/relationships/image" Target="../media/image58.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32.xml.rels><?xml version="1.0" encoding="UTF-8" standalone="yes"?>
<Relationships xmlns="http://schemas.openxmlformats.org/package/2006/relationships"><Relationship Id="rId9" Type="http://schemas.openxmlformats.org/officeDocument/2006/relationships/notesSlide" Target="../notesSlides/notesSlide32.xml"/><Relationship Id="rId8" Type="http://schemas.openxmlformats.org/officeDocument/2006/relationships/slideLayout" Target="../slideLayouts/slideLayout7.xml"/><Relationship Id="rId7" Type="http://schemas.openxmlformats.org/officeDocument/2006/relationships/image" Target="../media/image38.jpeg"/><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33.xml.rels><?xml version="1.0" encoding="UTF-8" standalone="yes"?>
<Relationships xmlns="http://schemas.openxmlformats.org/package/2006/relationships"><Relationship Id="rId7" Type="http://schemas.openxmlformats.org/officeDocument/2006/relationships/notesSlide" Target="../notesSlides/notesSlide33.xml"/><Relationship Id="rId6" Type="http://schemas.openxmlformats.org/officeDocument/2006/relationships/slideLayout" Target="../slideLayouts/slideLayout7.xml"/><Relationship Id="rId5" Type="http://schemas.openxmlformats.org/officeDocument/2006/relationships/image" Target="../media/image49.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34.xml.rels><?xml version="1.0" encoding="UTF-8" standalone="yes"?>
<Relationships xmlns="http://schemas.openxmlformats.org/package/2006/relationships"><Relationship Id="rId9" Type="http://schemas.openxmlformats.org/officeDocument/2006/relationships/image" Target="../media/image65.jpeg"/><Relationship Id="rId8" Type="http://schemas.openxmlformats.org/officeDocument/2006/relationships/image" Target="../media/image64.jpeg"/><Relationship Id="rId7" Type="http://schemas.openxmlformats.org/officeDocument/2006/relationships/image" Target="../media/image63.jpeg"/><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4" Type="http://schemas.openxmlformats.org/officeDocument/2006/relationships/notesSlide" Target="../notesSlides/notesSlide34.xml"/><Relationship Id="rId13" Type="http://schemas.openxmlformats.org/officeDocument/2006/relationships/slideLayout" Target="../slideLayouts/slideLayout7.xml"/><Relationship Id="rId12" Type="http://schemas.openxmlformats.org/officeDocument/2006/relationships/image" Target="../media/image12.jpeg"/><Relationship Id="rId11" Type="http://schemas.openxmlformats.org/officeDocument/2006/relationships/image" Target="../media/image67.jpeg"/><Relationship Id="rId10" Type="http://schemas.openxmlformats.org/officeDocument/2006/relationships/image" Target="../media/image66.jpeg"/><Relationship Id="rId1" Type="http://schemas.openxmlformats.org/officeDocument/2006/relationships/image" Target="../media/image9.jpeg"/></Relationships>
</file>

<file path=ppt/slides/_rels/slide35.xml.rels><?xml version="1.0" encoding="UTF-8" standalone="yes"?>
<Relationships xmlns="http://schemas.openxmlformats.org/package/2006/relationships"><Relationship Id="rId7" Type="http://schemas.openxmlformats.org/officeDocument/2006/relationships/notesSlide" Target="../notesSlides/notesSlide35.xml"/><Relationship Id="rId6"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3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70.jpeg"/><Relationship Id="rId7" Type="http://schemas.openxmlformats.org/officeDocument/2006/relationships/image" Target="../media/image69.jpeg"/><Relationship Id="rId6" Type="http://schemas.openxmlformats.org/officeDocument/2006/relationships/image" Target="../media/image68.jpeg"/><Relationship Id="rId5" Type="http://schemas.openxmlformats.org/officeDocument/2006/relationships/image" Target="../media/image12.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0" Type="http://schemas.openxmlformats.org/officeDocument/2006/relationships/notesSlide" Target="../notesSlides/notesSlide36.xml"/><Relationship Id="rId1" Type="http://schemas.openxmlformats.org/officeDocument/2006/relationships/image" Target="../media/image9.jpeg"/></Relationships>
</file>

<file path=ppt/slides/_rels/slide37.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44.jpeg"/><Relationship Id="rId7" Type="http://schemas.openxmlformats.org/officeDocument/2006/relationships/image" Target="../media/image64.jpeg"/><Relationship Id="rId6" Type="http://schemas.openxmlformats.org/officeDocument/2006/relationships/image" Target="../media/image71.jpeg"/><Relationship Id="rId5" Type="http://schemas.openxmlformats.org/officeDocument/2006/relationships/image" Target="../media/image12.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0" Type="http://schemas.openxmlformats.org/officeDocument/2006/relationships/notesSlide" Target="../notesSlides/notesSlide37.xml"/><Relationship Id="rId1" Type="http://schemas.openxmlformats.org/officeDocument/2006/relationships/image" Target="../media/image9.jpeg"/></Relationships>
</file>

<file path=ppt/slides/_rels/slide38.xml.rels><?xml version="1.0" encoding="UTF-8" standalone="yes"?>
<Relationships xmlns="http://schemas.openxmlformats.org/package/2006/relationships"><Relationship Id="rId7" Type="http://schemas.openxmlformats.org/officeDocument/2006/relationships/notesSlide" Target="../notesSlides/notesSlide38.xml"/><Relationship Id="rId6"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2.jpeg"/></Relationships>
</file>

<file path=ppt/slides/_rels/slide39.xml.rels><?xml version="1.0" encoding="UTF-8" standalone="yes"?>
<Relationships xmlns="http://schemas.openxmlformats.org/package/2006/relationships"><Relationship Id="rId7" Type="http://schemas.openxmlformats.org/officeDocument/2006/relationships/notesSlide" Target="../notesSlides/notesSlide39.xml"/><Relationship Id="rId6"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2.jpeg"/><Relationship Id="rId2" Type="http://schemas.openxmlformats.org/officeDocument/2006/relationships/image" Target="../media/image12.jpeg"/><Relationship Id="rId1" Type="http://schemas.openxmlformats.org/officeDocument/2006/relationships/image" Target="../media/image9.jpeg"/></Relationships>
</file>

<file path=ppt/slides/_rels/slide40.xml.rels><?xml version="1.0" encoding="UTF-8" standalone="yes"?>
<Relationships xmlns="http://schemas.openxmlformats.org/package/2006/relationships"><Relationship Id="rId7" Type="http://schemas.openxmlformats.org/officeDocument/2006/relationships/notesSlide" Target="../notesSlides/notesSlide40.xml"/><Relationship Id="rId6"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2.jpeg"/><Relationship Id="rId2" Type="http://schemas.openxmlformats.org/officeDocument/2006/relationships/image" Target="../media/image12.jpeg"/><Relationship Id="rId1" Type="http://schemas.openxmlformats.org/officeDocument/2006/relationships/image" Target="../media/image9.jpeg"/></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41.xml"/><Relationship Id="rId7" Type="http://schemas.openxmlformats.org/officeDocument/2006/relationships/slideLayout" Target="../slideLayouts/slideLayout7.xml"/><Relationship Id="rId6" Type="http://schemas.openxmlformats.org/officeDocument/2006/relationships/image" Target="../media/image72.jpeg"/><Relationship Id="rId5" Type="http://schemas.openxmlformats.org/officeDocument/2006/relationships/image" Target="../media/image12.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42.xml"/><Relationship Id="rId7"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2.jpeg"/><Relationship Id="rId2" Type="http://schemas.openxmlformats.org/officeDocument/2006/relationships/image" Target="../media/image73.jpeg"/><Relationship Id="rId1" Type="http://schemas.openxmlformats.org/officeDocument/2006/relationships/image" Target="../media/image9.jpeg"/></Relationships>
</file>

<file path=ppt/slides/_rels/slide4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43.jpeg"/><Relationship Id="rId7" Type="http://schemas.openxmlformats.org/officeDocument/2006/relationships/image" Target="../media/image74.jpeg"/><Relationship Id="rId6" Type="http://schemas.openxmlformats.org/officeDocument/2006/relationships/image" Target="../media/image52.jpeg"/><Relationship Id="rId5" Type="http://schemas.openxmlformats.org/officeDocument/2006/relationships/image" Target="../media/image32.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0" Type="http://schemas.openxmlformats.org/officeDocument/2006/relationships/notesSlide" Target="../notesSlides/notesSlide43.xml"/><Relationship Id="rId1" Type="http://schemas.openxmlformats.org/officeDocument/2006/relationships/image" Target="../media/image9.jpeg"/></Relationships>
</file>

<file path=ppt/slides/_rels/slide44.xml.rels><?xml version="1.0" encoding="UTF-8" standalone="yes"?>
<Relationships xmlns="http://schemas.openxmlformats.org/package/2006/relationships"><Relationship Id="rId9" Type="http://schemas.openxmlformats.org/officeDocument/2006/relationships/image" Target="../media/image78.jpeg"/><Relationship Id="rId8" Type="http://schemas.openxmlformats.org/officeDocument/2006/relationships/image" Target="../media/image32.jpeg"/><Relationship Id="rId7" Type="http://schemas.openxmlformats.org/officeDocument/2006/relationships/image" Target="../media/image77.jpeg"/><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2" Type="http://schemas.openxmlformats.org/officeDocument/2006/relationships/notesSlide" Target="../notesSlides/notesSlide44.xml"/><Relationship Id="rId11" Type="http://schemas.openxmlformats.org/officeDocument/2006/relationships/slideLayout" Target="../slideLayouts/slideLayout7.xml"/><Relationship Id="rId10" Type="http://schemas.openxmlformats.org/officeDocument/2006/relationships/image" Target="../media/image58.jpeg"/><Relationship Id="rId1" Type="http://schemas.openxmlformats.org/officeDocument/2006/relationships/image" Target="../media/image9.jpeg"/></Relationships>
</file>

<file path=ppt/slides/_rels/slide45.xml.rels><?xml version="1.0" encoding="UTF-8" standalone="yes"?>
<Relationships xmlns="http://schemas.openxmlformats.org/package/2006/relationships"><Relationship Id="rId9" Type="http://schemas.openxmlformats.org/officeDocument/2006/relationships/image" Target="../media/image81.jpeg"/><Relationship Id="rId8" Type="http://schemas.openxmlformats.org/officeDocument/2006/relationships/image" Target="../media/image80.jpeg"/><Relationship Id="rId7" Type="http://schemas.openxmlformats.org/officeDocument/2006/relationships/image" Target="../media/image51.jpeg"/><Relationship Id="rId6" Type="http://schemas.openxmlformats.org/officeDocument/2006/relationships/image" Target="../media/image45.jpeg"/><Relationship Id="rId5" Type="http://schemas.openxmlformats.org/officeDocument/2006/relationships/image" Target="../media/image79.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1" Type="http://schemas.openxmlformats.org/officeDocument/2006/relationships/notesSlide" Target="../notesSlides/notesSlide45.xml"/><Relationship Id="rId10" Type="http://schemas.openxmlformats.org/officeDocument/2006/relationships/slideLayout" Target="../slideLayouts/slideLayout7.xml"/><Relationship Id="rId1" Type="http://schemas.openxmlformats.org/officeDocument/2006/relationships/image" Target="../media/image9.jpeg"/></Relationships>
</file>

<file path=ppt/slides/_rels/slide4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84.jpeg"/><Relationship Id="rId7" Type="http://schemas.openxmlformats.org/officeDocument/2006/relationships/image" Target="../media/image81.jpeg"/><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0" Type="http://schemas.openxmlformats.org/officeDocument/2006/relationships/notesSlide" Target="../notesSlides/notesSlide46.xml"/><Relationship Id="rId1" Type="http://schemas.openxmlformats.org/officeDocument/2006/relationships/image" Target="../media/image9.jpeg"/></Relationships>
</file>

<file path=ppt/slides/_rels/slide47.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88.jpeg"/><Relationship Id="rId7" Type="http://schemas.openxmlformats.org/officeDocument/2006/relationships/image" Target="../media/image87.jpeg"/><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0" Type="http://schemas.openxmlformats.org/officeDocument/2006/relationships/notesSlide" Target="../notesSlides/notesSlide47.xml"/><Relationship Id="rId1" Type="http://schemas.openxmlformats.org/officeDocument/2006/relationships/image" Target="../media/image9.jpeg"/></Relationships>
</file>

<file path=ppt/slides/_rels/slide48.xml.rels><?xml version="1.0" encoding="UTF-8" standalone="yes"?>
<Relationships xmlns="http://schemas.openxmlformats.org/package/2006/relationships"><Relationship Id="rId7" Type="http://schemas.openxmlformats.org/officeDocument/2006/relationships/notesSlide" Target="../notesSlides/notesSlide48.xml"/><Relationship Id="rId6"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2.jpeg"/></Relationships>
</file>

<file path=ppt/slides/_rels/slide49.xml.rels><?xml version="1.0" encoding="UTF-8" standalone="yes"?>
<Relationships xmlns="http://schemas.openxmlformats.org/package/2006/relationships"><Relationship Id="rId7" Type="http://schemas.openxmlformats.org/officeDocument/2006/relationships/notesSlide" Target="../notesSlides/notesSlide49.xml"/><Relationship Id="rId6" Type="http://schemas.openxmlformats.org/officeDocument/2006/relationships/slideLayout" Target="../slideLayouts/slideLayout7.xml"/><Relationship Id="rId5" Type="http://schemas.openxmlformats.org/officeDocument/2006/relationships/image" Target="../media/image8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jpeg"/><Relationship Id="rId1" Type="http://schemas.openxmlformats.org/officeDocument/2006/relationships/image" Target="../media/image9.jpeg"/></Relationships>
</file>

<file path=ppt/slides/_rels/slide50.xml.rels><?xml version="1.0" encoding="UTF-8" standalone="yes"?>
<Relationships xmlns="http://schemas.openxmlformats.org/package/2006/relationships"><Relationship Id="rId7" Type="http://schemas.openxmlformats.org/officeDocument/2006/relationships/notesSlide" Target="../notesSlides/notesSlide50.xml"/><Relationship Id="rId6"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90.png"/><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836763"/>
            <a:ext cx="12192000" cy="5448180"/>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t="87951"/>
          <a:stretch>
            <a:fillRect/>
          </a:stretch>
        </p:blipFill>
        <p:spPr>
          <a:xfrm>
            <a:off x="0" y="6284942"/>
            <a:ext cx="12192000" cy="573058"/>
          </a:xfrm>
          <a:prstGeom prst="rect">
            <a:avLst/>
          </a:prstGeom>
        </p:spPr>
      </p:pic>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930275"/>
          </a:xfrm>
          <a:prstGeom prst="rect">
            <a:avLst/>
          </a:prstGeom>
        </p:spPr>
      </p:pic>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t="22287" b="9091"/>
          <a:stretch>
            <a:fillRect/>
          </a:stretch>
        </p:blipFill>
        <p:spPr>
          <a:xfrm>
            <a:off x="8909032" y="263706"/>
            <a:ext cx="3295968" cy="2261775"/>
          </a:xfrm>
          <a:prstGeom prst="rect">
            <a:avLst/>
          </a:prstGeom>
        </p:spPr>
      </p:pic>
      <p:grpSp>
        <p:nvGrpSpPr>
          <p:cNvPr id="14" name="组合 13"/>
          <p:cNvGrpSpPr/>
          <p:nvPr/>
        </p:nvGrpSpPr>
        <p:grpSpPr>
          <a:xfrm>
            <a:off x="2008607" y="2166723"/>
            <a:ext cx="998176" cy="1041790"/>
            <a:chOff x="1715589" y="2354717"/>
            <a:chExt cx="1118887" cy="1041790"/>
          </a:xfrm>
        </p:grpSpPr>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16" name="文本框 15"/>
            <p:cNvSpPr txBox="1"/>
            <p:nvPr/>
          </p:nvSpPr>
          <p:spPr>
            <a:xfrm>
              <a:off x="1794891" y="2380844"/>
              <a:ext cx="995118" cy="1015663"/>
            </a:xfrm>
            <a:prstGeom prst="rect">
              <a:avLst/>
            </a:prstGeom>
            <a:noFill/>
          </p:spPr>
          <p:txBody>
            <a:bodyPr wrap="square" rtlCol="0">
              <a:spAutoFit/>
            </a:bodyPr>
            <a:lstStyle/>
            <a:p>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动</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17" name="组合 16"/>
          <p:cNvGrpSpPr/>
          <p:nvPr/>
        </p:nvGrpSpPr>
        <p:grpSpPr>
          <a:xfrm>
            <a:off x="2905932" y="2167654"/>
            <a:ext cx="998176" cy="1041790"/>
            <a:chOff x="1715589" y="2354717"/>
            <a:chExt cx="1118887" cy="1041790"/>
          </a:xfrm>
        </p:grpSpPr>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19" name="文本框 18"/>
            <p:cNvSpPr txBox="1"/>
            <p:nvPr/>
          </p:nvSpPr>
          <p:spPr>
            <a:xfrm>
              <a:off x="1794891" y="2380844"/>
              <a:ext cx="995118" cy="1015663"/>
            </a:xfrm>
            <a:prstGeom prst="rect">
              <a:avLst/>
            </a:prstGeom>
            <a:noFill/>
          </p:spPr>
          <p:txBody>
            <a:bodyPr wrap="square" rtlCol="0">
              <a:spAutoFit/>
            </a:bodyPr>
            <a:lstStyle/>
            <a:p>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节</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20" name="组合 19"/>
          <p:cNvGrpSpPr/>
          <p:nvPr/>
        </p:nvGrpSpPr>
        <p:grpSpPr>
          <a:xfrm>
            <a:off x="1119052" y="2166723"/>
            <a:ext cx="998176" cy="1041790"/>
            <a:chOff x="1715589" y="2354717"/>
            <a:chExt cx="1118887" cy="1041790"/>
          </a:xfrm>
        </p:grpSpPr>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22" name="文本框 21"/>
            <p:cNvSpPr txBox="1"/>
            <p:nvPr/>
          </p:nvSpPr>
          <p:spPr>
            <a:xfrm>
              <a:off x="1794891" y="2380844"/>
              <a:ext cx="995118" cy="1015663"/>
            </a:xfrm>
            <a:prstGeom prst="rect">
              <a:avLst/>
            </a:prstGeom>
            <a:noFill/>
          </p:spPr>
          <p:txBody>
            <a:bodyPr wrap="square" rtlCol="0">
              <a:spAutoFit/>
            </a:bodyPr>
            <a:lstStyle/>
            <a:p>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劳</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23" name="组合 22"/>
          <p:cNvGrpSpPr/>
          <p:nvPr/>
        </p:nvGrpSpPr>
        <p:grpSpPr>
          <a:xfrm>
            <a:off x="3797284" y="2162368"/>
            <a:ext cx="998176" cy="1041790"/>
            <a:chOff x="1715589" y="2354717"/>
            <a:chExt cx="1118887" cy="1041790"/>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25" name="文本框 24"/>
            <p:cNvSpPr txBox="1"/>
            <p:nvPr/>
          </p:nvSpPr>
          <p:spPr>
            <a:xfrm>
              <a:off x="1794891" y="2380844"/>
              <a:ext cx="995118" cy="1015663"/>
            </a:xfrm>
            <a:prstGeom prst="rect">
              <a:avLst/>
            </a:prstGeom>
            <a:noFill/>
          </p:spPr>
          <p:txBody>
            <a:bodyPr wrap="square" rtlCol="0">
              <a:spAutoFit/>
            </a:bodyPr>
            <a:lstStyle/>
            <a:p>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通</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26" name="组合 25"/>
          <p:cNvGrpSpPr/>
          <p:nvPr/>
        </p:nvGrpSpPr>
        <p:grpSpPr>
          <a:xfrm>
            <a:off x="4692813" y="2162368"/>
            <a:ext cx="998176" cy="1041790"/>
            <a:chOff x="1715589" y="2354717"/>
            <a:chExt cx="1118887" cy="1041790"/>
          </a:xfrm>
        </p:grpSpPr>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28" name="文本框 27"/>
            <p:cNvSpPr txBox="1"/>
            <p:nvPr/>
          </p:nvSpPr>
          <p:spPr>
            <a:xfrm>
              <a:off x="1794891" y="2380844"/>
              <a:ext cx="995118" cy="1015663"/>
            </a:xfrm>
            <a:prstGeom prst="rect">
              <a:avLst/>
            </a:prstGeom>
            <a:noFill/>
          </p:spPr>
          <p:txBody>
            <a:bodyPr wrap="square" rtlCol="0">
              <a:spAutoFit/>
            </a:bodyPr>
            <a:lstStyle/>
            <a:p>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用</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29" name="组合 28"/>
          <p:cNvGrpSpPr/>
          <p:nvPr/>
        </p:nvGrpSpPr>
        <p:grpSpPr>
          <a:xfrm>
            <a:off x="5588342" y="2158013"/>
            <a:ext cx="998176" cy="1041790"/>
            <a:chOff x="1715589" y="2354717"/>
            <a:chExt cx="1118887" cy="1041790"/>
          </a:xfrm>
        </p:grpSpPr>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31" name="文本框 30"/>
            <p:cNvSpPr txBox="1"/>
            <p:nvPr/>
          </p:nvSpPr>
          <p:spPr>
            <a:xfrm>
              <a:off x="1794891" y="2380844"/>
              <a:ext cx="995118" cy="1015663"/>
            </a:xfrm>
            <a:prstGeom prst="rect">
              <a:avLst/>
            </a:prstGeom>
            <a:noFill/>
          </p:spPr>
          <p:txBody>
            <a:bodyPr wrap="square" rtlCol="0">
              <a:spAutoFit/>
            </a:bodyPr>
            <a:lstStyle/>
            <a:p>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活</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32" name="组合 31"/>
          <p:cNvGrpSpPr/>
          <p:nvPr/>
        </p:nvGrpSpPr>
        <p:grpSpPr>
          <a:xfrm>
            <a:off x="6483871" y="2158014"/>
            <a:ext cx="998176" cy="1041790"/>
            <a:chOff x="1715589" y="2354717"/>
            <a:chExt cx="1118887" cy="1041790"/>
          </a:xfrm>
        </p:grpSpPr>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34" name="文本框 33"/>
            <p:cNvSpPr txBox="1"/>
            <p:nvPr/>
          </p:nvSpPr>
          <p:spPr>
            <a:xfrm>
              <a:off x="1794891" y="2380844"/>
              <a:ext cx="995118" cy="1015663"/>
            </a:xfrm>
            <a:prstGeom prst="rect">
              <a:avLst/>
            </a:prstGeom>
            <a:noFill/>
          </p:spPr>
          <p:txBody>
            <a:bodyPr wrap="square" rtlCol="0">
              <a:spAutoFit/>
            </a:bodyPr>
            <a:lstStyle/>
            <a:p>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动</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35" name="组合 34"/>
          <p:cNvGrpSpPr/>
          <p:nvPr/>
        </p:nvGrpSpPr>
        <p:grpSpPr>
          <a:xfrm>
            <a:off x="7379400" y="2158014"/>
            <a:ext cx="998176" cy="1041790"/>
            <a:chOff x="1715589" y="2354717"/>
            <a:chExt cx="1118887" cy="1041790"/>
          </a:xfrm>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37" name="文本框 36"/>
            <p:cNvSpPr txBox="1"/>
            <p:nvPr/>
          </p:nvSpPr>
          <p:spPr>
            <a:xfrm>
              <a:off x="1794891" y="2380844"/>
              <a:ext cx="995118" cy="1015663"/>
            </a:xfrm>
            <a:prstGeom prst="rect">
              <a:avLst/>
            </a:prstGeom>
            <a:noFill/>
          </p:spPr>
          <p:txBody>
            <a:bodyPr wrap="square" rtlCol="0">
              <a:spAutoFit/>
            </a:bodyPr>
            <a:lstStyle/>
            <a:p>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策</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38" name="组合 37"/>
          <p:cNvGrpSpPr/>
          <p:nvPr/>
        </p:nvGrpSpPr>
        <p:grpSpPr>
          <a:xfrm>
            <a:off x="8276918" y="2158013"/>
            <a:ext cx="998176" cy="1041790"/>
            <a:chOff x="1715589" y="2354717"/>
            <a:chExt cx="1118887" cy="1041790"/>
          </a:xfrm>
        </p:grpSpPr>
        <p:pic>
          <p:nvPicPr>
            <p:cNvPr id="39" name="图片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40" name="文本框 39"/>
            <p:cNvSpPr txBox="1"/>
            <p:nvPr/>
          </p:nvSpPr>
          <p:spPr>
            <a:xfrm>
              <a:off x="1794891" y="2380844"/>
              <a:ext cx="995118" cy="1015663"/>
            </a:xfrm>
            <a:prstGeom prst="rect">
              <a:avLst/>
            </a:prstGeom>
            <a:noFill/>
          </p:spPr>
          <p:txBody>
            <a:bodyPr wrap="square" rtlCol="0">
              <a:spAutoFit/>
            </a:bodyPr>
            <a:lstStyle/>
            <a:p>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划</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41" name="组合 40"/>
          <p:cNvGrpSpPr/>
          <p:nvPr/>
        </p:nvGrpSpPr>
        <p:grpSpPr>
          <a:xfrm>
            <a:off x="9175845" y="2158013"/>
            <a:ext cx="998176" cy="1041790"/>
            <a:chOff x="1715589" y="2354717"/>
            <a:chExt cx="1118887" cy="1041790"/>
          </a:xfrm>
        </p:grpSpPr>
        <p:pic>
          <p:nvPicPr>
            <p:cNvPr id="42" name="图片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43" name="文本框 42"/>
            <p:cNvSpPr txBox="1"/>
            <p:nvPr/>
          </p:nvSpPr>
          <p:spPr>
            <a:xfrm>
              <a:off x="1794891" y="2380844"/>
              <a:ext cx="995118" cy="1015663"/>
            </a:xfrm>
            <a:prstGeom prst="rect">
              <a:avLst/>
            </a:prstGeom>
            <a:noFill/>
          </p:spPr>
          <p:txBody>
            <a:bodyPr wrap="square" rtlCol="0">
              <a:spAutoFit/>
            </a:bodyPr>
            <a:lstStyle/>
            <a:p>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方</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44" name="组合 43"/>
          <p:cNvGrpSpPr/>
          <p:nvPr/>
        </p:nvGrpSpPr>
        <p:grpSpPr>
          <a:xfrm>
            <a:off x="10074772" y="2158014"/>
            <a:ext cx="998176" cy="1041790"/>
            <a:chOff x="1715589" y="2354717"/>
            <a:chExt cx="1118887" cy="1041790"/>
          </a:xfrm>
        </p:grpSpPr>
        <p:pic>
          <p:nvPicPr>
            <p:cNvPr id="45" name="图片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46" name="文本框 45"/>
            <p:cNvSpPr txBox="1"/>
            <p:nvPr/>
          </p:nvSpPr>
          <p:spPr>
            <a:xfrm>
              <a:off x="1794891" y="2380844"/>
              <a:ext cx="995118" cy="1015663"/>
            </a:xfrm>
            <a:prstGeom prst="rect">
              <a:avLst/>
            </a:prstGeom>
            <a:noFill/>
          </p:spPr>
          <p:txBody>
            <a:bodyPr wrap="square" rtlCol="0">
              <a:spAutoFit/>
            </a:bodyPr>
            <a:lstStyle/>
            <a:p>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案</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pic>
        <p:nvPicPr>
          <p:cNvPr id="87" name="图片 86"/>
          <p:cNvPicPr>
            <a:picLocks noChangeAspect="1"/>
          </p:cNvPicPr>
          <p:nvPr/>
        </p:nvPicPr>
        <p:blipFill rotWithShape="1">
          <a:blip r:embed="rId5">
            <a:extLst>
              <a:ext uri="{28A0092B-C50C-407E-A947-70E740481C1C}">
                <a14:useLocalDpi xmlns:a14="http://schemas.microsoft.com/office/drawing/2010/main" val="0"/>
              </a:ext>
            </a:extLst>
          </a:blip>
          <a:srcRect l="14307" t="73889" r="14286" b="18481"/>
          <a:stretch>
            <a:fillRect/>
          </a:stretch>
        </p:blipFill>
        <p:spPr>
          <a:xfrm>
            <a:off x="3629025" y="3563877"/>
            <a:ext cx="4953000" cy="430479"/>
          </a:xfrm>
          <a:prstGeom prst="rect">
            <a:avLst/>
          </a:prstGeom>
        </p:spPr>
      </p:pic>
      <p:sp>
        <p:nvSpPr>
          <p:cNvPr id="88" name="文本框 87"/>
          <p:cNvSpPr txBox="1"/>
          <p:nvPr/>
        </p:nvSpPr>
        <p:spPr>
          <a:xfrm>
            <a:off x="5011592" y="3947605"/>
            <a:ext cx="2182754" cy="645160"/>
          </a:xfrm>
          <a:prstGeom prst="rect">
            <a:avLst/>
          </a:prstGeom>
          <a:noFill/>
        </p:spPr>
        <p:txBody>
          <a:bodyPr wrap="square" rtlCol="0">
            <a:spAutoFit/>
          </a:bodyPr>
          <a:lstStyle/>
          <a:p>
            <a:pPr algn="ctr"/>
            <a:r>
              <a:rPr lang="zh-CN" altLang="en-US" dirty="0"/>
              <a:t>汇报人</a:t>
            </a:r>
            <a:r>
              <a:rPr lang="en-US" altLang="zh-CN" dirty="0"/>
              <a:t>:</a:t>
            </a:r>
            <a:r>
              <a:rPr lang="zh-CN" altLang="en-US" dirty="0"/>
              <a:t>  </a:t>
            </a:r>
            <a:endParaRPr lang="zh-CN" altLang="en-US" dirty="0"/>
          </a:p>
          <a:p>
            <a:pPr algn="ctr"/>
            <a:r>
              <a:rPr lang="zh-CN" altLang="en-US" dirty="0"/>
              <a:t>汇报时间</a:t>
            </a:r>
            <a:r>
              <a:rPr lang="en-US" altLang="zh-CN" dirty="0"/>
              <a:t>:XX</a:t>
            </a:r>
            <a:r>
              <a:rPr lang="zh-CN" altLang="en-US" dirty="0"/>
              <a:t>年</a:t>
            </a:r>
            <a:r>
              <a:rPr lang="en-US" altLang="zh-CN" dirty="0"/>
              <a:t>XX</a:t>
            </a:r>
            <a:r>
              <a:rPr lang="zh-CN" altLang="en-US" dirty="0"/>
              <a:t>月</a:t>
            </a:r>
            <a:endParaRPr lang="zh-CN" altLang="en-US" dirty="0"/>
          </a:p>
        </p:txBody>
      </p:sp>
      <p:pic>
        <p:nvPicPr>
          <p:cNvPr id="2" name="新工人艺术团 - 劳动者赞歌">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8"/>
          <a:stretch>
            <a:fillRect/>
          </a:stretch>
        </p:blipFill>
        <p:spPr>
          <a:xfrm>
            <a:off x="1024079" y="543864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subTnLst>
                                    <p:set>
                                      <p:cBhvr override="childStyle">
                                        <p:cTn dur="1" fill="hold" display="0" masterRel="sameClick" afterEffect="1">
                                          <p:stCondLst>
                                            <p:cond evt="end" delay="0">
                                              <p:tn val="5"/>
                                            </p:cond>
                                          </p:stCondLst>
                                        </p:cTn>
                                        <p:tgtEl>
                                          <p:spTgt spid="2"/>
                                        </p:tgtEl>
                                        <p:attrNameLst>
                                          <p:attrName>style.visibility</p:attrName>
                                        </p:attrNameLst>
                                      </p:cBhvr>
                                      <p:to>
                                        <p:strVal val="hidden"/>
                                      </p:to>
                                    </p:set>
                                  </p:subTnLst>
                                </p:cTn>
                              </p:par>
                            </p:childTnLst>
                          </p:cTn>
                        </p:par>
                        <p:par>
                          <p:cTn id="7" fill="hold">
                            <p:stCondLst>
                              <p:cond delay="0"/>
                            </p:stCondLst>
                            <p:childTnLst>
                              <p:par>
                                <p:cTn id="8" presetID="2" presetClass="entr" presetSubtype="9" fill="hold" nodeType="afterEffect">
                                  <p:stCondLst>
                                    <p:cond delay="0"/>
                                  </p:stCondLst>
                                  <p:childTnLst>
                                    <p:set>
                                      <p:cBhvr>
                                        <p:cTn id="9" dur="1" fill="hold">
                                          <p:stCondLst>
                                            <p:cond delay="0"/>
                                          </p:stCondLst>
                                        </p:cTn>
                                        <p:tgtEl>
                                          <p:spTgt spid="20"/>
                                        </p:tgtEl>
                                        <p:attrNameLst>
                                          <p:attrName>style.visibility</p:attrName>
                                        </p:attrNameLst>
                                      </p:cBhvr>
                                      <p:to>
                                        <p:strVal val="visible"/>
                                      </p:to>
                                    </p:set>
                                    <p:anim calcmode="lin" valueType="num">
                                      <p:cBhvr additive="base">
                                        <p:cTn id="10" dur="1000" fill="hold"/>
                                        <p:tgtEl>
                                          <p:spTgt spid="20"/>
                                        </p:tgtEl>
                                        <p:attrNameLst>
                                          <p:attrName>ppt_x</p:attrName>
                                        </p:attrNameLst>
                                      </p:cBhvr>
                                      <p:tavLst>
                                        <p:tav tm="0">
                                          <p:val>
                                            <p:strVal val="0-#ppt_w/2"/>
                                          </p:val>
                                        </p:tav>
                                        <p:tav tm="100000">
                                          <p:val>
                                            <p:strVal val="#ppt_x"/>
                                          </p:val>
                                        </p:tav>
                                      </p:tavLst>
                                    </p:anim>
                                    <p:anim calcmode="lin" valueType="num">
                                      <p:cBhvr additive="base">
                                        <p:cTn id="11" dur="1000" fill="hold"/>
                                        <p:tgtEl>
                                          <p:spTgt spid="20"/>
                                        </p:tgtEl>
                                        <p:attrNameLst>
                                          <p:attrName>ppt_y</p:attrName>
                                        </p:attrNameLst>
                                      </p:cBhvr>
                                      <p:tavLst>
                                        <p:tav tm="0">
                                          <p:val>
                                            <p:strVal val="0-#ppt_h/2"/>
                                          </p:val>
                                        </p:tav>
                                        <p:tav tm="100000">
                                          <p:val>
                                            <p:strVal val="#ppt_y"/>
                                          </p:val>
                                        </p:tav>
                                      </p:tavLst>
                                    </p:anim>
                                  </p:childTnLst>
                                </p:cTn>
                              </p:par>
                              <p:par>
                                <p:cTn id="12" presetID="2" presetClass="entr" presetSubtype="1"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000" fill="hold"/>
                                        <p:tgtEl>
                                          <p:spTgt spid="14"/>
                                        </p:tgtEl>
                                        <p:attrNameLst>
                                          <p:attrName>ppt_x</p:attrName>
                                        </p:attrNameLst>
                                      </p:cBhvr>
                                      <p:tavLst>
                                        <p:tav tm="0">
                                          <p:val>
                                            <p:strVal val="#ppt_x"/>
                                          </p:val>
                                        </p:tav>
                                        <p:tav tm="100000">
                                          <p:val>
                                            <p:strVal val="#ppt_x"/>
                                          </p:val>
                                        </p:tav>
                                      </p:tavLst>
                                    </p:anim>
                                    <p:anim calcmode="lin" valueType="num">
                                      <p:cBhvr additive="base">
                                        <p:cTn id="15" dur="1000" fill="hold"/>
                                        <p:tgtEl>
                                          <p:spTgt spid="14"/>
                                        </p:tgtEl>
                                        <p:attrNameLst>
                                          <p:attrName>ppt_y</p:attrName>
                                        </p:attrNameLst>
                                      </p:cBhvr>
                                      <p:tavLst>
                                        <p:tav tm="0">
                                          <p:val>
                                            <p:strVal val="0-#ppt_h/2"/>
                                          </p:val>
                                        </p:tav>
                                        <p:tav tm="100000">
                                          <p:val>
                                            <p:strVal val="#ppt_y"/>
                                          </p:val>
                                        </p:tav>
                                      </p:tavLst>
                                    </p:anim>
                                  </p:childTnLst>
                                </p:cTn>
                              </p:par>
                              <p:par>
                                <p:cTn id="16" presetID="2" presetClass="entr" presetSubtype="3"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1000" fill="hold"/>
                                        <p:tgtEl>
                                          <p:spTgt spid="17"/>
                                        </p:tgtEl>
                                        <p:attrNameLst>
                                          <p:attrName>ppt_x</p:attrName>
                                        </p:attrNameLst>
                                      </p:cBhvr>
                                      <p:tavLst>
                                        <p:tav tm="0">
                                          <p:val>
                                            <p:strVal val="1+#ppt_w/2"/>
                                          </p:val>
                                        </p:tav>
                                        <p:tav tm="100000">
                                          <p:val>
                                            <p:strVal val="#ppt_x"/>
                                          </p:val>
                                        </p:tav>
                                      </p:tavLst>
                                    </p:anim>
                                    <p:anim calcmode="lin" valueType="num">
                                      <p:cBhvr additive="base">
                                        <p:cTn id="19" dur="1000" fill="hold"/>
                                        <p:tgtEl>
                                          <p:spTgt spid="17"/>
                                        </p:tgtEl>
                                        <p:attrNameLst>
                                          <p:attrName>ppt_y</p:attrName>
                                        </p:attrNameLst>
                                      </p:cBhvr>
                                      <p:tavLst>
                                        <p:tav tm="0">
                                          <p:val>
                                            <p:strVal val="0-#ppt_h/2"/>
                                          </p:val>
                                        </p:tav>
                                        <p:tav tm="100000">
                                          <p:val>
                                            <p:strVal val="#ppt_y"/>
                                          </p:val>
                                        </p:tav>
                                      </p:tavLst>
                                    </p:anim>
                                  </p:childTnLst>
                                </p:cTn>
                              </p:par>
                              <p:par>
                                <p:cTn id="20" presetID="2" presetClass="entr" presetSubtype="12"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1000" fill="hold"/>
                                        <p:tgtEl>
                                          <p:spTgt spid="23"/>
                                        </p:tgtEl>
                                        <p:attrNameLst>
                                          <p:attrName>ppt_x</p:attrName>
                                        </p:attrNameLst>
                                      </p:cBhvr>
                                      <p:tavLst>
                                        <p:tav tm="0">
                                          <p:val>
                                            <p:strVal val="0-#ppt_w/2"/>
                                          </p:val>
                                        </p:tav>
                                        <p:tav tm="100000">
                                          <p:val>
                                            <p:strVal val="#ppt_x"/>
                                          </p:val>
                                        </p:tav>
                                      </p:tavLst>
                                    </p:anim>
                                    <p:anim calcmode="lin" valueType="num">
                                      <p:cBhvr additive="base">
                                        <p:cTn id="23" dur="1000" fill="hold"/>
                                        <p:tgtEl>
                                          <p:spTgt spid="23"/>
                                        </p:tgtEl>
                                        <p:attrNameLst>
                                          <p:attrName>ppt_y</p:attrName>
                                        </p:attrNameLst>
                                      </p:cBhvr>
                                      <p:tavLst>
                                        <p:tav tm="0">
                                          <p:val>
                                            <p:strVal val="1+#ppt_h/2"/>
                                          </p:val>
                                        </p:tav>
                                        <p:tav tm="100000">
                                          <p:val>
                                            <p:strVal val="#ppt_y"/>
                                          </p:val>
                                        </p:tav>
                                      </p:tavLst>
                                    </p:anim>
                                  </p:childTnLst>
                                </p:cTn>
                              </p:par>
                              <p:par>
                                <p:cTn id="24" presetID="2" presetClass="entr" presetSubtype="12"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1000" fill="hold"/>
                                        <p:tgtEl>
                                          <p:spTgt spid="26"/>
                                        </p:tgtEl>
                                        <p:attrNameLst>
                                          <p:attrName>ppt_x</p:attrName>
                                        </p:attrNameLst>
                                      </p:cBhvr>
                                      <p:tavLst>
                                        <p:tav tm="0">
                                          <p:val>
                                            <p:strVal val="0-#ppt_w/2"/>
                                          </p:val>
                                        </p:tav>
                                        <p:tav tm="100000">
                                          <p:val>
                                            <p:strVal val="#ppt_x"/>
                                          </p:val>
                                        </p:tav>
                                      </p:tavLst>
                                    </p:anim>
                                    <p:anim calcmode="lin" valueType="num">
                                      <p:cBhvr additive="base">
                                        <p:cTn id="27" dur="1000" fill="hold"/>
                                        <p:tgtEl>
                                          <p:spTgt spid="26"/>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1000" fill="hold"/>
                                        <p:tgtEl>
                                          <p:spTgt spid="29"/>
                                        </p:tgtEl>
                                        <p:attrNameLst>
                                          <p:attrName>ppt_x</p:attrName>
                                        </p:attrNameLst>
                                      </p:cBhvr>
                                      <p:tavLst>
                                        <p:tav tm="0">
                                          <p:val>
                                            <p:strVal val="#ppt_x"/>
                                          </p:val>
                                        </p:tav>
                                        <p:tav tm="100000">
                                          <p:val>
                                            <p:strVal val="#ppt_x"/>
                                          </p:val>
                                        </p:tav>
                                      </p:tavLst>
                                    </p:anim>
                                    <p:anim calcmode="lin" valueType="num">
                                      <p:cBhvr additive="base">
                                        <p:cTn id="31" dur="1000" fill="hold"/>
                                        <p:tgtEl>
                                          <p:spTgt spid="29"/>
                                        </p:tgtEl>
                                        <p:attrNameLst>
                                          <p:attrName>ppt_y</p:attrName>
                                        </p:attrNameLst>
                                      </p:cBhvr>
                                      <p:tavLst>
                                        <p:tav tm="0">
                                          <p:val>
                                            <p:strVal val="1+#ppt_h/2"/>
                                          </p:val>
                                        </p:tav>
                                        <p:tav tm="100000">
                                          <p:val>
                                            <p:strVal val="#ppt_y"/>
                                          </p:val>
                                        </p:tav>
                                      </p:tavLst>
                                    </p:anim>
                                  </p:childTnLst>
                                </p:cTn>
                              </p:par>
                              <p:par>
                                <p:cTn id="32" presetID="2" presetClass="entr" presetSubtype="1"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1000" fill="hold"/>
                                        <p:tgtEl>
                                          <p:spTgt spid="32"/>
                                        </p:tgtEl>
                                        <p:attrNameLst>
                                          <p:attrName>ppt_x</p:attrName>
                                        </p:attrNameLst>
                                      </p:cBhvr>
                                      <p:tavLst>
                                        <p:tav tm="0">
                                          <p:val>
                                            <p:strVal val="#ppt_x"/>
                                          </p:val>
                                        </p:tav>
                                        <p:tav tm="100000">
                                          <p:val>
                                            <p:strVal val="#ppt_x"/>
                                          </p:val>
                                        </p:tav>
                                      </p:tavLst>
                                    </p:anim>
                                    <p:anim calcmode="lin" valueType="num">
                                      <p:cBhvr additive="base">
                                        <p:cTn id="35" dur="1000" fill="hold"/>
                                        <p:tgtEl>
                                          <p:spTgt spid="32"/>
                                        </p:tgtEl>
                                        <p:attrNameLst>
                                          <p:attrName>ppt_y</p:attrName>
                                        </p:attrNameLst>
                                      </p:cBhvr>
                                      <p:tavLst>
                                        <p:tav tm="0">
                                          <p:val>
                                            <p:strVal val="0-#ppt_h/2"/>
                                          </p:val>
                                        </p:tav>
                                        <p:tav tm="100000">
                                          <p:val>
                                            <p:strVal val="#ppt_y"/>
                                          </p:val>
                                        </p:tav>
                                      </p:tavLst>
                                    </p:anim>
                                  </p:childTnLst>
                                </p:cTn>
                              </p:par>
                              <p:par>
                                <p:cTn id="36" presetID="2" presetClass="entr" presetSubtype="6" fill="hold" nodeType="with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1000" fill="hold"/>
                                        <p:tgtEl>
                                          <p:spTgt spid="35"/>
                                        </p:tgtEl>
                                        <p:attrNameLst>
                                          <p:attrName>ppt_x</p:attrName>
                                        </p:attrNameLst>
                                      </p:cBhvr>
                                      <p:tavLst>
                                        <p:tav tm="0">
                                          <p:val>
                                            <p:strVal val="1+#ppt_w/2"/>
                                          </p:val>
                                        </p:tav>
                                        <p:tav tm="100000">
                                          <p:val>
                                            <p:strVal val="#ppt_x"/>
                                          </p:val>
                                        </p:tav>
                                      </p:tavLst>
                                    </p:anim>
                                    <p:anim calcmode="lin" valueType="num">
                                      <p:cBhvr additive="base">
                                        <p:cTn id="39" dur="1000" fill="hold"/>
                                        <p:tgtEl>
                                          <p:spTgt spid="35"/>
                                        </p:tgtEl>
                                        <p:attrNameLst>
                                          <p:attrName>ppt_y</p:attrName>
                                        </p:attrNameLst>
                                      </p:cBhvr>
                                      <p:tavLst>
                                        <p:tav tm="0">
                                          <p:val>
                                            <p:strVal val="1+#ppt_h/2"/>
                                          </p:val>
                                        </p:tav>
                                        <p:tav tm="100000">
                                          <p:val>
                                            <p:strVal val="#ppt_y"/>
                                          </p:val>
                                        </p:tav>
                                      </p:tavLst>
                                    </p:anim>
                                  </p:childTnLst>
                                </p:cTn>
                              </p:par>
                              <p:par>
                                <p:cTn id="40" presetID="2" presetClass="entr" presetSubtype="9" fill="hold" nodeType="with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1000" fill="hold"/>
                                        <p:tgtEl>
                                          <p:spTgt spid="38"/>
                                        </p:tgtEl>
                                        <p:attrNameLst>
                                          <p:attrName>ppt_x</p:attrName>
                                        </p:attrNameLst>
                                      </p:cBhvr>
                                      <p:tavLst>
                                        <p:tav tm="0">
                                          <p:val>
                                            <p:strVal val="0-#ppt_w/2"/>
                                          </p:val>
                                        </p:tav>
                                        <p:tav tm="100000">
                                          <p:val>
                                            <p:strVal val="#ppt_x"/>
                                          </p:val>
                                        </p:tav>
                                      </p:tavLst>
                                    </p:anim>
                                    <p:anim calcmode="lin" valueType="num">
                                      <p:cBhvr additive="base">
                                        <p:cTn id="43" dur="1000" fill="hold"/>
                                        <p:tgtEl>
                                          <p:spTgt spid="38"/>
                                        </p:tgtEl>
                                        <p:attrNameLst>
                                          <p:attrName>ppt_y</p:attrName>
                                        </p:attrNameLst>
                                      </p:cBhvr>
                                      <p:tavLst>
                                        <p:tav tm="0">
                                          <p:val>
                                            <p:strVal val="0-#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additive="base">
                                        <p:cTn id="46" dur="1000" fill="hold"/>
                                        <p:tgtEl>
                                          <p:spTgt spid="41"/>
                                        </p:tgtEl>
                                        <p:attrNameLst>
                                          <p:attrName>ppt_x</p:attrName>
                                        </p:attrNameLst>
                                      </p:cBhvr>
                                      <p:tavLst>
                                        <p:tav tm="0">
                                          <p:val>
                                            <p:strVal val="#ppt_x"/>
                                          </p:val>
                                        </p:tav>
                                        <p:tav tm="100000">
                                          <p:val>
                                            <p:strVal val="#ppt_x"/>
                                          </p:val>
                                        </p:tav>
                                      </p:tavLst>
                                    </p:anim>
                                    <p:anim calcmode="lin" valueType="num">
                                      <p:cBhvr additive="base">
                                        <p:cTn id="47" dur="1000" fill="hold"/>
                                        <p:tgtEl>
                                          <p:spTgt spid="41"/>
                                        </p:tgtEl>
                                        <p:attrNameLst>
                                          <p:attrName>ppt_y</p:attrName>
                                        </p:attrNameLst>
                                      </p:cBhvr>
                                      <p:tavLst>
                                        <p:tav tm="0">
                                          <p:val>
                                            <p:strVal val="1+#ppt_h/2"/>
                                          </p:val>
                                        </p:tav>
                                        <p:tav tm="100000">
                                          <p:val>
                                            <p:strVal val="#ppt_y"/>
                                          </p:val>
                                        </p:tav>
                                      </p:tavLst>
                                    </p:anim>
                                  </p:childTnLst>
                                </p:cTn>
                              </p:par>
                              <p:par>
                                <p:cTn id="48" presetID="2" presetClass="entr" presetSubtype="3" fill="hold"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1000" fill="hold"/>
                                        <p:tgtEl>
                                          <p:spTgt spid="44"/>
                                        </p:tgtEl>
                                        <p:attrNameLst>
                                          <p:attrName>ppt_x</p:attrName>
                                        </p:attrNameLst>
                                      </p:cBhvr>
                                      <p:tavLst>
                                        <p:tav tm="0">
                                          <p:val>
                                            <p:strVal val="1+#ppt_w/2"/>
                                          </p:val>
                                        </p:tav>
                                        <p:tav tm="100000">
                                          <p:val>
                                            <p:strVal val="#ppt_x"/>
                                          </p:val>
                                        </p:tav>
                                      </p:tavLst>
                                    </p:anim>
                                    <p:anim calcmode="lin" valueType="num">
                                      <p:cBhvr additive="base">
                                        <p:cTn id="51" dur="1000" fill="hold"/>
                                        <p:tgtEl>
                                          <p:spTgt spid="44"/>
                                        </p:tgtEl>
                                        <p:attrNameLst>
                                          <p:attrName>ppt_y</p:attrName>
                                        </p:attrNameLst>
                                      </p:cBhvr>
                                      <p:tavLst>
                                        <p:tav tm="0">
                                          <p:val>
                                            <p:strVal val="0-#ppt_h/2"/>
                                          </p:val>
                                        </p:tav>
                                        <p:tav tm="100000">
                                          <p:val>
                                            <p:strVal val="#ppt_y"/>
                                          </p:val>
                                        </p:tav>
                                      </p:tavLst>
                                    </p:anim>
                                  </p:childTnLst>
                                </p:cTn>
                              </p:par>
                            </p:childTnLst>
                          </p:cTn>
                        </p:par>
                        <p:par>
                          <p:cTn id="52" fill="hold">
                            <p:stCondLst>
                              <p:cond delay="1000"/>
                            </p:stCondLst>
                            <p:childTnLst>
                              <p:par>
                                <p:cTn id="53" presetID="22" presetClass="entr" presetSubtype="1" fill="hold" grpId="0" nodeType="afterEffect">
                                  <p:stCondLst>
                                    <p:cond delay="0"/>
                                  </p:stCondLst>
                                  <p:childTnLst>
                                    <p:set>
                                      <p:cBhvr>
                                        <p:cTn id="54" dur="1" fill="hold">
                                          <p:stCondLst>
                                            <p:cond delay="0"/>
                                          </p:stCondLst>
                                        </p:cTn>
                                        <p:tgtEl>
                                          <p:spTgt spid="88"/>
                                        </p:tgtEl>
                                        <p:attrNameLst>
                                          <p:attrName>style.visibility</p:attrName>
                                        </p:attrNameLst>
                                      </p:cBhvr>
                                      <p:to>
                                        <p:strVal val="visible"/>
                                      </p:to>
                                    </p:set>
                                    <p:animEffect transition="in" filter="wipe(up)">
                                      <p:cBhvr>
                                        <p:cTn id="55" dur="1000"/>
                                        <p:tgtEl>
                                          <p:spTgt spid="88"/>
                                        </p:tgtEl>
                                      </p:cBhvr>
                                    </p:animEffect>
                                  </p:childTnLst>
                                </p:cTn>
                              </p:par>
                              <p:par>
                                <p:cTn id="56" presetID="22" presetClass="entr" presetSubtype="4" fill="hold" nodeType="withEffect">
                                  <p:stCondLst>
                                    <p:cond delay="0"/>
                                  </p:stCondLst>
                                  <p:childTnLst>
                                    <p:set>
                                      <p:cBhvr>
                                        <p:cTn id="57" dur="1" fill="hold">
                                          <p:stCondLst>
                                            <p:cond delay="0"/>
                                          </p:stCondLst>
                                        </p:cTn>
                                        <p:tgtEl>
                                          <p:spTgt spid="87"/>
                                        </p:tgtEl>
                                        <p:attrNameLst>
                                          <p:attrName>style.visibility</p:attrName>
                                        </p:attrNameLst>
                                      </p:cBhvr>
                                      <p:to>
                                        <p:strVal val="visible"/>
                                      </p:to>
                                    </p:set>
                                    <p:animEffect transition="in" filter="wipe(down)">
                                      <p:cBhvr>
                                        <p:cTn id="58" dur="1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51">
                <p:cTn id="59" repeatCount="indefinite" fill="hold" display="0">
                  <p:stCondLst>
                    <p:cond delay="indefinite"/>
                  </p:stCondLst>
                  <p:endCondLst>
                    <p:cond evt="onStopAudio" delay="0">
                      <p:tgtEl>
                        <p:sldTgt/>
                      </p:tgtEl>
                    </p:cond>
                  </p:endCondLst>
                </p:cTn>
                <p:tgtEl>
                  <p:spTgt spid="2"/>
                </p:tgtEl>
              </p:cMediaNode>
            </p:audio>
          </p:childTnLst>
        </p:cTn>
      </p:par>
    </p:tnLst>
    <p:bldLst>
      <p:bldP spid="8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b="80441"/>
          <a:stretch>
            <a:fillRect/>
          </a:stretch>
        </p:blipFill>
        <p:spPr>
          <a:xfrm>
            <a:off x="0" y="0"/>
            <a:ext cx="12192000" cy="6858000"/>
          </a:xfrm>
          <a:prstGeom prst="rect">
            <a:avLst/>
          </a:prstGeom>
        </p:spPr>
      </p:pic>
      <p:pic>
        <p:nvPicPr>
          <p:cNvPr id="4" name="图片 3"/>
          <p:cNvPicPr>
            <a:picLocks noChangeAspect="1"/>
          </p:cNvPicPr>
          <p:nvPr/>
        </p:nvPicPr>
        <p:blipFill>
          <a:blip r:embed="rId2"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3629963" y="522962"/>
            <a:ext cx="5175913" cy="4001411"/>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1126" t="12688" r="48735" b="32033"/>
          <a:stretch>
            <a:fillRect/>
          </a:stretch>
        </p:blipFill>
        <p:spPr>
          <a:xfrm>
            <a:off x="4959012" y="4668126"/>
            <a:ext cx="1061433" cy="1656000"/>
          </a:xfrm>
          <a:prstGeom prst="rect">
            <a:avLst/>
          </a:prstGeom>
        </p:spPr>
      </p:pic>
      <p:pic>
        <p:nvPicPr>
          <p:cNvPr id="8" name="图片 7"/>
          <p:cNvPicPr>
            <a:picLocks noChangeAspect="1"/>
          </p:cNvPicPr>
          <p:nvPr/>
        </p:nvPicPr>
        <p:blipFill rotWithShape="1">
          <a:blip r:embed="rId3">
            <a:extLst>
              <a:ext uri="{28A0092B-C50C-407E-A947-70E740481C1C}">
                <a14:useLocalDpi xmlns:a14="http://schemas.microsoft.com/office/drawing/2010/main" val="0"/>
              </a:ext>
            </a:extLst>
          </a:blip>
          <a:srcRect l="50394" t="14306" b="36958"/>
          <a:stretch>
            <a:fillRect/>
          </a:stretch>
        </p:blipFill>
        <p:spPr>
          <a:xfrm>
            <a:off x="6002995" y="4682534"/>
            <a:ext cx="1085850" cy="150962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500" fill="hold"/>
                                        <p:tgtEl>
                                          <p:spTgt spid="4"/>
                                        </p:tgtEl>
                                        <p:attrNameLst>
                                          <p:attrName>ppt_w</p:attrName>
                                        </p:attrNameLst>
                                      </p:cBhvr>
                                      <p:tavLst>
                                        <p:tav tm="0">
                                          <p:val>
                                            <p:fltVal val="0"/>
                                          </p:val>
                                        </p:tav>
                                        <p:tav tm="100000">
                                          <p:val>
                                            <p:strVal val="#ppt_w"/>
                                          </p:val>
                                        </p:tav>
                                      </p:tavLst>
                                    </p:anim>
                                    <p:anim calcmode="lin" valueType="num">
                                      <p:cBhvr>
                                        <p:cTn id="8" dur="1500" fill="hold"/>
                                        <p:tgtEl>
                                          <p:spTgt spid="4"/>
                                        </p:tgtEl>
                                        <p:attrNameLst>
                                          <p:attrName>ppt_h</p:attrName>
                                        </p:attrNameLst>
                                      </p:cBhvr>
                                      <p:tavLst>
                                        <p:tav tm="0">
                                          <p:val>
                                            <p:fltVal val="0"/>
                                          </p:val>
                                        </p:tav>
                                        <p:tav tm="100000">
                                          <p:val>
                                            <p:strVal val="#ppt_h"/>
                                          </p:val>
                                        </p:tav>
                                      </p:tavLst>
                                    </p:anim>
                                    <p:animEffect transition="in" filter="fade">
                                      <p:cBhvr>
                                        <p:cTn id="9" dur="1500"/>
                                        <p:tgtEl>
                                          <p:spTgt spid="4"/>
                                        </p:tgtEl>
                                      </p:cBhvr>
                                    </p:animEffect>
                                  </p:childTnLst>
                                </p:cTn>
                              </p:par>
                            </p:childTnLst>
                          </p:cTn>
                        </p:par>
                        <p:par>
                          <p:cTn id="10" fill="hold">
                            <p:stCondLst>
                              <p:cond delay="1500"/>
                            </p:stCondLst>
                            <p:childTnLst>
                              <p:par>
                                <p:cTn id="11" presetID="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1152525"/>
          </a:xfrm>
          <a:prstGeom prst="rect">
            <a:avLst/>
          </a:pr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16719"/>
          <a:stretch>
            <a:fillRect/>
          </a:stretch>
        </p:blipFill>
        <p:spPr>
          <a:xfrm>
            <a:off x="4608741" y="1171575"/>
            <a:ext cx="3048006" cy="2538418"/>
          </a:xfrm>
          <a:prstGeom prst="rect">
            <a:avLst/>
          </a:prstGeom>
        </p:spPr>
      </p:pic>
      <p:sp>
        <p:nvSpPr>
          <p:cNvPr id="10" name="文本框 9"/>
          <p:cNvSpPr txBox="1"/>
          <p:nvPr/>
        </p:nvSpPr>
        <p:spPr>
          <a:xfrm>
            <a:off x="4467501" y="60958"/>
            <a:ext cx="3283131" cy="1107996"/>
          </a:xfrm>
          <a:prstGeom prst="rect">
            <a:avLst/>
          </a:prstGeom>
          <a:noFill/>
        </p:spPr>
        <p:txBody>
          <a:bodyPr wrap="square" rtlCol="0">
            <a:spAutoFit/>
          </a:bodyPr>
          <a:lstStyle/>
          <a:p>
            <a:pPr algn="ctr"/>
            <a:r>
              <a:rPr lang="en-US" altLang="zh-CN" dirty="0">
                <a:solidFill>
                  <a:schemeClr val="bg1"/>
                </a:solidFill>
              </a:rPr>
              <a:t>— </a:t>
            </a:r>
            <a:r>
              <a:rPr lang="zh-CN" altLang="en-US" sz="6600" dirty="0">
                <a:solidFill>
                  <a:schemeClr val="bg1"/>
                </a:solidFill>
                <a:effectLst>
                  <a:outerShdw blurRad="38100" dist="38100" dir="2700000" algn="tl">
                    <a:srgbClr val="000000">
                      <a:alpha val="43137"/>
                    </a:srgbClr>
                  </a:outerShdw>
                </a:effectLst>
                <a:latin typeface="造字工房版黑（非商用）常规体" pitchFamily="50" charset="-122"/>
                <a:ea typeface="造字工房版黑（非商用）常规体" pitchFamily="50" charset="-122"/>
              </a:rPr>
              <a:t>目录</a:t>
            </a:r>
            <a:r>
              <a:rPr lang="zh-CN" altLang="en-US" dirty="0">
                <a:solidFill>
                  <a:schemeClr val="bg1"/>
                </a:solidFill>
              </a:rPr>
              <a:t> </a:t>
            </a:r>
            <a:r>
              <a:rPr lang="en-US" altLang="zh-CN" dirty="0">
                <a:solidFill>
                  <a:schemeClr val="bg1"/>
                </a:solidFill>
              </a:rPr>
              <a:t>—</a:t>
            </a:r>
            <a:endParaRPr lang="zh-CN" altLang="en-US" dirty="0">
              <a:solidFill>
                <a:schemeClr val="bg1"/>
              </a:solidFill>
            </a:endParaRPr>
          </a:p>
        </p:txBody>
      </p:sp>
      <p:grpSp>
        <p:nvGrpSpPr>
          <p:cNvPr id="19" name="组合 18"/>
          <p:cNvGrpSpPr/>
          <p:nvPr/>
        </p:nvGrpSpPr>
        <p:grpSpPr>
          <a:xfrm>
            <a:off x="556941" y="2657475"/>
            <a:ext cx="4491308" cy="1813700"/>
            <a:chOff x="556941" y="2438400"/>
            <a:chExt cx="4491308" cy="1813700"/>
          </a:xfrm>
        </p:grpSpPr>
        <p:grpSp>
          <p:nvGrpSpPr>
            <p:cNvPr id="17" name="组合 16"/>
            <p:cNvGrpSpPr/>
            <p:nvPr/>
          </p:nvGrpSpPr>
          <p:grpSpPr>
            <a:xfrm>
              <a:off x="556941" y="2438400"/>
              <a:ext cx="4491308" cy="1813700"/>
              <a:chOff x="556941" y="2438400"/>
              <a:chExt cx="4491308" cy="1813700"/>
            </a:xfrm>
          </p:grpSpPr>
          <p:grpSp>
            <p:nvGrpSpPr>
              <p:cNvPr id="15" name="组合 14"/>
              <p:cNvGrpSpPr/>
              <p:nvPr/>
            </p:nvGrpSpPr>
            <p:grpSpPr>
              <a:xfrm>
                <a:off x="556941" y="2438400"/>
                <a:ext cx="4491308" cy="1813700"/>
                <a:chOff x="556941" y="2438400"/>
                <a:chExt cx="4491308" cy="1813700"/>
              </a:xfrm>
            </p:grpSpPr>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l="15078" t="73584" r="15235" b="17131"/>
                <a:stretch>
                  <a:fillRect/>
                </a:stretch>
              </p:blipFill>
              <p:spPr>
                <a:xfrm>
                  <a:off x="867050" y="3728225"/>
                  <a:ext cx="4181199" cy="523875"/>
                </a:xfrm>
                <a:prstGeom prst="rect">
                  <a:avLst/>
                </a:prstGeom>
              </p:spPr>
            </p:pic>
            <p:pic>
              <p:nvPicPr>
                <p:cNvPr id="14" name="图片 13"/>
                <p:cNvPicPr>
                  <a:picLocks noChangeAspect="1"/>
                </p:cNvPicPr>
                <p:nvPr/>
              </p:nvPicPr>
              <p:blipFill rotWithShape="1">
                <a:blip r:embed="rId4">
                  <a:extLst>
                    <a:ext uri="{28A0092B-C50C-407E-A947-70E740481C1C}">
                      <a14:useLocalDpi xmlns:a14="http://schemas.microsoft.com/office/drawing/2010/main" val="0"/>
                    </a:ext>
                  </a:extLst>
                </a:blip>
                <a:srcRect l="15078" t="73584" r="15235" b="17131"/>
                <a:stretch>
                  <a:fillRect/>
                </a:stretch>
              </p:blipFill>
              <p:spPr>
                <a:xfrm>
                  <a:off x="1235056" y="2858688"/>
                  <a:ext cx="3813193" cy="523875"/>
                </a:xfrm>
                <a:prstGeom prst="rect">
                  <a:avLst/>
                </a:prstGeom>
              </p:spPr>
            </p:pic>
            <p:sp>
              <p:nvSpPr>
                <p:cNvPr id="11" name="星形: 五角 10"/>
                <p:cNvSpPr/>
                <p:nvPr/>
              </p:nvSpPr>
              <p:spPr>
                <a:xfrm>
                  <a:off x="556941" y="2438400"/>
                  <a:ext cx="1519509" cy="1466032"/>
                </a:xfrm>
                <a:prstGeom prst="star5">
                  <a:avLst>
                    <a:gd name="adj" fmla="val 31319"/>
                    <a:gd name="hf" fmla="val 105146"/>
                    <a:gd name="vf" fmla="val 110557"/>
                  </a:avLst>
                </a:prstGeom>
                <a:blipFill>
                  <a:blip r:embed="rId5"/>
                  <a:stretch>
                    <a:fillRect/>
                  </a:stretch>
                </a:blip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grpSp>
          <p:sp>
            <p:nvSpPr>
              <p:cNvPr id="16" name="文本框 15"/>
              <p:cNvSpPr txBox="1"/>
              <p:nvPr/>
            </p:nvSpPr>
            <p:spPr>
              <a:xfrm>
                <a:off x="885824" y="2895600"/>
                <a:ext cx="904875" cy="769441"/>
              </a:xfrm>
              <a:prstGeom prst="rect">
                <a:avLst/>
              </a:prstGeom>
              <a:noFill/>
            </p:spPr>
            <p:txBody>
              <a:bodyPr wrap="square" rtlCol="0">
                <a:spAutoFit/>
              </a:bodyPr>
              <a:lstStyle/>
              <a:p>
                <a:r>
                  <a:rPr lang="en-US" altLang="zh-CN" sz="4400" dirty="0">
                    <a:solidFill>
                      <a:schemeClr val="bg1"/>
                    </a:solidFill>
                    <a:effectLst>
                      <a:outerShdw blurRad="38100" dist="38100" dir="2700000" algn="tl">
                        <a:srgbClr val="000000">
                          <a:alpha val="43137"/>
                        </a:srgbClr>
                      </a:outerShdw>
                    </a:effectLst>
                    <a:latin typeface="造字工房版黑（非商用）常规体" pitchFamily="50" charset="-122"/>
                    <a:ea typeface="造字工房版黑（非商用）常规体" pitchFamily="50" charset="-122"/>
                  </a:rPr>
                  <a:t>01</a:t>
                </a:r>
                <a:endParaRPr lang="zh-CN" altLang="en-US" sz="4400" dirty="0">
                  <a:solidFill>
                    <a:schemeClr val="bg1"/>
                  </a:solidFill>
                  <a:effectLst>
                    <a:outerShdw blurRad="38100" dist="38100" dir="2700000" algn="tl">
                      <a:srgbClr val="000000">
                        <a:alpha val="43137"/>
                      </a:srgbClr>
                    </a:outerShdw>
                  </a:effectLst>
                  <a:latin typeface="造字工房版黑（非商用）常规体" pitchFamily="50" charset="-122"/>
                  <a:ea typeface="造字工房版黑（非商用）常规体" pitchFamily="50" charset="-122"/>
                </a:endParaRPr>
              </a:p>
            </p:txBody>
          </p:sp>
        </p:grpSp>
        <p:sp>
          <p:nvSpPr>
            <p:cNvPr id="18" name="文本框 17"/>
            <p:cNvSpPr txBox="1"/>
            <p:nvPr/>
          </p:nvSpPr>
          <p:spPr>
            <a:xfrm>
              <a:off x="2274439" y="3091804"/>
              <a:ext cx="2421386" cy="707886"/>
            </a:xfrm>
            <a:prstGeom prst="rect">
              <a:avLst/>
            </a:prstGeom>
            <a:noFill/>
          </p:spPr>
          <p:txBody>
            <a:bodyPr wrap="square" rtlCol="0">
              <a:spAutoFit/>
            </a:bodyPr>
            <a:lstStyle/>
            <a:p>
              <a:pPr algn="ctr"/>
              <a:r>
                <a:rPr lang="zh-CN" altLang="en-US" sz="4000" b="1" dirty="0">
                  <a:latin typeface="微软雅黑" panose="020B0503020204020204" pitchFamily="34" charset="-122"/>
                  <a:ea typeface="微软雅黑" panose="020B0503020204020204" pitchFamily="34" charset="-122"/>
                </a:rPr>
                <a:t>活动概况</a:t>
              </a:r>
              <a:endParaRPr lang="zh-CN" altLang="en-US" sz="4000" b="1" dirty="0">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556941" y="4597762"/>
            <a:ext cx="4491308" cy="1813700"/>
            <a:chOff x="556941" y="2438400"/>
            <a:chExt cx="4491308" cy="1813700"/>
          </a:xfrm>
        </p:grpSpPr>
        <p:grpSp>
          <p:nvGrpSpPr>
            <p:cNvPr id="21" name="组合 20"/>
            <p:cNvGrpSpPr/>
            <p:nvPr/>
          </p:nvGrpSpPr>
          <p:grpSpPr>
            <a:xfrm>
              <a:off x="556941" y="2438400"/>
              <a:ext cx="4491308" cy="1813700"/>
              <a:chOff x="556941" y="2438400"/>
              <a:chExt cx="4491308" cy="1813700"/>
            </a:xfrm>
          </p:grpSpPr>
          <p:grpSp>
            <p:nvGrpSpPr>
              <p:cNvPr id="23" name="组合 22"/>
              <p:cNvGrpSpPr/>
              <p:nvPr/>
            </p:nvGrpSpPr>
            <p:grpSpPr>
              <a:xfrm>
                <a:off x="556941" y="2438400"/>
                <a:ext cx="4491308" cy="1813700"/>
                <a:chOff x="556941" y="2438400"/>
                <a:chExt cx="4491308" cy="1813700"/>
              </a:xfrm>
            </p:grpSpPr>
            <p:pic>
              <p:nvPicPr>
                <p:cNvPr id="25" name="图片 24"/>
                <p:cNvPicPr>
                  <a:picLocks noChangeAspect="1"/>
                </p:cNvPicPr>
                <p:nvPr/>
              </p:nvPicPr>
              <p:blipFill rotWithShape="1">
                <a:blip r:embed="rId4">
                  <a:extLst>
                    <a:ext uri="{28A0092B-C50C-407E-A947-70E740481C1C}">
                      <a14:useLocalDpi xmlns:a14="http://schemas.microsoft.com/office/drawing/2010/main" val="0"/>
                    </a:ext>
                  </a:extLst>
                </a:blip>
                <a:srcRect l="15078" t="73584" r="15235" b="17131"/>
                <a:stretch>
                  <a:fillRect/>
                </a:stretch>
              </p:blipFill>
              <p:spPr>
                <a:xfrm>
                  <a:off x="867050" y="3728225"/>
                  <a:ext cx="4181199" cy="523875"/>
                </a:xfrm>
                <a:prstGeom prst="rect">
                  <a:avLst/>
                </a:prstGeom>
              </p:spPr>
            </p:pic>
            <p:pic>
              <p:nvPicPr>
                <p:cNvPr id="26" name="图片 25"/>
                <p:cNvPicPr>
                  <a:picLocks noChangeAspect="1"/>
                </p:cNvPicPr>
                <p:nvPr/>
              </p:nvPicPr>
              <p:blipFill rotWithShape="1">
                <a:blip r:embed="rId4">
                  <a:extLst>
                    <a:ext uri="{28A0092B-C50C-407E-A947-70E740481C1C}">
                      <a14:useLocalDpi xmlns:a14="http://schemas.microsoft.com/office/drawing/2010/main" val="0"/>
                    </a:ext>
                  </a:extLst>
                </a:blip>
                <a:srcRect l="15078" t="73584" r="15235" b="17131"/>
                <a:stretch>
                  <a:fillRect/>
                </a:stretch>
              </p:blipFill>
              <p:spPr>
                <a:xfrm>
                  <a:off x="1235056" y="2858688"/>
                  <a:ext cx="3813193" cy="523875"/>
                </a:xfrm>
                <a:prstGeom prst="rect">
                  <a:avLst/>
                </a:prstGeom>
              </p:spPr>
            </p:pic>
            <p:sp>
              <p:nvSpPr>
                <p:cNvPr id="27" name="星形: 五角 26"/>
                <p:cNvSpPr/>
                <p:nvPr/>
              </p:nvSpPr>
              <p:spPr>
                <a:xfrm>
                  <a:off x="556941" y="2438400"/>
                  <a:ext cx="1519509" cy="1466032"/>
                </a:xfrm>
                <a:prstGeom prst="star5">
                  <a:avLst>
                    <a:gd name="adj" fmla="val 31319"/>
                    <a:gd name="hf" fmla="val 105146"/>
                    <a:gd name="vf" fmla="val 110557"/>
                  </a:avLst>
                </a:prstGeom>
                <a:blipFill>
                  <a:blip r:embed="rId5"/>
                  <a:stretch>
                    <a:fillRect/>
                  </a:stretch>
                </a:blip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grpSp>
          <p:sp>
            <p:nvSpPr>
              <p:cNvPr id="24" name="文本框 23"/>
              <p:cNvSpPr txBox="1"/>
              <p:nvPr/>
            </p:nvSpPr>
            <p:spPr>
              <a:xfrm>
                <a:off x="854057" y="2895600"/>
                <a:ext cx="984268" cy="769441"/>
              </a:xfrm>
              <a:prstGeom prst="rect">
                <a:avLst/>
              </a:prstGeom>
              <a:noFill/>
            </p:spPr>
            <p:txBody>
              <a:bodyPr wrap="square" rtlCol="0">
                <a:spAutoFit/>
              </a:bodyPr>
              <a:lstStyle/>
              <a:p>
                <a:r>
                  <a:rPr lang="en-US" altLang="zh-CN" sz="4400" dirty="0">
                    <a:solidFill>
                      <a:schemeClr val="bg1"/>
                    </a:solidFill>
                    <a:effectLst>
                      <a:outerShdw blurRad="38100" dist="38100" dir="2700000" algn="tl">
                        <a:srgbClr val="000000">
                          <a:alpha val="43137"/>
                        </a:srgbClr>
                      </a:outerShdw>
                    </a:effectLst>
                    <a:latin typeface="造字工房版黑（非商用）常规体" pitchFamily="50" charset="-122"/>
                    <a:ea typeface="造字工房版黑（非商用）常规体" pitchFamily="50" charset="-122"/>
                  </a:rPr>
                  <a:t>03</a:t>
                </a:r>
                <a:endParaRPr lang="zh-CN" altLang="en-US" sz="4400" dirty="0">
                  <a:solidFill>
                    <a:schemeClr val="bg1"/>
                  </a:solidFill>
                  <a:effectLst>
                    <a:outerShdw blurRad="38100" dist="38100" dir="2700000" algn="tl">
                      <a:srgbClr val="000000">
                        <a:alpha val="43137"/>
                      </a:srgbClr>
                    </a:outerShdw>
                  </a:effectLst>
                  <a:latin typeface="造字工房版黑（非商用）常规体" pitchFamily="50" charset="-122"/>
                  <a:ea typeface="造字工房版黑（非商用）常规体" pitchFamily="50" charset="-122"/>
                </a:endParaRPr>
              </a:p>
            </p:txBody>
          </p:sp>
        </p:grpSp>
        <p:sp>
          <p:nvSpPr>
            <p:cNvPr id="22" name="文本框 21"/>
            <p:cNvSpPr txBox="1"/>
            <p:nvPr/>
          </p:nvSpPr>
          <p:spPr>
            <a:xfrm>
              <a:off x="2274439" y="3091804"/>
              <a:ext cx="2421386" cy="707886"/>
            </a:xfrm>
            <a:prstGeom prst="rect">
              <a:avLst/>
            </a:prstGeom>
            <a:noFill/>
          </p:spPr>
          <p:txBody>
            <a:bodyPr wrap="square" rtlCol="0">
              <a:spAutoFit/>
            </a:bodyPr>
            <a:lstStyle/>
            <a:p>
              <a:pPr algn="ctr"/>
              <a:r>
                <a:rPr lang="zh-CN" altLang="en-US" sz="4000" b="1" dirty="0">
                  <a:latin typeface="微软雅黑" panose="020B0503020204020204" pitchFamily="34" charset="-122"/>
                  <a:ea typeface="微软雅黑" panose="020B0503020204020204" pitchFamily="34" charset="-122"/>
                </a:rPr>
                <a:t>活动实施</a:t>
              </a:r>
              <a:endParaRPr lang="zh-CN" altLang="en-US" sz="4000" b="1" dirty="0">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7087277" y="2634485"/>
            <a:ext cx="4518044" cy="1813700"/>
            <a:chOff x="854056" y="2438400"/>
            <a:chExt cx="4518044" cy="1813700"/>
          </a:xfrm>
        </p:grpSpPr>
        <p:grpSp>
          <p:nvGrpSpPr>
            <p:cNvPr id="29" name="组合 28"/>
            <p:cNvGrpSpPr/>
            <p:nvPr/>
          </p:nvGrpSpPr>
          <p:grpSpPr>
            <a:xfrm>
              <a:off x="854056" y="2438400"/>
              <a:ext cx="4518044" cy="1813700"/>
              <a:chOff x="854056" y="2438400"/>
              <a:chExt cx="4518044" cy="1813700"/>
            </a:xfrm>
          </p:grpSpPr>
          <p:grpSp>
            <p:nvGrpSpPr>
              <p:cNvPr id="31" name="组合 30"/>
              <p:cNvGrpSpPr/>
              <p:nvPr/>
            </p:nvGrpSpPr>
            <p:grpSpPr>
              <a:xfrm>
                <a:off x="854056" y="2438400"/>
                <a:ext cx="4518044" cy="1813700"/>
                <a:chOff x="854056" y="2438400"/>
                <a:chExt cx="4518044" cy="1813700"/>
              </a:xfrm>
            </p:grpSpPr>
            <p:pic>
              <p:nvPicPr>
                <p:cNvPr id="33" name="图片 32"/>
                <p:cNvPicPr>
                  <a:picLocks noChangeAspect="1"/>
                </p:cNvPicPr>
                <p:nvPr/>
              </p:nvPicPr>
              <p:blipFill rotWithShape="1">
                <a:blip r:embed="rId4">
                  <a:extLst>
                    <a:ext uri="{28A0092B-C50C-407E-A947-70E740481C1C}">
                      <a14:useLocalDpi xmlns:a14="http://schemas.microsoft.com/office/drawing/2010/main" val="0"/>
                    </a:ext>
                  </a:extLst>
                </a:blip>
                <a:srcRect l="15078" t="73584" r="15235" b="17131"/>
                <a:stretch>
                  <a:fillRect/>
                </a:stretch>
              </p:blipFill>
              <p:spPr>
                <a:xfrm>
                  <a:off x="867050" y="3728225"/>
                  <a:ext cx="4181199" cy="523875"/>
                </a:xfrm>
                <a:prstGeom prst="rect">
                  <a:avLst/>
                </a:prstGeom>
              </p:spPr>
            </p:pic>
            <p:pic>
              <p:nvPicPr>
                <p:cNvPr id="34" name="图片 33"/>
                <p:cNvPicPr>
                  <a:picLocks noChangeAspect="1"/>
                </p:cNvPicPr>
                <p:nvPr/>
              </p:nvPicPr>
              <p:blipFill rotWithShape="1">
                <a:blip r:embed="rId4">
                  <a:extLst>
                    <a:ext uri="{28A0092B-C50C-407E-A947-70E740481C1C}">
                      <a14:useLocalDpi xmlns:a14="http://schemas.microsoft.com/office/drawing/2010/main" val="0"/>
                    </a:ext>
                  </a:extLst>
                </a:blip>
                <a:srcRect l="15078" t="73584" r="15235" b="17131"/>
                <a:stretch>
                  <a:fillRect/>
                </a:stretch>
              </p:blipFill>
              <p:spPr>
                <a:xfrm>
                  <a:off x="854056" y="2858688"/>
                  <a:ext cx="3813193" cy="523875"/>
                </a:xfrm>
                <a:prstGeom prst="rect">
                  <a:avLst/>
                </a:prstGeom>
              </p:spPr>
            </p:pic>
            <p:sp>
              <p:nvSpPr>
                <p:cNvPr id="35" name="星形: 五角 34"/>
                <p:cNvSpPr/>
                <p:nvPr/>
              </p:nvSpPr>
              <p:spPr>
                <a:xfrm>
                  <a:off x="3852591" y="2438400"/>
                  <a:ext cx="1519509" cy="1466032"/>
                </a:xfrm>
                <a:prstGeom prst="star5">
                  <a:avLst>
                    <a:gd name="adj" fmla="val 31319"/>
                    <a:gd name="hf" fmla="val 105146"/>
                    <a:gd name="vf" fmla="val 110557"/>
                  </a:avLst>
                </a:prstGeom>
                <a:blipFill>
                  <a:blip r:embed="rId5"/>
                  <a:stretch>
                    <a:fillRect/>
                  </a:stretch>
                </a:blip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grpSp>
          <p:sp>
            <p:nvSpPr>
              <p:cNvPr id="32" name="文本框 31"/>
              <p:cNvSpPr txBox="1"/>
              <p:nvPr/>
            </p:nvSpPr>
            <p:spPr>
              <a:xfrm>
                <a:off x="4124324" y="2895600"/>
                <a:ext cx="1015305" cy="769441"/>
              </a:xfrm>
              <a:prstGeom prst="rect">
                <a:avLst/>
              </a:prstGeom>
              <a:noFill/>
            </p:spPr>
            <p:txBody>
              <a:bodyPr wrap="square" rtlCol="0">
                <a:spAutoFit/>
              </a:bodyPr>
              <a:lstStyle/>
              <a:p>
                <a:r>
                  <a:rPr lang="en-US" altLang="zh-CN" sz="4400" dirty="0">
                    <a:solidFill>
                      <a:schemeClr val="bg1"/>
                    </a:solidFill>
                    <a:effectLst>
                      <a:outerShdw blurRad="38100" dist="38100" dir="2700000" algn="tl">
                        <a:srgbClr val="000000">
                          <a:alpha val="43137"/>
                        </a:srgbClr>
                      </a:outerShdw>
                    </a:effectLst>
                    <a:latin typeface="造字工房版黑（非商用）常规体" pitchFamily="50" charset="-122"/>
                    <a:ea typeface="造字工房版黑（非商用）常规体" pitchFamily="50" charset="-122"/>
                  </a:rPr>
                  <a:t>02</a:t>
                </a:r>
                <a:endParaRPr lang="zh-CN" altLang="en-US" sz="4400" dirty="0">
                  <a:solidFill>
                    <a:schemeClr val="bg1"/>
                  </a:solidFill>
                  <a:effectLst>
                    <a:outerShdw blurRad="38100" dist="38100" dir="2700000" algn="tl">
                      <a:srgbClr val="000000">
                        <a:alpha val="43137"/>
                      </a:srgbClr>
                    </a:outerShdw>
                  </a:effectLst>
                  <a:latin typeface="造字工房版黑（非商用）常规体" pitchFamily="50" charset="-122"/>
                  <a:ea typeface="造字工房版黑（非商用）常规体" pitchFamily="50" charset="-122"/>
                </a:endParaRPr>
              </a:p>
            </p:txBody>
          </p:sp>
        </p:grpSp>
        <p:sp>
          <p:nvSpPr>
            <p:cNvPr id="30" name="文本框 29"/>
            <p:cNvSpPr txBox="1"/>
            <p:nvPr/>
          </p:nvSpPr>
          <p:spPr>
            <a:xfrm>
              <a:off x="1188589" y="3091804"/>
              <a:ext cx="2421386" cy="707886"/>
            </a:xfrm>
            <a:prstGeom prst="rect">
              <a:avLst/>
            </a:prstGeom>
            <a:noFill/>
          </p:spPr>
          <p:txBody>
            <a:bodyPr wrap="square" rtlCol="0">
              <a:spAutoFit/>
            </a:bodyPr>
            <a:lstStyle/>
            <a:p>
              <a:pPr algn="ctr"/>
              <a:r>
                <a:rPr lang="zh-CN" altLang="en-US" sz="4000" b="1" dirty="0">
                  <a:latin typeface="微软雅黑" panose="020B0503020204020204" pitchFamily="34" charset="-122"/>
                  <a:ea typeface="微软雅黑" panose="020B0503020204020204" pitchFamily="34" charset="-122"/>
                </a:rPr>
                <a:t>活动筹备</a:t>
              </a:r>
              <a:endParaRPr lang="zh-CN" altLang="en-US" sz="4000" b="1" dirty="0">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7104141" y="4511369"/>
            <a:ext cx="4518044" cy="1813700"/>
            <a:chOff x="854056" y="2438400"/>
            <a:chExt cx="4518044" cy="1813700"/>
          </a:xfrm>
        </p:grpSpPr>
        <p:grpSp>
          <p:nvGrpSpPr>
            <p:cNvPr id="37" name="组合 36"/>
            <p:cNvGrpSpPr/>
            <p:nvPr/>
          </p:nvGrpSpPr>
          <p:grpSpPr>
            <a:xfrm>
              <a:off x="854056" y="2438400"/>
              <a:ext cx="4518044" cy="1813700"/>
              <a:chOff x="854056" y="2438400"/>
              <a:chExt cx="4518044" cy="1813700"/>
            </a:xfrm>
          </p:grpSpPr>
          <p:grpSp>
            <p:nvGrpSpPr>
              <p:cNvPr id="39" name="组合 38"/>
              <p:cNvGrpSpPr/>
              <p:nvPr/>
            </p:nvGrpSpPr>
            <p:grpSpPr>
              <a:xfrm>
                <a:off x="854056" y="2438400"/>
                <a:ext cx="4518044" cy="1813700"/>
                <a:chOff x="854056" y="2438400"/>
                <a:chExt cx="4518044" cy="1813700"/>
              </a:xfrm>
            </p:grpSpPr>
            <p:pic>
              <p:nvPicPr>
                <p:cNvPr id="41" name="图片 40"/>
                <p:cNvPicPr>
                  <a:picLocks noChangeAspect="1"/>
                </p:cNvPicPr>
                <p:nvPr/>
              </p:nvPicPr>
              <p:blipFill rotWithShape="1">
                <a:blip r:embed="rId4">
                  <a:extLst>
                    <a:ext uri="{28A0092B-C50C-407E-A947-70E740481C1C}">
                      <a14:useLocalDpi xmlns:a14="http://schemas.microsoft.com/office/drawing/2010/main" val="0"/>
                    </a:ext>
                  </a:extLst>
                </a:blip>
                <a:srcRect l="15078" t="73584" r="15235" b="17131"/>
                <a:stretch>
                  <a:fillRect/>
                </a:stretch>
              </p:blipFill>
              <p:spPr>
                <a:xfrm>
                  <a:off x="867050" y="3728225"/>
                  <a:ext cx="4181199" cy="523875"/>
                </a:xfrm>
                <a:prstGeom prst="rect">
                  <a:avLst/>
                </a:prstGeom>
              </p:spPr>
            </p:pic>
            <p:pic>
              <p:nvPicPr>
                <p:cNvPr id="42" name="图片 41"/>
                <p:cNvPicPr>
                  <a:picLocks noChangeAspect="1"/>
                </p:cNvPicPr>
                <p:nvPr/>
              </p:nvPicPr>
              <p:blipFill rotWithShape="1">
                <a:blip r:embed="rId4">
                  <a:extLst>
                    <a:ext uri="{28A0092B-C50C-407E-A947-70E740481C1C}">
                      <a14:useLocalDpi xmlns:a14="http://schemas.microsoft.com/office/drawing/2010/main" val="0"/>
                    </a:ext>
                  </a:extLst>
                </a:blip>
                <a:srcRect l="15078" t="73584" r="15235" b="17131"/>
                <a:stretch>
                  <a:fillRect/>
                </a:stretch>
              </p:blipFill>
              <p:spPr>
                <a:xfrm>
                  <a:off x="854056" y="2858688"/>
                  <a:ext cx="3813193" cy="523875"/>
                </a:xfrm>
                <a:prstGeom prst="rect">
                  <a:avLst/>
                </a:prstGeom>
              </p:spPr>
            </p:pic>
            <p:sp>
              <p:nvSpPr>
                <p:cNvPr id="43" name="星形: 五角 42"/>
                <p:cNvSpPr/>
                <p:nvPr/>
              </p:nvSpPr>
              <p:spPr>
                <a:xfrm>
                  <a:off x="3852591" y="2438400"/>
                  <a:ext cx="1519509" cy="1466032"/>
                </a:xfrm>
                <a:prstGeom prst="star5">
                  <a:avLst>
                    <a:gd name="adj" fmla="val 31319"/>
                    <a:gd name="hf" fmla="val 105146"/>
                    <a:gd name="vf" fmla="val 110557"/>
                  </a:avLst>
                </a:prstGeom>
                <a:blipFill>
                  <a:blip r:embed="rId5"/>
                  <a:stretch>
                    <a:fillRect/>
                  </a:stretch>
                </a:blip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zh-CN" altLang="en-US"/>
                </a:p>
              </p:txBody>
            </p:sp>
          </p:grpSp>
          <p:sp>
            <p:nvSpPr>
              <p:cNvPr id="40" name="文本框 39"/>
              <p:cNvSpPr txBox="1"/>
              <p:nvPr/>
            </p:nvSpPr>
            <p:spPr>
              <a:xfrm>
                <a:off x="4126511" y="2895600"/>
                <a:ext cx="988414" cy="769441"/>
              </a:xfrm>
              <a:prstGeom prst="rect">
                <a:avLst/>
              </a:prstGeom>
              <a:noFill/>
            </p:spPr>
            <p:txBody>
              <a:bodyPr wrap="square" rtlCol="0">
                <a:spAutoFit/>
              </a:bodyPr>
              <a:lstStyle/>
              <a:p>
                <a:r>
                  <a:rPr lang="en-US" altLang="zh-CN" sz="4400" dirty="0">
                    <a:solidFill>
                      <a:schemeClr val="bg1"/>
                    </a:solidFill>
                    <a:effectLst>
                      <a:outerShdw blurRad="38100" dist="38100" dir="2700000" algn="tl">
                        <a:srgbClr val="000000">
                          <a:alpha val="43137"/>
                        </a:srgbClr>
                      </a:outerShdw>
                    </a:effectLst>
                    <a:latin typeface="造字工房版黑（非商用）常规体" pitchFamily="50" charset="-122"/>
                    <a:ea typeface="造字工房版黑（非商用）常规体" pitchFamily="50" charset="-122"/>
                  </a:rPr>
                  <a:t>04</a:t>
                </a:r>
                <a:endParaRPr lang="zh-CN" altLang="en-US" sz="4400" dirty="0">
                  <a:solidFill>
                    <a:schemeClr val="bg1"/>
                  </a:solidFill>
                  <a:effectLst>
                    <a:outerShdw blurRad="38100" dist="38100" dir="2700000" algn="tl">
                      <a:srgbClr val="000000">
                        <a:alpha val="43137"/>
                      </a:srgbClr>
                    </a:outerShdw>
                  </a:effectLst>
                  <a:latin typeface="造字工房版黑（非商用）常规体" pitchFamily="50" charset="-122"/>
                  <a:ea typeface="造字工房版黑（非商用）常规体" pitchFamily="50" charset="-122"/>
                </a:endParaRPr>
              </a:p>
            </p:txBody>
          </p:sp>
        </p:grpSp>
        <p:sp>
          <p:nvSpPr>
            <p:cNvPr id="38" name="文本框 37"/>
            <p:cNvSpPr txBox="1"/>
            <p:nvPr/>
          </p:nvSpPr>
          <p:spPr>
            <a:xfrm>
              <a:off x="1188589" y="3091804"/>
              <a:ext cx="2421386" cy="707886"/>
            </a:xfrm>
            <a:prstGeom prst="rect">
              <a:avLst/>
            </a:prstGeom>
            <a:noFill/>
          </p:spPr>
          <p:txBody>
            <a:bodyPr wrap="square" rtlCol="0">
              <a:spAutoFit/>
            </a:bodyPr>
            <a:lstStyle/>
            <a:p>
              <a:pPr algn="ctr"/>
              <a:r>
                <a:rPr lang="zh-CN" altLang="en-US" sz="4000" b="1" dirty="0">
                  <a:latin typeface="微软雅黑" panose="020B0503020204020204" pitchFamily="34" charset="-122"/>
                  <a:ea typeface="微软雅黑" panose="020B0503020204020204" pitchFamily="34" charset="-122"/>
                </a:rPr>
                <a:t>活动预算</a:t>
              </a:r>
              <a:endParaRPr lang="zh-CN" altLang="en-US" sz="40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1000"/>
                                        <p:tgtEl>
                                          <p:spTgt spid="10"/>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1000"/>
                                        <p:tgtEl>
                                          <p:spTgt spid="7"/>
                                        </p:tgtEl>
                                      </p:cBhvr>
                                    </p:animEffect>
                                  </p:childTnLst>
                                </p:cTn>
                              </p:par>
                            </p:childTnLst>
                          </p:cTn>
                        </p:par>
                        <p:par>
                          <p:cTn id="12" fill="hold">
                            <p:stCondLst>
                              <p:cond delay="2000"/>
                            </p:stCondLst>
                            <p:childTnLst>
                              <p:par>
                                <p:cTn id="13" presetID="12" presetClass="entr" presetSubtype="8" fill="hold" nodeType="afterEffect">
                                  <p:stCondLst>
                                    <p:cond delay="5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p:tgtEl>
                                          <p:spTgt spid="19"/>
                                        </p:tgtEl>
                                        <p:attrNameLst>
                                          <p:attrName>ppt_x</p:attrName>
                                        </p:attrNameLst>
                                      </p:cBhvr>
                                      <p:tavLst>
                                        <p:tav tm="0">
                                          <p:val>
                                            <p:strVal val="#ppt_x-#ppt_w*1.125000"/>
                                          </p:val>
                                        </p:tav>
                                        <p:tav tm="100000">
                                          <p:val>
                                            <p:strVal val="#ppt_x"/>
                                          </p:val>
                                        </p:tav>
                                      </p:tavLst>
                                    </p:anim>
                                    <p:animEffect transition="in" filter="wipe(right)">
                                      <p:cBhvr>
                                        <p:cTn id="16" dur="500"/>
                                        <p:tgtEl>
                                          <p:spTgt spid="19"/>
                                        </p:tgtEl>
                                      </p:cBhvr>
                                    </p:animEffect>
                                  </p:childTnLst>
                                </p:cTn>
                              </p:par>
                              <p:par>
                                <p:cTn id="17" presetID="12" presetClass="entr" presetSubtype="2" fill="hold" nodeType="withEffect">
                                  <p:stCondLst>
                                    <p:cond delay="50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p:tgtEl>
                                          <p:spTgt spid="28"/>
                                        </p:tgtEl>
                                        <p:attrNameLst>
                                          <p:attrName>ppt_x</p:attrName>
                                        </p:attrNameLst>
                                      </p:cBhvr>
                                      <p:tavLst>
                                        <p:tav tm="0">
                                          <p:val>
                                            <p:strVal val="#ppt_x+#ppt_w*1.125000"/>
                                          </p:val>
                                        </p:tav>
                                        <p:tav tm="100000">
                                          <p:val>
                                            <p:strVal val="#ppt_x"/>
                                          </p:val>
                                        </p:tav>
                                      </p:tavLst>
                                    </p:anim>
                                    <p:animEffect transition="in" filter="wipe(left)">
                                      <p:cBhvr>
                                        <p:cTn id="20" dur="500"/>
                                        <p:tgtEl>
                                          <p:spTgt spid="28"/>
                                        </p:tgtEl>
                                      </p:cBhvr>
                                    </p:animEffect>
                                  </p:childTnLst>
                                </p:cTn>
                              </p:par>
                            </p:childTnLst>
                          </p:cTn>
                        </p:par>
                        <p:par>
                          <p:cTn id="21" fill="hold">
                            <p:stCondLst>
                              <p:cond delay="3000"/>
                            </p:stCondLst>
                            <p:childTnLst>
                              <p:par>
                                <p:cTn id="22" presetID="12" presetClass="entr" presetSubtype="8" fill="hold" nodeType="afterEffect">
                                  <p:stCondLst>
                                    <p:cond delay="50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ppt_x</p:attrName>
                                        </p:attrNameLst>
                                      </p:cBhvr>
                                      <p:tavLst>
                                        <p:tav tm="0">
                                          <p:val>
                                            <p:strVal val="#ppt_x-#ppt_w*1.125000"/>
                                          </p:val>
                                        </p:tav>
                                        <p:tav tm="100000">
                                          <p:val>
                                            <p:strVal val="#ppt_x"/>
                                          </p:val>
                                        </p:tav>
                                      </p:tavLst>
                                    </p:anim>
                                    <p:animEffect transition="in" filter="wipe(right)">
                                      <p:cBhvr>
                                        <p:cTn id="25" dur="500"/>
                                        <p:tgtEl>
                                          <p:spTgt spid="20"/>
                                        </p:tgtEl>
                                      </p:cBhvr>
                                    </p:animEffect>
                                  </p:childTnLst>
                                </p:cTn>
                              </p:par>
                              <p:par>
                                <p:cTn id="26" presetID="12" presetClass="entr" presetSubtype="2" fill="hold" nodeType="withEffect">
                                  <p:stCondLst>
                                    <p:cond delay="50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p:tgtEl>
                                          <p:spTgt spid="36"/>
                                        </p:tgtEl>
                                        <p:attrNameLst>
                                          <p:attrName>ppt_x</p:attrName>
                                        </p:attrNameLst>
                                      </p:cBhvr>
                                      <p:tavLst>
                                        <p:tav tm="0">
                                          <p:val>
                                            <p:strVal val="#ppt_x+#ppt_w*1.125000"/>
                                          </p:val>
                                        </p:tav>
                                        <p:tav tm="100000">
                                          <p:val>
                                            <p:strVal val="#ppt_x"/>
                                          </p:val>
                                        </p:tav>
                                      </p:tavLst>
                                    </p:anim>
                                    <p:animEffect transition="in" filter="wipe(left)">
                                      <p:cBhvr>
                                        <p:cTn id="2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b="80441"/>
          <a:stretch>
            <a:fillRect/>
          </a:stretch>
        </p:blipFill>
        <p:spPr>
          <a:xfrm>
            <a:off x="0" y="0"/>
            <a:ext cx="12192000" cy="6858000"/>
          </a:xfrm>
          <a:prstGeom prst="rect">
            <a:avLst/>
          </a:prstGeom>
        </p:spPr>
      </p:pic>
      <p:pic>
        <p:nvPicPr>
          <p:cNvPr id="22" name="图片 21"/>
          <p:cNvPicPr>
            <a:picLocks noChangeAspect="1"/>
          </p:cNvPicPr>
          <p:nvPr/>
        </p:nvPicPr>
        <p:blipFill rotWithShape="1">
          <a:blip r:embed="rId2">
            <a:duotone>
              <a:prstClr val="black"/>
              <a:srgbClr val="D9C3A5">
                <a:tint val="50000"/>
                <a:satMod val="180000"/>
              </a:srgbClr>
            </a:duotone>
            <a:extLst>
              <a:ext uri="{28A0092B-C50C-407E-A947-70E740481C1C}">
                <a14:useLocalDpi xmlns:a14="http://schemas.microsoft.com/office/drawing/2010/main" val="0"/>
              </a:ext>
            </a:extLst>
          </a:blip>
          <a:srcRect l="3567" t="5232" r="6033" b="7781"/>
          <a:stretch>
            <a:fillRect/>
          </a:stretch>
        </p:blipFill>
        <p:spPr>
          <a:xfrm>
            <a:off x="592183" y="470262"/>
            <a:ext cx="11059886" cy="6052458"/>
          </a:xfrm>
          <a:prstGeom prst="rect">
            <a:avLst/>
          </a:prstGeom>
        </p:spPr>
      </p:pic>
      <p:pic>
        <p:nvPicPr>
          <p:cNvPr id="8" name="图片 7"/>
          <p:cNvPicPr>
            <a:picLocks noChangeAspect="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5167669" y="1206229"/>
            <a:ext cx="2580562" cy="1994988"/>
          </a:xfrm>
          <a:prstGeom prst="rect">
            <a:avLst/>
          </a:prstGeom>
        </p:spPr>
      </p:pic>
      <p:sp>
        <p:nvSpPr>
          <p:cNvPr id="9" name="文本框 8"/>
          <p:cNvSpPr txBox="1"/>
          <p:nvPr/>
        </p:nvSpPr>
        <p:spPr>
          <a:xfrm>
            <a:off x="3774077" y="3514398"/>
            <a:ext cx="5381897" cy="646331"/>
          </a:xfrm>
          <a:prstGeom prst="rect">
            <a:avLst/>
          </a:prstGeom>
          <a:noFill/>
        </p:spPr>
        <p:txBody>
          <a:bodyPr wrap="square" rtlCol="0">
            <a:spAutoFit/>
          </a:bodyPr>
          <a:lstStyle/>
          <a:p>
            <a:pPr algn="ctr"/>
            <a:r>
              <a:rPr lang="zh-CN" altLang="en-US" sz="3600" dirty="0">
                <a:solidFill>
                  <a:srgbClr val="F5E4D0"/>
                </a:solidFill>
                <a:latin typeface="+mn-ea"/>
              </a:rPr>
              <a:t>第一部分    </a:t>
            </a:r>
            <a:endParaRPr lang="en-US" altLang="zh-CN" sz="3600" dirty="0">
              <a:solidFill>
                <a:srgbClr val="F5E4D0"/>
              </a:solidFill>
              <a:latin typeface="+mn-ea"/>
            </a:endParaRPr>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281455" y="1149079"/>
            <a:ext cx="3177537" cy="1299937"/>
          </a:xfrm>
          <a:prstGeom prst="rect">
            <a:avLst/>
          </a:prstGeom>
        </p:spPr>
      </p:pic>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7522" y="3346689"/>
            <a:ext cx="2023403" cy="2549488"/>
          </a:xfrm>
          <a:prstGeom prst="rect">
            <a:avLst/>
          </a:prstGeom>
        </p:spPr>
      </p:pic>
      <p:sp>
        <p:nvSpPr>
          <p:cNvPr id="21" name="文本框 20"/>
          <p:cNvSpPr txBox="1"/>
          <p:nvPr/>
        </p:nvSpPr>
        <p:spPr>
          <a:xfrm>
            <a:off x="3737476" y="4141679"/>
            <a:ext cx="3130050" cy="1569660"/>
          </a:xfrm>
          <a:prstGeom prst="rect">
            <a:avLst/>
          </a:prstGeom>
          <a:noFill/>
        </p:spPr>
        <p:txBody>
          <a:bodyPr wrap="square" rtlCol="0">
            <a:spAutoFit/>
          </a:bodyPr>
          <a:lstStyle/>
          <a:p>
            <a:pPr algn="ctr"/>
            <a:r>
              <a:rPr lang="zh-CN" altLang="en-US" sz="9600" dirty="0">
                <a:solidFill>
                  <a:srgbClr val="F5E4D0"/>
                </a:solidFill>
                <a:latin typeface="造字工房版黑（非商用）常规体" pitchFamily="50" charset="-122"/>
                <a:ea typeface="造字工房版黑（非商用）常规体" pitchFamily="50" charset="-122"/>
              </a:rPr>
              <a:t>活动</a:t>
            </a:r>
            <a:endParaRPr lang="zh-CN" altLang="en-US" sz="9600" dirty="0">
              <a:solidFill>
                <a:srgbClr val="F5E4D0"/>
              </a:solidFill>
              <a:latin typeface="造字工房版黑（非商用）常规体" pitchFamily="50" charset="-122"/>
              <a:ea typeface="造字工房版黑（非商用）常规体" pitchFamily="50" charset="-122"/>
            </a:endParaRPr>
          </a:p>
        </p:txBody>
      </p:sp>
      <p:sp>
        <p:nvSpPr>
          <p:cNvPr id="25" name="文本框 24"/>
          <p:cNvSpPr txBox="1"/>
          <p:nvPr/>
        </p:nvSpPr>
        <p:spPr>
          <a:xfrm>
            <a:off x="6391275" y="4132154"/>
            <a:ext cx="2775722" cy="1569660"/>
          </a:xfrm>
          <a:prstGeom prst="rect">
            <a:avLst/>
          </a:prstGeom>
          <a:noFill/>
        </p:spPr>
        <p:txBody>
          <a:bodyPr wrap="square" rtlCol="0">
            <a:spAutoFit/>
          </a:bodyPr>
          <a:lstStyle/>
          <a:p>
            <a:pPr algn="ctr"/>
            <a:r>
              <a:rPr lang="zh-CN" altLang="en-US" sz="9600" dirty="0">
                <a:solidFill>
                  <a:srgbClr val="F5E4D0"/>
                </a:solidFill>
                <a:latin typeface="造字工房版黑（非商用）常规体" pitchFamily="50" charset="-122"/>
                <a:ea typeface="造字工房版黑（非商用）常规体" pitchFamily="50" charset="-122"/>
              </a:rPr>
              <a:t>概况</a:t>
            </a:r>
            <a:endParaRPr lang="zh-CN" altLang="en-US" sz="9600" dirty="0">
              <a:solidFill>
                <a:srgbClr val="F5E4D0"/>
              </a:solidFill>
              <a:latin typeface="造字工房版黑（非商用）常规体" pitchFamily="50" charset="-122"/>
              <a:ea typeface="造字工房版黑（非商用）常规体" pitchFamily="50"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6" presetClass="entr" presetSubtype="21" fill="hold" grpId="0" nodeType="afterEffect">
                                  <p:stCondLst>
                                    <p:cond delay="0"/>
                                  </p:stCondLst>
                                  <p:iterate type="lt">
                                    <p:tmPct val="0"/>
                                  </p:iterate>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par>
                          <p:cTn id="14" fill="hold">
                            <p:stCondLst>
                              <p:cond delay="1000"/>
                            </p:stCondLst>
                            <p:childTnLst>
                              <p:par>
                                <p:cTn id="15" presetID="34" presetClass="emph" presetSubtype="0" fill="hold" grpId="1" nodeType="afterEffect">
                                  <p:stCondLst>
                                    <p:cond delay="0"/>
                                  </p:stCondLst>
                                  <p:iterate type="lt">
                                    <p:tmPct val="51000"/>
                                  </p:iterate>
                                  <p:childTnLst>
                                    <p:animMotion origin="layout" path="M 0.0 0.0 L 0.0 -0.07213" pathEditMode="relative" ptsTypes="">
                                      <p:cBhvr>
                                        <p:cTn id="16" dur="250" accel="50000" decel="50000" autoRev="1" fill="hold">
                                          <p:stCondLst>
                                            <p:cond delay="0"/>
                                          </p:stCondLst>
                                        </p:cTn>
                                        <p:tgtEl>
                                          <p:spTgt spid="9"/>
                                        </p:tgtEl>
                                        <p:attrNameLst>
                                          <p:attrName>ppt_x</p:attrName>
                                          <p:attrName>ppt_y</p:attrName>
                                        </p:attrNameLst>
                                      </p:cBhvr>
                                    </p:animMotion>
                                    <p:animRot by="1500000">
                                      <p:cBhvr>
                                        <p:cTn id="17" dur="125" fill="hold">
                                          <p:stCondLst>
                                            <p:cond delay="0"/>
                                          </p:stCondLst>
                                        </p:cTn>
                                        <p:tgtEl>
                                          <p:spTgt spid="9"/>
                                        </p:tgtEl>
                                        <p:attrNameLst>
                                          <p:attrName>r</p:attrName>
                                        </p:attrNameLst>
                                      </p:cBhvr>
                                    </p:animRot>
                                    <p:animRot by="-1500000">
                                      <p:cBhvr>
                                        <p:cTn id="18" dur="125" fill="hold">
                                          <p:stCondLst>
                                            <p:cond delay="125"/>
                                          </p:stCondLst>
                                        </p:cTn>
                                        <p:tgtEl>
                                          <p:spTgt spid="9"/>
                                        </p:tgtEl>
                                        <p:attrNameLst>
                                          <p:attrName>r</p:attrName>
                                        </p:attrNameLst>
                                      </p:cBhvr>
                                    </p:animRot>
                                    <p:animRot by="-1500000">
                                      <p:cBhvr>
                                        <p:cTn id="19" dur="125" fill="hold">
                                          <p:stCondLst>
                                            <p:cond delay="250"/>
                                          </p:stCondLst>
                                        </p:cTn>
                                        <p:tgtEl>
                                          <p:spTgt spid="9"/>
                                        </p:tgtEl>
                                        <p:attrNameLst>
                                          <p:attrName>r</p:attrName>
                                        </p:attrNameLst>
                                      </p:cBhvr>
                                    </p:animRot>
                                    <p:animRot by="1500000">
                                      <p:cBhvr>
                                        <p:cTn id="20" dur="125" fill="hold">
                                          <p:stCondLst>
                                            <p:cond delay="375"/>
                                          </p:stCondLst>
                                        </p:cTn>
                                        <p:tgtEl>
                                          <p:spTgt spid="9"/>
                                        </p:tgtEl>
                                        <p:attrNameLst>
                                          <p:attrName>r</p:attrName>
                                        </p:attrNameLst>
                                      </p:cBhvr>
                                    </p:animRot>
                                  </p:childTnLst>
                                </p:cTn>
                              </p:par>
                            </p:childTnLst>
                          </p:cTn>
                        </p:par>
                        <p:par>
                          <p:cTn id="21" fill="hold">
                            <p:stCondLst>
                              <p:cond delay="3285"/>
                            </p:stCondLst>
                            <p:childTnLst>
                              <p:par>
                                <p:cTn id="22" presetID="2" presetClass="entr" presetSubtype="8" fill="hold" grpId="0" nodeType="afterEffect">
                                  <p:stCondLst>
                                    <p:cond delay="50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0-#ppt_w/2"/>
                                          </p:val>
                                        </p:tav>
                                        <p:tav tm="100000">
                                          <p:val>
                                            <p:strVal val="#ppt_x"/>
                                          </p:val>
                                        </p:tav>
                                      </p:tavLst>
                                    </p:anim>
                                    <p:anim calcmode="lin" valueType="num">
                                      <p:cBhvr additive="base">
                                        <p:cTn id="25" dur="500" fill="hold"/>
                                        <p:tgtEl>
                                          <p:spTgt spid="21"/>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5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1+#ppt_w/2"/>
                                          </p:val>
                                        </p:tav>
                                        <p:tav tm="100000">
                                          <p:val>
                                            <p:strVal val="#ppt_x"/>
                                          </p:val>
                                        </p:tav>
                                      </p:tavLst>
                                    </p:anim>
                                    <p:anim calcmode="lin" valueType="num">
                                      <p:cBhvr additive="base">
                                        <p:cTn id="29"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21"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第一章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活动背景</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05</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第一部分   </a:t>
            </a:r>
            <a:r>
              <a:rPr lang="zh-CN" altLang="en-US" sz="2400" dirty="0">
                <a:solidFill>
                  <a:srgbClr val="F5E4D0"/>
                </a:solidFill>
                <a:latin typeface="造字工房版黑（非商用）常规体" pitchFamily="50" charset="-122"/>
                <a:ea typeface="造字工房版黑（非商用）常规体" pitchFamily="50" charset="-122"/>
              </a:rPr>
              <a:t>活动概况</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8" name="文本框 7"/>
          <p:cNvSpPr txBox="1"/>
          <p:nvPr/>
        </p:nvSpPr>
        <p:spPr>
          <a:xfrm>
            <a:off x="836171" y="1535045"/>
            <a:ext cx="10652858" cy="830997"/>
          </a:xfrm>
          <a:prstGeom prst="rect">
            <a:avLst/>
          </a:prstGeom>
          <a:noFill/>
        </p:spPr>
        <p:txBody>
          <a:bodyPr wrap="square" rtlCol="0">
            <a:spAutoFit/>
          </a:bodyPr>
          <a:lstStyle/>
          <a:p>
            <a:pPr>
              <a:lnSpc>
                <a:spcPct val="150000"/>
              </a:lnSpc>
            </a:pPr>
            <a:r>
              <a:rPr lang="zh-CN" altLang="en-US" sz="1600" dirty="0"/>
              <a:t>十八世纪末，美国和欧洲等许多国家，</a:t>
            </a:r>
            <a:r>
              <a:rPr lang="zh-CN" altLang="en-US" sz="1600" b="1" dirty="0"/>
              <a:t>逐步由资本主义发展到帝国主义阶段</a:t>
            </a:r>
            <a:r>
              <a:rPr lang="zh-CN" altLang="en-US" sz="1600" dirty="0"/>
              <a:t>，为了刺激经济的高速发展，榨取更多的剩余价值，以维护这个</a:t>
            </a:r>
            <a:r>
              <a:rPr lang="zh-CN" altLang="en-US" sz="1600" b="1" dirty="0"/>
              <a:t>高速运转的资本主义机器</a:t>
            </a:r>
            <a:r>
              <a:rPr lang="zh-CN" altLang="en-US" sz="1600" dirty="0"/>
              <a:t>，资本家不断采取增加劳动时间和劳动强度的办法来残酷地剥削工人。</a:t>
            </a:r>
            <a:endParaRPr lang="zh-CN" altLang="en-US" sz="1600" dirty="0"/>
          </a:p>
        </p:txBody>
      </p:sp>
      <p:sp>
        <p:nvSpPr>
          <p:cNvPr id="9" name="文本框 8"/>
          <p:cNvSpPr txBox="1"/>
          <p:nvPr/>
        </p:nvSpPr>
        <p:spPr>
          <a:xfrm>
            <a:off x="6415461" y="2657199"/>
            <a:ext cx="5197419" cy="3046988"/>
          </a:xfrm>
          <a:prstGeom prst="rect">
            <a:avLst/>
          </a:prstGeom>
          <a:noFill/>
        </p:spPr>
        <p:txBody>
          <a:bodyPr wrap="square" rtlCol="0">
            <a:spAutoFit/>
          </a:bodyPr>
          <a:lstStyle/>
          <a:p>
            <a:pPr>
              <a:lnSpc>
                <a:spcPct val="150000"/>
              </a:lnSpc>
            </a:pPr>
            <a:r>
              <a:rPr lang="zh-CN" altLang="en-US" sz="1600" dirty="0"/>
              <a:t>在美国，工人们每天要劳动</a:t>
            </a:r>
            <a:r>
              <a:rPr lang="en-US" altLang="zh-CN" sz="1600" dirty="0"/>
              <a:t>14</a:t>
            </a:r>
            <a:r>
              <a:rPr lang="zh-CN" altLang="en-US" sz="1600" dirty="0"/>
              <a:t>至</a:t>
            </a:r>
            <a:r>
              <a:rPr lang="en-US" altLang="zh-CN" sz="1600" dirty="0"/>
              <a:t>16</a:t>
            </a:r>
            <a:r>
              <a:rPr lang="zh-CN" altLang="en-US" sz="1600" dirty="0"/>
              <a:t>个小时，有的甚至长达</a:t>
            </a:r>
            <a:r>
              <a:rPr lang="en-US" altLang="zh-CN" sz="1600" dirty="0"/>
              <a:t>18</a:t>
            </a:r>
            <a:r>
              <a:rPr lang="zh-CN" altLang="en-US" sz="1600" dirty="0"/>
              <a:t>个小时，但工资却很低。马萨诸塞州一个鞋厂的监工曾经说过这样的话：“</a:t>
            </a:r>
            <a:r>
              <a:rPr lang="zh-CN" altLang="en-US" sz="1600" dirty="0">
                <a:latin typeface="楷体" panose="02010609060101010101" pitchFamily="49" charset="-122"/>
                <a:ea typeface="楷体" panose="02010609060101010101" pitchFamily="49" charset="-122"/>
              </a:rPr>
              <a:t>让一个身强力壮体格健全的</a:t>
            </a:r>
            <a:r>
              <a:rPr lang="en-US" altLang="zh-CN" sz="1600" dirty="0">
                <a:latin typeface="楷体" panose="02010609060101010101" pitchFamily="49" charset="-122"/>
                <a:ea typeface="楷体" panose="02010609060101010101" pitchFamily="49" charset="-122"/>
              </a:rPr>
              <a:t>18</a:t>
            </a:r>
            <a:r>
              <a:rPr lang="zh-CN" altLang="en-US" sz="1600" dirty="0">
                <a:latin typeface="楷体" panose="02010609060101010101" pitchFamily="49" charset="-122"/>
                <a:ea typeface="楷体" panose="02010609060101010101" pitchFamily="49" charset="-122"/>
              </a:rPr>
              <a:t>岁小伙子，在这里的任何一架机器旁边工作，我能够使他在</a:t>
            </a:r>
            <a:r>
              <a:rPr lang="en-US" altLang="zh-CN" sz="1600" dirty="0">
                <a:latin typeface="楷体" panose="02010609060101010101" pitchFamily="49" charset="-122"/>
                <a:ea typeface="楷体" panose="02010609060101010101" pitchFamily="49" charset="-122"/>
              </a:rPr>
              <a:t>22</a:t>
            </a:r>
            <a:r>
              <a:rPr lang="zh-CN" altLang="en-US" sz="1600" dirty="0">
                <a:latin typeface="楷体" panose="02010609060101010101" pitchFamily="49" charset="-122"/>
                <a:ea typeface="楷体" panose="02010609060101010101" pitchFamily="49" charset="-122"/>
              </a:rPr>
              <a:t>岁时头发变成灰白！</a:t>
            </a:r>
            <a:r>
              <a:rPr lang="zh-CN" altLang="en-US" sz="1600" dirty="0"/>
              <a:t>”</a:t>
            </a:r>
            <a:r>
              <a:rPr lang="zh-CN" altLang="en-US" sz="1600" b="1" dirty="0"/>
              <a:t>沉重的阶级压迫激起了无产者巨大的愤怒</a:t>
            </a:r>
            <a:r>
              <a:rPr lang="zh-CN" altLang="en-US" sz="1600" dirty="0"/>
              <a:t>。他们知道，要争取生存的条件，就只有团结起来，通过罢工运动与资本家作斗争。工人们提出的罢工口号，就是要求</a:t>
            </a:r>
            <a:r>
              <a:rPr lang="zh-CN" altLang="en-US" sz="1600" b="1" i="1" dirty="0"/>
              <a:t>实行八小时工作制</a:t>
            </a:r>
            <a:r>
              <a:rPr lang="zh-CN" altLang="en-US" sz="1600" dirty="0"/>
              <a:t>。</a:t>
            </a:r>
            <a:endParaRPr lang="zh-CN" altLang="en-US" sz="1600" dirty="0"/>
          </a:p>
        </p:txBody>
      </p:sp>
      <p:sp>
        <p:nvSpPr>
          <p:cNvPr id="11" name="矩形 10"/>
          <p:cNvSpPr/>
          <p:nvPr/>
        </p:nvSpPr>
        <p:spPr>
          <a:xfrm>
            <a:off x="910083" y="2657199"/>
            <a:ext cx="5152319" cy="3157005"/>
          </a:xfrm>
          <a:prstGeom prst="rect">
            <a:avLst/>
          </a:prstGeom>
          <a:blipFill>
            <a:blip r:embed="rId5"/>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斜纹 11"/>
          <p:cNvSpPr/>
          <p:nvPr/>
        </p:nvSpPr>
        <p:spPr>
          <a:xfrm>
            <a:off x="910083" y="2658970"/>
            <a:ext cx="1200150" cy="1533525"/>
          </a:xfrm>
          <a:prstGeom prst="diagStrip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4" name="直接连接符 13"/>
          <p:cNvCxnSpPr/>
          <p:nvPr/>
        </p:nvCxnSpPr>
        <p:spPr>
          <a:xfrm>
            <a:off x="6479178" y="5814204"/>
            <a:ext cx="5009851"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流程图: 手动输入 20"/>
          <p:cNvSpPr/>
          <p:nvPr/>
        </p:nvSpPr>
        <p:spPr>
          <a:xfrm rot="5400000">
            <a:off x="-2323475" y="3176408"/>
            <a:ext cx="4956957" cy="318642"/>
          </a:xfrm>
          <a:prstGeom prst="flowChartManualInpu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流程图: 手动输入 23"/>
          <p:cNvSpPr/>
          <p:nvPr/>
        </p:nvSpPr>
        <p:spPr>
          <a:xfrm rot="5400000" flipV="1">
            <a:off x="9649874" y="3743130"/>
            <a:ext cx="4751454" cy="335283"/>
          </a:xfrm>
          <a:prstGeom prst="flowChartManualInpu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0"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2625"/>
                            </p:stCondLst>
                            <p:childTnLst>
                              <p:par>
                                <p:cTn id="20" presetID="2" presetClass="entr" presetSubtype="8"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3125"/>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3625"/>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par>
                          <p:cTn id="35" fill="hold">
                            <p:stCondLst>
                              <p:cond delay="4125"/>
                            </p:stCondLst>
                            <p:childTnLst>
                              <p:par>
                                <p:cTn id="36" presetID="2" presetClass="entr" presetSubtype="4"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fill="hold"/>
                                        <p:tgtEl>
                                          <p:spTgt spid="21"/>
                                        </p:tgtEl>
                                        <p:attrNameLst>
                                          <p:attrName>ppt_x</p:attrName>
                                        </p:attrNameLst>
                                      </p:cBhvr>
                                      <p:tavLst>
                                        <p:tav tm="0">
                                          <p:val>
                                            <p:strVal val="#ppt_x"/>
                                          </p:val>
                                        </p:tav>
                                        <p:tav tm="100000">
                                          <p:val>
                                            <p:strVal val="#ppt_x"/>
                                          </p:val>
                                        </p:tav>
                                      </p:tavLst>
                                    </p:anim>
                                    <p:anim calcmode="lin" valueType="num">
                                      <p:cBhvr additive="base">
                                        <p:cTn id="39" dur="500" fill="hold"/>
                                        <p:tgtEl>
                                          <p:spTgt spid="21"/>
                                        </p:tgtEl>
                                        <p:attrNameLst>
                                          <p:attrName>ppt_y</p:attrName>
                                        </p:attrNameLst>
                                      </p:cBhvr>
                                      <p:tavLst>
                                        <p:tav tm="0">
                                          <p:val>
                                            <p:strVal val="1+#ppt_h/2"/>
                                          </p:val>
                                        </p:tav>
                                        <p:tav tm="100000">
                                          <p:val>
                                            <p:strVal val="#ppt_y"/>
                                          </p:val>
                                        </p:tav>
                                      </p:tavLst>
                                    </p:anim>
                                  </p:childTnLst>
                                </p:cTn>
                              </p:par>
                              <p:par>
                                <p:cTn id="40" presetID="2" presetClass="entr" presetSubtype="1"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fill="hold"/>
                                        <p:tgtEl>
                                          <p:spTgt spid="24"/>
                                        </p:tgtEl>
                                        <p:attrNameLst>
                                          <p:attrName>ppt_x</p:attrName>
                                        </p:attrNameLst>
                                      </p:cBhvr>
                                      <p:tavLst>
                                        <p:tav tm="0">
                                          <p:val>
                                            <p:strVal val="#ppt_x"/>
                                          </p:val>
                                        </p:tav>
                                        <p:tav tm="100000">
                                          <p:val>
                                            <p:strVal val="#ppt_x"/>
                                          </p:val>
                                        </p:tav>
                                      </p:tavLst>
                                    </p:anim>
                                    <p:anim calcmode="lin" valueType="num">
                                      <p:cBhvr additive="base">
                                        <p:cTn id="43"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8" grpId="0"/>
      <p:bldP spid="9" grpId="0"/>
      <p:bldP spid="11" grpId="0" animBg="1"/>
      <p:bldP spid="12" grpId="0" animBg="1"/>
      <p:bldP spid="21" grpId="0" animBg="1"/>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第二章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活动目的</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05</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第一部分   </a:t>
            </a:r>
            <a:r>
              <a:rPr lang="zh-CN" altLang="en-US" sz="2400" dirty="0">
                <a:solidFill>
                  <a:srgbClr val="F5E4D0"/>
                </a:solidFill>
                <a:latin typeface="造字工房版黑（非商用）常规体" pitchFamily="50" charset="-122"/>
                <a:ea typeface="造字工房版黑（非商用）常规体" pitchFamily="50" charset="-122"/>
              </a:rPr>
              <a:t>活动概况</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7" name="文本框 6"/>
          <p:cNvSpPr txBox="1"/>
          <p:nvPr/>
        </p:nvSpPr>
        <p:spPr>
          <a:xfrm>
            <a:off x="2678811" y="2652726"/>
            <a:ext cx="9513189" cy="923330"/>
          </a:xfrm>
          <a:prstGeom prst="rect">
            <a:avLst/>
          </a:prstGeom>
          <a:noFill/>
        </p:spPr>
        <p:txBody>
          <a:bodyPr wrap="square" rtlCol="0">
            <a:spAutoFit/>
          </a:bodyPr>
          <a:lstStyle/>
          <a:p>
            <a:pPr>
              <a:lnSpc>
                <a:spcPct val="150000"/>
              </a:lnSpc>
            </a:pPr>
            <a:r>
              <a:rPr lang="en-US" altLang="zh-CN" sz="1600" dirty="0"/>
              <a:t>1877</a:t>
            </a:r>
            <a:r>
              <a:rPr lang="zh-CN" altLang="en-US" sz="1600" dirty="0"/>
              <a:t>年，</a:t>
            </a:r>
            <a:r>
              <a:rPr lang="zh-CN" altLang="en-US" sz="3600" b="1" dirty="0">
                <a:latin typeface="微软雅黑" panose="020B0503020204020204" pitchFamily="34" charset="-122"/>
                <a:ea typeface="微软雅黑" panose="020B0503020204020204" pitchFamily="34" charset="-122"/>
              </a:rPr>
              <a:t>美国历史上第一次全国罢工开始了</a:t>
            </a:r>
            <a:endParaRPr lang="en-US" altLang="zh-CN" sz="1600" dirty="0"/>
          </a:p>
        </p:txBody>
      </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5327" y="1914060"/>
            <a:ext cx="2488884" cy="2576963"/>
          </a:xfrm>
          <a:prstGeom prst="rect">
            <a:avLst/>
          </a:prstGeom>
        </p:spPr>
      </p:pic>
      <p:cxnSp>
        <p:nvCxnSpPr>
          <p:cNvPr id="12" name="直接连接符 11"/>
          <p:cNvCxnSpPr/>
          <p:nvPr/>
        </p:nvCxnSpPr>
        <p:spPr>
          <a:xfrm flipH="1">
            <a:off x="2552700" y="2285999"/>
            <a:ext cx="9526" cy="24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2678428" y="3868683"/>
            <a:ext cx="9513572" cy="923330"/>
          </a:xfrm>
          <a:prstGeom prst="rect">
            <a:avLst/>
          </a:prstGeom>
          <a:noFill/>
        </p:spPr>
        <p:txBody>
          <a:bodyPr wrap="square" rtlCol="0">
            <a:spAutoFit/>
          </a:bodyPr>
          <a:lstStyle/>
          <a:p>
            <a:pPr>
              <a:lnSpc>
                <a:spcPct val="150000"/>
              </a:lnSpc>
            </a:pPr>
            <a:r>
              <a:rPr lang="zh-CN" altLang="en-US" sz="1600" dirty="0"/>
              <a:t>工人阶级走向街头 </a:t>
            </a:r>
            <a:r>
              <a:rPr lang="zh-CN" altLang="en-US" sz="2000" b="1" i="1" u="sng" dirty="0"/>
              <a:t>游行示威</a:t>
            </a:r>
            <a:r>
              <a:rPr lang="zh-CN" altLang="en-US" sz="1600" dirty="0"/>
              <a:t>，向政府提出</a:t>
            </a:r>
            <a:r>
              <a:rPr lang="zh-CN" altLang="en-US" sz="1600" b="1" dirty="0"/>
              <a:t>改善劳动与生活条件</a:t>
            </a:r>
            <a:r>
              <a:rPr lang="zh-CN" altLang="en-US" sz="1600" dirty="0"/>
              <a:t>，</a:t>
            </a:r>
            <a:r>
              <a:rPr lang="zh-CN" altLang="en-US" sz="1600" b="1" dirty="0"/>
              <a:t>要求缩短工时</a:t>
            </a:r>
            <a:r>
              <a:rPr lang="zh-CN" altLang="en-US" sz="1600" dirty="0"/>
              <a:t>，</a:t>
            </a:r>
            <a:r>
              <a:rPr lang="zh-CN" altLang="en-US" sz="1600" b="1" dirty="0"/>
              <a:t>实行八小时工作制</a:t>
            </a:r>
            <a:r>
              <a:rPr lang="zh-CN" altLang="en-US" sz="1600" dirty="0"/>
              <a:t>。</a:t>
            </a:r>
            <a:endParaRPr lang="en-US" altLang="zh-CN" sz="1600" dirty="0"/>
          </a:p>
          <a:p>
            <a:pPr>
              <a:lnSpc>
                <a:spcPct val="150000"/>
              </a:lnSpc>
            </a:pPr>
            <a:r>
              <a:rPr lang="zh-CN" altLang="en-US" sz="1600" dirty="0"/>
              <a:t>罢工不久，队伍日渐扩大，工会会员人数激增，各地工人也纷纷参加了罢工运动。</a:t>
            </a:r>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6" presetClass="entr" presetSubtype="16"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circle(in)">
                                      <p:cBhvr>
                                        <p:cTn id="18" dur="1000"/>
                                        <p:tgtEl>
                                          <p:spTgt spid="9"/>
                                        </p:tgtEl>
                                      </p:cBhvr>
                                    </p:animEffect>
                                  </p:childTnLst>
                                </p:cTn>
                              </p:par>
                            </p:childTnLst>
                          </p:cTn>
                        </p:par>
                        <p:par>
                          <p:cTn id="19" fill="hold">
                            <p:stCondLst>
                              <p:cond delay="3125"/>
                            </p:stCondLst>
                            <p:childTnLst>
                              <p:par>
                                <p:cTn id="20" presetID="22" presetClass="entr" presetSubtype="1"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childTnLst>
                          </p:cTn>
                        </p:par>
                        <p:par>
                          <p:cTn id="23" fill="hold">
                            <p:stCondLst>
                              <p:cond delay="3625"/>
                            </p:stCondLst>
                            <p:childTnLst>
                              <p:par>
                                <p:cTn id="24" presetID="10" presetClass="entr" presetSubtype="0" fill="hold" grpId="0" nodeType="afterEffect">
                                  <p:stCondLst>
                                    <p:cond delay="0"/>
                                  </p:stCondLst>
                                  <p:iterate type="lt">
                                    <p:tmPct val="0"/>
                                  </p:iterate>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34" presetClass="emph" presetSubtype="0" fill="hold" grpId="1" nodeType="withEffect">
                                  <p:stCondLst>
                                    <p:cond delay="0"/>
                                  </p:stCondLst>
                                  <p:iterate type="lt">
                                    <p:tmPct val="33000"/>
                                  </p:iterate>
                                  <p:childTnLst>
                                    <p:animMotion origin="layout" path="M 4.375E-6 3.33333E-6 L 4.375E-6 -0.07223 " pathEditMode="relative" rAng="0" ptsTypes="AA">
                                      <p:cBhvr>
                                        <p:cTn id="28" dur="250" accel="50000" decel="50000" autoRev="1" fill="hold">
                                          <p:stCondLst>
                                            <p:cond delay="0"/>
                                          </p:stCondLst>
                                        </p:cTn>
                                        <p:tgtEl>
                                          <p:spTgt spid="7"/>
                                        </p:tgtEl>
                                        <p:attrNameLst>
                                          <p:attrName>ppt_x</p:attrName>
                                          <p:attrName>ppt_y</p:attrName>
                                        </p:attrNameLst>
                                      </p:cBhvr>
                                      <p:rCtr x="0" y="-3611"/>
                                    </p:animMotion>
                                    <p:animRot by="1500000">
                                      <p:cBhvr>
                                        <p:cTn id="29" dur="125" fill="hold">
                                          <p:stCondLst>
                                            <p:cond delay="0"/>
                                          </p:stCondLst>
                                        </p:cTn>
                                        <p:tgtEl>
                                          <p:spTgt spid="7"/>
                                        </p:tgtEl>
                                        <p:attrNameLst>
                                          <p:attrName>r</p:attrName>
                                        </p:attrNameLst>
                                      </p:cBhvr>
                                    </p:animRot>
                                    <p:animRot by="-1500000">
                                      <p:cBhvr>
                                        <p:cTn id="30" dur="125" fill="hold">
                                          <p:stCondLst>
                                            <p:cond delay="125"/>
                                          </p:stCondLst>
                                        </p:cTn>
                                        <p:tgtEl>
                                          <p:spTgt spid="7"/>
                                        </p:tgtEl>
                                        <p:attrNameLst>
                                          <p:attrName>r</p:attrName>
                                        </p:attrNameLst>
                                      </p:cBhvr>
                                    </p:animRot>
                                    <p:animRot by="-1500000">
                                      <p:cBhvr>
                                        <p:cTn id="31" dur="125" fill="hold">
                                          <p:stCondLst>
                                            <p:cond delay="250"/>
                                          </p:stCondLst>
                                        </p:cTn>
                                        <p:tgtEl>
                                          <p:spTgt spid="7"/>
                                        </p:tgtEl>
                                        <p:attrNameLst>
                                          <p:attrName>r</p:attrName>
                                        </p:attrNameLst>
                                      </p:cBhvr>
                                    </p:animRot>
                                    <p:animRot by="1500000">
                                      <p:cBhvr>
                                        <p:cTn id="32" dur="125" fill="hold">
                                          <p:stCondLst>
                                            <p:cond delay="375"/>
                                          </p:stCondLst>
                                        </p:cTn>
                                        <p:tgtEl>
                                          <p:spTgt spid="7"/>
                                        </p:tgtEl>
                                        <p:attrNameLst>
                                          <p:attrName>r</p:attrName>
                                        </p:attrNameLst>
                                      </p:cBhvr>
                                    </p:animRot>
                                  </p:childTnLst>
                                </p:cTn>
                              </p:par>
                            </p:childTnLst>
                          </p:cTn>
                        </p:par>
                        <p:par>
                          <p:cTn id="33" fill="hold">
                            <p:stCondLst>
                              <p:cond delay="7425"/>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par>
                          <p:cTn id="37" fill="hold">
                            <p:stCondLst>
                              <p:cond delay="7925"/>
                            </p:stCondLst>
                            <p:childTnLst>
                              <p:par>
                                <p:cTn id="38" presetID="14" presetClass="entr" presetSubtype="10" fill="hold" grpId="1"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randombar(horizontal)">
                                      <p:cBhvr>
                                        <p:cTn id="4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p:bldP spid="7" grpId="1"/>
      <p:bldP spid="17" grpId="0"/>
      <p:bldP spid="1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67"/>
            <a:ext cx="5640055" cy="6837086"/>
          </a:xfrm>
          <a:prstGeom prst="rect">
            <a:avLst/>
          </a:prstGeom>
        </p:spPr>
      </p:pic>
      <p:pic>
        <p:nvPicPr>
          <p:cNvPr id="17" name="图片 16"/>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5600431" y="847724"/>
            <a:ext cx="378841" cy="5481776"/>
          </a:xfrm>
          <a:prstGeom prst="rect">
            <a:avLst/>
          </a:prstGeom>
          <a:effectLst>
            <a:outerShdw blurRad="50800" dist="38100" algn="l" rotWithShape="0">
              <a:prstClr val="black">
                <a:alpha val="40000"/>
              </a:prstClr>
            </a:outerShdw>
          </a:effectLst>
        </p:spPr>
      </p:pic>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第三章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活动主旨</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5"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07</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第一部分   </a:t>
            </a:r>
            <a:r>
              <a:rPr lang="zh-CN" altLang="en-US" sz="2400" dirty="0">
                <a:solidFill>
                  <a:srgbClr val="F5E4D0"/>
                </a:solidFill>
                <a:latin typeface="造字工房版黑（非商用）常规体" pitchFamily="50" charset="-122"/>
                <a:ea typeface="造字工房版黑（非商用）常规体" pitchFamily="50" charset="-122"/>
              </a:rPr>
              <a:t>活动概况</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9" name="矩形 8"/>
          <p:cNvSpPr/>
          <p:nvPr/>
        </p:nvSpPr>
        <p:spPr>
          <a:xfrm>
            <a:off x="0" y="857249"/>
            <a:ext cx="600075" cy="5429251"/>
          </a:xfrm>
          <a:prstGeom prst="rect">
            <a:avLst/>
          </a:prstGeom>
          <a:solidFill>
            <a:srgbClr val="C0000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73393" y="857249"/>
            <a:ext cx="123255" cy="5429251"/>
          </a:xfrm>
          <a:prstGeom prst="rect">
            <a:avLst/>
          </a:prstGeom>
          <a:solidFill>
            <a:srgbClr val="C0000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641946" y="854861"/>
            <a:ext cx="386817" cy="5429251"/>
          </a:xfrm>
          <a:prstGeom prst="rect">
            <a:avLst/>
          </a:prstGeom>
          <a:solidFill>
            <a:srgbClr val="C0000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6337361" y="1819275"/>
            <a:ext cx="638175" cy="866775"/>
            <a:chOff x="6337361" y="1524000"/>
            <a:chExt cx="638175" cy="866775"/>
          </a:xfrm>
        </p:grpSpPr>
        <p:grpSp>
          <p:nvGrpSpPr>
            <p:cNvPr id="14" name="组合 13"/>
            <p:cNvGrpSpPr/>
            <p:nvPr/>
          </p:nvGrpSpPr>
          <p:grpSpPr>
            <a:xfrm>
              <a:off x="6337361" y="1524000"/>
              <a:ext cx="638175" cy="866775"/>
              <a:chOff x="7000875" y="1524000"/>
              <a:chExt cx="638175" cy="866775"/>
            </a:xfrm>
            <a:effectLst>
              <a:outerShdw blurRad="50800" dist="38100" algn="l" rotWithShape="0">
                <a:prstClr val="black">
                  <a:alpha val="40000"/>
                </a:prstClr>
              </a:outerShdw>
            </a:effectLst>
          </p:grpSpPr>
          <p:sp>
            <p:nvSpPr>
              <p:cNvPr id="11" name="等腰三角形 10"/>
              <p:cNvSpPr/>
              <p:nvPr/>
            </p:nvSpPr>
            <p:spPr>
              <a:xfrm rot="5400000">
                <a:off x="6934200" y="1685925"/>
                <a:ext cx="866775" cy="542925"/>
              </a:xfrm>
              <a:prstGeom prst="triangl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5400000">
                <a:off x="7005282" y="1738312"/>
                <a:ext cx="829385" cy="438150"/>
              </a:xfrm>
              <a:prstGeom prst="triangl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7000875" y="1533525"/>
                <a:ext cx="0" cy="8480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文本框 15"/>
            <p:cNvSpPr txBox="1"/>
            <p:nvPr/>
          </p:nvSpPr>
          <p:spPr>
            <a:xfrm>
              <a:off x="6532624" y="1752600"/>
              <a:ext cx="239651" cy="400110"/>
            </a:xfrm>
            <a:prstGeom prst="rect">
              <a:avLst/>
            </a:prstGeom>
            <a:noFill/>
          </p:spPr>
          <p:txBody>
            <a:bodyPr wrap="square" rtlCol="0">
              <a:spAutoFit/>
            </a:bodyPr>
            <a:lstStyle/>
            <a:p>
              <a:r>
                <a:rPr lang="en-US" altLang="zh-CN" sz="2000" dirty="0">
                  <a:solidFill>
                    <a:schemeClr val="bg1"/>
                  </a:solidFill>
                  <a:latin typeface="Broadway" panose="04040905080B02020502" pitchFamily="82" charset="0"/>
                </a:rPr>
                <a:t>1</a:t>
              </a:r>
              <a:endParaRPr lang="zh-CN" altLang="en-US" sz="2000" dirty="0">
                <a:solidFill>
                  <a:schemeClr val="bg1"/>
                </a:solidFill>
                <a:latin typeface="Broadway" panose="04040905080B02020502" pitchFamily="82" charset="0"/>
              </a:endParaRPr>
            </a:p>
          </p:txBody>
        </p:sp>
      </p:grpSp>
      <p:sp>
        <p:nvSpPr>
          <p:cNvPr id="25" name="文本框 24"/>
          <p:cNvSpPr txBox="1"/>
          <p:nvPr/>
        </p:nvSpPr>
        <p:spPr>
          <a:xfrm>
            <a:off x="7080310" y="1836003"/>
            <a:ext cx="4705350" cy="830997"/>
          </a:xfrm>
          <a:prstGeom prst="rect">
            <a:avLst/>
          </a:prstGeom>
          <a:noFill/>
        </p:spPr>
        <p:txBody>
          <a:bodyPr wrap="square" rtlCol="0">
            <a:spAutoFit/>
          </a:bodyPr>
          <a:lstStyle/>
          <a:p>
            <a:r>
              <a:rPr lang="zh-CN" altLang="en-US" sz="1600" dirty="0"/>
              <a:t>节日源于美国芝加哥城的工人大罢工，为纪念这次伟大的工人运动，</a:t>
            </a:r>
            <a:r>
              <a:rPr lang="en-US" altLang="zh-CN" sz="1600" dirty="0"/>
              <a:t>1889</a:t>
            </a:r>
            <a:r>
              <a:rPr lang="zh-CN" altLang="en-US" sz="1600" dirty="0"/>
              <a:t>年的第二国际成立大会上宣布将每年的五月一日定为国际劳动节。</a:t>
            </a:r>
            <a:endParaRPr lang="zh-CN" altLang="en-US" sz="1600" dirty="0"/>
          </a:p>
        </p:txBody>
      </p:sp>
      <p:cxnSp>
        <p:nvCxnSpPr>
          <p:cNvPr id="27" name="直接连接符 26"/>
          <p:cNvCxnSpPr/>
          <p:nvPr/>
        </p:nvCxnSpPr>
        <p:spPr>
          <a:xfrm>
            <a:off x="7181850" y="1807428"/>
            <a:ext cx="45053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7181850" y="2693608"/>
            <a:ext cx="45053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6337361" y="3079528"/>
            <a:ext cx="638175" cy="866775"/>
            <a:chOff x="6337361" y="1524000"/>
            <a:chExt cx="638175" cy="866775"/>
          </a:xfrm>
        </p:grpSpPr>
        <p:grpSp>
          <p:nvGrpSpPr>
            <p:cNvPr id="42" name="组合 41"/>
            <p:cNvGrpSpPr/>
            <p:nvPr/>
          </p:nvGrpSpPr>
          <p:grpSpPr>
            <a:xfrm>
              <a:off x="6337361" y="1524000"/>
              <a:ext cx="638175" cy="866775"/>
              <a:chOff x="7000875" y="1524000"/>
              <a:chExt cx="638175" cy="866775"/>
            </a:xfrm>
            <a:effectLst>
              <a:outerShdw blurRad="50800" dist="38100" algn="l" rotWithShape="0">
                <a:prstClr val="black">
                  <a:alpha val="40000"/>
                </a:prstClr>
              </a:outerShdw>
            </a:effectLst>
          </p:grpSpPr>
          <p:sp>
            <p:nvSpPr>
              <p:cNvPr id="44" name="等腰三角形 43"/>
              <p:cNvSpPr/>
              <p:nvPr/>
            </p:nvSpPr>
            <p:spPr>
              <a:xfrm rot="5400000">
                <a:off x="6934200" y="1685925"/>
                <a:ext cx="866775" cy="542925"/>
              </a:xfrm>
              <a:prstGeom prst="triangl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rot="5400000">
                <a:off x="7005282" y="1738312"/>
                <a:ext cx="829385" cy="438150"/>
              </a:xfrm>
              <a:prstGeom prst="triangl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直接连接符 45"/>
              <p:cNvCxnSpPr/>
              <p:nvPr/>
            </p:nvCxnSpPr>
            <p:spPr>
              <a:xfrm>
                <a:off x="7000875" y="1533525"/>
                <a:ext cx="0" cy="8480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文本框 42"/>
            <p:cNvSpPr txBox="1"/>
            <p:nvPr/>
          </p:nvSpPr>
          <p:spPr>
            <a:xfrm>
              <a:off x="6532624" y="1752600"/>
              <a:ext cx="239651" cy="400110"/>
            </a:xfrm>
            <a:prstGeom prst="rect">
              <a:avLst/>
            </a:prstGeom>
            <a:noFill/>
          </p:spPr>
          <p:txBody>
            <a:bodyPr wrap="square" rtlCol="0">
              <a:spAutoFit/>
            </a:bodyPr>
            <a:lstStyle/>
            <a:p>
              <a:r>
                <a:rPr lang="en-US" altLang="zh-CN" sz="2000" dirty="0">
                  <a:solidFill>
                    <a:schemeClr val="bg1"/>
                  </a:solidFill>
                  <a:latin typeface="Broadway" panose="04040905080B02020502" pitchFamily="82" charset="0"/>
                </a:rPr>
                <a:t>2</a:t>
              </a:r>
              <a:endParaRPr lang="zh-CN" altLang="en-US" sz="2000" dirty="0">
                <a:solidFill>
                  <a:schemeClr val="bg1"/>
                </a:solidFill>
                <a:latin typeface="Broadway" panose="04040905080B02020502" pitchFamily="82" charset="0"/>
              </a:endParaRPr>
            </a:p>
          </p:txBody>
        </p:sp>
      </p:grpSp>
      <p:sp>
        <p:nvSpPr>
          <p:cNvPr id="39" name="文本框 38"/>
          <p:cNvSpPr txBox="1"/>
          <p:nvPr/>
        </p:nvSpPr>
        <p:spPr>
          <a:xfrm>
            <a:off x="7080310" y="3096256"/>
            <a:ext cx="4705350" cy="830997"/>
          </a:xfrm>
          <a:prstGeom prst="rect">
            <a:avLst/>
          </a:prstGeom>
          <a:noFill/>
        </p:spPr>
        <p:txBody>
          <a:bodyPr wrap="square" rtlCol="0">
            <a:spAutoFit/>
          </a:bodyPr>
          <a:lstStyle/>
          <a:p>
            <a:r>
              <a:rPr lang="zh-CN" altLang="en-US" sz="1600" dirty="0"/>
              <a:t>节日源于美国芝加哥城的工人大罢工，为纪念这次伟大的工人运动，</a:t>
            </a:r>
            <a:r>
              <a:rPr lang="en-US" altLang="zh-CN" sz="1600" dirty="0"/>
              <a:t>1889</a:t>
            </a:r>
            <a:r>
              <a:rPr lang="zh-CN" altLang="en-US" sz="1600" dirty="0"/>
              <a:t>年的第二国际成立大会上宣布将每年的五月一日定为国际劳动节。</a:t>
            </a:r>
            <a:endParaRPr lang="zh-CN" altLang="en-US" sz="1600" dirty="0"/>
          </a:p>
        </p:txBody>
      </p:sp>
      <p:cxnSp>
        <p:nvCxnSpPr>
          <p:cNvPr id="40" name="直接连接符 39"/>
          <p:cNvCxnSpPr/>
          <p:nvPr/>
        </p:nvCxnSpPr>
        <p:spPr>
          <a:xfrm>
            <a:off x="7181850" y="3067681"/>
            <a:ext cx="45053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7181850" y="3953861"/>
            <a:ext cx="45053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6360481" y="4391174"/>
            <a:ext cx="638175" cy="866775"/>
            <a:chOff x="6360481" y="4391174"/>
            <a:chExt cx="638175" cy="866775"/>
          </a:xfrm>
        </p:grpSpPr>
        <p:grpSp>
          <p:nvGrpSpPr>
            <p:cNvPr id="53" name="组合 52"/>
            <p:cNvGrpSpPr/>
            <p:nvPr/>
          </p:nvGrpSpPr>
          <p:grpSpPr>
            <a:xfrm>
              <a:off x="6360481" y="4391174"/>
              <a:ext cx="638175" cy="866775"/>
              <a:chOff x="7000875" y="1524000"/>
              <a:chExt cx="638175" cy="866775"/>
            </a:xfrm>
            <a:effectLst>
              <a:outerShdw blurRad="50800" dist="38100" algn="l" rotWithShape="0">
                <a:prstClr val="black">
                  <a:alpha val="40000"/>
                </a:prstClr>
              </a:outerShdw>
            </a:effectLst>
          </p:grpSpPr>
          <p:sp>
            <p:nvSpPr>
              <p:cNvPr id="55" name="等腰三角形 54"/>
              <p:cNvSpPr/>
              <p:nvPr/>
            </p:nvSpPr>
            <p:spPr>
              <a:xfrm rot="5400000">
                <a:off x="6934200" y="1685925"/>
                <a:ext cx="866775" cy="542925"/>
              </a:xfrm>
              <a:prstGeom prst="triangl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5400000">
                <a:off x="7005282" y="1738312"/>
                <a:ext cx="829385" cy="438150"/>
              </a:xfrm>
              <a:prstGeom prst="triangl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7" name="直接连接符 56"/>
              <p:cNvCxnSpPr/>
              <p:nvPr/>
            </p:nvCxnSpPr>
            <p:spPr>
              <a:xfrm>
                <a:off x="7000875" y="1533525"/>
                <a:ext cx="0" cy="8480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4" name="文本框 53"/>
            <p:cNvSpPr txBox="1"/>
            <p:nvPr/>
          </p:nvSpPr>
          <p:spPr>
            <a:xfrm>
              <a:off x="6555744" y="4619774"/>
              <a:ext cx="239651" cy="400110"/>
            </a:xfrm>
            <a:prstGeom prst="rect">
              <a:avLst/>
            </a:prstGeom>
            <a:noFill/>
          </p:spPr>
          <p:txBody>
            <a:bodyPr wrap="square" rtlCol="0">
              <a:spAutoFit/>
            </a:bodyPr>
            <a:lstStyle/>
            <a:p>
              <a:r>
                <a:rPr lang="en-US" altLang="zh-CN" sz="2000" dirty="0">
                  <a:solidFill>
                    <a:schemeClr val="bg1"/>
                  </a:solidFill>
                  <a:latin typeface="Broadway" panose="04040905080B02020502" pitchFamily="82" charset="0"/>
                </a:rPr>
                <a:t>3</a:t>
              </a:r>
              <a:endParaRPr lang="zh-CN" altLang="en-US" sz="2000" dirty="0">
                <a:solidFill>
                  <a:schemeClr val="bg1"/>
                </a:solidFill>
                <a:latin typeface="Broadway" panose="04040905080B02020502" pitchFamily="82" charset="0"/>
              </a:endParaRPr>
            </a:p>
          </p:txBody>
        </p:sp>
      </p:grpSp>
      <p:sp>
        <p:nvSpPr>
          <p:cNvPr id="50" name="文本框 49"/>
          <p:cNvSpPr txBox="1"/>
          <p:nvPr/>
        </p:nvSpPr>
        <p:spPr>
          <a:xfrm>
            <a:off x="7103430" y="4407902"/>
            <a:ext cx="4705350" cy="830997"/>
          </a:xfrm>
          <a:prstGeom prst="rect">
            <a:avLst/>
          </a:prstGeom>
          <a:noFill/>
        </p:spPr>
        <p:txBody>
          <a:bodyPr wrap="square" rtlCol="0">
            <a:spAutoFit/>
          </a:bodyPr>
          <a:lstStyle/>
          <a:p>
            <a:r>
              <a:rPr lang="zh-CN" altLang="en-US" sz="1600" dirty="0"/>
              <a:t>节日源于美国芝加哥城的工人大罢工，为纪念这次伟大的工人运动，</a:t>
            </a:r>
            <a:r>
              <a:rPr lang="en-US" altLang="zh-CN" sz="1600" dirty="0"/>
              <a:t>1889</a:t>
            </a:r>
            <a:r>
              <a:rPr lang="zh-CN" altLang="en-US" sz="1600" dirty="0"/>
              <a:t>年的第二国际成立大会上宣布将每年的五月一日定为国际劳动节。</a:t>
            </a:r>
            <a:endParaRPr lang="zh-CN" altLang="en-US" sz="1600" dirty="0"/>
          </a:p>
        </p:txBody>
      </p:sp>
      <p:cxnSp>
        <p:nvCxnSpPr>
          <p:cNvPr id="51" name="直接连接符 50"/>
          <p:cNvCxnSpPr/>
          <p:nvPr/>
        </p:nvCxnSpPr>
        <p:spPr>
          <a:xfrm>
            <a:off x="7204970" y="4379327"/>
            <a:ext cx="45053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7204970" y="5265507"/>
            <a:ext cx="45053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2" presetClass="entr" presetSubtype="8"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p:tgtEl>
                                          <p:spTgt spid="8"/>
                                        </p:tgtEl>
                                        <p:attrNameLst>
                                          <p:attrName>ppt_x</p:attrName>
                                        </p:attrNameLst>
                                      </p:cBhvr>
                                      <p:tavLst>
                                        <p:tav tm="0">
                                          <p:val>
                                            <p:strVal val="#ppt_x-#ppt_w*1.125000"/>
                                          </p:val>
                                        </p:tav>
                                        <p:tav tm="100000">
                                          <p:val>
                                            <p:strVal val="#ppt_x"/>
                                          </p:val>
                                        </p:tav>
                                      </p:tavLst>
                                    </p:anim>
                                    <p:animEffect transition="in" filter="wipe(right)">
                                      <p:cBhvr>
                                        <p:cTn id="19" dur="500"/>
                                        <p:tgtEl>
                                          <p:spTgt spid="8"/>
                                        </p:tgtEl>
                                      </p:cBhvr>
                                    </p:animEffect>
                                  </p:childTnLst>
                                </p:cTn>
                              </p:par>
                            </p:childTnLst>
                          </p:cTn>
                        </p:par>
                        <p:par>
                          <p:cTn id="20" fill="hold">
                            <p:stCondLst>
                              <p:cond delay="2625"/>
                            </p:stCondLst>
                            <p:childTnLst>
                              <p:par>
                                <p:cTn id="21" presetID="22" presetClass="entr" presetSubtype="4"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500"/>
                                        <p:tgtEl>
                                          <p:spTgt spid="17"/>
                                        </p:tgtEl>
                                      </p:cBhvr>
                                    </p:animEffect>
                                  </p:childTnLst>
                                </p:cTn>
                              </p:par>
                            </p:childTnLst>
                          </p:cTn>
                        </p:par>
                        <p:par>
                          <p:cTn id="24" fill="hold">
                            <p:stCondLst>
                              <p:cond delay="3125"/>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3625"/>
                            </p:stCondLst>
                            <p:childTnLst>
                              <p:par>
                                <p:cTn id="29" presetID="10"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par>
                          <p:cTn id="32" fill="hold">
                            <p:stCondLst>
                              <p:cond delay="4125"/>
                            </p:stCondLst>
                            <p:childTnLst>
                              <p:par>
                                <p:cTn id="33" presetID="10"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par>
                          <p:cTn id="36" fill="hold">
                            <p:stCondLst>
                              <p:cond delay="4625"/>
                            </p:stCondLst>
                            <p:childTnLst>
                              <p:par>
                                <p:cTn id="37" presetID="47" presetClass="entr" presetSubtype="0"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anim calcmode="lin" valueType="num">
                                      <p:cBhvr>
                                        <p:cTn id="40" dur="500" fill="hold"/>
                                        <p:tgtEl>
                                          <p:spTgt spid="32"/>
                                        </p:tgtEl>
                                        <p:attrNameLst>
                                          <p:attrName>ppt_x</p:attrName>
                                        </p:attrNameLst>
                                      </p:cBhvr>
                                      <p:tavLst>
                                        <p:tav tm="0">
                                          <p:val>
                                            <p:strVal val="#ppt_x"/>
                                          </p:val>
                                        </p:tav>
                                        <p:tav tm="100000">
                                          <p:val>
                                            <p:strVal val="#ppt_x"/>
                                          </p:val>
                                        </p:tav>
                                      </p:tavLst>
                                    </p:anim>
                                    <p:anim calcmode="lin" valueType="num">
                                      <p:cBhvr>
                                        <p:cTn id="41" dur="500" fill="hold"/>
                                        <p:tgtEl>
                                          <p:spTgt spid="32"/>
                                        </p:tgtEl>
                                        <p:attrNameLst>
                                          <p:attrName>ppt_y</p:attrName>
                                        </p:attrNameLst>
                                      </p:cBhvr>
                                      <p:tavLst>
                                        <p:tav tm="0">
                                          <p:val>
                                            <p:strVal val="#ppt_y-.1"/>
                                          </p:val>
                                        </p:tav>
                                        <p:tav tm="100000">
                                          <p:val>
                                            <p:strVal val="#ppt_y"/>
                                          </p:val>
                                        </p:tav>
                                      </p:tavLst>
                                    </p:anim>
                                  </p:childTnLst>
                                </p:cTn>
                              </p:par>
                              <p:par>
                                <p:cTn id="42" presetID="12" presetClass="entr" presetSubtype="2"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p:tgtEl>
                                          <p:spTgt spid="25"/>
                                        </p:tgtEl>
                                        <p:attrNameLst>
                                          <p:attrName>ppt_x</p:attrName>
                                        </p:attrNameLst>
                                      </p:cBhvr>
                                      <p:tavLst>
                                        <p:tav tm="0">
                                          <p:val>
                                            <p:strVal val="#ppt_x+#ppt_w*1.125000"/>
                                          </p:val>
                                        </p:tav>
                                        <p:tav tm="100000">
                                          <p:val>
                                            <p:strVal val="#ppt_x"/>
                                          </p:val>
                                        </p:tav>
                                      </p:tavLst>
                                    </p:anim>
                                    <p:animEffect transition="in" filter="wipe(left)">
                                      <p:cBhvr>
                                        <p:cTn id="45" dur="500"/>
                                        <p:tgtEl>
                                          <p:spTgt spid="25"/>
                                        </p:tgtEl>
                                      </p:cBhvr>
                                    </p:animEffect>
                                  </p:childTnLst>
                                </p:cTn>
                              </p:par>
                            </p:childTnLst>
                          </p:cTn>
                        </p:par>
                        <p:par>
                          <p:cTn id="46" fill="hold">
                            <p:stCondLst>
                              <p:cond delay="5125"/>
                            </p:stCondLst>
                            <p:childTnLst>
                              <p:par>
                                <p:cTn id="47" presetID="22" presetClass="entr" presetSubtype="2"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right)">
                                      <p:cBhvr>
                                        <p:cTn id="49" dur="500"/>
                                        <p:tgtEl>
                                          <p:spTgt spid="27"/>
                                        </p:tgtEl>
                                      </p:cBhvr>
                                    </p:animEffect>
                                  </p:childTnLst>
                                </p:cTn>
                              </p:par>
                              <p:par>
                                <p:cTn id="50" presetID="22" presetClass="entr" presetSubtype="2"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wipe(right)">
                                      <p:cBhvr>
                                        <p:cTn id="52" dur="500"/>
                                        <p:tgtEl>
                                          <p:spTgt spid="31"/>
                                        </p:tgtEl>
                                      </p:cBhvr>
                                    </p:animEffect>
                                  </p:childTnLst>
                                </p:cTn>
                              </p:par>
                            </p:childTnLst>
                          </p:cTn>
                        </p:par>
                        <p:par>
                          <p:cTn id="53" fill="hold">
                            <p:stCondLst>
                              <p:cond delay="5625"/>
                            </p:stCondLst>
                            <p:childTnLst>
                              <p:par>
                                <p:cTn id="54" presetID="47" presetClass="entr" presetSubtype="0"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500"/>
                                        <p:tgtEl>
                                          <p:spTgt spid="36"/>
                                        </p:tgtEl>
                                      </p:cBhvr>
                                    </p:animEffect>
                                    <p:anim calcmode="lin" valueType="num">
                                      <p:cBhvr>
                                        <p:cTn id="57" dur="500" fill="hold"/>
                                        <p:tgtEl>
                                          <p:spTgt spid="36"/>
                                        </p:tgtEl>
                                        <p:attrNameLst>
                                          <p:attrName>ppt_x</p:attrName>
                                        </p:attrNameLst>
                                      </p:cBhvr>
                                      <p:tavLst>
                                        <p:tav tm="0">
                                          <p:val>
                                            <p:strVal val="#ppt_x"/>
                                          </p:val>
                                        </p:tav>
                                        <p:tav tm="100000">
                                          <p:val>
                                            <p:strVal val="#ppt_x"/>
                                          </p:val>
                                        </p:tav>
                                      </p:tavLst>
                                    </p:anim>
                                    <p:anim calcmode="lin" valueType="num">
                                      <p:cBhvr>
                                        <p:cTn id="58" dur="500" fill="hold"/>
                                        <p:tgtEl>
                                          <p:spTgt spid="36"/>
                                        </p:tgtEl>
                                        <p:attrNameLst>
                                          <p:attrName>ppt_y</p:attrName>
                                        </p:attrNameLst>
                                      </p:cBhvr>
                                      <p:tavLst>
                                        <p:tav tm="0">
                                          <p:val>
                                            <p:strVal val="#ppt_y-.1"/>
                                          </p:val>
                                        </p:tav>
                                        <p:tav tm="100000">
                                          <p:val>
                                            <p:strVal val="#ppt_y"/>
                                          </p:val>
                                        </p:tav>
                                      </p:tavLst>
                                    </p:anim>
                                  </p:childTnLst>
                                </p:cTn>
                              </p:par>
                              <p:par>
                                <p:cTn id="59" presetID="12" presetClass="entr" presetSubtype="2" fill="hold" grpId="0" nodeType="withEffect">
                                  <p:stCondLst>
                                    <p:cond delay="0"/>
                                  </p:stCondLst>
                                  <p:childTnLst>
                                    <p:set>
                                      <p:cBhvr>
                                        <p:cTn id="60" dur="1" fill="hold">
                                          <p:stCondLst>
                                            <p:cond delay="0"/>
                                          </p:stCondLst>
                                        </p:cTn>
                                        <p:tgtEl>
                                          <p:spTgt spid="39"/>
                                        </p:tgtEl>
                                        <p:attrNameLst>
                                          <p:attrName>style.visibility</p:attrName>
                                        </p:attrNameLst>
                                      </p:cBhvr>
                                      <p:to>
                                        <p:strVal val="visible"/>
                                      </p:to>
                                    </p:set>
                                    <p:anim calcmode="lin" valueType="num">
                                      <p:cBhvr additive="base">
                                        <p:cTn id="61" dur="500"/>
                                        <p:tgtEl>
                                          <p:spTgt spid="39"/>
                                        </p:tgtEl>
                                        <p:attrNameLst>
                                          <p:attrName>ppt_x</p:attrName>
                                        </p:attrNameLst>
                                      </p:cBhvr>
                                      <p:tavLst>
                                        <p:tav tm="0">
                                          <p:val>
                                            <p:strVal val="#ppt_x+#ppt_w*1.125000"/>
                                          </p:val>
                                        </p:tav>
                                        <p:tav tm="100000">
                                          <p:val>
                                            <p:strVal val="#ppt_x"/>
                                          </p:val>
                                        </p:tav>
                                      </p:tavLst>
                                    </p:anim>
                                    <p:animEffect transition="in" filter="wipe(left)">
                                      <p:cBhvr>
                                        <p:cTn id="62" dur="500"/>
                                        <p:tgtEl>
                                          <p:spTgt spid="39"/>
                                        </p:tgtEl>
                                      </p:cBhvr>
                                    </p:animEffect>
                                  </p:childTnLst>
                                </p:cTn>
                              </p:par>
                            </p:childTnLst>
                          </p:cTn>
                        </p:par>
                        <p:par>
                          <p:cTn id="63" fill="hold">
                            <p:stCondLst>
                              <p:cond delay="6125"/>
                            </p:stCondLst>
                            <p:childTnLst>
                              <p:par>
                                <p:cTn id="64" presetID="22" presetClass="entr" presetSubtype="2" fill="hold" nodeType="after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wipe(right)">
                                      <p:cBhvr>
                                        <p:cTn id="66" dur="500"/>
                                        <p:tgtEl>
                                          <p:spTgt spid="40"/>
                                        </p:tgtEl>
                                      </p:cBhvr>
                                    </p:animEffect>
                                  </p:childTnLst>
                                </p:cTn>
                              </p:par>
                              <p:par>
                                <p:cTn id="67" presetID="22" presetClass="entr" presetSubtype="2" fill="hold" nodeType="with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wipe(right)">
                                      <p:cBhvr>
                                        <p:cTn id="69" dur="500"/>
                                        <p:tgtEl>
                                          <p:spTgt spid="41"/>
                                        </p:tgtEl>
                                      </p:cBhvr>
                                    </p:animEffect>
                                  </p:childTnLst>
                                </p:cTn>
                              </p:par>
                            </p:childTnLst>
                          </p:cTn>
                        </p:par>
                        <p:par>
                          <p:cTn id="70" fill="hold">
                            <p:stCondLst>
                              <p:cond delay="6625"/>
                            </p:stCondLst>
                            <p:childTnLst>
                              <p:par>
                                <p:cTn id="71" presetID="47" presetClass="entr" presetSubtype="0" fill="hold"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fade">
                                      <p:cBhvr>
                                        <p:cTn id="73" dur="500"/>
                                        <p:tgtEl>
                                          <p:spTgt spid="34"/>
                                        </p:tgtEl>
                                      </p:cBhvr>
                                    </p:animEffect>
                                    <p:anim calcmode="lin" valueType="num">
                                      <p:cBhvr>
                                        <p:cTn id="74" dur="500" fill="hold"/>
                                        <p:tgtEl>
                                          <p:spTgt spid="34"/>
                                        </p:tgtEl>
                                        <p:attrNameLst>
                                          <p:attrName>ppt_x</p:attrName>
                                        </p:attrNameLst>
                                      </p:cBhvr>
                                      <p:tavLst>
                                        <p:tav tm="0">
                                          <p:val>
                                            <p:strVal val="#ppt_x"/>
                                          </p:val>
                                        </p:tav>
                                        <p:tav tm="100000">
                                          <p:val>
                                            <p:strVal val="#ppt_x"/>
                                          </p:val>
                                        </p:tav>
                                      </p:tavLst>
                                    </p:anim>
                                    <p:anim calcmode="lin" valueType="num">
                                      <p:cBhvr>
                                        <p:cTn id="75" dur="500" fill="hold"/>
                                        <p:tgtEl>
                                          <p:spTgt spid="34"/>
                                        </p:tgtEl>
                                        <p:attrNameLst>
                                          <p:attrName>ppt_y</p:attrName>
                                        </p:attrNameLst>
                                      </p:cBhvr>
                                      <p:tavLst>
                                        <p:tav tm="0">
                                          <p:val>
                                            <p:strVal val="#ppt_y-.1"/>
                                          </p:val>
                                        </p:tav>
                                        <p:tav tm="100000">
                                          <p:val>
                                            <p:strVal val="#ppt_y"/>
                                          </p:val>
                                        </p:tav>
                                      </p:tavLst>
                                    </p:anim>
                                  </p:childTnLst>
                                </p:cTn>
                              </p:par>
                              <p:par>
                                <p:cTn id="76" presetID="12" presetClass="entr" presetSubtype="2" fill="hold" grpId="0" nodeType="withEffect">
                                  <p:stCondLst>
                                    <p:cond delay="0"/>
                                  </p:stCondLst>
                                  <p:childTnLst>
                                    <p:set>
                                      <p:cBhvr>
                                        <p:cTn id="77" dur="1" fill="hold">
                                          <p:stCondLst>
                                            <p:cond delay="0"/>
                                          </p:stCondLst>
                                        </p:cTn>
                                        <p:tgtEl>
                                          <p:spTgt spid="50"/>
                                        </p:tgtEl>
                                        <p:attrNameLst>
                                          <p:attrName>style.visibility</p:attrName>
                                        </p:attrNameLst>
                                      </p:cBhvr>
                                      <p:to>
                                        <p:strVal val="visible"/>
                                      </p:to>
                                    </p:set>
                                    <p:anim calcmode="lin" valueType="num">
                                      <p:cBhvr additive="base">
                                        <p:cTn id="78" dur="500"/>
                                        <p:tgtEl>
                                          <p:spTgt spid="50"/>
                                        </p:tgtEl>
                                        <p:attrNameLst>
                                          <p:attrName>ppt_x</p:attrName>
                                        </p:attrNameLst>
                                      </p:cBhvr>
                                      <p:tavLst>
                                        <p:tav tm="0">
                                          <p:val>
                                            <p:strVal val="#ppt_x+#ppt_w*1.125000"/>
                                          </p:val>
                                        </p:tav>
                                        <p:tav tm="100000">
                                          <p:val>
                                            <p:strVal val="#ppt_x"/>
                                          </p:val>
                                        </p:tav>
                                      </p:tavLst>
                                    </p:anim>
                                    <p:animEffect transition="in" filter="wipe(left)">
                                      <p:cBhvr>
                                        <p:cTn id="79" dur="500"/>
                                        <p:tgtEl>
                                          <p:spTgt spid="50"/>
                                        </p:tgtEl>
                                      </p:cBhvr>
                                    </p:animEffect>
                                  </p:childTnLst>
                                </p:cTn>
                              </p:par>
                            </p:childTnLst>
                          </p:cTn>
                        </p:par>
                        <p:par>
                          <p:cTn id="80" fill="hold">
                            <p:stCondLst>
                              <p:cond delay="7125"/>
                            </p:stCondLst>
                            <p:childTnLst>
                              <p:par>
                                <p:cTn id="81" presetID="22" presetClass="entr" presetSubtype="2" fill="hold"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wipe(right)">
                                      <p:cBhvr>
                                        <p:cTn id="83" dur="500"/>
                                        <p:tgtEl>
                                          <p:spTgt spid="51"/>
                                        </p:tgtEl>
                                      </p:cBhvr>
                                    </p:animEffect>
                                  </p:childTnLst>
                                </p:cTn>
                              </p:par>
                              <p:par>
                                <p:cTn id="84" presetID="22" presetClass="entr" presetSubtype="2" fill="hold" nodeType="with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wipe(right)">
                                      <p:cBhvr>
                                        <p:cTn id="8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9" grpId="0" animBg="1"/>
      <p:bldP spid="22" grpId="0" animBg="1"/>
      <p:bldP spid="23" grpId="0" animBg="1"/>
      <p:bldP spid="25" grpId="0"/>
      <p:bldP spid="39" grpId="0"/>
      <p:bldP spid="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16" name="图片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grpSp>
        <p:nvGrpSpPr>
          <p:cNvPr id="17" name="组合 16"/>
          <p:cNvGrpSpPr/>
          <p:nvPr/>
        </p:nvGrpSpPr>
        <p:grpSpPr>
          <a:xfrm>
            <a:off x="6014902" y="1071348"/>
            <a:ext cx="998176" cy="1041790"/>
            <a:chOff x="1715589" y="2354717"/>
            <a:chExt cx="1118887" cy="1041790"/>
          </a:xfrm>
        </p:grpSpPr>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40" name="文本框 39"/>
            <p:cNvSpPr txBox="1"/>
            <p:nvPr/>
          </p:nvSpPr>
          <p:spPr>
            <a:xfrm>
              <a:off x="1752184" y="2380844"/>
              <a:ext cx="995118" cy="1015663"/>
            </a:xfrm>
            <a:prstGeom prst="rect">
              <a:avLst/>
            </a:prstGeom>
            <a:noFill/>
          </p:spPr>
          <p:txBody>
            <a:bodyPr wrap="square" rtlCol="0">
              <a:spAutoFit/>
            </a:bodyPr>
            <a:lstStyle/>
            <a:p>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劳</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21" name="组合 20"/>
          <p:cNvGrpSpPr/>
          <p:nvPr/>
        </p:nvGrpSpPr>
        <p:grpSpPr>
          <a:xfrm>
            <a:off x="6966562" y="1071348"/>
            <a:ext cx="998176" cy="1041790"/>
            <a:chOff x="1715589" y="2354717"/>
            <a:chExt cx="1118887" cy="1041790"/>
          </a:xfrm>
        </p:grpSpPr>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37" name="文本框 36"/>
            <p:cNvSpPr txBox="1"/>
            <p:nvPr/>
          </p:nvSpPr>
          <p:spPr>
            <a:xfrm>
              <a:off x="1741507" y="2380844"/>
              <a:ext cx="995118" cy="1015663"/>
            </a:xfrm>
            <a:prstGeom prst="rect">
              <a:avLst/>
            </a:prstGeom>
            <a:noFill/>
          </p:spPr>
          <p:txBody>
            <a:bodyPr wrap="square" rtlCol="0">
              <a:spAutoFit/>
            </a:bodyPr>
            <a:lstStyle/>
            <a:p>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动</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22" name="组合 21"/>
          <p:cNvGrpSpPr/>
          <p:nvPr/>
        </p:nvGrpSpPr>
        <p:grpSpPr>
          <a:xfrm>
            <a:off x="5061625" y="1065361"/>
            <a:ext cx="998176" cy="1041790"/>
            <a:chOff x="1715589" y="2354717"/>
            <a:chExt cx="1118887" cy="1041790"/>
          </a:xfrm>
        </p:grpSpPr>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35" name="文本框 34"/>
            <p:cNvSpPr txBox="1"/>
            <p:nvPr/>
          </p:nvSpPr>
          <p:spPr>
            <a:xfrm>
              <a:off x="1741507" y="2380844"/>
              <a:ext cx="995118" cy="1015663"/>
            </a:xfrm>
            <a:prstGeom prst="rect">
              <a:avLst/>
            </a:prstGeom>
            <a:noFill/>
          </p:spPr>
          <p:txBody>
            <a:bodyPr wrap="square" rtlCol="0">
              <a:spAutoFit/>
            </a:bodyPr>
            <a:lstStyle/>
            <a:p>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我</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23" name="组合 22"/>
          <p:cNvGrpSpPr/>
          <p:nvPr/>
        </p:nvGrpSpPr>
        <p:grpSpPr>
          <a:xfrm>
            <a:off x="8108698" y="2036366"/>
            <a:ext cx="998176" cy="1041790"/>
            <a:chOff x="1715589" y="2354717"/>
            <a:chExt cx="1118887" cy="1041790"/>
          </a:xfrm>
        </p:grpSpPr>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33" name="文本框 32"/>
            <p:cNvSpPr txBox="1"/>
            <p:nvPr/>
          </p:nvSpPr>
          <p:spPr>
            <a:xfrm>
              <a:off x="1741507" y="2380844"/>
              <a:ext cx="995118" cy="1015663"/>
            </a:xfrm>
            <a:prstGeom prst="rect">
              <a:avLst/>
            </a:prstGeom>
            <a:noFill/>
          </p:spPr>
          <p:txBody>
            <a:bodyPr wrap="square" rtlCol="0">
              <a:spAutoFit/>
            </a:bodyPr>
            <a:lstStyle/>
            <a:p>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我</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24" name="组合 23"/>
          <p:cNvGrpSpPr/>
          <p:nvPr/>
        </p:nvGrpSpPr>
        <p:grpSpPr>
          <a:xfrm>
            <a:off x="9057680" y="2036366"/>
            <a:ext cx="998176" cy="1041790"/>
            <a:chOff x="1715589" y="2354717"/>
            <a:chExt cx="1118887" cy="1041790"/>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31" name="文本框 30"/>
            <p:cNvSpPr txBox="1"/>
            <p:nvPr/>
          </p:nvSpPr>
          <p:spPr>
            <a:xfrm>
              <a:off x="1752184" y="2380844"/>
              <a:ext cx="995118" cy="1015663"/>
            </a:xfrm>
            <a:prstGeom prst="rect">
              <a:avLst/>
            </a:prstGeom>
            <a:noFill/>
          </p:spPr>
          <p:txBody>
            <a:bodyPr wrap="square" rtlCol="0">
              <a:spAutoFit/>
            </a:bodyPr>
            <a:lstStyle/>
            <a:p>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光</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25" name="组合 24"/>
          <p:cNvGrpSpPr/>
          <p:nvPr/>
        </p:nvGrpSpPr>
        <p:grpSpPr>
          <a:xfrm>
            <a:off x="10013635" y="2039556"/>
            <a:ext cx="998176" cy="1041790"/>
            <a:chOff x="1715589" y="2354717"/>
            <a:chExt cx="1118887" cy="1041790"/>
          </a:xfrm>
        </p:grpSpPr>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28" name="文本框 27"/>
            <p:cNvSpPr txBox="1"/>
            <p:nvPr/>
          </p:nvSpPr>
          <p:spPr>
            <a:xfrm>
              <a:off x="1741507" y="2380844"/>
              <a:ext cx="995118" cy="1015663"/>
            </a:xfrm>
            <a:prstGeom prst="rect">
              <a:avLst/>
            </a:prstGeom>
            <a:noFill/>
          </p:spPr>
          <p:txBody>
            <a:bodyPr wrap="square" rtlCol="0">
              <a:spAutoFit/>
            </a:bodyPr>
            <a:lstStyle/>
            <a:p>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荣</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4">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第四章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活动主题</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6"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08</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第一部分   </a:t>
            </a:r>
            <a:r>
              <a:rPr lang="zh-CN" altLang="en-US" sz="2400" dirty="0">
                <a:solidFill>
                  <a:srgbClr val="F5E4D0"/>
                </a:solidFill>
                <a:latin typeface="造字工房版黑（非商用）常规体" pitchFamily="50" charset="-122"/>
                <a:ea typeface="造字工房版黑（非商用）常规体" pitchFamily="50" charset="-122"/>
              </a:rPr>
              <a:t>活动概况</a:t>
            </a:r>
            <a:endParaRPr lang="zh-CN" altLang="en-US" sz="2400" dirty="0">
              <a:solidFill>
                <a:srgbClr val="F5E4D0"/>
              </a:solidFill>
              <a:latin typeface="造字工房版黑（非商用）常规体" pitchFamily="50" charset="-122"/>
              <a:ea typeface="造字工房版黑（非商用）常规体" pitchFamily="50"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53" presetClass="entr" presetSubtype="16"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p:cTn id="18" dur="500" fill="hold"/>
                                        <p:tgtEl>
                                          <p:spTgt spid="22"/>
                                        </p:tgtEl>
                                        <p:attrNameLst>
                                          <p:attrName>ppt_w</p:attrName>
                                        </p:attrNameLst>
                                      </p:cBhvr>
                                      <p:tavLst>
                                        <p:tav tm="0">
                                          <p:val>
                                            <p:fltVal val="0"/>
                                          </p:val>
                                        </p:tav>
                                        <p:tav tm="100000">
                                          <p:val>
                                            <p:strVal val="#ppt_w"/>
                                          </p:val>
                                        </p:tav>
                                      </p:tavLst>
                                    </p:anim>
                                    <p:anim calcmode="lin" valueType="num">
                                      <p:cBhvr>
                                        <p:cTn id="19" dur="500" fill="hold"/>
                                        <p:tgtEl>
                                          <p:spTgt spid="22"/>
                                        </p:tgtEl>
                                        <p:attrNameLst>
                                          <p:attrName>ppt_h</p:attrName>
                                        </p:attrNameLst>
                                      </p:cBhvr>
                                      <p:tavLst>
                                        <p:tav tm="0">
                                          <p:val>
                                            <p:fltVal val="0"/>
                                          </p:val>
                                        </p:tav>
                                        <p:tav tm="100000">
                                          <p:val>
                                            <p:strVal val="#ppt_h"/>
                                          </p:val>
                                        </p:tav>
                                      </p:tavLst>
                                    </p:anim>
                                    <p:animEffect transition="in" filter="fade">
                                      <p:cBhvr>
                                        <p:cTn id="20" dur="500"/>
                                        <p:tgtEl>
                                          <p:spTgt spid="22"/>
                                        </p:tgtEl>
                                      </p:cBhvr>
                                    </p:animEffect>
                                  </p:childTnLst>
                                </p:cTn>
                              </p:par>
                            </p:childTnLst>
                          </p:cTn>
                        </p:par>
                        <p:par>
                          <p:cTn id="21" fill="hold">
                            <p:stCondLst>
                              <p:cond delay="2625"/>
                            </p:stCondLst>
                            <p:childTnLst>
                              <p:par>
                                <p:cTn id="22" presetID="53" presetClass="entr" presetSubtype="16"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childTnLst>
                          </p:cTn>
                        </p:par>
                        <p:par>
                          <p:cTn id="27" fill="hold">
                            <p:stCondLst>
                              <p:cond delay="3125"/>
                            </p:stCondLst>
                            <p:childTnLst>
                              <p:par>
                                <p:cTn id="28" presetID="53" presetClass="entr" presetSubtype="16"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childTnLst>
                          </p:cTn>
                        </p:par>
                        <p:par>
                          <p:cTn id="33" fill="hold">
                            <p:stCondLst>
                              <p:cond delay="3625"/>
                            </p:stCondLst>
                            <p:childTnLst>
                              <p:par>
                                <p:cTn id="34" presetID="53" presetClass="entr" presetSubtype="16"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 fill="hold"/>
                                        <p:tgtEl>
                                          <p:spTgt spid="23"/>
                                        </p:tgtEl>
                                        <p:attrNameLst>
                                          <p:attrName>ppt_w</p:attrName>
                                        </p:attrNameLst>
                                      </p:cBhvr>
                                      <p:tavLst>
                                        <p:tav tm="0">
                                          <p:val>
                                            <p:fltVal val="0"/>
                                          </p:val>
                                        </p:tav>
                                        <p:tav tm="100000">
                                          <p:val>
                                            <p:strVal val="#ppt_w"/>
                                          </p:val>
                                        </p:tav>
                                      </p:tavLst>
                                    </p:anim>
                                    <p:anim calcmode="lin" valueType="num">
                                      <p:cBhvr>
                                        <p:cTn id="37" dur="500" fill="hold"/>
                                        <p:tgtEl>
                                          <p:spTgt spid="23"/>
                                        </p:tgtEl>
                                        <p:attrNameLst>
                                          <p:attrName>ppt_h</p:attrName>
                                        </p:attrNameLst>
                                      </p:cBhvr>
                                      <p:tavLst>
                                        <p:tav tm="0">
                                          <p:val>
                                            <p:fltVal val="0"/>
                                          </p:val>
                                        </p:tav>
                                        <p:tav tm="100000">
                                          <p:val>
                                            <p:strVal val="#ppt_h"/>
                                          </p:val>
                                        </p:tav>
                                      </p:tavLst>
                                    </p:anim>
                                    <p:animEffect transition="in" filter="fade">
                                      <p:cBhvr>
                                        <p:cTn id="38" dur="500"/>
                                        <p:tgtEl>
                                          <p:spTgt spid="23"/>
                                        </p:tgtEl>
                                      </p:cBhvr>
                                    </p:animEffect>
                                  </p:childTnLst>
                                </p:cTn>
                              </p:par>
                            </p:childTnLst>
                          </p:cTn>
                        </p:par>
                        <p:par>
                          <p:cTn id="39" fill="hold">
                            <p:stCondLst>
                              <p:cond delay="4125"/>
                            </p:stCondLst>
                            <p:childTnLst>
                              <p:par>
                                <p:cTn id="40" presetID="53" presetClass="entr" presetSubtype="16" fill="hold"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childTnLst>
                          </p:cTn>
                        </p:par>
                        <p:par>
                          <p:cTn id="45" fill="hold">
                            <p:stCondLst>
                              <p:cond delay="4625"/>
                            </p:stCondLst>
                            <p:childTnLst>
                              <p:par>
                                <p:cTn id="46" presetID="53" presetClass="entr" presetSubtype="16"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p:cTn id="48" dur="500" fill="hold"/>
                                        <p:tgtEl>
                                          <p:spTgt spid="25"/>
                                        </p:tgtEl>
                                        <p:attrNameLst>
                                          <p:attrName>ppt_w</p:attrName>
                                        </p:attrNameLst>
                                      </p:cBhvr>
                                      <p:tavLst>
                                        <p:tav tm="0">
                                          <p:val>
                                            <p:fltVal val="0"/>
                                          </p:val>
                                        </p:tav>
                                        <p:tav tm="100000">
                                          <p:val>
                                            <p:strVal val="#ppt_w"/>
                                          </p:val>
                                        </p:tav>
                                      </p:tavLst>
                                    </p:anim>
                                    <p:anim calcmode="lin" valueType="num">
                                      <p:cBhvr>
                                        <p:cTn id="49" dur="500" fill="hold"/>
                                        <p:tgtEl>
                                          <p:spTgt spid="25"/>
                                        </p:tgtEl>
                                        <p:attrNameLst>
                                          <p:attrName>ppt_h</p:attrName>
                                        </p:attrNameLst>
                                      </p:cBhvr>
                                      <p:tavLst>
                                        <p:tav tm="0">
                                          <p:val>
                                            <p:fltVal val="0"/>
                                          </p:val>
                                        </p:tav>
                                        <p:tav tm="100000">
                                          <p:val>
                                            <p:strVal val="#ppt_h"/>
                                          </p:val>
                                        </p:tav>
                                      </p:tavLst>
                                    </p:anim>
                                    <p:animEffect transition="in" filter="fade">
                                      <p:cBhvr>
                                        <p:cTn id="5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第五章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活动时间</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5"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09</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第一部分   </a:t>
            </a:r>
            <a:r>
              <a:rPr lang="zh-CN" altLang="en-US" sz="2400" dirty="0">
                <a:solidFill>
                  <a:srgbClr val="F5E4D0"/>
                </a:solidFill>
                <a:latin typeface="造字工房版黑（非商用）常规体" pitchFamily="50" charset="-122"/>
                <a:ea typeface="造字工房版黑（非商用）常规体" pitchFamily="50" charset="-122"/>
              </a:rPr>
              <a:t>活动概况</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9" name="文本框 8"/>
          <p:cNvSpPr txBox="1"/>
          <p:nvPr/>
        </p:nvSpPr>
        <p:spPr>
          <a:xfrm>
            <a:off x="4796287" y="5184476"/>
            <a:ext cx="2915728" cy="523220"/>
          </a:xfrm>
          <a:prstGeom prst="rect">
            <a:avLst/>
          </a:prstGeom>
          <a:noFill/>
        </p:spPr>
        <p:txBody>
          <a:bodyPr wrap="square" rtlCol="0">
            <a:spAutoFit/>
          </a:bodyPr>
          <a:lstStyle/>
          <a:p>
            <a:r>
              <a:rPr lang="en-US" altLang="zh-CN" sz="2800" dirty="0">
                <a:solidFill>
                  <a:srgbClr val="FFE401"/>
                </a:solidFill>
                <a:effectLst>
                  <a:outerShdw blurRad="38100" dist="38100" dir="2700000" algn="tl">
                    <a:srgbClr val="000000">
                      <a:alpha val="43137"/>
                    </a:srgbClr>
                  </a:outerShdw>
                </a:effectLst>
                <a:latin typeface="Impact" panose="020B0806030902050204" pitchFamily="34" charset="0"/>
              </a:rPr>
              <a:t>2017.4.25-2017.5.2</a:t>
            </a:r>
            <a:endParaRPr lang="zh-CN" altLang="en-US" sz="2800" dirty="0">
              <a:solidFill>
                <a:srgbClr val="FFE401"/>
              </a:solidFill>
              <a:effectLst>
                <a:outerShdw blurRad="38100" dist="38100" dir="2700000" algn="tl">
                  <a:srgbClr val="000000">
                    <a:alpha val="43137"/>
                  </a:srgbClr>
                </a:outerShdw>
              </a:effectLst>
              <a:latin typeface="Impact" panose="020B080603090205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by="(-#ppt_w*2)" calcmode="lin" valueType="num">
                                      <p:cBhvr rctx="PPT">
                                        <p:cTn id="18" dur="375" autoRev="1" fill="hold">
                                          <p:stCondLst>
                                            <p:cond delay="0"/>
                                          </p:stCondLst>
                                        </p:cTn>
                                        <p:tgtEl>
                                          <p:spTgt spid="9"/>
                                        </p:tgtEl>
                                        <p:attrNameLst>
                                          <p:attrName>ppt_w</p:attrName>
                                        </p:attrNameLst>
                                      </p:cBhvr>
                                    </p:anim>
                                    <p:anim by="(#ppt_w*0.50)" calcmode="lin" valueType="num">
                                      <p:cBhvr>
                                        <p:cTn id="19" dur="375" decel="50000" autoRev="1" fill="hold">
                                          <p:stCondLst>
                                            <p:cond delay="0"/>
                                          </p:stCondLst>
                                        </p:cTn>
                                        <p:tgtEl>
                                          <p:spTgt spid="9"/>
                                        </p:tgtEl>
                                        <p:attrNameLst>
                                          <p:attrName>ppt_x</p:attrName>
                                        </p:attrNameLst>
                                      </p:cBhvr>
                                    </p:anim>
                                    <p:anim from="(-#ppt_h/2)" to="(#ppt_y)" calcmode="lin" valueType="num">
                                      <p:cBhvr>
                                        <p:cTn id="20" dur="750" fill="hold">
                                          <p:stCondLst>
                                            <p:cond delay="0"/>
                                          </p:stCondLst>
                                        </p:cTn>
                                        <p:tgtEl>
                                          <p:spTgt spid="9"/>
                                        </p:tgtEl>
                                        <p:attrNameLst>
                                          <p:attrName>ppt_y</p:attrName>
                                        </p:attrNameLst>
                                      </p:cBhvr>
                                    </p:anim>
                                    <p:animRot by="21600000">
                                      <p:cBhvr>
                                        <p:cTn id="21" dur="75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0" y="788240"/>
            <a:ext cx="12200682" cy="5564626"/>
            <a:chOff x="0" y="788240"/>
            <a:chExt cx="12200682" cy="5564626"/>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788240"/>
              <a:ext cx="12200682" cy="5564626"/>
            </a:xfrm>
            <a:prstGeom prst="rect">
              <a:avLst/>
            </a:prstGeom>
          </p:spPr>
        </p:pic>
        <p:sp>
          <p:nvSpPr>
            <p:cNvPr id="16" name="椭圆 15"/>
            <p:cNvSpPr/>
            <p:nvPr/>
          </p:nvSpPr>
          <p:spPr>
            <a:xfrm>
              <a:off x="6262777" y="4709126"/>
              <a:ext cx="569344" cy="548078"/>
            </a:xfrm>
            <a:prstGeom prst="ellipse">
              <a:avLst/>
            </a:prstGeom>
            <a:solidFill>
              <a:srgbClr val="E900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a:effectLst>
            <a:outerShdw blurRad="50800" dist="38100" dir="16200000" rotWithShape="0">
              <a:prstClr val="black">
                <a:alpha val="40000"/>
              </a:prstClr>
            </a:outerShdw>
          </a:effectLst>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第六章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活动地点</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10</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第一部分   </a:t>
            </a:r>
            <a:r>
              <a:rPr lang="zh-CN" altLang="en-US" sz="2400" dirty="0">
                <a:solidFill>
                  <a:srgbClr val="F5E4D0"/>
                </a:solidFill>
                <a:latin typeface="造字工房版黑（非商用）常规体" pitchFamily="50" charset="-122"/>
                <a:ea typeface="造字工房版黑（非商用）常规体" pitchFamily="50" charset="-122"/>
              </a:rPr>
              <a:t>活动概况</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13" name="文本框 12"/>
          <p:cNvSpPr txBox="1"/>
          <p:nvPr/>
        </p:nvSpPr>
        <p:spPr>
          <a:xfrm>
            <a:off x="2881224" y="2809549"/>
            <a:ext cx="5995357" cy="707886"/>
          </a:xfrm>
          <a:prstGeom prst="rect">
            <a:avLst/>
          </a:prstGeom>
          <a:noFill/>
        </p:spPr>
        <p:txBody>
          <a:bodyPr wrap="square" rtlCol="0">
            <a:spAutoFit/>
          </a:bodyPr>
          <a:lstStyle/>
          <a:p>
            <a:pPr algn="ctr"/>
            <a:r>
              <a:rPr lang="zh-CN" altLang="en-US" sz="4000" b="1" dirty="0">
                <a:solidFill>
                  <a:srgbClr val="FFE40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上海市</a:t>
            </a:r>
            <a:r>
              <a:rPr lang="en-US" altLang="zh-CN" sz="4000" b="1" dirty="0" smtClean="0">
                <a:solidFill>
                  <a:srgbClr val="FFE40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a:t>
            </a:r>
            <a:r>
              <a:rPr lang="en-US" altLang="zh-CN" sz="4000" b="1" dirty="0" smtClean="0">
                <a:solidFill>
                  <a:srgbClr val="FFE40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XX</a:t>
            </a:r>
            <a:r>
              <a:rPr lang="zh-CN" altLang="en-US" sz="4000" b="1" dirty="0" smtClean="0">
                <a:solidFill>
                  <a:srgbClr val="FFE40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区</a:t>
            </a:r>
            <a:r>
              <a:rPr lang="en-US" altLang="zh-CN" sz="4000" b="1" dirty="0" smtClean="0">
                <a:solidFill>
                  <a:srgbClr val="FFE401"/>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rPr>
              <a:t>•</a:t>
            </a:r>
            <a:r>
              <a:rPr lang="en-US" altLang="zh-CN" sz="4000" b="1" dirty="0" smtClean="0">
                <a:solidFill>
                  <a:srgbClr val="FFE40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XXX</a:t>
            </a:r>
            <a:r>
              <a:rPr lang="zh-CN" altLang="en-US" sz="4000" b="1" dirty="0" smtClean="0">
                <a:solidFill>
                  <a:srgbClr val="FFE40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路</a:t>
            </a:r>
            <a:endParaRPr lang="en-US" altLang="zh-CN" sz="4000" b="1" dirty="0">
              <a:solidFill>
                <a:srgbClr val="FFE40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文本框 13"/>
          <p:cNvSpPr txBox="1"/>
          <p:nvPr/>
        </p:nvSpPr>
        <p:spPr>
          <a:xfrm>
            <a:off x="4937649" y="5615190"/>
            <a:ext cx="2449902" cy="369332"/>
          </a:xfrm>
          <a:prstGeom prst="rect">
            <a:avLst/>
          </a:prstGeom>
          <a:noFill/>
        </p:spPr>
        <p:txBody>
          <a:bodyPr wrap="square" rtlCol="0">
            <a:spAutoFit/>
          </a:bodyPr>
          <a:lstStyle/>
          <a:p>
            <a:r>
              <a:rPr lang="en-US" altLang="zh-CN" dirty="0">
                <a:solidFill>
                  <a:srgbClr val="FFE401"/>
                </a:solidFill>
              </a:rPr>
              <a:t>5.1</a:t>
            </a:r>
            <a:r>
              <a:rPr lang="zh-CN" altLang="en-US" dirty="0">
                <a:solidFill>
                  <a:srgbClr val="FFE401"/>
                </a:solidFill>
              </a:rPr>
              <a:t>，我们不见不散</a:t>
            </a:r>
            <a:r>
              <a:rPr lang="en-US" altLang="zh-CN" dirty="0">
                <a:solidFill>
                  <a:srgbClr val="FFE401"/>
                </a:solidFill>
              </a:rPr>
              <a:t>……</a:t>
            </a:r>
            <a:endParaRPr lang="zh-CN" altLang="en-US" dirty="0">
              <a:solidFill>
                <a:srgbClr val="FFE401"/>
              </a:solidFill>
            </a:endParaRPr>
          </a:p>
        </p:txBody>
      </p:sp>
      <p:sp>
        <p:nvSpPr>
          <p:cNvPr id="23" name="文本框 22"/>
          <p:cNvSpPr txBox="1"/>
          <p:nvPr/>
        </p:nvSpPr>
        <p:spPr>
          <a:xfrm>
            <a:off x="2881223" y="3524205"/>
            <a:ext cx="5995357" cy="1323439"/>
          </a:xfrm>
          <a:prstGeom prst="rect">
            <a:avLst/>
          </a:prstGeom>
          <a:noFill/>
        </p:spPr>
        <p:txBody>
          <a:bodyPr wrap="square" rtlCol="0">
            <a:spAutoFit/>
          </a:bodyPr>
          <a:lstStyle/>
          <a:p>
            <a:pPr algn="ctr"/>
            <a:r>
              <a:rPr lang="zh-CN" altLang="en-US" sz="8000" b="1" dirty="0">
                <a:solidFill>
                  <a:srgbClr val="FFE40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世纪广场</a:t>
            </a:r>
            <a:endParaRPr lang="zh-CN" altLang="en-US" sz="8000" b="1" dirty="0">
              <a:solidFill>
                <a:srgbClr val="FFE40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0" presetClass="entr" presetSubtype="0" fill="hold" grpId="0" nodeType="afterEffect">
                                  <p:stCondLst>
                                    <p:cond delay="0"/>
                                  </p:stCondLst>
                                  <p:iterate type="lt">
                                    <p:tmPct val="0"/>
                                  </p:iterate>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par>
                          <p:cTn id="19" fill="hold">
                            <p:stCondLst>
                              <p:cond delay="2625"/>
                            </p:stCondLst>
                            <p:childTnLst>
                              <p:par>
                                <p:cTn id="20" presetID="34" presetClass="emph" presetSubtype="0" fill="hold" grpId="1" nodeType="afterEffect">
                                  <p:stCondLst>
                                    <p:cond delay="0"/>
                                  </p:stCondLst>
                                  <p:iterate type="lt">
                                    <p:tmPct val="35000"/>
                                  </p:iterate>
                                  <p:childTnLst>
                                    <p:animMotion origin="layout" path="M 0.0 0.0 L 0.0 -0.07213" pathEditMode="relative" ptsTypes="">
                                      <p:cBhvr>
                                        <p:cTn id="21" dur="250" accel="50000" decel="50000" autoRev="1" fill="hold">
                                          <p:stCondLst>
                                            <p:cond delay="0"/>
                                          </p:stCondLst>
                                        </p:cTn>
                                        <p:tgtEl>
                                          <p:spTgt spid="13"/>
                                        </p:tgtEl>
                                        <p:attrNameLst>
                                          <p:attrName>ppt_x</p:attrName>
                                          <p:attrName>ppt_y</p:attrName>
                                        </p:attrNameLst>
                                      </p:cBhvr>
                                    </p:animMotion>
                                    <p:animRot by="1500000">
                                      <p:cBhvr>
                                        <p:cTn id="22" dur="125" fill="hold">
                                          <p:stCondLst>
                                            <p:cond delay="0"/>
                                          </p:stCondLst>
                                        </p:cTn>
                                        <p:tgtEl>
                                          <p:spTgt spid="13"/>
                                        </p:tgtEl>
                                        <p:attrNameLst>
                                          <p:attrName>r</p:attrName>
                                        </p:attrNameLst>
                                      </p:cBhvr>
                                    </p:animRot>
                                    <p:animRot by="-1500000">
                                      <p:cBhvr>
                                        <p:cTn id="23" dur="125" fill="hold">
                                          <p:stCondLst>
                                            <p:cond delay="125"/>
                                          </p:stCondLst>
                                        </p:cTn>
                                        <p:tgtEl>
                                          <p:spTgt spid="13"/>
                                        </p:tgtEl>
                                        <p:attrNameLst>
                                          <p:attrName>r</p:attrName>
                                        </p:attrNameLst>
                                      </p:cBhvr>
                                    </p:animRot>
                                    <p:animRot by="-1500000">
                                      <p:cBhvr>
                                        <p:cTn id="24" dur="125" fill="hold">
                                          <p:stCondLst>
                                            <p:cond delay="250"/>
                                          </p:stCondLst>
                                        </p:cTn>
                                        <p:tgtEl>
                                          <p:spTgt spid="13"/>
                                        </p:tgtEl>
                                        <p:attrNameLst>
                                          <p:attrName>r</p:attrName>
                                        </p:attrNameLst>
                                      </p:cBhvr>
                                    </p:animRot>
                                    <p:animRot by="1500000">
                                      <p:cBhvr>
                                        <p:cTn id="25" dur="125" fill="hold">
                                          <p:stCondLst>
                                            <p:cond delay="375"/>
                                          </p:stCondLst>
                                        </p:cTn>
                                        <p:tgtEl>
                                          <p:spTgt spid="13"/>
                                        </p:tgtEl>
                                        <p:attrNameLst>
                                          <p:attrName>r</p:attrName>
                                        </p:attrNameLst>
                                      </p:cBhvr>
                                    </p:animRot>
                                  </p:childTnLst>
                                </p:cTn>
                              </p:par>
                            </p:childTnLst>
                          </p:cTn>
                        </p:par>
                        <p:par>
                          <p:cTn id="26" fill="hold">
                            <p:stCondLst>
                              <p:cond delay="5050"/>
                            </p:stCondLst>
                            <p:childTnLst>
                              <p:par>
                                <p:cTn id="27" presetID="20" presetClass="entr" presetSubtype="0"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edge">
                                      <p:cBhvr>
                                        <p:cTn id="29" dur="1000"/>
                                        <p:tgtEl>
                                          <p:spTgt spid="23"/>
                                        </p:tgtEl>
                                      </p:cBhvr>
                                    </p:animEffect>
                                  </p:childTnLst>
                                </p:cTn>
                              </p:par>
                            </p:childTnLst>
                          </p:cTn>
                        </p:par>
                        <p:par>
                          <p:cTn id="30" fill="hold">
                            <p:stCondLst>
                              <p:cond delay="6050"/>
                            </p:stCondLst>
                            <p:childTnLst>
                              <p:par>
                                <p:cTn id="31" presetID="10" presetClass="entr" presetSubtype="0" fill="hold" grpId="0" nodeType="afterEffect">
                                  <p:stCondLst>
                                    <p:cond delay="0"/>
                                  </p:stCondLst>
                                  <p:iterate type="lt">
                                    <p:tmPct val="0"/>
                                  </p:iterate>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par>
                          <p:cTn id="34" fill="hold">
                            <p:stCondLst>
                              <p:cond delay="6550"/>
                            </p:stCondLst>
                            <p:childTnLst>
                              <p:par>
                                <p:cTn id="35" presetID="34" presetClass="emph" presetSubtype="0" fill="hold" grpId="1" nodeType="afterEffect">
                                  <p:stCondLst>
                                    <p:cond delay="0"/>
                                  </p:stCondLst>
                                  <p:iterate type="lt">
                                    <p:tmPct val="35000"/>
                                  </p:iterate>
                                  <p:childTnLst>
                                    <p:animMotion origin="layout" path="M 0.0 0.0 L 0.0 -0.07213" pathEditMode="relative" ptsTypes="">
                                      <p:cBhvr>
                                        <p:cTn id="36" dur="250" accel="50000" decel="50000" autoRev="1" fill="hold">
                                          <p:stCondLst>
                                            <p:cond delay="0"/>
                                          </p:stCondLst>
                                        </p:cTn>
                                        <p:tgtEl>
                                          <p:spTgt spid="14"/>
                                        </p:tgtEl>
                                        <p:attrNameLst>
                                          <p:attrName>ppt_x</p:attrName>
                                          <p:attrName>ppt_y</p:attrName>
                                        </p:attrNameLst>
                                      </p:cBhvr>
                                    </p:animMotion>
                                    <p:animRot by="1500000">
                                      <p:cBhvr>
                                        <p:cTn id="37" dur="125" fill="hold">
                                          <p:stCondLst>
                                            <p:cond delay="0"/>
                                          </p:stCondLst>
                                        </p:cTn>
                                        <p:tgtEl>
                                          <p:spTgt spid="14"/>
                                        </p:tgtEl>
                                        <p:attrNameLst>
                                          <p:attrName>r</p:attrName>
                                        </p:attrNameLst>
                                      </p:cBhvr>
                                    </p:animRot>
                                    <p:animRot by="-1500000">
                                      <p:cBhvr>
                                        <p:cTn id="38" dur="125" fill="hold">
                                          <p:stCondLst>
                                            <p:cond delay="125"/>
                                          </p:stCondLst>
                                        </p:cTn>
                                        <p:tgtEl>
                                          <p:spTgt spid="14"/>
                                        </p:tgtEl>
                                        <p:attrNameLst>
                                          <p:attrName>r</p:attrName>
                                        </p:attrNameLst>
                                      </p:cBhvr>
                                    </p:animRot>
                                    <p:animRot by="-1500000">
                                      <p:cBhvr>
                                        <p:cTn id="39" dur="125" fill="hold">
                                          <p:stCondLst>
                                            <p:cond delay="250"/>
                                          </p:stCondLst>
                                        </p:cTn>
                                        <p:tgtEl>
                                          <p:spTgt spid="14"/>
                                        </p:tgtEl>
                                        <p:attrNameLst>
                                          <p:attrName>r</p:attrName>
                                        </p:attrNameLst>
                                      </p:cBhvr>
                                    </p:animRot>
                                    <p:animRot by="1500000">
                                      <p:cBhvr>
                                        <p:cTn id="40" dur="125" fill="hold">
                                          <p:stCondLst>
                                            <p:cond delay="375"/>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3" grpId="0"/>
      <p:bldP spid="13" grpId="1"/>
      <p:bldP spid="14" grpId="0"/>
      <p:bldP spid="14" grpId="1"/>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第七章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活动对象</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11</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第一部分   </a:t>
            </a:r>
            <a:r>
              <a:rPr lang="zh-CN" altLang="en-US" sz="2400" dirty="0">
                <a:solidFill>
                  <a:srgbClr val="F5E4D0"/>
                </a:solidFill>
                <a:latin typeface="造字工房版黑（非商用）常规体" pitchFamily="50" charset="-122"/>
                <a:ea typeface="造字工房版黑（非商用）常规体" pitchFamily="50" charset="-122"/>
              </a:rPr>
              <a:t>活动概况</a:t>
            </a:r>
            <a:endParaRPr lang="zh-CN" altLang="en-US" sz="2400" dirty="0">
              <a:solidFill>
                <a:srgbClr val="F5E4D0"/>
              </a:solidFill>
              <a:latin typeface="造字工房版黑（非商用）常规体" pitchFamily="50" charset="-122"/>
              <a:ea typeface="造字工房版黑（非商用）常规体" pitchFamily="50" charset="-122"/>
            </a:endParaRPr>
          </a:p>
        </p:txBody>
      </p:sp>
      <p:cxnSp>
        <p:nvCxnSpPr>
          <p:cNvPr id="25" name="直接连接符 24"/>
          <p:cNvCxnSpPr/>
          <p:nvPr/>
        </p:nvCxnSpPr>
        <p:spPr>
          <a:xfrm>
            <a:off x="2545325" y="2452558"/>
            <a:ext cx="1157664" cy="907153"/>
          </a:xfrm>
          <a:prstGeom prst="line">
            <a:avLst/>
          </a:prstGeom>
          <a:ln>
            <a:solidFill>
              <a:srgbClr val="C00000"/>
            </a:solidFill>
          </a:ln>
        </p:spPr>
        <p:style>
          <a:lnRef idx="1">
            <a:schemeClr val="accent2"/>
          </a:lnRef>
          <a:fillRef idx="0">
            <a:schemeClr val="accent2"/>
          </a:fillRef>
          <a:effectRef idx="0">
            <a:schemeClr val="accent2"/>
          </a:effectRef>
          <a:fontRef idx="minor">
            <a:schemeClr val="tx1"/>
          </a:fontRef>
        </p:style>
      </p:cxnSp>
      <p:cxnSp>
        <p:nvCxnSpPr>
          <p:cNvPr id="45" name="直接连接符 44"/>
          <p:cNvCxnSpPr/>
          <p:nvPr/>
        </p:nvCxnSpPr>
        <p:spPr>
          <a:xfrm flipV="1">
            <a:off x="5381647" y="2676525"/>
            <a:ext cx="1367896" cy="62033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8442703" y="2385114"/>
            <a:ext cx="1291847" cy="90101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9543794" y="2142888"/>
            <a:ext cx="1981204" cy="1905004"/>
            <a:chOff x="816989" y="2033585"/>
            <a:chExt cx="1981204" cy="1905004"/>
          </a:xfrm>
        </p:grpSpPr>
        <p:pic>
          <p:nvPicPr>
            <p:cNvPr id="42" name="图片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6989" y="2033585"/>
              <a:ext cx="1981204" cy="1905004"/>
            </a:xfrm>
            <a:prstGeom prst="rect">
              <a:avLst/>
            </a:prstGeom>
          </p:spPr>
        </p:pic>
        <p:sp>
          <p:nvSpPr>
            <p:cNvPr id="41" name="椭圆 40"/>
            <p:cNvSpPr/>
            <p:nvPr/>
          </p:nvSpPr>
          <p:spPr>
            <a:xfrm>
              <a:off x="910083" y="2095500"/>
              <a:ext cx="1795017" cy="1781175"/>
            </a:xfrm>
            <a:prstGeom prst="ellipse">
              <a:avLst/>
            </a:prstGeom>
            <a:blipFill>
              <a:blip r:embed="rId6"/>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9543794" y="4109807"/>
            <a:ext cx="2069086" cy="523220"/>
          </a:xfrm>
          <a:prstGeom prst="rect">
            <a:avLst/>
          </a:prstGeom>
          <a:noFill/>
        </p:spPr>
        <p:txBody>
          <a:bodyPr wrap="square" rtlCol="0">
            <a:spAutoFit/>
          </a:bodyPr>
          <a:lstStyle/>
          <a:p>
            <a:r>
              <a:rPr lang="zh-CN" altLang="en-US" sz="2800" b="1" i="1" u="sng" dirty="0">
                <a:latin typeface="微软雅黑" panose="020B0503020204020204" pitchFamily="34" charset="-122"/>
                <a:ea typeface="微软雅黑" panose="020B0503020204020204" pitchFamily="34" charset="-122"/>
              </a:rPr>
              <a:t>城市精英</a:t>
            </a:r>
            <a:endParaRPr lang="zh-CN" altLang="en-US" sz="2800" b="1" i="1" u="sng" dirty="0">
              <a:latin typeface="微软雅黑" panose="020B0503020204020204" pitchFamily="34" charset="-122"/>
              <a:ea typeface="微软雅黑" panose="020B0503020204020204" pitchFamily="34" charset="-122"/>
            </a:endParaRPr>
          </a:p>
        </p:txBody>
      </p:sp>
      <p:grpSp>
        <p:nvGrpSpPr>
          <p:cNvPr id="33" name="组合 32"/>
          <p:cNvGrpSpPr/>
          <p:nvPr/>
        </p:nvGrpSpPr>
        <p:grpSpPr>
          <a:xfrm>
            <a:off x="6656449" y="1525060"/>
            <a:ext cx="1981204" cy="1905004"/>
            <a:chOff x="816989" y="2033585"/>
            <a:chExt cx="1981204" cy="1905004"/>
          </a:xfrm>
        </p:grpSpPr>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6989" y="2033585"/>
              <a:ext cx="1981204" cy="1905004"/>
            </a:xfrm>
            <a:prstGeom prst="rect">
              <a:avLst/>
            </a:prstGeom>
          </p:spPr>
        </p:pic>
        <p:sp>
          <p:nvSpPr>
            <p:cNvPr id="35" name="椭圆 34"/>
            <p:cNvSpPr/>
            <p:nvPr/>
          </p:nvSpPr>
          <p:spPr>
            <a:xfrm>
              <a:off x="910083" y="2095500"/>
              <a:ext cx="1795017" cy="1781175"/>
            </a:xfrm>
            <a:prstGeom prst="ellipse">
              <a:avLst/>
            </a:prstGeom>
            <a:blipFill>
              <a:blip r:embed="rId7"/>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6656449" y="3491979"/>
            <a:ext cx="2069086" cy="523220"/>
          </a:xfrm>
          <a:prstGeom prst="rect">
            <a:avLst/>
          </a:prstGeom>
          <a:noFill/>
        </p:spPr>
        <p:txBody>
          <a:bodyPr wrap="square" rtlCol="0">
            <a:spAutoFit/>
          </a:bodyPr>
          <a:lstStyle/>
          <a:p>
            <a:r>
              <a:rPr lang="zh-CN" altLang="en-US" sz="2800" b="1" i="1" u="sng" dirty="0">
                <a:latin typeface="微软雅黑" panose="020B0503020204020204" pitchFamily="34" charset="-122"/>
                <a:ea typeface="微软雅黑" panose="020B0503020204020204" pitchFamily="34" charset="-122"/>
              </a:rPr>
              <a:t>高校学生</a:t>
            </a:r>
            <a:endParaRPr lang="zh-CN" altLang="en-US" sz="2800" b="1" i="1" u="sng" dirty="0">
              <a:latin typeface="微软雅黑" panose="020B0503020204020204" pitchFamily="34" charset="-122"/>
              <a:ea typeface="微软雅黑" panose="020B0503020204020204" pitchFamily="34" charset="-122"/>
            </a:endParaRPr>
          </a:p>
        </p:txBody>
      </p:sp>
      <p:grpSp>
        <p:nvGrpSpPr>
          <p:cNvPr id="27" name="组合 26"/>
          <p:cNvGrpSpPr/>
          <p:nvPr/>
        </p:nvGrpSpPr>
        <p:grpSpPr>
          <a:xfrm>
            <a:off x="3641854" y="2296173"/>
            <a:ext cx="1981204" cy="1905004"/>
            <a:chOff x="816989" y="2033585"/>
            <a:chExt cx="1981204" cy="1905004"/>
          </a:xfrm>
        </p:grpSpPr>
        <p:pic>
          <p:nvPicPr>
            <p:cNvPr id="31" name="图片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6989" y="2033585"/>
              <a:ext cx="1981204" cy="1905004"/>
            </a:xfrm>
            <a:prstGeom prst="rect">
              <a:avLst/>
            </a:prstGeom>
          </p:spPr>
        </p:pic>
        <p:sp>
          <p:nvSpPr>
            <p:cNvPr id="29" name="椭圆 28"/>
            <p:cNvSpPr/>
            <p:nvPr/>
          </p:nvSpPr>
          <p:spPr>
            <a:xfrm>
              <a:off x="910083" y="2095500"/>
              <a:ext cx="1795017" cy="1781175"/>
            </a:xfrm>
            <a:prstGeom prst="ellipse">
              <a:avLst/>
            </a:prstGeom>
            <a:blipFill>
              <a:blip r:embed="rId8"/>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27"/>
          <p:cNvSpPr txBox="1"/>
          <p:nvPr/>
        </p:nvSpPr>
        <p:spPr>
          <a:xfrm>
            <a:off x="3641854" y="4263092"/>
            <a:ext cx="2069086" cy="523220"/>
          </a:xfrm>
          <a:prstGeom prst="rect">
            <a:avLst/>
          </a:prstGeom>
          <a:noFill/>
        </p:spPr>
        <p:txBody>
          <a:bodyPr wrap="square" rtlCol="0">
            <a:spAutoFit/>
          </a:bodyPr>
          <a:lstStyle/>
          <a:p>
            <a:r>
              <a:rPr lang="zh-CN" altLang="en-US" sz="2800" b="1" i="1" u="sng" dirty="0">
                <a:latin typeface="微软雅黑" panose="020B0503020204020204" pitchFamily="34" charset="-122"/>
                <a:ea typeface="微软雅黑" panose="020B0503020204020204" pitchFamily="34" charset="-122"/>
              </a:rPr>
              <a:t>社区家庭</a:t>
            </a:r>
            <a:endParaRPr lang="zh-CN" altLang="en-US" sz="2800" b="1" i="1" u="sng" dirty="0">
              <a:latin typeface="微软雅黑" panose="020B0503020204020204" pitchFamily="34" charset="-122"/>
              <a:ea typeface="微软雅黑" panose="020B0503020204020204" pitchFamily="34" charset="-122"/>
            </a:endParaRPr>
          </a:p>
        </p:txBody>
      </p:sp>
      <p:grpSp>
        <p:nvGrpSpPr>
          <p:cNvPr id="21" name="组合 20"/>
          <p:cNvGrpSpPr/>
          <p:nvPr/>
        </p:nvGrpSpPr>
        <p:grpSpPr>
          <a:xfrm>
            <a:off x="767236" y="1391857"/>
            <a:ext cx="1981204" cy="1905004"/>
            <a:chOff x="816989" y="2033585"/>
            <a:chExt cx="1981204" cy="1905004"/>
          </a:xfrm>
        </p:grpSpPr>
        <p:sp>
          <p:nvSpPr>
            <p:cNvPr id="7" name="椭圆 6"/>
            <p:cNvSpPr/>
            <p:nvPr/>
          </p:nvSpPr>
          <p:spPr>
            <a:xfrm>
              <a:off x="910083" y="2095500"/>
              <a:ext cx="1795017" cy="1781175"/>
            </a:xfrm>
            <a:prstGeom prst="ellipse">
              <a:avLst/>
            </a:prstGeom>
            <a:blipFill>
              <a:blip r:embed="rId9"/>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6989" y="2033585"/>
              <a:ext cx="1981204" cy="1905004"/>
            </a:xfrm>
            <a:prstGeom prst="rect">
              <a:avLst/>
            </a:prstGeom>
          </p:spPr>
        </p:pic>
      </p:grpSp>
      <p:sp>
        <p:nvSpPr>
          <p:cNvPr id="22" name="文本框 21"/>
          <p:cNvSpPr txBox="1"/>
          <p:nvPr/>
        </p:nvSpPr>
        <p:spPr>
          <a:xfrm>
            <a:off x="767236" y="3358776"/>
            <a:ext cx="2069086" cy="523220"/>
          </a:xfrm>
          <a:prstGeom prst="rect">
            <a:avLst/>
          </a:prstGeom>
          <a:noFill/>
        </p:spPr>
        <p:txBody>
          <a:bodyPr wrap="square" rtlCol="0">
            <a:spAutoFit/>
          </a:bodyPr>
          <a:lstStyle/>
          <a:p>
            <a:r>
              <a:rPr lang="zh-CN" altLang="en-US" sz="2800" b="1" i="1" u="sng" dirty="0">
                <a:latin typeface="微软雅黑" panose="020B0503020204020204" pitchFamily="34" charset="-122"/>
                <a:ea typeface="微软雅黑" panose="020B0503020204020204" pitchFamily="34" charset="-122"/>
              </a:rPr>
              <a:t>都市白领</a:t>
            </a:r>
            <a:endParaRPr lang="zh-CN" altLang="en-US" sz="2800" b="1" i="1" u="sng" dirty="0">
              <a:latin typeface="微软雅黑" panose="020B0503020204020204" pitchFamily="34" charset="-122"/>
              <a:ea typeface="微软雅黑" panose="020B0503020204020204" pitchFamily="34" charset="-122"/>
            </a:endParaRPr>
          </a:p>
        </p:txBody>
      </p:sp>
      <p:sp>
        <p:nvSpPr>
          <p:cNvPr id="50" name="文本框 49"/>
          <p:cNvSpPr txBox="1"/>
          <p:nvPr/>
        </p:nvSpPr>
        <p:spPr>
          <a:xfrm>
            <a:off x="1124920" y="5344403"/>
            <a:ext cx="10752550" cy="507831"/>
          </a:xfrm>
          <a:prstGeom prst="rect">
            <a:avLst/>
          </a:prstGeom>
          <a:noFill/>
        </p:spPr>
        <p:txBody>
          <a:bodyPr wrap="square" rtlCol="0">
            <a:spAutoFit/>
          </a:bodyPr>
          <a:lstStyle/>
          <a:p>
            <a:pPr>
              <a:lnSpc>
                <a:spcPct val="150000"/>
              </a:lnSpc>
            </a:pPr>
            <a:r>
              <a:rPr lang="zh-CN" altLang="en-US" b="1" dirty="0">
                <a:latin typeface="微软雅黑" panose="020B0503020204020204" pitchFamily="34" charset="-122"/>
                <a:ea typeface="微软雅黑" panose="020B0503020204020204" pitchFamily="34" charset="-122"/>
              </a:rPr>
              <a:t>五一国际劳动节</a:t>
            </a:r>
            <a:r>
              <a:rPr lang="zh-CN" altLang="en-US" sz="1600" dirty="0"/>
              <a:t>（</a:t>
            </a:r>
            <a:r>
              <a:rPr lang="en-US" altLang="zh-CN" sz="1600" dirty="0">
                <a:latin typeface="Kunstler Script" panose="030304020206070D0D06" pitchFamily="66" charset="0"/>
              </a:rPr>
              <a:t>International Labor Day</a:t>
            </a:r>
            <a:r>
              <a:rPr lang="zh-CN" altLang="en-US" sz="1600" dirty="0">
                <a:latin typeface="Kunstler Script" panose="030304020206070D0D06" pitchFamily="66" charset="0"/>
              </a:rPr>
              <a:t>或者</a:t>
            </a:r>
            <a:r>
              <a:rPr lang="en-US" altLang="zh-CN" sz="1600" dirty="0">
                <a:latin typeface="Kunstler Script" panose="030304020206070D0D06" pitchFamily="66" charset="0"/>
              </a:rPr>
              <a:t>May Day</a:t>
            </a:r>
            <a:r>
              <a:rPr lang="zh-CN" altLang="en-US" sz="1600" dirty="0"/>
              <a:t>），又称</a:t>
            </a:r>
            <a:r>
              <a:rPr lang="zh-CN" altLang="en-US" sz="1600" b="1" dirty="0"/>
              <a:t>国际劳动节</a:t>
            </a:r>
            <a:r>
              <a:rPr lang="zh-CN" altLang="en-US" sz="1600" dirty="0"/>
              <a:t>、</a:t>
            </a:r>
            <a:r>
              <a:rPr lang="zh-CN" altLang="en-US" sz="1600" b="1" dirty="0"/>
              <a:t>劳动节</a:t>
            </a:r>
            <a:r>
              <a:rPr lang="zh-CN" altLang="en-US" sz="1600" dirty="0"/>
              <a:t>，是世界上大多数国家的劳动节。</a:t>
            </a:r>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47" presetClass="entr" presetSubtype="0"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anim calcmode="lin" valueType="num">
                                      <p:cBhvr>
                                        <p:cTn id="19" dur="500" fill="hold"/>
                                        <p:tgtEl>
                                          <p:spTgt spid="21"/>
                                        </p:tgtEl>
                                        <p:attrNameLst>
                                          <p:attrName>ppt_x</p:attrName>
                                        </p:attrNameLst>
                                      </p:cBhvr>
                                      <p:tavLst>
                                        <p:tav tm="0">
                                          <p:val>
                                            <p:strVal val="#ppt_x"/>
                                          </p:val>
                                        </p:tav>
                                        <p:tav tm="100000">
                                          <p:val>
                                            <p:strVal val="#ppt_x"/>
                                          </p:val>
                                        </p:tav>
                                      </p:tavLst>
                                    </p:anim>
                                    <p:anim calcmode="lin" valueType="num">
                                      <p:cBhvr>
                                        <p:cTn id="20" dur="500" fill="hold"/>
                                        <p:tgtEl>
                                          <p:spTgt spid="2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iterate type="lt">
                                    <p:tmPct val="0"/>
                                  </p:iterate>
                                  <p:childTnLst>
                                    <p:set>
                                      <p:cBhvr>
                                        <p:cTn id="22" dur="1" fill="hold">
                                          <p:stCondLst>
                                            <p:cond delay="0"/>
                                          </p:stCondLst>
                                        </p:cTn>
                                        <p:tgtEl>
                                          <p:spTgt spid="22">
                                            <p:txEl>
                                              <p:pRg st="0" end="0"/>
                                            </p:txEl>
                                          </p:spTgt>
                                        </p:tgtEl>
                                        <p:attrNameLst>
                                          <p:attrName>style.visibility</p:attrName>
                                        </p:attrNameLst>
                                      </p:cBhvr>
                                      <p:to>
                                        <p:strVal val="visible"/>
                                      </p:to>
                                    </p:set>
                                    <p:animEffect transition="in" filter="fade">
                                      <p:cBhvr>
                                        <p:cTn id="23" dur="500"/>
                                        <p:tgtEl>
                                          <p:spTgt spid="22">
                                            <p:txEl>
                                              <p:pRg st="0" end="0"/>
                                            </p:txEl>
                                          </p:spTgt>
                                        </p:tgtEl>
                                      </p:cBhvr>
                                    </p:animEffect>
                                    <p:anim calcmode="lin" valueType="num">
                                      <p:cBhvr>
                                        <p:cTn id="24"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25" dur="50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par>
                          <p:cTn id="26" fill="hold">
                            <p:stCondLst>
                              <p:cond delay="2625"/>
                            </p:stCondLst>
                            <p:childTnLst>
                              <p:par>
                                <p:cTn id="27" presetID="34" presetClass="emph" presetSubtype="0" fill="hold" grpId="1" nodeType="afterEffect">
                                  <p:stCondLst>
                                    <p:cond delay="0"/>
                                  </p:stCondLst>
                                  <p:iterate type="lt">
                                    <p:tmPct val="30000"/>
                                  </p:iterate>
                                  <p:childTnLst>
                                    <p:animMotion origin="layout" path="M 0.0 0.0 L 0.0 -0.07213" pathEditMode="relative" ptsTypes="">
                                      <p:cBhvr>
                                        <p:cTn id="28" dur="250" accel="50000" decel="50000" autoRev="1" fill="hold">
                                          <p:stCondLst>
                                            <p:cond delay="0"/>
                                          </p:stCondLst>
                                        </p:cTn>
                                        <p:tgtEl>
                                          <p:spTgt spid="22">
                                            <p:txEl>
                                              <p:pRg st="0" end="0"/>
                                            </p:txEl>
                                          </p:spTgt>
                                        </p:tgtEl>
                                        <p:attrNameLst>
                                          <p:attrName>ppt_x</p:attrName>
                                          <p:attrName>ppt_y</p:attrName>
                                        </p:attrNameLst>
                                      </p:cBhvr>
                                    </p:animMotion>
                                    <p:animRot by="1500000">
                                      <p:cBhvr>
                                        <p:cTn id="29" dur="125" fill="hold">
                                          <p:stCondLst>
                                            <p:cond delay="0"/>
                                          </p:stCondLst>
                                        </p:cTn>
                                        <p:tgtEl>
                                          <p:spTgt spid="22">
                                            <p:txEl>
                                              <p:pRg st="0" end="0"/>
                                            </p:txEl>
                                          </p:spTgt>
                                        </p:tgtEl>
                                        <p:attrNameLst>
                                          <p:attrName>r</p:attrName>
                                        </p:attrNameLst>
                                      </p:cBhvr>
                                    </p:animRot>
                                    <p:animRot by="-1500000">
                                      <p:cBhvr>
                                        <p:cTn id="30" dur="125" fill="hold">
                                          <p:stCondLst>
                                            <p:cond delay="125"/>
                                          </p:stCondLst>
                                        </p:cTn>
                                        <p:tgtEl>
                                          <p:spTgt spid="22">
                                            <p:txEl>
                                              <p:pRg st="0" end="0"/>
                                            </p:txEl>
                                          </p:spTgt>
                                        </p:tgtEl>
                                        <p:attrNameLst>
                                          <p:attrName>r</p:attrName>
                                        </p:attrNameLst>
                                      </p:cBhvr>
                                    </p:animRot>
                                    <p:animRot by="-1500000">
                                      <p:cBhvr>
                                        <p:cTn id="31" dur="125" fill="hold">
                                          <p:stCondLst>
                                            <p:cond delay="250"/>
                                          </p:stCondLst>
                                        </p:cTn>
                                        <p:tgtEl>
                                          <p:spTgt spid="22">
                                            <p:txEl>
                                              <p:pRg st="0" end="0"/>
                                            </p:txEl>
                                          </p:spTgt>
                                        </p:tgtEl>
                                        <p:attrNameLst>
                                          <p:attrName>r</p:attrName>
                                        </p:attrNameLst>
                                      </p:cBhvr>
                                    </p:animRot>
                                    <p:animRot by="1500000">
                                      <p:cBhvr>
                                        <p:cTn id="32" dur="125" fill="hold">
                                          <p:stCondLst>
                                            <p:cond delay="375"/>
                                          </p:stCondLst>
                                        </p:cTn>
                                        <p:tgtEl>
                                          <p:spTgt spid="22">
                                            <p:txEl>
                                              <p:pRg st="0" end="0"/>
                                            </p:txEl>
                                          </p:spTgt>
                                        </p:tgtEl>
                                        <p:attrNameLst>
                                          <p:attrName>r</p:attrName>
                                        </p:attrNameLst>
                                      </p:cBhvr>
                                    </p:animRot>
                                  </p:childTnLst>
                                </p:cTn>
                              </p:par>
                            </p:childTnLst>
                          </p:cTn>
                        </p:par>
                        <p:par>
                          <p:cTn id="33" fill="hold">
                            <p:stCondLst>
                              <p:cond delay="3575"/>
                            </p:stCondLst>
                            <p:childTnLst>
                              <p:par>
                                <p:cTn id="34" presetID="22" presetClass="entr" presetSubtype="8"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1000"/>
                                        <p:tgtEl>
                                          <p:spTgt spid="25"/>
                                        </p:tgtEl>
                                      </p:cBhvr>
                                    </p:animEffect>
                                  </p:childTnLst>
                                </p:cTn>
                              </p:par>
                            </p:childTnLst>
                          </p:cTn>
                        </p:par>
                        <p:par>
                          <p:cTn id="37" fill="hold">
                            <p:stCondLst>
                              <p:cond delay="4575"/>
                            </p:stCondLst>
                            <p:childTnLst>
                              <p:par>
                                <p:cTn id="38" presetID="47" presetClass="entr" presetSubtype="0"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anim calcmode="lin" valueType="num">
                                      <p:cBhvr>
                                        <p:cTn id="41" dur="500" fill="hold"/>
                                        <p:tgtEl>
                                          <p:spTgt spid="27"/>
                                        </p:tgtEl>
                                        <p:attrNameLst>
                                          <p:attrName>ppt_x</p:attrName>
                                        </p:attrNameLst>
                                      </p:cBhvr>
                                      <p:tavLst>
                                        <p:tav tm="0">
                                          <p:val>
                                            <p:strVal val="#ppt_x"/>
                                          </p:val>
                                        </p:tav>
                                        <p:tav tm="100000">
                                          <p:val>
                                            <p:strVal val="#ppt_x"/>
                                          </p:val>
                                        </p:tav>
                                      </p:tavLst>
                                    </p:anim>
                                    <p:anim calcmode="lin" valueType="num">
                                      <p:cBhvr>
                                        <p:cTn id="42" dur="500" fill="hold"/>
                                        <p:tgtEl>
                                          <p:spTgt spid="2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iterate type="lt">
                                    <p:tmPct val="0"/>
                                  </p:iterate>
                                  <p:childTnLst>
                                    <p:set>
                                      <p:cBhvr>
                                        <p:cTn id="44" dur="1" fill="hold">
                                          <p:stCondLst>
                                            <p:cond delay="0"/>
                                          </p:stCondLst>
                                        </p:cTn>
                                        <p:tgtEl>
                                          <p:spTgt spid="28">
                                            <p:txEl>
                                              <p:pRg st="0" end="0"/>
                                            </p:txEl>
                                          </p:spTgt>
                                        </p:tgtEl>
                                        <p:attrNameLst>
                                          <p:attrName>style.visibility</p:attrName>
                                        </p:attrNameLst>
                                      </p:cBhvr>
                                      <p:to>
                                        <p:strVal val="visible"/>
                                      </p:to>
                                    </p:set>
                                    <p:animEffect transition="in" filter="fade">
                                      <p:cBhvr>
                                        <p:cTn id="45" dur="500"/>
                                        <p:tgtEl>
                                          <p:spTgt spid="28">
                                            <p:txEl>
                                              <p:pRg st="0" end="0"/>
                                            </p:txEl>
                                          </p:spTgt>
                                        </p:tgtEl>
                                      </p:cBhvr>
                                    </p:animEffect>
                                    <p:anim calcmode="lin" valueType="num">
                                      <p:cBhvr>
                                        <p:cTn id="46"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47" dur="50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par>
                          <p:cTn id="48" fill="hold">
                            <p:stCondLst>
                              <p:cond delay="5074"/>
                            </p:stCondLst>
                            <p:childTnLst>
                              <p:par>
                                <p:cTn id="49" presetID="34" presetClass="emph" presetSubtype="0" fill="hold" grpId="1" nodeType="afterEffect">
                                  <p:stCondLst>
                                    <p:cond delay="0"/>
                                  </p:stCondLst>
                                  <p:iterate type="lt">
                                    <p:tmPct val="30000"/>
                                  </p:iterate>
                                  <p:childTnLst>
                                    <p:animMotion origin="layout" path="M 0.0 0.0 L 0.0 -0.07213" pathEditMode="relative" ptsTypes="">
                                      <p:cBhvr>
                                        <p:cTn id="50" dur="250" accel="50000" decel="50000" autoRev="1" fill="hold">
                                          <p:stCondLst>
                                            <p:cond delay="0"/>
                                          </p:stCondLst>
                                        </p:cTn>
                                        <p:tgtEl>
                                          <p:spTgt spid="28">
                                            <p:txEl>
                                              <p:pRg st="0" end="0"/>
                                            </p:txEl>
                                          </p:spTgt>
                                        </p:tgtEl>
                                        <p:attrNameLst>
                                          <p:attrName>ppt_x</p:attrName>
                                          <p:attrName>ppt_y</p:attrName>
                                        </p:attrNameLst>
                                      </p:cBhvr>
                                    </p:animMotion>
                                    <p:animRot by="1500000">
                                      <p:cBhvr>
                                        <p:cTn id="51" dur="125" fill="hold">
                                          <p:stCondLst>
                                            <p:cond delay="0"/>
                                          </p:stCondLst>
                                        </p:cTn>
                                        <p:tgtEl>
                                          <p:spTgt spid="28">
                                            <p:txEl>
                                              <p:pRg st="0" end="0"/>
                                            </p:txEl>
                                          </p:spTgt>
                                        </p:tgtEl>
                                        <p:attrNameLst>
                                          <p:attrName>r</p:attrName>
                                        </p:attrNameLst>
                                      </p:cBhvr>
                                    </p:animRot>
                                    <p:animRot by="-1500000">
                                      <p:cBhvr>
                                        <p:cTn id="52" dur="125" fill="hold">
                                          <p:stCondLst>
                                            <p:cond delay="125"/>
                                          </p:stCondLst>
                                        </p:cTn>
                                        <p:tgtEl>
                                          <p:spTgt spid="28">
                                            <p:txEl>
                                              <p:pRg st="0" end="0"/>
                                            </p:txEl>
                                          </p:spTgt>
                                        </p:tgtEl>
                                        <p:attrNameLst>
                                          <p:attrName>r</p:attrName>
                                        </p:attrNameLst>
                                      </p:cBhvr>
                                    </p:animRot>
                                    <p:animRot by="-1500000">
                                      <p:cBhvr>
                                        <p:cTn id="53" dur="125" fill="hold">
                                          <p:stCondLst>
                                            <p:cond delay="250"/>
                                          </p:stCondLst>
                                        </p:cTn>
                                        <p:tgtEl>
                                          <p:spTgt spid="28">
                                            <p:txEl>
                                              <p:pRg st="0" end="0"/>
                                            </p:txEl>
                                          </p:spTgt>
                                        </p:tgtEl>
                                        <p:attrNameLst>
                                          <p:attrName>r</p:attrName>
                                        </p:attrNameLst>
                                      </p:cBhvr>
                                    </p:animRot>
                                    <p:animRot by="1500000">
                                      <p:cBhvr>
                                        <p:cTn id="54" dur="125" fill="hold">
                                          <p:stCondLst>
                                            <p:cond delay="375"/>
                                          </p:stCondLst>
                                        </p:cTn>
                                        <p:tgtEl>
                                          <p:spTgt spid="28">
                                            <p:txEl>
                                              <p:pRg st="0" end="0"/>
                                            </p:txEl>
                                          </p:spTgt>
                                        </p:tgtEl>
                                        <p:attrNameLst>
                                          <p:attrName>r</p:attrName>
                                        </p:attrNameLst>
                                      </p:cBhvr>
                                    </p:animRot>
                                  </p:childTnLst>
                                </p:cTn>
                              </p:par>
                            </p:childTnLst>
                          </p:cTn>
                        </p:par>
                        <p:par>
                          <p:cTn id="55" fill="hold">
                            <p:stCondLst>
                              <p:cond delay="6025"/>
                            </p:stCondLst>
                            <p:childTnLst>
                              <p:par>
                                <p:cTn id="56" presetID="22" presetClass="entr" presetSubtype="8"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wipe(left)">
                                      <p:cBhvr>
                                        <p:cTn id="58" dur="1000"/>
                                        <p:tgtEl>
                                          <p:spTgt spid="45"/>
                                        </p:tgtEl>
                                      </p:cBhvr>
                                    </p:animEffect>
                                  </p:childTnLst>
                                </p:cTn>
                              </p:par>
                            </p:childTnLst>
                          </p:cTn>
                        </p:par>
                        <p:par>
                          <p:cTn id="59" fill="hold">
                            <p:stCondLst>
                              <p:cond delay="7025"/>
                            </p:stCondLst>
                            <p:childTnLst>
                              <p:par>
                                <p:cTn id="60" presetID="47" presetClass="entr" presetSubtype="0" fill="hold" nodeType="after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500"/>
                                        <p:tgtEl>
                                          <p:spTgt spid="33"/>
                                        </p:tgtEl>
                                      </p:cBhvr>
                                    </p:animEffect>
                                    <p:anim calcmode="lin" valueType="num">
                                      <p:cBhvr>
                                        <p:cTn id="63" dur="500" fill="hold"/>
                                        <p:tgtEl>
                                          <p:spTgt spid="33"/>
                                        </p:tgtEl>
                                        <p:attrNameLst>
                                          <p:attrName>ppt_x</p:attrName>
                                        </p:attrNameLst>
                                      </p:cBhvr>
                                      <p:tavLst>
                                        <p:tav tm="0">
                                          <p:val>
                                            <p:strVal val="#ppt_x"/>
                                          </p:val>
                                        </p:tav>
                                        <p:tav tm="100000">
                                          <p:val>
                                            <p:strVal val="#ppt_x"/>
                                          </p:val>
                                        </p:tav>
                                      </p:tavLst>
                                    </p:anim>
                                    <p:anim calcmode="lin" valueType="num">
                                      <p:cBhvr>
                                        <p:cTn id="64" dur="5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iterate type="lt">
                                    <p:tmPct val="0"/>
                                  </p:iterate>
                                  <p:childTnLst>
                                    <p:set>
                                      <p:cBhvr>
                                        <p:cTn id="66" dur="1" fill="hold">
                                          <p:stCondLst>
                                            <p:cond delay="0"/>
                                          </p:stCondLst>
                                        </p:cTn>
                                        <p:tgtEl>
                                          <p:spTgt spid="34">
                                            <p:txEl>
                                              <p:pRg st="0" end="0"/>
                                            </p:txEl>
                                          </p:spTgt>
                                        </p:tgtEl>
                                        <p:attrNameLst>
                                          <p:attrName>style.visibility</p:attrName>
                                        </p:attrNameLst>
                                      </p:cBhvr>
                                      <p:to>
                                        <p:strVal val="visible"/>
                                      </p:to>
                                    </p:set>
                                    <p:animEffect transition="in" filter="fade">
                                      <p:cBhvr>
                                        <p:cTn id="67" dur="500"/>
                                        <p:tgtEl>
                                          <p:spTgt spid="34">
                                            <p:txEl>
                                              <p:pRg st="0" end="0"/>
                                            </p:txEl>
                                          </p:spTgt>
                                        </p:tgtEl>
                                      </p:cBhvr>
                                    </p:animEffect>
                                    <p:anim calcmode="lin" valueType="num">
                                      <p:cBhvr>
                                        <p:cTn id="68" dur="5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69" dur="500" fill="hold"/>
                                        <p:tgtEl>
                                          <p:spTgt spid="34">
                                            <p:txEl>
                                              <p:pRg st="0" end="0"/>
                                            </p:txEl>
                                          </p:spTgt>
                                        </p:tgtEl>
                                        <p:attrNameLst>
                                          <p:attrName>ppt_y</p:attrName>
                                        </p:attrNameLst>
                                      </p:cBhvr>
                                      <p:tavLst>
                                        <p:tav tm="0">
                                          <p:val>
                                            <p:strVal val="#ppt_y+.1"/>
                                          </p:val>
                                        </p:tav>
                                        <p:tav tm="100000">
                                          <p:val>
                                            <p:strVal val="#ppt_y"/>
                                          </p:val>
                                        </p:tav>
                                      </p:tavLst>
                                    </p:anim>
                                  </p:childTnLst>
                                </p:cTn>
                              </p:par>
                            </p:childTnLst>
                          </p:cTn>
                        </p:par>
                        <p:par>
                          <p:cTn id="70" fill="hold">
                            <p:stCondLst>
                              <p:cond delay="7525"/>
                            </p:stCondLst>
                            <p:childTnLst>
                              <p:par>
                                <p:cTn id="71" presetID="34" presetClass="emph" presetSubtype="0" fill="hold" grpId="1" nodeType="afterEffect">
                                  <p:stCondLst>
                                    <p:cond delay="0"/>
                                  </p:stCondLst>
                                  <p:iterate type="lt">
                                    <p:tmPct val="30000"/>
                                  </p:iterate>
                                  <p:childTnLst>
                                    <p:animMotion origin="layout" path="M 0.0 0.0 L 0.0 -0.07213" pathEditMode="relative" ptsTypes="">
                                      <p:cBhvr>
                                        <p:cTn id="72" dur="250" accel="50000" decel="50000" autoRev="1" fill="hold">
                                          <p:stCondLst>
                                            <p:cond delay="0"/>
                                          </p:stCondLst>
                                        </p:cTn>
                                        <p:tgtEl>
                                          <p:spTgt spid="34">
                                            <p:txEl>
                                              <p:pRg st="0" end="0"/>
                                            </p:txEl>
                                          </p:spTgt>
                                        </p:tgtEl>
                                        <p:attrNameLst>
                                          <p:attrName>ppt_x</p:attrName>
                                          <p:attrName>ppt_y</p:attrName>
                                        </p:attrNameLst>
                                      </p:cBhvr>
                                    </p:animMotion>
                                    <p:animRot by="1500000">
                                      <p:cBhvr>
                                        <p:cTn id="73" dur="125" fill="hold">
                                          <p:stCondLst>
                                            <p:cond delay="0"/>
                                          </p:stCondLst>
                                        </p:cTn>
                                        <p:tgtEl>
                                          <p:spTgt spid="34">
                                            <p:txEl>
                                              <p:pRg st="0" end="0"/>
                                            </p:txEl>
                                          </p:spTgt>
                                        </p:tgtEl>
                                        <p:attrNameLst>
                                          <p:attrName>r</p:attrName>
                                        </p:attrNameLst>
                                      </p:cBhvr>
                                    </p:animRot>
                                    <p:animRot by="-1500000">
                                      <p:cBhvr>
                                        <p:cTn id="74" dur="125" fill="hold">
                                          <p:stCondLst>
                                            <p:cond delay="125"/>
                                          </p:stCondLst>
                                        </p:cTn>
                                        <p:tgtEl>
                                          <p:spTgt spid="34">
                                            <p:txEl>
                                              <p:pRg st="0" end="0"/>
                                            </p:txEl>
                                          </p:spTgt>
                                        </p:tgtEl>
                                        <p:attrNameLst>
                                          <p:attrName>r</p:attrName>
                                        </p:attrNameLst>
                                      </p:cBhvr>
                                    </p:animRot>
                                    <p:animRot by="-1500000">
                                      <p:cBhvr>
                                        <p:cTn id="75" dur="125" fill="hold">
                                          <p:stCondLst>
                                            <p:cond delay="250"/>
                                          </p:stCondLst>
                                        </p:cTn>
                                        <p:tgtEl>
                                          <p:spTgt spid="34">
                                            <p:txEl>
                                              <p:pRg st="0" end="0"/>
                                            </p:txEl>
                                          </p:spTgt>
                                        </p:tgtEl>
                                        <p:attrNameLst>
                                          <p:attrName>r</p:attrName>
                                        </p:attrNameLst>
                                      </p:cBhvr>
                                    </p:animRot>
                                    <p:animRot by="1500000">
                                      <p:cBhvr>
                                        <p:cTn id="76" dur="125" fill="hold">
                                          <p:stCondLst>
                                            <p:cond delay="375"/>
                                          </p:stCondLst>
                                        </p:cTn>
                                        <p:tgtEl>
                                          <p:spTgt spid="34">
                                            <p:txEl>
                                              <p:pRg st="0" end="0"/>
                                            </p:txEl>
                                          </p:spTgt>
                                        </p:tgtEl>
                                        <p:attrNameLst>
                                          <p:attrName>r</p:attrName>
                                        </p:attrNameLst>
                                      </p:cBhvr>
                                    </p:animRot>
                                  </p:childTnLst>
                                </p:cTn>
                              </p:par>
                            </p:childTnLst>
                          </p:cTn>
                        </p:par>
                        <p:par>
                          <p:cTn id="77" fill="hold">
                            <p:stCondLst>
                              <p:cond delay="8475"/>
                            </p:stCondLst>
                            <p:childTnLst>
                              <p:par>
                                <p:cTn id="78" presetID="22" presetClass="entr" presetSubtype="8" fill="hold" nodeType="afterEffect">
                                  <p:stCondLst>
                                    <p:cond delay="0"/>
                                  </p:stCondLst>
                                  <p:childTnLst>
                                    <p:set>
                                      <p:cBhvr>
                                        <p:cTn id="79" dur="1" fill="hold">
                                          <p:stCondLst>
                                            <p:cond delay="0"/>
                                          </p:stCondLst>
                                        </p:cTn>
                                        <p:tgtEl>
                                          <p:spTgt spid="47"/>
                                        </p:tgtEl>
                                        <p:attrNameLst>
                                          <p:attrName>style.visibility</p:attrName>
                                        </p:attrNameLst>
                                      </p:cBhvr>
                                      <p:to>
                                        <p:strVal val="visible"/>
                                      </p:to>
                                    </p:set>
                                    <p:animEffect transition="in" filter="wipe(left)">
                                      <p:cBhvr>
                                        <p:cTn id="80" dur="1000"/>
                                        <p:tgtEl>
                                          <p:spTgt spid="47"/>
                                        </p:tgtEl>
                                      </p:cBhvr>
                                    </p:animEffect>
                                  </p:childTnLst>
                                </p:cTn>
                              </p:par>
                            </p:childTnLst>
                          </p:cTn>
                        </p:par>
                        <p:par>
                          <p:cTn id="81" fill="hold">
                            <p:stCondLst>
                              <p:cond delay="9475"/>
                            </p:stCondLst>
                            <p:childTnLst>
                              <p:par>
                                <p:cTn id="82" presetID="47" presetClass="entr" presetSubtype="0" fill="hold" nodeType="after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500"/>
                                        <p:tgtEl>
                                          <p:spTgt spid="39"/>
                                        </p:tgtEl>
                                      </p:cBhvr>
                                    </p:animEffect>
                                    <p:anim calcmode="lin" valueType="num">
                                      <p:cBhvr>
                                        <p:cTn id="85" dur="500" fill="hold"/>
                                        <p:tgtEl>
                                          <p:spTgt spid="39"/>
                                        </p:tgtEl>
                                        <p:attrNameLst>
                                          <p:attrName>ppt_x</p:attrName>
                                        </p:attrNameLst>
                                      </p:cBhvr>
                                      <p:tavLst>
                                        <p:tav tm="0">
                                          <p:val>
                                            <p:strVal val="#ppt_x"/>
                                          </p:val>
                                        </p:tav>
                                        <p:tav tm="100000">
                                          <p:val>
                                            <p:strVal val="#ppt_x"/>
                                          </p:val>
                                        </p:tav>
                                      </p:tavLst>
                                    </p:anim>
                                    <p:anim calcmode="lin" valueType="num">
                                      <p:cBhvr>
                                        <p:cTn id="86" dur="500" fill="hold"/>
                                        <p:tgtEl>
                                          <p:spTgt spid="3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iterate type="lt">
                                    <p:tmPct val="0"/>
                                  </p:iterate>
                                  <p:childTnLst>
                                    <p:set>
                                      <p:cBhvr>
                                        <p:cTn id="88" dur="1" fill="hold">
                                          <p:stCondLst>
                                            <p:cond delay="0"/>
                                          </p:stCondLst>
                                        </p:cTn>
                                        <p:tgtEl>
                                          <p:spTgt spid="40">
                                            <p:txEl>
                                              <p:pRg st="0" end="0"/>
                                            </p:txEl>
                                          </p:spTgt>
                                        </p:tgtEl>
                                        <p:attrNameLst>
                                          <p:attrName>style.visibility</p:attrName>
                                        </p:attrNameLst>
                                      </p:cBhvr>
                                      <p:to>
                                        <p:strVal val="visible"/>
                                      </p:to>
                                    </p:set>
                                    <p:animEffect transition="in" filter="fade">
                                      <p:cBhvr>
                                        <p:cTn id="89" dur="500"/>
                                        <p:tgtEl>
                                          <p:spTgt spid="40">
                                            <p:txEl>
                                              <p:pRg st="0" end="0"/>
                                            </p:txEl>
                                          </p:spTgt>
                                        </p:tgtEl>
                                      </p:cBhvr>
                                    </p:animEffect>
                                    <p:anim calcmode="lin" valueType="num">
                                      <p:cBhvr>
                                        <p:cTn id="90" dur="500" fill="hold"/>
                                        <p:tgtEl>
                                          <p:spTgt spid="40">
                                            <p:txEl>
                                              <p:pRg st="0" end="0"/>
                                            </p:txEl>
                                          </p:spTgt>
                                        </p:tgtEl>
                                        <p:attrNameLst>
                                          <p:attrName>ppt_x</p:attrName>
                                        </p:attrNameLst>
                                      </p:cBhvr>
                                      <p:tavLst>
                                        <p:tav tm="0">
                                          <p:val>
                                            <p:strVal val="#ppt_x"/>
                                          </p:val>
                                        </p:tav>
                                        <p:tav tm="100000">
                                          <p:val>
                                            <p:strVal val="#ppt_x"/>
                                          </p:val>
                                        </p:tav>
                                      </p:tavLst>
                                    </p:anim>
                                    <p:anim calcmode="lin" valueType="num">
                                      <p:cBhvr>
                                        <p:cTn id="91" dur="500" fill="hold"/>
                                        <p:tgtEl>
                                          <p:spTgt spid="40">
                                            <p:txEl>
                                              <p:pRg st="0" end="0"/>
                                            </p:txEl>
                                          </p:spTgt>
                                        </p:tgtEl>
                                        <p:attrNameLst>
                                          <p:attrName>ppt_y</p:attrName>
                                        </p:attrNameLst>
                                      </p:cBhvr>
                                      <p:tavLst>
                                        <p:tav tm="0">
                                          <p:val>
                                            <p:strVal val="#ppt_y+.1"/>
                                          </p:val>
                                        </p:tav>
                                        <p:tav tm="100000">
                                          <p:val>
                                            <p:strVal val="#ppt_y"/>
                                          </p:val>
                                        </p:tav>
                                      </p:tavLst>
                                    </p:anim>
                                  </p:childTnLst>
                                </p:cTn>
                              </p:par>
                            </p:childTnLst>
                          </p:cTn>
                        </p:par>
                        <p:par>
                          <p:cTn id="92" fill="hold">
                            <p:stCondLst>
                              <p:cond delay="9975"/>
                            </p:stCondLst>
                            <p:childTnLst>
                              <p:par>
                                <p:cTn id="93" presetID="34" presetClass="emph" presetSubtype="0" fill="hold" grpId="1" nodeType="afterEffect">
                                  <p:stCondLst>
                                    <p:cond delay="0"/>
                                  </p:stCondLst>
                                  <p:iterate type="lt">
                                    <p:tmPct val="30000"/>
                                  </p:iterate>
                                  <p:childTnLst>
                                    <p:animMotion origin="layout" path="M 0.0 0.0 L 0.0 -0.07213" pathEditMode="relative" ptsTypes="">
                                      <p:cBhvr>
                                        <p:cTn id="94" dur="250" accel="50000" decel="50000" autoRev="1" fill="hold">
                                          <p:stCondLst>
                                            <p:cond delay="0"/>
                                          </p:stCondLst>
                                        </p:cTn>
                                        <p:tgtEl>
                                          <p:spTgt spid="40">
                                            <p:txEl>
                                              <p:pRg st="0" end="0"/>
                                            </p:txEl>
                                          </p:spTgt>
                                        </p:tgtEl>
                                        <p:attrNameLst>
                                          <p:attrName>ppt_x</p:attrName>
                                          <p:attrName>ppt_y</p:attrName>
                                        </p:attrNameLst>
                                      </p:cBhvr>
                                    </p:animMotion>
                                    <p:animRot by="1500000">
                                      <p:cBhvr>
                                        <p:cTn id="95" dur="125" fill="hold">
                                          <p:stCondLst>
                                            <p:cond delay="0"/>
                                          </p:stCondLst>
                                        </p:cTn>
                                        <p:tgtEl>
                                          <p:spTgt spid="40">
                                            <p:txEl>
                                              <p:pRg st="0" end="0"/>
                                            </p:txEl>
                                          </p:spTgt>
                                        </p:tgtEl>
                                        <p:attrNameLst>
                                          <p:attrName>r</p:attrName>
                                        </p:attrNameLst>
                                      </p:cBhvr>
                                    </p:animRot>
                                    <p:animRot by="-1500000">
                                      <p:cBhvr>
                                        <p:cTn id="96" dur="125" fill="hold">
                                          <p:stCondLst>
                                            <p:cond delay="125"/>
                                          </p:stCondLst>
                                        </p:cTn>
                                        <p:tgtEl>
                                          <p:spTgt spid="40">
                                            <p:txEl>
                                              <p:pRg st="0" end="0"/>
                                            </p:txEl>
                                          </p:spTgt>
                                        </p:tgtEl>
                                        <p:attrNameLst>
                                          <p:attrName>r</p:attrName>
                                        </p:attrNameLst>
                                      </p:cBhvr>
                                    </p:animRot>
                                    <p:animRot by="-1500000">
                                      <p:cBhvr>
                                        <p:cTn id="97" dur="125" fill="hold">
                                          <p:stCondLst>
                                            <p:cond delay="250"/>
                                          </p:stCondLst>
                                        </p:cTn>
                                        <p:tgtEl>
                                          <p:spTgt spid="40">
                                            <p:txEl>
                                              <p:pRg st="0" end="0"/>
                                            </p:txEl>
                                          </p:spTgt>
                                        </p:tgtEl>
                                        <p:attrNameLst>
                                          <p:attrName>r</p:attrName>
                                        </p:attrNameLst>
                                      </p:cBhvr>
                                    </p:animRot>
                                    <p:animRot by="1500000">
                                      <p:cBhvr>
                                        <p:cTn id="98" dur="125" fill="hold">
                                          <p:stCondLst>
                                            <p:cond delay="375"/>
                                          </p:stCondLst>
                                        </p:cTn>
                                        <p:tgtEl>
                                          <p:spTgt spid="40">
                                            <p:txEl>
                                              <p:pRg st="0" end="0"/>
                                            </p:txEl>
                                          </p:spTgt>
                                        </p:tgtEl>
                                        <p:attrNameLst>
                                          <p:attrName>r</p:attrName>
                                        </p:attrNameLst>
                                      </p:cBhvr>
                                    </p:animRot>
                                  </p:childTnLst>
                                </p:cTn>
                              </p:par>
                            </p:childTnLst>
                          </p:cTn>
                        </p:par>
                        <p:par>
                          <p:cTn id="99" fill="hold">
                            <p:stCondLst>
                              <p:cond delay="10925"/>
                            </p:stCondLst>
                            <p:childTnLst>
                              <p:par>
                                <p:cTn id="100" presetID="22" presetClass="entr" presetSubtype="8" fill="hold" grpId="0" nodeType="afterEffect">
                                  <p:stCondLst>
                                    <p:cond delay="0"/>
                                  </p:stCondLst>
                                  <p:childTnLst>
                                    <p:set>
                                      <p:cBhvr>
                                        <p:cTn id="101" dur="1" fill="hold">
                                          <p:stCondLst>
                                            <p:cond delay="0"/>
                                          </p:stCondLst>
                                        </p:cTn>
                                        <p:tgtEl>
                                          <p:spTgt spid="50"/>
                                        </p:tgtEl>
                                        <p:attrNameLst>
                                          <p:attrName>style.visibility</p:attrName>
                                        </p:attrNameLst>
                                      </p:cBhvr>
                                      <p:to>
                                        <p:strVal val="visible"/>
                                      </p:to>
                                    </p:set>
                                    <p:animEffect transition="in" filter="wipe(left)">
                                      <p:cBhvr>
                                        <p:cTn id="102" dur="10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40" grpId="0" build="allAtOnce"/>
      <p:bldP spid="40" grpId="1" build="allAtOnce"/>
      <p:bldP spid="34" grpId="0" build="allAtOnce"/>
      <p:bldP spid="34" grpId="1" build="allAtOnce"/>
      <p:bldP spid="28" grpId="0" build="allAtOnce"/>
      <p:bldP spid="28" grpId="1" build="allAtOnce"/>
      <p:bldP spid="22" grpId="0" build="allAtOnce"/>
      <p:bldP spid="22" grpId="1" build="allAtOnce"/>
      <p:bldP spid="5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第八章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组织机构</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12</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第一部分   </a:t>
            </a:r>
            <a:r>
              <a:rPr lang="zh-CN" altLang="en-US" sz="2400" dirty="0">
                <a:solidFill>
                  <a:srgbClr val="F5E4D0"/>
                </a:solidFill>
                <a:latin typeface="造字工房版黑（非商用）常规体" pitchFamily="50" charset="-122"/>
                <a:ea typeface="造字工房版黑（非商用）常规体" pitchFamily="50" charset="-122"/>
              </a:rPr>
              <a:t>活动概况</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7" name="矩形 6"/>
          <p:cNvSpPr/>
          <p:nvPr/>
        </p:nvSpPr>
        <p:spPr>
          <a:xfrm>
            <a:off x="685800" y="1784441"/>
            <a:ext cx="5131526" cy="2667000"/>
          </a:xfrm>
          <a:prstGeom prst="rect">
            <a:avLst/>
          </a:prstGeom>
          <a:blipFill>
            <a:blip r:embed="rId5"/>
            <a:stretch>
              <a:fillRect/>
            </a:stretch>
          </a:bli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85800" y="4513489"/>
            <a:ext cx="5131526" cy="733425"/>
          </a:xfrm>
          <a:prstGeom prst="rect">
            <a:avLst/>
          </a:prstGeom>
          <a:solidFill>
            <a:srgbClr val="C00000"/>
          </a:solidFill>
          <a:ln w="25400">
            <a:solidFill>
              <a:srgbClr val="C00000"/>
            </a:solidFill>
          </a:ln>
          <a:effectLst>
            <a:innerShdw blurRad="63500" dist="1016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 196"/>
          <p:cNvSpPr/>
          <p:nvPr/>
        </p:nvSpPr>
        <p:spPr>
          <a:xfrm>
            <a:off x="1910317" y="1777908"/>
            <a:ext cx="2621052" cy="837565"/>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rgbClr val="C00000"/>
          </a:solidFill>
          <a:ln>
            <a:noFill/>
          </a:ln>
          <a:effectLst>
            <a:innerShdw blurRad="63500" dist="1016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9" name="文本框 8"/>
          <p:cNvSpPr txBox="1"/>
          <p:nvPr/>
        </p:nvSpPr>
        <p:spPr>
          <a:xfrm>
            <a:off x="2332492" y="1927316"/>
            <a:ext cx="1808352" cy="461665"/>
          </a:xfrm>
          <a:prstGeom prst="rect">
            <a:avLst/>
          </a:prstGeom>
          <a:noFill/>
        </p:spPr>
        <p:txBody>
          <a:bodyPr wrap="square" rtlCol="0">
            <a:spAutoFit/>
          </a:bodyPr>
          <a:lstStyle/>
          <a:p>
            <a:pPr algn="ctr"/>
            <a:r>
              <a:rPr lang="zh-CN" altLang="en-US" sz="2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主办单位</a:t>
            </a:r>
            <a:endParaRPr lang="zh-CN" altLang="en-US" sz="2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 name="文本框 10"/>
          <p:cNvSpPr txBox="1"/>
          <p:nvPr/>
        </p:nvSpPr>
        <p:spPr>
          <a:xfrm>
            <a:off x="807094" y="4637314"/>
            <a:ext cx="4895850" cy="461665"/>
          </a:xfrm>
          <a:prstGeom prst="rect">
            <a:avLst/>
          </a:prstGeom>
          <a:noFill/>
        </p:spPr>
        <p:txBody>
          <a:bodyPr wrap="square" rtlCol="0">
            <a:spAutoFit/>
          </a:bodyPr>
          <a:lstStyle/>
          <a:p>
            <a:pPr algn="ctr"/>
            <a:r>
              <a:rPr lang="zh-CN" altLang="en-US" sz="2400" dirty="0" smtClean="0">
                <a:solidFill>
                  <a:schemeClr val="bg1"/>
                </a:solidFill>
              </a:rPr>
              <a:t>上海</a:t>
            </a:r>
            <a:r>
              <a:rPr lang="en-US" altLang="zh-CN" sz="2400" dirty="0" smtClean="0">
                <a:solidFill>
                  <a:schemeClr val="bg1"/>
                </a:solidFill>
              </a:rPr>
              <a:t>XXX</a:t>
            </a:r>
            <a:r>
              <a:rPr lang="zh-CN" altLang="en-US" sz="2400" dirty="0" smtClean="0">
                <a:solidFill>
                  <a:schemeClr val="bg1"/>
                </a:solidFill>
              </a:rPr>
              <a:t>有限公司</a:t>
            </a:r>
            <a:endParaRPr lang="zh-CN" altLang="en-US" sz="2400" dirty="0">
              <a:solidFill>
                <a:schemeClr val="bg1"/>
              </a:solidFill>
            </a:endParaRPr>
          </a:p>
        </p:txBody>
      </p:sp>
      <p:sp>
        <p:nvSpPr>
          <p:cNvPr id="32" name="矩形 31"/>
          <p:cNvSpPr/>
          <p:nvPr/>
        </p:nvSpPr>
        <p:spPr>
          <a:xfrm>
            <a:off x="6431415" y="1792399"/>
            <a:ext cx="5131526" cy="2667000"/>
          </a:xfrm>
          <a:prstGeom prst="rect">
            <a:avLst/>
          </a:prstGeom>
          <a:blipFill>
            <a:blip r:embed="rId6"/>
            <a:stretch>
              <a:fillRect/>
            </a:stretch>
          </a:blip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6431415" y="4521447"/>
            <a:ext cx="5131526" cy="733425"/>
          </a:xfrm>
          <a:prstGeom prst="rect">
            <a:avLst/>
          </a:prstGeom>
          <a:solidFill>
            <a:srgbClr val="C00000"/>
          </a:solidFill>
          <a:ln w="25400">
            <a:solidFill>
              <a:srgbClr val="C00000"/>
            </a:solidFill>
          </a:ln>
          <a:effectLst>
            <a:innerShdw blurRad="63500" dist="101600" dir="2400000">
              <a:schemeClr val="tx1">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 196"/>
          <p:cNvSpPr/>
          <p:nvPr/>
        </p:nvSpPr>
        <p:spPr>
          <a:xfrm>
            <a:off x="7655932" y="1785866"/>
            <a:ext cx="2621052" cy="837565"/>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rgbClr val="C00000"/>
          </a:solidFill>
          <a:ln>
            <a:noFill/>
          </a:ln>
          <a:effectLst>
            <a:innerShdw blurRad="63500" dist="101600" dir="5400000">
              <a:schemeClr val="tx1">
                <a:lumMod val="75000"/>
                <a:lumOff val="25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1" name="文本框 30"/>
          <p:cNvSpPr txBox="1"/>
          <p:nvPr/>
        </p:nvSpPr>
        <p:spPr>
          <a:xfrm>
            <a:off x="8078107" y="1935274"/>
            <a:ext cx="1808352" cy="461665"/>
          </a:xfrm>
          <a:prstGeom prst="rect">
            <a:avLst/>
          </a:prstGeom>
          <a:noFill/>
        </p:spPr>
        <p:txBody>
          <a:bodyPr wrap="square" rtlCol="0">
            <a:spAutoFit/>
          </a:bodyPr>
          <a:lstStyle/>
          <a:p>
            <a:pPr algn="ctr"/>
            <a:r>
              <a:rPr lang="zh-CN" altLang="en-US" sz="2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承办单位</a:t>
            </a:r>
            <a:endParaRPr lang="zh-CN" altLang="en-US" sz="24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8" name="文本框 27"/>
          <p:cNvSpPr txBox="1"/>
          <p:nvPr/>
        </p:nvSpPr>
        <p:spPr>
          <a:xfrm>
            <a:off x="6552709" y="4645272"/>
            <a:ext cx="4895850" cy="461665"/>
          </a:xfrm>
          <a:prstGeom prst="rect">
            <a:avLst/>
          </a:prstGeom>
          <a:noFill/>
        </p:spPr>
        <p:txBody>
          <a:bodyPr wrap="square" rtlCol="0">
            <a:spAutoFit/>
          </a:bodyPr>
          <a:lstStyle/>
          <a:p>
            <a:pPr algn="ctr"/>
            <a:r>
              <a:rPr lang="zh-CN" altLang="en-US" sz="2400" dirty="0" smtClean="0">
                <a:solidFill>
                  <a:schemeClr val="bg1"/>
                </a:solidFill>
              </a:rPr>
              <a:t>上海</a:t>
            </a:r>
            <a:r>
              <a:rPr lang="en-US" altLang="zh-CN" sz="2400" dirty="0" smtClean="0">
                <a:solidFill>
                  <a:schemeClr val="bg1"/>
                </a:solidFill>
              </a:rPr>
              <a:t>XXXXXXXXXX</a:t>
            </a:r>
            <a:endParaRPr lang="zh-CN" altLang="en-US" sz="2400" dirty="0">
              <a:solidFill>
                <a:schemeClr val="bg1"/>
              </a:solidFill>
            </a:endParaRPr>
          </a:p>
        </p:txBody>
      </p:sp>
      <p:sp>
        <p:nvSpPr>
          <p:cNvPr id="14" name="椭圆 13"/>
          <p:cNvSpPr/>
          <p:nvPr/>
        </p:nvSpPr>
        <p:spPr>
          <a:xfrm>
            <a:off x="5510765" y="2623431"/>
            <a:ext cx="1274974" cy="1266825"/>
          </a:xfrm>
          <a:prstGeom prst="ellipse">
            <a:avLst/>
          </a:prstGeom>
          <a:solidFill>
            <a:srgbClr val="C0000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664844" y="2447925"/>
            <a:ext cx="953505" cy="1569660"/>
          </a:xfrm>
          <a:prstGeom prst="rect">
            <a:avLst/>
          </a:prstGeom>
          <a:noFill/>
        </p:spPr>
        <p:txBody>
          <a:bodyPr wrap="square" rtlCol="0">
            <a:spAutoFit/>
          </a:bodyPr>
          <a:lstStyle/>
          <a:p>
            <a:r>
              <a:rPr lang="en-US" altLang="zh-CN" sz="9600" dirty="0">
                <a:solidFill>
                  <a:schemeClr val="bg1"/>
                </a:solidFill>
                <a:latin typeface="Broadway" panose="04040905080B02020502" pitchFamily="82" charset="0"/>
                <a:ea typeface="等线" panose="02010600030101010101" pitchFamily="2" charset="-122"/>
              </a:rPr>
              <a:t>+</a:t>
            </a:r>
            <a:endParaRPr lang="zh-CN" altLang="en-US" sz="9600" dirty="0">
              <a:solidFill>
                <a:schemeClr val="bg1"/>
              </a:solidFill>
              <a:latin typeface="Broadway" panose="04040905080B02020502" pitchFamily="82" charset="0"/>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ppt_y</p:attrName>
                                        </p:attrNameLst>
                                      </p:cBhvr>
                                      <p:tavLst>
                                        <p:tav tm="0">
                                          <p:val>
                                            <p:strVal val="#ppt_y-#ppt_h*1.125000"/>
                                          </p:val>
                                        </p:tav>
                                        <p:tav tm="100000">
                                          <p:val>
                                            <p:strVal val="#ppt_y"/>
                                          </p:val>
                                        </p:tav>
                                      </p:tavLst>
                                    </p:anim>
                                    <p:animEffect transition="in" filter="wipe(down)">
                                      <p:cBhvr>
                                        <p:cTn id="19" dur="500"/>
                                        <p:tgtEl>
                                          <p:spTgt spid="7"/>
                                        </p:tgtEl>
                                      </p:cBhvr>
                                    </p:animEffect>
                                  </p:childTnLst>
                                </p:cTn>
                              </p:par>
                            </p:childTnLst>
                          </p:cTn>
                        </p:par>
                        <p:par>
                          <p:cTn id="20" fill="hold">
                            <p:stCondLst>
                              <p:cond delay="2625"/>
                            </p:stCondLst>
                            <p:childTnLst>
                              <p:par>
                                <p:cTn id="21" presetID="12" presetClass="entr" presetSubtype="1"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p:tgtEl>
                                          <p:spTgt spid="23"/>
                                        </p:tgtEl>
                                        <p:attrNameLst>
                                          <p:attrName>ppt_y</p:attrName>
                                        </p:attrNameLst>
                                      </p:cBhvr>
                                      <p:tavLst>
                                        <p:tav tm="0">
                                          <p:val>
                                            <p:strVal val="#ppt_y-#ppt_h*1.125000"/>
                                          </p:val>
                                        </p:tav>
                                        <p:tav tm="100000">
                                          <p:val>
                                            <p:strVal val="#ppt_y"/>
                                          </p:val>
                                        </p:tav>
                                      </p:tavLst>
                                    </p:anim>
                                    <p:animEffect transition="in" filter="wipe(down)">
                                      <p:cBhvr>
                                        <p:cTn id="24" dur="500"/>
                                        <p:tgtEl>
                                          <p:spTgt spid="23"/>
                                        </p:tgtEl>
                                      </p:cBhvr>
                                    </p:animEffect>
                                  </p:childTnLst>
                                </p:cTn>
                              </p:par>
                            </p:childTnLst>
                          </p:cTn>
                        </p:par>
                        <p:par>
                          <p:cTn id="25" fill="hold">
                            <p:stCondLst>
                              <p:cond delay="3125"/>
                            </p:stCondLst>
                            <p:childTnLst>
                              <p:par>
                                <p:cTn id="26" presetID="12" presetClass="entr" presetSubtype="1"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p:tgtEl>
                                          <p:spTgt spid="16"/>
                                        </p:tgtEl>
                                        <p:attrNameLst>
                                          <p:attrName>ppt_y</p:attrName>
                                        </p:attrNameLst>
                                      </p:cBhvr>
                                      <p:tavLst>
                                        <p:tav tm="0">
                                          <p:val>
                                            <p:strVal val="#ppt_y-#ppt_h*1.125000"/>
                                          </p:val>
                                        </p:tav>
                                        <p:tav tm="100000">
                                          <p:val>
                                            <p:strVal val="#ppt_y"/>
                                          </p:val>
                                        </p:tav>
                                      </p:tavLst>
                                    </p:anim>
                                    <p:animEffect transition="in" filter="wipe(down)">
                                      <p:cBhvr>
                                        <p:cTn id="29" dur="500"/>
                                        <p:tgtEl>
                                          <p:spTgt spid="16"/>
                                        </p:tgtEl>
                                      </p:cBhvr>
                                    </p:animEffect>
                                  </p:childTnLst>
                                </p:cTn>
                              </p:par>
                            </p:childTnLst>
                          </p:cTn>
                        </p:par>
                        <p:par>
                          <p:cTn id="30" fill="hold">
                            <p:stCondLst>
                              <p:cond delay="3625"/>
                            </p:stCondLst>
                            <p:childTnLst>
                              <p:par>
                                <p:cTn id="31" presetID="10"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childTnLst>
                                </p:cTn>
                              </p:par>
                              <p:par>
                                <p:cTn id="34" presetID="10" presetClass="entr" presetSubtype="0" fill="hold" grpId="0" nodeType="withEffect">
                                  <p:stCondLst>
                                    <p:cond delay="0"/>
                                  </p:stCondLst>
                                  <p:iterate type="lt">
                                    <p:tmPct val="0"/>
                                  </p:iterate>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34" presetClass="emph" presetSubtype="0" fill="hold" grpId="1" nodeType="withEffect">
                                  <p:stCondLst>
                                    <p:cond delay="0"/>
                                  </p:stCondLst>
                                  <p:iterate type="lt">
                                    <p:tmPct val="10000"/>
                                  </p:iterate>
                                  <p:childTnLst>
                                    <p:animMotion origin="layout" path="M 0.0 0.0 L 0.0 -0.07213" pathEditMode="relative" ptsTypes="">
                                      <p:cBhvr>
                                        <p:cTn id="38" dur="250" accel="50000" decel="50000" autoRev="1" fill="hold">
                                          <p:stCondLst>
                                            <p:cond delay="0"/>
                                          </p:stCondLst>
                                        </p:cTn>
                                        <p:tgtEl>
                                          <p:spTgt spid="11"/>
                                        </p:tgtEl>
                                        <p:attrNameLst>
                                          <p:attrName>ppt_x</p:attrName>
                                          <p:attrName>ppt_y</p:attrName>
                                        </p:attrNameLst>
                                      </p:cBhvr>
                                    </p:animMotion>
                                    <p:animRot by="1500000">
                                      <p:cBhvr>
                                        <p:cTn id="39" dur="125" fill="hold">
                                          <p:stCondLst>
                                            <p:cond delay="0"/>
                                          </p:stCondLst>
                                        </p:cTn>
                                        <p:tgtEl>
                                          <p:spTgt spid="11"/>
                                        </p:tgtEl>
                                        <p:attrNameLst>
                                          <p:attrName>r</p:attrName>
                                        </p:attrNameLst>
                                      </p:cBhvr>
                                    </p:animRot>
                                    <p:animRot by="-1500000">
                                      <p:cBhvr>
                                        <p:cTn id="40" dur="125" fill="hold">
                                          <p:stCondLst>
                                            <p:cond delay="125"/>
                                          </p:stCondLst>
                                        </p:cTn>
                                        <p:tgtEl>
                                          <p:spTgt spid="11"/>
                                        </p:tgtEl>
                                        <p:attrNameLst>
                                          <p:attrName>r</p:attrName>
                                        </p:attrNameLst>
                                      </p:cBhvr>
                                    </p:animRot>
                                    <p:animRot by="-1500000">
                                      <p:cBhvr>
                                        <p:cTn id="41" dur="125" fill="hold">
                                          <p:stCondLst>
                                            <p:cond delay="250"/>
                                          </p:stCondLst>
                                        </p:cTn>
                                        <p:tgtEl>
                                          <p:spTgt spid="11"/>
                                        </p:tgtEl>
                                        <p:attrNameLst>
                                          <p:attrName>r</p:attrName>
                                        </p:attrNameLst>
                                      </p:cBhvr>
                                    </p:animRot>
                                    <p:animRot by="1500000">
                                      <p:cBhvr>
                                        <p:cTn id="42" dur="125" fill="hold">
                                          <p:stCondLst>
                                            <p:cond delay="375"/>
                                          </p:stCondLst>
                                        </p:cTn>
                                        <p:tgtEl>
                                          <p:spTgt spid="11"/>
                                        </p:tgtEl>
                                        <p:attrNameLst>
                                          <p:attrName>r</p:attrName>
                                        </p:attrNameLst>
                                      </p:cBhvr>
                                    </p:animRot>
                                  </p:childTnLst>
                                </p:cTn>
                              </p:par>
                            </p:childTnLst>
                          </p:cTn>
                        </p:par>
                        <p:par>
                          <p:cTn id="43" fill="hold">
                            <p:stCondLst>
                              <p:cond delay="4625"/>
                            </p:stCondLst>
                            <p:childTnLst>
                              <p:par>
                                <p:cTn id="44" presetID="12" presetClass="entr" presetSubtype="1"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p:tgtEl>
                                          <p:spTgt spid="32"/>
                                        </p:tgtEl>
                                        <p:attrNameLst>
                                          <p:attrName>ppt_y</p:attrName>
                                        </p:attrNameLst>
                                      </p:cBhvr>
                                      <p:tavLst>
                                        <p:tav tm="0">
                                          <p:val>
                                            <p:strVal val="#ppt_y-#ppt_h*1.125000"/>
                                          </p:val>
                                        </p:tav>
                                        <p:tav tm="100000">
                                          <p:val>
                                            <p:strVal val="#ppt_y"/>
                                          </p:val>
                                        </p:tav>
                                      </p:tavLst>
                                    </p:anim>
                                    <p:animEffect transition="in" filter="wipe(down)">
                                      <p:cBhvr>
                                        <p:cTn id="47" dur="500"/>
                                        <p:tgtEl>
                                          <p:spTgt spid="32"/>
                                        </p:tgtEl>
                                      </p:cBhvr>
                                    </p:animEffect>
                                  </p:childTnLst>
                                </p:cTn>
                              </p:par>
                            </p:childTnLst>
                          </p:cTn>
                        </p:par>
                        <p:par>
                          <p:cTn id="48" fill="hold">
                            <p:stCondLst>
                              <p:cond delay="5125"/>
                            </p:stCondLst>
                            <p:childTnLst>
                              <p:par>
                                <p:cTn id="49" presetID="1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500"/>
                                        <p:tgtEl>
                                          <p:spTgt spid="29"/>
                                        </p:tgtEl>
                                        <p:attrNameLst>
                                          <p:attrName>ppt_y</p:attrName>
                                        </p:attrNameLst>
                                      </p:cBhvr>
                                      <p:tavLst>
                                        <p:tav tm="0">
                                          <p:val>
                                            <p:strVal val="#ppt_y-#ppt_h*1.125000"/>
                                          </p:val>
                                        </p:tav>
                                        <p:tav tm="100000">
                                          <p:val>
                                            <p:strVal val="#ppt_y"/>
                                          </p:val>
                                        </p:tav>
                                      </p:tavLst>
                                    </p:anim>
                                    <p:animEffect transition="in" filter="wipe(down)">
                                      <p:cBhvr>
                                        <p:cTn id="52" dur="500"/>
                                        <p:tgtEl>
                                          <p:spTgt spid="29"/>
                                        </p:tgtEl>
                                      </p:cBhvr>
                                    </p:animEffect>
                                  </p:childTnLst>
                                </p:cTn>
                              </p:par>
                            </p:childTnLst>
                          </p:cTn>
                        </p:par>
                        <p:par>
                          <p:cTn id="53" fill="hold">
                            <p:stCondLst>
                              <p:cond delay="5625"/>
                            </p:stCondLst>
                            <p:childTnLst>
                              <p:par>
                                <p:cTn id="54" presetID="12" presetClass="entr" presetSubtype="1"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500"/>
                                        <p:tgtEl>
                                          <p:spTgt spid="33"/>
                                        </p:tgtEl>
                                        <p:attrNameLst>
                                          <p:attrName>ppt_y</p:attrName>
                                        </p:attrNameLst>
                                      </p:cBhvr>
                                      <p:tavLst>
                                        <p:tav tm="0">
                                          <p:val>
                                            <p:strVal val="#ppt_y-#ppt_h*1.125000"/>
                                          </p:val>
                                        </p:tav>
                                        <p:tav tm="100000">
                                          <p:val>
                                            <p:strVal val="#ppt_y"/>
                                          </p:val>
                                        </p:tav>
                                      </p:tavLst>
                                    </p:anim>
                                    <p:animEffect transition="in" filter="wipe(down)">
                                      <p:cBhvr>
                                        <p:cTn id="57" dur="500"/>
                                        <p:tgtEl>
                                          <p:spTgt spid="33"/>
                                        </p:tgtEl>
                                      </p:cBhvr>
                                    </p:animEffect>
                                  </p:childTnLst>
                                </p:cTn>
                              </p:par>
                            </p:childTnLst>
                          </p:cTn>
                        </p:par>
                        <p:par>
                          <p:cTn id="58" fill="hold">
                            <p:stCondLst>
                              <p:cond delay="6125"/>
                            </p:stCondLst>
                            <p:childTnLst>
                              <p:par>
                                <p:cTn id="59" presetID="10"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1000"/>
                                        <p:tgtEl>
                                          <p:spTgt spid="31"/>
                                        </p:tgtEl>
                                      </p:cBhvr>
                                    </p:animEffect>
                                  </p:childTnLst>
                                </p:cTn>
                              </p:par>
                              <p:par>
                                <p:cTn id="62" presetID="10" presetClass="entr" presetSubtype="0" fill="hold" grpId="0" nodeType="withEffect">
                                  <p:stCondLst>
                                    <p:cond delay="0"/>
                                  </p:stCondLst>
                                  <p:iterate type="lt">
                                    <p:tmPct val="0"/>
                                  </p:iterate>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par>
                                <p:cTn id="65" presetID="34" presetClass="emph" presetSubtype="0" fill="hold" grpId="1" nodeType="withEffect">
                                  <p:stCondLst>
                                    <p:cond delay="0"/>
                                  </p:stCondLst>
                                  <p:iterate type="lt">
                                    <p:tmPct val="10000"/>
                                  </p:iterate>
                                  <p:childTnLst>
                                    <p:animMotion origin="layout" path="M 0.0 0.0 L 0.0 -0.07213" pathEditMode="relative" ptsTypes="">
                                      <p:cBhvr>
                                        <p:cTn id="66" dur="250" accel="50000" decel="50000" autoRev="1" fill="hold">
                                          <p:stCondLst>
                                            <p:cond delay="0"/>
                                          </p:stCondLst>
                                        </p:cTn>
                                        <p:tgtEl>
                                          <p:spTgt spid="28"/>
                                        </p:tgtEl>
                                        <p:attrNameLst>
                                          <p:attrName>ppt_x</p:attrName>
                                          <p:attrName>ppt_y</p:attrName>
                                        </p:attrNameLst>
                                      </p:cBhvr>
                                    </p:animMotion>
                                    <p:animRot by="1500000">
                                      <p:cBhvr>
                                        <p:cTn id="67" dur="125" fill="hold">
                                          <p:stCondLst>
                                            <p:cond delay="0"/>
                                          </p:stCondLst>
                                        </p:cTn>
                                        <p:tgtEl>
                                          <p:spTgt spid="28"/>
                                        </p:tgtEl>
                                        <p:attrNameLst>
                                          <p:attrName>r</p:attrName>
                                        </p:attrNameLst>
                                      </p:cBhvr>
                                    </p:animRot>
                                    <p:animRot by="-1500000">
                                      <p:cBhvr>
                                        <p:cTn id="68" dur="125" fill="hold">
                                          <p:stCondLst>
                                            <p:cond delay="125"/>
                                          </p:stCondLst>
                                        </p:cTn>
                                        <p:tgtEl>
                                          <p:spTgt spid="28"/>
                                        </p:tgtEl>
                                        <p:attrNameLst>
                                          <p:attrName>r</p:attrName>
                                        </p:attrNameLst>
                                      </p:cBhvr>
                                    </p:animRot>
                                    <p:animRot by="-1500000">
                                      <p:cBhvr>
                                        <p:cTn id="69" dur="125" fill="hold">
                                          <p:stCondLst>
                                            <p:cond delay="250"/>
                                          </p:stCondLst>
                                        </p:cTn>
                                        <p:tgtEl>
                                          <p:spTgt spid="28"/>
                                        </p:tgtEl>
                                        <p:attrNameLst>
                                          <p:attrName>r</p:attrName>
                                        </p:attrNameLst>
                                      </p:cBhvr>
                                    </p:animRot>
                                    <p:animRot by="1500000">
                                      <p:cBhvr>
                                        <p:cTn id="70" dur="125" fill="hold">
                                          <p:stCondLst>
                                            <p:cond delay="375"/>
                                          </p:stCondLst>
                                        </p:cTn>
                                        <p:tgtEl>
                                          <p:spTgt spid="28"/>
                                        </p:tgtEl>
                                        <p:attrNameLst>
                                          <p:attrName>r</p:attrName>
                                        </p:attrNameLst>
                                      </p:cBhvr>
                                    </p:animRot>
                                  </p:childTnLst>
                                </p:cTn>
                              </p:par>
                            </p:childTnLst>
                          </p:cTn>
                        </p:par>
                        <p:par>
                          <p:cTn id="71" fill="hold">
                            <p:stCondLst>
                              <p:cond delay="7175"/>
                            </p:stCondLst>
                            <p:childTnLst>
                              <p:par>
                                <p:cTn id="72" presetID="21" presetClass="entr" presetSubtype="2"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wheel(2)">
                                      <p:cBhvr>
                                        <p:cTn id="74" dur="1000"/>
                                        <p:tgtEl>
                                          <p:spTgt spid="14"/>
                                        </p:tgtEl>
                                      </p:cBhvr>
                                    </p:animEffect>
                                  </p:childTnLst>
                                </p:cTn>
                              </p:par>
                            </p:childTnLst>
                          </p:cTn>
                        </p:par>
                        <p:par>
                          <p:cTn id="75" fill="hold">
                            <p:stCondLst>
                              <p:cond delay="8175"/>
                            </p:stCondLst>
                            <p:childTnLst>
                              <p:par>
                                <p:cTn id="76" presetID="53" presetClass="entr" presetSubtype="16"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 calcmode="lin" valueType="num">
                                      <p:cBhvr>
                                        <p:cTn id="78" dur="500" fill="hold"/>
                                        <p:tgtEl>
                                          <p:spTgt spid="24"/>
                                        </p:tgtEl>
                                        <p:attrNameLst>
                                          <p:attrName>ppt_w</p:attrName>
                                        </p:attrNameLst>
                                      </p:cBhvr>
                                      <p:tavLst>
                                        <p:tav tm="0">
                                          <p:val>
                                            <p:fltVal val="0"/>
                                          </p:val>
                                        </p:tav>
                                        <p:tav tm="100000">
                                          <p:val>
                                            <p:strVal val="#ppt_w"/>
                                          </p:val>
                                        </p:tav>
                                      </p:tavLst>
                                    </p:anim>
                                    <p:anim calcmode="lin" valueType="num">
                                      <p:cBhvr>
                                        <p:cTn id="79" dur="500" fill="hold"/>
                                        <p:tgtEl>
                                          <p:spTgt spid="24"/>
                                        </p:tgtEl>
                                        <p:attrNameLst>
                                          <p:attrName>ppt_h</p:attrName>
                                        </p:attrNameLst>
                                      </p:cBhvr>
                                      <p:tavLst>
                                        <p:tav tm="0">
                                          <p:val>
                                            <p:fltVal val="0"/>
                                          </p:val>
                                        </p:tav>
                                        <p:tav tm="100000">
                                          <p:val>
                                            <p:strVal val="#ppt_h"/>
                                          </p:val>
                                        </p:tav>
                                      </p:tavLst>
                                    </p:anim>
                                    <p:animEffect transition="in" filter="fade">
                                      <p:cBhvr>
                                        <p:cTn id="8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animBg="1"/>
      <p:bldP spid="16" grpId="0" animBg="1"/>
      <p:bldP spid="23" grpId="0" animBg="1"/>
      <p:bldP spid="9" grpId="0"/>
      <p:bldP spid="11" grpId="0"/>
      <p:bldP spid="11" grpId="1"/>
      <p:bldP spid="32" grpId="0" animBg="1"/>
      <p:bldP spid="33" grpId="0" animBg="1"/>
      <p:bldP spid="29" grpId="0" animBg="1"/>
      <p:bldP spid="31" grpId="0"/>
      <p:bldP spid="28" grpId="0"/>
      <p:bldP spid="28" grpId="1"/>
      <p:bldP spid="14" grpId="0" animBg="1"/>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第九章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活动模式</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13</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第一部分   </a:t>
            </a:r>
            <a:r>
              <a:rPr lang="zh-CN" altLang="en-US" sz="2400" dirty="0">
                <a:solidFill>
                  <a:srgbClr val="F5E4D0"/>
                </a:solidFill>
                <a:latin typeface="造字工房版黑（非商用）常规体" pitchFamily="50" charset="-122"/>
                <a:ea typeface="造字工房版黑（非商用）常规体" pitchFamily="50" charset="-122"/>
              </a:rPr>
              <a:t>活动概况</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7" name="矩形 6"/>
          <p:cNvSpPr/>
          <p:nvPr/>
        </p:nvSpPr>
        <p:spPr>
          <a:xfrm>
            <a:off x="657225" y="1995463"/>
            <a:ext cx="3295650" cy="1924050"/>
          </a:xfrm>
          <a:prstGeom prst="rect">
            <a:avLst/>
          </a:prstGeom>
          <a:blipFill>
            <a:blip r:embed="rId5"/>
            <a:stretch>
              <a:fillRect/>
            </a:stretch>
          </a:blipFill>
          <a:ln w="25400">
            <a:solidFill>
              <a:srgbClr val="C00000"/>
            </a:solidFill>
          </a:ln>
          <a:effectLst>
            <a:innerShdw blurRad="254000" dist="127000" dir="13500000">
              <a:srgbClr val="C00000">
                <a:alpha val="64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1700475" y="3324463"/>
            <a:ext cx="1152000" cy="1152000"/>
            <a:chOff x="1827123" y="3373336"/>
            <a:chExt cx="1279627" cy="1266825"/>
          </a:xfrm>
        </p:grpSpPr>
        <p:grpSp>
          <p:nvGrpSpPr>
            <p:cNvPr id="13" name="组合 12"/>
            <p:cNvGrpSpPr/>
            <p:nvPr/>
          </p:nvGrpSpPr>
          <p:grpSpPr>
            <a:xfrm>
              <a:off x="1827123" y="3373336"/>
              <a:ext cx="1279627" cy="1266825"/>
              <a:chOff x="1695450" y="3289367"/>
              <a:chExt cx="1279627" cy="1266825"/>
            </a:xfrm>
          </p:grpSpPr>
          <p:sp>
            <p:nvSpPr>
              <p:cNvPr id="11" name="星形: 十角 10"/>
              <p:cNvSpPr/>
              <p:nvPr/>
            </p:nvSpPr>
            <p:spPr>
              <a:xfrm>
                <a:off x="1695450" y="3289367"/>
                <a:ext cx="1279627" cy="1266825"/>
              </a:xfrm>
              <a:prstGeom prst="star10">
                <a:avLst/>
              </a:prstGeom>
              <a:solidFill>
                <a:srgbClr val="FF0000"/>
              </a:solidFill>
              <a:ln w="22225">
                <a:gradFill>
                  <a:gsLst>
                    <a:gs pos="45000">
                      <a:schemeClr val="bg1">
                        <a:lumMod val="85000"/>
                      </a:schemeClr>
                    </a:gs>
                    <a:gs pos="100000">
                      <a:schemeClr val="bg1"/>
                    </a:gs>
                  </a:gsLst>
                  <a:lin ang="5400000" scaled="1"/>
                </a:gradFill>
              </a:ln>
              <a:effectLst>
                <a:innerShdw blurRad="254000" dist="127000" dir="13500000">
                  <a:srgbClr val="C00000">
                    <a:alpha val="8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星形: 十角 35"/>
              <p:cNvSpPr/>
              <p:nvPr/>
            </p:nvSpPr>
            <p:spPr>
              <a:xfrm>
                <a:off x="1774850" y="3381850"/>
                <a:ext cx="1120826" cy="1081860"/>
              </a:xfrm>
              <a:prstGeom prst="star10">
                <a:avLst/>
              </a:prstGeom>
              <a:gradFill>
                <a:gsLst>
                  <a:gs pos="100000">
                    <a:schemeClr val="bg1">
                      <a:lumMod val="85000"/>
                    </a:schemeClr>
                  </a:gs>
                  <a:gs pos="0">
                    <a:schemeClr val="bg1"/>
                  </a:gs>
                </a:gsLst>
                <a:lin ang="2700000" scaled="0"/>
              </a:gradFill>
              <a:ln w="22225">
                <a:noFill/>
              </a:ln>
              <a:effectLst>
                <a:outerShdw blurRad="177800" dist="88900" dir="2700000" algn="tl" rotWithShape="0">
                  <a:srgbClr val="C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星形: 十角 36"/>
              <p:cNvSpPr/>
              <p:nvPr/>
            </p:nvSpPr>
            <p:spPr>
              <a:xfrm>
                <a:off x="1846364" y="3441130"/>
                <a:ext cx="977875" cy="925197"/>
              </a:xfrm>
              <a:prstGeom prst="star10">
                <a:avLst/>
              </a:prstGeom>
              <a:gradFill>
                <a:gsLst>
                  <a:gs pos="0">
                    <a:schemeClr val="bg1">
                      <a:lumMod val="75000"/>
                    </a:schemeClr>
                  </a:gs>
                  <a:gs pos="100000">
                    <a:schemeClr val="bg1"/>
                  </a:gs>
                </a:gsLst>
                <a:lin ang="2700000" scaled="0"/>
              </a:gradFill>
              <a:ln w="22225">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nvSpPr>
          <p:spPr>
            <a:xfrm>
              <a:off x="2079537" y="3621336"/>
              <a:ext cx="790650" cy="707886"/>
            </a:xfrm>
            <a:prstGeom prst="rect">
              <a:avLst/>
            </a:prstGeom>
            <a:noFill/>
          </p:spPr>
          <p:txBody>
            <a:bodyPr wrap="square" rtlCol="0">
              <a:spAutoFit/>
            </a:bodyPr>
            <a:lstStyle/>
            <a:p>
              <a:pPr algn="ctr"/>
              <a:r>
                <a:rPr lang="en-US" altLang="zh-CN" sz="4000" dirty="0">
                  <a:solidFill>
                    <a:srgbClr val="C00000"/>
                  </a:solidFill>
                  <a:latin typeface="Impact" panose="020B0806030902050204" pitchFamily="34" charset="0"/>
                </a:rPr>
                <a:t>01</a:t>
              </a:r>
              <a:endParaRPr lang="zh-CN" altLang="en-US" sz="4000" dirty="0">
                <a:solidFill>
                  <a:srgbClr val="C00000"/>
                </a:solidFill>
                <a:latin typeface="Impact" panose="020B0806030902050204" pitchFamily="34" charset="0"/>
              </a:endParaRPr>
            </a:p>
          </p:txBody>
        </p:sp>
      </p:grpSp>
      <p:sp>
        <p:nvSpPr>
          <p:cNvPr id="39" name="矩形 38"/>
          <p:cNvSpPr/>
          <p:nvPr/>
        </p:nvSpPr>
        <p:spPr>
          <a:xfrm>
            <a:off x="4470738" y="1995463"/>
            <a:ext cx="3295650" cy="1924050"/>
          </a:xfrm>
          <a:prstGeom prst="rect">
            <a:avLst/>
          </a:prstGeom>
          <a:blipFill>
            <a:blip r:embed="rId6"/>
            <a:stretch>
              <a:fillRect/>
            </a:stretch>
          </a:blipFill>
          <a:ln w="25400">
            <a:solidFill>
              <a:srgbClr val="C00000"/>
            </a:solidFill>
          </a:ln>
          <a:effectLst>
            <a:innerShdw blurRad="254000" dist="127000" dir="13500000">
              <a:srgbClr val="C00000">
                <a:alpha val="64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5529525" y="3324463"/>
            <a:ext cx="1152000" cy="1152000"/>
            <a:chOff x="1827123" y="3373336"/>
            <a:chExt cx="1279627" cy="1266825"/>
          </a:xfrm>
        </p:grpSpPr>
        <p:grpSp>
          <p:nvGrpSpPr>
            <p:cNvPr id="41" name="组合 40"/>
            <p:cNvGrpSpPr/>
            <p:nvPr/>
          </p:nvGrpSpPr>
          <p:grpSpPr>
            <a:xfrm>
              <a:off x="1827123" y="3373336"/>
              <a:ext cx="1279627" cy="1266825"/>
              <a:chOff x="1695450" y="3289367"/>
              <a:chExt cx="1279627" cy="1266825"/>
            </a:xfrm>
          </p:grpSpPr>
          <p:sp>
            <p:nvSpPr>
              <p:cNvPr id="43" name="星形: 十角 42"/>
              <p:cNvSpPr/>
              <p:nvPr/>
            </p:nvSpPr>
            <p:spPr>
              <a:xfrm>
                <a:off x="1695450" y="3289367"/>
                <a:ext cx="1279627" cy="1266825"/>
              </a:xfrm>
              <a:prstGeom prst="star10">
                <a:avLst/>
              </a:prstGeom>
              <a:solidFill>
                <a:srgbClr val="FF0000"/>
              </a:solidFill>
              <a:ln w="22225">
                <a:gradFill>
                  <a:gsLst>
                    <a:gs pos="45000">
                      <a:schemeClr val="bg1">
                        <a:lumMod val="85000"/>
                      </a:schemeClr>
                    </a:gs>
                    <a:gs pos="100000">
                      <a:schemeClr val="bg1"/>
                    </a:gs>
                  </a:gsLst>
                  <a:lin ang="5400000" scaled="1"/>
                </a:gradFill>
              </a:ln>
              <a:effectLst>
                <a:innerShdw blurRad="254000" dist="127000" dir="13500000">
                  <a:srgbClr val="C00000">
                    <a:alpha val="8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星形: 十角 43"/>
              <p:cNvSpPr/>
              <p:nvPr/>
            </p:nvSpPr>
            <p:spPr>
              <a:xfrm>
                <a:off x="1774850" y="3381850"/>
                <a:ext cx="1120826" cy="1081860"/>
              </a:xfrm>
              <a:prstGeom prst="star10">
                <a:avLst/>
              </a:prstGeom>
              <a:gradFill>
                <a:gsLst>
                  <a:gs pos="100000">
                    <a:schemeClr val="bg1">
                      <a:lumMod val="85000"/>
                    </a:schemeClr>
                  </a:gs>
                  <a:gs pos="0">
                    <a:schemeClr val="bg1"/>
                  </a:gs>
                </a:gsLst>
                <a:lin ang="2700000" scaled="0"/>
              </a:gradFill>
              <a:ln w="22225">
                <a:noFill/>
              </a:ln>
              <a:effectLst>
                <a:outerShdw blurRad="177800" dist="88900" dir="2700000" algn="tl" rotWithShape="0">
                  <a:srgbClr val="C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星形: 十角 44"/>
              <p:cNvSpPr/>
              <p:nvPr/>
            </p:nvSpPr>
            <p:spPr>
              <a:xfrm>
                <a:off x="1846364" y="3441130"/>
                <a:ext cx="977875" cy="925197"/>
              </a:xfrm>
              <a:prstGeom prst="star10">
                <a:avLst/>
              </a:prstGeom>
              <a:gradFill>
                <a:gsLst>
                  <a:gs pos="0">
                    <a:schemeClr val="bg1">
                      <a:lumMod val="75000"/>
                    </a:schemeClr>
                  </a:gs>
                  <a:gs pos="100000">
                    <a:schemeClr val="bg1"/>
                  </a:gs>
                </a:gsLst>
                <a:lin ang="2700000" scaled="0"/>
              </a:gradFill>
              <a:ln w="22225">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文本框 41"/>
            <p:cNvSpPr txBox="1"/>
            <p:nvPr/>
          </p:nvSpPr>
          <p:spPr>
            <a:xfrm>
              <a:off x="2079537" y="3621336"/>
              <a:ext cx="790650" cy="778444"/>
            </a:xfrm>
            <a:prstGeom prst="rect">
              <a:avLst/>
            </a:prstGeom>
            <a:noFill/>
          </p:spPr>
          <p:txBody>
            <a:bodyPr wrap="square" rtlCol="0">
              <a:spAutoFit/>
            </a:bodyPr>
            <a:lstStyle/>
            <a:p>
              <a:pPr algn="ctr"/>
              <a:r>
                <a:rPr lang="en-US" altLang="zh-CN" sz="4000" dirty="0">
                  <a:solidFill>
                    <a:srgbClr val="C00000"/>
                  </a:solidFill>
                  <a:latin typeface="Impact" panose="020B0806030902050204" pitchFamily="34" charset="0"/>
                </a:rPr>
                <a:t>02</a:t>
              </a:r>
              <a:endParaRPr lang="zh-CN" altLang="en-US" sz="4000" dirty="0">
                <a:solidFill>
                  <a:srgbClr val="C00000"/>
                </a:solidFill>
                <a:latin typeface="Impact" panose="020B0806030902050204" pitchFamily="34" charset="0"/>
              </a:endParaRPr>
            </a:p>
          </p:txBody>
        </p:sp>
      </p:grpSp>
      <p:sp>
        <p:nvSpPr>
          <p:cNvPr id="46" name="矩形 45"/>
          <p:cNvSpPr/>
          <p:nvPr/>
        </p:nvSpPr>
        <p:spPr>
          <a:xfrm>
            <a:off x="8267291" y="1982648"/>
            <a:ext cx="3295650" cy="1924050"/>
          </a:xfrm>
          <a:prstGeom prst="rect">
            <a:avLst/>
          </a:prstGeom>
          <a:blipFill>
            <a:blip r:embed="rId7"/>
            <a:stretch>
              <a:fillRect/>
            </a:stretch>
          </a:blipFill>
          <a:ln w="25400">
            <a:solidFill>
              <a:srgbClr val="C00000"/>
            </a:solidFill>
          </a:ln>
          <a:effectLst>
            <a:innerShdw blurRad="254000" dist="127000" dir="13500000">
              <a:srgbClr val="C00000">
                <a:alpha val="64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9310541" y="3311648"/>
            <a:ext cx="1152000" cy="1152000"/>
            <a:chOff x="1827123" y="3373336"/>
            <a:chExt cx="1279627" cy="1266825"/>
          </a:xfrm>
        </p:grpSpPr>
        <p:grpSp>
          <p:nvGrpSpPr>
            <p:cNvPr id="48" name="组合 47"/>
            <p:cNvGrpSpPr/>
            <p:nvPr/>
          </p:nvGrpSpPr>
          <p:grpSpPr>
            <a:xfrm>
              <a:off x="1827123" y="3373336"/>
              <a:ext cx="1279627" cy="1266825"/>
              <a:chOff x="1695450" y="3289367"/>
              <a:chExt cx="1279627" cy="1266825"/>
            </a:xfrm>
          </p:grpSpPr>
          <p:sp>
            <p:nvSpPr>
              <p:cNvPr id="50" name="星形: 十角 49"/>
              <p:cNvSpPr/>
              <p:nvPr/>
            </p:nvSpPr>
            <p:spPr>
              <a:xfrm>
                <a:off x="1695450" y="3289367"/>
                <a:ext cx="1279627" cy="1266825"/>
              </a:xfrm>
              <a:prstGeom prst="star10">
                <a:avLst/>
              </a:prstGeom>
              <a:solidFill>
                <a:srgbClr val="FF0000"/>
              </a:solidFill>
              <a:ln w="22225">
                <a:gradFill>
                  <a:gsLst>
                    <a:gs pos="45000">
                      <a:schemeClr val="bg1">
                        <a:lumMod val="85000"/>
                      </a:schemeClr>
                    </a:gs>
                    <a:gs pos="100000">
                      <a:schemeClr val="bg1"/>
                    </a:gs>
                  </a:gsLst>
                  <a:lin ang="5400000" scaled="1"/>
                </a:gradFill>
              </a:ln>
              <a:effectLst>
                <a:innerShdw blurRad="254000" dist="127000" dir="13500000">
                  <a:srgbClr val="C00000">
                    <a:alpha val="8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星形: 十角 50"/>
              <p:cNvSpPr/>
              <p:nvPr/>
            </p:nvSpPr>
            <p:spPr>
              <a:xfrm>
                <a:off x="1774850" y="3381850"/>
                <a:ext cx="1120826" cy="1081860"/>
              </a:xfrm>
              <a:prstGeom prst="star10">
                <a:avLst/>
              </a:prstGeom>
              <a:gradFill>
                <a:gsLst>
                  <a:gs pos="100000">
                    <a:schemeClr val="bg1">
                      <a:lumMod val="85000"/>
                    </a:schemeClr>
                  </a:gs>
                  <a:gs pos="0">
                    <a:schemeClr val="bg1"/>
                  </a:gs>
                </a:gsLst>
                <a:lin ang="2700000" scaled="0"/>
              </a:gradFill>
              <a:ln w="22225">
                <a:noFill/>
              </a:ln>
              <a:effectLst>
                <a:outerShdw blurRad="177800" dist="88900" dir="2700000" algn="tl" rotWithShape="0">
                  <a:srgbClr val="C00000">
                    <a:alpha val="6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星形: 十角 51"/>
              <p:cNvSpPr/>
              <p:nvPr/>
            </p:nvSpPr>
            <p:spPr>
              <a:xfrm>
                <a:off x="1846364" y="3441130"/>
                <a:ext cx="977875" cy="925197"/>
              </a:xfrm>
              <a:prstGeom prst="star10">
                <a:avLst/>
              </a:prstGeom>
              <a:gradFill>
                <a:gsLst>
                  <a:gs pos="0">
                    <a:schemeClr val="bg1">
                      <a:lumMod val="75000"/>
                    </a:schemeClr>
                  </a:gs>
                  <a:gs pos="100000">
                    <a:schemeClr val="bg1"/>
                  </a:gs>
                </a:gsLst>
                <a:lin ang="2700000" scaled="0"/>
              </a:gradFill>
              <a:ln w="22225">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文本框 48"/>
            <p:cNvSpPr txBox="1"/>
            <p:nvPr/>
          </p:nvSpPr>
          <p:spPr>
            <a:xfrm>
              <a:off x="2009778" y="3621336"/>
              <a:ext cx="892150" cy="778444"/>
            </a:xfrm>
            <a:prstGeom prst="rect">
              <a:avLst/>
            </a:prstGeom>
            <a:noFill/>
          </p:spPr>
          <p:txBody>
            <a:bodyPr wrap="square" rtlCol="0">
              <a:spAutoFit/>
            </a:bodyPr>
            <a:lstStyle/>
            <a:p>
              <a:pPr algn="ctr"/>
              <a:r>
                <a:rPr lang="en-US" altLang="zh-CN" sz="4000" dirty="0">
                  <a:solidFill>
                    <a:srgbClr val="C00000"/>
                  </a:solidFill>
                  <a:latin typeface="Impact" panose="020B0806030902050204" pitchFamily="34" charset="0"/>
                </a:rPr>
                <a:t>03</a:t>
              </a:r>
              <a:endParaRPr lang="zh-CN" altLang="en-US" sz="4000" dirty="0">
                <a:solidFill>
                  <a:srgbClr val="C00000"/>
                </a:solidFill>
                <a:latin typeface="Impact" panose="020B0806030902050204" pitchFamily="34" charset="0"/>
              </a:endParaRPr>
            </a:p>
          </p:txBody>
        </p:sp>
      </p:grpSp>
      <p:sp>
        <p:nvSpPr>
          <p:cNvPr id="54" name="文本框 53"/>
          <p:cNvSpPr txBox="1"/>
          <p:nvPr/>
        </p:nvSpPr>
        <p:spPr>
          <a:xfrm>
            <a:off x="1092281" y="1199002"/>
            <a:ext cx="10752550" cy="507831"/>
          </a:xfrm>
          <a:prstGeom prst="rect">
            <a:avLst/>
          </a:prstGeom>
          <a:noFill/>
        </p:spPr>
        <p:txBody>
          <a:bodyPr wrap="square" rtlCol="0">
            <a:spAutoFit/>
          </a:bodyPr>
          <a:lstStyle/>
          <a:p>
            <a:pPr>
              <a:lnSpc>
                <a:spcPct val="150000"/>
              </a:lnSpc>
            </a:pPr>
            <a:r>
              <a:rPr lang="zh-CN" altLang="en-US" b="1" dirty="0">
                <a:latin typeface="微软雅黑" panose="020B0503020204020204" pitchFamily="34" charset="-122"/>
                <a:ea typeface="微软雅黑" panose="020B0503020204020204" pitchFamily="34" charset="-122"/>
              </a:rPr>
              <a:t>五一国际劳动节</a:t>
            </a:r>
            <a:r>
              <a:rPr lang="zh-CN" altLang="en-US" sz="1600" dirty="0"/>
              <a:t>（</a:t>
            </a:r>
            <a:r>
              <a:rPr lang="en-US" altLang="zh-CN" sz="1600" dirty="0">
                <a:latin typeface="Kunstler Script" panose="030304020206070D0D06" pitchFamily="66" charset="0"/>
              </a:rPr>
              <a:t>International Labor Day</a:t>
            </a:r>
            <a:r>
              <a:rPr lang="zh-CN" altLang="en-US" sz="1600" dirty="0">
                <a:latin typeface="Kunstler Script" panose="030304020206070D0D06" pitchFamily="66" charset="0"/>
              </a:rPr>
              <a:t>或者</a:t>
            </a:r>
            <a:r>
              <a:rPr lang="en-US" altLang="zh-CN" sz="1600" dirty="0">
                <a:latin typeface="Kunstler Script" panose="030304020206070D0D06" pitchFamily="66" charset="0"/>
              </a:rPr>
              <a:t>May Day</a:t>
            </a:r>
            <a:r>
              <a:rPr lang="zh-CN" altLang="en-US" sz="1600" dirty="0"/>
              <a:t>），又称</a:t>
            </a:r>
            <a:r>
              <a:rPr lang="zh-CN" altLang="en-US" sz="1600" b="1" dirty="0"/>
              <a:t>国际劳动节</a:t>
            </a:r>
            <a:r>
              <a:rPr lang="zh-CN" altLang="en-US" sz="1600" dirty="0"/>
              <a:t>、</a:t>
            </a:r>
            <a:r>
              <a:rPr lang="zh-CN" altLang="en-US" sz="1600" b="1" dirty="0"/>
              <a:t>劳动节</a:t>
            </a:r>
            <a:r>
              <a:rPr lang="zh-CN" altLang="en-US" sz="1600" dirty="0"/>
              <a:t>，是世界上大多数国家的劳动节。</a:t>
            </a:r>
            <a:endParaRPr lang="zh-CN" altLang="en-US" sz="1600" dirty="0"/>
          </a:p>
        </p:txBody>
      </p:sp>
      <p:sp>
        <p:nvSpPr>
          <p:cNvPr id="55" name="文本框 54"/>
          <p:cNvSpPr txBox="1"/>
          <p:nvPr/>
        </p:nvSpPr>
        <p:spPr>
          <a:xfrm>
            <a:off x="619125" y="4486809"/>
            <a:ext cx="3305175" cy="400110"/>
          </a:xfrm>
          <a:prstGeom prst="rect">
            <a:avLst/>
          </a:prstGeom>
          <a:noFill/>
        </p:spPr>
        <p:txBody>
          <a:bodyPr wrap="square" rtlCol="0">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点击添加小标题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619125" y="4984738"/>
            <a:ext cx="3524250" cy="793487"/>
          </a:xfrm>
          <a:prstGeom prst="rect">
            <a:avLst/>
          </a:prstGeom>
          <a:noFill/>
        </p:spPr>
        <p:txBody>
          <a:bodyPr wrap="square" rtlCol="0">
            <a:spAutoFit/>
          </a:bodyPr>
          <a:lstStyle/>
          <a:p>
            <a:pPr>
              <a:lnSpc>
                <a:spcPct val="150000"/>
              </a:lnSpc>
            </a:pPr>
            <a:r>
              <a:rPr lang="zh-CN" altLang="en-US" sz="1600" dirty="0">
                <a:solidFill>
                  <a:schemeClr val="tx1">
                    <a:lumMod val="75000"/>
                    <a:lumOff val="25000"/>
                  </a:schemeClr>
                </a:solidFill>
              </a:rPr>
              <a:t>在工人运动的强大压力下，美国国会虽然被迫制定了八小时工作制的法律。</a:t>
            </a:r>
            <a:endParaRPr lang="zh-CN" altLang="en-US" sz="1600" dirty="0">
              <a:solidFill>
                <a:schemeClr val="tx1">
                  <a:lumMod val="75000"/>
                  <a:lumOff val="25000"/>
                </a:schemeClr>
              </a:solidFill>
            </a:endParaRPr>
          </a:p>
        </p:txBody>
      </p:sp>
      <p:sp>
        <p:nvSpPr>
          <p:cNvPr id="59" name="文本框 58"/>
          <p:cNvSpPr txBox="1"/>
          <p:nvPr/>
        </p:nvSpPr>
        <p:spPr>
          <a:xfrm>
            <a:off x="4461213" y="4480821"/>
            <a:ext cx="3305175" cy="400110"/>
          </a:xfrm>
          <a:prstGeom prst="rect">
            <a:avLst/>
          </a:prstGeom>
          <a:noFill/>
        </p:spPr>
        <p:txBody>
          <a:bodyPr wrap="square" rtlCol="0">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点击添加小标题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4461213" y="4978750"/>
            <a:ext cx="3524250" cy="793487"/>
          </a:xfrm>
          <a:prstGeom prst="rect">
            <a:avLst/>
          </a:prstGeom>
          <a:noFill/>
        </p:spPr>
        <p:txBody>
          <a:bodyPr wrap="square" rtlCol="0">
            <a:spAutoFit/>
          </a:bodyPr>
          <a:lstStyle/>
          <a:p>
            <a:pPr>
              <a:lnSpc>
                <a:spcPct val="150000"/>
              </a:lnSpc>
            </a:pPr>
            <a:r>
              <a:rPr lang="zh-CN" altLang="en-US" sz="1600" dirty="0">
                <a:solidFill>
                  <a:schemeClr val="tx1">
                    <a:lumMod val="75000"/>
                    <a:lumOff val="25000"/>
                  </a:schemeClr>
                </a:solidFill>
              </a:rPr>
              <a:t>在工人运动的强大压力下，美国国会虽然被迫制定了八小时工作制的法律。</a:t>
            </a:r>
            <a:endParaRPr lang="zh-CN" altLang="en-US" sz="1600" dirty="0">
              <a:solidFill>
                <a:schemeClr val="tx1">
                  <a:lumMod val="75000"/>
                  <a:lumOff val="25000"/>
                </a:schemeClr>
              </a:solidFill>
            </a:endParaRPr>
          </a:p>
        </p:txBody>
      </p:sp>
      <p:sp>
        <p:nvSpPr>
          <p:cNvPr id="62" name="文本框 61"/>
          <p:cNvSpPr txBox="1"/>
          <p:nvPr/>
        </p:nvSpPr>
        <p:spPr>
          <a:xfrm>
            <a:off x="8257766" y="4486809"/>
            <a:ext cx="3305175" cy="400110"/>
          </a:xfrm>
          <a:prstGeom prst="rect">
            <a:avLst/>
          </a:prstGeom>
          <a:noFill/>
        </p:spPr>
        <p:txBody>
          <a:bodyPr wrap="square" rtlCol="0">
            <a:spAutoFit/>
          </a:bodyPr>
          <a:lstStyle/>
          <a:p>
            <a:pPr algn="ct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点击添加小标题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8257766" y="4984738"/>
            <a:ext cx="3524250" cy="793487"/>
          </a:xfrm>
          <a:prstGeom prst="rect">
            <a:avLst/>
          </a:prstGeom>
          <a:noFill/>
        </p:spPr>
        <p:txBody>
          <a:bodyPr wrap="square" rtlCol="0">
            <a:spAutoFit/>
          </a:bodyPr>
          <a:lstStyle/>
          <a:p>
            <a:pPr>
              <a:lnSpc>
                <a:spcPct val="150000"/>
              </a:lnSpc>
            </a:pPr>
            <a:r>
              <a:rPr lang="zh-CN" altLang="en-US" sz="1600" dirty="0">
                <a:solidFill>
                  <a:schemeClr val="tx1">
                    <a:lumMod val="75000"/>
                    <a:lumOff val="25000"/>
                  </a:schemeClr>
                </a:solidFill>
              </a:rPr>
              <a:t>在工人运动的强大压力下，美国国会虽然被迫制定了八小时工作制的法律。</a:t>
            </a:r>
            <a:endParaRPr lang="zh-CN" altLang="en-US" sz="1600" dirty="0">
              <a:solidFill>
                <a:schemeClr val="tx1">
                  <a:lumMod val="75000"/>
                  <a:lumOff val="25000"/>
                </a:schemeClr>
              </a:solidFill>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22" presetClass="entr" presetSubtype="8" fill="hold" grpId="0" nodeType="after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wipe(left)">
                                      <p:cBhvr>
                                        <p:cTn id="18" dur="1000"/>
                                        <p:tgtEl>
                                          <p:spTgt spid="54"/>
                                        </p:tgtEl>
                                      </p:cBhvr>
                                    </p:animEffect>
                                  </p:childTnLst>
                                </p:cTn>
                              </p:par>
                            </p:childTnLst>
                          </p:cTn>
                        </p:par>
                        <p:par>
                          <p:cTn id="19" fill="hold">
                            <p:stCondLst>
                              <p:cond delay="3125"/>
                            </p:stCondLst>
                            <p:childTnLst>
                              <p:par>
                                <p:cTn id="20" presetID="12" presetClass="entr" presetSubtype="1"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ppt_y</p:attrName>
                                        </p:attrNameLst>
                                      </p:cBhvr>
                                      <p:tavLst>
                                        <p:tav tm="0">
                                          <p:val>
                                            <p:strVal val="#ppt_y-#ppt_h*1.125000"/>
                                          </p:val>
                                        </p:tav>
                                        <p:tav tm="100000">
                                          <p:val>
                                            <p:strVal val="#ppt_y"/>
                                          </p:val>
                                        </p:tav>
                                      </p:tavLst>
                                    </p:anim>
                                    <p:animEffect transition="in" filter="wipe(down)">
                                      <p:cBhvr>
                                        <p:cTn id="23" dur="500"/>
                                        <p:tgtEl>
                                          <p:spTgt spid="7"/>
                                        </p:tgtEl>
                                      </p:cBhvr>
                                    </p:animEffect>
                                  </p:childTnLst>
                                </p:cTn>
                              </p:par>
                            </p:childTnLst>
                          </p:cTn>
                        </p:par>
                        <p:par>
                          <p:cTn id="24" fill="hold">
                            <p:stCondLst>
                              <p:cond delay="3625"/>
                            </p:stCondLst>
                            <p:childTnLst>
                              <p:par>
                                <p:cTn id="25" presetID="10"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par>
                                <p:cTn id="28" presetID="10" presetClass="entr" presetSubtype="0" fill="hold" grpId="0" nodeType="withEffect">
                                  <p:stCondLst>
                                    <p:cond delay="0"/>
                                  </p:stCondLst>
                                  <p:iterate type="lt">
                                    <p:tmPct val="30000"/>
                                  </p:iterate>
                                  <p:childTnLst>
                                    <p:set>
                                      <p:cBhvr>
                                        <p:cTn id="29" dur="1" fill="hold">
                                          <p:stCondLst>
                                            <p:cond delay="0"/>
                                          </p:stCondLst>
                                        </p:cTn>
                                        <p:tgtEl>
                                          <p:spTgt spid="55"/>
                                        </p:tgtEl>
                                        <p:attrNameLst>
                                          <p:attrName>style.visibility</p:attrName>
                                        </p:attrNameLst>
                                      </p:cBhvr>
                                      <p:to>
                                        <p:strVal val="visible"/>
                                      </p:to>
                                    </p:set>
                                    <p:animEffect transition="in" filter="fade">
                                      <p:cBhvr>
                                        <p:cTn id="30" dur="500"/>
                                        <p:tgtEl>
                                          <p:spTgt spid="55"/>
                                        </p:tgtEl>
                                      </p:cBhvr>
                                    </p:animEffect>
                                  </p:childTnLst>
                                </p:cTn>
                              </p:par>
                              <p:par>
                                <p:cTn id="31" presetID="34" presetClass="emph" presetSubtype="0" fill="hold" grpId="1" nodeType="withEffect">
                                  <p:stCondLst>
                                    <p:cond delay="0"/>
                                  </p:stCondLst>
                                  <p:iterate type="lt">
                                    <p:tmPct val="30000"/>
                                  </p:iterate>
                                  <p:childTnLst>
                                    <p:animMotion origin="layout" path="M 0.0 0.0 L 0.0 -0.07213" pathEditMode="relative" ptsTypes="">
                                      <p:cBhvr>
                                        <p:cTn id="32" dur="250" accel="50000" decel="50000" autoRev="1" fill="hold">
                                          <p:stCondLst>
                                            <p:cond delay="0"/>
                                          </p:stCondLst>
                                        </p:cTn>
                                        <p:tgtEl>
                                          <p:spTgt spid="55"/>
                                        </p:tgtEl>
                                        <p:attrNameLst>
                                          <p:attrName>ppt_x</p:attrName>
                                          <p:attrName>ppt_y</p:attrName>
                                        </p:attrNameLst>
                                      </p:cBhvr>
                                    </p:animMotion>
                                    <p:animRot by="1500000">
                                      <p:cBhvr>
                                        <p:cTn id="33" dur="125" fill="hold">
                                          <p:stCondLst>
                                            <p:cond delay="0"/>
                                          </p:stCondLst>
                                        </p:cTn>
                                        <p:tgtEl>
                                          <p:spTgt spid="55"/>
                                        </p:tgtEl>
                                        <p:attrNameLst>
                                          <p:attrName>r</p:attrName>
                                        </p:attrNameLst>
                                      </p:cBhvr>
                                    </p:animRot>
                                    <p:animRot by="-1500000">
                                      <p:cBhvr>
                                        <p:cTn id="34" dur="125" fill="hold">
                                          <p:stCondLst>
                                            <p:cond delay="125"/>
                                          </p:stCondLst>
                                        </p:cTn>
                                        <p:tgtEl>
                                          <p:spTgt spid="55"/>
                                        </p:tgtEl>
                                        <p:attrNameLst>
                                          <p:attrName>r</p:attrName>
                                        </p:attrNameLst>
                                      </p:cBhvr>
                                    </p:animRot>
                                    <p:animRot by="-1500000">
                                      <p:cBhvr>
                                        <p:cTn id="35" dur="125" fill="hold">
                                          <p:stCondLst>
                                            <p:cond delay="250"/>
                                          </p:stCondLst>
                                        </p:cTn>
                                        <p:tgtEl>
                                          <p:spTgt spid="55"/>
                                        </p:tgtEl>
                                        <p:attrNameLst>
                                          <p:attrName>r</p:attrName>
                                        </p:attrNameLst>
                                      </p:cBhvr>
                                    </p:animRot>
                                    <p:animRot by="1500000">
                                      <p:cBhvr>
                                        <p:cTn id="36" dur="125" fill="hold">
                                          <p:stCondLst>
                                            <p:cond delay="375"/>
                                          </p:stCondLst>
                                        </p:cTn>
                                        <p:tgtEl>
                                          <p:spTgt spid="55"/>
                                        </p:tgtEl>
                                        <p:attrNameLst>
                                          <p:attrName>r</p:attrName>
                                        </p:attrNameLst>
                                      </p:cBhvr>
                                    </p:animRot>
                                  </p:childTnLst>
                                </p:cTn>
                              </p:par>
                              <p:par>
                                <p:cTn id="37" presetID="10" presetClass="entr" presetSubtype="0" fill="hold" grpId="0" nodeType="withEffect">
                                  <p:stCondLst>
                                    <p:cond delay="50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childTnLst>
                          </p:cTn>
                        </p:par>
                        <p:par>
                          <p:cTn id="40" fill="hold">
                            <p:stCondLst>
                              <p:cond delay="5025"/>
                            </p:stCondLst>
                            <p:childTnLst>
                              <p:par>
                                <p:cTn id="41" presetID="12" presetClass="entr" presetSubtype="1"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p:tgtEl>
                                          <p:spTgt spid="39"/>
                                        </p:tgtEl>
                                        <p:attrNameLst>
                                          <p:attrName>ppt_y</p:attrName>
                                        </p:attrNameLst>
                                      </p:cBhvr>
                                      <p:tavLst>
                                        <p:tav tm="0">
                                          <p:val>
                                            <p:strVal val="#ppt_y-#ppt_h*1.125000"/>
                                          </p:val>
                                        </p:tav>
                                        <p:tav tm="100000">
                                          <p:val>
                                            <p:strVal val="#ppt_y"/>
                                          </p:val>
                                        </p:tav>
                                      </p:tavLst>
                                    </p:anim>
                                    <p:animEffect transition="in" filter="wipe(down)">
                                      <p:cBhvr>
                                        <p:cTn id="44" dur="500"/>
                                        <p:tgtEl>
                                          <p:spTgt spid="39"/>
                                        </p:tgtEl>
                                      </p:cBhvr>
                                    </p:animEffect>
                                  </p:childTnLst>
                                </p:cTn>
                              </p:par>
                            </p:childTnLst>
                          </p:cTn>
                        </p:par>
                        <p:par>
                          <p:cTn id="45" fill="hold">
                            <p:stCondLst>
                              <p:cond delay="5525"/>
                            </p:stCondLst>
                            <p:childTnLst>
                              <p:par>
                                <p:cTn id="46" presetID="10" presetClass="entr" presetSubtype="0"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500"/>
                                        <p:tgtEl>
                                          <p:spTgt spid="40"/>
                                        </p:tgtEl>
                                      </p:cBhvr>
                                    </p:animEffect>
                                  </p:childTnLst>
                                </p:cTn>
                              </p:par>
                              <p:par>
                                <p:cTn id="49" presetID="10" presetClass="entr" presetSubtype="0" fill="hold" grpId="0" nodeType="withEffect">
                                  <p:stCondLst>
                                    <p:cond delay="0"/>
                                  </p:stCondLst>
                                  <p:iterate type="lt">
                                    <p:tmPct val="30000"/>
                                  </p:iterate>
                                  <p:childTnLst>
                                    <p:set>
                                      <p:cBhvr>
                                        <p:cTn id="50" dur="1" fill="hold">
                                          <p:stCondLst>
                                            <p:cond delay="0"/>
                                          </p:stCondLst>
                                        </p:cTn>
                                        <p:tgtEl>
                                          <p:spTgt spid="59"/>
                                        </p:tgtEl>
                                        <p:attrNameLst>
                                          <p:attrName>style.visibility</p:attrName>
                                        </p:attrNameLst>
                                      </p:cBhvr>
                                      <p:to>
                                        <p:strVal val="visible"/>
                                      </p:to>
                                    </p:set>
                                    <p:animEffect transition="in" filter="fade">
                                      <p:cBhvr>
                                        <p:cTn id="51" dur="500"/>
                                        <p:tgtEl>
                                          <p:spTgt spid="59"/>
                                        </p:tgtEl>
                                      </p:cBhvr>
                                    </p:animEffect>
                                  </p:childTnLst>
                                </p:cTn>
                              </p:par>
                              <p:par>
                                <p:cTn id="52" presetID="34" presetClass="emph" presetSubtype="0" fill="hold" grpId="1" nodeType="withEffect">
                                  <p:stCondLst>
                                    <p:cond delay="0"/>
                                  </p:stCondLst>
                                  <p:iterate type="lt">
                                    <p:tmPct val="30000"/>
                                  </p:iterate>
                                  <p:childTnLst>
                                    <p:animMotion origin="layout" path="M 0.0 0.0 L 0.0 -0.07213" pathEditMode="relative" ptsTypes="">
                                      <p:cBhvr>
                                        <p:cTn id="53" dur="250" accel="50000" decel="50000" autoRev="1" fill="hold">
                                          <p:stCondLst>
                                            <p:cond delay="0"/>
                                          </p:stCondLst>
                                        </p:cTn>
                                        <p:tgtEl>
                                          <p:spTgt spid="59"/>
                                        </p:tgtEl>
                                        <p:attrNameLst>
                                          <p:attrName>ppt_x</p:attrName>
                                          <p:attrName>ppt_y</p:attrName>
                                        </p:attrNameLst>
                                      </p:cBhvr>
                                    </p:animMotion>
                                    <p:animRot by="1500000">
                                      <p:cBhvr>
                                        <p:cTn id="54" dur="125" fill="hold">
                                          <p:stCondLst>
                                            <p:cond delay="0"/>
                                          </p:stCondLst>
                                        </p:cTn>
                                        <p:tgtEl>
                                          <p:spTgt spid="59"/>
                                        </p:tgtEl>
                                        <p:attrNameLst>
                                          <p:attrName>r</p:attrName>
                                        </p:attrNameLst>
                                      </p:cBhvr>
                                    </p:animRot>
                                    <p:animRot by="-1500000">
                                      <p:cBhvr>
                                        <p:cTn id="55" dur="125" fill="hold">
                                          <p:stCondLst>
                                            <p:cond delay="125"/>
                                          </p:stCondLst>
                                        </p:cTn>
                                        <p:tgtEl>
                                          <p:spTgt spid="59"/>
                                        </p:tgtEl>
                                        <p:attrNameLst>
                                          <p:attrName>r</p:attrName>
                                        </p:attrNameLst>
                                      </p:cBhvr>
                                    </p:animRot>
                                    <p:animRot by="-1500000">
                                      <p:cBhvr>
                                        <p:cTn id="56" dur="125" fill="hold">
                                          <p:stCondLst>
                                            <p:cond delay="250"/>
                                          </p:stCondLst>
                                        </p:cTn>
                                        <p:tgtEl>
                                          <p:spTgt spid="59"/>
                                        </p:tgtEl>
                                        <p:attrNameLst>
                                          <p:attrName>r</p:attrName>
                                        </p:attrNameLst>
                                      </p:cBhvr>
                                    </p:animRot>
                                    <p:animRot by="1500000">
                                      <p:cBhvr>
                                        <p:cTn id="57" dur="125" fill="hold">
                                          <p:stCondLst>
                                            <p:cond delay="375"/>
                                          </p:stCondLst>
                                        </p:cTn>
                                        <p:tgtEl>
                                          <p:spTgt spid="59"/>
                                        </p:tgtEl>
                                        <p:attrNameLst>
                                          <p:attrName>r</p:attrName>
                                        </p:attrNameLst>
                                      </p:cBhvr>
                                    </p:animRot>
                                  </p:childTnLst>
                                </p:cTn>
                              </p:par>
                              <p:par>
                                <p:cTn id="58" presetID="10" presetClass="entr" presetSubtype="0" fill="hold" grpId="0" nodeType="withEffect">
                                  <p:stCondLst>
                                    <p:cond delay="500"/>
                                  </p:stCondLst>
                                  <p:childTnLst>
                                    <p:set>
                                      <p:cBhvr>
                                        <p:cTn id="59" dur="1" fill="hold">
                                          <p:stCondLst>
                                            <p:cond delay="0"/>
                                          </p:stCondLst>
                                        </p:cTn>
                                        <p:tgtEl>
                                          <p:spTgt spid="60"/>
                                        </p:tgtEl>
                                        <p:attrNameLst>
                                          <p:attrName>style.visibility</p:attrName>
                                        </p:attrNameLst>
                                      </p:cBhvr>
                                      <p:to>
                                        <p:strVal val="visible"/>
                                      </p:to>
                                    </p:set>
                                    <p:animEffect transition="in" filter="fade">
                                      <p:cBhvr>
                                        <p:cTn id="60" dur="500"/>
                                        <p:tgtEl>
                                          <p:spTgt spid="60"/>
                                        </p:tgtEl>
                                      </p:cBhvr>
                                    </p:animEffect>
                                  </p:childTnLst>
                                </p:cTn>
                              </p:par>
                            </p:childTnLst>
                          </p:cTn>
                        </p:par>
                        <p:par>
                          <p:cTn id="61" fill="hold">
                            <p:stCondLst>
                              <p:cond delay="6925"/>
                            </p:stCondLst>
                            <p:childTnLst>
                              <p:par>
                                <p:cTn id="62" presetID="12" presetClass="entr" presetSubtype="1"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additive="base">
                                        <p:cTn id="64" dur="500"/>
                                        <p:tgtEl>
                                          <p:spTgt spid="46"/>
                                        </p:tgtEl>
                                        <p:attrNameLst>
                                          <p:attrName>ppt_y</p:attrName>
                                        </p:attrNameLst>
                                      </p:cBhvr>
                                      <p:tavLst>
                                        <p:tav tm="0">
                                          <p:val>
                                            <p:strVal val="#ppt_y-#ppt_h*1.125000"/>
                                          </p:val>
                                        </p:tav>
                                        <p:tav tm="100000">
                                          <p:val>
                                            <p:strVal val="#ppt_y"/>
                                          </p:val>
                                        </p:tav>
                                      </p:tavLst>
                                    </p:anim>
                                    <p:animEffect transition="in" filter="wipe(down)">
                                      <p:cBhvr>
                                        <p:cTn id="65" dur="500"/>
                                        <p:tgtEl>
                                          <p:spTgt spid="46"/>
                                        </p:tgtEl>
                                      </p:cBhvr>
                                    </p:animEffect>
                                  </p:childTnLst>
                                </p:cTn>
                              </p:par>
                            </p:childTnLst>
                          </p:cTn>
                        </p:par>
                        <p:par>
                          <p:cTn id="66" fill="hold">
                            <p:stCondLst>
                              <p:cond delay="7425"/>
                            </p:stCondLst>
                            <p:childTnLst>
                              <p:par>
                                <p:cTn id="67" presetID="10" presetClass="entr" presetSubtype="0" fill="hold" nodeType="after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500"/>
                                        <p:tgtEl>
                                          <p:spTgt spid="47"/>
                                        </p:tgtEl>
                                      </p:cBhvr>
                                    </p:animEffect>
                                  </p:childTnLst>
                                </p:cTn>
                              </p:par>
                              <p:par>
                                <p:cTn id="70" presetID="10" presetClass="entr" presetSubtype="0" fill="hold" grpId="0" nodeType="withEffect">
                                  <p:stCondLst>
                                    <p:cond delay="0"/>
                                  </p:stCondLst>
                                  <p:iterate type="lt">
                                    <p:tmPct val="30000"/>
                                  </p:iterate>
                                  <p:childTnLst>
                                    <p:set>
                                      <p:cBhvr>
                                        <p:cTn id="71" dur="1" fill="hold">
                                          <p:stCondLst>
                                            <p:cond delay="0"/>
                                          </p:stCondLst>
                                        </p:cTn>
                                        <p:tgtEl>
                                          <p:spTgt spid="62"/>
                                        </p:tgtEl>
                                        <p:attrNameLst>
                                          <p:attrName>style.visibility</p:attrName>
                                        </p:attrNameLst>
                                      </p:cBhvr>
                                      <p:to>
                                        <p:strVal val="visible"/>
                                      </p:to>
                                    </p:set>
                                    <p:animEffect transition="in" filter="fade">
                                      <p:cBhvr>
                                        <p:cTn id="72" dur="500"/>
                                        <p:tgtEl>
                                          <p:spTgt spid="62"/>
                                        </p:tgtEl>
                                      </p:cBhvr>
                                    </p:animEffect>
                                  </p:childTnLst>
                                </p:cTn>
                              </p:par>
                              <p:par>
                                <p:cTn id="73" presetID="34" presetClass="emph" presetSubtype="0" fill="hold" grpId="1" nodeType="withEffect">
                                  <p:stCondLst>
                                    <p:cond delay="0"/>
                                  </p:stCondLst>
                                  <p:iterate type="lt">
                                    <p:tmPct val="30000"/>
                                  </p:iterate>
                                  <p:childTnLst>
                                    <p:animMotion origin="layout" path="M 0.0 0.0 L 0.0 -0.07213" pathEditMode="relative" ptsTypes="">
                                      <p:cBhvr>
                                        <p:cTn id="74" dur="250" accel="50000" decel="50000" autoRev="1" fill="hold">
                                          <p:stCondLst>
                                            <p:cond delay="0"/>
                                          </p:stCondLst>
                                        </p:cTn>
                                        <p:tgtEl>
                                          <p:spTgt spid="62"/>
                                        </p:tgtEl>
                                        <p:attrNameLst>
                                          <p:attrName>ppt_x</p:attrName>
                                          <p:attrName>ppt_y</p:attrName>
                                        </p:attrNameLst>
                                      </p:cBhvr>
                                    </p:animMotion>
                                    <p:animRot by="1500000">
                                      <p:cBhvr>
                                        <p:cTn id="75" dur="125" fill="hold">
                                          <p:stCondLst>
                                            <p:cond delay="0"/>
                                          </p:stCondLst>
                                        </p:cTn>
                                        <p:tgtEl>
                                          <p:spTgt spid="62"/>
                                        </p:tgtEl>
                                        <p:attrNameLst>
                                          <p:attrName>r</p:attrName>
                                        </p:attrNameLst>
                                      </p:cBhvr>
                                    </p:animRot>
                                    <p:animRot by="-1500000">
                                      <p:cBhvr>
                                        <p:cTn id="76" dur="125" fill="hold">
                                          <p:stCondLst>
                                            <p:cond delay="125"/>
                                          </p:stCondLst>
                                        </p:cTn>
                                        <p:tgtEl>
                                          <p:spTgt spid="62"/>
                                        </p:tgtEl>
                                        <p:attrNameLst>
                                          <p:attrName>r</p:attrName>
                                        </p:attrNameLst>
                                      </p:cBhvr>
                                    </p:animRot>
                                    <p:animRot by="-1500000">
                                      <p:cBhvr>
                                        <p:cTn id="77" dur="125" fill="hold">
                                          <p:stCondLst>
                                            <p:cond delay="250"/>
                                          </p:stCondLst>
                                        </p:cTn>
                                        <p:tgtEl>
                                          <p:spTgt spid="62"/>
                                        </p:tgtEl>
                                        <p:attrNameLst>
                                          <p:attrName>r</p:attrName>
                                        </p:attrNameLst>
                                      </p:cBhvr>
                                    </p:animRot>
                                    <p:animRot by="1500000">
                                      <p:cBhvr>
                                        <p:cTn id="78" dur="125" fill="hold">
                                          <p:stCondLst>
                                            <p:cond delay="375"/>
                                          </p:stCondLst>
                                        </p:cTn>
                                        <p:tgtEl>
                                          <p:spTgt spid="62"/>
                                        </p:tgtEl>
                                        <p:attrNameLst>
                                          <p:attrName>r</p:attrName>
                                        </p:attrNameLst>
                                      </p:cBhvr>
                                    </p:animRot>
                                  </p:childTnLst>
                                </p:cTn>
                              </p:par>
                              <p:par>
                                <p:cTn id="79" presetID="10" presetClass="entr" presetSubtype="0" fill="hold" grpId="0" nodeType="withEffect">
                                  <p:stCondLst>
                                    <p:cond delay="500"/>
                                  </p:stCondLst>
                                  <p:childTnLst>
                                    <p:set>
                                      <p:cBhvr>
                                        <p:cTn id="80" dur="1" fill="hold">
                                          <p:stCondLst>
                                            <p:cond delay="0"/>
                                          </p:stCondLst>
                                        </p:cTn>
                                        <p:tgtEl>
                                          <p:spTgt spid="63"/>
                                        </p:tgtEl>
                                        <p:attrNameLst>
                                          <p:attrName>style.visibility</p:attrName>
                                        </p:attrNameLst>
                                      </p:cBhvr>
                                      <p:to>
                                        <p:strVal val="visible"/>
                                      </p:to>
                                    </p:set>
                                    <p:animEffect transition="in" filter="fade">
                                      <p:cBhvr>
                                        <p:cTn id="81"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animBg="1"/>
      <p:bldP spid="39" grpId="0" animBg="1"/>
      <p:bldP spid="46" grpId="0" animBg="1"/>
      <p:bldP spid="54" grpId="0"/>
      <p:bldP spid="55" grpId="0"/>
      <p:bldP spid="55" grpId="1"/>
      <p:bldP spid="56" grpId="0"/>
      <p:bldP spid="59" grpId="0"/>
      <p:bldP spid="59" grpId="1"/>
      <p:bldP spid="60" grpId="0"/>
      <p:bldP spid="62" grpId="0"/>
      <p:bldP spid="62" grpId="1"/>
      <p:bldP spid="6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grpSp>
        <p:nvGrpSpPr>
          <p:cNvPr id="37" name="组合 36"/>
          <p:cNvGrpSpPr/>
          <p:nvPr/>
        </p:nvGrpSpPr>
        <p:grpSpPr>
          <a:xfrm>
            <a:off x="5474886" y="638991"/>
            <a:ext cx="1242225" cy="980261"/>
            <a:chOff x="5474886" y="638991"/>
            <a:chExt cx="1242225" cy="980261"/>
          </a:xfrm>
        </p:grpSpPr>
        <p:sp>
          <p:nvSpPr>
            <p:cNvPr id="39" name="箭头: 五边形 38"/>
            <p:cNvSpPr/>
            <p:nvPr/>
          </p:nvSpPr>
          <p:spPr>
            <a:xfrm rot="5400000">
              <a:off x="5605868" y="508009"/>
              <a:ext cx="980261" cy="1242225"/>
            </a:xfrm>
            <a:prstGeom prst="homePlate">
              <a:avLst>
                <a:gd name="adj" fmla="val 29730"/>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5659226" y="885871"/>
              <a:ext cx="884449" cy="584775"/>
            </a:xfrm>
            <a:prstGeom prst="rect">
              <a:avLst/>
            </a:prstGeom>
            <a:noFill/>
          </p:spPr>
          <p:txBody>
            <a:bodyPr wrap="square" rtlCol="0">
              <a:spAutoFit/>
            </a:bodyPr>
            <a:lstStyle/>
            <a:p>
              <a:pPr algn="ctr"/>
              <a:r>
                <a:rPr lang="en-US" altLang="zh-CN" sz="3200" dirty="0">
                  <a:solidFill>
                    <a:schemeClr val="bg1"/>
                  </a:solidFill>
                  <a:latin typeface="Impact" panose="020B0806030902050204" pitchFamily="34" charset="0"/>
                </a:rPr>
                <a:t>01</a:t>
              </a:r>
              <a:endParaRPr lang="zh-CN" altLang="en-US" sz="3200" dirty="0">
                <a:solidFill>
                  <a:schemeClr val="bg1"/>
                </a:solidFill>
                <a:latin typeface="Impact" panose="020B0806030902050204" pitchFamily="34" charset="0"/>
              </a:endParaRPr>
            </a:p>
          </p:txBody>
        </p:sp>
      </p:gr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第十章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活动亮点</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5"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14</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第一部分   </a:t>
            </a:r>
            <a:r>
              <a:rPr lang="zh-CN" altLang="en-US" sz="2400" dirty="0">
                <a:solidFill>
                  <a:srgbClr val="F5E4D0"/>
                </a:solidFill>
                <a:latin typeface="造字工房版黑（非商用）常规体" pitchFamily="50" charset="-122"/>
                <a:ea typeface="造字工房版黑（非商用）常规体" pitchFamily="50" charset="-122"/>
              </a:rPr>
              <a:t>活动概况</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9" name="文本框 8"/>
          <p:cNvSpPr txBox="1"/>
          <p:nvPr/>
        </p:nvSpPr>
        <p:spPr>
          <a:xfrm>
            <a:off x="1159719" y="2974509"/>
            <a:ext cx="5569095" cy="2308324"/>
          </a:xfrm>
          <a:prstGeom prst="rect">
            <a:avLst/>
          </a:prstGeom>
          <a:noFill/>
        </p:spPr>
        <p:txBody>
          <a:bodyPr wrap="square" rtlCol="0">
            <a:spAutoFit/>
          </a:bodyPr>
          <a:lstStyle/>
          <a:p>
            <a:pPr>
              <a:lnSpc>
                <a:spcPct val="150000"/>
              </a:lnSpc>
            </a:pPr>
            <a:r>
              <a:rPr lang="zh-CN" altLang="en-US" sz="1600" dirty="0"/>
              <a:t>在工人运动的强大压力下，美国国会虽然被迫制定了八小时工作制的法律。但是，狠毒的资本家根本不予理睬，这项法律只不过是一纸空文，工人们仍然是生活在水深火热之中，倍受资本家的折磨。忍无可忍的工人们决定将这场争取生存权利的斗争，推向一个新的高潮，准备举行更大规模的罢工运动。</a:t>
            </a:r>
            <a:endParaRPr lang="zh-CN" altLang="en-US" sz="1600" dirty="0"/>
          </a:p>
        </p:txBody>
      </p:sp>
      <p:grpSp>
        <p:nvGrpSpPr>
          <p:cNvPr id="17" name="组合 16"/>
          <p:cNvGrpSpPr/>
          <p:nvPr/>
        </p:nvGrpSpPr>
        <p:grpSpPr>
          <a:xfrm>
            <a:off x="546242" y="1920242"/>
            <a:ext cx="11099512" cy="3634531"/>
            <a:chOff x="546242" y="2185243"/>
            <a:chExt cx="11099512" cy="3634531"/>
          </a:xfrm>
        </p:grpSpPr>
        <p:grpSp>
          <p:nvGrpSpPr>
            <p:cNvPr id="13" name="组合 12"/>
            <p:cNvGrpSpPr/>
            <p:nvPr/>
          </p:nvGrpSpPr>
          <p:grpSpPr>
            <a:xfrm>
              <a:off x="546242" y="2195149"/>
              <a:ext cx="11099512" cy="799718"/>
              <a:chOff x="657225" y="2210181"/>
              <a:chExt cx="4714875" cy="799718"/>
            </a:xfrm>
          </p:grpSpPr>
          <p:sp>
            <p:nvSpPr>
              <p:cNvPr id="11" name="矩形 10"/>
              <p:cNvSpPr/>
              <p:nvPr/>
            </p:nvSpPr>
            <p:spPr>
              <a:xfrm>
                <a:off x="657225" y="2210181"/>
                <a:ext cx="4714875" cy="190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657225" y="2395048"/>
                <a:ext cx="4714875" cy="61485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圆顶角 15"/>
            <p:cNvSpPr/>
            <p:nvPr/>
          </p:nvSpPr>
          <p:spPr>
            <a:xfrm flipV="1">
              <a:off x="546242" y="2185243"/>
              <a:ext cx="11099512" cy="3634531"/>
            </a:xfrm>
            <a:prstGeom prst="round2Same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1" name="直接连接符 30"/>
          <p:cNvCxnSpPr/>
          <p:nvPr/>
        </p:nvCxnSpPr>
        <p:spPr>
          <a:xfrm>
            <a:off x="6728814" y="3067050"/>
            <a:ext cx="0" cy="21600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6905625" y="3095625"/>
            <a:ext cx="1381125" cy="2085975"/>
          </a:xfrm>
          <a:prstGeom prst="rect">
            <a:avLst/>
          </a:prstGeom>
          <a:blipFill>
            <a:blip r:embed="rId6"/>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8372475" y="3095625"/>
            <a:ext cx="1381125" cy="2085975"/>
          </a:xfrm>
          <a:prstGeom prst="rect">
            <a:avLst/>
          </a:prstGeom>
          <a:blipFill>
            <a:blip r:embed="rId7"/>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9837665" y="3095625"/>
            <a:ext cx="1381125" cy="2085975"/>
          </a:xfrm>
          <a:prstGeom prst="rect">
            <a:avLst/>
          </a:prstGeom>
          <a:blipFill>
            <a:blip r:embed="rId8"/>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800100" y="2228850"/>
            <a:ext cx="2971800"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点击添加小标题</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2" presetClass="entr" presetSubtype="1"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500"/>
                                        <p:tgtEl>
                                          <p:spTgt spid="37"/>
                                        </p:tgtEl>
                                        <p:attrNameLst>
                                          <p:attrName>ppt_y</p:attrName>
                                        </p:attrNameLst>
                                      </p:cBhvr>
                                      <p:tavLst>
                                        <p:tav tm="0">
                                          <p:val>
                                            <p:strVal val="#ppt_y-#ppt_h*1.125000"/>
                                          </p:val>
                                        </p:tav>
                                        <p:tav tm="100000">
                                          <p:val>
                                            <p:strVal val="#ppt_y"/>
                                          </p:val>
                                        </p:tav>
                                      </p:tavLst>
                                    </p:anim>
                                    <p:animEffect transition="in" filter="wipe(down)">
                                      <p:cBhvr>
                                        <p:cTn id="19" dur="500"/>
                                        <p:tgtEl>
                                          <p:spTgt spid="37"/>
                                        </p:tgtEl>
                                      </p:cBhvr>
                                    </p:animEffect>
                                  </p:childTnLst>
                                </p:cTn>
                              </p:par>
                            </p:childTnLst>
                          </p:cTn>
                        </p:par>
                        <p:par>
                          <p:cTn id="20" fill="hold">
                            <p:stCondLst>
                              <p:cond delay="2625"/>
                            </p:stCondLst>
                            <p:childTnLst>
                              <p:par>
                                <p:cTn id="21" presetID="12" presetClass="entr" presetSubtype="1"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p:tgtEl>
                                          <p:spTgt spid="17"/>
                                        </p:tgtEl>
                                        <p:attrNameLst>
                                          <p:attrName>ppt_y</p:attrName>
                                        </p:attrNameLst>
                                      </p:cBhvr>
                                      <p:tavLst>
                                        <p:tav tm="0">
                                          <p:val>
                                            <p:strVal val="#ppt_y-#ppt_h*1.125000"/>
                                          </p:val>
                                        </p:tav>
                                        <p:tav tm="100000">
                                          <p:val>
                                            <p:strVal val="#ppt_y"/>
                                          </p:val>
                                        </p:tav>
                                      </p:tavLst>
                                    </p:anim>
                                    <p:animEffect transition="in" filter="wipe(down)">
                                      <p:cBhvr>
                                        <p:cTn id="24" dur="500"/>
                                        <p:tgtEl>
                                          <p:spTgt spid="17"/>
                                        </p:tgtEl>
                                      </p:cBhvr>
                                    </p:animEffect>
                                  </p:childTnLst>
                                </p:cTn>
                              </p:par>
                            </p:childTnLst>
                          </p:cTn>
                        </p:par>
                        <p:par>
                          <p:cTn id="25" fill="hold">
                            <p:stCondLst>
                              <p:cond delay="3125"/>
                            </p:stCondLst>
                            <p:childTnLst>
                              <p:par>
                                <p:cTn id="26" presetID="10" presetClass="entr" presetSubtype="0" fill="hold" grpId="0" nodeType="afterEffect">
                                  <p:stCondLst>
                                    <p:cond delay="0"/>
                                  </p:stCondLst>
                                  <p:iterate type="lt">
                                    <p:tmPct val="0"/>
                                  </p:iterate>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34" presetClass="emph" presetSubtype="0" fill="hold" grpId="1" nodeType="withEffect">
                                  <p:stCondLst>
                                    <p:cond delay="0"/>
                                  </p:stCondLst>
                                  <p:iterate type="lt">
                                    <p:tmPct val="30000"/>
                                  </p:iterate>
                                  <p:childTnLst>
                                    <p:animMotion origin="layout" path="M 0.0 0.0 L 0.0 -0.07213" pathEditMode="relative" ptsTypes="">
                                      <p:cBhvr>
                                        <p:cTn id="30" dur="250" accel="50000" decel="50000" autoRev="1" fill="hold">
                                          <p:stCondLst>
                                            <p:cond delay="0"/>
                                          </p:stCondLst>
                                        </p:cTn>
                                        <p:tgtEl>
                                          <p:spTgt spid="29"/>
                                        </p:tgtEl>
                                        <p:attrNameLst>
                                          <p:attrName>ppt_x</p:attrName>
                                          <p:attrName>ppt_y</p:attrName>
                                        </p:attrNameLst>
                                      </p:cBhvr>
                                    </p:animMotion>
                                    <p:animRot by="1500000">
                                      <p:cBhvr>
                                        <p:cTn id="31" dur="125" fill="hold">
                                          <p:stCondLst>
                                            <p:cond delay="0"/>
                                          </p:stCondLst>
                                        </p:cTn>
                                        <p:tgtEl>
                                          <p:spTgt spid="29"/>
                                        </p:tgtEl>
                                        <p:attrNameLst>
                                          <p:attrName>r</p:attrName>
                                        </p:attrNameLst>
                                      </p:cBhvr>
                                    </p:animRot>
                                    <p:animRot by="-1500000">
                                      <p:cBhvr>
                                        <p:cTn id="32" dur="125" fill="hold">
                                          <p:stCondLst>
                                            <p:cond delay="125"/>
                                          </p:stCondLst>
                                        </p:cTn>
                                        <p:tgtEl>
                                          <p:spTgt spid="29"/>
                                        </p:tgtEl>
                                        <p:attrNameLst>
                                          <p:attrName>r</p:attrName>
                                        </p:attrNameLst>
                                      </p:cBhvr>
                                    </p:animRot>
                                    <p:animRot by="-1500000">
                                      <p:cBhvr>
                                        <p:cTn id="33" dur="125" fill="hold">
                                          <p:stCondLst>
                                            <p:cond delay="250"/>
                                          </p:stCondLst>
                                        </p:cTn>
                                        <p:tgtEl>
                                          <p:spTgt spid="29"/>
                                        </p:tgtEl>
                                        <p:attrNameLst>
                                          <p:attrName>r</p:attrName>
                                        </p:attrNameLst>
                                      </p:cBhvr>
                                    </p:animRot>
                                    <p:animRot by="1500000">
                                      <p:cBhvr>
                                        <p:cTn id="34" dur="125" fill="hold">
                                          <p:stCondLst>
                                            <p:cond delay="375"/>
                                          </p:stCondLst>
                                        </p:cTn>
                                        <p:tgtEl>
                                          <p:spTgt spid="29"/>
                                        </p:tgtEl>
                                        <p:attrNameLst>
                                          <p:attrName>r</p:attrName>
                                        </p:attrNameLst>
                                      </p:cBhvr>
                                    </p:animRot>
                                  </p:childTnLst>
                                </p:cTn>
                              </p:par>
                            </p:childTnLst>
                          </p:cTn>
                        </p:par>
                        <p:par>
                          <p:cTn id="35" fill="hold">
                            <p:stCondLst>
                              <p:cond delay="4525"/>
                            </p:stCondLst>
                            <p:childTnLst>
                              <p:par>
                                <p:cTn id="36" presetID="22" presetClass="entr" presetSubtype="8"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1000"/>
                                        <p:tgtEl>
                                          <p:spTgt spid="9"/>
                                        </p:tgtEl>
                                      </p:cBhvr>
                                    </p:animEffect>
                                  </p:childTnLst>
                                </p:cTn>
                              </p:par>
                            </p:childTnLst>
                          </p:cTn>
                        </p:par>
                        <p:par>
                          <p:cTn id="39" fill="hold">
                            <p:stCondLst>
                              <p:cond delay="5525"/>
                            </p:stCondLst>
                            <p:childTnLst>
                              <p:par>
                                <p:cTn id="40" presetID="22" presetClass="entr" presetSubtype="1" fill="hold"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up)">
                                      <p:cBhvr>
                                        <p:cTn id="42" dur="500"/>
                                        <p:tgtEl>
                                          <p:spTgt spid="31"/>
                                        </p:tgtEl>
                                      </p:cBhvr>
                                    </p:animEffect>
                                  </p:childTnLst>
                                </p:cTn>
                              </p:par>
                            </p:childTnLst>
                          </p:cTn>
                        </p:par>
                        <p:par>
                          <p:cTn id="43" fill="hold">
                            <p:stCondLst>
                              <p:cond delay="6025"/>
                            </p:stCondLst>
                            <p:childTnLst>
                              <p:par>
                                <p:cTn id="44" presetID="12" presetClass="entr" presetSubtype="2"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p:tgtEl>
                                          <p:spTgt spid="28"/>
                                        </p:tgtEl>
                                        <p:attrNameLst>
                                          <p:attrName>ppt_x</p:attrName>
                                        </p:attrNameLst>
                                      </p:cBhvr>
                                      <p:tavLst>
                                        <p:tav tm="0">
                                          <p:val>
                                            <p:strVal val="#ppt_x+#ppt_w*1.125000"/>
                                          </p:val>
                                        </p:tav>
                                        <p:tav tm="100000">
                                          <p:val>
                                            <p:strVal val="#ppt_x"/>
                                          </p:val>
                                        </p:tav>
                                      </p:tavLst>
                                    </p:anim>
                                    <p:animEffect transition="in" filter="wipe(left)">
                                      <p:cBhvr>
                                        <p:cTn id="47" dur="500"/>
                                        <p:tgtEl>
                                          <p:spTgt spid="28"/>
                                        </p:tgtEl>
                                      </p:cBhvr>
                                    </p:animEffect>
                                  </p:childTnLst>
                                </p:cTn>
                              </p:par>
                            </p:childTnLst>
                          </p:cTn>
                        </p:par>
                        <p:par>
                          <p:cTn id="48" fill="hold">
                            <p:stCondLst>
                              <p:cond delay="6525"/>
                            </p:stCondLst>
                            <p:childTnLst>
                              <p:par>
                                <p:cTn id="49" presetID="12" presetClass="entr" presetSubtype="2"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p:tgtEl>
                                          <p:spTgt spid="32"/>
                                        </p:tgtEl>
                                        <p:attrNameLst>
                                          <p:attrName>ppt_x</p:attrName>
                                        </p:attrNameLst>
                                      </p:cBhvr>
                                      <p:tavLst>
                                        <p:tav tm="0">
                                          <p:val>
                                            <p:strVal val="#ppt_x+#ppt_w*1.125000"/>
                                          </p:val>
                                        </p:tav>
                                        <p:tav tm="100000">
                                          <p:val>
                                            <p:strVal val="#ppt_x"/>
                                          </p:val>
                                        </p:tav>
                                      </p:tavLst>
                                    </p:anim>
                                    <p:animEffect transition="in" filter="wipe(left)">
                                      <p:cBhvr>
                                        <p:cTn id="52" dur="500"/>
                                        <p:tgtEl>
                                          <p:spTgt spid="32"/>
                                        </p:tgtEl>
                                      </p:cBhvr>
                                    </p:animEffect>
                                  </p:childTnLst>
                                </p:cTn>
                              </p:par>
                            </p:childTnLst>
                          </p:cTn>
                        </p:par>
                        <p:par>
                          <p:cTn id="53" fill="hold">
                            <p:stCondLst>
                              <p:cond delay="7025"/>
                            </p:stCondLst>
                            <p:childTnLst>
                              <p:par>
                                <p:cTn id="54" presetID="12" presetClass="entr" presetSubtype="2"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500"/>
                                        <p:tgtEl>
                                          <p:spTgt spid="33"/>
                                        </p:tgtEl>
                                        <p:attrNameLst>
                                          <p:attrName>ppt_x</p:attrName>
                                        </p:attrNameLst>
                                      </p:cBhvr>
                                      <p:tavLst>
                                        <p:tav tm="0">
                                          <p:val>
                                            <p:strVal val="#ppt_x+#ppt_w*1.125000"/>
                                          </p:val>
                                        </p:tav>
                                        <p:tav tm="100000">
                                          <p:val>
                                            <p:strVal val="#ppt_x"/>
                                          </p:val>
                                        </p:tav>
                                      </p:tavLst>
                                    </p:anim>
                                    <p:animEffect transition="in" filter="wipe(left)">
                                      <p:cBhvr>
                                        <p:cTn id="5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9" grpId="0"/>
      <p:bldP spid="28" grpId="0" animBg="1"/>
      <p:bldP spid="32" grpId="0" animBg="1"/>
      <p:bldP spid="33" grpId="0" animBg="1"/>
      <p:bldP spid="29" grpId="0"/>
      <p:bldP spid="29"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grpSp>
        <p:nvGrpSpPr>
          <p:cNvPr id="14" name="组合 13"/>
          <p:cNvGrpSpPr/>
          <p:nvPr/>
        </p:nvGrpSpPr>
        <p:grpSpPr>
          <a:xfrm>
            <a:off x="5474886" y="638991"/>
            <a:ext cx="1242225" cy="980261"/>
            <a:chOff x="5474886" y="638991"/>
            <a:chExt cx="1242225" cy="980261"/>
          </a:xfrm>
        </p:grpSpPr>
        <p:sp>
          <p:nvSpPr>
            <p:cNvPr id="16" name="箭头: 五边形 15"/>
            <p:cNvSpPr/>
            <p:nvPr/>
          </p:nvSpPr>
          <p:spPr>
            <a:xfrm rot="5400000">
              <a:off x="5605868" y="508009"/>
              <a:ext cx="980261" cy="1242225"/>
            </a:xfrm>
            <a:prstGeom prst="homePlate">
              <a:avLst>
                <a:gd name="adj" fmla="val 29730"/>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659226" y="885871"/>
              <a:ext cx="884449" cy="584775"/>
            </a:xfrm>
            <a:prstGeom prst="rect">
              <a:avLst/>
            </a:prstGeom>
            <a:noFill/>
          </p:spPr>
          <p:txBody>
            <a:bodyPr wrap="square" rtlCol="0">
              <a:spAutoFit/>
            </a:bodyPr>
            <a:lstStyle/>
            <a:p>
              <a:pPr algn="ctr"/>
              <a:r>
                <a:rPr lang="en-US" altLang="zh-CN" sz="3200" dirty="0">
                  <a:solidFill>
                    <a:schemeClr val="bg1"/>
                  </a:solidFill>
                  <a:latin typeface="Impact" panose="020B0806030902050204" pitchFamily="34" charset="0"/>
                </a:rPr>
                <a:t>02</a:t>
              </a:r>
              <a:endParaRPr lang="zh-CN" altLang="en-US" sz="3200" dirty="0">
                <a:solidFill>
                  <a:schemeClr val="bg1"/>
                </a:solidFill>
                <a:latin typeface="Impact" panose="020B0806030902050204" pitchFamily="34" charset="0"/>
              </a:endParaRPr>
            </a:p>
          </p:txBody>
        </p:sp>
      </p:gr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第十章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活动亮点</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5"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15</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第一部分   </a:t>
            </a:r>
            <a:r>
              <a:rPr lang="zh-CN" altLang="en-US" sz="2400" dirty="0">
                <a:solidFill>
                  <a:srgbClr val="F5E4D0"/>
                </a:solidFill>
                <a:latin typeface="造字工房版黑（非商用）常规体" pitchFamily="50" charset="-122"/>
                <a:ea typeface="造字工房版黑（非商用）常规体" pitchFamily="50" charset="-122"/>
              </a:rPr>
              <a:t>活动概况</a:t>
            </a:r>
            <a:endParaRPr lang="zh-CN" altLang="en-US" sz="2400" dirty="0">
              <a:solidFill>
                <a:srgbClr val="F5E4D0"/>
              </a:solidFill>
              <a:latin typeface="造字工房版黑（非商用）常规体" pitchFamily="50" charset="-122"/>
              <a:ea typeface="造字工房版黑（非商用）常规体" pitchFamily="50" charset="-122"/>
            </a:endParaRPr>
          </a:p>
        </p:txBody>
      </p:sp>
      <p:grpSp>
        <p:nvGrpSpPr>
          <p:cNvPr id="13" name="组合 12"/>
          <p:cNvGrpSpPr/>
          <p:nvPr/>
        </p:nvGrpSpPr>
        <p:grpSpPr>
          <a:xfrm>
            <a:off x="6538949" y="1924305"/>
            <a:ext cx="5023992" cy="3634531"/>
            <a:chOff x="6538949" y="1924305"/>
            <a:chExt cx="5023992" cy="3634531"/>
          </a:xfrm>
        </p:grpSpPr>
        <p:grpSp>
          <p:nvGrpSpPr>
            <p:cNvPr id="27" name="组合 26"/>
            <p:cNvGrpSpPr/>
            <p:nvPr/>
          </p:nvGrpSpPr>
          <p:grpSpPr>
            <a:xfrm>
              <a:off x="6538949" y="1925067"/>
              <a:ext cx="5023992" cy="799718"/>
              <a:chOff x="657225" y="2201037"/>
              <a:chExt cx="4714875" cy="799718"/>
            </a:xfrm>
          </p:grpSpPr>
          <p:sp>
            <p:nvSpPr>
              <p:cNvPr id="29" name="矩形 28"/>
              <p:cNvSpPr/>
              <p:nvPr/>
            </p:nvSpPr>
            <p:spPr>
              <a:xfrm>
                <a:off x="657225" y="2201037"/>
                <a:ext cx="4714875" cy="190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657225" y="2385904"/>
                <a:ext cx="4714875" cy="61485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圆顶角 27"/>
            <p:cNvSpPr/>
            <p:nvPr/>
          </p:nvSpPr>
          <p:spPr>
            <a:xfrm flipV="1">
              <a:off x="6538949" y="1924305"/>
              <a:ext cx="5023992" cy="3634531"/>
            </a:xfrm>
            <a:prstGeom prst="round2Same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648146" y="1918588"/>
            <a:ext cx="5023992" cy="3634531"/>
            <a:chOff x="546242" y="2185243"/>
            <a:chExt cx="11099512" cy="3634531"/>
          </a:xfrm>
        </p:grpSpPr>
        <p:grpSp>
          <p:nvGrpSpPr>
            <p:cNvPr id="22" name="组合 21"/>
            <p:cNvGrpSpPr/>
            <p:nvPr/>
          </p:nvGrpSpPr>
          <p:grpSpPr>
            <a:xfrm>
              <a:off x="546242" y="2195149"/>
              <a:ext cx="11099512" cy="799718"/>
              <a:chOff x="657225" y="2210181"/>
              <a:chExt cx="4714875" cy="799718"/>
            </a:xfrm>
          </p:grpSpPr>
          <p:sp>
            <p:nvSpPr>
              <p:cNvPr id="24" name="矩形 23"/>
              <p:cNvSpPr/>
              <p:nvPr/>
            </p:nvSpPr>
            <p:spPr>
              <a:xfrm>
                <a:off x="657225" y="2210181"/>
                <a:ext cx="4714875" cy="190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57225" y="2395048"/>
                <a:ext cx="4714875" cy="61485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圆顶角 22"/>
            <p:cNvSpPr/>
            <p:nvPr/>
          </p:nvSpPr>
          <p:spPr>
            <a:xfrm flipV="1">
              <a:off x="546242" y="2185243"/>
              <a:ext cx="11099512" cy="3634531"/>
            </a:xfrm>
            <a:prstGeom prst="round2Same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文本框 31"/>
          <p:cNvSpPr txBox="1"/>
          <p:nvPr/>
        </p:nvSpPr>
        <p:spPr>
          <a:xfrm>
            <a:off x="938213" y="2228120"/>
            <a:ext cx="2971800"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点击添加小标题</a:t>
            </a:r>
            <a:endParaRPr lang="zh-CN" altLang="en-US" sz="2000" dirty="0">
              <a:latin typeface="微软雅黑" panose="020B0503020204020204" pitchFamily="34" charset="-122"/>
              <a:ea typeface="微软雅黑" panose="020B0503020204020204" pitchFamily="34" charset="-122"/>
            </a:endParaRPr>
          </a:p>
        </p:txBody>
      </p:sp>
      <p:sp>
        <p:nvSpPr>
          <p:cNvPr id="7" name="文本框 6"/>
          <p:cNvSpPr txBox="1"/>
          <p:nvPr/>
        </p:nvSpPr>
        <p:spPr>
          <a:xfrm>
            <a:off x="930604" y="2929220"/>
            <a:ext cx="4624785" cy="2308324"/>
          </a:xfrm>
          <a:prstGeom prst="rect">
            <a:avLst/>
          </a:prstGeom>
          <a:noFill/>
        </p:spPr>
        <p:txBody>
          <a:bodyPr wrap="square" rtlCol="0">
            <a:spAutoFit/>
          </a:bodyPr>
          <a:lstStyle/>
          <a:p>
            <a:pPr>
              <a:lnSpc>
                <a:spcPct val="150000"/>
              </a:lnSpc>
            </a:pPr>
            <a:r>
              <a:rPr lang="en-US" altLang="zh-CN" sz="1600" dirty="0"/>
              <a:t>1884</a:t>
            </a:r>
            <a:r>
              <a:rPr lang="zh-CN" altLang="en-US" sz="1600" dirty="0"/>
              <a:t>年</a:t>
            </a:r>
            <a:r>
              <a:rPr lang="en-US" altLang="zh-CN" sz="1600" dirty="0"/>
              <a:t>10</a:t>
            </a:r>
            <a:r>
              <a:rPr lang="zh-CN" altLang="en-US" sz="1600" dirty="0"/>
              <a:t>月，美国和加拿大的八个国际性和全国性工人团体，在美国芝加哥举行一个集会，决定于</a:t>
            </a:r>
            <a:r>
              <a:rPr lang="en-US" altLang="zh-CN" sz="1600" dirty="0"/>
              <a:t>1886</a:t>
            </a:r>
            <a:r>
              <a:rPr lang="zh-CN" altLang="en-US" sz="1600" dirty="0"/>
              <a:t>年</a:t>
            </a:r>
            <a:r>
              <a:rPr lang="en-US" altLang="zh-CN" sz="1600" dirty="0"/>
              <a:t>5</a:t>
            </a:r>
            <a:r>
              <a:rPr lang="zh-CN" altLang="en-US" sz="1600" dirty="0"/>
              <a:t>月</a:t>
            </a:r>
            <a:r>
              <a:rPr lang="en-US" altLang="zh-CN" sz="1600" dirty="0"/>
              <a:t>1</a:t>
            </a:r>
            <a:r>
              <a:rPr lang="zh-CN" altLang="en-US" sz="1600" dirty="0"/>
              <a:t>日举行总罢工，迫使资本家实施八小时工作制。这一天终于来到了。</a:t>
            </a:r>
            <a:r>
              <a:rPr lang="en-US" altLang="zh-CN" sz="1600" dirty="0"/>
              <a:t>5</a:t>
            </a:r>
            <a:r>
              <a:rPr lang="zh-CN" altLang="en-US" sz="1600" dirty="0"/>
              <a:t>月</a:t>
            </a:r>
            <a:r>
              <a:rPr lang="en-US" altLang="zh-CN" sz="1600" dirty="0"/>
              <a:t>1</a:t>
            </a:r>
            <a:r>
              <a:rPr lang="zh-CN" altLang="en-US" sz="1600" dirty="0"/>
              <a:t>日，美国</a:t>
            </a:r>
            <a:endParaRPr lang="en-US" altLang="zh-CN" sz="1600" dirty="0"/>
          </a:p>
          <a:p>
            <a:pPr>
              <a:lnSpc>
                <a:spcPct val="150000"/>
              </a:lnSpc>
            </a:pPr>
            <a:r>
              <a:rPr lang="en-US" altLang="zh-CN" sz="1600" dirty="0"/>
              <a:t>2</a:t>
            </a:r>
            <a:r>
              <a:rPr lang="zh-CN" altLang="en-US" sz="1600" dirty="0"/>
              <a:t>万多个企业的</a:t>
            </a:r>
            <a:r>
              <a:rPr lang="en-US" altLang="zh-CN" sz="1600" dirty="0"/>
              <a:t>35</a:t>
            </a:r>
            <a:r>
              <a:rPr lang="zh-CN" altLang="en-US" sz="1600" dirty="0"/>
              <a:t>万工人停工上街，举行了声势浩大的示威游行。</a:t>
            </a:r>
            <a:endParaRPr lang="zh-CN" altLang="en-US" sz="1600" dirty="0"/>
          </a:p>
        </p:txBody>
      </p:sp>
      <p:sp>
        <p:nvSpPr>
          <p:cNvPr id="9" name="箭头: V 形 8"/>
          <p:cNvSpPr/>
          <p:nvPr/>
        </p:nvSpPr>
        <p:spPr>
          <a:xfrm>
            <a:off x="5848350" y="3276600"/>
            <a:ext cx="295275" cy="806782"/>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箭头: V 形 32"/>
          <p:cNvSpPr/>
          <p:nvPr/>
        </p:nvSpPr>
        <p:spPr>
          <a:xfrm>
            <a:off x="6040321" y="3270067"/>
            <a:ext cx="295275" cy="806782"/>
          </a:xfrm>
          <a:prstGeom prst="chevr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文本框 10"/>
          <p:cNvSpPr txBox="1"/>
          <p:nvPr/>
        </p:nvSpPr>
        <p:spPr>
          <a:xfrm>
            <a:off x="6730920" y="2937696"/>
            <a:ext cx="4655739" cy="1569660"/>
          </a:xfrm>
          <a:prstGeom prst="rect">
            <a:avLst/>
          </a:prstGeom>
          <a:noFill/>
        </p:spPr>
        <p:txBody>
          <a:bodyPr wrap="square" rtlCol="0">
            <a:spAutoFit/>
          </a:bodyPr>
          <a:lstStyle/>
          <a:p>
            <a:pPr>
              <a:lnSpc>
                <a:spcPct val="150000"/>
              </a:lnSpc>
            </a:pPr>
            <a:r>
              <a:rPr lang="zh-CN" altLang="en-US" sz="1600" dirty="0"/>
              <a:t>仅芝加哥一个城市，就有</a:t>
            </a:r>
            <a:r>
              <a:rPr lang="en-US" altLang="zh-CN" sz="1600" dirty="0"/>
              <a:t>4</a:t>
            </a:r>
            <a:r>
              <a:rPr lang="zh-CN" altLang="en-US" sz="1600" dirty="0"/>
              <a:t>．</a:t>
            </a:r>
            <a:r>
              <a:rPr lang="en-US" altLang="zh-CN" sz="1600" dirty="0"/>
              <a:t>5</a:t>
            </a:r>
            <a:r>
              <a:rPr lang="zh-CN" altLang="en-US" sz="1600" dirty="0"/>
              <a:t>万名工人涌上街头。这下，美国的主要工业部门处于瘫痪状态，火车变成了僵蛇，商店更是鸦雀无声，所有的仓库也都关门并贴上封条。</a:t>
            </a:r>
            <a:endParaRPr lang="zh-CN" altLang="en-US" sz="1600" dirty="0"/>
          </a:p>
        </p:txBody>
      </p:sp>
      <p:grpSp>
        <p:nvGrpSpPr>
          <p:cNvPr id="12" name="组合 11"/>
          <p:cNvGrpSpPr/>
          <p:nvPr/>
        </p:nvGrpSpPr>
        <p:grpSpPr>
          <a:xfrm>
            <a:off x="8715375" y="4619624"/>
            <a:ext cx="684000" cy="684000"/>
            <a:chOff x="8715375" y="4619624"/>
            <a:chExt cx="684000" cy="684000"/>
          </a:xfrm>
        </p:grpSpPr>
        <p:sp>
          <p:nvSpPr>
            <p:cNvPr id="34" name="矩形 33"/>
            <p:cNvSpPr/>
            <p:nvPr/>
          </p:nvSpPr>
          <p:spPr>
            <a:xfrm>
              <a:off x="8715375" y="4619624"/>
              <a:ext cx="684000" cy="684000"/>
            </a:xfrm>
            <a:prstGeom prst="rect">
              <a:avLst/>
            </a:prstGeom>
            <a:solidFill>
              <a:schemeClr val="tx1">
                <a:lumMod val="75000"/>
                <a:lumOff val="25000"/>
              </a:schemeClr>
            </a:solidFill>
            <a:ln w="22225">
              <a:gradFill>
                <a:gsLst>
                  <a:gs pos="0">
                    <a:schemeClr val="bg1"/>
                  </a:gs>
                  <a:gs pos="100000">
                    <a:schemeClr val="bg1">
                      <a:lumMod val="85000"/>
                    </a:schemeClr>
                  </a:gs>
                </a:gsLst>
                <a:lin ang="3000000" scaled="0"/>
              </a:gradFill>
            </a:ln>
            <a:effectLst>
              <a:innerShdw blurRad="254000" dist="127000" dir="13500000">
                <a:schemeClr val="tx1">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8789839" y="4683105"/>
              <a:ext cx="540000" cy="540000"/>
            </a:xfrm>
            <a:prstGeom prst="rect">
              <a:avLst/>
            </a:prstGeom>
            <a:gradFill>
              <a:gsLst>
                <a:gs pos="0">
                  <a:schemeClr val="bg1"/>
                </a:gs>
                <a:gs pos="100000">
                  <a:schemeClr val="bg1">
                    <a:lumMod val="85000"/>
                  </a:schemeClr>
                </a:gs>
              </a:gsLst>
              <a:lin ang="3000000" scaled="0"/>
            </a:gradFill>
            <a:ln w="22225">
              <a:noFill/>
            </a:ln>
            <a:effectLst>
              <a:outerShdw blurRad="2540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Freeform 492"/>
          <p:cNvSpPr>
            <a:spLocks noEditPoints="1" noChangeArrowheads="1"/>
          </p:cNvSpPr>
          <p:nvPr/>
        </p:nvSpPr>
        <p:spPr bwMode="auto">
          <a:xfrm>
            <a:off x="8852507" y="4712572"/>
            <a:ext cx="415925" cy="468000"/>
          </a:xfrm>
          <a:custGeom>
            <a:avLst/>
            <a:gdLst>
              <a:gd name="T0" fmla="*/ 30 w 301"/>
              <a:gd name="T1" fmla="*/ 138 h 327"/>
              <a:gd name="T2" fmla="*/ 0 w 301"/>
              <a:gd name="T3" fmla="*/ 151 h 327"/>
              <a:gd name="T4" fmla="*/ 30 w 301"/>
              <a:gd name="T5" fmla="*/ 163 h 327"/>
              <a:gd name="T6" fmla="*/ 40 w 301"/>
              <a:gd name="T7" fmla="*/ 200 h 327"/>
              <a:gd name="T8" fmla="*/ 20 w 301"/>
              <a:gd name="T9" fmla="*/ 226 h 327"/>
              <a:gd name="T10" fmla="*/ 53 w 301"/>
              <a:gd name="T11" fmla="*/ 221 h 327"/>
              <a:gd name="T12" fmla="*/ 40 w 301"/>
              <a:gd name="T13" fmla="*/ 200 h 327"/>
              <a:gd name="T14" fmla="*/ 163 w 301"/>
              <a:gd name="T15" fmla="*/ 31 h 327"/>
              <a:gd name="T16" fmla="*/ 150 w 301"/>
              <a:gd name="T17" fmla="*/ 0 h 327"/>
              <a:gd name="T18" fmla="*/ 138 w 301"/>
              <a:gd name="T19" fmla="*/ 31 h 327"/>
              <a:gd name="T20" fmla="*/ 261 w 301"/>
              <a:gd name="T21" fmla="*/ 101 h 327"/>
              <a:gd name="T22" fmla="*/ 281 w 301"/>
              <a:gd name="T23" fmla="*/ 75 h 327"/>
              <a:gd name="T24" fmla="*/ 248 w 301"/>
              <a:gd name="T25" fmla="*/ 80 h 327"/>
              <a:gd name="T26" fmla="*/ 261 w 301"/>
              <a:gd name="T27" fmla="*/ 101 h 327"/>
              <a:gd name="T28" fmla="*/ 270 w 301"/>
              <a:gd name="T29" fmla="*/ 138 h 327"/>
              <a:gd name="T30" fmla="*/ 270 w 301"/>
              <a:gd name="T31" fmla="*/ 163 h 327"/>
              <a:gd name="T32" fmla="*/ 301 w 301"/>
              <a:gd name="T33" fmla="*/ 151 h 327"/>
              <a:gd name="T34" fmla="*/ 53 w 301"/>
              <a:gd name="T35" fmla="*/ 80 h 327"/>
              <a:gd name="T36" fmla="*/ 20 w 301"/>
              <a:gd name="T37" fmla="*/ 75 h 327"/>
              <a:gd name="T38" fmla="*/ 40 w 301"/>
              <a:gd name="T39" fmla="*/ 101 h 327"/>
              <a:gd name="T40" fmla="*/ 53 w 301"/>
              <a:gd name="T41" fmla="*/ 80 h 327"/>
              <a:gd name="T42" fmla="*/ 261 w 301"/>
              <a:gd name="T43" fmla="*/ 200 h 327"/>
              <a:gd name="T44" fmla="*/ 248 w 301"/>
              <a:gd name="T45" fmla="*/ 221 h 327"/>
              <a:gd name="T46" fmla="*/ 281 w 301"/>
              <a:gd name="T47" fmla="*/ 226 h 327"/>
              <a:gd name="T48" fmla="*/ 226 w 301"/>
              <a:gd name="T49" fmla="*/ 20 h 327"/>
              <a:gd name="T50" fmla="*/ 200 w 301"/>
              <a:gd name="T51" fmla="*/ 40 h 327"/>
              <a:gd name="T52" fmla="*/ 221 w 301"/>
              <a:gd name="T53" fmla="*/ 53 h 327"/>
              <a:gd name="T54" fmla="*/ 226 w 301"/>
              <a:gd name="T55" fmla="*/ 20 h 327"/>
              <a:gd name="T56" fmla="*/ 101 w 301"/>
              <a:gd name="T57" fmla="*/ 40 h 327"/>
              <a:gd name="T58" fmla="*/ 75 w 301"/>
              <a:gd name="T59" fmla="*/ 20 h 327"/>
              <a:gd name="T60" fmla="*/ 80 w 301"/>
              <a:gd name="T61" fmla="*/ 53 h 327"/>
              <a:gd name="T62" fmla="*/ 173 w 301"/>
              <a:gd name="T63" fmla="*/ 293 h 327"/>
              <a:gd name="T64" fmla="*/ 123 w 301"/>
              <a:gd name="T65" fmla="*/ 297 h 327"/>
              <a:gd name="T66" fmla="*/ 124 w 301"/>
              <a:gd name="T67" fmla="*/ 310 h 327"/>
              <a:gd name="T68" fmla="*/ 130 w 301"/>
              <a:gd name="T69" fmla="*/ 316 h 327"/>
              <a:gd name="T70" fmla="*/ 133 w 301"/>
              <a:gd name="T71" fmla="*/ 317 h 327"/>
              <a:gd name="T72" fmla="*/ 142 w 301"/>
              <a:gd name="T73" fmla="*/ 326 h 327"/>
              <a:gd name="T74" fmla="*/ 150 w 301"/>
              <a:gd name="T75" fmla="*/ 327 h 327"/>
              <a:gd name="T76" fmla="*/ 160 w 301"/>
              <a:gd name="T77" fmla="*/ 325 h 327"/>
              <a:gd name="T78" fmla="*/ 170 w 301"/>
              <a:gd name="T79" fmla="*/ 316 h 327"/>
              <a:gd name="T80" fmla="*/ 174 w 301"/>
              <a:gd name="T81" fmla="*/ 315 h 327"/>
              <a:gd name="T82" fmla="*/ 178 w 301"/>
              <a:gd name="T83" fmla="*/ 308 h 327"/>
              <a:gd name="T84" fmla="*/ 173 w 301"/>
              <a:gd name="T85" fmla="*/ 293 h 327"/>
              <a:gd name="T86" fmla="*/ 71 w 301"/>
              <a:gd name="T87" fmla="*/ 152 h 327"/>
              <a:gd name="T88" fmla="*/ 95 w 301"/>
              <a:gd name="T89" fmla="*/ 211 h 327"/>
              <a:gd name="T90" fmla="*/ 116 w 301"/>
              <a:gd name="T91" fmla="*/ 276 h 327"/>
              <a:gd name="T92" fmla="*/ 176 w 301"/>
              <a:gd name="T93" fmla="*/ 285 h 327"/>
              <a:gd name="T94" fmla="*/ 181 w 301"/>
              <a:gd name="T95" fmla="*/ 268 h 327"/>
              <a:gd name="T96" fmla="*/ 215 w 301"/>
              <a:gd name="T97" fmla="*/ 202 h 327"/>
              <a:gd name="T98" fmla="*/ 207 w 301"/>
              <a:gd name="T99" fmla="*/ 93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1" h="327">
                <a:moveTo>
                  <a:pt x="43" y="151"/>
                </a:moveTo>
                <a:cubicBezTo>
                  <a:pt x="43" y="144"/>
                  <a:pt x="37" y="138"/>
                  <a:pt x="30" y="138"/>
                </a:cubicBezTo>
                <a:cubicBezTo>
                  <a:pt x="13" y="138"/>
                  <a:pt x="13" y="138"/>
                  <a:pt x="13" y="138"/>
                </a:cubicBezTo>
                <a:cubicBezTo>
                  <a:pt x="6" y="138"/>
                  <a:pt x="0" y="144"/>
                  <a:pt x="0" y="151"/>
                </a:cubicBezTo>
                <a:cubicBezTo>
                  <a:pt x="0" y="157"/>
                  <a:pt x="6" y="163"/>
                  <a:pt x="13" y="163"/>
                </a:cubicBezTo>
                <a:cubicBezTo>
                  <a:pt x="30" y="163"/>
                  <a:pt x="30" y="163"/>
                  <a:pt x="30" y="163"/>
                </a:cubicBezTo>
                <a:cubicBezTo>
                  <a:pt x="37" y="163"/>
                  <a:pt x="43" y="157"/>
                  <a:pt x="43" y="151"/>
                </a:cubicBezTo>
                <a:close/>
                <a:moveTo>
                  <a:pt x="40" y="200"/>
                </a:moveTo>
                <a:cubicBezTo>
                  <a:pt x="25" y="209"/>
                  <a:pt x="25" y="209"/>
                  <a:pt x="25" y="209"/>
                </a:cubicBezTo>
                <a:cubicBezTo>
                  <a:pt x="19" y="212"/>
                  <a:pt x="17" y="220"/>
                  <a:pt x="20" y="226"/>
                </a:cubicBezTo>
                <a:cubicBezTo>
                  <a:pt x="24" y="232"/>
                  <a:pt x="31" y="234"/>
                  <a:pt x="37" y="230"/>
                </a:cubicBezTo>
                <a:cubicBezTo>
                  <a:pt x="53" y="221"/>
                  <a:pt x="53" y="221"/>
                  <a:pt x="53" y="221"/>
                </a:cubicBezTo>
                <a:cubicBezTo>
                  <a:pt x="59" y="218"/>
                  <a:pt x="61" y="210"/>
                  <a:pt x="57" y="204"/>
                </a:cubicBezTo>
                <a:cubicBezTo>
                  <a:pt x="54" y="198"/>
                  <a:pt x="46" y="196"/>
                  <a:pt x="40" y="200"/>
                </a:cubicBezTo>
                <a:close/>
                <a:moveTo>
                  <a:pt x="150" y="43"/>
                </a:moveTo>
                <a:cubicBezTo>
                  <a:pt x="157" y="43"/>
                  <a:pt x="163" y="37"/>
                  <a:pt x="163" y="31"/>
                </a:cubicBezTo>
                <a:cubicBezTo>
                  <a:pt x="163" y="13"/>
                  <a:pt x="163" y="13"/>
                  <a:pt x="163" y="13"/>
                </a:cubicBezTo>
                <a:cubicBezTo>
                  <a:pt x="163" y="6"/>
                  <a:pt x="157" y="0"/>
                  <a:pt x="150" y="0"/>
                </a:cubicBezTo>
                <a:cubicBezTo>
                  <a:pt x="143" y="0"/>
                  <a:pt x="138" y="6"/>
                  <a:pt x="138" y="13"/>
                </a:cubicBezTo>
                <a:cubicBezTo>
                  <a:pt x="138" y="31"/>
                  <a:pt x="138" y="31"/>
                  <a:pt x="138" y="31"/>
                </a:cubicBezTo>
                <a:cubicBezTo>
                  <a:pt x="138" y="37"/>
                  <a:pt x="143" y="43"/>
                  <a:pt x="150" y="43"/>
                </a:cubicBezTo>
                <a:close/>
                <a:moveTo>
                  <a:pt x="261" y="101"/>
                </a:moveTo>
                <a:cubicBezTo>
                  <a:pt x="276" y="92"/>
                  <a:pt x="276" y="92"/>
                  <a:pt x="276" y="92"/>
                </a:cubicBezTo>
                <a:cubicBezTo>
                  <a:pt x="282" y="89"/>
                  <a:pt x="284" y="81"/>
                  <a:pt x="281" y="75"/>
                </a:cubicBezTo>
                <a:cubicBezTo>
                  <a:pt x="277" y="69"/>
                  <a:pt x="270" y="67"/>
                  <a:pt x="264" y="71"/>
                </a:cubicBezTo>
                <a:cubicBezTo>
                  <a:pt x="248" y="80"/>
                  <a:pt x="248" y="80"/>
                  <a:pt x="248" y="80"/>
                </a:cubicBezTo>
                <a:cubicBezTo>
                  <a:pt x="242" y="83"/>
                  <a:pt x="240" y="91"/>
                  <a:pt x="243" y="97"/>
                </a:cubicBezTo>
                <a:cubicBezTo>
                  <a:pt x="247" y="103"/>
                  <a:pt x="255" y="105"/>
                  <a:pt x="261" y="101"/>
                </a:cubicBezTo>
                <a:close/>
                <a:moveTo>
                  <a:pt x="288" y="138"/>
                </a:moveTo>
                <a:cubicBezTo>
                  <a:pt x="270" y="138"/>
                  <a:pt x="270" y="138"/>
                  <a:pt x="270" y="138"/>
                </a:cubicBezTo>
                <a:cubicBezTo>
                  <a:pt x="263" y="138"/>
                  <a:pt x="258" y="144"/>
                  <a:pt x="258" y="151"/>
                </a:cubicBezTo>
                <a:cubicBezTo>
                  <a:pt x="258" y="157"/>
                  <a:pt x="263" y="163"/>
                  <a:pt x="270" y="163"/>
                </a:cubicBezTo>
                <a:cubicBezTo>
                  <a:pt x="288" y="163"/>
                  <a:pt x="288" y="163"/>
                  <a:pt x="288" y="163"/>
                </a:cubicBezTo>
                <a:cubicBezTo>
                  <a:pt x="295" y="163"/>
                  <a:pt x="301" y="157"/>
                  <a:pt x="301" y="151"/>
                </a:cubicBezTo>
                <a:cubicBezTo>
                  <a:pt x="301" y="144"/>
                  <a:pt x="295" y="138"/>
                  <a:pt x="288" y="138"/>
                </a:cubicBezTo>
                <a:close/>
                <a:moveTo>
                  <a:pt x="53" y="80"/>
                </a:moveTo>
                <a:cubicBezTo>
                  <a:pt x="37" y="71"/>
                  <a:pt x="37" y="71"/>
                  <a:pt x="37" y="71"/>
                </a:cubicBezTo>
                <a:cubicBezTo>
                  <a:pt x="31" y="67"/>
                  <a:pt x="24" y="69"/>
                  <a:pt x="20" y="75"/>
                </a:cubicBezTo>
                <a:cubicBezTo>
                  <a:pt x="17" y="81"/>
                  <a:pt x="19" y="89"/>
                  <a:pt x="25" y="92"/>
                </a:cubicBezTo>
                <a:cubicBezTo>
                  <a:pt x="40" y="101"/>
                  <a:pt x="40" y="101"/>
                  <a:pt x="40" y="101"/>
                </a:cubicBezTo>
                <a:cubicBezTo>
                  <a:pt x="46" y="105"/>
                  <a:pt x="54" y="103"/>
                  <a:pt x="57" y="97"/>
                </a:cubicBezTo>
                <a:cubicBezTo>
                  <a:pt x="61" y="91"/>
                  <a:pt x="59" y="83"/>
                  <a:pt x="53" y="80"/>
                </a:cubicBezTo>
                <a:close/>
                <a:moveTo>
                  <a:pt x="276" y="209"/>
                </a:moveTo>
                <a:cubicBezTo>
                  <a:pt x="261" y="200"/>
                  <a:pt x="261" y="200"/>
                  <a:pt x="261" y="200"/>
                </a:cubicBezTo>
                <a:cubicBezTo>
                  <a:pt x="255" y="196"/>
                  <a:pt x="247" y="198"/>
                  <a:pt x="243" y="204"/>
                </a:cubicBezTo>
                <a:cubicBezTo>
                  <a:pt x="240" y="210"/>
                  <a:pt x="242" y="218"/>
                  <a:pt x="248" y="221"/>
                </a:cubicBezTo>
                <a:cubicBezTo>
                  <a:pt x="264" y="230"/>
                  <a:pt x="264" y="230"/>
                  <a:pt x="264" y="230"/>
                </a:cubicBezTo>
                <a:cubicBezTo>
                  <a:pt x="270" y="234"/>
                  <a:pt x="277" y="232"/>
                  <a:pt x="281" y="226"/>
                </a:cubicBezTo>
                <a:cubicBezTo>
                  <a:pt x="284" y="220"/>
                  <a:pt x="282" y="212"/>
                  <a:pt x="276" y="209"/>
                </a:cubicBezTo>
                <a:close/>
                <a:moveTo>
                  <a:pt x="226" y="20"/>
                </a:moveTo>
                <a:cubicBezTo>
                  <a:pt x="220" y="17"/>
                  <a:pt x="212" y="19"/>
                  <a:pt x="209" y="25"/>
                </a:cubicBezTo>
                <a:cubicBezTo>
                  <a:pt x="200" y="40"/>
                  <a:pt x="200" y="40"/>
                  <a:pt x="200" y="40"/>
                </a:cubicBezTo>
                <a:cubicBezTo>
                  <a:pt x="196" y="46"/>
                  <a:pt x="198" y="54"/>
                  <a:pt x="204" y="57"/>
                </a:cubicBezTo>
                <a:cubicBezTo>
                  <a:pt x="210" y="61"/>
                  <a:pt x="218" y="59"/>
                  <a:pt x="221" y="53"/>
                </a:cubicBezTo>
                <a:cubicBezTo>
                  <a:pt x="230" y="37"/>
                  <a:pt x="230" y="37"/>
                  <a:pt x="230" y="37"/>
                </a:cubicBezTo>
                <a:cubicBezTo>
                  <a:pt x="234" y="31"/>
                  <a:pt x="232" y="24"/>
                  <a:pt x="226" y="20"/>
                </a:cubicBezTo>
                <a:close/>
                <a:moveTo>
                  <a:pt x="97" y="57"/>
                </a:moveTo>
                <a:cubicBezTo>
                  <a:pt x="103" y="54"/>
                  <a:pt x="105" y="46"/>
                  <a:pt x="101" y="40"/>
                </a:cubicBezTo>
                <a:cubicBezTo>
                  <a:pt x="92" y="25"/>
                  <a:pt x="92" y="25"/>
                  <a:pt x="92" y="25"/>
                </a:cubicBezTo>
                <a:cubicBezTo>
                  <a:pt x="89" y="19"/>
                  <a:pt x="81" y="17"/>
                  <a:pt x="75" y="20"/>
                </a:cubicBezTo>
                <a:cubicBezTo>
                  <a:pt x="69" y="24"/>
                  <a:pt x="67" y="31"/>
                  <a:pt x="71" y="37"/>
                </a:cubicBezTo>
                <a:cubicBezTo>
                  <a:pt x="80" y="53"/>
                  <a:pt x="80" y="53"/>
                  <a:pt x="80" y="53"/>
                </a:cubicBezTo>
                <a:cubicBezTo>
                  <a:pt x="83" y="59"/>
                  <a:pt x="91" y="61"/>
                  <a:pt x="97" y="57"/>
                </a:cubicBezTo>
                <a:close/>
                <a:moveTo>
                  <a:pt x="173" y="293"/>
                </a:moveTo>
                <a:cubicBezTo>
                  <a:pt x="128" y="293"/>
                  <a:pt x="128" y="293"/>
                  <a:pt x="128" y="293"/>
                </a:cubicBezTo>
                <a:cubicBezTo>
                  <a:pt x="125" y="293"/>
                  <a:pt x="123" y="295"/>
                  <a:pt x="123" y="297"/>
                </a:cubicBezTo>
                <a:cubicBezTo>
                  <a:pt x="123" y="307"/>
                  <a:pt x="123" y="307"/>
                  <a:pt x="123" y="307"/>
                </a:cubicBezTo>
                <a:cubicBezTo>
                  <a:pt x="123" y="308"/>
                  <a:pt x="124" y="309"/>
                  <a:pt x="124" y="310"/>
                </a:cubicBezTo>
                <a:cubicBezTo>
                  <a:pt x="128" y="315"/>
                  <a:pt x="128" y="315"/>
                  <a:pt x="128" y="315"/>
                </a:cubicBezTo>
                <a:cubicBezTo>
                  <a:pt x="128" y="315"/>
                  <a:pt x="129" y="316"/>
                  <a:pt x="130" y="316"/>
                </a:cubicBezTo>
                <a:cubicBezTo>
                  <a:pt x="131" y="316"/>
                  <a:pt x="131" y="316"/>
                  <a:pt x="132" y="316"/>
                </a:cubicBezTo>
                <a:cubicBezTo>
                  <a:pt x="132" y="316"/>
                  <a:pt x="133" y="317"/>
                  <a:pt x="133" y="317"/>
                </a:cubicBezTo>
                <a:cubicBezTo>
                  <a:pt x="141" y="325"/>
                  <a:pt x="141" y="325"/>
                  <a:pt x="141" y="325"/>
                </a:cubicBezTo>
                <a:cubicBezTo>
                  <a:pt x="141" y="325"/>
                  <a:pt x="142" y="326"/>
                  <a:pt x="142" y="326"/>
                </a:cubicBezTo>
                <a:cubicBezTo>
                  <a:pt x="144" y="327"/>
                  <a:pt x="146" y="327"/>
                  <a:pt x="150" y="327"/>
                </a:cubicBezTo>
                <a:cubicBezTo>
                  <a:pt x="150" y="327"/>
                  <a:pt x="150" y="327"/>
                  <a:pt x="150" y="327"/>
                </a:cubicBezTo>
                <a:cubicBezTo>
                  <a:pt x="155" y="327"/>
                  <a:pt x="158" y="326"/>
                  <a:pt x="159" y="326"/>
                </a:cubicBezTo>
                <a:cubicBezTo>
                  <a:pt x="159" y="326"/>
                  <a:pt x="160" y="325"/>
                  <a:pt x="160" y="325"/>
                </a:cubicBezTo>
                <a:cubicBezTo>
                  <a:pt x="169" y="317"/>
                  <a:pt x="169" y="317"/>
                  <a:pt x="169" y="317"/>
                </a:cubicBezTo>
                <a:cubicBezTo>
                  <a:pt x="169" y="317"/>
                  <a:pt x="169" y="316"/>
                  <a:pt x="170" y="316"/>
                </a:cubicBezTo>
                <a:cubicBezTo>
                  <a:pt x="170" y="316"/>
                  <a:pt x="170" y="316"/>
                  <a:pt x="171" y="316"/>
                </a:cubicBezTo>
                <a:cubicBezTo>
                  <a:pt x="172" y="316"/>
                  <a:pt x="173" y="316"/>
                  <a:pt x="174" y="315"/>
                </a:cubicBezTo>
                <a:cubicBezTo>
                  <a:pt x="177" y="310"/>
                  <a:pt x="177" y="310"/>
                  <a:pt x="177" y="310"/>
                </a:cubicBezTo>
                <a:cubicBezTo>
                  <a:pt x="178" y="310"/>
                  <a:pt x="178" y="309"/>
                  <a:pt x="178" y="308"/>
                </a:cubicBezTo>
                <a:cubicBezTo>
                  <a:pt x="178" y="297"/>
                  <a:pt x="178" y="297"/>
                  <a:pt x="178" y="297"/>
                </a:cubicBezTo>
                <a:cubicBezTo>
                  <a:pt x="178" y="295"/>
                  <a:pt x="176" y="293"/>
                  <a:pt x="173" y="293"/>
                </a:cubicBezTo>
                <a:close/>
                <a:moveTo>
                  <a:pt x="151" y="69"/>
                </a:moveTo>
                <a:cubicBezTo>
                  <a:pt x="107" y="69"/>
                  <a:pt x="71" y="106"/>
                  <a:pt x="71" y="152"/>
                </a:cubicBezTo>
                <a:cubicBezTo>
                  <a:pt x="71" y="170"/>
                  <a:pt x="76" y="187"/>
                  <a:pt x="87" y="202"/>
                </a:cubicBezTo>
                <a:cubicBezTo>
                  <a:pt x="87" y="202"/>
                  <a:pt x="92" y="209"/>
                  <a:pt x="95" y="211"/>
                </a:cubicBezTo>
                <a:cubicBezTo>
                  <a:pt x="113" y="234"/>
                  <a:pt x="122" y="252"/>
                  <a:pt x="122" y="267"/>
                </a:cubicBezTo>
                <a:cubicBezTo>
                  <a:pt x="119" y="268"/>
                  <a:pt x="116" y="272"/>
                  <a:pt x="116" y="276"/>
                </a:cubicBezTo>
                <a:cubicBezTo>
                  <a:pt x="116" y="281"/>
                  <a:pt x="120" y="285"/>
                  <a:pt x="125" y="285"/>
                </a:cubicBezTo>
                <a:cubicBezTo>
                  <a:pt x="176" y="285"/>
                  <a:pt x="176" y="285"/>
                  <a:pt x="176" y="285"/>
                </a:cubicBezTo>
                <a:cubicBezTo>
                  <a:pt x="181" y="285"/>
                  <a:pt x="185" y="281"/>
                  <a:pt x="185" y="276"/>
                </a:cubicBezTo>
                <a:cubicBezTo>
                  <a:pt x="185" y="273"/>
                  <a:pt x="184" y="270"/>
                  <a:pt x="181" y="268"/>
                </a:cubicBezTo>
                <a:cubicBezTo>
                  <a:pt x="181" y="252"/>
                  <a:pt x="189" y="233"/>
                  <a:pt x="207" y="211"/>
                </a:cubicBezTo>
                <a:cubicBezTo>
                  <a:pt x="209" y="208"/>
                  <a:pt x="214" y="202"/>
                  <a:pt x="215" y="202"/>
                </a:cubicBezTo>
                <a:cubicBezTo>
                  <a:pt x="225" y="187"/>
                  <a:pt x="230" y="170"/>
                  <a:pt x="230" y="152"/>
                </a:cubicBezTo>
                <a:cubicBezTo>
                  <a:pt x="231" y="130"/>
                  <a:pt x="222" y="109"/>
                  <a:pt x="207" y="93"/>
                </a:cubicBezTo>
                <a:cubicBezTo>
                  <a:pt x="192" y="77"/>
                  <a:pt x="172" y="69"/>
                  <a:pt x="151" y="69"/>
                </a:cubicBezTo>
                <a:close/>
              </a:path>
            </a:pathLst>
          </a:custGeom>
          <a:solidFill>
            <a:srgbClr val="0D0D0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grpSp>
        <p:nvGrpSpPr>
          <p:cNvPr id="41" name="组合 40"/>
          <p:cNvGrpSpPr/>
          <p:nvPr/>
        </p:nvGrpSpPr>
        <p:grpSpPr>
          <a:xfrm>
            <a:off x="9469889" y="4620630"/>
            <a:ext cx="684000" cy="684000"/>
            <a:chOff x="8715375" y="4619624"/>
            <a:chExt cx="684000" cy="684000"/>
          </a:xfrm>
        </p:grpSpPr>
        <p:sp>
          <p:nvSpPr>
            <p:cNvPr id="42" name="矩形 41"/>
            <p:cNvSpPr/>
            <p:nvPr/>
          </p:nvSpPr>
          <p:spPr>
            <a:xfrm>
              <a:off x="8715375" y="4619624"/>
              <a:ext cx="684000" cy="684000"/>
            </a:xfrm>
            <a:prstGeom prst="rect">
              <a:avLst/>
            </a:prstGeom>
            <a:solidFill>
              <a:schemeClr val="tx1">
                <a:lumMod val="75000"/>
                <a:lumOff val="25000"/>
              </a:schemeClr>
            </a:solidFill>
            <a:ln w="22225">
              <a:gradFill>
                <a:gsLst>
                  <a:gs pos="0">
                    <a:schemeClr val="bg1"/>
                  </a:gs>
                  <a:gs pos="100000">
                    <a:schemeClr val="bg1">
                      <a:lumMod val="85000"/>
                    </a:schemeClr>
                  </a:gs>
                </a:gsLst>
                <a:lin ang="3000000" scaled="0"/>
              </a:gradFill>
            </a:ln>
            <a:effectLst>
              <a:innerShdw blurRad="254000" dist="127000" dir="13500000">
                <a:schemeClr val="tx1">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8789839" y="4683105"/>
              <a:ext cx="540000" cy="540000"/>
            </a:xfrm>
            <a:prstGeom prst="rect">
              <a:avLst/>
            </a:prstGeom>
            <a:gradFill>
              <a:gsLst>
                <a:gs pos="0">
                  <a:schemeClr val="bg1"/>
                </a:gs>
                <a:gs pos="100000">
                  <a:schemeClr val="bg1">
                    <a:lumMod val="85000"/>
                  </a:schemeClr>
                </a:gs>
              </a:gsLst>
              <a:lin ang="3000000" scaled="0"/>
            </a:gradFill>
            <a:ln w="22225">
              <a:noFill/>
            </a:ln>
            <a:effectLst>
              <a:outerShdw blurRad="2540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10215782" y="4620630"/>
            <a:ext cx="684000" cy="684000"/>
            <a:chOff x="8715375" y="4619624"/>
            <a:chExt cx="684000" cy="684000"/>
          </a:xfrm>
        </p:grpSpPr>
        <p:sp>
          <p:nvSpPr>
            <p:cNvPr id="45" name="矩形 44"/>
            <p:cNvSpPr/>
            <p:nvPr/>
          </p:nvSpPr>
          <p:spPr>
            <a:xfrm>
              <a:off x="8715375" y="4619624"/>
              <a:ext cx="684000" cy="684000"/>
            </a:xfrm>
            <a:prstGeom prst="rect">
              <a:avLst/>
            </a:prstGeom>
            <a:solidFill>
              <a:schemeClr val="tx1">
                <a:lumMod val="75000"/>
                <a:lumOff val="25000"/>
              </a:schemeClr>
            </a:solidFill>
            <a:ln w="22225">
              <a:gradFill>
                <a:gsLst>
                  <a:gs pos="0">
                    <a:schemeClr val="bg1"/>
                  </a:gs>
                  <a:gs pos="100000">
                    <a:schemeClr val="bg1">
                      <a:lumMod val="85000"/>
                    </a:schemeClr>
                  </a:gs>
                </a:gsLst>
                <a:lin ang="3000000" scaled="0"/>
              </a:gradFill>
            </a:ln>
            <a:effectLst>
              <a:innerShdw blurRad="254000" dist="127000" dir="13500000">
                <a:schemeClr val="tx1">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8789839" y="4683105"/>
              <a:ext cx="540000" cy="540000"/>
            </a:xfrm>
            <a:prstGeom prst="rect">
              <a:avLst/>
            </a:prstGeom>
            <a:gradFill>
              <a:gsLst>
                <a:gs pos="0">
                  <a:schemeClr val="bg1"/>
                </a:gs>
                <a:gs pos="100000">
                  <a:schemeClr val="bg1">
                    <a:lumMod val="85000"/>
                  </a:schemeClr>
                </a:gs>
              </a:gsLst>
              <a:lin ang="3000000" scaled="0"/>
            </a:gradFill>
            <a:ln w="22225">
              <a:noFill/>
            </a:ln>
            <a:effectLst>
              <a:outerShdw blurRad="2540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p:cNvGrpSpPr/>
          <p:nvPr/>
        </p:nvGrpSpPr>
        <p:grpSpPr>
          <a:xfrm>
            <a:off x="9638550" y="4701158"/>
            <a:ext cx="360000" cy="504000"/>
            <a:chOff x="5840413" y="3032125"/>
            <a:chExt cx="511175" cy="793750"/>
          </a:xfrm>
          <a:solidFill>
            <a:sysClr val="windowText" lastClr="000000">
              <a:lumMod val="95000"/>
              <a:lumOff val="5000"/>
            </a:sysClr>
          </a:solidFill>
        </p:grpSpPr>
        <p:sp>
          <p:nvSpPr>
            <p:cNvPr id="48" name="Freeform 415"/>
            <p:cNvSpPr>
              <a:spLocks noEditPoints="1"/>
            </p:cNvSpPr>
            <p:nvPr/>
          </p:nvSpPr>
          <p:spPr bwMode="auto">
            <a:xfrm>
              <a:off x="5840413" y="3032125"/>
              <a:ext cx="511175" cy="793750"/>
            </a:xfrm>
            <a:custGeom>
              <a:avLst/>
              <a:gdLst>
                <a:gd name="T0" fmla="*/ 67 w 134"/>
                <a:gd name="T1" fmla="*/ 0 h 209"/>
                <a:gd name="T2" fmla="*/ 0 w 134"/>
                <a:gd name="T3" fmla="*/ 74 h 209"/>
                <a:gd name="T4" fmla="*/ 31 w 134"/>
                <a:gd name="T5" fmla="*/ 163 h 209"/>
                <a:gd name="T6" fmla="*/ 51 w 134"/>
                <a:gd name="T7" fmla="*/ 169 h 209"/>
                <a:gd name="T8" fmla="*/ 31 w 134"/>
                <a:gd name="T9" fmla="*/ 175 h 209"/>
                <a:gd name="T10" fmla="*/ 34 w 134"/>
                <a:gd name="T11" fmla="*/ 180 h 209"/>
                <a:gd name="T12" fmla="*/ 31 w 134"/>
                <a:gd name="T13" fmla="*/ 185 h 209"/>
                <a:gd name="T14" fmla="*/ 34 w 134"/>
                <a:gd name="T15" fmla="*/ 190 h 209"/>
                <a:gd name="T16" fmla="*/ 47 w 134"/>
                <a:gd name="T17" fmla="*/ 203 h 209"/>
                <a:gd name="T18" fmla="*/ 78 w 134"/>
                <a:gd name="T19" fmla="*/ 209 h 209"/>
                <a:gd name="T20" fmla="*/ 102 w 134"/>
                <a:gd name="T21" fmla="*/ 190 h 209"/>
                <a:gd name="T22" fmla="*/ 100 w 134"/>
                <a:gd name="T23" fmla="*/ 185 h 209"/>
                <a:gd name="T24" fmla="*/ 102 w 134"/>
                <a:gd name="T25" fmla="*/ 180 h 209"/>
                <a:gd name="T26" fmla="*/ 100 w 134"/>
                <a:gd name="T27" fmla="*/ 175 h 209"/>
                <a:gd name="T28" fmla="*/ 102 w 134"/>
                <a:gd name="T29" fmla="*/ 169 h 209"/>
                <a:gd name="T30" fmla="*/ 84 w 134"/>
                <a:gd name="T31" fmla="*/ 163 h 209"/>
                <a:gd name="T32" fmla="*/ 107 w 134"/>
                <a:gd name="T33" fmla="*/ 134 h 209"/>
                <a:gd name="T34" fmla="*/ 134 w 134"/>
                <a:gd name="T35" fmla="*/ 68 h 209"/>
                <a:gd name="T36" fmla="*/ 68 w 134"/>
                <a:gd name="T37" fmla="*/ 118 h 209"/>
                <a:gd name="T38" fmla="*/ 66 w 134"/>
                <a:gd name="T39" fmla="*/ 152 h 209"/>
                <a:gd name="T40" fmla="*/ 66 w 134"/>
                <a:gd name="T41" fmla="*/ 169 h 209"/>
                <a:gd name="T42" fmla="*/ 69 w 134"/>
                <a:gd name="T43" fmla="*/ 163 h 209"/>
                <a:gd name="T44" fmla="*/ 66 w 134"/>
                <a:gd name="T45" fmla="*/ 169 h 209"/>
                <a:gd name="T46" fmla="*/ 122 w 134"/>
                <a:gd name="T47" fmla="*/ 78 h 209"/>
                <a:gd name="T48" fmla="*/ 98 w 134"/>
                <a:gd name="T49" fmla="*/ 126 h 209"/>
                <a:gd name="T50" fmla="*/ 85 w 134"/>
                <a:gd name="T51" fmla="*/ 152 h 209"/>
                <a:gd name="T52" fmla="*/ 85 w 134"/>
                <a:gd name="T53" fmla="*/ 118 h 209"/>
                <a:gd name="T54" fmla="*/ 86 w 134"/>
                <a:gd name="T55" fmla="*/ 118 h 209"/>
                <a:gd name="T56" fmla="*/ 89 w 134"/>
                <a:gd name="T57" fmla="*/ 66 h 209"/>
                <a:gd name="T58" fmla="*/ 76 w 134"/>
                <a:gd name="T59" fmla="*/ 59 h 209"/>
                <a:gd name="T60" fmla="*/ 81 w 134"/>
                <a:gd name="T61" fmla="*/ 63 h 209"/>
                <a:gd name="T62" fmla="*/ 78 w 134"/>
                <a:gd name="T63" fmla="*/ 71 h 209"/>
                <a:gd name="T64" fmla="*/ 70 w 134"/>
                <a:gd name="T65" fmla="*/ 65 h 209"/>
                <a:gd name="T66" fmla="*/ 69 w 134"/>
                <a:gd name="T67" fmla="*/ 59 h 209"/>
                <a:gd name="T68" fmla="*/ 63 w 134"/>
                <a:gd name="T69" fmla="*/ 64 h 209"/>
                <a:gd name="T70" fmla="*/ 63 w 134"/>
                <a:gd name="T71" fmla="*/ 87 h 209"/>
                <a:gd name="T72" fmla="*/ 58 w 134"/>
                <a:gd name="T73" fmla="*/ 66 h 209"/>
                <a:gd name="T74" fmla="*/ 57 w 134"/>
                <a:gd name="T75" fmla="*/ 59 h 209"/>
                <a:gd name="T76" fmla="*/ 51 w 134"/>
                <a:gd name="T77" fmla="*/ 60 h 209"/>
                <a:gd name="T78" fmla="*/ 41 w 134"/>
                <a:gd name="T79" fmla="*/ 117 h 209"/>
                <a:gd name="T80" fmla="*/ 48 w 134"/>
                <a:gd name="T81" fmla="*/ 118 h 209"/>
                <a:gd name="T82" fmla="*/ 49 w 134"/>
                <a:gd name="T83" fmla="*/ 118 h 209"/>
                <a:gd name="T84" fmla="*/ 43 w 134"/>
                <a:gd name="T85" fmla="*/ 152 h 209"/>
                <a:gd name="T86" fmla="*/ 12 w 134"/>
                <a:gd name="T87" fmla="*/ 78 h 209"/>
                <a:gd name="T88" fmla="*/ 11 w 134"/>
                <a:gd name="T89" fmla="*/ 70 h 209"/>
                <a:gd name="T90" fmla="*/ 67 w 134"/>
                <a:gd name="T91" fmla="*/ 12 h 209"/>
                <a:gd name="T92" fmla="*/ 122 w 134"/>
                <a:gd name="T93" fmla="*/ 7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4" h="209">
                  <a:moveTo>
                    <a:pt x="134" y="68"/>
                  </a:moveTo>
                  <a:cubicBezTo>
                    <a:pt x="134" y="30"/>
                    <a:pt x="104" y="0"/>
                    <a:pt x="67" y="0"/>
                  </a:cubicBezTo>
                  <a:cubicBezTo>
                    <a:pt x="30" y="0"/>
                    <a:pt x="0" y="30"/>
                    <a:pt x="0" y="68"/>
                  </a:cubicBezTo>
                  <a:cubicBezTo>
                    <a:pt x="0" y="70"/>
                    <a:pt x="0" y="72"/>
                    <a:pt x="0" y="74"/>
                  </a:cubicBezTo>
                  <a:cubicBezTo>
                    <a:pt x="0" y="75"/>
                    <a:pt x="1" y="101"/>
                    <a:pt x="27" y="134"/>
                  </a:cubicBezTo>
                  <a:cubicBezTo>
                    <a:pt x="34" y="143"/>
                    <a:pt x="31" y="163"/>
                    <a:pt x="31" y="163"/>
                  </a:cubicBezTo>
                  <a:cubicBezTo>
                    <a:pt x="37" y="163"/>
                    <a:pt x="44" y="163"/>
                    <a:pt x="51" y="163"/>
                  </a:cubicBezTo>
                  <a:cubicBezTo>
                    <a:pt x="51" y="169"/>
                    <a:pt x="51" y="169"/>
                    <a:pt x="51" y="169"/>
                  </a:cubicBezTo>
                  <a:cubicBezTo>
                    <a:pt x="31" y="169"/>
                    <a:pt x="31" y="169"/>
                    <a:pt x="31" y="169"/>
                  </a:cubicBezTo>
                  <a:cubicBezTo>
                    <a:pt x="31" y="175"/>
                    <a:pt x="31" y="175"/>
                    <a:pt x="31" y="175"/>
                  </a:cubicBezTo>
                  <a:cubicBezTo>
                    <a:pt x="34" y="175"/>
                    <a:pt x="34" y="175"/>
                    <a:pt x="34" y="175"/>
                  </a:cubicBezTo>
                  <a:cubicBezTo>
                    <a:pt x="34" y="180"/>
                    <a:pt x="34" y="180"/>
                    <a:pt x="34" y="180"/>
                  </a:cubicBezTo>
                  <a:cubicBezTo>
                    <a:pt x="31" y="180"/>
                    <a:pt x="31" y="180"/>
                    <a:pt x="31" y="180"/>
                  </a:cubicBezTo>
                  <a:cubicBezTo>
                    <a:pt x="31" y="185"/>
                    <a:pt x="31" y="185"/>
                    <a:pt x="31" y="185"/>
                  </a:cubicBezTo>
                  <a:cubicBezTo>
                    <a:pt x="34" y="185"/>
                    <a:pt x="34" y="185"/>
                    <a:pt x="34" y="185"/>
                  </a:cubicBezTo>
                  <a:cubicBezTo>
                    <a:pt x="34" y="190"/>
                    <a:pt x="34" y="190"/>
                    <a:pt x="34" y="190"/>
                  </a:cubicBezTo>
                  <a:cubicBezTo>
                    <a:pt x="32" y="190"/>
                    <a:pt x="32" y="190"/>
                    <a:pt x="32" y="190"/>
                  </a:cubicBezTo>
                  <a:cubicBezTo>
                    <a:pt x="32" y="197"/>
                    <a:pt x="38" y="203"/>
                    <a:pt x="47" y="203"/>
                  </a:cubicBezTo>
                  <a:cubicBezTo>
                    <a:pt x="48" y="207"/>
                    <a:pt x="52" y="209"/>
                    <a:pt x="56" y="209"/>
                  </a:cubicBezTo>
                  <a:cubicBezTo>
                    <a:pt x="78" y="209"/>
                    <a:pt x="78" y="209"/>
                    <a:pt x="78" y="209"/>
                  </a:cubicBezTo>
                  <a:cubicBezTo>
                    <a:pt x="82" y="209"/>
                    <a:pt x="86" y="207"/>
                    <a:pt x="87" y="203"/>
                  </a:cubicBezTo>
                  <a:cubicBezTo>
                    <a:pt x="95" y="203"/>
                    <a:pt x="102" y="197"/>
                    <a:pt x="102" y="190"/>
                  </a:cubicBezTo>
                  <a:cubicBezTo>
                    <a:pt x="100" y="190"/>
                    <a:pt x="100" y="190"/>
                    <a:pt x="100" y="190"/>
                  </a:cubicBezTo>
                  <a:cubicBezTo>
                    <a:pt x="100" y="185"/>
                    <a:pt x="100" y="185"/>
                    <a:pt x="100" y="185"/>
                  </a:cubicBezTo>
                  <a:cubicBezTo>
                    <a:pt x="102" y="185"/>
                    <a:pt x="102" y="185"/>
                    <a:pt x="102" y="185"/>
                  </a:cubicBezTo>
                  <a:cubicBezTo>
                    <a:pt x="102" y="180"/>
                    <a:pt x="102" y="180"/>
                    <a:pt x="102" y="180"/>
                  </a:cubicBezTo>
                  <a:cubicBezTo>
                    <a:pt x="100" y="180"/>
                    <a:pt x="100" y="180"/>
                    <a:pt x="100" y="180"/>
                  </a:cubicBezTo>
                  <a:cubicBezTo>
                    <a:pt x="100" y="175"/>
                    <a:pt x="100" y="175"/>
                    <a:pt x="100" y="175"/>
                  </a:cubicBezTo>
                  <a:cubicBezTo>
                    <a:pt x="102" y="175"/>
                    <a:pt x="102" y="175"/>
                    <a:pt x="102" y="175"/>
                  </a:cubicBezTo>
                  <a:cubicBezTo>
                    <a:pt x="102" y="169"/>
                    <a:pt x="102" y="169"/>
                    <a:pt x="102" y="169"/>
                  </a:cubicBezTo>
                  <a:cubicBezTo>
                    <a:pt x="84" y="169"/>
                    <a:pt x="84" y="169"/>
                    <a:pt x="84" y="169"/>
                  </a:cubicBezTo>
                  <a:cubicBezTo>
                    <a:pt x="84" y="167"/>
                    <a:pt x="84" y="165"/>
                    <a:pt x="84" y="163"/>
                  </a:cubicBezTo>
                  <a:cubicBezTo>
                    <a:pt x="91" y="163"/>
                    <a:pt x="97" y="163"/>
                    <a:pt x="103" y="163"/>
                  </a:cubicBezTo>
                  <a:cubicBezTo>
                    <a:pt x="103" y="163"/>
                    <a:pt x="100" y="143"/>
                    <a:pt x="107" y="134"/>
                  </a:cubicBezTo>
                  <a:cubicBezTo>
                    <a:pt x="133" y="101"/>
                    <a:pt x="134" y="75"/>
                    <a:pt x="134" y="74"/>
                  </a:cubicBezTo>
                  <a:cubicBezTo>
                    <a:pt x="134" y="72"/>
                    <a:pt x="134" y="70"/>
                    <a:pt x="134" y="68"/>
                  </a:cubicBezTo>
                  <a:close/>
                  <a:moveTo>
                    <a:pt x="66" y="118"/>
                  </a:moveTo>
                  <a:cubicBezTo>
                    <a:pt x="67" y="118"/>
                    <a:pt x="67" y="118"/>
                    <a:pt x="68" y="118"/>
                  </a:cubicBezTo>
                  <a:cubicBezTo>
                    <a:pt x="69" y="152"/>
                    <a:pt x="69" y="152"/>
                    <a:pt x="69" y="152"/>
                  </a:cubicBezTo>
                  <a:cubicBezTo>
                    <a:pt x="66" y="152"/>
                    <a:pt x="66" y="152"/>
                    <a:pt x="66" y="152"/>
                  </a:cubicBezTo>
                  <a:cubicBezTo>
                    <a:pt x="66" y="139"/>
                    <a:pt x="66" y="125"/>
                    <a:pt x="66" y="118"/>
                  </a:cubicBezTo>
                  <a:close/>
                  <a:moveTo>
                    <a:pt x="66" y="169"/>
                  </a:moveTo>
                  <a:cubicBezTo>
                    <a:pt x="66" y="167"/>
                    <a:pt x="66" y="165"/>
                    <a:pt x="66" y="163"/>
                  </a:cubicBezTo>
                  <a:cubicBezTo>
                    <a:pt x="67" y="163"/>
                    <a:pt x="68" y="163"/>
                    <a:pt x="69" y="163"/>
                  </a:cubicBezTo>
                  <a:cubicBezTo>
                    <a:pt x="69" y="169"/>
                    <a:pt x="69" y="169"/>
                    <a:pt x="69" y="169"/>
                  </a:cubicBezTo>
                  <a:lnTo>
                    <a:pt x="66" y="169"/>
                  </a:lnTo>
                  <a:close/>
                  <a:moveTo>
                    <a:pt x="122" y="70"/>
                  </a:moveTo>
                  <a:cubicBezTo>
                    <a:pt x="122" y="78"/>
                    <a:pt x="122" y="78"/>
                    <a:pt x="122" y="78"/>
                  </a:cubicBezTo>
                  <a:cubicBezTo>
                    <a:pt x="122" y="78"/>
                    <a:pt x="122" y="78"/>
                    <a:pt x="122" y="78"/>
                  </a:cubicBezTo>
                  <a:cubicBezTo>
                    <a:pt x="120" y="86"/>
                    <a:pt x="116" y="104"/>
                    <a:pt x="98" y="126"/>
                  </a:cubicBezTo>
                  <a:cubicBezTo>
                    <a:pt x="93" y="134"/>
                    <a:pt x="91" y="143"/>
                    <a:pt x="91" y="152"/>
                  </a:cubicBezTo>
                  <a:cubicBezTo>
                    <a:pt x="85" y="152"/>
                    <a:pt x="85" y="152"/>
                    <a:pt x="85" y="152"/>
                  </a:cubicBezTo>
                  <a:cubicBezTo>
                    <a:pt x="85" y="139"/>
                    <a:pt x="84" y="125"/>
                    <a:pt x="84" y="118"/>
                  </a:cubicBezTo>
                  <a:cubicBezTo>
                    <a:pt x="85" y="118"/>
                    <a:pt x="85" y="118"/>
                    <a:pt x="85" y="118"/>
                  </a:cubicBezTo>
                  <a:cubicBezTo>
                    <a:pt x="85" y="118"/>
                    <a:pt x="86" y="118"/>
                    <a:pt x="86" y="118"/>
                  </a:cubicBezTo>
                  <a:cubicBezTo>
                    <a:pt x="86" y="118"/>
                    <a:pt x="86" y="118"/>
                    <a:pt x="86" y="118"/>
                  </a:cubicBezTo>
                  <a:cubicBezTo>
                    <a:pt x="88" y="118"/>
                    <a:pt x="91" y="118"/>
                    <a:pt x="93" y="117"/>
                  </a:cubicBezTo>
                  <a:cubicBezTo>
                    <a:pt x="89" y="66"/>
                    <a:pt x="89" y="66"/>
                    <a:pt x="89" y="66"/>
                  </a:cubicBezTo>
                  <a:cubicBezTo>
                    <a:pt x="89" y="62"/>
                    <a:pt x="86" y="60"/>
                    <a:pt x="82" y="60"/>
                  </a:cubicBezTo>
                  <a:cubicBezTo>
                    <a:pt x="82" y="60"/>
                    <a:pt x="78" y="59"/>
                    <a:pt x="76" y="59"/>
                  </a:cubicBezTo>
                  <a:cubicBezTo>
                    <a:pt x="76" y="59"/>
                    <a:pt x="76" y="59"/>
                    <a:pt x="76" y="59"/>
                  </a:cubicBezTo>
                  <a:cubicBezTo>
                    <a:pt x="81" y="63"/>
                    <a:pt x="81" y="63"/>
                    <a:pt x="81" y="63"/>
                  </a:cubicBezTo>
                  <a:cubicBezTo>
                    <a:pt x="75" y="66"/>
                    <a:pt x="75" y="66"/>
                    <a:pt x="75" y="66"/>
                  </a:cubicBezTo>
                  <a:cubicBezTo>
                    <a:pt x="78" y="71"/>
                    <a:pt x="78" y="71"/>
                    <a:pt x="78" y="71"/>
                  </a:cubicBezTo>
                  <a:cubicBezTo>
                    <a:pt x="71" y="86"/>
                    <a:pt x="71" y="86"/>
                    <a:pt x="71" y="86"/>
                  </a:cubicBezTo>
                  <a:cubicBezTo>
                    <a:pt x="70" y="65"/>
                    <a:pt x="70" y="65"/>
                    <a:pt x="70" y="65"/>
                  </a:cubicBezTo>
                  <a:cubicBezTo>
                    <a:pt x="71" y="64"/>
                    <a:pt x="71" y="64"/>
                    <a:pt x="71" y="64"/>
                  </a:cubicBezTo>
                  <a:cubicBezTo>
                    <a:pt x="69" y="59"/>
                    <a:pt x="69" y="59"/>
                    <a:pt x="69" y="59"/>
                  </a:cubicBezTo>
                  <a:cubicBezTo>
                    <a:pt x="65" y="59"/>
                    <a:pt x="65" y="59"/>
                    <a:pt x="65" y="59"/>
                  </a:cubicBezTo>
                  <a:cubicBezTo>
                    <a:pt x="63" y="64"/>
                    <a:pt x="63" y="64"/>
                    <a:pt x="63" y="64"/>
                  </a:cubicBezTo>
                  <a:cubicBezTo>
                    <a:pt x="64" y="65"/>
                    <a:pt x="64" y="65"/>
                    <a:pt x="64" y="65"/>
                  </a:cubicBezTo>
                  <a:cubicBezTo>
                    <a:pt x="63" y="87"/>
                    <a:pt x="63" y="87"/>
                    <a:pt x="63" y="87"/>
                  </a:cubicBezTo>
                  <a:cubicBezTo>
                    <a:pt x="56" y="71"/>
                    <a:pt x="56" y="71"/>
                    <a:pt x="56" y="71"/>
                  </a:cubicBezTo>
                  <a:cubicBezTo>
                    <a:pt x="58" y="66"/>
                    <a:pt x="58" y="66"/>
                    <a:pt x="58" y="66"/>
                  </a:cubicBezTo>
                  <a:cubicBezTo>
                    <a:pt x="53" y="63"/>
                    <a:pt x="53" y="63"/>
                    <a:pt x="53" y="63"/>
                  </a:cubicBezTo>
                  <a:cubicBezTo>
                    <a:pt x="57" y="59"/>
                    <a:pt x="57" y="59"/>
                    <a:pt x="57" y="59"/>
                  </a:cubicBezTo>
                  <a:cubicBezTo>
                    <a:pt x="57" y="59"/>
                    <a:pt x="57" y="59"/>
                    <a:pt x="57" y="59"/>
                  </a:cubicBezTo>
                  <a:cubicBezTo>
                    <a:pt x="56" y="59"/>
                    <a:pt x="51" y="60"/>
                    <a:pt x="51" y="60"/>
                  </a:cubicBezTo>
                  <a:cubicBezTo>
                    <a:pt x="48" y="60"/>
                    <a:pt x="45" y="62"/>
                    <a:pt x="45" y="66"/>
                  </a:cubicBezTo>
                  <a:cubicBezTo>
                    <a:pt x="41" y="117"/>
                    <a:pt x="41" y="117"/>
                    <a:pt x="41" y="117"/>
                  </a:cubicBezTo>
                  <a:cubicBezTo>
                    <a:pt x="43" y="118"/>
                    <a:pt x="45" y="118"/>
                    <a:pt x="48" y="118"/>
                  </a:cubicBezTo>
                  <a:cubicBezTo>
                    <a:pt x="48" y="118"/>
                    <a:pt x="48" y="118"/>
                    <a:pt x="48" y="118"/>
                  </a:cubicBezTo>
                  <a:cubicBezTo>
                    <a:pt x="48" y="118"/>
                    <a:pt x="48" y="118"/>
                    <a:pt x="48" y="118"/>
                  </a:cubicBezTo>
                  <a:cubicBezTo>
                    <a:pt x="49" y="118"/>
                    <a:pt x="49" y="118"/>
                    <a:pt x="49" y="118"/>
                  </a:cubicBezTo>
                  <a:cubicBezTo>
                    <a:pt x="50" y="152"/>
                    <a:pt x="50" y="152"/>
                    <a:pt x="50" y="152"/>
                  </a:cubicBezTo>
                  <a:cubicBezTo>
                    <a:pt x="43" y="152"/>
                    <a:pt x="43" y="152"/>
                    <a:pt x="43" y="152"/>
                  </a:cubicBezTo>
                  <a:cubicBezTo>
                    <a:pt x="43" y="143"/>
                    <a:pt x="41" y="134"/>
                    <a:pt x="36" y="127"/>
                  </a:cubicBezTo>
                  <a:cubicBezTo>
                    <a:pt x="18" y="104"/>
                    <a:pt x="13" y="86"/>
                    <a:pt x="12" y="78"/>
                  </a:cubicBezTo>
                  <a:cubicBezTo>
                    <a:pt x="12" y="78"/>
                    <a:pt x="12" y="78"/>
                    <a:pt x="12" y="78"/>
                  </a:cubicBezTo>
                  <a:cubicBezTo>
                    <a:pt x="11" y="70"/>
                    <a:pt x="11" y="70"/>
                    <a:pt x="11" y="70"/>
                  </a:cubicBezTo>
                  <a:cubicBezTo>
                    <a:pt x="11" y="69"/>
                    <a:pt x="11" y="69"/>
                    <a:pt x="11" y="68"/>
                  </a:cubicBezTo>
                  <a:cubicBezTo>
                    <a:pt x="11" y="37"/>
                    <a:pt x="36" y="12"/>
                    <a:pt x="67" y="12"/>
                  </a:cubicBezTo>
                  <a:cubicBezTo>
                    <a:pt x="98" y="12"/>
                    <a:pt x="123" y="37"/>
                    <a:pt x="123" y="68"/>
                  </a:cubicBezTo>
                  <a:cubicBezTo>
                    <a:pt x="123" y="69"/>
                    <a:pt x="122" y="69"/>
                    <a:pt x="122"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noProof="1"/>
            </a:p>
          </p:txBody>
        </p:sp>
        <p:sp>
          <p:nvSpPr>
            <p:cNvPr id="49" name="Oval 416"/>
            <p:cNvSpPr>
              <a:spLocks noChangeArrowheads="1"/>
            </p:cNvSpPr>
            <p:nvPr/>
          </p:nvSpPr>
          <p:spPr bwMode="auto">
            <a:xfrm>
              <a:off x="6054726" y="3141663"/>
              <a:ext cx="84138" cy="1031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noProof="1"/>
            </a:p>
          </p:txBody>
        </p:sp>
      </p:grpSp>
      <p:grpSp>
        <p:nvGrpSpPr>
          <p:cNvPr id="50" name="组合 49"/>
          <p:cNvGrpSpPr/>
          <p:nvPr/>
        </p:nvGrpSpPr>
        <p:grpSpPr>
          <a:xfrm>
            <a:off x="10358356" y="4722308"/>
            <a:ext cx="396000" cy="468000"/>
            <a:chOff x="3946525" y="784226"/>
            <a:chExt cx="4295775" cy="5291138"/>
          </a:xfrm>
          <a:solidFill>
            <a:sysClr val="windowText" lastClr="000000">
              <a:lumMod val="95000"/>
              <a:lumOff val="5000"/>
            </a:sysClr>
          </a:solidFill>
        </p:grpSpPr>
        <p:sp>
          <p:nvSpPr>
            <p:cNvPr id="51" name="Freeform 138"/>
            <p:cNvSpPr/>
            <p:nvPr/>
          </p:nvSpPr>
          <p:spPr bwMode="auto">
            <a:xfrm>
              <a:off x="7734300" y="2598738"/>
              <a:ext cx="508000" cy="233363"/>
            </a:xfrm>
            <a:custGeom>
              <a:avLst/>
              <a:gdLst>
                <a:gd name="T0" fmla="*/ 103 w 135"/>
                <a:gd name="T1" fmla="*/ 0 h 62"/>
                <a:gd name="T2" fmla="*/ 135 w 135"/>
                <a:gd name="T3" fmla="*/ 31 h 62"/>
                <a:gd name="T4" fmla="*/ 103 w 135"/>
                <a:gd name="T5" fmla="*/ 62 h 62"/>
                <a:gd name="T6" fmla="*/ 32 w 135"/>
                <a:gd name="T7" fmla="*/ 62 h 62"/>
                <a:gd name="T8" fmla="*/ 0 w 135"/>
                <a:gd name="T9" fmla="*/ 31 h 62"/>
                <a:gd name="T10" fmla="*/ 10 w 135"/>
                <a:gd name="T11" fmla="*/ 9 h 62"/>
                <a:gd name="T12" fmla="*/ 32 w 135"/>
                <a:gd name="T13" fmla="*/ 0 h 62"/>
                <a:gd name="T14" fmla="*/ 103 w 135"/>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62">
                  <a:moveTo>
                    <a:pt x="103" y="0"/>
                  </a:moveTo>
                  <a:cubicBezTo>
                    <a:pt x="121" y="0"/>
                    <a:pt x="135" y="14"/>
                    <a:pt x="135" y="31"/>
                  </a:cubicBezTo>
                  <a:cubicBezTo>
                    <a:pt x="135" y="48"/>
                    <a:pt x="121" y="62"/>
                    <a:pt x="103" y="62"/>
                  </a:cubicBezTo>
                  <a:cubicBezTo>
                    <a:pt x="32" y="62"/>
                    <a:pt x="32" y="62"/>
                    <a:pt x="32" y="62"/>
                  </a:cubicBezTo>
                  <a:cubicBezTo>
                    <a:pt x="14" y="62"/>
                    <a:pt x="0" y="48"/>
                    <a:pt x="0" y="31"/>
                  </a:cubicBezTo>
                  <a:cubicBezTo>
                    <a:pt x="0" y="23"/>
                    <a:pt x="4" y="15"/>
                    <a:pt x="10" y="9"/>
                  </a:cubicBezTo>
                  <a:cubicBezTo>
                    <a:pt x="15" y="3"/>
                    <a:pt x="23" y="0"/>
                    <a:pt x="32" y="0"/>
                  </a:cubicBezTo>
                  <a:lnTo>
                    <a:pt x="10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noProof="1"/>
            </a:p>
          </p:txBody>
        </p:sp>
        <p:sp>
          <p:nvSpPr>
            <p:cNvPr id="52" name="Freeform 139"/>
            <p:cNvSpPr/>
            <p:nvPr/>
          </p:nvSpPr>
          <p:spPr bwMode="auto">
            <a:xfrm>
              <a:off x="7281863" y="1384301"/>
              <a:ext cx="436563" cy="447675"/>
            </a:xfrm>
            <a:custGeom>
              <a:avLst/>
              <a:gdLst>
                <a:gd name="T0" fmla="*/ 104 w 116"/>
                <a:gd name="T1" fmla="*/ 12 h 119"/>
                <a:gd name="T2" fmla="*/ 104 w 116"/>
                <a:gd name="T3" fmla="*/ 57 h 119"/>
                <a:gd name="T4" fmla="*/ 53 w 116"/>
                <a:gd name="T5" fmla="*/ 107 h 119"/>
                <a:gd name="T6" fmla="*/ 9 w 116"/>
                <a:gd name="T7" fmla="*/ 107 h 119"/>
                <a:gd name="T8" fmla="*/ 0 w 116"/>
                <a:gd name="T9" fmla="*/ 85 h 119"/>
                <a:gd name="T10" fmla="*/ 9 w 116"/>
                <a:gd name="T11" fmla="*/ 63 h 119"/>
                <a:gd name="T12" fmla="*/ 60 w 116"/>
                <a:gd name="T13" fmla="*/ 12 h 119"/>
                <a:gd name="T14" fmla="*/ 104 w 116"/>
                <a:gd name="T15" fmla="*/ 12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19">
                  <a:moveTo>
                    <a:pt x="104" y="12"/>
                  </a:moveTo>
                  <a:cubicBezTo>
                    <a:pt x="116" y="25"/>
                    <a:pt x="116" y="44"/>
                    <a:pt x="104" y="57"/>
                  </a:cubicBezTo>
                  <a:cubicBezTo>
                    <a:pt x="53" y="107"/>
                    <a:pt x="53" y="107"/>
                    <a:pt x="53" y="107"/>
                  </a:cubicBezTo>
                  <a:cubicBezTo>
                    <a:pt x="41" y="119"/>
                    <a:pt x="21" y="119"/>
                    <a:pt x="9" y="107"/>
                  </a:cubicBezTo>
                  <a:cubicBezTo>
                    <a:pt x="3" y="101"/>
                    <a:pt x="0" y="93"/>
                    <a:pt x="0" y="85"/>
                  </a:cubicBezTo>
                  <a:cubicBezTo>
                    <a:pt x="0" y="77"/>
                    <a:pt x="3" y="69"/>
                    <a:pt x="9" y="63"/>
                  </a:cubicBezTo>
                  <a:cubicBezTo>
                    <a:pt x="60" y="12"/>
                    <a:pt x="60" y="12"/>
                    <a:pt x="60" y="12"/>
                  </a:cubicBezTo>
                  <a:cubicBezTo>
                    <a:pt x="72" y="0"/>
                    <a:pt x="92" y="0"/>
                    <a:pt x="10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noProof="1"/>
            </a:p>
          </p:txBody>
        </p:sp>
        <p:sp>
          <p:nvSpPr>
            <p:cNvPr id="53" name="Freeform 140"/>
            <p:cNvSpPr/>
            <p:nvPr/>
          </p:nvSpPr>
          <p:spPr bwMode="auto">
            <a:xfrm>
              <a:off x="7281863" y="4044951"/>
              <a:ext cx="436563" cy="450850"/>
            </a:xfrm>
            <a:custGeom>
              <a:avLst/>
              <a:gdLst>
                <a:gd name="T0" fmla="*/ 104 w 116"/>
                <a:gd name="T1" fmla="*/ 63 h 120"/>
                <a:gd name="T2" fmla="*/ 104 w 116"/>
                <a:gd name="T3" fmla="*/ 107 h 120"/>
                <a:gd name="T4" fmla="*/ 60 w 116"/>
                <a:gd name="T5" fmla="*/ 107 h 120"/>
                <a:gd name="T6" fmla="*/ 9 w 116"/>
                <a:gd name="T7" fmla="*/ 57 h 120"/>
                <a:gd name="T8" fmla="*/ 0 w 116"/>
                <a:gd name="T9" fmla="*/ 35 h 120"/>
                <a:gd name="T10" fmla="*/ 9 w 116"/>
                <a:gd name="T11" fmla="*/ 13 h 120"/>
                <a:gd name="T12" fmla="*/ 53 w 116"/>
                <a:gd name="T13" fmla="*/ 13 h 120"/>
                <a:gd name="T14" fmla="*/ 104 w 116"/>
                <a:gd name="T15" fmla="*/ 63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0">
                  <a:moveTo>
                    <a:pt x="104" y="63"/>
                  </a:moveTo>
                  <a:cubicBezTo>
                    <a:pt x="116" y="75"/>
                    <a:pt x="116" y="95"/>
                    <a:pt x="104" y="107"/>
                  </a:cubicBezTo>
                  <a:cubicBezTo>
                    <a:pt x="92" y="120"/>
                    <a:pt x="72" y="120"/>
                    <a:pt x="60" y="107"/>
                  </a:cubicBezTo>
                  <a:cubicBezTo>
                    <a:pt x="9" y="57"/>
                    <a:pt x="9" y="57"/>
                    <a:pt x="9" y="57"/>
                  </a:cubicBezTo>
                  <a:cubicBezTo>
                    <a:pt x="3" y="51"/>
                    <a:pt x="0" y="43"/>
                    <a:pt x="0" y="35"/>
                  </a:cubicBezTo>
                  <a:cubicBezTo>
                    <a:pt x="0" y="27"/>
                    <a:pt x="3" y="19"/>
                    <a:pt x="9" y="13"/>
                  </a:cubicBezTo>
                  <a:cubicBezTo>
                    <a:pt x="21" y="0"/>
                    <a:pt x="41" y="0"/>
                    <a:pt x="53" y="13"/>
                  </a:cubicBezTo>
                  <a:lnTo>
                    <a:pt x="10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noProof="1"/>
            </a:p>
          </p:txBody>
        </p:sp>
        <p:sp>
          <p:nvSpPr>
            <p:cNvPr id="54" name="Freeform 141"/>
            <p:cNvSpPr/>
            <p:nvPr/>
          </p:nvSpPr>
          <p:spPr bwMode="auto">
            <a:xfrm>
              <a:off x="4646613" y="1508126"/>
              <a:ext cx="2892425" cy="3649663"/>
            </a:xfrm>
            <a:custGeom>
              <a:avLst/>
              <a:gdLst>
                <a:gd name="T0" fmla="*/ 385 w 769"/>
                <a:gd name="T1" fmla="*/ 0 h 971"/>
                <a:gd name="T2" fmla="*/ 769 w 769"/>
                <a:gd name="T3" fmla="*/ 385 h 971"/>
                <a:gd name="T4" fmla="*/ 385 w 769"/>
                <a:gd name="T5" fmla="*/ 769 h 971"/>
                <a:gd name="T6" fmla="*/ 385 w 769"/>
                <a:gd name="T7" fmla="*/ 971 h 971"/>
                <a:gd name="T8" fmla="*/ 246 w 769"/>
                <a:gd name="T9" fmla="*/ 971 h 971"/>
                <a:gd name="T10" fmla="*/ 246 w 769"/>
                <a:gd name="T11" fmla="*/ 627 h 971"/>
                <a:gd name="T12" fmla="*/ 385 w 769"/>
                <a:gd name="T13" fmla="*/ 627 h 971"/>
                <a:gd name="T14" fmla="*/ 627 w 769"/>
                <a:gd name="T15" fmla="*/ 385 h 971"/>
                <a:gd name="T16" fmla="*/ 385 w 769"/>
                <a:gd name="T17" fmla="*/ 143 h 971"/>
                <a:gd name="T18" fmla="*/ 143 w 769"/>
                <a:gd name="T19" fmla="*/ 385 h 971"/>
                <a:gd name="T20" fmla="*/ 0 w 769"/>
                <a:gd name="T21" fmla="*/ 385 h 971"/>
                <a:gd name="T22" fmla="*/ 385 w 769"/>
                <a:gd name="T23" fmla="*/ 0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9" h="971">
                  <a:moveTo>
                    <a:pt x="385" y="0"/>
                  </a:moveTo>
                  <a:cubicBezTo>
                    <a:pt x="597" y="0"/>
                    <a:pt x="769" y="172"/>
                    <a:pt x="769" y="385"/>
                  </a:cubicBezTo>
                  <a:cubicBezTo>
                    <a:pt x="769" y="597"/>
                    <a:pt x="597" y="769"/>
                    <a:pt x="385" y="769"/>
                  </a:cubicBezTo>
                  <a:cubicBezTo>
                    <a:pt x="385" y="971"/>
                    <a:pt x="385" y="971"/>
                    <a:pt x="385" y="971"/>
                  </a:cubicBezTo>
                  <a:cubicBezTo>
                    <a:pt x="246" y="971"/>
                    <a:pt x="246" y="971"/>
                    <a:pt x="246" y="971"/>
                  </a:cubicBezTo>
                  <a:cubicBezTo>
                    <a:pt x="246" y="627"/>
                    <a:pt x="246" y="627"/>
                    <a:pt x="246" y="627"/>
                  </a:cubicBezTo>
                  <a:cubicBezTo>
                    <a:pt x="385" y="627"/>
                    <a:pt x="385" y="627"/>
                    <a:pt x="385" y="627"/>
                  </a:cubicBezTo>
                  <a:cubicBezTo>
                    <a:pt x="518" y="627"/>
                    <a:pt x="627" y="518"/>
                    <a:pt x="627" y="385"/>
                  </a:cubicBezTo>
                  <a:cubicBezTo>
                    <a:pt x="627" y="251"/>
                    <a:pt x="518" y="143"/>
                    <a:pt x="385" y="143"/>
                  </a:cubicBezTo>
                  <a:cubicBezTo>
                    <a:pt x="251" y="143"/>
                    <a:pt x="143" y="251"/>
                    <a:pt x="143" y="385"/>
                  </a:cubicBezTo>
                  <a:cubicBezTo>
                    <a:pt x="0" y="385"/>
                    <a:pt x="0" y="385"/>
                    <a:pt x="0" y="385"/>
                  </a:cubicBezTo>
                  <a:cubicBezTo>
                    <a:pt x="0" y="172"/>
                    <a:pt x="172" y="0"/>
                    <a:pt x="38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noProof="1"/>
            </a:p>
          </p:txBody>
        </p:sp>
        <p:sp>
          <p:nvSpPr>
            <p:cNvPr id="55" name="Freeform 142"/>
            <p:cNvSpPr/>
            <p:nvPr/>
          </p:nvSpPr>
          <p:spPr bwMode="auto">
            <a:xfrm>
              <a:off x="5668963" y="2516188"/>
              <a:ext cx="846138" cy="969963"/>
            </a:xfrm>
            <a:custGeom>
              <a:avLst/>
              <a:gdLst>
                <a:gd name="T0" fmla="*/ 225 w 225"/>
                <a:gd name="T1" fmla="*/ 0 h 258"/>
                <a:gd name="T2" fmla="*/ 225 w 225"/>
                <a:gd name="T3" fmla="*/ 250 h 258"/>
                <a:gd name="T4" fmla="*/ 208 w 225"/>
                <a:gd name="T5" fmla="*/ 258 h 258"/>
                <a:gd name="T6" fmla="*/ 190 w 225"/>
                <a:gd name="T7" fmla="*/ 250 h 258"/>
                <a:gd name="T8" fmla="*/ 190 w 225"/>
                <a:gd name="T9" fmla="*/ 34 h 258"/>
                <a:gd name="T10" fmla="*/ 162 w 225"/>
                <a:gd name="T11" fmla="*/ 34 h 258"/>
                <a:gd name="T12" fmla="*/ 162 w 225"/>
                <a:gd name="T13" fmla="*/ 148 h 258"/>
                <a:gd name="T14" fmla="*/ 62 w 225"/>
                <a:gd name="T15" fmla="*/ 148 h 258"/>
                <a:gd name="T16" fmla="*/ 62 w 225"/>
                <a:gd name="T17" fmla="*/ 34 h 258"/>
                <a:gd name="T18" fmla="*/ 35 w 225"/>
                <a:gd name="T19" fmla="*/ 34 h 258"/>
                <a:gd name="T20" fmla="*/ 35 w 225"/>
                <a:gd name="T21" fmla="*/ 250 h 258"/>
                <a:gd name="T22" fmla="*/ 18 w 225"/>
                <a:gd name="T23" fmla="*/ 258 h 258"/>
                <a:gd name="T24" fmla="*/ 0 w 225"/>
                <a:gd name="T25" fmla="*/ 250 h 258"/>
                <a:gd name="T26" fmla="*/ 0 w 225"/>
                <a:gd name="T27" fmla="*/ 0 h 258"/>
                <a:gd name="T28" fmla="*/ 96 w 225"/>
                <a:gd name="T29" fmla="*/ 0 h 258"/>
                <a:gd name="T30" fmla="*/ 96 w 225"/>
                <a:gd name="T31" fmla="*/ 113 h 258"/>
                <a:gd name="T32" fmla="*/ 127 w 225"/>
                <a:gd name="T33" fmla="*/ 113 h 258"/>
                <a:gd name="T34" fmla="*/ 127 w 225"/>
                <a:gd name="T35" fmla="*/ 0 h 258"/>
                <a:gd name="T36" fmla="*/ 225 w 225"/>
                <a:gd name="T37"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 h="258">
                  <a:moveTo>
                    <a:pt x="225" y="0"/>
                  </a:moveTo>
                  <a:cubicBezTo>
                    <a:pt x="225" y="250"/>
                    <a:pt x="225" y="250"/>
                    <a:pt x="225" y="250"/>
                  </a:cubicBezTo>
                  <a:cubicBezTo>
                    <a:pt x="225" y="255"/>
                    <a:pt x="217" y="258"/>
                    <a:pt x="208" y="258"/>
                  </a:cubicBezTo>
                  <a:cubicBezTo>
                    <a:pt x="198" y="258"/>
                    <a:pt x="190" y="255"/>
                    <a:pt x="190" y="250"/>
                  </a:cubicBezTo>
                  <a:cubicBezTo>
                    <a:pt x="190" y="34"/>
                    <a:pt x="190" y="34"/>
                    <a:pt x="190" y="34"/>
                  </a:cubicBezTo>
                  <a:cubicBezTo>
                    <a:pt x="162" y="34"/>
                    <a:pt x="162" y="34"/>
                    <a:pt x="162" y="34"/>
                  </a:cubicBezTo>
                  <a:cubicBezTo>
                    <a:pt x="162" y="148"/>
                    <a:pt x="162" y="148"/>
                    <a:pt x="162" y="148"/>
                  </a:cubicBezTo>
                  <a:cubicBezTo>
                    <a:pt x="62" y="148"/>
                    <a:pt x="62" y="148"/>
                    <a:pt x="62" y="148"/>
                  </a:cubicBezTo>
                  <a:cubicBezTo>
                    <a:pt x="62" y="34"/>
                    <a:pt x="62" y="34"/>
                    <a:pt x="62" y="34"/>
                  </a:cubicBezTo>
                  <a:cubicBezTo>
                    <a:pt x="35" y="34"/>
                    <a:pt x="35" y="34"/>
                    <a:pt x="35" y="34"/>
                  </a:cubicBezTo>
                  <a:cubicBezTo>
                    <a:pt x="35" y="250"/>
                    <a:pt x="35" y="250"/>
                    <a:pt x="35" y="250"/>
                  </a:cubicBezTo>
                  <a:cubicBezTo>
                    <a:pt x="35" y="255"/>
                    <a:pt x="27" y="258"/>
                    <a:pt x="18" y="258"/>
                  </a:cubicBezTo>
                  <a:cubicBezTo>
                    <a:pt x="8" y="258"/>
                    <a:pt x="0" y="255"/>
                    <a:pt x="0" y="250"/>
                  </a:cubicBezTo>
                  <a:cubicBezTo>
                    <a:pt x="0" y="0"/>
                    <a:pt x="0" y="0"/>
                    <a:pt x="0" y="0"/>
                  </a:cubicBezTo>
                  <a:cubicBezTo>
                    <a:pt x="96" y="0"/>
                    <a:pt x="96" y="0"/>
                    <a:pt x="96" y="0"/>
                  </a:cubicBezTo>
                  <a:cubicBezTo>
                    <a:pt x="96" y="113"/>
                    <a:pt x="96" y="113"/>
                    <a:pt x="96" y="113"/>
                  </a:cubicBezTo>
                  <a:cubicBezTo>
                    <a:pt x="127" y="113"/>
                    <a:pt x="127" y="113"/>
                    <a:pt x="127" y="113"/>
                  </a:cubicBezTo>
                  <a:cubicBezTo>
                    <a:pt x="127" y="0"/>
                    <a:pt x="127" y="0"/>
                    <a:pt x="127" y="0"/>
                  </a:cubicBezTo>
                  <a:lnTo>
                    <a:pt x="2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noProof="1"/>
            </a:p>
          </p:txBody>
        </p:sp>
        <p:sp>
          <p:nvSpPr>
            <p:cNvPr id="56" name="Freeform 143"/>
            <p:cNvSpPr/>
            <p:nvPr/>
          </p:nvSpPr>
          <p:spPr bwMode="auto">
            <a:xfrm>
              <a:off x="5981700" y="784226"/>
              <a:ext cx="236538" cy="503238"/>
            </a:xfrm>
            <a:custGeom>
              <a:avLst/>
              <a:gdLst>
                <a:gd name="T0" fmla="*/ 63 w 63"/>
                <a:gd name="T1" fmla="*/ 32 h 134"/>
                <a:gd name="T2" fmla="*/ 63 w 63"/>
                <a:gd name="T3" fmla="*/ 103 h 134"/>
                <a:gd name="T4" fmla="*/ 31 w 63"/>
                <a:gd name="T5" fmla="*/ 134 h 134"/>
                <a:gd name="T6" fmla="*/ 9 w 63"/>
                <a:gd name="T7" fmla="*/ 125 h 134"/>
                <a:gd name="T8" fmla="*/ 0 w 63"/>
                <a:gd name="T9" fmla="*/ 103 h 134"/>
                <a:gd name="T10" fmla="*/ 0 w 63"/>
                <a:gd name="T11" fmla="*/ 32 h 134"/>
                <a:gd name="T12" fmla="*/ 31 w 63"/>
                <a:gd name="T13" fmla="*/ 0 h 134"/>
                <a:gd name="T14" fmla="*/ 63 w 63"/>
                <a:gd name="T15" fmla="*/ 32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4">
                  <a:moveTo>
                    <a:pt x="63" y="32"/>
                  </a:moveTo>
                  <a:cubicBezTo>
                    <a:pt x="63" y="103"/>
                    <a:pt x="63" y="103"/>
                    <a:pt x="63" y="103"/>
                  </a:cubicBezTo>
                  <a:cubicBezTo>
                    <a:pt x="63" y="120"/>
                    <a:pt x="49" y="134"/>
                    <a:pt x="31" y="134"/>
                  </a:cubicBezTo>
                  <a:cubicBezTo>
                    <a:pt x="23" y="134"/>
                    <a:pt x="15" y="131"/>
                    <a:pt x="9" y="125"/>
                  </a:cubicBezTo>
                  <a:cubicBezTo>
                    <a:pt x="4" y="120"/>
                    <a:pt x="0" y="112"/>
                    <a:pt x="0" y="103"/>
                  </a:cubicBezTo>
                  <a:cubicBezTo>
                    <a:pt x="0" y="32"/>
                    <a:pt x="0" y="32"/>
                    <a:pt x="0" y="32"/>
                  </a:cubicBezTo>
                  <a:cubicBezTo>
                    <a:pt x="0" y="14"/>
                    <a:pt x="14" y="0"/>
                    <a:pt x="31" y="0"/>
                  </a:cubicBezTo>
                  <a:cubicBezTo>
                    <a:pt x="49" y="0"/>
                    <a:pt x="63" y="14"/>
                    <a:pt x="63"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noProof="1"/>
            </a:p>
          </p:txBody>
        </p:sp>
        <p:sp>
          <p:nvSpPr>
            <p:cNvPr id="57" name="Freeform 144"/>
            <p:cNvSpPr>
              <a:spLocks noEditPoints="1"/>
            </p:cNvSpPr>
            <p:nvPr/>
          </p:nvSpPr>
          <p:spPr bwMode="auto">
            <a:xfrm>
              <a:off x="5462588" y="5308601"/>
              <a:ext cx="763588" cy="766763"/>
            </a:xfrm>
            <a:custGeom>
              <a:avLst/>
              <a:gdLst>
                <a:gd name="T0" fmla="*/ 102 w 203"/>
                <a:gd name="T1" fmla="*/ 0 h 204"/>
                <a:gd name="T2" fmla="*/ 203 w 203"/>
                <a:gd name="T3" fmla="*/ 102 h 204"/>
                <a:gd name="T4" fmla="*/ 102 w 203"/>
                <a:gd name="T5" fmla="*/ 204 h 204"/>
                <a:gd name="T6" fmla="*/ 0 w 203"/>
                <a:gd name="T7" fmla="*/ 102 h 204"/>
                <a:gd name="T8" fmla="*/ 102 w 203"/>
                <a:gd name="T9" fmla="*/ 0 h 204"/>
                <a:gd name="T10" fmla="*/ 183 w 203"/>
                <a:gd name="T11" fmla="*/ 101 h 204"/>
                <a:gd name="T12" fmla="*/ 136 w 203"/>
                <a:gd name="T13" fmla="*/ 36 h 204"/>
                <a:gd name="T14" fmla="*/ 158 w 203"/>
                <a:gd name="T15" fmla="*/ 98 h 204"/>
                <a:gd name="T16" fmla="*/ 130 w 203"/>
                <a:gd name="T17" fmla="*/ 168 h 204"/>
                <a:gd name="T18" fmla="*/ 183 w 203"/>
                <a:gd name="T19" fmla="*/ 10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04">
                  <a:moveTo>
                    <a:pt x="102" y="0"/>
                  </a:moveTo>
                  <a:cubicBezTo>
                    <a:pt x="158" y="0"/>
                    <a:pt x="203" y="46"/>
                    <a:pt x="203" y="102"/>
                  </a:cubicBezTo>
                  <a:cubicBezTo>
                    <a:pt x="203" y="158"/>
                    <a:pt x="158" y="204"/>
                    <a:pt x="102" y="204"/>
                  </a:cubicBezTo>
                  <a:cubicBezTo>
                    <a:pt x="46" y="204"/>
                    <a:pt x="0" y="158"/>
                    <a:pt x="0" y="102"/>
                  </a:cubicBezTo>
                  <a:cubicBezTo>
                    <a:pt x="0" y="46"/>
                    <a:pt x="46" y="0"/>
                    <a:pt x="102" y="0"/>
                  </a:cubicBezTo>
                  <a:close/>
                  <a:moveTo>
                    <a:pt x="183" y="101"/>
                  </a:moveTo>
                  <a:cubicBezTo>
                    <a:pt x="183" y="71"/>
                    <a:pt x="163" y="45"/>
                    <a:pt x="136" y="36"/>
                  </a:cubicBezTo>
                  <a:cubicBezTo>
                    <a:pt x="150" y="53"/>
                    <a:pt x="158" y="75"/>
                    <a:pt x="158" y="98"/>
                  </a:cubicBezTo>
                  <a:cubicBezTo>
                    <a:pt x="158" y="125"/>
                    <a:pt x="147" y="150"/>
                    <a:pt x="130" y="168"/>
                  </a:cubicBezTo>
                  <a:cubicBezTo>
                    <a:pt x="160" y="161"/>
                    <a:pt x="183" y="133"/>
                    <a:pt x="183"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noProof="1"/>
            </a:p>
          </p:txBody>
        </p:sp>
        <p:sp>
          <p:nvSpPr>
            <p:cNvPr id="58" name="Freeform 145"/>
            <p:cNvSpPr/>
            <p:nvPr/>
          </p:nvSpPr>
          <p:spPr bwMode="auto">
            <a:xfrm>
              <a:off x="4451350" y="1384301"/>
              <a:ext cx="434975" cy="447675"/>
            </a:xfrm>
            <a:custGeom>
              <a:avLst/>
              <a:gdLst>
                <a:gd name="T0" fmla="*/ 107 w 116"/>
                <a:gd name="T1" fmla="*/ 63 h 119"/>
                <a:gd name="T2" fmla="*/ 116 w 116"/>
                <a:gd name="T3" fmla="*/ 85 h 119"/>
                <a:gd name="T4" fmla="*/ 107 w 116"/>
                <a:gd name="T5" fmla="*/ 107 h 119"/>
                <a:gd name="T6" fmla="*/ 63 w 116"/>
                <a:gd name="T7" fmla="*/ 107 h 119"/>
                <a:gd name="T8" fmla="*/ 12 w 116"/>
                <a:gd name="T9" fmla="*/ 57 h 119"/>
                <a:gd name="T10" fmla="*/ 12 w 116"/>
                <a:gd name="T11" fmla="*/ 12 h 119"/>
                <a:gd name="T12" fmla="*/ 57 w 116"/>
                <a:gd name="T13" fmla="*/ 12 h 119"/>
                <a:gd name="T14" fmla="*/ 107 w 116"/>
                <a:gd name="T15" fmla="*/ 63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19">
                  <a:moveTo>
                    <a:pt x="107" y="63"/>
                  </a:moveTo>
                  <a:cubicBezTo>
                    <a:pt x="113" y="69"/>
                    <a:pt x="116" y="77"/>
                    <a:pt x="116" y="85"/>
                  </a:cubicBezTo>
                  <a:cubicBezTo>
                    <a:pt x="116" y="93"/>
                    <a:pt x="113" y="101"/>
                    <a:pt x="107" y="107"/>
                  </a:cubicBezTo>
                  <a:cubicBezTo>
                    <a:pt x="95" y="119"/>
                    <a:pt x="75" y="119"/>
                    <a:pt x="63" y="107"/>
                  </a:cubicBezTo>
                  <a:cubicBezTo>
                    <a:pt x="12" y="57"/>
                    <a:pt x="12" y="57"/>
                    <a:pt x="12" y="57"/>
                  </a:cubicBezTo>
                  <a:cubicBezTo>
                    <a:pt x="0" y="44"/>
                    <a:pt x="0" y="25"/>
                    <a:pt x="12" y="12"/>
                  </a:cubicBezTo>
                  <a:cubicBezTo>
                    <a:pt x="25" y="0"/>
                    <a:pt x="44" y="0"/>
                    <a:pt x="57" y="12"/>
                  </a:cubicBezTo>
                  <a:lnTo>
                    <a:pt x="107"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noProof="1"/>
            </a:p>
          </p:txBody>
        </p:sp>
        <p:sp>
          <p:nvSpPr>
            <p:cNvPr id="59" name="Freeform 146"/>
            <p:cNvSpPr/>
            <p:nvPr/>
          </p:nvSpPr>
          <p:spPr bwMode="auto">
            <a:xfrm>
              <a:off x="4451350" y="4044951"/>
              <a:ext cx="434975" cy="450850"/>
            </a:xfrm>
            <a:custGeom>
              <a:avLst/>
              <a:gdLst>
                <a:gd name="T0" fmla="*/ 107 w 116"/>
                <a:gd name="T1" fmla="*/ 13 h 120"/>
                <a:gd name="T2" fmla="*/ 116 w 116"/>
                <a:gd name="T3" fmla="*/ 35 h 120"/>
                <a:gd name="T4" fmla="*/ 107 w 116"/>
                <a:gd name="T5" fmla="*/ 57 h 120"/>
                <a:gd name="T6" fmla="*/ 57 w 116"/>
                <a:gd name="T7" fmla="*/ 107 h 120"/>
                <a:gd name="T8" fmla="*/ 12 w 116"/>
                <a:gd name="T9" fmla="*/ 107 h 120"/>
                <a:gd name="T10" fmla="*/ 12 w 116"/>
                <a:gd name="T11" fmla="*/ 63 h 120"/>
                <a:gd name="T12" fmla="*/ 63 w 116"/>
                <a:gd name="T13" fmla="*/ 13 h 120"/>
                <a:gd name="T14" fmla="*/ 107 w 116"/>
                <a:gd name="T15" fmla="*/ 13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0">
                  <a:moveTo>
                    <a:pt x="107" y="13"/>
                  </a:moveTo>
                  <a:cubicBezTo>
                    <a:pt x="113" y="19"/>
                    <a:pt x="116" y="27"/>
                    <a:pt x="116" y="35"/>
                  </a:cubicBezTo>
                  <a:cubicBezTo>
                    <a:pt x="116" y="43"/>
                    <a:pt x="113" y="51"/>
                    <a:pt x="107" y="57"/>
                  </a:cubicBezTo>
                  <a:cubicBezTo>
                    <a:pt x="57" y="107"/>
                    <a:pt x="57" y="107"/>
                    <a:pt x="57" y="107"/>
                  </a:cubicBezTo>
                  <a:cubicBezTo>
                    <a:pt x="44" y="120"/>
                    <a:pt x="25" y="120"/>
                    <a:pt x="12" y="107"/>
                  </a:cubicBezTo>
                  <a:cubicBezTo>
                    <a:pt x="0" y="95"/>
                    <a:pt x="0" y="75"/>
                    <a:pt x="12" y="63"/>
                  </a:cubicBezTo>
                  <a:cubicBezTo>
                    <a:pt x="63" y="13"/>
                    <a:pt x="63" y="13"/>
                    <a:pt x="63" y="13"/>
                  </a:cubicBezTo>
                  <a:cubicBezTo>
                    <a:pt x="75" y="0"/>
                    <a:pt x="95" y="0"/>
                    <a:pt x="107"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noProof="1"/>
            </a:p>
          </p:txBody>
        </p:sp>
        <p:sp>
          <p:nvSpPr>
            <p:cNvPr id="60" name="Freeform 147"/>
            <p:cNvSpPr/>
            <p:nvPr/>
          </p:nvSpPr>
          <p:spPr bwMode="auto">
            <a:xfrm>
              <a:off x="3946525" y="2598738"/>
              <a:ext cx="504825" cy="233363"/>
            </a:xfrm>
            <a:custGeom>
              <a:avLst/>
              <a:gdLst>
                <a:gd name="T0" fmla="*/ 103 w 134"/>
                <a:gd name="T1" fmla="*/ 0 h 62"/>
                <a:gd name="T2" fmla="*/ 134 w 134"/>
                <a:gd name="T3" fmla="*/ 31 h 62"/>
                <a:gd name="T4" fmla="*/ 103 w 134"/>
                <a:gd name="T5" fmla="*/ 62 h 62"/>
                <a:gd name="T6" fmla="*/ 31 w 134"/>
                <a:gd name="T7" fmla="*/ 62 h 62"/>
                <a:gd name="T8" fmla="*/ 0 w 134"/>
                <a:gd name="T9" fmla="*/ 31 h 62"/>
                <a:gd name="T10" fmla="*/ 9 w 134"/>
                <a:gd name="T11" fmla="*/ 9 h 62"/>
                <a:gd name="T12" fmla="*/ 31 w 134"/>
                <a:gd name="T13" fmla="*/ 0 h 62"/>
                <a:gd name="T14" fmla="*/ 103 w 134"/>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62">
                  <a:moveTo>
                    <a:pt x="103" y="0"/>
                  </a:moveTo>
                  <a:cubicBezTo>
                    <a:pt x="120" y="0"/>
                    <a:pt x="134" y="14"/>
                    <a:pt x="134" y="31"/>
                  </a:cubicBezTo>
                  <a:cubicBezTo>
                    <a:pt x="134" y="48"/>
                    <a:pt x="120" y="62"/>
                    <a:pt x="103" y="62"/>
                  </a:cubicBezTo>
                  <a:cubicBezTo>
                    <a:pt x="31" y="62"/>
                    <a:pt x="31" y="62"/>
                    <a:pt x="31" y="62"/>
                  </a:cubicBezTo>
                  <a:cubicBezTo>
                    <a:pt x="14" y="62"/>
                    <a:pt x="0" y="48"/>
                    <a:pt x="0" y="31"/>
                  </a:cubicBezTo>
                  <a:cubicBezTo>
                    <a:pt x="0" y="23"/>
                    <a:pt x="3" y="15"/>
                    <a:pt x="9" y="9"/>
                  </a:cubicBezTo>
                  <a:cubicBezTo>
                    <a:pt x="15" y="3"/>
                    <a:pt x="22" y="0"/>
                    <a:pt x="31" y="0"/>
                  </a:cubicBezTo>
                  <a:lnTo>
                    <a:pt x="10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noProof="1"/>
            </a:p>
          </p:txBody>
        </p:sp>
      </p:gr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2" presetClass="entr" presetSubtype="1"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p:tgtEl>
                                          <p:spTgt spid="14"/>
                                        </p:tgtEl>
                                        <p:attrNameLst>
                                          <p:attrName>ppt_y</p:attrName>
                                        </p:attrNameLst>
                                      </p:cBhvr>
                                      <p:tavLst>
                                        <p:tav tm="0">
                                          <p:val>
                                            <p:strVal val="#ppt_y-#ppt_h*1.125000"/>
                                          </p:val>
                                        </p:tav>
                                        <p:tav tm="100000">
                                          <p:val>
                                            <p:strVal val="#ppt_y"/>
                                          </p:val>
                                        </p:tav>
                                      </p:tavLst>
                                    </p:anim>
                                    <p:animEffect transition="in" filter="wipe(down)">
                                      <p:cBhvr>
                                        <p:cTn id="19" dur="500"/>
                                        <p:tgtEl>
                                          <p:spTgt spid="14"/>
                                        </p:tgtEl>
                                      </p:cBhvr>
                                    </p:animEffect>
                                  </p:childTnLst>
                                </p:cTn>
                              </p:par>
                            </p:childTnLst>
                          </p:cTn>
                        </p:par>
                        <p:par>
                          <p:cTn id="20" fill="hold">
                            <p:stCondLst>
                              <p:cond delay="2625"/>
                            </p:stCondLst>
                            <p:childTnLst>
                              <p:par>
                                <p:cTn id="21" presetID="12" presetClass="entr" presetSubtype="8"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ppt_x</p:attrName>
                                        </p:attrNameLst>
                                      </p:cBhvr>
                                      <p:tavLst>
                                        <p:tav tm="0">
                                          <p:val>
                                            <p:strVal val="#ppt_x-#ppt_w*1.125000"/>
                                          </p:val>
                                        </p:tav>
                                        <p:tav tm="100000">
                                          <p:val>
                                            <p:strVal val="#ppt_x"/>
                                          </p:val>
                                        </p:tav>
                                      </p:tavLst>
                                    </p:anim>
                                    <p:animEffect transition="in" filter="wipe(right)">
                                      <p:cBhvr>
                                        <p:cTn id="24" dur="500"/>
                                        <p:tgtEl>
                                          <p:spTgt spid="21"/>
                                        </p:tgtEl>
                                      </p:cBhvr>
                                    </p:animEffect>
                                  </p:childTnLst>
                                </p:cTn>
                              </p:par>
                            </p:childTnLst>
                          </p:cTn>
                        </p:par>
                        <p:par>
                          <p:cTn id="25" fill="hold">
                            <p:stCondLst>
                              <p:cond delay="3125"/>
                            </p:stCondLst>
                            <p:childTnLst>
                              <p:par>
                                <p:cTn id="26" presetID="12" presetClass="entr" presetSubtype="8"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p:tgtEl>
                                          <p:spTgt spid="13"/>
                                        </p:tgtEl>
                                        <p:attrNameLst>
                                          <p:attrName>ppt_x</p:attrName>
                                        </p:attrNameLst>
                                      </p:cBhvr>
                                      <p:tavLst>
                                        <p:tav tm="0">
                                          <p:val>
                                            <p:strVal val="#ppt_x-#ppt_w*1.125000"/>
                                          </p:val>
                                        </p:tav>
                                        <p:tav tm="100000">
                                          <p:val>
                                            <p:strVal val="#ppt_x"/>
                                          </p:val>
                                        </p:tav>
                                      </p:tavLst>
                                    </p:anim>
                                    <p:animEffect transition="in" filter="wipe(right)">
                                      <p:cBhvr>
                                        <p:cTn id="29" dur="500"/>
                                        <p:tgtEl>
                                          <p:spTgt spid="13"/>
                                        </p:tgtEl>
                                      </p:cBhvr>
                                    </p:animEffect>
                                  </p:childTnLst>
                                </p:cTn>
                              </p:par>
                            </p:childTnLst>
                          </p:cTn>
                        </p:par>
                        <p:par>
                          <p:cTn id="30" fill="hold">
                            <p:stCondLst>
                              <p:cond delay="3625"/>
                            </p:stCondLst>
                            <p:childTnLst>
                              <p:par>
                                <p:cTn id="31" presetID="10" presetClass="entr" presetSubtype="0" fill="hold" grpId="0" nodeType="afterEffect">
                                  <p:stCondLst>
                                    <p:cond delay="0"/>
                                  </p:stCondLst>
                                  <p:iterate type="lt">
                                    <p:tmPct val="0"/>
                                  </p:iterate>
                                  <p:childTnLst>
                                    <p:set>
                                      <p:cBhvr>
                                        <p:cTn id="32" dur="1" fill="hold">
                                          <p:stCondLst>
                                            <p:cond delay="0"/>
                                          </p:stCondLst>
                                        </p:cTn>
                                        <p:tgtEl>
                                          <p:spTgt spid="32"/>
                                        </p:tgtEl>
                                        <p:attrNameLst>
                                          <p:attrName>style.visibility</p:attrName>
                                        </p:attrNameLst>
                                      </p:cBhvr>
                                      <p:to>
                                        <p:strVal val="visible"/>
                                      </p:to>
                                    </p:set>
                                    <p:animEffect transition="in" filter="fade">
                                      <p:cBhvr>
                                        <p:cTn id="33" dur="500"/>
                                        <p:tgtEl>
                                          <p:spTgt spid="32"/>
                                        </p:tgtEl>
                                      </p:cBhvr>
                                    </p:animEffect>
                                  </p:childTnLst>
                                </p:cTn>
                              </p:par>
                              <p:par>
                                <p:cTn id="34" presetID="34" presetClass="emph" presetSubtype="0" fill="hold" grpId="1" nodeType="withEffect">
                                  <p:stCondLst>
                                    <p:cond delay="0"/>
                                  </p:stCondLst>
                                  <p:iterate type="lt">
                                    <p:tmPct val="30000"/>
                                  </p:iterate>
                                  <p:childTnLst>
                                    <p:animMotion origin="layout" path="M 0.0 0.0 L 0.0 -0.07213" pathEditMode="relative" ptsTypes="">
                                      <p:cBhvr>
                                        <p:cTn id="35" dur="250" accel="50000" decel="50000" autoRev="1" fill="hold">
                                          <p:stCondLst>
                                            <p:cond delay="0"/>
                                          </p:stCondLst>
                                        </p:cTn>
                                        <p:tgtEl>
                                          <p:spTgt spid="32"/>
                                        </p:tgtEl>
                                        <p:attrNameLst>
                                          <p:attrName>ppt_x</p:attrName>
                                          <p:attrName>ppt_y</p:attrName>
                                        </p:attrNameLst>
                                      </p:cBhvr>
                                    </p:animMotion>
                                    <p:animRot by="1500000">
                                      <p:cBhvr>
                                        <p:cTn id="36" dur="125" fill="hold">
                                          <p:stCondLst>
                                            <p:cond delay="0"/>
                                          </p:stCondLst>
                                        </p:cTn>
                                        <p:tgtEl>
                                          <p:spTgt spid="32"/>
                                        </p:tgtEl>
                                        <p:attrNameLst>
                                          <p:attrName>r</p:attrName>
                                        </p:attrNameLst>
                                      </p:cBhvr>
                                    </p:animRot>
                                    <p:animRot by="-1500000">
                                      <p:cBhvr>
                                        <p:cTn id="37" dur="125" fill="hold">
                                          <p:stCondLst>
                                            <p:cond delay="125"/>
                                          </p:stCondLst>
                                        </p:cTn>
                                        <p:tgtEl>
                                          <p:spTgt spid="32"/>
                                        </p:tgtEl>
                                        <p:attrNameLst>
                                          <p:attrName>r</p:attrName>
                                        </p:attrNameLst>
                                      </p:cBhvr>
                                    </p:animRot>
                                    <p:animRot by="-1500000">
                                      <p:cBhvr>
                                        <p:cTn id="38" dur="125" fill="hold">
                                          <p:stCondLst>
                                            <p:cond delay="250"/>
                                          </p:stCondLst>
                                        </p:cTn>
                                        <p:tgtEl>
                                          <p:spTgt spid="32"/>
                                        </p:tgtEl>
                                        <p:attrNameLst>
                                          <p:attrName>r</p:attrName>
                                        </p:attrNameLst>
                                      </p:cBhvr>
                                    </p:animRot>
                                    <p:animRot by="1500000">
                                      <p:cBhvr>
                                        <p:cTn id="39" dur="125" fill="hold">
                                          <p:stCondLst>
                                            <p:cond delay="375"/>
                                          </p:stCondLst>
                                        </p:cTn>
                                        <p:tgtEl>
                                          <p:spTgt spid="32"/>
                                        </p:tgtEl>
                                        <p:attrNameLst>
                                          <p:attrName>r</p:attrName>
                                        </p:attrNameLst>
                                      </p:cBhvr>
                                    </p:animRot>
                                  </p:childTnLst>
                                </p:cTn>
                              </p:par>
                            </p:childTnLst>
                          </p:cTn>
                        </p:par>
                        <p:par>
                          <p:cTn id="40" fill="hold">
                            <p:stCondLst>
                              <p:cond delay="5025"/>
                            </p:stCondLst>
                            <p:childTnLst>
                              <p:par>
                                <p:cTn id="41" presetID="10"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childTnLst>
                          </p:cTn>
                        </p:par>
                        <p:par>
                          <p:cTn id="44" fill="hold">
                            <p:stCondLst>
                              <p:cond delay="5525"/>
                            </p:stCondLst>
                            <p:childTnLst>
                              <p:par>
                                <p:cTn id="45" presetID="12" presetClass="entr" presetSubtype="8"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p:tgtEl>
                                          <p:spTgt spid="9"/>
                                        </p:tgtEl>
                                        <p:attrNameLst>
                                          <p:attrName>ppt_x</p:attrName>
                                        </p:attrNameLst>
                                      </p:cBhvr>
                                      <p:tavLst>
                                        <p:tav tm="0">
                                          <p:val>
                                            <p:strVal val="#ppt_x-#ppt_w*1.125000"/>
                                          </p:val>
                                        </p:tav>
                                        <p:tav tm="100000">
                                          <p:val>
                                            <p:strVal val="#ppt_x"/>
                                          </p:val>
                                        </p:tav>
                                      </p:tavLst>
                                    </p:anim>
                                    <p:animEffect transition="in" filter="wipe(right)">
                                      <p:cBhvr>
                                        <p:cTn id="48" dur="500"/>
                                        <p:tgtEl>
                                          <p:spTgt spid="9"/>
                                        </p:tgtEl>
                                      </p:cBhvr>
                                    </p:animEffect>
                                  </p:childTnLst>
                                </p:cTn>
                              </p:par>
                            </p:childTnLst>
                          </p:cTn>
                        </p:par>
                        <p:par>
                          <p:cTn id="49" fill="hold">
                            <p:stCondLst>
                              <p:cond delay="6025"/>
                            </p:stCondLst>
                            <p:childTnLst>
                              <p:par>
                                <p:cTn id="50" presetID="12" presetClass="entr" presetSubtype="8"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500"/>
                                        <p:tgtEl>
                                          <p:spTgt spid="33"/>
                                        </p:tgtEl>
                                        <p:attrNameLst>
                                          <p:attrName>ppt_x</p:attrName>
                                        </p:attrNameLst>
                                      </p:cBhvr>
                                      <p:tavLst>
                                        <p:tav tm="0">
                                          <p:val>
                                            <p:strVal val="#ppt_x-#ppt_w*1.125000"/>
                                          </p:val>
                                        </p:tav>
                                        <p:tav tm="100000">
                                          <p:val>
                                            <p:strVal val="#ppt_x"/>
                                          </p:val>
                                        </p:tav>
                                      </p:tavLst>
                                    </p:anim>
                                    <p:animEffect transition="in" filter="wipe(right)">
                                      <p:cBhvr>
                                        <p:cTn id="53" dur="500"/>
                                        <p:tgtEl>
                                          <p:spTgt spid="33"/>
                                        </p:tgtEl>
                                      </p:cBhvr>
                                    </p:animEffect>
                                  </p:childTnLst>
                                </p:cTn>
                              </p:par>
                            </p:childTnLst>
                          </p:cTn>
                        </p:par>
                        <p:par>
                          <p:cTn id="54" fill="hold">
                            <p:stCondLst>
                              <p:cond delay="6525"/>
                            </p:stCondLst>
                            <p:childTnLst>
                              <p:par>
                                <p:cTn id="55" presetID="10" presetClass="entr" presetSubtype="0"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childTnLst>
                          </p:cTn>
                        </p:par>
                        <p:par>
                          <p:cTn id="58" fill="hold">
                            <p:stCondLst>
                              <p:cond delay="7025"/>
                            </p:stCondLst>
                            <p:childTnLst>
                              <p:par>
                                <p:cTn id="59" presetID="47" presetClass="entr" presetSubtype="0" fill="hold"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1000"/>
                                        <p:tgtEl>
                                          <p:spTgt spid="12"/>
                                        </p:tgtEl>
                                      </p:cBhvr>
                                    </p:animEffect>
                                    <p:anim calcmode="lin" valueType="num">
                                      <p:cBhvr>
                                        <p:cTn id="62" dur="1000" fill="hold"/>
                                        <p:tgtEl>
                                          <p:spTgt spid="12"/>
                                        </p:tgtEl>
                                        <p:attrNameLst>
                                          <p:attrName>ppt_x</p:attrName>
                                        </p:attrNameLst>
                                      </p:cBhvr>
                                      <p:tavLst>
                                        <p:tav tm="0">
                                          <p:val>
                                            <p:strVal val="#ppt_x"/>
                                          </p:val>
                                        </p:tav>
                                        <p:tav tm="100000">
                                          <p:val>
                                            <p:strVal val="#ppt_x"/>
                                          </p:val>
                                        </p:tav>
                                      </p:tavLst>
                                    </p:anim>
                                    <p:anim calcmode="lin" valueType="num">
                                      <p:cBhvr>
                                        <p:cTn id="63" dur="1000" fill="hold"/>
                                        <p:tgtEl>
                                          <p:spTgt spid="12"/>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1000"/>
                                        <p:tgtEl>
                                          <p:spTgt spid="40"/>
                                        </p:tgtEl>
                                      </p:cBhvr>
                                    </p:animEffect>
                                    <p:anim calcmode="lin" valueType="num">
                                      <p:cBhvr>
                                        <p:cTn id="67" dur="1000" fill="hold"/>
                                        <p:tgtEl>
                                          <p:spTgt spid="40"/>
                                        </p:tgtEl>
                                        <p:attrNameLst>
                                          <p:attrName>ppt_x</p:attrName>
                                        </p:attrNameLst>
                                      </p:cBhvr>
                                      <p:tavLst>
                                        <p:tav tm="0">
                                          <p:val>
                                            <p:strVal val="#ppt_x"/>
                                          </p:val>
                                        </p:tav>
                                        <p:tav tm="100000">
                                          <p:val>
                                            <p:strVal val="#ppt_x"/>
                                          </p:val>
                                        </p:tav>
                                      </p:tavLst>
                                    </p:anim>
                                    <p:anim calcmode="lin" valueType="num">
                                      <p:cBhvr>
                                        <p:cTn id="68" dur="1000" fill="hold"/>
                                        <p:tgtEl>
                                          <p:spTgt spid="40"/>
                                        </p:tgtEl>
                                        <p:attrNameLst>
                                          <p:attrName>ppt_y</p:attrName>
                                        </p:attrNameLst>
                                      </p:cBhvr>
                                      <p:tavLst>
                                        <p:tav tm="0">
                                          <p:val>
                                            <p:strVal val="#ppt_y+.1"/>
                                          </p:val>
                                        </p:tav>
                                        <p:tav tm="100000">
                                          <p:val>
                                            <p:strVal val="#ppt_y"/>
                                          </p:val>
                                        </p:tav>
                                      </p:tavLst>
                                    </p:anim>
                                  </p:childTnLst>
                                </p:cTn>
                              </p:par>
                            </p:childTnLst>
                          </p:cTn>
                        </p:par>
                        <p:par>
                          <p:cTn id="69" fill="hold">
                            <p:stCondLst>
                              <p:cond delay="8025"/>
                            </p:stCondLst>
                            <p:childTnLst>
                              <p:par>
                                <p:cTn id="70" presetID="47" presetClass="entr" presetSubtype="0" fill="hold" nodeType="after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1000"/>
                                        <p:tgtEl>
                                          <p:spTgt spid="41"/>
                                        </p:tgtEl>
                                      </p:cBhvr>
                                    </p:animEffect>
                                    <p:anim calcmode="lin" valueType="num">
                                      <p:cBhvr>
                                        <p:cTn id="73" dur="1000" fill="hold"/>
                                        <p:tgtEl>
                                          <p:spTgt spid="41"/>
                                        </p:tgtEl>
                                        <p:attrNameLst>
                                          <p:attrName>ppt_x</p:attrName>
                                        </p:attrNameLst>
                                      </p:cBhvr>
                                      <p:tavLst>
                                        <p:tav tm="0">
                                          <p:val>
                                            <p:strVal val="#ppt_x"/>
                                          </p:val>
                                        </p:tav>
                                        <p:tav tm="100000">
                                          <p:val>
                                            <p:strVal val="#ppt_x"/>
                                          </p:val>
                                        </p:tav>
                                      </p:tavLst>
                                    </p:anim>
                                    <p:anim calcmode="lin" valueType="num">
                                      <p:cBhvr>
                                        <p:cTn id="74" dur="1000" fill="hold"/>
                                        <p:tgtEl>
                                          <p:spTgt spid="41"/>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fade">
                                      <p:cBhvr>
                                        <p:cTn id="77" dur="1000"/>
                                        <p:tgtEl>
                                          <p:spTgt spid="47"/>
                                        </p:tgtEl>
                                      </p:cBhvr>
                                    </p:animEffect>
                                    <p:anim calcmode="lin" valueType="num">
                                      <p:cBhvr>
                                        <p:cTn id="78" dur="1000" fill="hold"/>
                                        <p:tgtEl>
                                          <p:spTgt spid="47"/>
                                        </p:tgtEl>
                                        <p:attrNameLst>
                                          <p:attrName>ppt_x</p:attrName>
                                        </p:attrNameLst>
                                      </p:cBhvr>
                                      <p:tavLst>
                                        <p:tav tm="0">
                                          <p:val>
                                            <p:strVal val="#ppt_x"/>
                                          </p:val>
                                        </p:tav>
                                        <p:tav tm="100000">
                                          <p:val>
                                            <p:strVal val="#ppt_x"/>
                                          </p:val>
                                        </p:tav>
                                      </p:tavLst>
                                    </p:anim>
                                    <p:anim calcmode="lin" valueType="num">
                                      <p:cBhvr>
                                        <p:cTn id="79" dur="1000" fill="hold"/>
                                        <p:tgtEl>
                                          <p:spTgt spid="47"/>
                                        </p:tgtEl>
                                        <p:attrNameLst>
                                          <p:attrName>ppt_y</p:attrName>
                                        </p:attrNameLst>
                                      </p:cBhvr>
                                      <p:tavLst>
                                        <p:tav tm="0">
                                          <p:val>
                                            <p:strVal val="#ppt_y+.1"/>
                                          </p:val>
                                        </p:tav>
                                        <p:tav tm="100000">
                                          <p:val>
                                            <p:strVal val="#ppt_y"/>
                                          </p:val>
                                        </p:tav>
                                      </p:tavLst>
                                    </p:anim>
                                  </p:childTnLst>
                                </p:cTn>
                              </p:par>
                            </p:childTnLst>
                          </p:cTn>
                        </p:par>
                        <p:par>
                          <p:cTn id="80" fill="hold">
                            <p:stCondLst>
                              <p:cond delay="9025"/>
                            </p:stCondLst>
                            <p:childTnLst>
                              <p:par>
                                <p:cTn id="81" presetID="47" presetClass="entr" presetSubtype="0" fill="hold" nodeType="after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fade">
                                      <p:cBhvr>
                                        <p:cTn id="83" dur="1000"/>
                                        <p:tgtEl>
                                          <p:spTgt spid="44"/>
                                        </p:tgtEl>
                                      </p:cBhvr>
                                    </p:animEffect>
                                    <p:anim calcmode="lin" valueType="num">
                                      <p:cBhvr>
                                        <p:cTn id="84" dur="1000" fill="hold"/>
                                        <p:tgtEl>
                                          <p:spTgt spid="44"/>
                                        </p:tgtEl>
                                        <p:attrNameLst>
                                          <p:attrName>ppt_x</p:attrName>
                                        </p:attrNameLst>
                                      </p:cBhvr>
                                      <p:tavLst>
                                        <p:tav tm="0">
                                          <p:val>
                                            <p:strVal val="#ppt_x"/>
                                          </p:val>
                                        </p:tav>
                                        <p:tav tm="100000">
                                          <p:val>
                                            <p:strVal val="#ppt_x"/>
                                          </p:val>
                                        </p:tav>
                                      </p:tavLst>
                                    </p:anim>
                                    <p:anim calcmode="lin" valueType="num">
                                      <p:cBhvr>
                                        <p:cTn id="85" dur="1000" fill="hold"/>
                                        <p:tgtEl>
                                          <p:spTgt spid="44"/>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fade">
                                      <p:cBhvr>
                                        <p:cTn id="88" dur="1000"/>
                                        <p:tgtEl>
                                          <p:spTgt spid="50"/>
                                        </p:tgtEl>
                                      </p:cBhvr>
                                    </p:animEffect>
                                    <p:anim calcmode="lin" valueType="num">
                                      <p:cBhvr>
                                        <p:cTn id="89" dur="1000" fill="hold"/>
                                        <p:tgtEl>
                                          <p:spTgt spid="50"/>
                                        </p:tgtEl>
                                        <p:attrNameLst>
                                          <p:attrName>ppt_x</p:attrName>
                                        </p:attrNameLst>
                                      </p:cBhvr>
                                      <p:tavLst>
                                        <p:tav tm="0">
                                          <p:val>
                                            <p:strVal val="#ppt_x"/>
                                          </p:val>
                                        </p:tav>
                                        <p:tav tm="100000">
                                          <p:val>
                                            <p:strVal val="#ppt_x"/>
                                          </p:val>
                                        </p:tav>
                                      </p:tavLst>
                                    </p:anim>
                                    <p:anim calcmode="lin" valueType="num">
                                      <p:cBhvr>
                                        <p:cTn id="90"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32" grpId="0"/>
      <p:bldP spid="32" grpId="1"/>
      <p:bldP spid="7" grpId="0"/>
      <p:bldP spid="9" grpId="0" animBg="1"/>
      <p:bldP spid="33" grpId="0" animBg="1"/>
      <p:bldP spid="11" grpId="0"/>
      <p:bldP spid="4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grpSp>
        <p:nvGrpSpPr>
          <p:cNvPr id="27" name="组合 26"/>
          <p:cNvGrpSpPr/>
          <p:nvPr/>
        </p:nvGrpSpPr>
        <p:grpSpPr>
          <a:xfrm>
            <a:off x="546242" y="1920242"/>
            <a:ext cx="7883384" cy="3707112"/>
            <a:chOff x="546242" y="1920242"/>
            <a:chExt cx="7883384" cy="3707112"/>
          </a:xfrm>
        </p:grpSpPr>
        <p:grpSp>
          <p:nvGrpSpPr>
            <p:cNvPr id="22" name="组合 21"/>
            <p:cNvGrpSpPr/>
            <p:nvPr/>
          </p:nvGrpSpPr>
          <p:grpSpPr>
            <a:xfrm>
              <a:off x="546242" y="1930148"/>
              <a:ext cx="7883384" cy="799718"/>
              <a:chOff x="657225" y="2210181"/>
              <a:chExt cx="4714875" cy="799718"/>
            </a:xfrm>
          </p:grpSpPr>
          <p:sp>
            <p:nvSpPr>
              <p:cNvPr id="24" name="矩形 23"/>
              <p:cNvSpPr/>
              <p:nvPr/>
            </p:nvSpPr>
            <p:spPr>
              <a:xfrm>
                <a:off x="657225" y="2210181"/>
                <a:ext cx="4714875" cy="190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矩形 24"/>
              <p:cNvSpPr/>
              <p:nvPr/>
            </p:nvSpPr>
            <p:spPr>
              <a:xfrm>
                <a:off x="657225" y="2395048"/>
                <a:ext cx="4714875" cy="61485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546242" y="1920242"/>
              <a:ext cx="7883384" cy="3707112"/>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5474886" y="638991"/>
            <a:ext cx="1242225" cy="980261"/>
            <a:chOff x="5474886" y="638991"/>
            <a:chExt cx="1242225" cy="980261"/>
          </a:xfrm>
        </p:grpSpPr>
        <p:sp>
          <p:nvSpPr>
            <p:cNvPr id="16" name="箭头: 五边形 15"/>
            <p:cNvSpPr/>
            <p:nvPr/>
          </p:nvSpPr>
          <p:spPr>
            <a:xfrm rot="5400000">
              <a:off x="5605868" y="508009"/>
              <a:ext cx="980261" cy="1242225"/>
            </a:xfrm>
            <a:prstGeom prst="homePlate">
              <a:avLst>
                <a:gd name="adj" fmla="val 29730"/>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659226" y="885871"/>
              <a:ext cx="884449" cy="584775"/>
            </a:xfrm>
            <a:prstGeom prst="rect">
              <a:avLst/>
            </a:prstGeom>
            <a:noFill/>
          </p:spPr>
          <p:txBody>
            <a:bodyPr wrap="square" rtlCol="0">
              <a:spAutoFit/>
            </a:bodyPr>
            <a:lstStyle/>
            <a:p>
              <a:pPr algn="ctr"/>
              <a:r>
                <a:rPr lang="en-US" altLang="zh-CN" sz="3200" dirty="0">
                  <a:solidFill>
                    <a:schemeClr val="bg1"/>
                  </a:solidFill>
                  <a:latin typeface="Impact" panose="020B0806030902050204" pitchFamily="34" charset="0"/>
                </a:rPr>
                <a:t>03</a:t>
              </a:r>
              <a:endParaRPr lang="zh-CN" altLang="en-US" sz="3200" dirty="0">
                <a:solidFill>
                  <a:schemeClr val="bg1"/>
                </a:solidFill>
                <a:latin typeface="Impact" panose="020B0806030902050204" pitchFamily="34" charset="0"/>
              </a:endParaRPr>
            </a:p>
          </p:txBody>
        </p:sp>
      </p:gr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第十章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活动亮点</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5"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16</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第一部分   </a:t>
            </a:r>
            <a:r>
              <a:rPr lang="zh-CN" altLang="en-US" sz="2400" dirty="0">
                <a:solidFill>
                  <a:srgbClr val="F5E4D0"/>
                </a:solidFill>
                <a:latin typeface="造字工房版黑（非商用）常规体" pitchFamily="50" charset="-122"/>
                <a:ea typeface="造字工房版黑（非商用）常规体" pitchFamily="50" charset="-122"/>
              </a:rPr>
              <a:t>活动概况</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26" name="文本框 25"/>
          <p:cNvSpPr txBox="1"/>
          <p:nvPr/>
        </p:nvSpPr>
        <p:spPr>
          <a:xfrm>
            <a:off x="800100" y="2228850"/>
            <a:ext cx="2971800"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点击添加小标题</a:t>
            </a:r>
            <a:endParaRPr lang="zh-CN" altLang="en-US" sz="2000" dirty="0">
              <a:latin typeface="微软雅黑" panose="020B0503020204020204" pitchFamily="34" charset="-122"/>
              <a:ea typeface="微软雅黑" panose="020B0503020204020204" pitchFamily="34" charset="-122"/>
            </a:endParaRPr>
          </a:p>
        </p:txBody>
      </p:sp>
      <p:sp>
        <p:nvSpPr>
          <p:cNvPr id="7" name="文本框 6"/>
          <p:cNvSpPr txBox="1"/>
          <p:nvPr/>
        </p:nvSpPr>
        <p:spPr>
          <a:xfrm>
            <a:off x="690465" y="3006916"/>
            <a:ext cx="7596286" cy="1200329"/>
          </a:xfrm>
          <a:prstGeom prst="rect">
            <a:avLst/>
          </a:prstGeom>
          <a:noFill/>
        </p:spPr>
        <p:txBody>
          <a:bodyPr wrap="square" rtlCol="0">
            <a:spAutoFit/>
          </a:bodyPr>
          <a:lstStyle/>
          <a:p>
            <a:pPr>
              <a:lnSpc>
                <a:spcPct val="150000"/>
              </a:lnSpc>
            </a:pPr>
            <a:r>
              <a:rPr lang="zh-CN" altLang="en-US" sz="1600" dirty="0"/>
              <a:t>“我们要把世界变个样，我们厌倦了白白的辛劳，光得到仅能糊口的工饷，从没有时间让我们去思考。我们相信：上帝只允许八小时工作日。我们从船坞、车间和工厂，召集了我们的队伍，争取八小时工作，八小时休息，八小时归自己！”</a:t>
            </a:r>
            <a:endParaRPr lang="zh-CN" altLang="en-US" sz="1600" dirty="0"/>
          </a:p>
        </p:txBody>
      </p:sp>
      <p:sp>
        <p:nvSpPr>
          <p:cNvPr id="8" name="文本框 7"/>
          <p:cNvSpPr txBox="1"/>
          <p:nvPr/>
        </p:nvSpPr>
        <p:spPr>
          <a:xfrm>
            <a:off x="690465" y="4410619"/>
            <a:ext cx="7515225" cy="830997"/>
          </a:xfrm>
          <a:prstGeom prst="rect">
            <a:avLst/>
          </a:prstGeom>
          <a:noFill/>
        </p:spPr>
        <p:txBody>
          <a:bodyPr wrap="square" rtlCol="0">
            <a:spAutoFit/>
          </a:bodyPr>
          <a:lstStyle/>
          <a:p>
            <a:pPr>
              <a:lnSpc>
                <a:spcPct val="150000"/>
              </a:lnSpc>
            </a:pPr>
            <a:r>
              <a:rPr lang="zh-CN" altLang="en-US" sz="1600" dirty="0"/>
              <a:t>激昂的歌声唱出了工人的心声，唱出了全世界无产者的共同愿望，也感染了广大的群众，他们纷纷声援工人的罢工运动，将罢工运动推向新的高潮。</a:t>
            </a:r>
            <a:endParaRPr lang="zh-CN" altLang="en-US" sz="1600" dirty="0"/>
          </a:p>
        </p:txBody>
      </p:sp>
      <p:sp>
        <p:nvSpPr>
          <p:cNvPr id="28" name="矩形 27"/>
          <p:cNvSpPr/>
          <p:nvPr/>
        </p:nvSpPr>
        <p:spPr>
          <a:xfrm>
            <a:off x="8543926" y="1920242"/>
            <a:ext cx="3019015" cy="3709033"/>
          </a:xfrm>
          <a:prstGeom prst="rect">
            <a:avLst/>
          </a:prstGeom>
          <a:blipFill>
            <a:blip r:embed="rId6"/>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2" presetClass="entr" presetSubtype="1"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p:tgtEl>
                                          <p:spTgt spid="14"/>
                                        </p:tgtEl>
                                        <p:attrNameLst>
                                          <p:attrName>ppt_y</p:attrName>
                                        </p:attrNameLst>
                                      </p:cBhvr>
                                      <p:tavLst>
                                        <p:tav tm="0">
                                          <p:val>
                                            <p:strVal val="#ppt_y-#ppt_h*1.125000"/>
                                          </p:val>
                                        </p:tav>
                                        <p:tav tm="100000">
                                          <p:val>
                                            <p:strVal val="#ppt_y"/>
                                          </p:val>
                                        </p:tav>
                                      </p:tavLst>
                                    </p:anim>
                                    <p:animEffect transition="in" filter="wipe(down)">
                                      <p:cBhvr>
                                        <p:cTn id="19" dur="500"/>
                                        <p:tgtEl>
                                          <p:spTgt spid="14"/>
                                        </p:tgtEl>
                                      </p:cBhvr>
                                    </p:animEffect>
                                  </p:childTnLst>
                                </p:cTn>
                              </p:par>
                            </p:childTnLst>
                          </p:cTn>
                        </p:par>
                        <p:par>
                          <p:cTn id="20" fill="hold">
                            <p:stCondLst>
                              <p:cond delay="2625"/>
                            </p:stCondLst>
                            <p:childTnLst>
                              <p:par>
                                <p:cTn id="21" presetID="12" presetClass="entr" presetSubtype="1"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1000"/>
                                        <p:tgtEl>
                                          <p:spTgt spid="27"/>
                                        </p:tgtEl>
                                        <p:attrNameLst>
                                          <p:attrName>ppt_y</p:attrName>
                                        </p:attrNameLst>
                                      </p:cBhvr>
                                      <p:tavLst>
                                        <p:tav tm="0">
                                          <p:val>
                                            <p:strVal val="#ppt_y-#ppt_h*1.125000"/>
                                          </p:val>
                                        </p:tav>
                                        <p:tav tm="100000">
                                          <p:val>
                                            <p:strVal val="#ppt_y"/>
                                          </p:val>
                                        </p:tav>
                                      </p:tavLst>
                                    </p:anim>
                                    <p:animEffect transition="in" filter="wipe(down)">
                                      <p:cBhvr>
                                        <p:cTn id="24" dur="1000"/>
                                        <p:tgtEl>
                                          <p:spTgt spid="27"/>
                                        </p:tgtEl>
                                      </p:cBhvr>
                                    </p:animEffect>
                                  </p:childTnLst>
                                </p:cTn>
                              </p:par>
                              <p:par>
                                <p:cTn id="25" presetID="52"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Scale>
                                      <p:cBhvr>
                                        <p:cTn id="2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8"/>
                                        </p:tgtEl>
                                        <p:attrNameLst>
                                          <p:attrName>ppt_x</p:attrName>
                                          <p:attrName>ppt_y</p:attrName>
                                        </p:attrNameLst>
                                      </p:cBhvr>
                                    </p:animMotion>
                                    <p:animEffect transition="in" filter="fade">
                                      <p:cBhvr>
                                        <p:cTn id="29" dur="1000"/>
                                        <p:tgtEl>
                                          <p:spTgt spid="28"/>
                                        </p:tgtEl>
                                      </p:cBhvr>
                                    </p:animEffect>
                                  </p:childTnLst>
                                </p:cTn>
                              </p:par>
                            </p:childTnLst>
                          </p:cTn>
                        </p:par>
                        <p:par>
                          <p:cTn id="30" fill="hold">
                            <p:stCondLst>
                              <p:cond delay="3625"/>
                            </p:stCondLst>
                            <p:childTnLst>
                              <p:par>
                                <p:cTn id="31" presetID="10" presetClass="entr" presetSubtype="0" fill="hold" grpId="0" nodeType="afterEffect">
                                  <p:stCondLst>
                                    <p:cond delay="0"/>
                                  </p:stCondLst>
                                  <p:iterate type="lt">
                                    <p:tmPct val="0"/>
                                  </p:iterate>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34" presetClass="emph" presetSubtype="0" fill="hold" grpId="1" nodeType="withEffect">
                                  <p:stCondLst>
                                    <p:cond delay="0"/>
                                  </p:stCondLst>
                                  <p:iterate type="lt">
                                    <p:tmPct val="30000"/>
                                  </p:iterate>
                                  <p:childTnLst>
                                    <p:animMotion origin="layout" path="M 0.0 0.0 L 0.0 -0.07213" pathEditMode="relative" ptsTypes="">
                                      <p:cBhvr>
                                        <p:cTn id="35" dur="250" accel="50000" decel="50000" autoRev="1" fill="hold">
                                          <p:stCondLst>
                                            <p:cond delay="0"/>
                                          </p:stCondLst>
                                        </p:cTn>
                                        <p:tgtEl>
                                          <p:spTgt spid="26"/>
                                        </p:tgtEl>
                                        <p:attrNameLst>
                                          <p:attrName>ppt_x</p:attrName>
                                          <p:attrName>ppt_y</p:attrName>
                                        </p:attrNameLst>
                                      </p:cBhvr>
                                    </p:animMotion>
                                    <p:animRot by="1500000">
                                      <p:cBhvr>
                                        <p:cTn id="36" dur="125" fill="hold">
                                          <p:stCondLst>
                                            <p:cond delay="0"/>
                                          </p:stCondLst>
                                        </p:cTn>
                                        <p:tgtEl>
                                          <p:spTgt spid="26"/>
                                        </p:tgtEl>
                                        <p:attrNameLst>
                                          <p:attrName>r</p:attrName>
                                        </p:attrNameLst>
                                      </p:cBhvr>
                                    </p:animRot>
                                    <p:animRot by="-1500000">
                                      <p:cBhvr>
                                        <p:cTn id="37" dur="125" fill="hold">
                                          <p:stCondLst>
                                            <p:cond delay="125"/>
                                          </p:stCondLst>
                                        </p:cTn>
                                        <p:tgtEl>
                                          <p:spTgt spid="26"/>
                                        </p:tgtEl>
                                        <p:attrNameLst>
                                          <p:attrName>r</p:attrName>
                                        </p:attrNameLst>
                                      </p:cBhvr>
                                    </p:animRot>
                                    <p:animRot by="-1500000">
                                      <p:cBhvr>
                                        <p:cTn id="38" dur="125" fill="hold">
                                          <p:stCondLst>
                                            <p:cond delay="250"/>
                                          </p:stCondLst>
                                        </p:cTn>
                                        <p:tgtEl>
                                          <p:spTgt spid="26"/>
                                        </p:tgtEl>
                                        <p:attrNameLst>
                                          <p:attrName>r</p:attrName>
                                        </p:attrNameLst>
                                      </p:cBhvr>
                                    </p:animRot>
                                    <p:animRot by="1500000">
                                      <p:cBhvr>
                                        <p:cTn id="39" dur="125" fill="hold">
                                          <p:stCondLst>
                                            <p:cond delay="375"/>
                                          </p:stCondLst>
                                        </p:cTn>
                                        <p:tgtEl>
                                          <p:spTgt spid="26"/>
                                        </p:tgtEl>
                                        <p:attrNameLst>
                                          <p:attrName>r</p:attrName>
                                        </p:attrNameLst>
                                      </p:cBhvr>
                                    </p:animRot>
                                  </p:childTnLst>
                                </p:cTn>
                              </p:par>
                              <p:par>
                                <p:cTn id="40" presetID="10" presetClass="entr" presetSubtype="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26" grpId="0"/>
      <p:bldP spid="26" grpId="1"/>
      <p:bldP spid="7" grpId="0"/>
      <p:bldP spid="8" grpId="0"/>
      <p:bldP spid="2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grpSp>
        <p:nvGrpSpPr>
          <p:cNvPr id="14" name="组合 13"/>
          <p:cNvGrpSpPr/>
          <p:nvPr/>
        </p:nvGrpSpPr>
        <p:grpSpPr>
          <a:xfrm>
            <a:off x="5474886" y="638991"/>
            <a:ext cx="1242225" cy="980261"/>
            <a:chOff x="5474886" y="638991"/>
            <a:chExt cx="1242225" cy="980261"/>
          </a:xfrm>
        </p:grpSpPr>
        <p:sp>
          <p:nvSpPr>
            <p:cNvPr id="16" name="箭头: 五边形 15"/>
            <p:cNvSpPr/>
            <p:nvPr/>
          </p:nvSpPr>
          <p:spPr>
            <a:xfrm rot="5400000">
              <a:off x="5605868" y="508009"/>
              <a:ext cx="980261" cy="1242225"/>
            </a:xfrm>
            <a:prstGeom prst="homePlate">
              <a:avLst>
                <a:gd name="adj" fmla="val 29730"/>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659226" y="885871"/>
              <a:ext cx="884449" cy="584775"/>
            </a:xfrm>
            <a:prstGeom prst="rect">
              <a:avLst/>
            </a:prstGeom>
            <a:noFill/>
          </p:spPr>
          <p:txBody>
            <a:bodyPr wrap="square" rtlCol="0">
              <a:spAutoFit/>
            </a:bodyPr>
            <a:lstStyle/>
            <a:p>
              <a:pPr algn="ctr"/>
              <a:r>
                <a:rPr lang="en-US" altLang="zh-CN" sz="3200" dirty="0">
                  <a:solidFill>
                    <a:schemeClr val="bg1"/>
                  </a:solidFill>
                  <a:latin typeface="Impact" panose="020B0806030902050204" pitchFamily="34" charset="0"/>
                </a:rPr>
                <a:t>04</a:t>
              </a:r>
              <a:endParaRPr lang="zh-CN" altLang="en-US" sz="3200" dirty="0">
                <a:solidFill>
                  <a:schemeClr val="bg1"/>
                </a:solidFill>
                <a:latin typeface="Impact" panose="020B0806030902050204" pitchFamily="34" charset="0"/>
              </a:endParaRPr>
            </a:p>
          </p:txBody>
        </p:sp>
      </p:gr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第十章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活动亮点</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5"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17</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第一部分   </a:t>
            </a:r>
            <a:r>
              <a:rPr lang="zh-CN" altLang="en-US" sz="2400" dirty="0">
                <a:solidFill>
                  <a:srgbClr val="F5E4D0"/>
                </a:solidFill>
                <a:latin typeface="造字工房版黑（非商用）常规体" pitchFamily="50" charset="-122"/>
                <a:ea typeface="造字工房版黑（非商用）常规体" pitchFamily="50" charset="-122"/>
              </a:rPr>
              <a:t>活动概况</a:t>
            </a:r>
            <a:endParaRPr lang="zh-CN" altLang="en-US" sz="2400" dirty="0">
              <a:solidFill>
                <a:srgbClr val="F5E4D0"/>
              </a:solidFill>
              <a:latin typeface="造字工房版黑（非商用）常规体" pitchFamily="50" charset="-122"/>
              <a:ea typeface="造字工房版黑（非商用）常规体" pitchFamily="50" charset="-122"/>
            </a:endParaRPr>
          </a:p>
        </p:txBody>
      </p:sp>
      <p:grpSp>
        <p:nvGrpSpPr>
          <p:cNvPr id="21" name="组合 20"/>
          <p:cNvGrpSpPr/>
          <p:nvPr/>
        </p:nvGrpSpPr>
        <p:grpSpPr>
          <a:xfrm>
            <a:off x="546242" y="1920242"/>
            <a:ext cx="11099512" cy="3634531"/>
            <a:chOff x="546242" y="2185243"/>
            <a:chExt cx="11099512" cy="3634531"/>
          </a:xfrm>
        </p:grpSpPr>
        <p:grpSp>
          <p:nvGrpSpPr>
            <p:cNvPr id="22" name="组合 21"/>
            <p:cNvGrpSpPr/>
            <p:nvPr/>
          </p:nvGrpSpPr>
          <p:grpSpPr>
            <a:xfrm>
              <a:off x="546242" y="2195149"/>
              <a:ext cx="11099512" cy="799718"/>
              <a:chOff x="657225" y="2210181"/>
              <a:chExt cx="4714875" cy="799718"/>
            </a:xfrm>
          </p:grpSpPr>
          <p:sp>
            <p:nvSpPr>
              <p:cNvPr id="24" name="矩形 23"/>
              <p:cNvSpPr/>
              <p:nvPr/>
            </p:nvSpPr>
            <p:spPr>
              <a:xfrm>
                <a:off x="657225" y="2210181"/>
                <a:ext cx="4714875" cy="190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57225" y="2395048"/>
                <a:ext cx="4714875" cy="61485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圆顶角 22"/>
            <p:cNvSpPr/>
            <p:nvPr/>
          </p:nvSpPr>
          <p:spPr>
            <a:xfrm flipV="1">
              <a:off x="546242" y="2185243"/>
              <a:ext cx="11099512" cy="3634531"/>
            </a:xfrm>
            <a:prstGeom prst="round2Same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800100" y="2228850"/>
            <a:ext cx="2971800"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点击添加小标题</a:t>
            </a:r>
            <a:endParaRPr lang="zh-CN" altLang="en-US" sz="2000" dirty="0">
              <a:latin typeface="微软雅黑" panose="020B0503020204020204" pitchFamily="34" charset="-122"/>
              <a:ea typeface="微软雅黑" panose="020B0503020204020204" pitchFamily="34" charset="-122"/>
            </a:endParaRPr>
          </a:p>
        </p:txBody>
      </p:sp>
      <p:sp>
        <p:nvSpPr>
          <p:cNvPr id="7" name="文本框 6"/>
          <p:cNvSpPr txBox="1"/>
          <p:nvPr/>
        </p:nvSpPr>
        <p:spPr>
          <a:xfrm>
            <a:off x="5429250" y="3068956"/>
            <a:ext cx="6048375" cy="2215991"/>
          </a:xfrm>
          <a:prstGeom prst="rect">
            <a:avLst/>
          </a:prstGeom>
          <a:noFill/>
        </p:spPr>
        <p:txBody>
          <a:bodyPr wrap="square" rtlCol="0">
            <a:spAutoFit/>
          </a:bodyPr>
          <a:lstStyle/>
          <a:p>
            <a:pPr>
              <a:lnSpc>
                <a:spcPct val="150000"/>
              </a:lnSpc>
            </a:pPr>
            <a:r>
              <a:rPr lang="zh-CN" altLang="en-US" sz="1600" dirty="0"/>
              <a:t>此项活动由非政府国际工人联合会组织</a:t>
            </a:r>
            <a:endParaRPr lang="en-US" altLang="zh-CN" sz="1600" dirty="0"/>
          </a:p>
          <a:p>
            <a:pPr>
              <a:lnSpc>
                <a:spcPct val="150000"/>
              </a:lnSpc>
            </a:pPr>
            <a:r>
              <a:rPr lang="zh-CN" altLang="en-US" sz="2400" b="1" dirty="0">
                <a:latin typeface="微软雅黑" panose="020B0503020204020204" pitchFamily="34" charset="-122"/>
                <a:ea typeface="微软雅黑" panose="020B0503020204020204" pitchFamily="34" charset="-122"/>
              </a:rPr>
              <a:t>活动的中心在芝加哥</a:t>
            </a:r>
            <a:endParaRPr lang="en-US" altLang="zh-CN" sz="2400" b="1"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楷体" panose="02010609060101010101" pitchFamily="49" charset="-122"/>
                <a:ea typeface="楷体" panose="02010609060101010101" pitchFamily="49" charset="-122"/>
              </a:rPr>
              <a:t>商人和政府对这次活动愈来愈表现出的革命性感到恐惧</a:t>
            </a:r>
            <a:endParaRPr lang="en-US" altLang="zh-CN" sz="1600" dirty="0">
              <a:latin typeface="楷体" panose="02010609060101010101" pitchFamily="49" charset="-122"/>
              <a:ea typeface="楷体" panose="02010609060101010101" pitchFamily="49" charset="-122"/>
            </a:endParaRPr>
          </a:p>
          <a:p>
            <a:pPr>
              <a:lnSpc>
                <a:spcPct val="150000"/>
              </a:lnSpc>
            </a:pPr>
            <a:r>
              <a:rPr lang="zh-CN" altLang="en-US" sz="2000" b="1" i="1" u="sng" dirty="0"/>
              <a:t>当地商界首脑要求增加警察和军队的数量</a:t>
            </a:r>
            <a:endParaRPr lang="en-US" altLang="zh-CN" sz="2000" b="1" i="1" u="sng" dirty="0"/>
          </a:p>
          <a:p>
            <a:pPr>
              <a:lnSpc>
                <a:spcPct val="150000"/>
              </a:lnSpc>
            </a:pPr>
            <a:r>
              <a:rPr lang="zh-CN" altLang="en-US" sz="1600" dirty="0"/>
              <a:t>芝加哥商业俱乐部购买了</a:t>
            </a:r>
            <a:r>
              <a:rPr lang="en-US" altLang="zh-CN" sz="1600" dirty="0"/>
              <a:t>2000</a:t>
            </a:r>
            <a:r>
              <a:rPr lang="zh-CN" altLang="en-US" sz="1600" dirty="0"/>
              <a:t>美元的枪支用于警戒对付这次罢工</a:t>
            </a:r>
            <a:endParaRPr lang="en-US" altLang="zh-CN" sz="1600" dirty="0"/>
          </a:p>
        </p:txBody>
      </p:sp>
      <p:sp>
        <p:nvSpPr>
          <p:cNvPr id="8" name="矩形 7"/>
          <p:cNvSpPr/>
          <p:nvPr/>
        </p:nvSpPr>
        <p:spPr>
          <a:xfrm>
            <a:off x="875863" y="2929950"/>
            <a:ext cx="4223767" cy="1900525"/>
          </a:xfrm>
          <a:prstGeom prst="rect">
            <a:avLst/>
          </a:prstGeom>
          <a:blipFill>
            <a:blip r:embed="rId6"/>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2" presetClass="entr" presetSubtype="1"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p:tgtEl>
                                          <p:spTgt spid="14"/>
                                        </p:tgtEl>
                                        <p:attrNameLst>
                                          <p:attrName>ppt_y</p:attrName>
                                        </p:attrNameLst>
                                      </p:cBhvr>
                                      <p:tavLst>
                                        <p:tav tm="0">
                                          <p:val>
                                            <p:strVal val="#ppt_y-#ppt_h*1.125000"/>
                                          </p:val>
                                        </p:tav>
                                        <p:tav tm="100000">
                                          <p:val>
                                            <p:strVal val="#ppt_y"/>
                                          </p:val>
                                        </p:tav>
                                      </p:tavLst>
                                    </p:anim>
                                    <p:animEffect transition="in" filter="wipe(down)">
                                      <p:cBhvr>
                                        <p:cTn id="19" dur="500"/>
                                        <p:tgtEl>
                                          <p:spTgt spid="14"/>
                                        </p:tgtEl>
                                      </p:cBhvr>
                                    </p:animEffect>
                                  </p:childTnLst>
                                </p:cTn>
                              </p:par>
                            </p:childTnLst>
                          </p:cTn>
                        </p:par>
                        <p:par>
                          <p:cTn id="20" fill="hold">
                            <p:stCondLst>
                              <p:cond delay="2625"/>
                            </p:stCondLst>
                            <p:childTnLst>
                              <p:par>
                                <p:cTn id="21" presetID="12" presetClass="entr" presetSubtype="1"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ppt_y</p:attrName>
                                        </p:attrNameLst>
                                      </p:cBhvr>
                                      <p:tavLst>
                                        <p:tav tm="0">
                                          <p:val>
                                            <p:strVal val="#ppt_y-#ppt_h*1.125000"/>
                                          </p:val>
                                        </p:tav>
                                        <p:tav tm="100000">
                                          <p:val>
                                            <p:strVal val="#ppt_y"/>
                                          </p:val>
                                        </p:tav>
                                      </p:tavLst>
                                    </p:anim>
                                    <p:animEffect transition="in" filter="wipe(down)">
                                      <p:cBhvr>
                                        <p:cTn id="24" dur="500"/>
                                        <p:tgtEl>
                                          <p:spTgt spid="21"/>
                                        </p:tgtEl>
                                      </p:cBhvr>
                                    </p:animEffect>
                                  </p:childTnLst>
                                </p:cTn>
                              </p:par>
                            </p:childTnLst>
                          </p:cTn>
                        </p:par>
                        <p:par>
                          <p:cTn id="25" fill="hold">
                            <p:stCondLst>
                              <p:cond delay="3125"/>
                            </p:stCondLst>
                            <p:childTnLst>
                              <p:par>
                                <p:cTn id="26" presetID="10" presetClass="entr" presetSubtype="0" fill="hold" grpId="0" nodeType="afterEffect">
                                  <p:stCondLst>
                                    <p:cond delay="0"/>
                                  </p:stCondLst>
                                  <p:iterate type="lt">
                                    <p:tmPct val="0"/>
                                  </p:iterate>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34" presetClass="emph" presetSubtype="0" fill="hold" grpId="1" nodeType="withEffect">
                                  <p:stCondLst>
                                    <p:cond delay="0"/>
                                  </p:stCondLst>
                                  <p:iterate type="lt">
                                    <p:tmPct val="30000"/>
                                  </p:iterate>
                                  <p:childTnLst>
                                    <p:animMotion origin="layout" path="M 0.0 0.0 L 0.0 -0.07213" pathEditMode="relative" ptsTypes="">
                                      <p:cBhvr>
                                        <p:cTn id="30" dur="250" accel="50000" decel="50000" autoRev="1" fill="hold">
                                          <p:stCondLst>
                                            <p:cond delay="0"/>
                                          </p:stCondLst>
                                        </p:cTn>
                                        <p:tgtEl>
                                          <p:spTgt spid="26"/>
                                        </p:tgtEl>
                                        <p:attrNameLst>
                                          <p:attrName>ppt_x</p:attrName>
                                          <p:attrName>ppt_y</p:attrName>
                                        </p:attrNameLst>
                                      </p:cBhvr>
                                    </p:animMotion>
                                    <p:animRot by="1500000">
                                      <p:cBhvr>
                                        <p:cTn id="31" dur="125" fill="hold">
                                          <p:stCondLst>
                                            <p:cond delay="0"/>
                                          </p:stCondLst>
                                        </p:cTn>
                                        <p:tgtEl>
                                          <p:spTgt spid="26"/>
                                        </p:tgtEl>
                                        <p:attrNameLst>
                                          <p:attrName>r</p:attrName>
                                        </p:attrNameLst>
                                      </p:cBhvr>
                                    </p:animRot>
                                    <p:animRot by="-1500000">
                                      <p:cBhvr>
                                        <p:cTn id="32" dur="125" fill="hold">
                                          <p:stCondLst>
                                            <p:cond delay="125"/>
                                          </p:stCondLst>
                                        </p:cTn>
                                        <p:tgtEl>
                                          <p:spTgt spid="26"/>
                                        </p:tgtEl>
                                        <p:attrNameLst>
                                          <p:attrName>r</p:attrName>
                                        </p:attrNameLst>
                                      </p:cBhvr>
                                    </p:animRot>
                                    <p:animRot by="-1500000">
                                      <p:cBhvr>
                                        <p:cTn id="33" dur="125" fill="hold">
                                          <p:stCondLst>
                                            <p:cond delay="250"/>
                                          </p:stCondLst>
                                        </p:cTn>
                                        <p:tgtEl>
                                          <p:spTgt spid="26"/>
                                        </p:tgtEl>
                                        <p:attrNameLst>
                                          <p:attrName>r</p:attrName>
                                        </p:attrNameLst>
                                      </p:cBhvr>
                                    </p:animRot>
                                    <p:animRot by="1500000">
                                      <p:cBhvr>
                                        <p:cTn id="34" dur="125" fill="hold">
                                          <p:stCondLst>
                                            <p:cond delay="375"/>
                                          </p:stCondLst>
                                        </p:cTn>
                                        <p:tgtEl>
                                          <p:spTgt spid="26"/>
                                        </p:tgtEl>
                                        <p:attrNameLst>
                                          <p:attrName>r</p:attrName>
                                        </p:attrNameLst>
                                      </p:cBhvr>
                                    </p:animRot>
                                  </p:childTnLst>
                                </p:cTn>
                              </p:par>
                            </p:childTnLst>
                          </p:cTn>
                        </p:par>
                        <p:par>
                          <p:cTn id="35" fill="hold">
                            <p:stCondLst>
                              <p:cond delay="4525"/>
                            </p:stCondLst>
                            <p:childTnLst>
                              <p:par>
                                <p:cTn id="36" presetID="42"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26" grpId="0"/>
      <p:bldP spid="26" grpId="1"/>
      <p:bldP spid="7" grpId="0"/>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grpSp>
        <p:nvGrpSpPr>
          <p:cNvPr id="14" name="组合 13"/>
          <p:cNvGrpSpPr/>
          <p:nvPr/>
        </p:nvGrpSpPr>
        <p:grpSpPr>
          <a:xfrm>
            <a:off x="5474886" y="638991"/>
            <a:ext cx="1242225" cy="980261"/>
            <a:chOff x="5474886" y="638991"/>
            <a:chExt cx="1242225" cy="980261"/>
          </a:xfrm>
        </p:grpSpPr>
        <p:sp>
          <p:nvSpPr>
            <p:cNvPr id="16" name="箭头: 五边形 15"/>
            <p:cNvSpPr/>
            <p:nvPr/>
          </p:nvSpPr>
          <p:spPr>
            <a:xfrm rot="5400000">
              <a:off x="5605868" y="508009"/>
              <a:ext cx="980261" cy="1242225"/>
            </a:xfrm>
            <a:prstGeom prst="homePlate">
              <a:avLst>
                <a:gd name="adj" fmla="val 29730"/>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659226" y="885871"/>
              <a:ext cx="884449" cy="584775"/>
            </a:xfrm>
            <a:prstGeom prst="rect">
              <a:avLst/>
            </a:prstGeom>
            <a:noFill/>
          </p:spPr>
          <p:txBody>
            <a:bodyPr wrap="square" rtlCol="0">
              <a:spAutoFit/>
            </a:bodyPr>
            <a:lstStyle/>
            <a:p>
              <a:pPr algn="ctr"/>
              <a:r>
                <a:rPr lang="en-US" altLang="zh-CN" sz="3200" dirty="0">
                  <a:solidFill>
                    <a:schemeClr val="bg1"/>
                  </a:solidFill>
                  <a:latin typeface="Impact" panose="020B0806030902050204" pitchFamily="34" charset="0"/>
                </a:rPr>
                <a:t>05</a:t>
              </a:r>
              <a:endParaRPr lang="zh-CN" altLang="en-US" sz="3200" dirty="0">
                <a:solidFill>
                  <a:schemeClr val="bg1"/>
                </a:solidFill>
                <a:latin typeface="Impact" panose="020B0806030902050204" pitchFamily="34" charset="0"/>
              </a:endParaRPr>
            </a:p>
          </p:txBody>
        </p:sp>
      </p:gr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第十章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活动亮点</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5"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18</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第一部分   </a:t>
            </a:r>
            <a:r>
              <a:rPr lang="zh-CN" altLang="en-US" sz="2400" dirty="0">
                <a:solidFill>
                  <a:srgbClr val="F5E4D0"/>
                </a:solidFill>
                <a:latin typeface="造字工房版黑（非商用）常规体" pitchFamily="50" charset="-122"/>
                <a:ea typeface="造字工房版黑（非商用）常规体" pitchFamily="50" charset="-122"/>
              </a:rPr>
              <a:t>活动概况</a:t>
            </a:r>
            <a:endParaRPr lang="zh-CN" altLang="en-US" sz="2400" dirty="0">
              <a:solidFill>
                <a:srgbClr val="F5E4D0"/>
              </a:solidFill>
              <a:latin typeface="造字工房版黑（非商用）常规体" pitchFamily="50" charset="-122"/>
              <a:ea typeface="造字工房版黑（非商用）常规体" pitchFamily="50" charset="-122"/>
            </a:endParaRPr>
          </a:p>
        </p:txBody>
      </p:sp>
      <p:grpSp>
        <p:nvGrpSpPr>
          <p:cNvPr id="21" name="组合 20"/>
          <p:cNvGrpSpPr/>
          <p:nvPr/>
        </p:nvGrpSpPr>
        <p:grpSpPr>
          <a:xfrm>
            <a:off x="546242" y="1834515"/>
            <a:ext cx="11099512" cy="2493642"/>
            <a:chOff x="546242" y="2185241"/>
            <a:chExt cx="11099512" cy="2493642"/>
          </a:xfrm>
        </p:grpSpPr>
        <p:grpSp>
          <p:nvGrpSpPr>
            <p:cNvPr id="22" name="组合 21"/>
            <p:cNvGrpSpPr/>
            <p:nvPr/>
          </p:nvGrpSpPr>
          <p:grpSpPr>
            <a:xfrm>
              <a:off x="546242" y="2195149"/>
              <a:ext cx="11099512" cy="799718"/>
              <a:chOff x="657225" y="2210181"/>
              <a:chExt cx="4714875" cy="799718"/>
            </a:xfrm>
          </p:grpSpPr>
          <p:sp>
            <p:nvSpPr>
              <p:cNvPr id="24" name="矩形 23"/>
              <p:cNvSpPr/>
              <p:nvPr/>
            </p:nvSpPr>
            <p:spPr>
              <a:xfrm>
                <a:off x="657225" y="2210181"/>
                <a:ext cx="4714875" cy="1905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57225" y="2395048"/>
                <a:ext cx="4714875" cy="61485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圆顶角 22"/>
            <p:cNvSpPr/>
            <p:nvPr/>
          </p:nvSpPr>
          <p:spPr>
            <a:xfrm flipV="1">
              <a:off x="546242" y="2185241"/>
              <a:ext cx="11099512" cy="2493642"/>
            </a:xfrm>
            <a:prstGeom prst="round2Same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800100" y="2143125"/>
            <a:ext cx="2952391" cy="400110"/>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点击添加小标题</a:t>
            </a:r>
            <a:endParaRPr lang="zh-CN" altLang="en-US" sz="2000" dirty="0">
              <a:latin typeface="微软雅黑" panose="020B0503020204020204" pitchFamily="34" charset="-122"/>
              <a:ea typeface="微软雅黑" panose="020B0503020204020204" pitchFamily="34" charset="-122"/>
            </a:endParaRPr>
          </a:p>
        </p:txBody>
      </p:sp>
      <p:sp>
        <p:nvSpPr>
          <p:cNvPr id="7" name="文本框 6"/>
          <p:cNvSpPr txBox="1"/>
          <p:nvPr/>
        </p:nvSpPr>
        <p:spPr>
          <a:xfrm>
            <a:off x="916929" y="2879379"/>
            <a:ext cx="10491342" cy="830997"/>
          </a:xfrm>
          <a:prstGeom prst="rect">
            <a:avLst/>
          </a:prstGeom>
          <a:noFill/>
        </p:spPr>
        <p:txBody>
          <a:bodyPr wrap="square" rtlCol="0">
            <a:spAutoFit/>
          </a:bodyPr>
          <a:lstStyle/>
          <a:p>
            <a:pPr>
              <a:lnSpc>
                <a:spcPct val="150000"/>
              </a:lnSpc>
            </a:pPr>
            <a:r>
              <a:rPr lang="zh-CN" altLang="en-US" sz="3200" b="1" dirty="0">
                <a:latin typeface="微软雅黑" panose="020B0503020204020204" pitchFamily="34" charset="-122"/>
                <a:ea typeface="微软雅黑" panose="020B0503020204020204" pitchFamily="34" charset="-122"/>
              </a:rPr>
              <a:t>罢工运动所表现的巨大力量使政府当局和资本家极为恐慌</a:t>
            </a:r>
            <a:endParaRPr lang="zh-CN" altLang="en-US" sz="1600" dirty="0"/>
          </a:p>
        </p:txBody>
      </p:sp>
      <p:sp>
        <p:nvSpPr>
          <p:cNvPr id="8" name="文本框 7"/>
          <p:cNvSpPr txBox="1"/>
          <p:nvPr/>
        </p:nvSpPr>
        <p:spPr>
          <a:xfrm>
            <a:off x="761864" y="4581801"/>
            <a:ext cx="10772775" cy="1200329"/>
          </a:xfrm>
          <a:prstGeom prst="rect">
            <a:avLst/>
          </a:prstGeom>
          <a:noFill/>
        </p:spPr>
        <p:txBody>
          <a:bodyPr wrap="square" rtlCol="0">
            <a:spAutoFit/>
          </a:bodyPr>
          <a:lstStyle/>
          <a:p>
            <a:pPr>
              <a:lnSpc>
                <a:spcPct val="150000"/>
              </a:lnSpc>
            </a:pPr>
            <a:r>
              <a:rPr lang="en-US" altLang="zh-CN" sz="1600" dirty="0">
                <a:latin typeface="楷体" panose="02010609060101010101" pitchFamily="49" charset="-122"/>
                <a:ea typeface="楷体" panose="02010609060101010101" pitchFamily="49" charset="-122"/>
              </a:rPr>
              <a:t>5</a:t>
            </a:r>
            <a:r>
              <a:rPr lang="zh-CN" altLang="en-US" sz="1600" dirty="0">
                <a:latin typeface="楷体" panose="02010609060101010101" pitchFamily="49" charset="-122"/>
                <a:ea typeface="楷体" panose="02010609060101010101" pitchFamily="49" charset="-122"/>
              </a:rPr>
              <a:t>月</a:t>
            </a:r>
            <a:r>
              <a:rPr lang="en-US" altLang="zh-CN" sz="1600" dirty="0">
                <a:latin typeface="楷体" panose="02010609060101010101" pitchFamily="49" charset="-122"/>
                <a:ea typeface="楷体" panose="02010609060101010101" pitchFamily="49" charset="-122"/>
              </a:rPr>
              <a:t>3</a:t>
            </a:r>
            <a:r>
              <a:rPr lang="zh-CN" altLang="en-US" sz="1600" dirty="0">
                <a:latin typeface="楷体" panose="02010609060101010101" pitchFamily="49" charset="-122"/>
                <a:ea typeface="楷体" panose="02010609060101010101" pitchFamily="49" charset="-122"/>
              </a:rPr>
              <a:t>日，芝加哥当局政府终于撕下了“民主”的假面具，用暴力镇压工人。他们组织罢工破坏者在警察的保护下混进工人的罢工队伍，故意制造混乱，以此为借口，当场开枪打死六个工人。这一暴行，激起了全市工人的极大愤慨，他们决心为死难的工人兄弟们报仇！</a:t>
            </a:r>
            <a:endParaRPr lang="zh-CN" altLang="en-US" sz="1600" dirty="0">
              <a:latin typeface="楷体" panose="02010609060101010101" pitchFamily="49" charset="-122"/>
              <a:ea typeface="楷体" panose="02010609060101010101" pitchFamily="49" charset="-122"/>
            </a:endParaRPr>
          </a:p>
        </p:txBody>
      </p:sp>
      <p:grpSp>
        <p:nvGrpSpPr>
          <p:cNvPr id="12" name="组合 11"/>
          <p:cNvGrpSpPr/>
          <p:nvPr/>
        </p:nvGrpSpPr>
        <p:grpSpPr>
          <a:xfrm>
            <a:off x="9982866" y="857526"/>
            <a:ext cx="2242999" cy="1872342"/>
            <a:chOff x="9982866" y="857526"/>
            <a:chExt cx="2242999" cy="1872342"/>
          </a:xfrm>
        </p:grpSpPr>
        <p:sp>
          <p:nvSpPr>
            <p:cNvPr id="9" name="斜纹 8"/>
            <p:cNvSpPr/>
            <p:nvPr/>
          </p:nvSpPr>
          <p:spPr>
            <a:xfrm rot="5400000">
              <a:off x="10151261" y="689131"/>
              <a:ext cx="1872342" cy="2209131"/>
            </a:xfrm>
            <a:prstGeom prst="diagStrip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文本框 10"/>
            <p:cNvSpPr txBox="1"/>
            <p:nvPr/>
          </p:nvSpPr>
          <p:spPr>
            <a:xfrm rot="2370234">
              <a:off x="10560207" y="1321667"/>
              <a:ext cx="1665658" cy="461665"/>
            </a:xfrm>
            <a:prstGeom prst="rect">
              <a:avLst/>
            </a:prstGeom>
            <a:noFill/>
          </p:spPr>
          <p:txBody>
            <a:bodyPr wrap="square" rtlCol="0">
              <a:spAutoFit/>
            </a:bodyPr>
            <a:lstStyle/>
            <a:p>
              <a:pPr algn="ctr"/>
              <a:r>
                <a:rPr lang="zh-CN" altLang="en-US" sz="2400" dirty="0">
                  <a:solidFill>
                    <a:schemeClr val="bg1"/>
                  </a:solidFill>
                </a:rPr>
                <a:t>活动亮点</a:t>
              </a:r>
              <a:endParaRPr lang="zh-CN" altLang="en-US" sz="2400" dirty="0">
                <a:solidFill>
                  <a:schemeClr val="bg1"/>
                </a:solidFill>
              </a:endParaRPr>
            </a:p>
          </p:txBody>
        </p:sp>
      </p:grpSp>
      <p:sp>
        <p:nvSpPr>
          <p:cNvPr id="27" name="文本框 26"/>
          <p:cNvSpPr txBox="1"/>
          <p:nvPr/>
        </p:nvSpPr>
        <p:spPr>
          <a:xfrm>
            <a:off x="916929" y="3665790"/>
            <a:ext cx="10491342" cy="461665"/>
          </a:xfrm>
          <a:prstGeom prst="rect">
            <a:avLst/>
          </a:prstGeom>
          <a:noFill/>
        </p:spPr>
        <p:txBody>
          <a:bodyPr wrap="square" rtlCol="0">
            <a:spAutoFit/>
          </a:bodyPr>
          <a:lstStyle/>
          <a:p>
            <a:pPr>
              <a:lnSpc>
                <a:spcPct val="150000"/>
              </a:lnSpc>
            </a:pPr>
            <a:r>
              <a:rPr lang="zh-CN" altLang="en-US" sz="1600" dirty="0"/>
              <a:t>他们不甘心答应工人的条件，便露出他们狰狞的一面。</a:t>
            </a:r>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2" presetClass="entr" presetSubtype="1"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p:tgtEl>
                                          <p:spTgt spid="14"/>
                                        </p:tgtEl>
                                        <p:attrNameLst>
                                          <p:attrName>ppt_y</p:attrName>
                                        </p:attrNameLst>
                                      </p:cBhvr>
                                      <p:tavLst>
                                        <p:tav tm="0">
                                          <p:val>
                                            <p:strVal val="#ppt_y-#ppt_h*1.125000"/>
                                          </p:val>
                                        </p:tav>
                                        <p:tav tm="100000">
                                          <p:val>
                                            <p:strVal val="#ppt_y"/>
                                          </p:val>
                                        </p:tav>
                                      </p:tavLst>
                                    </p:anim>
                                    <p:animEffect transition="in" filter="wipe(down)">
                                      <p:cBhvr>
                                        <p:cTn id="19" dur="500"/>
                                        <p:tgtEl>
                                          <p:spTgt spid="14"/>
                                        </p:tgtEl>
                                      </p:cBhvr>
                                    </p:animEffect>
                                  </p:childTnLst>
                                </p:cTn>
                              </p:par>
                            </p:childTnLst>
                          </p:cTn>
                        </p:par>
                        <p:par>
                          <p:cTn id="20" fill="hold">
                            <p:stCondLst>
                              <p:cond delay="2625"/>
                            </p:stCondLst>
                            <p:childTnLst>
                              <p:par>
                                <p:cTn id="21" presetID="12" presetClass="entr" presetSubtype="1"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ppt_y</p:attrName>
                                        </p:attrNameLst>
                                      </p:cBhvr>
                                      <p:tavLst>
                                        <p:tav tm="0">
                                          <p:val>
                                            <p:strVal val="#ppt_y-#ppt_h*1.125000"/>
                                          </p:val>
                                        </p:tav>
                                        <p:tav tm="100000">
                                          <p:val>
                                            <p:strVal val="#ppt_y"/>
                                          </p:val>
                                        </p:tav>
                                      </p:tavLst>
                                    </p:anim>
                                    <p:animEffect transition="in" filter="wipe(down)">
                                      <p:cBhvr>
                                        <p:cTn id="24" dur="500"/>
                                        <p:tgtEl>
                                          <p:spTgt spid="21"/>
                                        </p:tgtEl>
                                      </p:cBhvr>
                                    </p:animEffect>
                                  </p:childTnLst>
                                </p:cTn>
                              </p:par>
                            </p:childTnLst>
                          </p:cTn>
                        </p:par>
                        <p:par>
                          <p:cTn id="25" fill="hold">
                            <p:stCondLst>
                              <p:cond delay="3125"/>
                            </p:stCondLst>
                            <p:childTnLst>
                              <p:par>
                                <p:cTn id="26" presetID="22" presetClass="entr" presetSubtype="4"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1000"/>
                                        <p:tgtEl>
                                          <p:spTgt spid="12"/>
                                        </p:tgtEl>
                                      </p:cBhvr>
                                    </p:animEffect>
                                  </p:childTnLst>
                                </p:cTn>
                              </p:par>
                            </p:childTnLst>
                          </p:cTn>
                        </p:par>
                        <p:par>
                          <p:cTn id="29" fill="hold">
                            <p:stCondLst>
                              <p:cond delay="4125"/>
                            </p:stCondLst>
                            <p:childTnLst>
                              <p:par>
                                <p:cTn id="30" presetID="10" presetClass="entr" presetSubtype="0" fill="hold" grpId="0" nodeType="afterEffect">
                                  <p:stCondLst>
                                    <p:cond delay="0"/>
                                  </p:stCondLst>
                                  <p:iterate type="lt">
                                    <p:tmPct val="0"/>
                                  </p:iterate>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par>
                                <p:cTn id="33" presetID="34" presetClass="emph" presetSubtype="0" fill="hold" grpId="1" nodeType="withEffect">
                                  <p:stCondLst>
                                    <p:cond delay="0"/>
                                  </p:stCondLst>
                                  <p:iterate type="lt">
                                    <p:tmPct val="30000"/>
                                  </p:iterate>
                                  <p:childTnLst>
                                    <p:animMotion origin="layout" path="M 1.25E-6 3.33333E-6 L 1.25E-6 -0.07223 " pathEditMode="relative" rAng="0" ptsTypes="AA">
                                      <p:cBhvr>
                                        <p:cTn id="34" dur="250" accel="50000" decel="50000" autoRev="1" fill="hold">
                                          <p:stCondLst>
                                            <p:cond delay="0"/>
                                          </p:stCondLst>
                                        </p:cTn>
                                        <p:tgtEl>
                                          <p:spTgt spid="26"/>
                                        </p:tgtEl>
                                        <p:attrNameLst>
                                          <p:attrName>ppt_x</p:attrName>
                                          <p:attrName>ppt_y</p:attrName>
                                        </p:attrNameLst>
                                      </p:cBhvr>
                                      <p:rCtr x="0" y="-3611"/>
                                    </p:animMotion>
                                    <p:animRot by="1500000">
                                      <p:cBhvr>
                                        <p:cTn id="35" dur="125" fill="hold">
                                          <p:stCondLst>
                                            <p:cond delay="0"/>
                                          </p:stCondLst>
                                        </p:cTn>
                                        <p:tgtEl>
                                          <p:spTgt spid="26"/>
                                        </p:tgtEl>
                                        <p:attrNameLst>
                                          <p:attrName>r</p:attrName>
                                        </p:attrNameLst>
                                      </p:cBhvr>
                                    </p:animRot>
                                    <p:animRot by="-1500000">
                                      <p:cBhvr>
                                        <p:cTn id="36" dur="125" fill="hold">
                                          <p:stCondLst>
                                            <p:cond delay="125"/>
                                          </p:stCondLst>
                                        </p:cTn>
                                        <p:tgtEl>
                                          <p:spTgt spid="26"/>
                                        </p:tgtEl>
                                        <p:attrNameLst>
                                          <p:attrName>r</p:attrName>
                                        </p:attrNameLst>
                                      </p:cBhvr>
                                    </p:animRot>
                                    <p:animRot by="-1500000">
                                      <p:cBhvr>
                                        <p:cTn id="37" dur="125" fill="hold">
                                          <p:stCondLst>
                                            <p:cond delay="250"/>
                                          </p:stCondLst>
                                        </p:cTn>
                                        <p:tgtEl>
                                          <p:spTgt spid="26"/>
                                        </p:tgtEl>
                                        <p:attrNameLst>
                                          <p:attrName>r</p:attrName>
                                        </p:attrNameLst>
                                      </p:cBhvr>
                                    </p:animRot>
                                    <p:animRot by="1500000">
                                      <p:cBhvr>
                                        <p:cTn id="38" dur="125" fill="hold">
                                          <p:stCondLst>
                                            <p:cond delay="375"/>
                                          </p:stCondLst>
                                        </p:cTn>
                                        <p:tgtEl>
                                          <p:spTgt spid="26"/>
                                        </p:tgtEl>
                                        <p:attrNameLst>
                                          <p:attrName>r</p:attrName>
                                        </p:attrNameLst>
                                      </p:cBhvr>
                                    </p:animRot>
                                  </p:childTnLst>
                                </p:cTn>
                              </p:par>
                            </p:childTnLst>
                          </p:cTn>
                        </p:par>
                        <p:par>
                          <p:cTn id="39" fill="hold">
                            <p:stCondLst>
                              <p:cond delay="5525"/>
                            </p:stCondLst>
                            <p:childTnLst>
                              <p:par>
                                <p:cTn id="40" presetID="56" presetClass="entr" presetSubtype="0" fill="hold" grpId="0" nodeType="afterEffect">
                                  <p:stCondLst>
                                    <p:cond delay="0"/>
                                  </p:stCondLst>
                                  <p:iterate type="lt">
                                    <p:tmPct val="5000"/>
                                  </p:iterate>
                                  <p:childTnLst>
                                    <p:set>
                                      <p:cBhvr>
                                        <p:cTn id="41" dur="1" fill="hold">
                                          <p:stCondLst>
                                            <p:cond delay="0"/>
                                          </p:stCondLst>
                                        </p:cTn>
                                        <p:tgtEl>
                                          <p:spTgt spid="7"/>
                                        </p:tgtEl>
                                        <p:attrNameLst>
                                          <p:attrName>style.visibility</p:attrName>
                                        </p:attrNameLst>
                                      </p:cBhvr>
                                      <p:to>
                                        <p:strVal val="visible"/>
                                      </p:to>
                                    </p:set>
                                    <p:anim by="(-#ppt_w*2)" calcmode="lin" valueType="num">
                                      <p:cBhvr rctx="PPT">
                                        <p:cTn id="42" dur="500" autoRev="1" fill="hold">
                                          <p:stCondLst>
                                            <p:cond delay="0"/>
                                          </p:stCondLst>
                                        </p:cTn>
                                        <p:tgtEl>
                                          <p:spTgt spid="7"/>
                                        </p:tgtEl>
                                        <p:attrNameLst>
                                          <p:attrName>ppt_w</p:attrName>
                                        </p:attrNameLst>
                                      </p:cBhvr>
                                    </p:anim>
                                    <p:anim by="(#ppt_w*0.50)" calcmode="lin" valueType="num">
                                      <p:cBhvr>
                                        <p:cTn id="43" dur="500" decel="50000" autoRev="1" fill="hold">
                                          <p:stCondLst>
                                            <p:cond delay="0"/>
                                          </p:stCondLst>
                                        </p:cTn>
                                        <p:tgtEl>
                                          <p:spTgt spid="7"/>
                                        </p:tgtEl>
                                        <p:attrNameLst>
                                          <p:attrName>ppt_x</p:attrName>
                                        </p:attrNameLst>
                                      </p:cBhvr>
                                    </p:anim>
                                    <p:anim from="(-#ppt_h/2)" to="(#ppt_y)" calcmode="lin" valueType="num">
                                      <p:cBhvr>
                                        <p:cTn id="44" dur="1000" fill="hold">
                                          <p:stCondLst>
                                            <p:cond delay="0"/>
                                          </p:stCondLst>
                                        </p:cTn>
                                        <p:tgtEl>
                                          <p:spTgt spid="7"/>
                                        </p:tgtEl>
                                        <p:attrNameLst>
                                          <p:attrName>ppt_y</p:attrName>
                                        </p:attrNameLst>
                                      </p:cBhvr>
                                    </p:anim>
                                    <p:animRot by="21600000">
                                      <p:cBhvr>
                                        <p:cTn id="45" dur="1000" fill="hold">
                                          <p:stCondLst>
                                            <p:cond delay="0"/>
                                          </p:stCondLst>
                                        </p:cTn>
                                        <p:tgtEl>
                                          <p:spTgt spid="7"/>
                                        </p:tgtEl>
                                        <p:attrNameLst>
                                          <p:attrName>r</p:attrName>
                                        </p:attrNameLst>
                                      </p:cBhvr>
                                    </p:animRot>
                                  </p:childTnLst>
                                </p:cTn>
                              </p:par>
                            </p:childTnLst>
                          </p:cTn>
                        </p:par>
                        <p:par>
                          <p:cTn id="46" fill="hold">
                            <p:stCondLst>
                              <p:cond delay="7724"/>
                            </p:stCondLst>
                            <p:childTnLst>
                              <p:par>
                                <p:cTn id="47" presetID="10" presetClass="entr" presetSubtype="0" fill="hold" grpId="0" nodeType="afterEffect">
                                  <p:stCondLst>
                                    <p:cond delay="0"/>
                                  </p:stCondLst>
                                  <p:iterate type="lt">
                                    <p:tmPct val="0"/>
                                  </p:iterate>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par>
                                <p:cTn id="50" presetID="34" presetClass="emph" presetSubtype="0" fill="hold" grpId="1" nodeType="withEffect">
                                  <p:stCondLst>
                                    <p:cond delay="0"/>
                                  </p:stCondLst>
                                  <p:iterate type="lt">
                                    <p:tmPct val="30000"/>
                                  </p:iterate>
                                  <p:childTnLst>
                                    <p:animMotion origin="layout" path="M 0.0 0.0 L 0.0 -0.07213" pathEditMode="relative" ptsTypes="">
                                      <p:cBhvr>
                                        <p:cTn id="51" dur="250" accel="50000" decel="50000" autoRev="1" fill="hold">
                                          <p:stCondLst>
                                            <p:cond delay="0"/>
                                          </p:stCondLst>
                                        </p:cTn>
                                        <p:tgtEl>
                                          <p:spTgt spid="27"/>
                                        </p:tgtEl>
                                        <p:attrNameLst>
                                          <p:attrName>ppt_x</p:attrName>
                                          <p:attrName>ppt_y</p:attrName>
                                        </p:attrNameLst>
                                      </p:cBhvr>
                                    </p:animMotion>
                                    <p:animRot by="1500000">
                                      <p:cBhvr>
                                        <p:cTn id="52" dur="125" fill="hold">
                                          <p:stCondLst>
                                            <p:cond delay="0"/>
                                          </p:stCondLst>
                                        </p:cTn>
                                        <p:tgtEl>
                                          <p:spTgt spid="27"/>
                                        </p:tgtEl>
                                        <p:attrNameLst>
                                          <p:attrName>r</p:attrName>
                                        </p:attrNameLst>
                                      </p:cBhvr>
                                    </p:animRot>
                                    <p:animRot by="-1500000">
                                      <p:cBhvr>
                                        <p:cTn id="53" dur="125" fill="hold">
                                          <p:stCondLst>
                                            <p:cond delay="125"/>
                                          </p:stCondLst>
                                        </p:cTn>
                                        <p:tgtEl>
                                          <p:spTgt spid="27"/>
                                        </p:tgtEl>
                                        <p:attrNameLst>
                                          <p:attrName>r</p:attrName>
                                        </p:attrNameLst>
                                      </p:cBhvr>
                                    </p:animRot>
                                    <p:animRot by="-1500000">
                                      <p:cBhvr>
                                        <p:cTn id="54" dur="125" fill="hold">
                                          <p:stCondLst>
                                            <p:cond delay="250"/>
                                          </p:stCondLst>
                                        </p:cTn>
                                        <p:tgtEl>
                                          <p:spTgt spid="27"/>
                                        </p:tgtEl>
                                        <p:attrNameLst>
                                          <p:attrName>r</p:attrName>
                                        </p:attrNameLst>
                                      </p:cBhvr>
                                    </p:animRot>
                                    <p:animRot by="1500000">
                                      <p:cBhvr>
                                        <p:cTn id="55" dur="125" fill="hold">
                                          <p:stCondLst>
                                            <p:cond delay="375"/>
                                          </p:stCondLst>
                                        </p:cTn>
                                        <p:tgtEl>
                                          <p:spTgt spid="27"/>
                                        </p:tgtEl>
                                        <p:attrNameLst>
                                          <p:attrName>r</p:attrName>
                                        </p:attrNameLst>
                                      </p:cBhvr>
                                    </p:animRot>
                                  </p:childTnLst>
                                </p:cTn>
                              </p:par>
                              <p:par>
                                <p:cTn id="56" presetID="10" presetClass="entr" presetSubtype="0" fill="hold" grpId="0" nodeType="withEffect">
                                  <p:stCondLst>
                                    <p:cond delay="150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26" grpId="0"/>
      <p:bldP spid="26" grpId="1"/>
      <p:bldP spid="7" grpId="0"/>
      <p:bldP spid="8" grpId="0"/>
      <p:bldP spid="27" grpId="0"/>
      <p:bldP spid="27"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b="80441"/>
          <a:stretch>
            <a:fillRect/>
          </a:stretch>
        </p:blipFill>
        <p:spPr>
          <a:xfrm>
            <a:off x="0" y="0"/>
            <a:ext cx="12192000" cy="6858000"/>
          </a:xfrm>
          <a:prstGeom prst="rect">
            <a:avLst/>
          </a:prstGeom>
        </p:spPr>
      </p:pic>
      <p:pic>
        <p:nvPicPr>
          <p:cNvPr id="22" name="图片 21"/>
          <p:cNvPicPr>
            <a:picLocks noChangeAspect="1"/>
          </p:cNvPicPr>
          <p:nvPr/>
        </p:nvPicPr>
        <p:blipFill rotWithShape="1">
          <a:blip r:embed="rId2">
            <a:duotone>
              <a:prstClr val="black"/>
              <a:srgbClr val="D9C3A5">
                <a:tint val="50000"/>
                <a:satMod val="180000"/>
              </a:srgbClr>
            </a:duotone>
            <a:extLst>
              <a:ext uri="{28A0092B-C50C-407E-A947-70E740481C1C}">
                <a14:useLocalDpi xmlns:a14="http://schemas.microsoft.com/office/drawing/2010/main" val="0"/>
              </a:ext>
            </a:extLst>
          </a:blip>
          <a:srcRect l="3567" t="5232" r="6033" b="7781"/>
          <a:stretch>
            <a:fillRect/>
          </a:stretch>
        </p:blipFill>
        <p:spPr>
          <a:xfrm>
            <a:off x="592183" y="470262"/>
            <a:ext cx="11059886" cy="6052458"/>
          </a:xfrm>
          <a:prstGeom prst="rect">
            <a:avLst/>
          </a:prstGeom>
        </p:spPr>
      </p:pic>
      <p:pic>
        <p:nvPicPr>
          <p:cNvPr id="8" name="图片 7"/>
          <p:cNvPicPr>
            <a:picLocks noChangeAspect="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5167669" y="1206229"/>
            <a:ext cx="2580562" cy="1994988"/>
          </a:xfrm>
          <a:prstGeom prst="rect">
            <a:avLst/>
          </a:prstGeom>
        </p:spPr>
      </p:pic>
      <p:sp>
        <p:nvSpPr>
          <p:cNvPr id="9" name="文本框 8"/>
          <p:cNvSpPr txBox="1"/>
          <p:nvPr/>
        </p:nvSpPr>
        <p:spPr>
          <a:xfrm>
            <a:off x="3774077" y="3514398"/>
            <a:ext cx="5381897" cy="646331"/>
          </a:xfrm>
          <a:prstGeom prst="rect">
            <a:avLst/>
          </a:prstGeom>
          <a:noFill/>
        </p:spPr>
        <p:txBody>
          <a:bodyPr wrap="square" rtlCol="0">
            <a:spAutoFit/>
          </a:bodyPr>
          <a:lstStyle/>
          <a:p>
            <a:pPr algn="ctr"/>
            <a:r>
              <a:rPr lang="zh-CN" altLang="en-US" sz="3600" dirty="0">
                <a:solidFill>
                  <a:srgbClr val="F5E4D0"/>
                </a:solidFill>
                <a:latin typeface="+mn-ea"/>
              </a:rPr>
              <a:t>第二部分    </a:t>
            </a:r>
            <a:endParaRPr lang="en-US" altLang="zh-CN" sz="3600" dirty="0">
              <a:solidFill>
                <a:srgbClr val="F5E4D0"/>
              </a:solidFill>
              <a:latin typeface="+mn-ea"/>
            </a:endParaRPr>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281455" y="1149079"/>
            <a:ext cx="3177537" cy="1299937"/>
          </a:xfrm>
          <a:prstGeom prst="rect">
            <a:avLst/>
          </a:prstGeom>
        </p:spPr>
      </p:pic>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7522" y="3346689"/>
            <a:ext cx="2023403" cy="2549488"/>
          </a:xfrm>
          <a:prstGeom prst="rect">
            <a:avLst/>
          </a:prstGeom>
        </p:spPr>
      </p:pic>
      <p:sp>
        <p:nvSpPr>
          <p:cNvPr id="21" name="文本框 20"/>
          <p:cNvSpPr txBox="1"/>
          <p:nvPr/>
        </p:nvSpPr>
        <p:spPr>
          <a:xfrm>
            <a:off x="3737476" y="4141679"/>
            <a:ext cx="3130050" cy="1569660"/>
          </a:xfrm>
          <a:prstGeom prst="rect">
            <a:avLst/>
          </a:prstGeom>
          <a:noFill/>
        </p:spPr>
        <p:txBody>
          <a:bodyPr wrap="square" rtlCol="0">
            <a:spAutoFit/>
          </a:bodyPr>
          <a:lstStyle/>
          <a:p>
            <a:pPr algn="ctr"/>
            <a:r>
              <a:rPr lang="zh-CN" altLang="en-US" sz="9600" dirty="0">
                <a:solidFill>
                  <a:srgbClr val="F5E4D0"/>
                </a:solidFill>
                <a:latin typeface="造字工房版黑（非商用）常规体" pitchFamily="50" charset="-122"/>
                <a:ea typeface="造字工房版黑（非商用）常规体" pitchFamily="50" charset="-122"/>
              </a:rPr>
              <a:t>活动</a:t>
            </a:r>
            <a:endParaRPr lang="zh-CN" altLang="en-US" sz="9600" dirty="0">
              <a:solidFill>
                <a:srgbClr val="F5E4D0"/>
              </a:solidFill>
              <a:latin typeface="造字工房版黑（非商用）常规体" pitchFamily="50" charset="-122"/>
              <a:ea typeface="造字工房版黑（非商用）常规体" pitchFamily="50" charset="-122"/>
            </a:endParaRPr>
          </a:p>
        </p:txBody>
      </p:sp>
      <p:sp>
        <p:nvSpPr>
          <p:cNvPr id="25" name="文本框 24"/>
          <p:cNvSpPr txBox="1"/>
          <p:nvPr/>
        </p:nvSpPr>
        <p:spPr>
          <a:xfrm>
            <a:off x="6391275" y="4132154"/>
            <a:ext cx="2775722" cy="1569660"/>
          </a:xfrm>
          <a:prstGeom prst="rect">
            <a:avLst/>
          </a:prstGeom>
          <a:noFill/>
        </p:spPr>
        <p:txBody>
          <a:bodyPr wrap="square" rtlCol="0">
            <a:spAutoFit/>
          </a:bodyPr>
          <a:lstStyle/>
          <a:p>
            <a:pPr algn="ctr"/>
            <a:r>
              <a:rPr lang="zh-CN" altLang="en-US" sz="9600" dirty="0">
                <a:solidFill>
                  <a:srgbClr val="F5E4D0"/>
                </a:solidFill>
                <a:latin typeface="造字工房版黑（非商用）常规体" pitchFamily="50" charset="-122"/>
                <a:ea typeface="造字工房版黑（非商用）常规体" pitchFamily="50" charset="-122"/>
              </a:rPr>
              <a:t>筹备</a:t>
            </a:r>
            <a:endParaRPr lang="zh-CN" altLang="en-US" sz="9600" dirty="0">
              <a:solidFill>
                <a:srgbClr val="F5E4D0"/>
              </a:solidFill>
              <a:latin typeface="造字工房版黑（非商用）常规体" pitchFamily="50" charset="-122"/>
              <a:ea typeface="造字工房版黑（非商用）常规体" pitchFamily="50"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6" presetClass="entr" presetSubtype="21" fill="hold" grpId="0" nodeType="afterEffect">
                                  <p:stCondLst>
                                    <p:cond delay="0"/>
                                  </p:stCondLst>
                                  <p:iterate type="lt">
                                    <p:tmPct val="0"/>
                                  </p:iterate>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par>
                          <p:cTn id="14" fill="hold">
                            <p:stCondLst>
                              <p:cond delay="1000"/>
                            </p:stCondLst>
                            <p:childTnLst>
                              <p:par>
                                <p:cTn id="15" presetID="34" presetClass="emph" presetSubtype="0" fill="hold" grpId="1" nodeType="afterEffect">
                                  <p:stCondLst>
                                    <p:cond delay="0"/>
                                  </p:stCondLst>
                                  <p:iterate type="lt">
                                    <p:tmPct val="51000"/>
                                  </p:iterate>
                                  <p:childTnLst>
                                    <p:animMotion origin="layout" path="M 0.0 0.0 L 0.0 -0.07213" pathEditMode="relative" ptsTypes="">
                                      <p:cBhvr>
                                        <p:cTn id="16" dur="250" accel="50000" decel="50000" autoRev="1" fill="hold">
                                          <p:stCondLst>
                                            <p:cond delay="0"/>
                                          </p:stCondLst>
                                        </p:cTn>
                                        <p:tgtEl>
                                          <p:spTgt spid="9"/>
                                        </p:tgtEl>
                                        <p:attrNameLst>
                                          <p:attrName>ppt_x</p:attrName>
                                          <p:attrName>ppt_y</p:attrName>
                                        </p:attrNameLst>
                                      </p:cBhvr>
                                    </p:animMotion>
                                    <p:animRot by="1500000">
                                      <p:cBhvr>
                                        <p:cTn id="17" dur="125" fill="hold">
                                          <p:stCondLst>
                                            <p:cond delay="0"/>
                                          </p:stCondLst>
                                        </p:cTn>
                                        <p:tgtEl>
                                          <p:spTgt spid="9"/>
                                        </p:tgtEl>
                                        <p:attrNameLst>
                                          <p:attrName>r</p:attrName>
                                        </p:attrNameLst>
                                      </p:cBhvr>
                                    </p:animRot>
                                    <p:animRot by="-1500000">
                                      <p:cBhvr>
                                        <p:cTn id="18" dur="125" fill="hold">
                                          <p:stCondLst>
                                            <p:cond delay="125"/>
                                          </p:stCondLst>
                                        </p:cTn>
                                        <p:tgtEl>
                                          <p:spTgt spid="9"/>
                                        </p:tgtEl>
                                        <p:attrNameLst>
                                          <p:attrName>r</p:attrName>
                                        </p:attrNameLst>
                                      </p:cBhvr>
                                    </p:animRot>
                                    <p:animRot by="-1500000">
                                      <p:cBhvr>
                                        <p:cTn id="19" dur="125" fill="hold">
                                          <p:stCondLst>
                                            <p:cond delay="250"/>
                                          </p:stCondLst>
                                        </p:cTn>
                                        <p:tgtEl>
                                          <p:spTgt spid="9"/>
                                        </p:tgtEl>
                                        <p:attrNameLst>
                                          <p:attrName>r</p:attrName>
                                        </p:attrNameLst>
                                      </p:cBhvr>
                                    </p:animRot>
                                    <p:animRot by="1500000">
                                      <p:cBhvr>
                                        <p:cTn id="20" dur="125" fill="hold">
                                          <p:stCondLst>
                                            <p:cond delay="375"/>
                                          </p:stCondLst>
                                        </p:cTn>
                                        <p:tgtEl>
                                          <p:spTgt spid="9"/>
                                        </p:tgtEl>
                                        <p:attrNameLst>
                                          <p:attrName>r</p:attrName>
                                        </p:attrNameLst>
                                      </p:cBhvr>
                                    </p:animRot>
                                  </p:childTnLst>
                                </p:cTn>
                              </p:par>
                            </p:childTnLst>
                          </p:cTn>
                        </p:par>
                        <p:par>
                          <p:cTn id="21" fill="hold">
                            <p:stCondLst>
                              <p:cond delay="3285"/>
                            </p:stCondLst>
                            <p:childTnLst>
                              <p:par>
                                <p:cTn id="22" presetID="2" presetClass="entr" presetSubtype="8" fill="hold" grpId="0" nodeType="afterEffect">
                                  <p:stCondLst>
                                    <p:cond delay="50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0-#ppt_w/2"/>
                                          </p:val>
                                        </p:tav>
                                        <p:tav tm="100000">
                                          <p:val>
                                            <p:strVal val="#ppt_x"/>
                                          </p:val>
                                        </p:tav>
                                      </p:tavLst>
                                    </p:anim>
                                    <p:anim calcmode="lin" valueType="num">
                                      <p:cBhvr additive="base">
                                        <p:cTn id="25" dur="500" fill="hold"/>
                                        <p:tgtEl>
                                          <p:spTgt spid="21"/>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5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1+#ppt_w/2"/>
                                          </p:val>
                                        </p:tav>
                                        <p:tav tm="100000">
                                          <p:val>
                                            <p:strVal val="#ppt_x"/>
                                          </p:val>
                                        </p:tav>
                                      </p:tavLst>
                                    </p:anim>
                                    <p:anim calcmode="lin" valueType="num">
                                      <p:cBhvr additive="base">
                                        <p:cTn id="29"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21"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第一章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前期组织</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20</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第二部分   </a:t>
            </a:r>
            <a:r>
              <a:rPr lang="zh-CN" altLang="en-US" sz="2400" dirty="0">
                <a:solidFill>
                  <a:srgbClr val="F5E4D0"/>
                </a:solidFill>
                <a:latin typeface="造字工房版黑（非商用）常规体" pitchFamily="50" charset="-122"/>
                <a:ea typeface="造字工房版黑（非商用）常规体" pitchFamily="50" charset="-122"/>
              </a:rPr>
              <a:t>活动筹备</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16" name="矩形 15"/>
          <p:cNvSpPr/>
          <p:nvPr/>
        </p:nvSpPr>
        <p:spPr>
          <a:xfrm>
            <a:off x="730612" y="1935772"/>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6"/>
          <p:cNvSpPr txBox="1"/>
          <p:nvPr/>
        </p:nvSpPr>
        <p:spPr>
          <a:xfrm>
            <a:off x="8773064" y="1265678"/>
            <a:ext cx="3187093" cy="453457"/>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r>
              <a:rPr lang="en-US" altLang="zh-CN" b="0" dirty="0">
                <a:solidFill>
                  <a:schemeClr val="tx1"/>
                </a:solidFill>
              </a:rPr>
              <a:t>1) </a:t>
            </a:r>
            <a:r>
              <a:rPr lang="zh-CN" altLang="en-US" dirty="0">
                <a:solidFill>
                  <a:schemeClr val="tx1"/>
                </a:solidFill>
              </a:rPr>
              <a:t>点击添加前期组织内容</a:t>
            </a:r>
            <a:endParaRPr lang="zh-CN" altLang="zh-CN" dirty="0">
              <a:solidFill>
                <a:schemeClr val="tx1"/>
              </a:solidFill>
            </a:endParaRPr>
          </a:p>
        </p:txBody>
      </p:sp>
      <p:sp>
        <p:nvSpPr>
          <p:cNvPr id="7" name="文本框 6"/>
          <p:cNvSpPr txBox="1"/>
          <p:nvPr/>
        </p:nvSpPr>
        <p:spPr>
          <a:xfrm>
            <a:off x="730855" y="2218735"/>
            <a:ext cx="11018322" cy="2769989"/>
          </a:xfrm>
          <a:prstGeom prst="rect">
            <a:avLst/>
          </a:prstGeom>
          <a:noFill/>
        </p:spPr>
        <p:txBody>
          <a:bodyPr wrap="square" rtlCol="0">
            <a:spAutoFit/>
          </a:bodyPr>
          <a:lstStyle/>
          <a:p>
            <a:pPr>
              <a:lnSpc>
                <a:spcPct val="150000"/>
              </a:lnSpc>
            </a:pPr>
            <a:r>
              <a:rPr lang="zh-CN" altLang="en-US" sz="1600" dirty="0"/>
              <a:t>       这场集会的过程中没有发生什么事件，</a:t>
            </a:r>
            <a:r>
              <a:rPr lang="zh-CN" altLang="en-US" sz="2000" b="1" dirty="0">
                <a:latin typeface="微软雅黑" panose="020B0503020204020204" pitchFamily="34" charset="-122"/>
                <a:ea typeface="微软雅黑" panose="020B0503020204020204" pitchFamily="34" charset="-122"/>
              </a:rPr>
              <a:t>但在最后一位演讲者登上讲台时</a:t>
            </a:r>
            <a:r>
              <a:rPr lang="zh-CN" altLang="en-US" sz="1600" dirty="0"/>
              <a:t>，天下起了雨，广场上只剩下几百人，</a:t>
            </a:r>
            <a:r>
              <a:rPr lang="en-US" altLang="zh-CN" sz="1600" dirty="0"/>
              <a:t>180</a:t>
            </a:r>
            <a:r>
              <a:rPr lang="zh-CN" altLang="en-US" sz="1600" dirty="0"/>
              <a:t>名警察进入广场疏散人群，这时一颗炸弹飞向警察中间，炸死一名，炸伤七名警察，警察立即向人群开火，打死一名打伤多名群众。</a:t>
            </a:r>
            <a:endParaRPr lang="en-US" altLang="zh-CN" sz="1600" dirty="0"/>
          </a:p>
          <a:p>
            <a:pPr>
              <a:lnSpc>
                <a:spcPct val="150000"/>
              </a:lnSpc>
            </a:pPr>
            <a:r>
              <a:rPr lang="zh-CN" altLang="en-US" sz="1600" dirty="0"/>
              <a:t>        由于无法断定是谁扔的炸弹，</a:t>
            </a:r>
            <a:r>
              <a:rPr lang="zh-CN" altLang="en-US" sz="1600" b="1" dirty="0"/>
              <a:t>这个事件成了攻击劳动节游行活动的把柄</a:t>
            </a:r>
            <a:r>
              <a:rPr lang="zh-CN" altLang="en-US" sz="1600" dirty="0"/>
              <a:t>，警察查抄怀疑对象的家和办公室，有数百人在未指控下被逮捕，尤其是那些此次活动的领导者被袭击，</a:t>
            </a:r>
            <a:r>
              <a:rPr lang="en-US" altLang="zh-CN" sz="1600" dirty="0"/>
              <a:t>8</a:t>
            </a:r>
            <a:r>
              <a:rPr lang="zh-CN" altLang="en-US" sz="1600" dirty="0"/>
              <a:t>名芝加哥活动的积极倡导者被指控涉嫌广场炸弹事件和企图谋反，</a:t>
            </a:r>
            <a:r>
              <a:rPr lang="zh-CN" altLang="en-US" sz="1600" b="1" i="1" u="sng" dirty="0"/>
              <a:t>法庭在证据不足的情况下开庭审判</a:t>
            </a:r>
            <a:r>
              <a:rPr lang="zh-CN" altLang="en-US" sz="1600" dirty="0"/>
              <a:t>，判决其中</a:t>
            </a:r>
            <a:r>
              <a:rPr lang="en-US" altLang="zh-CN" sz="1600" dirty="0"/>
              <a:t>4</a:t>
            </a:r>
            <a:r>
              <a:rPr lang="zh-CN" altLang="en-US" sz="1600" dirty="0"/>
              <a:t>人于</a:t>
            </a:r>
            <a:r>
              <a:rPr lang="en-US" altLang="zh-CN" sz="1600" dirty="0"/>
              <a:t>1887</a:t>
            </a:r>
            <a:r>
              <a:rPr lang="zh-CN" altLang="en-US" sz="1600" dirty="0"/>
              <a:t>年</a:t>
            </a:r>
            <a:r>
              <a:rPr lang="en-US" altLang="zh-CN" sz="1600" dirty="0"/>
              <a:t>11</a:t>
            </a:r>
            <a:r>
              <a:rPr lang="zh-CN" altLang="en-US" sz="1600" dirty="0"/>
              <a:t>月</a:t>
            </a:r>
            <a:r>
              <a:rPr lang="en-US" altLang="zh-CN" sz="1600" dirty="0"/>
              <a:t>11</a:t>
            </a:r>
            <a:r>
              <a:rPr lang="zh-CN" altLang="en-US" sz="1600" dirty="0"/>
              <a:t>日绞刑。</a:t>
            </a:r>
            <a:r>
              <a:rPr lang="en-US" altLang="zh-CN" sz="1600" dirty="0"/>
              <a:t>(</a:t>
            </a:r>
            <a:r>
              <a:rPr lang="zh-CN" altLang="en-US" sz="1600" dirty="0"/>
              <a:t>另一名自杀于狱中，其它三名直到</a:t>
            </a:r>
            <a:r>
              <a:rPr lang="en-US" altLang="zh-CN" sz="1600" dirty="0"/>
              <a:t>1893</a:t>
            </a:r>
            <a:r>
              <a:rPr lang="zh-CN" altLang="en-US" sz="1600" dirty="0"/>
              <a:t>年才被释放</a:t>
            </a:r>
            <a:r>
              <a:rPr lang="en-US" altLang="zh-CN" sz="1600" dirty="0"/>
              <a:t>)</a:t>
            </a:r>
            <a:r>
              <a:rPr lang="zh-CN" altLang="en-US" sz="1600" dirty="0"/>
              <a:t>。</a:t>
            </a:r>
            <a:endParaRPr lang="zh-CN" altLang="en-US" sz="1600" dirty="0"/>
          </a:p>
        </p:txBody>
      </p:sp>
      <p:sp>
        <p:nvSpPr>
          <p:cNvPr id="21" name="矩形 20"/>
          <p:cNvSpPr/>
          <p:nvPr/>
        </p:nvSpPr>
        <p:spPr>
          <a:xfrm>
            <a:off x="5761040" y="5019165"/>
            <a:ext cx="1773574" cy="1073099"/>
          </a:xfrm>
          <a:prstGeom prst="rect">
            <a:avLst/>
          </a:prstGeom>
          <a:blipFill>
            <a:blip r:embed="rId5"/>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7673228" y="5018259"/>
            <a:ext cx="1773574" cy="1073099"/>
          </a:xfrm>
          <a:prstGeom prst="rect">
            <a:avLst/>
          </a:prstGeom>
          <a:blipFill>
            <a:blip r:embed="rId6"/>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9585416" y="5012248"/>
            <a:ext cx="1773574" cy="1073099"/>
          </a:xfrm>
          <a:prstGeom prst="rect">
            <a:avLst/>
          </a:prstGeom>
          <a:blipFill>
            <a:blip r:embed="rId7"/>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0" presetClass="entr" presetSubtype="0" fill="hold" grpId="0" nodeType="afterEffect">
                                  <p:stCondLst>
                                    <p:cond delay="0"/>
                                  </p:stCondLst>
                                  <p:iterate type="lt">
                                    <p:tmPct val="0"/>
                                  </p:iterate>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par>
                          <p:cTn id="19" fill="hold">
                            <p:stCondLst>
                              <p:cond delay="2625"/>
                            </p:stCondLst>
                            <p:childTnLst>
                              <p:par>
                                <p:cTn id="20" presetID="10"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3625"/>
                            </p:stCondLst>
                            <p:childTnLst>
                              <p:par>
                                <p:cTn id="29" presetID="12" presetClass="entr" presetSubtype="4"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p:tgtEl>
                                          <p:spTgt spid="21"/>
                                        </p:tgtEl>
                                        <p:attrNameLst>
                                          <p:attrName>ppt_y</p:attrName>
                                        </p:attrNameLst>
                                      </p:cBhvr>
                                      <p:tavLst>
                                        <p:tav tm="0">
                                          <p:val>
                                            <p:strVal val="#ppt_y+#ppt_h*1.125000"/>
                                          </p:val>
                                        </p:tav>
                                        <p:tav tm="100000">
                                          <p:val>
                                            <p:strVal val="#ppt_y"/>
                                          </p:val>
                                        </p:tav>
                                      </p:tavLst>
                                    </p:anim>
                                    <p:animEffect transition="in" filter="wipe(up)">
                                      <p:cBhvr>
                                        <p:cTn id="32" dur="500"/>
                                        <p:tgtEl>
                                          <p:spTgt spid="21"/>
                                        </p:tgtEl>
                                      </p:cBhvr>
                                    </p:animEffect>
                                  </p:childTnLst>
                                </p:cTn>
                              </p:par>
                            </p:childTnLst>
                          </p:cTn>
                        </p:par>
                        <p:par>
                          <p:cTn id="33" fill="hold">
                            <p:stCondLst>
                              <p:cond delay="4125"/>
                            </p:stCondLst>
                            <p:childTnLst>
                              <p:par>
                                <p:cTn id="34" presetID="12" presetClass="entr" presetSubtype="4"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p:tgtEl>
                                          <p:spTgt spid="22"/>
                                        </p:tgtEl>
                                        <p:attrNameLst>
                                          <p:attrName>ppt_y</p:attrName>
                                        </p:attrNameLst>
                                      </p:cBhvr>
                                      <p:tavLst>
                                        <p:tav tm="0">
                                          <p:val>
                                            <p:strVal val="#ppt_y+#ppt_h*1.125000"/>
                                          </p:val>
                                        </p:tav>
                                        <p:tav tm="100000">
                                          <p:val>
                                            <p:strVal val="#ppt_y"/>
                                          </p:val>
                                        </p:tav>
                                      </p:tavLst>
                                    </p:anim>
                                    <p:animEffect transition="in" filter="wipe(up)">
                                      <p:cBhvr>
                                        <p:cTn id="37" dur="500"/>
                                        <p:tgtEl>
                                          <p:spTgt spid="22"/>
                                        </p:tgtEl>
                                      </p:cBhvr>
                                    </p:animEffect>
                                  </p:childTnLst>
                                </p:cTn>
                              </p:par>
                            </p:childTnLst>
                          </p:cTn>
                        </p:par>
                        <p:par>
                          <p:cTn id="38" fill="hold">
                            <p:stCondLst>
                              <p:cond delay="4625"/>
                            </p:stCondLst>
                            <p:childTnLst>
                              <p:par>
                                <p:cTn id="39" presetID="12" presetClass="entr" presetSubtype="4"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p:tgtEl>
                                          <p:spTgt spid="23"/>
                                        </p:tgtEl>
                                        <p:attrNameLst>
                                          <p:attrName>ppt_y</p:attrName>
                                        </p:attrNameLst>
                                      </p:cBhvr>
                                      <p:tavLst>
                                        <p:tav tm="0">
                                          <p:val>
                                            <p:strVal val="#ppt_y+#ppt_h*1.125000"/>
                                          </p:val>
                                        </p:tav>
                                        <p:tav tm="100000">
                                          <p:val>
                                            <p:strVal val="#ppt_y"/>
                                          </p:val>
                                        </p:tav>
                                      </p:tavLst>
                                    </p:anim>
                                    <p:animEffect transition="in" filter="wipe(up)">
                                      <p:cBhvr>
                                        <p:cTn id="4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6" grpId="0" animBg="1"/>
      <p:bldP spid="17" grpId="0"/>
      <p:bldP spid="7" grpId="0"/>
      <p:bldP spid="21" grpId="0" animBg="1"/>
      <p:bldP spid="22" grpId="0" animBg="1"/>
      <p:bldP spid="2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第一章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前期组织</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21</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第二部分   </a:t>
            </a:r>
            <a:r>
              <a:rPr lang="zh-CN" altLang="en-US" sz="2400" dirty="0">
                <a:solidFill>
                  <a:srgbClr val="F5E4D0"/>
                </a:solidFill>
                <a:latin typeface="造字工房版黑（非商用）常规体" pitchFamily="50" charset="-122"/>
                <a:ea typeface="造字工房版黑（非商用）常规体" pitchFamily="50" charset="-122"/>
              </a:rPr>
              <a:t>活动筹备</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14" name="矩形 13"/>
          <p:cNvSpPr/>
          <p:nvPr/>
        </p:nvSpPr>
        <p:spPr>
          <a:xfrm>
            <a:off x="704733" y="2604949"/>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6"/>
          <p:cNvSpPr txBox="1"/>
          <p:nvPr/>
        </p:nvSpPr>
        <p:spPr>
          <a:xfrm>
            <a:off x="704733" y="1933439"/>
            <a:ext cx="3187093" cy="453457"/>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r>
              <a:rPr lang="en-US" altLang="zh-CN" b="0" dirty="0">
                <a:solidFill>
                  <a:schemeClr val="tx1"/>
                </a:solidFill>
              </a:rPr>
              <a:t>2) </a:t>
            </a:r>
            <a:r>
              <a:rPr lang="zh-CN" altLang="en-US" dirty="0">
                <a:solidFill>
                  <a:schemeClr val="tx1"/>
                </a:solidFill>
              </a:rPr>
              <a:t>点击添加前期组织内容</a:t>
            </a:r>
            <a:endParaRPr lang="zh-CN" altLang="zh-CN" dirty="0">
              <a:solidFill>
                <a:schemeClr val="tx1"/>
              </a:solidFill>
            </a:endParaRPr>
          </a:p>
        </p:txBody>
      </p:sp>
      <p:sp>
        <p:nvSpPr>
          <p:cNvPr id="7" name="文本框 6"/>
          <p:cNvSpPr txBox="1"/>
          <p:nvPr/>
        </p:nvSpPr>
        <p:spPr>
          <a:xfrm>
            <a:off x="704732" y="2906383"/>
            <a:ext cx="6782995" cy="3046988"/>
          </a:xfrm>
          <a:prstGeom prst="rect">
            <a:avLst/>
          </a:prstGeom>
          <a:noFill/>
        </p:spPr>
        <p:txBody>
          <a:bodyPr wrap="square" rtlCol="0">
            <a:spAutoFit/>
          </a:bodyPr>
          <a:lstStyle/>
          <a:p>
            <a:pPr>
              <a:lnSpc>
                <a:spcPct val="150000"/>
              </a:lnSpc>
            </a:pPr>
            <a:r>
              <a:rPr lang="zh-CN" altLang="en-US" sz="1600" dirty="0"/>
              <a:t>■ 为纪念这次伟大的工人运动</a:t>
            </a:r>
            <a:endParaRPr lang="en-US" altLang="zh-CN" sz="1600" dirty="0"/>
          </a:p>
          <a:p>
            <a:pPr>
              <a:lnSpc>
                <a:spcPct val="150000"/>
              </a:lnSpc>
            </a:pPr>
            <a:r>
              <a:rPr lang="zh-CN" altLang="en-US" sz="1600" dirty="0"/>
              <a:t>■ 在恩格斯组织召开的第</a:t>
            </a:r>
            <a:endParaRPr lang="zh-CN" altLang="en-US" sz="1600" dirty="0"/>
          </a:p>
          <a:p>
            <a:pPr>
              <a:lnSpc>
                <a:spcPct val="150000"/>
              </a:lnSpc>
            </a:pPr>
            <a:r>
              <a:rPr lang="zh-CN" altLang="en-US" sz="1600" dirty="0"/>
              <a:t>■ 二国际成立大会上宣布将每年的五月一日定为国际劳动节</a:t>
            </a:r>
            <a:endParaRPr lang="zh-CN" altLang="en-US" sz="1600" dirty="0"/>
          </a:p>
          <a:p>
            <a:pPr>
              <a:lnSpc>
                <a:spcPct val="150000"/>
              </a:lnSpc>
            </a:pPr>
            <a:r>
              <a:rPr lang="zh-CN" altLang="en-US" sz="1600" dirty="0"/>
              <a:t>■ 这一决定立即得到世界各国工人的积极响应</a:t>
            </a:r>
            <a:endParaRPr lang="zh-CN" altLang="en-US" sz="1600" dirty="0"/>
          </a:p>
          <a:p>
            <a:pPr>
              <a:lnSpc>
                <a:spcPct val="150000"/>
              </a:lnSpc>
            </a:pPr>
            <a:r>
              <a:rPr lang="zh-CN" altLang="en-US" sz="1600" dirty="0"/>
              <a:t>■ 欧美各国的工人阶级率先走向街头</a:t>
            </a:r>
            <a:endParaRPr lang="en-US" altLang="zh-CN" sz="1600" dirty="0"/>
          </a:p>
          <a:p>
            <a:pPr>
              <a:lnSpc>
                <a:spcPct val="150000"/>
              </a:lnSpc>
            </a:pPr>
            <a:r>
              <a:rPr lang="zh-CN" altLang="en-US" sz="1600" dirty="0"/>
              <a:t>■ 举行盛大的示威游行与集会</a:t>
            </a:r>
            <a:endParaRPr lang="en-US" altLang="zh-CN" sz="1600" dirty="0"/>
          </a:p>
          <a:p>
            <a:pPr>
              <a:lnSpc>
                <a:spcPct val="150000"/>
              </a:lnSpc>
            </a:pPr>
            <a:r>
              <a:rPr lang="zh-CN" altLang="en-US" sz="1600" dirty="0"/>
              <a:t>■ 争取合法权益</a:t>
            </a:r>
            <a:endParaRPr lang="zh-CN" altLang="en-US" sz="1600" dirty="0"/>
          </a:p>
          <a:p>
            <a:pPr>
              <a:lnSpc>
                <a:spcPct val="150000"/>
              </a:lnSpc>
            </a:pPr>
            <a:r>
              <a:rPr lang="zh-CN" altLang="en-US" sz="1600" dirty="0"/>
              <a:t>■ 世界各国的劳动人民都要集会</a:t>
            </a:r>
            <a:endParaRPr lang="zh-CN" altLang="en-US" sz="1600" dirty="0"/>
          </a:p>
        </p:txBody>
      </p:sp>
      <p:sp>
        <p:nvSpPr>
          <p:cNvPr id="17" name="矩形 16"/>
          <p:cNvSpPr/>
          <p:nvPr/>
        </p:nvSpPr>
        <p:spPr>
          <a:xfrm>
            <a:off x="7332454" y="1242366"/>
            <a:ext cx="4016918" cy="4597717"/>
          </a:xfrm>
          <a:prstGeom prst="rect">
            <a:avLst/>
          </a:prstGeom>
          <a:blipFill>
            <a:blip r:embed="rId5"/>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417389" y="4841649"/>
            <a:ext cx="6385449" cy="713325"/>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529532" y="4960188"/>
            <a:ext cx="6176513" cy="461665"/>
          </a:xfrm>
          <a:prstGeom prst="rect">
            <a:avLst/>
          </a:prstGeom>
          <a:noFill/>
        </p:spPr>
        <p:txBody>
          <a:bodyPr wrap="square" rtlCol="0">
            <a:spAutoFit/>
          </a:bodyPr>
          <a:lstStyle/>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这一决定立即得到世界各国工人的积极响应</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0" presetClass="entr" presetSubtype="0" fill="hold" grpId="0" nodeType="afterEffect">
                                  <p:stCondLst>
                                    <p:cond delay="0"/>
                                  </p:stCondLst>
                                  <p:iterate type="lt">
                                    <p:tmPct val="0"/>
                                  </p:iterate>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par>
                          <p:cTn id="19" fill="hold">
                            <p:stCondLst>
                              <p:cond delay="2625"/>
                            </p:stCondLst>
                            <p:childTnLst>
                              <p:par>
                                <p:cTn id="20" presetID="10" presetClass="entr" presetSubtype="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3625"/>
                            </p:stCondLst>
                            <p:childTnLst>
                              <p:par>
                                <p:cTn id="29" presetID="12" presetClass="entr" presetSubtype="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p:tgtEl>
                                          <p:spTgt spid="17"/>
                                        </p:tgtEl>
                                        <p:attrNameLst>
                                          <p:attrName>ppt_y</p:attrName>
                                        </p:attrNameLst>
                                      </p:cBhvr>
                                      <p:tavLst>
                                        <p:tav tm="0">
                                          <p:val>
                                            <p:strVal val="#ppt_y-#ppt_h*1.125000"/>
                                          </p:val>
                                        </p:tav>
                                        <p:tav tm="100000">
                                          <p:val>
                                            <p:strVal val="#ppt_y"/>
                                          </p:val>
                                        </p:tav>
                                      </p:tavLst>
                                    </p:anim>
                                    <p:animEffect transition="in" filter="wipe(down)">
                                      <p:cBhvr>
                                        <p:cTn id="32" dur="500"/>
                                        <p:tgtEl>
                                          <p:spTgt spid="17"/>
                                        </p:tgtEl>
                                      </p:cBhvr>
                                    </p:animEffect>
                                  </p:childTnLst>
                                </p:cTn>
                              </p:par>
                            </p:childTnLst>
                          </p:cTn>
                        </p:par>
                        <p:par>
                          <p:cTn id="33" fill="hold">
                            <p:stCondLst>
                              <p:cond delay="4125"/>
                            </p:stCondLst>
                            <p:childTnLst>
                              <p:par>
                                <p:cTn id="34" presetID="14" presetClass="entr" presetSubtype="1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randombar(horizontal)">
                                      <p:cBhvr>
                                        <p:cTn id="36" dur="500"/>
                                        <p:tgtEl>
                                          <p:spTgt spid="21"/>
                                        </p:tgtEl>
                                      </p:cBhvr>
                                    </p:animEffect>
                                  </p:childTnLst>
                                </p:cTn>
                              </p:par>
                            </p:childTnLst>
                          </p:cTn>
                        </p:par>
                        <p:par>
                          <p:cTn id="37" fill="hold">
                            <p:stCondLst>
                              <p:cond delay="4625"/>
                            </p:stCondLst>
                            <p:childTnLst>
                              <p:par>
                                <p:cTn id="38" presetID="41" presetClass="entr" presetSubtype="0" fill="hold" grpId="0" nodeType="afterEffect">
                                  <p:stCondLst>
                                    <p:cond delay="0"/>
                                  </p:stCondLst>
                                  <p:iterate type="lt">
                                    <p:tmPct val="5000"/>
                                  </p:iterate>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8"/>
                                        </p:tgtEl>
                                        <p:attrNameLst>
                                          <p:attrName>ppt_y</p:attrName>
                                        </p:attrNameLst>
                                      </p:cBhvr>
                                      <p:tavLst>
                                        <p:tav tm="0">
                                          <p:val>
                                            <p:strVal val="#ppt_y"/>
                                          </p:val>
                                        </p:tav>
                                        <p:tav tm="100000">
                                          <p:val>
                                            <p:strVal val="#ppt_y"/>
                                          </p:val>
                                        </p:tav>
                                      </p:tavLst>
                                    </p:anim>
                                    <p:anim calcmode="lin" valueType="num">
                                      <p:cBhvr>
                                        <p:cTn id="42"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4" grpId="0" animBg="1"/>
      <p:bldP spid="16" grpId="0"/>
      <p:bldP spid="7" grpId="0"/>
      <p:bldP spid="17" grpId="0" animBg="1"/>
      <p:bldP spid="21" grpId="0" animBg="1"/>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第一章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前期组织</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22</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第二部分   </a:t>
            </a:r>
            <a:r>
              <a:rPr lang="zh-CN" altLang="en-US" sz="2400" dirty="0">
                <a:solidFill>
                  <a:srgbClr val="F5E4D0"/>
                </a:solidFill>
                <a:latin typeface="造字工房版黑（非商用）常规体" pitchFamily="50" charset="-122"/>
                <a:ea typeface="造字工房版黑（非商用）常规体" pitchFamily="50" charset="-122"/>
              </a:rPr>
              <a:t>活动筹备</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14" name="TextBox 6"/>
          <p:cNvSpPr txBox="1"/>
          <p:nvPr/>
        </p:nvSpPr>
        <p:spPr>
          <a:xfrm>
            <a:off x="627176" y="1192286"/>
            <a:ext cx="3187093" cy="492443"/>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r>
              <a:rPr lang="en-US" altLang="zh-CN" b="0" dirty="0">
                <a:solidFill>
                  <a:schemeClr val="tx1"/>
                </a:solidFill>
              </a:rPr>
              <a:t>3) </a:t>
            </a:r>
            <a:r>
              <a:rPr lang="zh-CN" altLang="en-US" dirty="0">
                <a:solidFill>
                  <a:schemeClr val="tx1"/>
                </a:solidFill>
              </a:rPr>
              <a:t>点击添加前期组织内容</a:t>
            </a:r>
            <a:endParaRPr lang="zh-CN" altLang="zh-CN" dirty="0">
              <a:solidFill>
                <a:schemeClr val="tx1"/>
              </a:solidFill>
            </a:endParaRPr>
          </a:p>
        </p:txBody>
      </p:sp>
      <p:sp>
        <p:nvSpPr>
          <p:cNvPr id="16" name="矩形 15"/>
          <p:cNvSpPr/>
          <p:nvPr/>
        </p:nvSpPr>
        <p:spPr>
          <a:xfrm>
            <a:off x="627176" y="1838733"/>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27176" y="3149132"/>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570672" y="2090733"/>
            <a:ext cx="7397434" cy="830997"/>
          </a:xfrm>
          <a:prstGeom prst="rect">
            <a:avLst/>
          </a:prstGeom>
          <a:noFill/>
        </p:spPr>
        <p:txBody>
          <a:bodyPr wrap="square" rtlCol="0">
            <a:spAutoFit/>
          </a:bodyPr>
          <a:lstStyle/>
          <a:p>
            <a:pPr>
              <a:lnSpc>
                <a:spcPct val="150000"/>
              </a:lnSpc>
            </a:pPr>
            <a:r>
              <a:rPr lang="zh-CN" altLang="en-US" sz="1600" dirty="0"/>
              <a:t>欧洲仍以示威庆祝“五一”　在英国和德国，当局担心示威恐怕会有无政府主义者闹事捣乱。在德国柏林，警方和无政府主义者半夜发生冲突，有多人被捕。</a:t>
            </a:r>
            <a:endParaRPr lang="zh-CN" altLang="en-US" sz="1600" dirty="0"/>
          </a:p>
        </p:txBody>
      </p:sp>
      <p:sp>
        <p:nvSpPr>
          <p:cNvPr id="21" name="矩形 20"/>
          <p:cNvSpPr/>
          <p:nvPr/>
        </p:nvSpPr>
        <p:spPr>
          <a:xfrm>
            <a:off x="627176" y="3795623"/>
            <a:ext cx="11089232" cy="2001328"/>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170612" y="4099894"/>
            <a:ext cx="10545796" cy="1200329"/>
          </a:xfrm>
          <a:prstGeom prst="rect">
            <a:avLst/>
          </a:prstGeom>
          <a:noFill/>
        </p:spPr>
        <p:txBody>
          <a:bodyPr wrap="square" rtlCol="0">
            <a:spAutoFit/>
          </a:bodyPr>
          <a:lstStyle/>
          <a:p>
            <a:pPr>
              <a:lnSpc>
                <a:spcPct val="150000"/>
              </a:lnSpc>
            </a:pPr>
            <a:r>
              <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在法国和奥地利，反对退休金改革的人也上街参与游行</a:t>
            </a:r>
            <a:r>
              <a:rPr lang="zh-CN" altLang="en-US" sz="1600" dirty="0">
                <a:solidFill>
                  <a:schemeClr val="bg1"/>
                </a:solidFill>
                <a:latin typeface="微软雅黑" panose="020B0503020204020204" pitchFamily="34" charset="-122"/>
                <a:ea typeface="微软雅黑" panose="020B0503020204020204" pitchFamily="34" charset="-122"/>
              </a:rPr>
              <a:t>。</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从土耳其国家电视台的新闻画面完全可以看见，警方用警棍打示威者，并扯着其中一人的头发把他拉走。</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10016995" y="1965783"/>
            <a:ext cx="1690787" cy="1191642"/>
          </a:xfrm>
          <a:prstGeom prst="rect">
            <a:avLst/>
          </a:prstGeom>
          <a:blipFill>
            <a:blip r:embed="rId5"/>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627176" y="1965783"/>
            <a:ext cx="1690787" cy="1191642"/>
          </a:xfrm>
          <a:prstGeom prst="rect">
            <a:avLst/>
          </a:prstGeom>
          <a:blipFill>
            <a:blip r:embed="rId5"/>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rot="5400000">
            <a:off x="692417" y="3883894"/>
            <a:ext cx="432942" cy="432000"/>
          </a:xfrm>
          <a:prstGeom prst="rtTriangle">
            <a:avLst/>
          </a:prstGeom>
          <a:solidFill>
            <a:srgbClr val="F5E4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直角三角形 23"/>
          <p:cNvSpPr/>
          <p:nvPr/>
        </p:nvSpPr>
        <p:spPr>
          <a:xfrm rot="16200000">
            <a:off x="11208092" y="5294963"/>
            <a:ext cx="432942" cy="432000"/>
          </a:xfrm>
          <a:prstGeom prst="rtTriangle">
            <a:avLst/>
          </a:prstGeom>
          <a:solidFill>
            <a:srgbClr val="F5E4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0" presetClass="entr" presetSubtype="0" fill="hold" grpId="0" nodeType="afterEffect">
                                  <p:stCondLst>
                                    <p:cond delay="0"/>
                                  </p:stCondLst>
                                  <p:iterate type="lt">
                                    <p:tmPct val="0"/>
                                  </p:iterate>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par>
                          <p:cTn id="19" fill="hold">
                            <p:stCondLst>
                              <p:cond delay="2625"/>
                            </p:stCondLst>
                            <p:childTnLst>
                              <p:par>
                                <p:cTn id="20" presetID="10"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childTnLst>
                                </p:cTn>
                              </p:par>
                            </p:childTnLst>
                          </p:cTn>
                        </p:par>
                        <p:par>
                          <p:cTn id="26" fill="hold">
                            <p:stCondLst>
                              <p:cond delay="3625"/>
                            </p:stCondLst>
                            <p:childTnLst>
                              <p:par>
                                <p:cTn id="27" presetID="12" presetClass="entr" presetSubtype="8"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p:tgtEl>
                                          <p:spTgt spid="23"/>
                                        </p:tgtEl>
                                        <p:attrNameLst>
                                          <p:attrName>ppt_x</p:attrName>
                                        </p:attrNameLst>
                                      </p:cBhvr>
                                      <p:tavLst>
                                        <p:tav tm="0">
                                          <p:val>
                                            <p:strVal val="#ppt_x-#ppt_w*1.125000"/>
                                          </p:val>
                                        </p:tav>
                                        <p:tav tm="100000">
                                          <p:val>
                                            <p:strVal val="#ppt_x"/>
                                          </p:val>
                                        </p:tav>
                                      </p:tavLst>
                                    </p:anim>
                                    <p:animEffect transition="in" filter="wipe(right)">
                                      <p:cBhvr>
                                        <p:cTn id="30" dur="500"/>
                                        <p:tgtEl>
                                          <p:spTgt spid="23"/>
                                        </p:tgtEl>
                                      </p:cBhvr>
                                    </p:animEffect>
                                  </p:childTnLst>
                                </p:cTn>
                              </p:par>
                              <p:par>
                                <p:cTn id="31" presetID="12" presetClass="entr" presetSubtype="2"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p:tgtEl>
                                          <p:spTgt spid="22"/>
                                        </p:tgtEl>
                                        <p:attrNameLst>
                                          <p:attrName>ppt_x</p:attrName>
                                        </p:attrNameLst>
                                      </p:cBhvr>
                                      <p:tavLst>
                                        <p:tav tm="0">
                                          <p:val>
                                            <p:strVal val="#ppt_x+#ppt_w*1.125000"/>
                                          </p:val>
                                        </p:tav>
                                        <p:tav tm="100000">
                                          <p:val>
                                            <p:strVal val="#ppt_x"/>
                                          </p:val>
                                        </p:tav>
                                      </p:tavLst>
                                    </p:anim>
                                    <p:animEffect transition="in" filter="wipe(left)">
                                      <p:cBhvr>
                                        <p:cTn id="34" dur="500"/>
                                        <p:tgtEl>
                                          <p:spTgt spid="22"/>
                                        </p:tgtEl>
                                      </p:cBhvr>
                                    </p:animEffect>
                                  </p:childTnLst>
                                </p:cTn>
                              </p:par>
                            </p:childTnLst>
                          </p:cTn>
                        </p:par>
                        <p:par>
                          <p:cTn id="35" fill="hold">
                            <p:stCondLst>
                              <p:cond delay="4125"/>
                            </p:stCondLst>
                            <p:childTnLst>
                              <p:par>
                                <p:cTn id="36" presetID="10" presetClass="entr" presetSubtype="0"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childTnLst>
                          </p:cTn>
                        </p:par>
                        <p:par>
                          <p:cTn id="39" fill="hold">
                            <p:stCondLst>
                              <p:cond delay="4625"/>
                            </p:stCondLst>
                            <p:childTnLst>
                              <p:par>
                                <p:cTn id="40" presetID="12" presetClass="entr" presetSubtype="1"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p:tgtEl>
                                          <p:spTgt spid="21"/>
                                        </p:tgtEl>
                                        <p:attrNameLst>
                                          <p:attrName>ppt_y</p:attrName>
                                        </p:attrNameLst>
                                      </p:cBhvr>
                                      <p:tavLst>
                                        <p:tav tm="0">
                                          <p:val>
                                            <p:strVal val="#ppt_y-#ppt_h*1.125000"/>
                                          </p:val>
                                        </p:tav>
                                        <p:tav tm="100000">
                                          <p:val>
                                            <p:strVal val="#ppt_y"/>
                                          </p:val>
                                        </p:tav>
                                      </p:tavLst>
                                    </p:anim>
                                    <p:animEffect transition="in" filter="wipe(down)">
                                      <p:cBhvr>
                                        <p:cTn id="43" dur="500"/>
                                        <p:tgtEl>
                                          <p:spTgt spid="21"/>
                                        </p:tgtEl>
                                      </p:cBhvr>
                                    </p:animEffect>
                                  </p:childTnLst>
                                </p:cTn>
                              </p:par>
                            </p:childTnLst>
                          </p:cTn>
                        </p:par>
                        <p:par>
                          <p:cTn id="44" fill="hold">
                            <p:stCondLst>
                              <p:cond delay="5125"/>
                            </p:stCondLst>
                            <p:childTnLst>
                              <p:par>
                                <p:cTn id="45" presetID="50" presetClass="entr" presetSubtype="0" decel="100000"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1000" fill="hold"/>
                                        <p:tgtEl>
                                          <p:spTgt spid="8"/>
                                        </p:tgtEl>
                                        <p:attrNameLst>
                                          <p:attrName>ppt_w</p:attrName>
                                        </p:attrNameLst>
                                      </p:cBhvr>
                                      <p:tavLst>
                                        <p:tav tm="0">
                                          <p:val>
                                            <p:strVal val="#ppt_w+.3"/>
                                          </p:val>
                                        </p:tav>
                                        <p:tav tm="100000">
                                          <p:val>
                                            <p:strVal val="#ppt_w"/>
                                          </p:val>
                                        </p:tav>
                                      </p:tavLst>
                                    </p:anim>
                                    <p:anim calcmode="lin" valueType="num">
                                      <p:cBhvr>
                                        <p:cTn id="48" dur="1000" fill="hold"/>
                                        <p:tgtEl>
                                          <p:spTgt spid="8"/>
                                        </p:tgtEl>
                                        <p:attrNameLst>
                                          <p:attrName>ppt_h</p:attrName>
                                        </p:attrNameLst>
                                      </p:cBhvr>
                                      <p:tavLst>
                                        <p:tav tm="0">
                                          <p:val>
                                            <p:strVal val="#ppt_h"/>
                                          </p:val>
                                        </p:tav>
                                        <p:tav tm="100000">
                                          <p:val>
                                            <p:strVal val="#ppt_h"/>
                                          </p:val>
                                        </p:tav>
                                      </p:tavLst>
                                    </p:anim>
                                    <p:animEffect transition="in" filter="fade">
                                      <p:cBhvr>
                                        <p:cTn id="49" dur="1000"/>
                                        <p:tgtEl>
                                          <p:spTgt spid="8"/>
                                        </p:tgtEl>
                                      </p:cBhvr>
                                    </p:animEffect>
                                  </p:childTnLst>
                                </p:cTn>
                              </p:par>
                            </p:childTnLst>
                          </p:cTn>
                        </p:par>
                        <p:par>
                          <p:cTn id="50" fill="hold">
                            <p:stCondLst>
                              <p:cond delay="6125"/>
                            </p:stCondLst>
                            <p:childTnLst>
                              <p:par>
                                <p:cTn id="51" presetID="22" presetClass="entr" presetSubtype="1"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up)">
                                      <p:cBhvr>
                                        <p:cTn id="53" dur="500"/>
                                        <p:tgtEl>
                                          <p:spTgt spid="11"/>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down)">
                                      <p:cBhvr>
                                        <p:cTn id="5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4" grpId="0"/>
      <p:bldP spid="16" grpId="0" animBg="1"/>
      <p:bldP spid="17" grpId="0" animBg="1"/>
      <p:bldP spid="7" grpId="0"/>
      <p:bldP spid="21" grpId="0" animBg="1"/>
      <p:bldP spid="8" grpId="0"/>
      <p:bldP spid="22" grpId="0" animBg="1"/>
      <p:bldP spid="23" grpId="0" animBg="1"/>
      <p:bldP spid="11" grpId="0" animBg="1"/>
      <p:bldP spid="2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第一章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前期组织</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23</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第二部分   </a:t>
            </a:r>
            <a:r>
              <a:rPr lang="zh-CN" altLang="en-US" sz="2400" dirty="0">
                <a:solidFill>
                  <a:srgbClr val="F5E4D0"/>
                </a:solidFill>
                <a:latin typeface="造字工房版黑（非商用）常规体" pitchFamily="50" charset="-122"/>
                <a:ea typeface="造字工房版黑（非商用）常规体" pitchFamily="50" charset="-122"/>
              </a:rPr>
              <a:t>活动筹备</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14" name="TextBox 6"/>
          <p:cNvSpPr txBox="1"/>
          <p:nvPr/>
        </p:nvSpPr>
        <p:spPr>
          <a:xfrm>
            <a:off x="4351451" y="1236344"/>
            <a:ext cx="3499620" cy="492443"/>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pPr algn="ctr"/>
            <a:r>
              <a:rPr lang="en-US" altLang="zh-CN" b="0" dirty="0">
                <a:solidFill>
                  <a:schemeClr val="tx1"/>
                </a:solidFill>
              </a:rPr>
              <a:t>4) </a:t>
            </a:r>
            <a:r>
              <a:rPr lang="zh-CN" altLang="en-US" dirty="0">
                <a:solidFill>
                  <a:schemeClr val="tx1"/>
                </a:solidFill>
              </a:rPr>
              <a:t>点击添加前期组织内容</a:t>
            </a:r>
            <a:endParaRPr lang="zh-CN" altLang="zh-CN" dirty="0">
              <a:solidFill>
                <a:schemeClr val="tx1"/>
              </a:solidFill>
            </a:endParaRPr>
          </a:p>
        </p:txBody>
      </p:sp>
      <p:sp>
        <p:nvSpPr>
          <p:cNvPr id="16" name="矩形 15"/>
          <p:cNvSpPr/>
          <p:nvPr/>
        </p:nvSpPr>
        <p:spPr>
          <a:xfrm>
            <a:off x="3989501" y="1838733"/>
            <a:ext cx="4212000"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14904" y="1287327"/>
            <a:ext cx="3456000" cy="4597717"/>
          </a:xfrm>
          <a:prstGeom prst="rect">
            <a:avLst/>
          </a:prstGeom>
          <a:blipFill>
            <a:blip r:embed="rId5"/>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422093" y="1258705"/>
            <a:ext cx="3456000" cy="4597717"/>
          </a:xfrm>
          <a:prstGeom prst="rect">
            <a:avLst/>
          </a:prstGeom>
          <a:blipFill>
            <a:blip r:embed="rId6"/>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14904" y="5991796"/>
            <a:ext cx="11592000"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989501" y="2082107"/>
            <a:ext cx="4212000" cy="3370153"/>
          </a:xfrm>
          <a:prstGeom prst="rect">
            <a:avLst/>
          </a:prstGeom>
          <a:noFill/>
        </p:spPr>
        <p:txBody>
          <a:bodyPr wrap="square" rtlCol="0">
            <a:spAutoFit/>
          </a:bodyPr>
          <a:lstStyle/>
          <a:p>
            <a:pPr>
              <a:lnSpc>
                <a:spcPct val="150000"/>
              </a:lnSpc>
            </a:pPr>
            <a:r>
              <a:rPr lang="zh-CN" altLang="en-US" sz="1600" dirty="0"/>
              <a:t>英国、法国等欧洲国家都将“五一”确定为劳动节，</a:t>
            </a:r>
            <a:r>
              <a:rPr lang="zh-CN" altLang="en-US" b="1" dirty="0">
                <a:latin typeface="微软雅黑" panose="020B0503020204020204" pitchFamily="34" charset="-122"/>
                <a:ea typeface="微软雅黑" panose="020B0503020204020204" pitchFamily="34" charset="-122"/>
              </a:rPr>
              <a:t>不少国家都放假一天</a:t>
            </a:r>
            <a:r>
              <a:rPr lang="zh-CN" altLang="en-US" sz="1600" dirty="0"/>
              <a:t>，还有的国家则根据情况将公共假期放在</a:t>
            </a:r>
            <a:r>
              <a:rPr lang="en-US" altLang="zh-CN" sz="1600" dirty="0"/>
              <a:t>5</a:t>
            </a:r>
            <a:r>
              <a:rPr lang="zh-CN" altLang="en-US" sz="1600" dirty="0"/>
              <a:t>月的第一个星期一。</a:t>
            </a:r>
            <a:endParaRPr lang="en-US" altLang="zh-CN" sz="1600" dirty="0"/>
          </a:p>
          <a:p>
            <a:pPr>
              <a:lnSpc>
                <a:spcPct val="150000"/>
              </a:lnSpc>
            </a:pPr>
            <a:endParaRPr lang="en-US" altLang="zh-CN" sz="1600" dirty="0"/>
          </a:p>
          <a:p>
            <a:pPr>
              <a:lnSpc>
                <a:spcPct val="150000"/>
              </a:lnSpc>
            </a:pPr>
            <a:r>
              <a:rPr lang="zh-CN" altLang="en-US" sz="1600" dirty="0"/>
              <a:t>不过，和世界大多数国家不太一样的是，意大利尽管承认“五一”</a:t>
            </a:r>
            <a:r>
              <a:rPr lang="zh-CN" altLang="en-US" sz="2800" b="1" i="1" u="sng" dirty="0">
                <a:solidFill>
                  <a:srgbClr val="C00000"/>
                </a:solidFill>
                <a:latin typeface="微软雅黑" panose="020B0503020204020204" pitchFamily="34" charset="-122"/>
                <a:ea typeface="微软雅黑" panose="020B0503020204020204" pitchFamily="34" charset="-122"/>
              </a:rPr>
              <a:t>国际劳动节</a:t>
            </a:r>
            <a:r>
              <a:rPr lang="zh-CN" altLang="en-US" sz="1600" dirty="0"/>
              <a:t>，政府也表示尊重劳工，但一般并不举行专门的庆祝活动，也没有全国性的“五一”假期。</a:t>
            </a:r>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0" presetClass="entr" presetSubtype="0" fill="hold" grpId="0" nodeType="afterEffect">
                                  <p:stCondLst>
                                    <p:cond delay="0"/>
                                  </p:stCondLst>
                                  <p:iterate type="lt">
                                    <p:tmPct val="0"/>
                                  </p:iterate>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par>
                          <p:cTn id="19" fill="hold">
                            <p:stCondLst>
                              <p:cond delay="2625"/>
                            </p:stCondLst>
                            <p:childTnLst>
                              <p:par>
                                <p:cTn id="20" presetID="10"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childTnLst>
                                </p:cTn>
                              </p:par>
                            </p:childTnLst>
                          </p:cTn>
                        </p:par>
                        <p:par>
                          <p:cTn id="23" fill="hold">
                            <p:stCondLst>
                              <p:cond delay="3625"/>
                            </p:stCondLst>
                            <p:childTnLst>
                              <p:par>
                                <p:cTn id="24" presetID="12" presetClass="entr" presetSubtype="1"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p:tgtEl>
                                          <p:spTgt spid="17"/>
                                        </p:tgtEl>
                                        <p:attrNameLst>
                                          <p:attrName>ppt_y</p:attrName>
                                        </p:attrNameLst>
                                      </p:cBhvr>
                                      <p:tavLst>
                                        <p:tav tm="0">
                                          <p:val>
                                            <p:strVal val="#ppt_y-#ppt_h*1.125000"/>
                                          </p:val>
                                        </p:tav>
                                        <p:tav tm="100000">
                                          <p:val>
                                            <p:strVal val="#ppt_y"/>
                                          </p:val>
                                        </p:tav>
                                      </p:tavLst>
                                    </p:anim>
                                    <p:animEffect transition="in" filter="wipe(down)">
                                      <p:cBhvr>
                                        <p:cTn id="27" dur="500"/>
                                        <p:tgtEl>
                                          <p:spTgt spid="17"/>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p:tgtEl>
                                          <p:spTgt spid="21"/>
                                        </p:tgtEl>
                                        <p:attrNameLst>
                                          <p:attrName>ppt_y</p:attrName>
                                        </p:attrNameLst>
                                      </p:cBhvr>
                                      <p:tavLst>
                                        <p:tav tm="0">
                                          <p:val>
                                            <p:strVal val="#ppt_y-#ppt_h*1.125000"/>
                                          </p:val>
                                        </p:tav>
                                        <p:tav tm="100000">
                                          <p:val>
                                            <p:strVal val="#ppt_y"/>
                                          </p:val>
                                        </p:tav>
                                      </p:tavLst>
                                    </p:anim>
                                    <p:animEffect transition="in" filter="wipe(down)">
                                      <p:cBhvr>
                                        <p:cTn id="31" dur="500"/>
                                        <p:tgtEl>
                                          <p:spTgt spid="21"/>
                                        </p:tgtEl>
                                      </p:cBhvr>
                                    </p:animEffect>
                                  </p:childTnLst>
                                </p:cTn>
                              </p:par>
                            </p:childTnLst>
                          </p:cTn>
                        </p:par>
                        <p:par>
                          <p:cTn id="32" fill="hold">
                            <p:stCondLst>
                              <p:cond delay="4125"/>
                            </p:stCondLst>
                            <p:childTnLst>
                              <p:par>
                                <p:cTn id="33" presetID="10"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par>
                          <p:cTn id="36" fill="hold">
                            <p:stCondLst>
                              <p:cond delay="4625"/>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4" grpId="0"/>
      <p:bldP spid="16" grpId="0" animBg="1"/>
      <p:bldP spid="17" grpId="0" animBg="1"/>
      <p:bldP spid="21" grpId="0" animBg="1"/>
      <p:bldP spid="22" grpId="0" animBg="1"/>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第一章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前期组织</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24</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第二部分   </a:t>
            </a:r>
            <a:r>
              <a:rPr lang="zh-CN" altLang="en-US" sz="2400" dirty="0">
                <a:solidFill>
                  <a:srgbClr val="F5E4D0"/>
                </a:solidFill>
                <a:latin typeface="造字工房版黑（非商用）常规体" pitchFamily="50" charset="-122"/>
                <a:ea typeface="造字工房版黑（非商用）常规体" pitchFamily="50" charset="-122"/>
              </a:rPr>
              <a:t>活动筹备</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14" name="TextBox 6"/>
          <p:cNvSpPr txBox="1"/>
          <p:nvPr/>
        </p:nvSpPr>
        <p:spPr>
          <a:xfrm>
            <a:off x="627176" y="1592336"/>
            <a:ext cx="3187093" cy="492443"/>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r>
              <a:rPr lang="en-US" altLang="zh-CN" b="0" dirty="0">
                <a:solidFill>
                  <a:schemeClr val="tx1"/>
                </a:solidFill>
              </a:rPr>
              <a:t>5) </a:t>
            </a:r>
            <a:r>
              <a:rPr lang="zh-CN" altLang="en-US" dirty="0">
                <a:solidFill>
                  <a:schemeClr val="tx1"/>
                </a:solidFill>
              </a:rPr>
              <a:t>点击添加前期组织内容</a:t>
            </a:r>
            <a:endParaRPr lang="zh-CN" altLang="zh-CN" dirty="0">
              <a:solidFill>
                <a:schemeClr val="tx1"/>
              </a:solidFill>
            </a:endParaRPr>
          </a:p>
        </p:txBody>
      </p:sp>
      <p:sp>
        <p:nvSpPr>
          <p:cNvPr id="16" name="矩形 15"/>
          <p:cNvSpPr/>
          <p:nvPr/>
        </p:nvSpPr>
        <p:spPr>
          <a:xfrm>
            <a:off x="627176" y="2238783"/>
            <a:ext cx="4320000"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08126" y="2628900"/>
            <a:ext cx="4320000" cy="2769989"/>
          </a:xfrm>
          <a:prstGeom prst="rect">
            <a:avLst/>
          </a:prstGeom>
          <a:noFill/>
        </p:spPr>
        <p:txBody>
          <a:bodyPr wrap="square" rtlCol="0">
            <a:spAutoFit/>
          </a:bodyPr>
          <a:lstStyle/>
          <a:p>
            <a:pPr>
              <a:lnSpc>
                <a:spcPct val="150000"/>
              </a:lnSpc>
            </a:pPr>
            <a:r>
              <a:rPr lang="zh-CN" altLang="en-US" sz="1600" dirty="0"/>
              <a:t>劳动节发源地不过“五一”　劳动节起源于美国。</a:t>
            </a:r>
            <a:endParaRPr lang="en-US" altLang="zh-CN" sz="1600" dirty="0"/>
          </a:p>
          <a:p>
            <a:pPr>
              <a:lnSpc>
                <a:spcPct val="150000"/>
              </a:lnSpc>
            </a:pPr>
            <a:endParaRPr lang="en-US" altLang="zh-CN" sz="1600" dirty="0"/>
          </a:p>
          <a:p>
            <a:pPr>
              <a:lnSpc>
                <a:spcPct val="150000"/>
              </a:lnSpc>
            </a:pPr>
            <a:r>
              <a:rPr lang="en-US" altLang="zh-CN" b="1" dirty="0">
                <a:latin typeface="微软雅黑" panose="020B0503020204020204" pitchFamily="34" charset="-122"/>
                <a:ea typeface="微软雅黑" panose="020B0503020204020204" pitchFamily="34" charset="-122"/>
              </a:rPr>
              <a:t>19</a:t>
            </a:r>
            <a:r>
              <a:rPr lang="zh-CN" altLang="en-US" b="1" dirty="0">
                <a:latin typeface="微软雅黑" panose="020B0503020204020204" pitchFamily="34" charset="-122"/>
                <a:ea typeface="微软雅黑" panose="020B0503020204020204" pitchFamily="34" charset="-122"/>
              </a:rPr>
              <a:t>世纪</a:t>
            </a:r>
            <a:r>
              <a:rPr lang="en-US" altLang="zh-CN" b="1" dirty="0">
                <a:latin typeface="微软雅黑" panose="020B0503020204020204" pitchFamily="34" charset="-122"/>
                <a:ea typeface="微软雅黑" panose="020B0503020204020204" pitchFamily="34" charset="-122"/>
              </a:rPr>
              <a:t>80</a:t>
            </a:r>
            <a:r>
              <a:rPr lang="zh-CN" altLang="en-US" b="1" dirty="0">
                <a:latin typeface="微软雅黑" panose="020B0503020204020204" pitchFamily="34" charset="-122"/>
                <a:ea typeface="微软雅黑" panose="020B0503020204020204" pitchFamily="34" charset="-122"/>
              </a:rPr>
              <a:t>年代</a:t>
            </a:r>
            <a:r>
              <a:rPr lang="zh-CN" altLang="en-US" sz="1600" dirty="0"/>
              <a:t>，美国资产阶级为了进行资本积累，对工人阶级进行残酷的剥削压榨，他们用各种手段，迫使工人每天从事长达</a:t>
            </a:r>
            <a:r>
              <a:rPr lang="en-US" altLang="zh-CN" sz="1600" dirty="0"/>
              <a:t>12</a:t>
            </a:r>
            <a:r>
              <a:rPr lang="zh-CN" altLang="en-US" sz="1600" dirty="0"/>
              <a:t>到</a:t>
            </a:r>
            <a:r>
              <a:rPr lang="en-US" altLang="zh-CN" sz="1600" dirty="0"/>
              <a:t>16</a:t>
            </a:r>
            <a:r>
              <a:rPr lang="zh-CN" altLang="en-US" sz="1600" dirty="0"/>
              <a:t>小时甚至更多时间的劳动。美国广大工人逐渐认识到，</a:t>
            </a:r>
            <a:r>
              <a:rPr lang="zh-CN" altLang="en-US" sz="1600" b="1" i="1" dirty="0"/>
              <a:t>为了保障自己的权利，必须进行斗争</a:t>
            </a:r>
            <a:r>
              <a:rPr lang="zh-CN" altLang="en-US" sz="1600" dirty="0"/>
              <a:t>。</a:t>
            </a:r>
            <a:endParaRPr lang="zh-CN" altLang="en-US" sz="1600" dirty="0"/>
          </a:p>
        </p:txBody>
      </p:sp>
      <p:sp>
        <p:nvSpPr>
          <p:cNvPr id="21" name="矩形 20"/>
          <p:cNvSpPr/>
          <p:nvPr/>
        </p:nvSpPr>
        <p:spPr>
          <a:xfrm>
            <a:off x="550976" y="5699879"/>
            <a:ext cx="11016000"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113587" y="1317963"/>
            <a:ext cx="3106487" cy="4344961"/>
          </a:xfrm>
          <a:prstGeom prst="rect">
            <a:avLst/>
          </a:prstGeom>
          <a:blipFill>
            <a:blip r:embed="rId5"/>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8314389" y="1327105"/>
            <a:ext cx="3077912" cy="4344961"/>
          </a:xfrm>
          <a:prstGeom prst="rect">
            <a:avLst/>
          </a:prstGeom>
          <a:blipFill>
            <a:blip r:embed="rId6"/>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0" presetClass="entr" presetSubtype="0" fill="hold" grpId="0" nodeType="afterEffect">
                                  <p:stCondLst>
                                    <p:cond delay="0"/>
                                  </p:stCondLst>
                                  <p:iterate type="lt">
                                    <p:tmPct val="0"/>
                                  </p:iterate>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par>
                          <p:cTn id="19" fill="hold">
                            <p:stCondLst>
                              <p:cond delay="2625"/>
                            </p:stCondLst>
                            <p:childTnLst>
                              <p:par>
                                <p:cTn id="20" presetID="10"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3625"/>
                            </p:stCondLst>
                            <p:childTnLst>
                              <p:par>
                                <p:cTn id="27" presetID="12" presetClass="entr" presetSubtype="1"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p:tgtEl>
                                          <p:spTgt spid="22"/>
                                        </p:tgtEl>
                                        <p:attrNameLst>
                                          <p:attrName>ppt_y</p:attrName>
                                        </p:attrNameLst>
                                      </p:cBhvr>
                                      <p:tavLst>
                                        <p:tav tm="0">
                                          <p:val>
                                            <p:strVal val="#ppt_y-#ppt_h*1.125000"/>
                                          </p:val>
                                        </p:tav>
                                        <p:tav tm="100000">
                                          <p:val>
                                            <p:strVal val="#ppt_y"/>
                                          </p:val>
                                        </p:tav>
                                      </p:tavLst>
                                    </p:anim>
                                    <p:animEffect transition="in" filter="wipe(down)">
                                      <p:cBhvr>
                                        <p:cTn id="30" dur="500"/>
                                        <p:tgtEl>
                                          <p:spTgt spid="22"/>
                                        </p:tgtEl>
                                      </p:cBhvr>
                                    </p:animEffect>
                                  </p:childTnLst>
                                </p:cTn>
                              </p:par>
                            </p:childTnLst>
                          </p:cTn>
                        </p:par>
                        <p:par>
                          <p:cTn id="31" fill="hold">
                            <p:stCondLst>
                              <p:cond delay="4125"/>
                            </p:stCondLst>
                            <p:childTnLst>
                              <p:par>
                                <p:cTn id="32" presetID="12" presetClass="entr" presetSubtype="1"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500"/>
                                        <p:tgtEl>
                                          <p:spTgt spid="24"/>
                                        </p:tgtEl>
                                        <p:attrNameLst>
                                          <p:attrName>ppt_y</p:attrName>
                                        </p:attrNameLst>
                                      </p:cBhvr>
                                      <p:tavLst>
                                        <p:tav tm="0">
                                          <p:val>
                                            <p:strVal val="#ppt_y-#ppt_h*1.125000"/>
                                          </p:val>
                                        </p:tav>
                                        <p:tav tm="100000">
                                          <p:val>
                                            <p:strVal val="#ppt_y"/>
                                          </p:val>
                                        </p:tav>
                                      </p:tavLst>
                                    </p:anim>
                                    <p:animEffect transition="in" filter="wipe(down)">
                                      <p:cBhvr>
                                        <p:cTn id="35" dur="500"/>
                                        <p:tgtEl>
                                          <p:spTgt spid="24"/>
                                        </p:tgtEl>
                                      </p:cBhvr>
                                    </p:animEffect>
                                  </p:childTnLst>
                                </p:cTn>
                              </p:par>
                            </p:childTnLst>
                          </p:cTn>
                        </p:par>
                        <p:par>
                          <p:cTn id="36" fill="hold">
                            <p:stCondLst>
                              <p:cond delay="4625"/>
                            </p:stCondLst>
                            <p:childTnLst>
                              <p:par>
                                <p:cTn id="37" presetID="22" presetClass="entr" presetSubtype="8"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4" grpId="0"/>
      <p:bldP spid="16" grpId="0" animBg="1"/>
      <p:bldP spid="7" grpId="0"/>
      <p:bldP spid="21" grpId="0" animBg="1"/>
      <p:bldP spid="22" grpId="0" animBg="1"/>
      <p:bldP spid="2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第一章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前期组织</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25</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第二部分   </a:t>
            </a:r>
            <a:r>
              <a:rPr lang="zh-CN" altLang="en-US" sz="2400" dirty="0">
                <a:solidFill>
                  <a:srgbClr val="F5E4D0"/>
                </a:solidFill>
                <a:latin typeface="造字工房版黑（非商用）常规体" pitchFamily="50" charset="-122"/>
                <a:ea typeface="造字工房版黑（非商用）常规体" pitchFamily="50" charset="-122"/>
              </a:rPr>
              <a:t>活动筹备</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14" name="TextBox 6"/>
          <p:cNvSpPr txBox="1"/>
          <p:nvPr/>
        </p:nvSpPr>
        <p:spPr>
          <a:xfrm>
            <a:off x="627176" y="1192286"/>
            <a:ext cx="3187093" cy="492443"/>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r>
              <a:rPr lang="en-US" altLang="zh-CN" b="0" dirty="0">
                <a:solidFill>
                  <a:schemeClr val="tx1"/>
                </a:solidFill>
              </a:rPr>
              <a:t>6) </a:t>
            </a:r>
            <a:r>
              <a:rPr lang="zh-CN" altLang="en-US" dirty="0">
                <a:solidFill>
                  <a:schemeClr val="tx1"/>
                </a:solidFill>
              </a:rPr>
              <a:t>点击添加前期组织内容</a:t>
            </a:r>
            <a:endParaRPr lang="zh-CN" altLang="zh-CN" dirty="0">
              <a:solidFill>
                <a:schemeClr val="tx1"/>
              </a:solidFill>
            </a:endParaRPr>
          </a:p>
        </p:txBody>
      </p:sp>
      <p:sp>
        <p:nvSpPr>
          <p:cNvPr id="16" name="矩形 15"/>
          <p:cNvSpPr/>
          <p:nvPr/>
        </p:nvSpPr>
        <p:spPr>
          <a:xfrm>
            <a:off x="627176" y="1838733"/>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27176" y="2085975"/>
            <a:ext cx="11021899" cy="830997"/>
          </a:xfrm>
          <a:prstGeom prst="rect">
            <a:avLst/>
          </a:prstGeom>
          <a:noFill/>
        </p:spPr>
        <p:txBody>
          <a:bodyPr wrap="square" rtlCol="0">
            <a:spAutoFit/>
          </a:bodyPr>
          <a:lstStyle/>
          <a:p>
            <a:pPr>
              <a:lnSpc>
                <a:spcPct val="150000"/>
              </a:lnSpc>
            </a:pPr>
            <a:r>
              <a:rPr lang="zh-CN" altLang="en-US" sz="1600" dirty="0"/>
              <a:t>从</a:t>
            </a:r>
            <a:r>
              <a:rPr lang="en-US" altLang="zh-CN" sz="1600" dirty="0"/>
              <a:t>1884</a:t>
            </a:r>
            <a:r>
              <a:rPr lang="zh-CN" altLang="en-US" sz="1600" dirty="0"/>
              <a:t>年开始，美国先进的工人组织通过决议，要为实现“每天工作</a:t>
            </a:r>
            <a:r>
              <a:rPr lang="en-US" altLang="zh-CN" sz="1600" dirty="0"/>
              <a:t>8</a:t>
            </a:r>
            <a:r>
              <a:rPr lang="zh-CN" altLang="en-US" sz="1600" dirty="0"/>
              <a:t>小时”而战斗，并提出“</a:t>
            </a:r>
            <a:r>
              <a:rPr lang="en-US" altLang="zh-CN" sz="1600" dirty="0"/>
              <a:t>8</a:t>
            </a:r>
            <a:r>
              <a:rPr lang="zh-CN" altLang="en-US" sz="1600" dirty="0"/>
              <a:t>小时工作；</a:t>
            </a:r>
            <a:r>
              <a:rPr lang="en-US" altLang="zh-CN" sz="1600" dirty="0"/>
              <a:t>8</a:t>
            </a:r>
            <a:r>
              <a:rPr lang="zh-CN" altLang="en-US" sz="1600" dirty="0"/>
              <a:t>小时休息；</a:t>
            </a:r>
            <a:r>
              <a:rPr lang="en-US" altLang="zh-CN" sz="1600" dirty="0"/>
              <a:t>8</a:t>
            </a:r>
            <a:r>
              <a:rPr lang="zh-CN" altLang="en-US" sz="1600" dirty="0"/>
              <a:t>小时娱乐！劳动者创造全部财富！”等口号。</a:t>
            </a:r>
            <a:endParaRPr lang="zh-CN" altLang="en-US" sz="1600" dirty="0"/>
          </a:p>
        </p:txBody>
      </p:sp>
      <p:sp>
        <p:nvSpPr>
          <p:cNvPr id="8" name="文本框 7"/>
          <p:cNvSpPr txBox="1"/>
          <p:nvPr/>
        </p:nvSpPr>
        <p:spPr>
          <a:xfrm>
            <a:off x="627175" y="3331987"/>
            <a:ext cx="4716349" cy="2308324"/>
          </a:xfrm>
          <a:prstGeom prst="rect">
            <a:avLst/>
          </a:prstGeom>
          <a:noFill/>
        </p:spPr>
        <p:txBody>
          <a:bodyPr wrap="square" rtlCol="0">
            <a:spAutoFit/>
          </a:bodyPr>
          <a:lstStyle/>
          <a:p>
            <a:pPr>
              <a:lnSpc>
                <a:spcPct val="150000"/>
              </a:lnSpc>
            </a:pPr>
            <a:r>
              <a:rPr lang="en-US" altLang="zh-CN" sz="1600" dirty="0"/>
              <a:t>1886</a:t>
            </a:r>
            <a:r>
              <a:rPr lang="zh-CN" altLang="en-US" sz="1600" dirty="0"/>
              <a:t>年</a:t>
            </a:r>
            <a:r>
              <a:rPr lang="en-US" altLang="zh-CN" sz="1600" dirty="0"/>
              <a:t>5</a:t>
            </a:r>
            <a:r>
              <a:rPr lang="zh-CN" altLang="en-US" sz="1600" dirty="0"/>
              <a:t>月</a:t>
            </a:r>
            <a:r>
              <a:rPr lang="en-US" altLang="zh-CN" sz="1600" dirty="0"/>
              <a:t>1</a:t>
            </a:r>
            <a:r>
              <a:rPr lang="zh-CN" altLang="en-US" sz="1600" dirty="0"/>
              <a:t>日，美国芝加哥的工人举行大罢工。那一天，以芝加哥为中心，美国全国约</a:t>
            </a:r>
            <a:r>
              <a:rPr lang="en-US" altLang="zh-CN" sz="1600" dirty="0"/>
              <a:t>35</a:t>
            </a:r>
            <a:r>
              <a:rPr lang="zh-CN" altLang="en-US" sz="1600" dirty="0"/>
              <a:t>万工人参加了罢工和游行，要求改善劳动条件，实行</a:t>
            </a:r>
            <a:r>
              <a:rPr lang="en-US" altLang="zh-CN" sz="1600" dirty="0"/>
              <a:t>8</a:t>
            </a:r>
            <a:r>
              <a:rPr lang="zh-CN" altLang="en-US" sz="1600" dirty="0"/>
              <a:t>小时工作制。这场斗争撼动了整个美国。工人阶级团结战斗的强大力量，迫使资本家做出了让步，美国工人的这一大罢工取得了胜利。</a:t>
            </a:r>
            <a:endParaRPr lang="zh-CN" altLang="en-US" sz="1600" dirty="0"/>
          </a:p>
        </p:txBody>
      </p:sp>
      <p:sp>
        <p:nvSpPr>
          <p:cNvPr id="21" name="矩形 20"/>
          <p:cNvSpPr/>
          <p:nvPr/>
        </p:nvSpPr>
        <p:spPr>
          <a:xfrm>
            <a:off x="5452054" y="2928217"/>
            <a:ext cx="3077912" cy="2922829"/>
          </a:xfrm>
          <a:prstGeom prst="rect">
            <a:avLst/>
          </a:prstGeom>
          <a:blipFill>
            <a:blip r:embed="rId5"/>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8619446" y="2928217"/>
            <a:ext cx="3077912" cy="2922829"/>
          </a:xfrm>
          <a:prstGeom prst="rect">
            <a:avLst/>
          </a:prstGeom>
          <a:blipFill>
            <a:blip r:embed="rId6"/>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0" presetClass="entr" presetSubtype="0" fill="hold" grpId="0" nodeType="afterEffect">
                                  <p:stCondLst>
                                    <p:cond delay="0"/>
                                  </p:stCondLst>
                                  <p:iterate type="lt">
                                    <p:tmPct val="0"/>
                                  </p:iterate>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par>
                          <p:cTn id="19" fill="hold">
                            <p:stCondLst>
                              <p:cond delay="2625"/>
                            </p:stCondLst>
                            <p:childTnLst>
                              <p:par>
                                <p:cTn id="20" presetID="10"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childTnLst>
                                </p:cTn>
                              </p:par>
                            </p:childTnLst>
                          </p:cTn>
                        </p:par>
                        <p:par>
                          <p:cTn id="23" fill="hold">
                            <p:stCondLst>
                              <p:cond delay="3625"/>
                            </p:stCondLst>
                            <p:childTnLst>
                              <p:par>
                                <p:cTn id="24" presetID="4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par>
                          <p:cTn id="29" fill="hold">
                            <p:stCondLst>
                              <p:cond delay="4625"/>
                            </p:stCondLst>
                            <p:childTnLst>
                              <p:par>
                                <p:cTn id="30" presetID="42" presetClass="entr" presetSubtype="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par>
                          <p:cTn id="35" fill="hold">
                            <p:stCondLst>
                              <p:cond delay="5625"/>
                            </p:stCondLst>
                            <p:childTnLst>
                              <p:par>
                                <p:cTn id="36" presetID="12" presetClass="entr" presetSubtype="2"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p:tgtEl>
                                          <p:spTgt spid="21"/>
                                        </p:tgtEl>
                                        <p:attrNameLst>
                                          <p:attrName>ppt_x</p:attrName>
                                        </p:attrNameLst>
                                      </p:cBhvr>
                                      <p:tavLst>
                                        <p:tav tm="0">
                                          <p:val>
                                            <p:strVal val="#ppt_x+#ppt_w*1.125000"/>
                                          </p:val>
                                        </p:tav>
                                        <p:tav tm="100000">
                                          <p:val>
                                            <p:strVal val="#ppt_x"/>
                                          </p:val>
                                        </p:tav>
                                      </p:tavLst>
                                    </p:anim>
                                    <p:animEffect transition="in" filter="wipe(left)">
                                      <p:cBhvr>
                                        <p:cTn id="39" dur="500"/>
                                        <p:tgtEl>
                                          <p:spTgt spid="21"/>
                                        </p:tgtEl>
                                      </p:cBhvr>
                                    </p:animEffect>
                                  </p:childTnLst>
                                </p:cTn>
                              </p:par>
                            </p:childTnLst>
                          </p:cTn>
                        </p:par>
                        <p:par>
                          <p:cTn id="40" fill="hold">
                            <p:stCondLst>
                              <p:cond delay="6125"/>
                            </p:stCondLst>
                            <p:childTnLst>
                              <p:par>
                                <p:cTn id="41" presetID="12" presetClass="entr" presetSubtype="2"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p:tgtEl>
                                          <p:spTgt spid="22"/>
                                        </p:tgtEl>
                                        <p:attrNameLst>
                                          <p:attrName>ppt_x</p:attrName>
                                        </p:attrNameLst>
                                      </p:cBhvr>
                                      <p:tavLst>
                                        <p:tav tm="0">
                                          <p:val>
                                            <p:strVal val="#ppt_x+#ppt_w*1.125000"/>
                                          </p:val>
                                        </p:tav>
                                        <p:tav tm="100000">
                                          <p:val>
                                            <p:strVal val="#ppt_x"/>
                                          </p:val>
                                        </p:tav>
                                      </p:tavLst>
                                    </p:anim>
                                    <p:animEffect transition="in" filter="wipe(left)">
                                      <p:cBhvr>
                                        <p:cTn id="4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4" grpId="0"/>
      <p:bldP spid="16" grpId="0" animBg="1"/>
      <p:bldP spid="7" grpId="0"/>
      <p:bldP spid="8" grpId="0"/>
      <p:bldP spid="21"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第一章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前期组织</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26</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第二部分   </a:t>
            </a:r>
            <a:r>
              <a:rPr lang="zh-CN" altLang="en-US" sz="2400" dirty="0">
                <a:solidFill>
                  <a:srgbClr val="F5E4D0"/>
                </a:solidFill>
                <a:latin typeface="造字工房版黑（非商用）常规体" pitchFamily="50" charset="-122"/>
                <a:ea typeface="造字工房版黑（非商用）常规体" pitchFamily="50" charset="-122"/>
              </a:rPr>
              <a:t>活动筹备</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14" name="TextBox 6"/>
          <p:cNvSpPr txBox="1"/>
          <p:nvPr/>
        </p:nvSpPr>
        <p:spPr>
          <a:xfrm>
            <a:off x="8529315" y="1211203"/>
            <a:ext cx="3187093" cy="492443"/>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r>
              <a:rPr lang="en-US" altLang="zh-CN" b="0" dirty="0">
                <a:solidFill>
                  <a:schemeClr val="tx1"/>
                </a:solidFill>
              </a:rPr>
              <a:t>7) </a:t>
            </a:r>
            <a:r>
              <a:rPr lang="zh-CN" altLang="en-US" dirty="0">
                <a:solidFill>
                  <a:schemeClr val="tx1"/>
                </a:solidFill>
              </a:rPr>
              <a:t>点击添加前期组织内容</a:t>
            </a:r>
            <a:endParaRPr lang="zh-CN" altLang="zh-CN" dirty="0">
              <a:solidFill>
                <a:schemeClr val="tx1"/>
              </a:solidFill>
            </a:endParaRPr>
          </a:p>
        </p:txBody>
      </p:sp>
      <p:sp>
        <p:nvSpPr>
          <p:cNvPr id="16" name="矩形 15"/>
          <p:cNvSpPr/>
          <p:nvPr/>
        </p:nvSpPr>
        <p:spPr>
          <a:xfrm>
            <a:off x="627176" y="1838733"/>
            <a:ext cx="11089232"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031583" y="1211203"/>
            <a:ext cx="3320047" cy="4637147"/>
          </a:xfrm>
          <a:prstGeom prst="rect">
            <a:avLst/>
          </a:prstGeom>
          <a:blipFill>
            <a:blip r:embed="rId5"/>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737711" y="2211536"/>
            <a:ext cx="7068208" cy="1661993"/>
          </a:xfrm>
          <a:prstGeom prst="rect">
            <a:avLst/>
          </a:prstGeom>
          <a:noFill/>
        </p:spPr>
        <p:txBody>
          <a:bodyPr wrap="square" rtlCol="0">
            <a:spAutoFit/>
          </a:bodyPr>
          <a:lstStyle/>
          <a:p>
            <a:pPr>
              <a:lnSpc>
                <a:spcPct val="150000"/>
              </a:lnSpc>
            </a:pPr>
            <a:r>
              <a:rPr lang="en-US" altLang="zh-CN" sz="1600" dirty="0"/>
              <a:t>1889</a:t>
            </a:r>
            <a:r>
              <a:rPr lang="zh-CN" altLang="en-US" sz="1600" dirty="0"/>
              <a:t>年</a:t>
            </a:r>
            <a:r>
              <a:rPr lang="en-US" altLang="zh-CN" sz="1600" dirty="0"/>
              <a:t>7</a:t>
            </a:r>
            <a:r>
              <a:rPr lang="zh-CN" altLang="en-US" sz="1600" dirty="0"/>
              <a:t>月，</a:t>
            </a:r>
            <a:r>
              <a:rPr lang="zh-CN" altLang="en-US" sz="2000" b="1" dirty="0">
                <a:latin typeface="微软雅黑" panose="020B0503020204020204" pitchFamily="34" charset="-122"/>
                <a:ea typeface="微软雅黑" panose="020B0503020204020204" pitchFamily="34" charset="-122"/>
              </a:rPr>
              <a:t>由恩格斯领导的第二国际在巴黎举行代表大会</a:t>
            </a:r>
            <a:r>
              <a:rPr lang="zh-CN" altLang="en-US" sz="1600" dirty="0"/>
              <a:t>。为了纪念美国工人的这次“五一”大罢工，会议通过决议，将每年的</a:t>
            </a:r>
            <a:r>
              <a:rPr lang="en-US" altLang="zh-CN" sz="1600" dirty="0"/>
              <a:t>5</a:t>
            </a:r>
            <a:r>
              <a:rPr lang="zh-CN" altLang="en-US" sz="1600" dirty="0"/>
              <a:t>月</a:t>
            </a:r>
            <a:r>
              <a:rPr lang="en-US" altLang="zh-CN" sz="1600" dirty="0"/>
              <a:t>1</a:t>
            </a:r>
            <a:r>
              <a:rPr lang="zh-CN" altLang="en-US" sz="1600" dirty="0"/>
              <a:t>日定为国际劳动节。从此，世界各国的工人团体在这一天举行盛大庆祝活动，许多国家还放假一天。</a:t>
            </a:r>
            <a:endParaRPr lang="zh-CN" altLang="en-US" sz="1600" dirty="0"/>
          </a:p>
        </p:txBody>
      </p:sp>
      <p:sp>
        <p:nvSpPr>
          <p:cNvPr id="8" name="矩形: 圆角 7"/>
          <p:cNvSpPr/>
          <p:nvPr/>
        </p:nvSpPr>
        <p:spPr>
          <a:xfrm>
            <a:off x="4790961" y="4362450"/>
            <a:ext cx="7014958" cy="1438955"/>
          </a:xfrm>
          <a:prstGeom prst="roundRect">
            <a:avLst/>
          </a:prstGeom>
          <a:solidFill>
            <a:srgbClr val="CD1F06"/>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a:off x="5817326" y="3932145"/>
            <a:ext cx="278674" cy="506505"/>
          </a:xfrm>
          <a:prstGeom prst="triangle">
            <a:avLst>
              <a:gd name="adj" fmla="val 100000"/>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5029200" y="4398055"/>
            <a:ext cx="6533741" cy="1292662"/>
          </a:xfrm>
          <a:prstGeom prst="rect">
            <a:avLst/>
          </a:prstGeom>
          <a:noFill/>
        </p:spPr>
        <p:txBody>
          <a:bodyPr wrap="square" rtlCol="0">
            <a:spAutoFit/>
          </a:bodyPr>
          <a:lstStyle/>
          <a:p>
            <a:pPr algn="ctr">
              <a:lnSpc>
                <a:spcPct val="150000"/>
              </a:lnSpc>
            </a:pPr>
            <a:r>
              <a:rPr lang="zh-CN" altLang="en-US" sz="3200" b="1" dirty="0">
                <a:solidFill>
                  <a:schemeClr val="bg1"/>
                </a:solidFill>
                <a:latin typeface="微软雅黑" panose="020B0503020204020204" pitchFamily="34" charset="-122"/>
                <a:ea typeface="微软雅黑" panose="020B0503020204020204" pitchFamily="34" charset="-122"/>
              </a:rPr>
              <a:t>国家规定</a:t>
            </a:r>
            <a:r>
              <a:rPr lang="en-US" altLang="zh-CN" sz="3200" b="1" dirty="0">
                <a:solidFill>
                  <a:schemeClr val="bg1"/>
                </a:solidFill>
                <a:latin typeface="微软雅黑" panose="020B0503020204020204" pitchFamily="34" charset="-122"/>
                <a:ea typeface="微软雅黑" panose="020B0503020204020204" pitchFamily="34" charset="-122"/>
              </a:rPr>
              <a:t>5</a:t>
            </a:r>
            <a:r>
              <a:rPr lang="zh-CN" altLang="en-US" sz="3200" b="1" dirty="0">
                <a:solidFill>
                  <a:schemeClr val="bg1"/>
                </a:solidFill>
                <a:latin typeface="微软雅黑" panose="020B0503020204020204" pitchFamily="34" charset="-122"/>
                <a:ea typeface="微软雅黑" panose="020B0503020204020204" pitchFamily="34" charset="-122"/>
              </a:rPr>
              <a:t>月</a:t>
            </a:r>
            <a:r>
              <a:rPr lang="en-US" altLang="zh-CN" sz="3200" b="1" dirty="0">
                <a:solidFill>
                  <a:schemeClr val="bg1"/>
                </a:solidFill>
                <a:latin typeface="微软雅黑" panose="020B0503020204020204" pitchFamily="34" charset="-122"/>
                <a:ea typeface="微软雅黑" panose="020B0503020204020204" pitchFamily="34" charset="-122"/>
              </a:rPr>
              <a:t>1</a:t>
            </a:r>
            <a:r>
              <a:rPr lang="zh-CN" altLang="en-US" sz="3200" b="1" dirty="0">
                <a:solidFill>
                  <a:schemeClr val="bg1"/>
                </a:solidFill>
                <a:latin typeface="微软雅黑" panose="020B0503020204020204" pitchFamily="34" charset="-122"/>
                <a:ea typeface="微软雅黑" panose="020B0503020204020204" pitchFamily="34" charset="-122"/>
              </a:rPr>
              <a:t>日为国家的劳动节</a:t>
            </a:r>
            <a:endParaRPr lang="en-US" altLang="zh-CN" sz="3200"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而且全国放假一天</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0" presetClass="entr" presetSubtype="0" fill="hold" grpId="0" nodeType="afterEffect">
                                  <p:stCondLst>
                                    <p:cond delay="0"/>
                                  </p:stCondLst>
                                  <p:iterate type="lt">
                                    <p:tmPct val="0"/>
                                  </p:iterate>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par>
                          <p:cTn id="19" fill="hold">
                            <p:stCondLst>
                              <p:cond delay="2625"/>
                            </p:stCondLst>
                            <p:childTnLst>
                              <p:par>
                                <p:cTn id="20" presetID="10"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childTnLst>
                                </p:cTn>
                              </p:par>
                            </p:childTnLst>
                          </p:cTn>
                        </p:par>
                        <p:par>
                          <p:cTn id="23" fill="hold">
                            <p:stCondLst>
                              <p:cond delay="3625"/>
                            </p:stCondLst>
                            <p:childTnLst>
                              <p:par>
                                <p:cTn id="24" presetID="12" presetClass="entr" presetSubtype="1"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p:tgtEl>
                                          <p:spTgt spid="17"/>
                                        </p:tgtEl>
                                        <p:attrNameLst>
                                          <p:attrName>ppt_y</p:attrName>
                                        </p:attrNameLst>
                                      </p:cBhvr>
                                      <p:tavLst>
                                        <p:tav tm="0">
                                          <p:val>
                                            <p:strVal val="#ppt_y-#ppt_h*1.125000"/>
                                          </p:val>
                                        </p:tav>
                                        <p:tav tm="100000">
                                          <p:val>
                                            <p:strVal val="#ppt_y"/>
                                          </p:val>
                                        </p:tav>
                                      </p:tavLst>
                                    </p:anim>
                                    <p:animEffect transition="in" filter="wipe(down)">
                                      <p:cBhvr>
                                        <p:cTn id="27" dur="500"/>
                                        <p:tgtEl>
                                          <p:spTgt spid="17"/>
                                        </p:tgtEl>
                                      </p:cBhvr>
                                    </p:animEffect>
                                  </p:childTnLst>
                                </p:cTn>
                              </p:par>
                            </p:childTnLst>
                          </p:cTn>
                        </p:par>
                        <p:par>
                          <p:cTn id="28" fill="hold">
                            <p:stCondLst>
                              <p:cond delay="4125"/>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4625"/>
                            </p:stCondLst>
                            <p:childTnLst>
                              <p:par>
                                <p:cTn id="33" presetID="14" presetClass="entr" presetSubtype="1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randombar(horizontal)">
                                      <p:cBhvr>
                                        <p:cTn id="35" dur="500"/>
                                        <p:tgtEl>
                                          <p:spTgt spid="8"/>
                                        </p:tgtEl>
                                      </p:cBhvr>
                                    </p:animEffect>
                                  </p:childTnLst>
                                </p:cTn>
                              </p:par>
                            </p:childTnLst>
                          </p:cTn>
                        </p:par>
                        <p:par>
                          <p:cTn id="36" fill="hold">
                            <p:stCondLst>
                              <p:cond delay="5125"/>
                            </p:stCondLst>
                            <p:childTnLst>
                              <p:par>
                                <p:cTn id="37" presetID="16" presetClass="entr" presetSubtype="26"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arn(inHorizontal)">
                                      <p:cBhvr>
                                        <p:cTn id="39" dur="500"/>
                                        <p:tgtEl>
                                          <p:spTgt spid="11"/>
                                        </p:tgtEl>
                                      </p:cBhvr>
                                    </p:animEffect>
                                  </p:childTnLst>
                                </p:cTn>
                              </p:par>
                            </p:childTnLst>
                          </p:cTn>
                        </p:par>
                        <p:par>
                          <p:cTn id="40" fill="hold">
                            <p:stCondLst>
                              <p:cond delay="5625"/>
                            </p:stCondLst>
                            <p:childTnLst>
                              <p:par>
                                <p:cTn id="41" presetID="22" presetClass="entr" presetSubtype="4"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down)">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4" grpId="0"/>
      <p:bldP spid="16" grpId="0" animBg="1"/>
      <p:bldP spid="17" grpId="0" animBg="1"/>
      <p:bldP spid="7" grpId="0"/>
      <p:bldP spid="8" grpId="0" animBg="1"/>
      <p:bldP spid="9" grpId="0" animBg="1"/>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第二章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活动内容</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27</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第二部分   </a:t>
            </a:r>
            <a:r>
              <a:rPr lang="zh-CN" altLang="en-US" sz="2400" dirty="0">
                <a:solidFill>
                  <a:srgbClr val="F5E4D0"/>
                </a:solidFill>
                <a:latin typeface="造字工房版黑（非商用）常规体" pitchFamily="50" charset="-122"/>
                <a:ea typeface="造字工房版黑（非商用）常规体" pitchFamily="50" charset="-122"/>
              </a:rPr>
              <a:t>活动筹备</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7" name="矩形 6"/>
          <p:cNvSpPr/>
          <p:nvPr/>
        </p:nvSpPr>
        <p:spPr>
          <a:xfrm>
            <a:off x="494619" y="2352674"/>
            <a:ext cx="11202761" cy="3362325"/>
          </a:xfrm>
          <a:prstGeom prst="rect">
            <a:avLst/>
          </a:prstGeom>
          <a:gradFill>
            <a:gsLst>
              <a:gs pos="75000">
                <a:srgbClr val="E3E3E3"/>
              </a:gs>
              <a:gs pos="50000">
                <a:srgbClr val="ECECEC"/>
              </a:gs>
              <a:gs pos="0">
                <a:schemeClr val="bg1"/>
              </a:gs>
              <a:gs pos="100000">
                <a:schemeClr val="bg1">
                  <a:lumMod val="85000"/>
                </a:schemeClr>
              </a:gs>
            </a:gsLst>
            <a:lin ang="3000000" scaled="0"/>
          </a:gra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46654" y="2614588"/>
            <a:ext cx="151719" cy="62865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94619" y="1638300"/>
            <a:ext cx="11202760" cy="583417"/>
            <a:chOff x="494619" y="1638300"/>
            <a:chExt cx="11202760" cy="583417"/>
          </a:xfrm>
        </p:grpSpPr>
        <p:grpSp>
          <p:nvGrpSpPr>
            <p:cNvPr id="12" name="组合 11"/>
            <p:cNvGrpSpPr/>
            <p:nvPr/>
          </p:nvGrpSpPr>
          <p:grpSpPr>
            <a:xfrm>
              <a:off x="494619" y="1638300"/>
              <a:ext cx="705531" cy="583417"/>
              <a:chOff x="494619" y="1638300"/>
              <a:chExt cx="705531" cy="583417"/>
            </a:xfrm>
          </p:grpSpPr>
          <p:sp>
            <p:nvSpPr>
              <p:cNvPr id="17" name="矩形 16"/>
              <p:cNvSpPr/>
              <p:nvPr/>
            </p:nvSpPr>
            <p:spPr>
              <a:xfrm>
                <a:off x="494619" y="1638300"/>
                <a:ext cx="705531" cy="583417"/>
              </a:xfrm>
              <a:prstGeom prst="rect">
                <a:avLst/>
              </a:prstGeom>
              <a:solidFill>
                <a:schemeClr val="tx1">
                  <a:lumMod val="85000"/>
                  <a:lumOff val="15000"/>
                </a:schemeClr>
              </a:soli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50747" y="1676400"/>
                <a:ext cx="601777" cy="523220"/>
              </a:xfrm>
              <a:prstGeom prst="rect">
                <a:avLst/>
              </a:prstGeom>
              <a:noFill/>
            </p:spPr>
            <p:txBody>
              <a:bodyPr wrap="square" rtlCol="0">
                <a:spAutoFit/>
              </a:bodyPr>
              <a:lstStyle/>
              <a:p>
                <a:r>
                  <a:rPr lang="en-US" altLang="zh-CN" sz="2800" dirty="0">
                    <a:solidFill>
                      <a:schemeClr val="bg1"/>
                    </a:solidFill>
                    <a:effectLst>
                      <a:outerShdw blurRad="38100" dist="38100" dir="2700000" algn="tl">
                        <a:srgbClr val="000000">
                          <a:alpha val="43137"/>
                        </a:srgbClr>
                      </a:outerShdw>
                    </a:effectLst>
                    <a:latin typeface="Impact" panose="020B0806030902050204" pitchFamily="34" charset="0"/>
                  </a:rPr>
                  <a:t>01</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ndParaRPr>
              </a:p>
            </p:txBody>
          </p:sp>
        </p:grpSp>
        <p:grpSp>
          <p:nvGrpSpPr>
            <p:cNvPr id="11" name="组合 10"/>
            <p:cNvGrpSpPr/>
            <p:nvPr/>
          </p:nvGrpSpPr>
          <p:grpSpPr>
            <a:xfrm>
              <a:off x="1200150" y="1638300"/>
              <a:ext cx="10497229" cy="583417"/>
              <a:chOff x="1200150" y="1638300"/>
              <a:chExt cx="10497229" cy="583417"/>
            </a:xfrm>
          </p:grpSpPr>
          <p:sp>
            <p:nvSpPr>
              <p:cNvPr id="16" name="矩形 15"/>
              <p:cNvSpPr/>
              <p:nvPr/>
            </p:nvSpPr>
            <p:spPr>
              <a:xfrm>
                <a:off x="1200150" y="1638300"/>
                <a:ext cx="10497229" cy="583417"/>
              </a:xfrm>
              <a:prstGeom prst="rect">
                <a:avLst/>
              </a:prstGeom>
              <a:solidFill>
                <a:srgbClr val="CD1F06"/>
              </a:soli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6"/>
              <p:cNvSpPr txBox="1"/>
              <p:nvPr/>
            </p:nvSpPr>
            <p:spPr>
              <a:xfrm>
                <a:off x="1247776" y="1682263"/>
                <a:ext cx="3187093" cy="492443"/>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r>
                  <a:rPr lang="zh-CN" altLang="en-US" i="1" dirty="0">
                    <a:solidFill>
                      <a:schemeClr val="bg1"/>
                    </a:solidFill>
                    <a:effectLst>
                      <a:outerShdw blurRad="38100" dist="38100" dir="2700000" algn="tl">
                        <a:srgbClr val="000000">
                          <a:alpha val="43137"/>
                        </a:srgbClr>
                      </a:outerShdw>
                    </a:effectLst>
                  </a:rPr>
                  <a:t>点击添加活动内容</a:t>
                </a:r>
                <a:endParaRPr lang="zh-CN" altLang="zh-CN" i="1" dirty="0">
                  <a:solidFill>
                    <a:schemeClr val="bg1"/>
                  </a:solidFill>
                  <a:effectLst>
                    <a:outerShdw blurRad="38100" dist="38100" dir="2700000" algn="tl">
                      <a:srgbClr val="000000">
                        <a:alpha val="43137"/>
                      </a:srgbClr>
                    </a:outerShdw>
                  </a:effectLst>
                </a:endParaRPr>
              </a:p>
            </p:txBody>
          </p:sp>
        </p:grpSp>
      </p:grpSp>
      <p:sp>
        <p:nvSpPr>
          <p:cNvPr id="23" name="矩形 22"/>
          <p:cNvSpPr/>
          <p:nvPr/>
        </p:nvSpPr>
        <p:spPr>
          <a:xfrm>
            <a:off x="11622405" y="4812385"/>
            <a:ext cx="151719" cy="62865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847384" y="2614588"/>
            <a:ext cx="10715557" cy="1323439"/>
          </a:xfrm>
          <a:prstGeom prst="rect">
            <a:avLst/>
          </a:prstGeom>
          <a:noFill/>
        </p:spPr>
        <p:txBody>
          <a:bodyPr wrap="square" rtlCol="0">
            <a:spAutoFit/>
          </a:bodyPr>
          <a:lstStyle/>
          <a:p>
            <a:r>
              <a:rPr lang="zh-CN" altLang="en-US" sz="1600" dirty="0"/>
              <a:t>每逢</a:t>
            </a:r>
            <a:r>
              <a:rPr lang="en-US" altLang="zh-CN" sz="1600" dirty="0"/>
              <a:t>9</a:t>
            </a:r>
            <a:r>
              <a:rPr lang="zh-CN" altLang="en-US" sz="1600" dirty="0"/>
              <a:t>月的劳动节，美国人可以放假一天，全美各地的民众一般都会举行游行、集会等各种庆祝活动，以示对劳工的尊重。在一些州，人们在游行之后还要举办野餐会，热闹地吃喝、唱歌、跳舞。入夜，有的地方还会放焰火。</a:t>
            </a:r>
            <a:endParaRPr lang="en-US" altLang="zh-CN" sz="1600" dirty="0"/>
          </a:p>
          <a:p>
            <a:endParaRPr lang="en-US" altLang="zh-CN" sz="1600" dirty="0"/>
          </a:p>
          <a:p>
            <a:r>
              <a:rPr lang="zh-CN" altLang="en-US" sz="1600" dirty="0"/>
              <a:t>俄罗斯：游行、集会、娱乐一个都不少，自国际上设立劳动节以来，俄罗斯一直重视这个特别的节日。“五一”这天，俄罗斯全国放假，并举行各种庆祝活动及群众性游行。</a:t>
            </a:r>
            <a:endParaRPr lang="zh-CN" altLang="en-US" sz="1600" dirty="0"/>
          </a:p>
        </p:txBody>
      </p:sp>
      <p:sp>
        <p:nvSpPr>
          <p:cNvPr id="25" name="矩形 24"/>
          <p:cNvSpPr/>
          <p:nvPr/>
        </p:nvSpPr>
        <p:spPr>
          <a:xfrm>
            <a:off x="1359581" y="4357394"/>
            <a:ext cx="1491671" cy="1202846"/>
          </a:xfrm>
          <a:prstGeom prst="rect">
            <a:avLst/>
          </a:prstGeom>
          <a:blipFill>
            <a:blip r:embed="rId5"/>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946622" y="4357394"/>
            <a:ext cx="1491671" cy="1202846"/>
          </a:xfrm>
          <a:prstGeom prst="rect">
            <a:avLst/>
          </a:prstGeom>
          <a:blipFill>
            <a:blip r:embed="rId6"/>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7" name="矩形 26"/>
          <p:cNvSpPr/>
          <p:nvPr/>
        </p:nvSpPr>
        <p:spPr>
          <a:xfrm>
            <a:off x="4533663" y="4357394"/>
            <a:ext cx="1491671" cy="1202846"/>
          </a:xfrm>
          <a:prstGeom prst="rect">
            <a:avLst/>
          </a:prstGeom>
          <a:blipFill>
            <a:blip r:embed="rId7"/>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8" name="矩形 27"/>
          <p:cNvSpPr/>
          <p:nvPr/>
        </p:nvSpPr>
        <p:spPr>
          <a:xfrm>
            <a:off x="6130893" y="4357394"/>
            <a:ext cx="1491671" cy="1202846"/>
          </a:xfrm>
          <a:prstGeom prst="rect">
            <a:avLst/>
          </a:prstGeom>
          <a:blipFill>
            <a:blip r:embed="rId8"/>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9" name="矩形 28"/>
          <p:cNvSpPr/>
          <p:nvPr/>
        </p:nvSpPr>
        <p:spPr>
          <a:xfrm>
            <a:off x="7728123" y="4357394"/>
            <a:ext cx="1491671" cy="1202846"/>
          </a:xfrm>
          <a:prstGeom prst="rect">
            <a:avLst/>
          </a:prstGeom>
          <a:blipFill>
            <a:blip r:embed="rId9"/>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1" name="矩形 30"/>
          <p:cNvSpPr/>
          <p:nvPr/>
        </p:nvSpPr>
        <p:spPr>
          <a:xfrm>
            <a:off x="9325353" y="4357394"/>
            <a:ext cx="1491671" cy="1202846"/>
          </a:xfrm>
          <a:prstGeom prst="rect">
            <a:avLst/>
          </a:prstGeom>
          <a:blipFill>
            <a:blip r:embed="rId10"/>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2" presetClass="entr" presetSubtype="1"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ppt_y</p:attrName>
                                        </p:attrNameLst>
                                      </p:cBhvr>
                                      <p:tavLst>
                                        <p:tav tm="0">
                                          <p:val>
                                            <p:strVal val="#ppt_y-#ppt_h*1.125000"/>
                                          </p:val>
                                        </p:tav>
                                        <p:tav tm="100000">
                                          <p:val>
                                            <p:strVal val="#ppt_y"/>
                                          </p:val>
                                        </p:tav>
                                      </p:tavLst>
                                    </p:anim>
                                    <p:animEffect transition="in" filter="wipe(down)">
                                      <p:cBhvr>
                                        <p:cTn id="19" dur="500"/>
                                        <p:tgtEl>
                                          <p:spTgt spid="13"/>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ppt_y</p:attrName>
                                        </p:attrNameLst>
                                      </p:cBhvr>
                                      <p:tavLst>
                                        <p:tav tm="0">
                                          <p:val>
                                            <p:strVal val="#ppt_y-#ppt_h*1.125000"/>
                                          </p:val>
                                        </p:tav>
                                        <p:tav tm="100000">
                                          <p:val>
                                            <p:strVal val="#ppt_y"/>
                                          </p:val>
                                        </p:tav>
                                      </p:tavLst>
                                    </p:anim>
                                    <p:animEffect transition="in" filter="wipe(down)">
                                      <p:cBhvr>
                                        <p:cTn id="23" dur="500"/>
                                        <p:tgtEl>
                                          <p:spTgt spid="7"/>
                                        </p:tgtEl>
                                      </p:cBhvr>
                                    </p:animEffect>
                                  </p:childTnLst>
                                </p:cTn>
                              </p:par>
                            </p:childTnLst>
                          </p:cTn>
                        </p:par>
                        <p:par>
                          <p:cTn id="24" fill="hold">
                            <p:stCondLst>
                              <p:cond delay="2625"/>
                            </p:stCondLst>
                            <p:childTnLst>
                              <p:par>
                                <p:cTn id="25" presetID="22" presetClass="entr" presetSubtype="1"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1000"/>
                                        <p:tgtEl>
                                          <p:spTgt spid="14"/>
                                        </p:tgtEl>
                                      </p:cBhvr>
                                    </p:animEffect>
                                  </p:childTnLst>
                                </p:cTn>
                              </p:par>
                            </p:childTnLst>
                          </p:cTn>
                        </p:par>
                        <p:par>
                          <p:cTn id="28" fill="hold">
                            <p:stCondLst>
                              <p:cond delay="3625"/>
                            </p:stCondLst>
                            <p:childTnLst>
                              <p:par>
                                <p:cTn id="29" presetID="12" presetClass="entr" presetSubtype="1"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p:tgtEl>
                                          <p:spTgt spid="25"/>
                                        </p:tgtEl>
                                        <p:attrNameLst>
                                          <p:attrName>ppt_y</p:attrName>
                                        </p:attrNameLst>
                                      </p:cBhvr>
                                      <p:tavLst>
                                        <p:tav tm="0">
                                          <p:val>
                                            <p:strVal val="#ppt_y-#ppt_h*1.125000"/>
                                          </p:val>
                                        </p:tav>
                                        <p:tav tm="100000">
                                          <p:val>
                                            <p:strVal val="#ppt_y"/>
                                          </p:val>
                                        </p:tav>
                                      </p:tavLst>
                                    </p:anim>
                                    <p:animEffect transition="in" filter="wipe(down)">
                                      <p:cBhvr>
                                        <p:cTn id="32" dur="500"/>
                                        <p:tgtEl>
                                          <p:spTgt spid="25"/>
                                        </p:tgtEl>
                                      </p:cBhvr>
                                    </p:animEffect>
                                  </p:childTnLst>
                                </p:cTn>
                              </p:par>
                            </p:childTnLst>
                          </p:cTn>
                        </p:par>
                        <p:par>
                          <p:cTn id="33" fill="hold">
                            <p:stCondLst>
                              <p:cond delay="4125"/>
                            </p:stCondLst>
                            <p:childTnLst>
                              <p:par>
                                <p:cTn id="34" presetID="12" presetClass="entr" presetSubtype="1"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p:tgtEl>
                                          <p:spTgt spid="26"/>
                                        </p:tgtEl>
                                        <p:attrNameLst>
                                          <p:attrName>ppt_y</p:attrName>
                                        </p:attrNameLst>
                                      </p:cBhvr>
                                      <p:tavLst>
                                        <p:tav tm="0">
                                          <p:val>
                                            <p:strVal val="#ppt_y-#ppt_h*1.125000"/>
                                          </p:val>
                                        </p:tav>
                                        <p:tav tm="100000">
                                          <p:val>
                                            <p:strVal val="#ppt_y"/>
                                          </p:val>
                                        </p:tav>
                                      </p:tavLst>
                                    </p:anim>
                                    <p:animEffect transition="in" filter="wipe(down)">
                                      <p:cBhvr>
                                        <p:cTn id="37" dur="500"/>
                                        <p:tgtEl>
                                          <p:spTgt spid="26"/>
                                        </p:tgtEl>
                                      </p:cBhvr>
                                    </p:animEffect>
                                  </p:childTnLst>
                                </p:cTn>
                              </p:par>
                            </p:childTnLst>
                          </p:cTn>
                        </p:par>
                        <p:par>
                          <p:cTn id="38" fill="hold">
                            <p:stCondLst>
                              <p:cond delay="4625"/>
                            </p:stCondLst>
                            <p:childTnLst>
                              <p:par>
                                <p:cTn id="39" presetID="12" presetClass="entr" presetSubtype="1"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p:tgtEl>
                                          <p:spTgt spid="27"/>
                                        </p:tgtEl>
                                        <p:attrNameLst>
                                          <p:attrName>ppt_y</p:attrName>
                                        </p:attrNameLst>
                                      </p:cBhvr>
                                      <p:tavLst>
                                        <p:tav tm="0">
                                          <p:val>
                                            <p:strVal val="#ppt_y-#ppt_h*1.125000"/>
                                          </p:val>
                                        </p:tav>
                                        <p:tav tm="100000">
                                          <p:val>
                                            <p:strVal val="#ppt_y"/>
                                          </p:val>
                                        </p:tav>
                                      </p:tavLst>
                                    </p:anim>
                                    <p:animEffect transition="in" filter="wipe(down)">
                                      <p:cBhvr>
                                        <p:cTn id="42" dur="500"/>
                                        <p:tgtEl>
                                          <p:spTgt spid="27"/>
                                        </p:tgtEl>
                                      </p:cBhvr>
                                    </p:animEffect>
                                  </p:childTnLst>
                                </p:cTn>
                              </p:par>
                            </p:childTnLst>
                          </p:cTn>
                        </p:par>
                        <p:par>
                          <p:cTn id="43" fill="hold">
                            <p:stCondLst>
                              <p:cond delay="5125"/>
                            </p:stCondLst>
                            <p:childTnLst>
                              <p:par>
                                <p:cTn id="44" presetID="12" presetClass="entr" presetSubtype="1"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p:tgtEl>
                                          <p:spTgt spid="28"/>
                                        </p:tgtEl>
                                        <p:attrNameLst>
                                          <p:attrName>ppt_y</p:attrName>
                                        </p:attrNameLst>
                                      </p:cBhvr>
                                      <p:tavLst>
                                        <p:tav tm="0">
                                          <p:val>
                                            <p:strVal val="#ppt_y-#ppt_h*1.125000"/>
                                          </p:val>
                                        </p:tav>
                                        <p:tav tm="100000">
                                          <p:val>
                                            <p:strVal val="#ppt_y"/>
                                          </p:val>
                                        </p:tav>
                                      </p:tavLst>
                                    </p:anim>
                                    <p:animEffect transition="in" filter="wipe(down)">
                                      <p:cBhvr>
                                        <p:cTn id="47" dur="500"/>
                                        <p:tgtEl>
                                          <p:spTgt spid="28"/>
                                        </p:tgtEl>
                                      </p:cBhvr>
                                    </p:animEffect>
                                  </p:childTnLst>
                                </p:cTn>
                              </p:par>
                            </p:childTnLst>
                          </p:cTn>
                        </p:par>
                        <p:par>
                          <p:cTn id="48" fill="hold">
                            <p:stCondLst>
                              <p:cond delay="5625"/>
                            </p:stCondLst>
                            <p:childTnLst>
                              <p:par>
                                <p:cTn id="49" presetID="1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500"/>
                                        <p:tgtEl>
                                          <p:spTgt spid="29"/>
                                        </p:tgtEl>
                                        <p:attrNameLst>
                                          <p:attrName>ppt_y</p:attrName>
                                        </p:attrNameLst>
                                      </p:cBhvr>
                                      <p:tavLst>
                                        <p:tav tm="0">
                                          <p:val>
                                            <p:strVal val="#ppt_y-#ppt_h*1.125000"/>
                                          </p:val>
                                        </p:tav>
                                        <p:tav tm="100000">
                                          <p:val>
                                            <p:strVal val="#ppt_y"/>
                                          </p:val>
                                        </p:tav>
                                      </p:tavLst>
                                    </p:anim>
                                    <p:animEffect transition="in" filter="wipe(down)">
                                      <p:cBhvr>
                                        <p:cTn id="52" dur="500"/>
                                        <p:tgtEl>
                                          <p:spTgt spid="29"/>
                                        </p:tgtEl>
                                      </p:cBhvr>
                                    </p:animEffect>
                                  </p:childTnLst>
                                </p:cTn>
                              </p:par>
                            </p:childTnLst>
                          </p:cTn>
                        </p:par>
                        <p:par>
                          <p:cTn id="53" fill="hold">
                            <p:stCondLst>
                              <p:cond delay="6125"/>
                            </p:stCondLst>
                            <p:childTnLst>
                              <p:par>
                                <p:cTn id="54" presetID="12" presetClass="entr" presetSubtype="1" fill="hold" grpId="0"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additive="base">
                                        <p:cTn id="56" dur="500"/>
                                        <p:tgtEl>
                                          <p:spTgt spid="31"/>
                                        </p:tgtEl>
                                        <p:attrNameLst>
                                          <p:attrName>ppt_y</p:attrName>
                                        </p:attrNameLst>
                                      </p:cBhvr>
                                      <p:tavLst>
                                        <p:tav tm="0">
                                          <p:val>
                                            <p:strVal val="#ppt_y-#ppt_h*1.125000"/>
                                          </p:val>
                                        </p:tav>
                                        <p:tav tm="100000">
                                          <p:val>
                                            <p:strVal val="#ppt_y"/>
                                          </p:val>
                                        </p:tav>
                                      </p:tavLst>
                                    </p:anim>
                                    <p:animEffect transition="in" filter="wipe(down)">
                                      <p:cBhvr>
                                        <p:cTn id="57" dur="500"/>
                                        <p:tgtEl>
                                          <p:spTgt spid="31"/>
                                        </p:tgtEl>
                                      </p:cBhvr>
                                    </p:animEffect>
                                  </p:childTnLst>
                                </p:cTn>
                              </p:par>
                            </p:childTnLst>
                          </p:cTn>
                        </p:par>
                        <p:par>
                          <p:cTn id="58" fill="hold">
                            <p:stCondLst>
                              <p:cond delay="6625"/>
                            </p:stCondLst>
                            <p:childTnLst>
                              <p:par>
                                <p:cTn id="59" presetID="2" presetClass="entr" presetSubtype="4"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ppt_x"/>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1" fill="hold" grpId="0" nodeType="with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ppt_x"/>
                                          </p:val>
                                        </p:tav>
                                        <p:tav tm="100000">
                                          <p:val>
                                            <p:strVal val="#ppt_x"/>
                                          </p:val>
                                        </p:tav>
                                      </p:tavLst>
                                    </p:anim>
                                    <p:anim calcmode="lin" valueType="num">
                                      <p:cBhvr additive="base">
                                        <p:cTn id="66"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animBg="1"/>
      <p:bldP spid="8" grpId="0" animBg="1"/>
      <p:bldP spid="23" grpId="0" animBg="1"/>
      <p:bldP spid="14" grpId="0"/>
      <p:bldP spid="25" grpId="0" animBg="1"/>
      <p:bldP spid="26" grpId="0" animBg="1"/>
      <p:bldP spid="27" grpId="0" animBg="1"/>
      <p:bldP spid="28" grpId="0" animBg="1"/>
      <p:bldP spid="29" grpId="0" animBg="1"/>
      <p:bldP spid="3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sp>
        <p:nvSpPr>
          <p:cNvPr id="34" name="矩形 33"/>
          <p:cNvSpPr/>
          <p:nvPr/>
        </p:nvSpPr>
        <p:spPr>
          <a:xfrm>
            <a:off x="5684135" y="2343149"/>
            <a:ext cx="6013245" cy="3414367"/>
          </a:xfrm>
          <a:prstGeom prst="rect">
            <a:avLst/>
          </a:prstGeom>
          <a:gradFill>
            <a:gsLst>
              <a:gs pos="75000">
                <a:srgbClr val="E3E3E3"/>
              </a:gs>
              <a:gs pos="50000">
                <a:srgbClr val="ECECEC"/>
              </a:gs>
              <a:gs pos="0">
                <a:schemeClr val="bg1"/>
              </a:gs>
              <a:gs pos="100000">
                <a:schemeClr val="bg1">
                  <a:lumMod val="85000"/>
                </a:schemeClr>
              </a:gs>
            </a:gsLst>
            <a:lin ang="3000000" scaled="0"/>
          </a:gra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第二章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活动内容</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28</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第二部分   </a:t>
            </a:r>
            <a:r>
              <a:rPr lang="zh-CN" altLang="en-US" sz="2400" dirty="0">
                <a:solidFill>
                  <a:srgbClr val="F5E4D0"/>
                </a:solidFill>
                <a:latin typeface="造字工房版黑（非商用）常规体" pitchFamily="50" charset="-122"/>
                <a:ea typeface="造字工房版黑（非商用）常规体" pitchFamily="50" charset="-122"/>
              </a:rPr>
              <a:t>活动筹备</a:t>
            </a:r>
            <a:endParaRPr lang="zh-CN" altLang="en-US" sz="2400" dirty="0">
              <a:solidFill>
                <a:srgbClr val="F5E4D0"/>
              </a:solidFill>
              <a:latin typeface="造字工房版黑（非商用）常规体" pitchFamily="50" charset="-122"/>
              <a:ea typeface="造字工房版黑（非商用）常规体" pitchFamily="50" charset="-122"/>
            </a:endParaRPr>
          </a:p>
        </p:txBody>
      </p:sp>
      <p:grpSp>
        <p:nvGrpSpPr>
          <p:cNvPr id="14" name="组合 13"/>
          <p:cNvGrpSpPr/>
          <p:nvPr/>
        </p:nvGrpSpPr>
        <p:grpSpPr>
          <a:xfrm>
            <a:off x="494619" y="1638300"/>
            <a:ext cx="11202760" cy="583417"/>
            <a:chOff x="494619" y="1638300"/>
            <a:chExt cx="11202760" cy="583417"/>
          </a:xfrm>
        </p:grpSpPr>
        <p:grpSp>
          <p:nvGrpSpPr>
            <p:cNvPr id="16" name="组合 15"/>
            <p:cNvGrpSpPr/>
            <p:nvPr/>
          </p:nvGrpSpPr>
          <p:grpSpPr>
            <a:xfrm>
              <a:off x="494619" y="1638300"/>
              <a:ext cx="705531" cy="583417"/>
              <a:chOff x="494619" y="1638300"/>
              <a:chExt cx="705531" cy="583417"/>
            </a:xfrm>
          </p:grpSpPr>
          <p:sp>
            <p:nvSpPr>
              <p:cNvPr id="23" name="矩形 22"/>
              <p:cNvSpPr/>
              <p:nvPr/>
            </p:nvSpPr>
            <p:spPr>
              <a:xfrm>
                <a:off x="494619" y="1638300"/>
                <a:ext cx="705531" cy="583417"/>
              </a:xfrm>
              <a:prstGeom prst="rect">
                <a:avLst/>
              </a:prstGeom>
              <a:solidFill>
                <a:schemeClr val="tx1">
                  <a:lumMod val="85000"/>
                  <a:lumOff val="15000"/>
                </a:schemeClr>
              </a:soli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50747" y="1676400"/>
                <a:ext cx="601777" cy="523220"/>
              </a:xfrm>
              <a:prstGeom prst="rect">
                <a:avLst/>
              </a:prstGeom>
              <a:noFill/>
            </p:spPr>
            <p:txBody>
              <a:bodyPr wrap="square" rtlCol="0">
                <a:spAutoFit/>
              </a:bodyPr>
              <a:lstStyle/>
              <a:p>
                <a:r>
                  <a:rPr lang="en-US" altLang="zh-CN" sz="2800" dirty="0">
                    <a:solidFill>
                      <a:schemeClr val="bg1"/>
                    </a:solidFill>
                    <a:effectLst>
                      <a:outerShdw blurRad="38100" dist="38100" dir="2700000" algn="tl">
                        <a:srgbClr val="000000">
                          <a:alpha val="43137"/>
                        </a:srgbClr>
                      </a:outerShdw>
                    </a:effectLst>
                    <a:latin typeface="Impact" panose="020B0806030902050204" pitchFamily="34" charset="0"/>
                  </a:rPr>
                  <a:t>02</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ndParaRPr>
              </a:p>
            </p:txBody>
          </p:sp>
        </p:grpSp>
        <p:grpSp>
          <p:nvGrpSpPr>
            <p:cNvPr id="17" name="组合 16"/>
            <p:cNvGrpSpPr/>
            <p:nvPr/>
          </p:nvGrpSpPr>
          <p:grpSpPr>
            <a:xfrm>
              <a:off x="1200150" y="1638300"/>
              <a:ext cx="10497229" cy="583417"/>
              <a:chOff x="1200150" y="1638300"/>
              <a:chExt cx="10497229" cy="583417"/>
            </a:xfrm>
          </p:grpSpPr>
          <p:sp>
            <p:nvSpPr>
              <p:cNvPr id="21" name="矩形 20"/>
              <p:cNvSpPr/>
              <p:nvPr/>
            </p:nvSpPr>
            <p:spPr>
              <a:xfrm>
                <a:off x="1200150" y="1638300"/>
                <a:ext cx="10497229" cy="583417"/>
              </a:xfrm>
              <a:prstGeom prst="rect">
                <a:avLst/>
              </a:prstGeom>
              <a:solidFill>
                <a:srgbClr val="CD1F06"/>
              </a:soli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6"/>
              <p:cNvSpPr txBox="1"/>
              <p:nvPr/>
            </p:nvSpPr>
            <p:spPr>
              <a:xfrm>
                <a:off x="1247776" y="1682263"/>
                <a:ext cx="3187093" cy="492443"/>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r>
                  <a:rPr lang="zh-CN" altLang="en-US" i="1" dirty="0">
                    <a:solidFill>
                      <a:schemeClr val="bg1"/>
                    </a:solidFill>
                    <a:effectLst>
                      <a:outerShdw blurRad="38100" dist="38100" dir="2700000" algn="tl">
                        <a:srgbClr val="000000">
                          <a:alpha val="43137"/>
                        </a:srgbClr>
                      </a:outerShdw>
                    </a:effectLst>
                  </a:rPr>
                  <a:t>点击添加活动内容</a:t>
                </a:r>
                <a:endParaRPr lang="zh-CN" altLang="zh-CN" i="1" dirty="0">
                  <a:solidFill>
                    <a:schemeClr val="bg1"/>
                  </a:solidFill>
                  <a:effectLst>
                    <a:outerShdw blurRad="38100" dist="38100" dir="2700000" algn="tl">
                      <a:srgbClr val="000000">
                        <a:alpha val="43137"/>
                      </a:srgbClr>
                    </a:outerShdw>
                  </a:effectLst>
                </a:endParaRPr>
              </a:p>
            </p:txBody>
          </p:sp>
        </p:grpSp>
      </p:grpSp>
      <p:sp>
        <p:nvSpPr>
          <p:cNvPr id="25" name="矩形 24"/>
          <p:cNvSpPr/>
          <p:nvPr/>
        </p:nvSpPr>
        <p:spPr>
          <a:xfrm>
            <a:off x="494619" y="2357091"/>
            <a:ext cx="2429556" cy="3400425"/>
          </a:xfrm>
          <a:prstGeom prst="rect">
            <a:avLst/>
          </a:prstGeom>
          <a:blipFill>
            <a:blip r:embed="rId5"/>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3089377" y="2357091"/>
            <a:ext cx="2429556" cy="3400425"/>
          </a:xfrm>
          <a:prstGeom prst="rect">
            <a:avLst/>
          </a:prstGeom>
          <a:blipFill>
            <a:blip r:embed="rId6"/>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6038850" y="2876882"/>
            <a:ext cx="5438366" cy="584775"/>
          </a:xfrm>
          <a:prstGeom prst="rect">
            <a:avLst/>
          </a:prstGeom>
          <a:noFill/>
        </p:spPr>
        <p:txBody>
          <a:bodyPr wrap="square" rtlCol="0">
            <a:spAutoFit/>
          </a:bodyPr>
          <a:lstStyle/>
          <a:p>
            <a:r>
              <a:rPr lang="zh-CN" altLang="en-US" sz="1600" dirty="0"/>
              <a:t>上述活动主要是由政府组织，游行队伍中包括各企业、机关的代表。都会在这一天自发举行各种庆祝活动。</a:t>
            </a:r>
            <a:endParaRPr lang="zh-CN" altLang="en-US" sz="1600" dirty="0"/>
          </a:p>
        </p:txBody>
      </p:sp>
      <p:sp>
        <p:nvSpPr>
          <p:cNvPr id="29" name="文本框 28"/>
          <p:cNvSpPr txBox="1"/>
          <p:nvPr/>
        </p:nvSpPr>
        <p:spPr>
          <a:xfrm>
            <a:off x="6038850" y="3749040"/>
            <a:ext cx="5438366" cy="584775"/>
          </a:xfrm>
          <a:prstGeom prst="rect">
            <a:avLst/>
          </a:prstGeom>
          <a:noFill/>
        </p:spPr>
        <p:txBody>
          <a:bodyPr wrap="square" rtlCol="0">
            <a:spAutoFit/>
          </a:bodyPr>
          <a:lstStyle/>
          <a:p>
            <a:r>
              <a:rPr lang="zh-CN" altLang="en-US" sz="1600" dirty="0"/>
              <a:t>上述活动主要是由政府组织，游行队伍中包括机关的代表。都会在这一天自发举行各种庆祝活动。</a:t>
            </a:r>
            <a:endParaRPr lang="zh-CN" altLang="en-US" sz="1600" dirty="0"/>
          </a:p>
        </p:txBody>
      </p:sp>
      <p:sp>
        <p:nvSpPr>
          <p:cNvPr id="33" name="文本框 32"/>
          <p:cNvSpPr txBox="1"/>
          <p:nvPr/>
        </p:nvSpPr>
        <p:spPr>
          <a:xfrm>
            <a:off x="6048375" y="4686748"/>
            <a:ext cx="5438366" cy="584775"/>
          </a:xfrm>
          <a:prstGeom prst="rect">
            <a:avLst/>
          </a:prstGeom>
          <a:noFill/>
        </p:spPr>
        <p:txBody>
          <a:bodyPr wrap="square" rtlCol="0">
            <a:spAutoFit/>
          </a:bodyPr>
          <a:lstStyle/>
          <a:p>
            <a:r>
              <a:rPr lang="zh-CN" altLang="en-US" sz="1600" dirty="0"/>
              <a:t>过去，上述活动主要是由政府组织，游行队伍中包括各企业代表。都会在这一天自发举行各种庆祝活动。</a:t>
            </a:r>
            <a:endParaRPr lang="zh-CN" altLang="en-US" sz="1600" dirty="0"/>
          </a:p>
        </p:txBody>
      </p:sp>
      <p:sp>
        <p:nvSpPr>
          <p:cNvPr id="35" name="矩形 34"/>
          <p:cNvSpPr/>
          <p:nvPr/>
        </p:nvSpPr>
        <p:spPr>
          <a:xfrm>
            <a:off x="5701482" y="2838782"/>
            <a:ext cx="151719" cy="62865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5702504" y="3730322"/>
            <a:ext cx="151719" cy="62865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5701482" y="4667698"/>
            <a:ext cx="151719" cy="62865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2" presetClass="entr" presetSubtype="1"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p:tgtEl>
                                          <p:spTgt spid="14"/>
                                        </p:tgtEl>
                                        <p:attrNameLst>
                                          <p:attrName>ppt_y</p:attrName>
                                        </p:attrNameLst>
                                      </p:cBhvr>
                                      <p:tavLst>
                                        <p:tav tm="0">
                                          <p:val>
                                            <p:strVal val="#ppt_y-#ppt_h*1.125000"/>
                                          </p:val>
                                        </p:tav>
                                        <p:tav tm="100000">
                                          <p:val>
                                            <p:strVal val="#ppt_y"/>
                                          </p:val>
                                        </p:tav>
                                      </p:tavLst>
                                    </p:anim>
                                    <p:animEffect transition="in" filter="wipe(down)">
                                      <p:cBhvr>
                                        <p:cTn id="19" dur="500"/>
                                        <p:tgtEl>
                                          <p:spTgt spid="14"/>
                                        </p:tgtEl>
                                      </p:cBhvr>
                                    </p:animEffect>
                                  </p:childTnLst>
                                </p:cTn>
                              </p:par>
                              <p:par>
                                <p:cTn id="20" presetID="12" presetClass="entr" presetSubtype="1"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p:tgtEl>
                                          <p:spTgt spid="34"/>
                                        </p:tgtEl>
                                        <p:attrNameLst>
                                          <p:attrName>ppt_y</p:attrName>
                                        </p:attrNameLst>
                                      </p:cBhvr>
                                      <p:tavLst>
                                        <p:tav tm="0">
                                          <p:val>
                                            <p:strVal val="#ppt_y-#ppt_h*1.125000"/>
                                          </p:val>
                                        </p:tav>
                                        <p:tav tm="100000">
                                          <p:val>
                                            <p:strVal val="#ppt_y"/>
                                          </p:val>
                                        </p:tav>
                                      </p:tavLst>
                                    </p:anim>
                                    <p:animEffect transition="in" filter="wipe(down)">
                                      <p:cBhvr>
                                        <p:cTn id="23" dur="500"/>
                                        <p:tgtEl>
                                          <p:spTgt spid="34"/>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p:tgtEl>
                                          <p:spTgt spid="25"/>
                                        </p:tgtEl>
                                        <p:attrNameLst>
                                          <p:attrName>ppt_y</p:attrName>
                                        </p:attrNameLst>
                                      </p:cBhvr>
                                      <p:tavLst>
                                        <p:tav tm="0">
                                          <p:val>
                                            <p:strVal val="#ppt_y-#ppt_h*1.125000"/>
                                          </p:val>
                                        </p:tav>
                                        <p:tav tm="100000">
                                          <p:val>
                                            <p:strVal val="#ppt_y"/>
                                          </p:val>
                                        </p:tav>
                                      </p:tavLst>
                                    </p:anim>
                                    <p:animEffect transition="in" filter="wipe(down)">
                                      <p:cBhvr>
                                        <p:cTn id="27" dur="500"/>
                                        <p:tgtEl>
                                          <p:spTgt spid="25"/>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500"/>
                                        <p:tgtEl>
                                          <p:spTgt spid="26"/>
                                        </p:tgtEl>
                                        <p:attrNameLst>
                                          <p:attrName>ppt_y</p:attrName>
                                        </p:attrNameLst>
                                      </p:cBhvr>
                                      <p:tavLst>
                                        <p:tav tm="0">
                                          <p:val>
                                            <p:strVal val="#ppt_y-#ppt_h*1.125000"/>
                                          </p:val>
                                        </p:tav>
                                        <p:tav tm="100000">
                                          <p:val>
                                            <p:strVal val="#ppt_y"/>
                                          </p:val>
                                        </p:tav>
                                      </p:tavLst>
                                    </p:anim>
                                    <p:animEffect transition="in" filter="wipe(down)">
                                      <p:cBhvr>
                                        <p:cTn id="31" dur="500"/>
                                        <p:tgtEl>
                                          <p:spTgt spid="26"/>
                                        </p:tgtEl>
                                      </p:cBhvr>
                                    </p:animEffect>
                                  </p:childTnLst>
                                </p:cTn>
                              </p:par>
                            </p:childTnLst>
                          </p:cTn>
                        </p:par>
                        <p:par>
                          <p:cTn id="32" fill="hold">
                            <p:stCondLst>
                              <p:cond delay="2625"/>
                            </p:stCondLst>
                            <p:childTnLst>
                              <p:par>
                                <p:cTn id="33" presetID="12" presetClass="entr" presetSubtype="1"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p:tgtEl>
                                          <p:spTgt spid="35"/>
                                        </p:tgtEl>
                                        <p:attrNameLst>
                                          <p:attrName>ppt_y</p:attrName>
                                        </p:attrNameLst>
                                      </p:cBhvr>
                                      <p:tavLst>
                                        <p:tav tm="0">
                                          <p:val>
                                            <p:strVal val="#ppt_y-#ppt_h*1.125000"/>
                                          </p:val>
                                        </p:tav>
                                        <p:tav tm="100000">
                                          <p:val>
                                            <p:strVal val="#ppt_y"/>
                                          </p:val>
                                        </p:tav>
                                      </p:tavLst>
                                    </p:anim>
                                    <p:animEffect transition="in" filter="wipe(down)">
                                      <p:cBhvr>
                                        <p:cTn id="36" dur="500"/>
                                        <p:tgtEl>
                                          <p:spTgt spid="35"/>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p:tgtEl>
                                          <p:spTgt spid="8"/>
                                        </p:tgtEl>
                                        <p:attrNameLst>
                                          <p:attrName>ppt_x</p:attrName>
                                        </p:attrNameLst>
                                      </p:cBhvr>
                                      <p:tavLst>
                                        <p:tav tm="0">
                                          <p:val>
                                            <p:strVal val="#ppt_x+#ppt_w*1.125000"/>
                                          </p:val>
                                        </p:tav>
                                        <p:tav tm="100000">
                                          <p:val>
                                            <p:strVal val="#ppt_x"/>
                                          </p:val>
                                        </p:tav>
                                      </p:tavLst>
                                    </p:anim>
                                    <p:animEffect transition="in" filter="wipe(left)">
                                      <p:cBhvr>
                                        <p:cTn id="40" dur="500"/>
                                        <p:tgtEl>
                                          <p:spTgt spid="8"/>
                                        </p:tgtEl>
                                      </p:cBhvr>
                                    </p:animEffect>
                                  </p:childTnLst>
                                </p:cTn>
                              </p:par>
                            </p:childTnLst>
                          </p:cTn>
                        </p:par>
                        <p:par>
                          <p:cTn id="41" fill="hold">
                            <p:stCondLst>
                              <p:cond delay="3125"/>
                            </p:stCondLst>
                            <p:childTnLst>
                              <p:par>
                                <p:cTn id="42" presetID="12" presetClass="entr" presetSubtype="1"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p:tgtEl>
                                          <p:spTgt spid="36"/>
                                        </p:tgtEl>
                                        <p:attrNameLst>
                                          <p:attrName>ppt_y</p:attrName>
                                        </p:attrNameLst>
                                      </p:cBhvr>
                                      <p:tavLst>
                                        <p:tav tm="0">
                                          <p:val>
                                            <p:strVal val="#ppt_y-#ppt_h*1.125000"/>
                                          </p:val>
                                        </p:tav>
                                        <p:tav tm="100000">
                                          <p:val>
                                            <p:strVal val="#ppt_y"/>
                                          </p:val>
                                        </p:tav>
                                      </p:tavLst>
                                    </p:anim>
                                    <p:animEffect transition="in" filter="wipe(down)">
                                      <p:cBhvr>
                                        <p:cTn id="45" dur="500"/>
                                        <p:tgtEl>
                                          <p:spTgt spid="36"/>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p:tgtEl>
                                          <p:spTgt spid="29"/>
                                        </p:tgtEl>
                                        <p:attrNameLst>
                                          <p:attrName>ppt_x</p:attrName>
                                        </p:attrNameLst>
                                      </p:cBhvr>
                                      <p:tavLst>
                                        <p:tav tm="0">
                                          <p:val>
                                            <p:strVal val="#ppt_x+#ppt_w*1.125000"/>
                                          </p:val>
                                        </p:tav>
                                        <p:tav tm="100000">
                                          <p:val>
                                            <p:strVal val="#ppt_x"/>
                                          </p:val>
                                        </p:tav>
                                      </p:tavLst>
                                    </p:anim>
                                    <p:animEffect transition="in" filter="wipe(left)">
                                      <p:cBhvr>
                                        <p:cTn id="49" dur="500"/>
                                        <p:tgtEl>
                                          <p:spTgt spid="29"/>
                                        </p:tgtEl>
                                      </p:cBhvr>
                                    </p:animEffect>
                                  </p:childTnLst>
                                </p:cTn>
                              </p:par>
                            </p:childTnLst>
                          </p:cTn>
                        </p:par>
                        <p:par>
                          <p:cTn id="50" fill="hold">
                            <p:stCondLst>
                              <p:cond delay="3625"/>
                            </p:stCondLst>
                            <p:childTnLst>
                              <p:par>
                                <p:cTn id="51" presetID="12" presetClass="entr" presetSubtype="1" fill="hold" grpId="0" nodeType="after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500"/>
                                        <p:tgtEl>
                                          <p:spTgt spid="37"/>
                                        </p:tgtEl>
                                        <p:attrNameLst>
                                          <p:attrName>ppt_y</p:attrName>
                                        </p:attrNameLst>
                                      </p:cBhvr>
                                      <p:tavLst>
                                        <p:tav tm="0">
                                          <p:val>
                                            <p:strVal val="#ppt_y-#ppt_h*1.125000"/>
                                          </p:val>
                                        </p:tav>
                                        <p:tav tm="100000">
                                          <p:val>
                                            <p:strVal val="#ppt_y"/>
                                          </p:val>
                                        </p:tav>
                                      </p:tavLst>
                                    </p:anim>
                                    <p:animEffect transition="in" filter="wipe(down)">
                                      <p:cBhvr>
                                        <p:cTn id="54" dur="500"/>
                                        <p:tgtEl>
                                          <p:spTgt spid="37"/>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additive="base">
                                        <p:cTn id="57" dur="500"/>
                                        <p:tgtEl>
                                          <p:spTgt spid="33"/>
                                        </p:tgtEl>
                                        <p:attrNameLst>
                                          <p:attrName>ppt_x</p:attrName>
                                        </p:attrNameLst>
                                      </p:cBhvr>
                                      <p:tavLst>
                                        <p:tav tm="0">
                                          <p:val>
                                            <p:strVal val="#ppt_x+#ppt_w*1.125000"/>
                                          </p:val>
                                        </p:tav>
                                        <p:tav tm="100000">
                                          <p:val>
                                            <p:strVal val="#ppt_x"/>
                                          </p:val>
                                        </p:tav>
                                      </p:tavLst>
                                    </p:anim>
                                    <p:animEffect transition="in" filter="wipe(left)">
                                      <p:cBhvr>
                                        <p:cTn id="5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5" grpId="0"/>
      <p:bldP spid="5" grpId="1"/>
      <p:bldP spid="25" grpId="0" animBg="1"/>
      <p:bldP spid="26" grpId="0" animBg="1"/>
      <p:bldP spid="8" grpId="0"/>
      <p:bldP spid="29" grpId="0"/>
      <p:bldP spid="33" grpId="0"/>
      <p:bldP spid="35" grpId="0" animBg="1"/>
      <p:bldP spid="36" grpId="0" animBg="1"/>
      <p:bldP spid="3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第二章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活动内容</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29</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第二部分   </a:t>
            </a:r>
            <a:r>
              <a:rPr lang="zh-CN" altLang="en-US" sz="2400" dirty="0">
                <a:solidFill>
                  <a:srgbClr val="F5E4D0"/>
                </a:solidFill>
                <a:latin typeface="造字工房版黑（非商用）常规体" pitchFamily="50" charset="-122"/>
                <a:ea typeface="造字工房版黑（非商用）常规体" pitchFamily="50" charset="-122"/>
              </a:rPr>
              <a:t>活动筹备</a:t>
            </a:r>
            <a:endParaRPr lang="zh-CN" altLang="en-US" sz="2400" dirty="0">
              <a:solidFill>
                <a:srgbClr val="F5E4D0"/>
              </a:solidFill>
              <a:latin typeface="造字工房版黑（非商用）常规体" pitchFamily="50" charset="-122"/>
              <a:ea typeface="造字工房版黑（非商用）常规体" pitchFamily="50" charset="-122"/>
            </a:endParaRPr>
          </a:p>
        </p:txBody>
      </p:sp>
      <p:grpSp>
        <p:nvGrpSpPr>
          <p:cNvPr id="14" name="组合 13"/>
          <p:cNvGrpSpPr/>
          <p:nvPr/>
        </p:nvGrpSpPr>
        <p:grpSpPr>
          <a:xfrm>
            <a:off x="494619" y="1638300"/>
            <a:ext cx="5687107" cy="583417"/>
            <a:chOff x="494619" y="1638300"/>
            <a:chExt cx="5687107" cy="583417"/>
          </a:xfrm>
        </p:grpSpPr>
        <p:grpSp>
          <p:nvGrpSpPr>
            <p:cNvPr id="16" name="组合 15"/>
            <p:cNvGrpSpPr/>
            <p:nvPr/>
          </p:nvGrpSpPr>
          <p:grpSpPr>
            <a:xfrm>
              <a:off x="494619" y="1638300"/>
              <a:ext cx="705531" cy="583417"/>
              <a:chOff x="494619" y="1638300"/>
              <a:chExt cx="705531" cy="583417"/>
            </a:xfrm>
          </p:grpSpPr>
          <p:sp>
            <p:nvSpPr>
              <p:cNvPr id="23" name="矩形 22"/>
              <p:cNvSpPr/>
              <p:nvPr/>
            </p:nvSpPr>
            <p:spPr>
              <a:xfrm>
                <a:off x="494619" y="1638300"/>
                <a:ext cx="705531" cy="583417"/>
              </a:xfrm>
              <a:prstGeom prst="rect">
                <a:avLst/>
              </a:prstGeom>
              <a:solidFill>
                <a:schemeClr val="tx1">
                  <a:lumMod val="85000"/>
                  <a:lumOff val="15000"/>
                </a:schemeClr>
              </a:soli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50747" y="1676400"/>
                <a:ext cx="601777" cy="523220"/>
              </a:xfrm>
              <a:prstGeom prst="rect">
                <a:avLst/>
              </a:prstGeom>
              <a:noFill/>
            </p:spPr>
            <p:txBody>
              <a:bodyPr wrap="square" rtlCol="0">
                <a:spAutoFit/>
              </a:bodyPr>
              <a:lstStyle/>
              <a:p>
                <a:r>
                  <a:rPr lang="en-US" altLang="zh-CN" sz="2800" dirty="0">
                    <a:solidFill>
                      <a:schemeClr val="bg1"/>
                    </a:solidFill>
                    <a:effectLst>
                      <a:outerShdw blurRad="38100" dist="38100" dir="2700000" algn="tl">
                        <a:srgbClr val="000000">
                          <a:alpha val="43137"/>
                        </a:srgbClr>
                      </a:outerShdw>
                    </a:effectLst>
                    <a:latin typeface="Impact" panose="020B0806030902050204" pitchFamily="34" charset="0"/>
                  </a:rPr>
                  <a:t>03</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ndParaRPr>
              </a:p>
            </p:txBody>
          </p:sp>
        </p:grpSp>
        <p:grpSp>
          <p:nvGrpSpPr>
            <p:cNvPr id="17" name="组合 16"/>
            <p:cNvGrpSpPr/>
            <p:nvPr/>
          </p:nvGrpSpPr>
          <p:grpSpPr>
            <a:xfrm>
              <a:off x="1200151" y="1638300"/>
              <a:ext cx="4981575" cy="583417"/>
              <a:chOff x="1200151" y="1638300"/>
              <a:chExt cx="4981575" cy="583417"/>
            </a:xfrm>
          </p:grpSpPr>
          <p:sp>
            <p:nvSpPr>
              <p:cNvPr id="21" name="矩形 20"/>
              <p:cNvSpPr/>
              <p:nvPr/>
            </p:nvSpPr>
            <p:spPr>
              <a:xfrm>
                <a:off x="1200151" y="1638300"/>
                <a:ext cx="4981575" cy="583417"/>
              </a:xfrm>
              <a:prstGeom prst="rect">
                <a:avLst/>
              </a:prstGeom>
              <a:solidFill>
                <a:srgbClr val="CD1F06"/>
              </a:soli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6"/>
              <p:cNvSpPr txBox="1"/>
              <p:nvPr/>
            </p:nvSpPr>
            <p:spPr>
              <a:xfrm>
                <a:off x="1247776" y="1682263"/>
                <a:ext cx="3187093" cy="492443"/>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r>
                  <a:rPr lang="zh-CN" altLang="en-US" i="1" dirty="0">
                    <a:solidFill>
                      <a:schemeClr val="bg1"/>
                    </a:solidFill>
                    <a:effectLst>
                      <a:outerShdw blurRad="38100" dist="38100" dir="2700000" algn="tl">
                        <a:srgbClr val="000000">
                          <a:alpha val="43137"/>
                        </a:srgbClr>
                      </a:outerShdw>
                    </a:effectLst>
                  </a:rPr>
                  <a:t>点击添加活动内容</a:t>
                </a:r>
                <a:endParaRPr lang="zh-CN" altLang="zh-CN" i="1" dirty="0">
                  <a:solidFill>
                    <a:schemeClr val="bg1"/>
                  </a:solidFill>
                  <a:effectLst>
                    <a:outerShdw blurRad="38100" dist="38100" dir="2700000" algn="tl">
                      <a:srgbClr val="000000">
                        <a:alpha val="43137"/>
                      </a:srgbClr>
                    </a:outerShdw>
                  </a:effectLst>
                </a:endParaRPr>
              </a:p>
            </p:txBody>
          </p:sp>
        </p:grpSp>
      </p:grpSp>
      <p:sp>
        <p:nvSpPr>
          <p:cNvPr id="25" name="矩形 24"/>
          <p:cNvSpPr/>
          <p:nvPr/>
        </p:nvSpPr>
        <p:spPr>
          <a:xfrm>
            <a:off x="494620" y="2352674"/>
            <a:ext cx="5687106" cy="3362325"/>
          </a:xfrm>
          <a:prstGeom prst="rect">
            <a:avLst/>
          </a:prstGeom>
          <a:gradFill>
            <a:gsLst>
              <a:gs pos="75000">
                <a:srgbClr val="E3E3E3"/>
              </a:gs>
              <a:gs pos="50000">
                <a:srgbClr val="ECECEC"/>
              </a:gs>
              <a:gs pos="0">
                <a:schemeClr val="bg1"/>
              </a:gs>
              <a:gs pos="100000">
                <a:schemeClr val="bg1">
                  <a:lumMod val="85000"/>
                </a:schemeClr>
              </a:gs>
            </a:gsLst>
            <a:lin ang="3000000" scaled="0"/>
          </a:gra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46654" y="2614588"/>
            <a:ext cx="151719" cy="62865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766423" y="2522707"/>
            <a:ext cx="5143500" cy="1661993"/>
          </a:xfrm>
          <a:prstGeom prst="rect">
            <a:avLst/>
          </a:prstGeom>
          <a:noFill/>
        </p:spPr>
        <p:txBody>
          <a:bodyPr wrap="square" rtlCol="0">
            <a:spAutoFit/>
          </a:bodyPr>
          <a:lstStyle/>
          <a:p>
            <a:pPr>
              <a:lnSpc>
                <a:spcPct val="150000"/>
              </a:lnSpc>
            </a:pPr>
            <a:r>
              <a:rPr lang="zh-CN" altLang="en-US" sz="2000" b="1" dirty="0">
                <a:latin typeface="微软雅黑" panose="020B0503020204020204" pitchFamily="34" charset="-122"/>
                <a:ea typeface="微软雅黑" panose="020B0503020204020204" pitchFamily="34" charset="-122"/>
              </a:rPr>
              <a:t>日本是一个节日比较多的国家</a:t>
            </a:r>
            <a:r>
              <a:rPr lang="zh-CN" altLang="en-US" sz="1600" dirty="0"/>
              <a:t>，</a:t>
            </a:r>
            <a:r>
              <a:rPr lang="en-US" altLang="zh-CN" sz="1600" dirty="0"/>
              <a:t>5</a:t>
            </a:r>
            <a:r>
              <a:rPr lang="zh-CN" altLang="en-US" sz="1600" dirty="0"/>
              <a:t>月</a:t>
            </a:r>
            <a:r>
              <a:rPr lang="en-US" altLang="zh-CN" sz="1600" dirty="0"/>
              <a:t>1</a:t>
            </a:r>
            <a:r>
              <a:rPr lang="zh-CN" altLang="en-US" sz="1600" dirty="0"/>
              <a:t>日前后的节日就很多，如</a:t>
            </a:r>
            <a:r>
              <a:rPr lang="en-US" altLang="zh-CN" sz="1600" dirty="0"/>
              <a:t>4</a:t>
            </a:r>
            <a:r>
              <a:rPr lang="zh-CN" altLang="en-US" sz="1600" dirty="0"/>
              <a:t>月</a:t>
            </a:r>
            <a:r>
              <a:rPr lang="en-US" altLang="zh-CN" sz="1600" dirty="0"/>
              <a:t>29</a:t>
            </a:r>
            <a:r>
              <a:rPr lang="zh-CN" altLang="en-US" sz="1600" dirty="0"/>
              <a:t>日植树节、</a:t>
            </a:r>
            <a:r>
              <a:rPr lang="en-US" altLang="zh-CN" sz="1600" dirty="0"/>
              <a:t>5</a:t>
            </a:r>
            <a:r>
              <a:rPr lang="zh-CN" altLang="en-US" sz="1600" dirty="0"/>
              <a:t>月</a:t>
            </a:r>
            <a:r>
              <a:rPr lang="en-US" altLang="zh-CN" sz="1600" dirty="0"/>
              <a:t>3</a:t>
            </a:r>
            <a:r>
              <a:rPr lang="zh-CN" altLang="en-US" sz="1600" dirty="0"/>
              <a:t>日宪法纪念日、</a:t>
            </a:r>
            <a:r>
              <a:rPr lang="en-US" altLang="zh-CN" sz="1600" dirty="0"/>
              <a:t>4</a:t>
            </a:r>
            <a:r>
              <a:rPr lang="zh-CN" altLang="en-US" sz="1600" dirty="0"/>
              <a:t>日国民假日、</a:t>
            </a:r>
            <a:r>
              <a:rPr lang="en-US" altLang="zh-CN" sz="1600" dirty="0"/>
              <a:t>5</a:t>
            </a:r>
            <a:r>
              <a:rPr lang="zh-CN" altLang="en-US" sz="1600" dirty="0"/>
              <a:t>日儿童节，这些假日连起来，一般日本人至少有一周休息时间，最长的甚至达</a:t>
            </a:r>
            <a:r>
              <a:rPr lang="en-US" altLang="zh-CN" sz="1600" dirty="0"/>
              <a:t>11</a:t>
            </a:r>
            <a:r>
              <a:rPr lang="zh-CN" altLang="en-US" sz="1600" dirty="0"/>
              <a:t>天。</a:t>
            </a:r>
            <a:endParaRPr lang="zh-CN" altLang="en-US" sz="1600" dirty="0"/>
          </a:p>
        </p:txBody>
      </p:sp>
      <p:sp>
        <p:nvSpPr>
          <p:cNvPr id="27" name="矩形 26"/>
          <p:cNvSpPr/>
          <p:nvPr/>
        </p:nvSpPr>
        <p:spPr>
          <a:xfrm>
            <a:off x="570820" y="4609693"/>
            <a:ext cx="5534705" cy="1038224"/>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47384" y="4919686"/>
            <a:ext cx="5143500" cy="523220"/>
          </a:xfrm>
          <a:prstGeom prst="rect">
            <a:avLst/>
          </a:prstGeom>
          <a:noFill/>
        </p:spPr>
        <p:txBody>
          <a:bodyPr wrap="square" rtlCol="0">
            <a:spAutoFit/>
          </a:bodyPr>
          <a:lstStyle/>
          <a:p>
            <a:pPr algn="ctr"/>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这个长假的意义真是不同寻常</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8" name="矩形 27"/>
          <p:cNvSpPr/>
          <p:nvPr/>
        </p:nvSpPr>
        <p:spPr>
          <a:xfrm>
            <a:off x="6321200" y="1638300"/>
            <a:ext cx="5375500" cy="4076699"/>
          </a:xfrm>
          <a:prstGeom prst="rect">
            <a:avLst/>
          </a:prstGeom>
          <a:gradFill>
            <a:gsLst>
              <a:gs pos="75000">
                <a:srgbClr val="E3E3E3"/>
              </a:gs>
              <a:gs pos="50000">
                <a:srgbClr val="ECECEC"/>
              </a:gs>
              <a:gs pos="0">
                <a:schemeClr val="bg1"/>
              </a:gs>
              <a:gs pos="100000">
                <a:schemeClr val="bg1">
                  <a:lumMod val="85000"/>
                </a:schemeClr>
              </a:gs>
            </a:gsLst>
            <a:lin ang="3000000" scaled="0"/>
          </a:gra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479178" y="1885950"/>
            <a:ext cx="4969872" cy="2215991"/>
          </a:xfrm>
          <a:prstGeom prst="rect">
            <a:avLst/>
          </a:prstGeom>
          <a:noFill/>
        </p:spPr>
        <p:txBody>
          <a:bodyPr wrap="square" rtlCol="0">
            <a:sp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于</a:t>
            </a:r>
            <a:r>
              <a:rPr lang="en-US" altLang="zh-CN" sz="2800" b="1" dirty="0">
                <a:latin typeface="微软雅黑" panose="020B0503020204020204" pitchFamily="34" charset="-122"/>
                <a:ea typeface="微软雅黑" panose="020B0503020204020204" pitchFamily="34" charset="-122"/>
              </a:rPr>
              <a:t>1932</a:t>
            </a:r>
            <a:r>
              <a:rPr lang="zh-CN" altLang="en-US" sz="2800" b="1" dirty="0">
                <a:latin typeface="微软雅黑" panose="020B0503020204020204" pitchFamily="34" charset="-122"/>
                <a:ea typeface="微软雅黑" panose="020B0503020204020204" pitchFamily="34" charset="-122"/>
              </a:rPr>
              <a:t>年首次颁布劳工条例</a:t>
            </a:r>
            <a:r>
              <a:rPr lang="zh-CN" altLang="en-US" sz="1600" dirty="0"/>
              <a:t>，随后</a:t>
            </a:r>
            <a:r>
              <a:rPr lang="zh-CN" altLang="en-US" sz="1600" b="1" i="1" dirty="0"/>
              <a:t>将每年的</a:t>
            </a:r>
            <a:r>
              <a:rPr lang="en-US" altLang="zh-CN" sz="1600" b="1" i="1" dirty="0"/>
              <a:t>5</a:t>
            </a:r>
            <a:r>
              <a:rPr lang="zh-CN" altLang="en-US" sz="1600" b="1" i="1" dirty="0"/>
              <a:t>月</a:t>
            </a:r>
            <a:r>
              <a:rPr lang="en-US" altLang="zh-CN" sz="1600" b="1" i="1" dirty="0"/>
              <a:t>1</a:t>
            </a:r>
            <a:r>
              <a:rPr lang="zh-CN" altLang="en-US" sz="1600" b="1" i="1" dirty="0"/>
              <a:t>日确定为国家的劳动节</a:t>
            </a:r>
            <a:r>
              <a:rPr lang="zh-CN" altLang="en-US" sz="1600" dirty="0"/>
              <a:t>，以此嘉奖辛勤工作的劳动者。这一天，泰国全国统一放假一天，在首都以及一些大城市会有相关的庆祝活动，不过规模一般都不会太大。</a:t>
            </a:r>
            <a:endParaRPr lang="zh-CN" altLang="en-US" sz="1600" dirty="0"/>
          </a:p>
        </p:txBody>
      </p:sp>
      <p:sp>
        <p:nvSpPr>
          <p:cNvPr id="11" name="文本框 10"/>
          <p:cNvSpPr txBox="1"/>
          <p:nvPr/>
        </p:nvSpPr>
        <p:spPr>
          <a:xfrm>
            <a:off x="6510175" y="4348376"/>
            <a:ext cx="5052766" cy="1200329"/>
          </a:xfrm>
          <a:prstGeom prst="rect">
            <a:avLst/>
          </a:prstGeom>
          <a:noFill/>
        </p:spPr>
        <p:txBody>
          <a:bodyPr wrap="square" rtlCol="0">
            <a:spAutoFit/>
          </a:bodyPr>
          <a:lstStyle/>
          <a:p>
            <a:pPr>
              <a:lnSpc>
                <a:spcPct val="150000"/>
              </a:lnSpc>
            </a:pPr>
            <a:r>
              <a:rPr lang="zh-CN" altLang="en-US" sz="1600" dirty="0">
                <a:latin typeface="楷体" panose="02010609060101010101" pitchFamily="49" charset="-122"/>
                <a:ea typeface="楷体" panose="02010609060101010101" pitchFamily="49" charset="-122"/>
              </a:rPr>
              <a:t>对工薪阶层来说，这个长假的意义真是不同寻常。因此，在日本，劳动节专门的庆祝活动日渐被“五一黄金周”所取代。</a:t>
            </a:r>
            <a:endParaRPr lang="zh-CN" altLang="en-US" sz="1600" dirty="0">
              <a:latin typeface="楷体" panose="02010609060101010101" pitchFamily="49" charset="-122"/>
              <a:ea typeface="楷体" panose="02010609060101010101" pitchFamily="49" charset="-122"/>
            </a:endParaRPr>
          </a:p>
        </p:txBody>
      </p:sp>
      <p:sp>
        <p:nvSpPr>
          <p:cNvPr id="29" name="矩形 28"/>
          <p:cNvSpPr/>
          <p:nvPr/>
        </p:nvSpPr>
        <p:spPr>
          <a:xfrm>
            <a:off x="11620840" y="4664963"/>
            <a:ext cx="151719" cy="62865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1625604" y="2038349"/>
            <a:ext cx="151719" cy="62865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par>
                                <p:cTn id="15" presetID="12" presetClass="entr" presetSubtype="1"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p:tgtEl>
                                          <p:spTgt spid="14"/>
                                        </p:tgtEl>
                                        <p:attrNameLst>
                                          <p:attrName>ppt_y</p:attrName>
                                        </p:attrNameLst>
                                      </p:cBhvr>
                                      <p:tavLst>
                                        <p:tav tm="0">
                                          <p:val>
                                            <p:strVal val="#ppt_y-#ppt_h*1.125000"/>
                                          </p:val>
                                        </p:tav>
                                        <p:tav tm="100000">
                                          <p:val>
                                            <p:strVal val="#ppt_y"/>
                                          </p:val>
                                        </p:tav>
                                      </p:tavLst>
                                    </p:anim>
                                    <p:animEffect transition="in" filter="wipe(down)">
                                      <p:cBhvr>
                                        <p:cTn id="18" dur="500"/>
                                        <p:tgtEl>
                                          <p:spTgt spid="14"/>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p:tgtEl>
                                          <p:spTgt spid="25"/>
                                        </p:tgtEl>
                                        <p:attrNameLst>
                                          <p:attrName>ppt_y</p:attrName>
                                        </p:attrNameLst>
                                      </p:cBhvr>
                                      <p:tavLst>
                                        <p:tav tm="0">
                                          <p:val>
                                            <p:strVal val="#ppt_y-#ppt_h*1.125000"/>
                                          </p:val>
                                        </p:tav>
                                        <p:tav tm="100000">
                                          <p:val>
                                            <p:strVal val="#ppt_y"/>
                                          </p:val>
                                        </p:tav>
                                      </p:tavLst>
                                    </p:anim>
                                    <p:animEffect transition="in" filter="wipe(down)">
                                      <p:cBhvr>
                                        <p:cTn id="22" dur="500"/>
                                        <p:tgtEl>
                                          <p:spTgt spid="25"/>
                                        </p:tgtEl>
                                      </p:cBhvr>
                                    </p:animEffect>
                                  </p:childTnLst>
                                </p:cTn>
                              </p:par>
                              <p:par>
                                <p:cTn id="23" presetID="12" presetClass="entr" presetSubtype="1"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p:tgtEl>
                                          <p:spTgt spid="28"/>
                                        </p:tgtEl>
                                        <p:attrNameLst>
                                          <p:attrName>ppt_y</p:attrName>
                                        </p:attrNameLst>
                                      </p:cBhvr>
                                      <p:tavLst>
                                        <p:tav tm="0">
                                          <p:val>
                                            <p:strVal val="#ppt_y-#ppt_h*1.125000"/>
                                          </p:val>
                                        </p:tav>
                                        <p:tav tm="100000">
                                          <p:val>
                                            <p:strVal val="#ppt_y"/>
                                          </p:val>
                                        </p:tav>
                                      </p:tavLst>
                                    </p:anim>
                                    <p:animEffect transition="in" filter="wipe(down)">
                                      <p:cBhvr>
                                        <p:cTn id="26" dur="500"/>
                                        <p:tgtEl>
                                          <p:spTgt spid="28"/>
                                        </p:tgtEl>
                                      </p:cBhvr>
                                    </p:animEffect>
                                  </p:childTnLst>
                                </p:cTn>
                              </p:par>
                            </p:childTnLst>
                          </p:cTn>
                        </p:par>
                        <p:par>
                          <p:cTn id="27" fill="hold">
                            <p:stCondLst>
                              <p:cond delay="2125"/>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par>
                          <p:cTn id="31" fill="hold">
                            <p:stCondLst>
                              <p:cond delay="2625"/>
                            </p:stCondLst>
                            <p:childTnLst>
                              <p:par>
                                <p:cTn id="32" presetID="14" presetClass="entr" presetSubtype="10"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randombar(horizontal)">
                                      <p:cBhvr>
                                        <p:cTn id="34" dur="500"/>
                                        <p:tgtEl>
                                          <p:spTgt spid="27"/>
                                        </p:tgtEl>
                                      </p:cBhvr>
                                    </p:animEffect>
                                  </p:childTnLst>
                                </p:cTn>
                              </p:par>
                            </p:childTnLst>
                          </p:cTn>
                        </p:par>
                        <p:par>
                          <p:cTn id="35" fill="hold">
                            <p:stCondLst>
                              <p:cond delay="3125"/>
                            </p:stCondLst>
                            <p:childTnLst>
                              <p:par>
                                <p:cTn id="36" presetID="53" presetClass="entr" presetSubtype="16"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childTnLst>
                          </p:cTn>
                        </p:par>
                        <p:par>
                          <p:cTn id="41" fill="hold">
                            <p:stCondLst>
                              <p:cond delay="3625"/>
                            </p:stCondLst>
                            <p:childTnLst>
                              <p:par>
                                <p:cTn id="42" presetID="10" presetClass="entr" presetSubtype="0"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par>
                          <p:cTn id="45" fill="hold">
                            <p:stCondLst>
                              <p:cond delay="4125"/>
                            </p:stCondLst>
                            <p:childTnLst>
                              <p:par>
                                <p:cTn id="46" presetID="10"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childTnLst>
                                </p:cTn>
                              </p:par>
                            </p:childTnLst>
                          </p:cTn>
                        </p:par>
                        <p:par>
                          <p:cTn id="49" fill="hold">
                            <p:stCondLst>
                              <p:cond delay="4625"/>
                            </p:stCondLst>
                            <p:childTnLst>
                              <p:par>
                                <p:cTn id="50" presetID="2" presetClass="entr" presetSubtype="4"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ppt_x"/>
                                          </p:val>
                                        </p:tav>
                                        <p:tav tm="100000">
                                          <p:val>
                                            <p:strVal val="#ppt_x"/>
                                          </p:val>
                                        </p:tav>
                                      </p:tavLst>
                                    </p:anim>
                                    <p:anim calcmode="lin" valueType="num">
                                      <p:cBhvr additive="base">
                                        <p:cTn id="53" dur="500" fill="hold"/>
                                        <p:tgtEl>
                                          <p:spTgt spid="26"/>
                                        </p:tgtEl>
                                        <p:attrNameLst>
                                          <p:attrName>ppt_y</p:attrName>
                                        </p:attrNameLst>
                                      </p:cBhvr>
                                      <p:tavLst>
                                        <p:tav tm="0">
                                          <p:val>
                                            <p:strVal val="1+#ppt_h/2"/>
                                          </p:val>
                                        </p:tav>
                                        <p:tav tm="100000">
                                          <p:val>
                                            <p:strVal val="#ppt_y"/>
                                          </p:val>
                                        </p:tav>
                                      </p:tavLst>
                                    </p:anim>
                                  </p:childTnLst>
                                </p:cTn>
                              </p:par>
                              <p:par>
                                <p:cTn id="54" presetID="2" presetClass="entr" presetSubtype="1"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additive="base">
                                        <p:cTn id="56" dur="500" fill="hold"/>
                                        <p:tgtEl>
                                          <p:spTgt spid="29"/>
                                        </p:tgtEl>
                                        <p:attrNameLst>
                                          <p:attrName>ppt_x</p:attrName>
                                        </p:attrNameLst>
                                      </p:cBhvr>
                                      <p:tavLst>
                                        <p:tav tm="0">
                                          <p:val>
                                            <p:strVal val="#ppt_x"/>
                                          </p:val>
                                        </p:tav>
                                        <p:tav tm="100000">
                                          <p:val>
                                            <p:strVal val="#ppt_x"/>
                                          </p:val>
                                        </p:tav>
                                      </p:tavLst>
                                    </p:anim>
                                    <p:anim calcmode="lin" valueType="num">
                                      <p:cBhvr additive="base">
                                        <p:cTn id="57" dur="500" fill="hold"/>
                                        <p:tgtEl>
                                          <p:spTgt spid="29"/>
                                        </p:tgtEl>
                                        <p:attrNameLst>
                                          <p:attrName>ppt_y</p:attrName>
                                        </p:attrNameLst>
                                      </p:cBhvr>
                                      <p:tavLst>
                                        <p:tav tm="0">
                                          <p:val>
                                            <p:strVal val="0-#ppt_h/2"/>
                                          </p:val>
                                        </p:tav>
                                        <p:tav tm="100000">
                                          <p:val>
                                            <p:strVal val="#ppt_y"/>
                                          </p:val>
                                        </p:tav>
                                      </p:tavLst>
                                    </p:anim>
                                  </p:childTnLst>
                                </p:cTn>
                              </p:par>
                              <p:par>
                                <p:cTn id="58" presetID="2" presetClass="entr" presetSubtype="1" fill="hold" grpId="0" nodeType="with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500" fill="hold"/>
                                        <p:tgtEl>
                                          <p:spTgt spid="31"/>
                                        </p:tgtEl>
                                        <p:attrNameLst>
                                          <p:attrName>ppt_x</p:attrName>
                                        </p:attrNameLst>
                                      </p:cBhvr>
                                      <p:tavLst>
                                        <p:tav tm="0">
                                          <p:val>
                                            <p:strVal val="#ppt_x"/>
                                          </p:val>
                                        </p:tav>
                                        <p:tav tm="100000">
                                          <p:val>
                                            <p:strVal val="#ppt_x"/>
                                          </p:val>
                                        </p:tav>
                                      </p:tavLst>
                                    </p:anim>
                                    <p:anim calcmode="lin" valueType="num">
                                      <p:cBhvr additive="base">
                                        <p:cTn id="61"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25" grpId="0" animBg="1"/>
      <p:bldP spid="26" grpId="0" animBg="1"/>
      <p:bldP spid="7" grpId="0"/>
      <p:bldP spid="27" grpId="0" animBg="1"/>
      <p:bldP spid="8" grpId="0"/>
      <p:bldP spid="28" grpId="0" animBg="1"/>
      <p:bldP spid="9" grpId="0"/>
      <p:bldP spid="11" grpId="0"/>
      <p:bldP spid="29" grpId="0" animBg="1"/>
      <p:bldP spid="3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第二章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活动内容</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30</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第二部分   </a:t>
            </a:r>
            <a:r>
              <a:rPr lang="zh-CN" altLang="en-US" sz="2400" dirty="0">
                <a:solidFill>
                  <a:srgbClr val="F5E4D0"/>
                </a:solidFill>
                <a:latin typeface="造字工房版黑（非商用）常规体" pitchFamily="50" charset="-122"/>
                <a:ea typeface="造字工房版黑（非商用）常规体" pitchFamily="50" charset="-122"/>
              </a:rPr>
              <a:t>活动筹备</a:t>
            </a:r>
            <a:endParaRPr lang="zh-CN" altLang="en-US" sz="2400" dirty="0">
              <a:solidFill>
                <a:srgbClr val="F5E4D0"/>
              </a:solidFill>
              <a:latin typeface="造字工房版黑（非商用）常规体" pitchFamily="50" charset="-122"/>
              <a:ea typeface="造字工房版黑（非商用）常规体" pitchFamily="50" charset="-122"/>
            </a:endParaRPr>
          </a:p>
        </p:txBody>
      </p:sp>
      <p:grpSp>
        <p:nvGrpSpPr>
          <p:cNvPr id="14" name="组合 13"/>
          <p:cNvGrpSpPr/>
          <p:nvPr/>
        </p:nvGrpSpPr>
        <p:grpSpPr>
          <a:xfrm>
            <a:off x="638870" y="1561994"/>
            <a:ext cx="3940250" cy="583417"/>
            <a:chOff x="494619" y="1638300"/>
            <a:chExt cx="3940250" cy="583417"/>
          </a:xfrm>
        </p:grpSpPr>
        <p:grpSp>
          <p:nvGrpSpPr>
            <p:cNvPr id="16" name="组合 15"/>
            <p:cNvGrpSpPr/>
            <p:nvPr/>
          </p:nvGrpSpPr>
          <p:grpSpPr>
            <a:xfrm>
              <a:off x="494619" y="1638300"/>
              <a:ext cx="705531" cy="583417"/>
              <a:chOff x="494619" y="1638300"/>
              <a:chExt cx="705531" cy="583417"/>
            </a:xfrm>
          </p:grpSpPr>
          <p:sp>
            <p:nvSpPr>
              <p:cNvPr id="23" name="矩形 22"/>
              <p:cNvSpPr/>
              <p:nvPr/>
            </p:nvSpPr>
            <p:spPr>
              <a:xfrm>
                <a:off x="494619" y="1638300"/>
                <a:ext cx="705531" cy="583417"/>
              </a:xfrm>
              <a:prstGeom prst="rect">
                <a:avLst/>
              </a:prstGeom>
              <a:solidFill>
                <a:schemeClr val="tx1">
                  <a:lumMod val="85000"/>
                  <a:lumOff val="15000"/>
                </a:schemeClr>
              </a:soli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50747" y="1676400"/>
                <a:ext cx="601777" cy="523220"/>
              </a:xfrm>
              <a:prstGeom prst="rect">
                <a:avLst/>
              </a:prstGeom>
              <a:noFill/>
            </p:spPr>
            <p:txBody>
              <a:bodyPr wrap="square" rtlCol="0">
                <a:spAutoFit/>
              </a:bodyPr>
              <a:lstStyle/>
              <a:p>
                <a:r>
                  <a:rPr lang="en-US" altLang="zh-CN" sz="2800" dirty="0">
                    <a:solidFill>
                      <a:schemeClr val="bg1"/>
                    </a:solidFill>
                    <a:effectLst>
                      <a:outerShdw blurRad="38100" dist="38100" dir="2700000" algn="tl">
                        <a:srgbClr val="000000">
                          <a:alpha val="43137"/>
                        </a:srgbClr>
                      </a:outerShdw>
                    </a:effectLst>
                    <a:latin typeface="Impact" panose="020B0806030902050204" pitchFamily="34" charset="0"/>
                  </a:rPr>
                  <a:t>04</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ndParaRPr>
              </a:p>
            </p:txBody>
          </p:sp>
        </p:grpSp>
        <p:grpSp>
          <p:nvGrpSpPr>
            <p:cNvPr id="17" name="组合 16"/>
            <p:cNvGrpSpPr/>
            <p:nvPr/>
          </p:nvGrpSpPr>
          <p:grpSpPr>
            <a:xfrm>
              <a:off x="1200150" y="1638300"/>
              <a:ext cx="3234719" cy="583417"/>
              <a:chOff x="1200150" y="1638300"/>
              <a:chExt cx="3234719" cy="583417"/>
            </a:xfrm>
          </p:grpSpPr>
          <p:sp>
            <p:nvSpPr>
              <p:cNvPr id="21" name="矩形 20"/>
              <p:cNvSpPr/>
              <p:nvPr/>
            </p:nvSpPr>
            <p:spPr>
              <a:xfrm>
                <a:off x="1200150" y="1638300"/>
                <a:ext cx="2548029" cy="583417"/>
              </a:xfrm>
              <a:prstGeom prst="rect">
                <a:avLst/>
              </a:prstGeom>
              <a:solidFill>
                <a:srgbClr val="CD1F06"/>
              </a:soli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6"/>
              <p:cNvSpPr txBox="1"/>
              <p:nvPr/>
            </p:nvSpPr>
            <p:spPr>
              <a:xfrm>
                <a:off x="1247776" y="1682263"/>
                <a:ext cx="3187093" cy="492443"/>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r>
                  <a:rPr lang="zh-CN" altLang="en-US" i="1" dirty="0">
                    <a:solidFill>
                      <a:schemeClr val="bg1"/>
                    </a:solidFill>
                    <a:effectLst>
                      <a:outerShdw blurRad="38100" dist="38100" dir="2700000" algn="tl">
                        <a:srgbClr val="000000">
                          <a:alpha val="43137"/>
                        </a:srgbClr>
                      </a:outerShdw>
                    </a:effectLst>
                  </a:rPr>
                  <a:t>点击添加活动内容</a:t>
                </a:r>
                <a:endParaRPr lang="zh-CN" altLang="zh-CN" i="1" dirty="0">
                  <a:solidFill>
                    <a:schemeClr val="bg1"/>
                  </a:solidFill>
                  <a:effectLst>
                    <a:outerShdw blurRad="38100" dist="38100" dir="2700000" algn="tl">
                      <a:srgbClr val="000000">
                        <a:alpha val="43137"/>
                      </a:srgbClr>
                    </a:outerShdw>
                  </a:effectLst>
                </a:endParaRPr>
              </a:p>
            </p:txBody>
          </p:sp>
        </p:grpSp>
      </p:grpSp>
      <p:grpSp>
        <p:nvGrpSpPr>
          <p:cNvPr id="13" name="组合 12"/>
          <p:cNvGrpSpPr/>
          <p:nvPr/>
        </p:nvGrpSpPr>
        <p:grpSpPr>
          <a:xfrm>
            <a:off x="650094" y="2253368"/>
            <a:ext cx="3251861" cy="1905000"/>
            <a:chOff x="462889" y="2473233"/>
            <a:chExt cx="2728467" cy="1905000"/>
          </a:xfrm>
        </p:grpSpPr>
        <p:sp>
          <p:nvSpPr>
            <p:cNvPr id="9" name="矩形 8"/>
            <p:cNvSpPr/>
            <p:nvPr/>
          </p:nvSpPr>
          <p:spPr>
            <a:xfrm>
              <a:off x="462889" y="2473233"/>
              <a:ext cx="2728467" cy="1905000"/>
            </a:xfrm>
            <a:prstGeom prst="rect">
              <a:avLst/>
            </a:prstGeom>
            <a:solidFill>
              <a:srgbClr val="CD1F0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剪去顶角 10"/>
            <p:cNvSpPr/>
            <p:nvPr/>
          </p:nvSpPr>
          <p:spPr>
            <a:xfrm>
              <a:off x="599329" y="2611345"/>
              <a:ext cx="2458196" cy="1628775"/>
            </a:xfrm>
            <a:prstGeom prst="snip2SameRect">
              <a:avLst>
                <a:gd name="adj1" fmla="val 8480"/>
                <a:gd name="adj2" fmla="val 0"/>
              </a:avLst>
            </a:prstGeom>
            <a:blipFill>
              <a:blip r:embed="rId5"/>
              <a:stretch>
                <a:fillRect/>
              </a:stretch>
            </a:blip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nvSpPr>
        <p:spPr>
          <a:xfrm>
            <a:off x="585278" y="4494820"/>
            <a:ext cx="3277281" cy="1354217"/>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添加小标题</a:t>
            </a:r>
            <a:r>
              <a:rPr lang="zh-CN" altLang="en-US" sz="1600" dirty="0"/>
              <a:t>：带着家人外出游，怡情满怀摄像照。留住人生幸福笑，放唱歌谣多美好。添增雅兴无烦恼，朋友齐欢好热闹。五一劳动节：朋友一起来聚会，天南海北游一回。</a:t>
            </a:r>
            <a:endParaRPr lang="zh-CN" altLang="en-US" sz="1600" dirty="0"/>
          </a:p>
        </p:txBody>
      </p:sp>
      <p:grpSp>
        <p:nvGrpSpPr>
          <p:cNvPr id="32" name="组合 31"/>
          <p:cNvGrpSpPr/>
          <p:nvPr/>
        </p:nvGrpSpPr>
        <p:grpSpPr>
          <a:xfrm>
            <a:off x="4494899" y="1558727"/>
            <a:ext cx="3251861" cy="2595423"/>
            <a:chOff x="462889" y="2473233"/>
            <a:chExt cx="2728467" cy="1905000"/>
          </a:xfrm>
        </p:grpSpPr>
        <p:sp>
          <p:nvSpPr>
            <p:cNvPr id="34" name="矩形 33"/>
            <p:cNvSpPr/>
            <p:nvPr/>
          </p:nvSpPr>
          <p:spPr>
            <a:xfrm>
              <a:off x="462889" y="2473233"/>
              <a:ext cx="2728467" cy="1905000"/>
            </a:xfrm>
            <a:prstGeom prst="rect">
              <a:avLst/>
            </a:prstGeom>
            <a:solidFill>
              <a:srgbClr val="CD1F0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矩形: 剪去顶角 34"/>
            <p:cNvSpPr/>
            <p:nvPr/>
          </p:nvSpPr>
          <p:spPr>
            <a:xfrm>
              <a:off x="599329" y="2611345"/>
              <a:ext cx="2458196" cy="1628775"/>
            </a:xfrm>
            <a:prstGeom prst="snip2SameRect">
              <a:avLst>
                <a:gd name="adj1" fmla="val 8082"/>
                <a:gd name="adj2" fmla="val 0"/>
              </a:avLst>
            </a:prstGeom>
            <a:blipFill>
              <a:blip r:embed="rId6"/>
              <a:stretch>
                <a:fillRect/>
              </a:stretch>
            </a:blip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32"/>
          <p:cNvSpPr txBox="1"/>
          <p:nvPr/>
        </p:nvSpPr>
        <p:spPr>
          <a:xfrm>
            <a:off x="4469479" y="4512323"/>
            <a:ext cx="3277281" cy="1323439"/>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添加小标题</a:t>
            </a:r>
            <a:r>
              <a:rPr lang="zh-CN" altLang="en-US" sz="1600" dirty="0"/>
              <a:t>：带着家人外出游，怡情满怀摄像照。留住人生幸福笑，放唱歌谣多美好。添增雅兴无烦恼，朋友齐欢好热闹。五一劳动节：朋友一起来聚会，天南海北游一回。</a:t>
            </a:r>
            <a:endParaRPr lang="zh-CN" altLang="en-US" sz="1600" dirty="0"/>
          </a:p>
        </p:txBody>
      </p:sp>
      <p:grpSp>
        <p:nvGrpSpPr>
          <p:cNvPr id="37" name="组合 36"/>
          <p:cNvGrpSpPr/>
          <p:nvPr/>
        </p:nvGrpSpPr>
        <p:grpSpPr>
          <a:xfrm>
            <a:off x="8301555" y="1558727"/>
            <a:ext cx="3251861" cy="2595423"/>
            <a:chOff x="462889" y="2473233"/>
            <a:chExt cx="2728467" cy="1905000"/>
          </a:xfrm>
        </p:grpSpPr>
        <p:sp>
          <p:nvSpPr>
            <p:cNvPr id="40" name="矩形 39"/>
            <p:cNvSpPr/>
            <p:nvPr/>
          </p:nvSpPr>
          <p:spPr>
            <a:xfrm>
              <a:off x="462889" y="2473233"/>
              <a:ext cx="2728467" cy="1905000"/>
            </a:xfrm>
            <a:prstGeom prst="rect">
              <a:avLst/>
            </a:prstGeom>
            <a:solidFill>
              <a:srgbClr val="CD1F0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剪去顶角 40"/>
            <p:cNvSpPr/>
            <p:nvPr/>
          </p:nvSpPr>
          <p:spPr>
            <a:xfrm>
              <a:off x="599329" y="2611345"/>
              <a:ext cx="2458196" cy="1628775"/>
            </a:xfrm>
            <a:prstGeom prst="snip2SameRect">
              <a:avLst>
                <a:gd name="adj1" fmla="val 7224"/>
                <a:gd name="adj2" fmla="val 0"/>
              </a:avLst>
            </a:prstGeom>
            <a:blipFill>
              <a:blip r:embed="rId7"/>
              <a:stretch>
                <a:fillRect/>
              </a:stretch>
            </a:blip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8276135" y="4539755"/>
            <a:ext cx="3277281" cy="1323439"/>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添加小标题</a:t>
            </a:r>
            <a:r>
              <a:rPr lang="zh-CN" altLang="en-US" sz="1600" dirty="0"/>
              <a:t>：带着家人外出游，怡情满怀摄像照。留住人生幸福笑，放唱歌谣多美好。添增雅兴无烦恼，朋友齐欢好热闹。五一劳动节：朋友一起来聚会，天南海北游一回。</a:t>
            </a:r>
            <a:endParaRPr lang="zh-CN" altLang="en-US" sz="1600" dirty="0"/>
          </a:p>
        </p:txBody>
      </p:sp>
      <p:sp>
        <p:nvSpPr>
          <p:cNvPr id="43" name="矩形 42"/>
          <p:cNvSpPr/>
          <p:nvPr/>
        </p:nvSpPr>
        <p:spPr>
          <a:xfrm>
            <a:off x="641025" y="4251446"/>
            <a:ext cx="10944000"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p:nvPr/>
        </p:nvCxnSpPr>
        <p:spPr>
          <a:xfrm>
            <a:off x="4114800" y="4539755"/>
            <a:ext cx="0" cy="132343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7990902" y="4539755"/>
            <a:ext cx="0" cy="1323439"/>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par>
                                <p:cTn id="15" presetID="12" presetClass="entr" presetSubtype="1"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p:tgtEl>
                                          <p:spTgt spid="14"/>
                                        </p:tgtEl>
                                        <p:attrNameLst>
                                          <p:attrName>ppt_y</p:attrName>
                                        </p:attrNameLst>
                                      </p:cBhvr>
                                      <p:tavLst>
                                        <p:tav tm="0">
                                          <p:val>
                                            <p:strVal val="#ppt_y-#ppt_h*1.125000"/>
                                          </p:val>
                                        </p:tav>
                                        <p:tav tm="100000">
                                          <p:val>
                                            <p:strVal val="#ppt_y"/>
                                          </p:val>
                                        </p:tav>
                                      </p:tavLst>
                                    </p:anim>
                                    <p:animEffect transition="in" filter="wipe(down)">
                                      <p:cBhvr>
                                        <p:cTn id="18" dur="500"/>
                                        <p:tgtEl>
                                          <p:spTgt spid="14"/>
                                        </p:tgtEl>
                                      </p:cBhvr>
                                    </p:animEffect>
                                  </p:childTnLst>
                                </p:cTn>
                              </p:par>
                            </p:childTnLst>
                          </p:cTn>
                        </p:par>
                        <p:par>
                          <p:cTn id="19" fill="hold">
                            <p:stCondLst>
                              <p:cond delay="2125"/>
                            </p:stCondLst>
                            <p:childTnLst>
                              <p:par>
                                <p:cTn id="20" presetID="47"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childTnLst>
                          </p:cTn>
                        </p:par>
                        <p:par>
                          <p:cTn id="30" fill="hold">
                            <p:stCondLst>
                              <p:cond delay="3125"/>
                            </p:stCondLst>
                            <p:childTnLst>
                              <p:par>
                                <p:cTn id="31" presetID="47" presetClass="entr" presetSubtype="0"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1000"/>
                                        <p:tgtEl>
                                          <p:spTgt spid="32"/>
                                        </p:tgtEl>
                                      </p:cBhvr>
                                    </p:animEffect>
                                    <p:anim calcmode="lin" valueType="num">
                                      <p:cBhvr>
                                        <p:cTn id="34" dur="1000" fill="hold"/>
                                        <p:tgtEl>
                                          <p:spTgt spid="32"/>
                                        </p:tgtEl>
                                        <p:attrNameLst>
                                          <p:attrName>ppt_x</p:attrName>
                                        </p:attrNameLst>
                                      </p:cBhvr>
                                      <p:tavLst>
                                        <p:tav tm="0">
                                          <p:val>
                                            <p:strVal val="#ppt_x"/>
                                          </p:val>
                                        </p:tav>
                                        <p:tav tm="100000">
                                          <p:val>
                                            <p:strVal val="#ppt_x"/>
                                          </p:val>
                                        </p:tav>
                                      </p:tavLst>
                                    </p:anim>
                                    <p:anim calcmode="lin" valueType="num">
                                      <p:cBhvr>
                                        <p:cTn id="35" dur="1000" fill="hold"/>
                                        <p:tgtEl>
                                          <p:spTgt spid="3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1000"/>
                                        <p:tgtEl>
                                          <p:spTgt spid="33"/>
                                        </p:tgtEl>
                                      </p:cBhvr>
                                    </p:animEffect>
                                    <p:anim calcmode="lin" valueType="num">
                                      <p:cBhvr>
                                        <p:cTn id="39" dur="1000" fill="hold"/>
                                        <p:tgtEl>
                                          <p:spTgt spid="33"/>
                                        </p:tgtEl>
                                        <p:attrNameLst>
                                          <p:attrName>ppt_x</p:attrName>
                                        </p:attrNameLst>
                                      </p:cBhvr>
                                      <p:tavLst>
                                        <p:tav tm="0">
                                          <p:val>
                                            <p:strVal val="#ppt_x"/>
                                          </p:val>
                                        </p:tav>
                                        <p:tav tm="100000">
                                          <p:val>
                                            <p:strVal val="#ppt_x"/>
                                          </p:val>
                                        </p:tav>
                                      </p:tavLst>
                                    </p:anim>
                                    <p:anim calcmode="lin" valueType="num">
                                      <p:cBhvr>
                                        <p:cTn id="40" dur="1000" fill="hold"/>
                                        <p:tgtEl>
                                          <p:spTgt spid="33"/>
                                        </p:tgtEl>
                                        <p:attrNameLst>
                                          <p:attrName>ppt_y</p:attrName>
                                        </p:attrNameLst>
                                      </p:cBhvr>
                                      <p:tavLst>
                                        <p:tav tm="0">
                                          <p:val>
                                            <p:strVal val="#ppt_y+.1"/>
                                          </p:val>
                                        </p:tav>
                                        <p:tav tm="100000">
                                          <p:val>
                                            <p:strVal val="#ppt_y"/>
                                          </p:val>
                                        </p:tav>
                                      </p:tavLst>
                                    </p:anim>
                                  </p:childTnLst>
                                </p:cTn>
                              </p:par>
                            </p:childTnLst>
                          </p:cTn>
                        </p:par>
                        <p:par>
                          <p:cTn id="41" fill="hold">
                            <p:stCondLst>
                              <p:cond delay="4125"/>
                            </p:stCondLst>
                            <p:childTnLst>
                              <p:par>
                                <p:cTn id="42" presetID="47" presetClass="entr" presetSubtype="0" fill="hold"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1000"/>
                                        <p:tgtEl>
                                          <p:spTgt spid="37"/>
                                        </p:tgtEl>
                                      </p:cBhvr>
                                    </p:animEffect>
                                    <p:anim calcmode="lin" valueType="num">
                                      <p:cBhvr>
                                        <p:cTn id="45" dur="1000" fill="hold"/>
                                        <p:tgtEl>
                                          <p:spTgt spid="37"/>
                                        </p:tgtEl>
                                        <p:attrNameLst>
                                          <p:attrName>ppt_x</p:attrName>
                                        </p:attrNameLst>
                                      </p:cBhvr>
                                      <p:tavLst>
                                        <p:tav tm="0">
                                          <p:val>
                                            <p:strVal val="#ppt_x"/>
                                          </p:val>
                                        </p:tav>
                                        <p:tav tm="100000">
                                          <p:val>
                                            <p:strVal val="#ppt_x"/>
                                          </p:val>
                                        </p:tav>
                                      </p:tavLst>
                                    </p:anim>
                                    <p:anim calcmode="lin" valueType="num">
                                      <p:cBhvr>
                                        <p:cTn id="46" dur="1000" fill="hold"/>
                                        <p:tgtEl>
                                          <p:spTgt spid="37"/>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1000"/>
                                        <p:tgtEl>
                                          <p:spTgt spid="39"/>
                                        </p:tgtEl>
                                      </p:cBhvr>
                                    </p:animEffect>
                                    <p:anim calcmode="lin" valueType="num">
                                      <p:cBhvr>
                                        <p:cTn id="50" dur="1000" fill="hold"/>
                                        <p:tgtEl>
                                          <p:spTgt spid="39"/>
                                        </p:tgtEl>
                                        <p:attrNameLst>
                                          <p:attrName>ppt_x</p:attrName>
                                        </p:attrNameLst>
                                      </p:cBhvr>
                                      <p:tavLst>
                                        <p:tav tm="0">
                                          <p:val>
                                            <p:strVal val="#ppt_x"/>
                                          </p:val>
                                        </p:tav>
                                        <p:tav tm="100000">
                                          <p:val>
                                            <p:strVal val="#ppt_x"/>
                                          </p:val>
                                        </p:tav>
                                      </p:tavLst>
                                    </p:anim>
                                    <p:anim calcmode="lin" valueType="num">
                                      <p:cBhvr>
                                        <p:cTn id="51" dur="1000" fill="hold"/>
                                        <p:tgtEl>
                                          <p:spTgt spid="39"/>
                                        </p:tgtEl>
                                        <p:attrNameLst>
                                          <p:attrName>ppt_y</p:attrName>
                                        </p:attrNameLst>
                                      </p:cBhvr>
                                      <p:tavLst>
                                        <p:tav tm="0">
                                          <p:val>
                                            <p:strVal val="#ppt_y+.1"/>
                                          </p:val>
                                        </p:tav>
                                        <p:tav tm="100000">
                                          <p:val>
                                            <p:strVal val="#ppt_y"/>
                                          </p:val>
                                        </p:tav>
                                      </p:tavLst>
                                    </p:anim>
                                  </p:childTnLst>
                                </p:cTn>
                              </p:par>
                            </p:childTnLst>
                          </p:cTn>
                        </p:par>
                        <p:par>
                          <p:cTn id="52" fill="hold">
                            <p:stCondLst>
                              <p:cond delay="5125"/>
                            </p:stCondLst>
                            <p:childTnLst>
                              <p:par>
                                <p:cTn id="53" presetID="22" presetClass="entr" presetSubtype="8"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wipe(left)">
                                      <p:cBhvr>
                                        <p:cTn id="55" dur="500"/>
                                        <p:tgtEl>
                                          <p:spTgt spid="43"/>
                                        </p:tgtEl>
                                      </p:cBhvr>
                                    </p:animEffect>
                                  </p:childTnLst>
                                </p:cTn>
                              </p:par>
                            </p:childTnLst>
                          </p:cTn>
                        </p:par>
                        <p:par>
                          <p:cTn id="56" fill="hold">
                            <p:stCondLst>
                              <p:cond delay="5625"/>
                            </p:stCondLst>
                            <p:childTnLst>
                              <p:par>
                                <p:cTn id="57" presetID="12" presetClass="entr" presetSubtype="1" fill="hold" nodeType="afterEffect">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cBhvr additive="base">
                                        <p:cTn id="59" dur="500"/>
                                        <p:tgtEl>
                                          <p:spTgt spid="44"/>
                                        </p:tgtEl>
                                        <p:attrNameLst>
                                          <p:attrName>ppt_y</p:attrName>
                                        </p:attrNameLst>
                                      </p:cBhvr>
                                      <p:tavLst>
                                        <p:tav tm="0">
                                          <p:val>
                                            <p:strVal val="#ppt_y-#ppt_h*1.125000"/>
                                          </p:val>
                                        </p:tav>
                                        <p:tav tm="100000">
                                          <p:val>
                                            <p:strVal val="#ppt_y"/>
                                          </p:val>
                                        </p:tav>
                                      </p:tavLst>
                                    </p:anim>
                                    <p:animEffect transition="in" filter="wipe(down)">
                                      <p:cBhvr>
                                        <p:cTn id="60" dur="500"/>
                                        <p:tgtEl>
                                          <p:spTgt spid="44"/>
                                        </p:tgtEl>
                                      </p:cBhvr>
                                    </p:animEffect>
                                  </p:childTnLst>
                                </p:cTn>
                              </p:par>
                              <p:par>
                                <p:cTn id="61" presetID="12" presetClass="entr" presetSubtype="1" fill="hold" nodeType="with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additive="base">
                                        <p:cTn id="63" dur="500"/>
                                        <p:tgtEl>
                                          <p:spTgt spid="45"/>
                                        </p:tgtEl>
                                        <p:attrNameLst>
                                          <p:attrName>ppt_y</p:attrName>
                                        </p:attrNameLst>
                                      </p:cBhvr>
                                      <p:tavLst>
                                        <p:tav tm="0">
                                          <p:val>
                                            <p:strVal val="#ppt_y-#ppt_h*1.125000"/>
                                          </p:val>
                                        </p:tav>
                                        <p:tav tm="100000">
                                          <p:val>
                                            <p:strVal val="#ppt_y"/>
                                          </p:val>
                                        </p:tav>
                                      </p:tavLst>
                                    </p:anim>
                                    <p:animEffect transition="in" filter="wipe(down)">
                                      <p:cBhvr>
                                        <p:cTn id="6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2" grpId="0"/>
      <p:bldP spid="33" grpId="0"/>
      <p:bldP spid="39" grpId="0"/>
      <p:bldP spid="4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第二章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活动内容</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31</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第二部分   </a:t>
            </a:r>
            <a:r>
              <a:rPr lang="zh-CN" altLang="en-US" sz="2400" dirty="0">
                <a:solidFill>
                  <a:srgbClr val="F5E4D0"/>
                </a:solidFill>
                <a:latin typeface="造字工房版黑（非商用）常规体" pitchFamily="50" charset="-122"/>
                <a:ea typeface="造字工房版黑（非商用）常规体" pitchFamily="50" charset="-122"/>
              </a:rPr>
              <a:t>活动筹备</a:t>
            </a:r>
            <a:endParaRPr lang="zh-CN" altLang="en-US" sz="2400" dirty="0">
              <a:solidFill>
                <a:srgbClr val="F5E4D0"/>
              </a:solidFill>
              <a:latin typeface="造字工房版黑（非商用）常规体" pitchFamily="50" charset="-122"/>
              <a:ea typeface="造字工房版黑（非商用）常规体" pitchFamily="50" charset="-122"/>
            </a:endParaRPr>
          </a:p>
        </p:txBody>
      </p:sp>
      <p:grpSp>
        <p:nvGrpSpPr>
          <p:cNvPr id="14" name="组合 13"/>
          <p:cNvGrpSpPr/>
          <p:nvPr/>
        </p:nvGrpSpPr>
        <p:grpSpPr>
          <a:xfrm>
            <a:off x="494619" y="1638300"/>
            <a:ext cx="11202760" cy="583417"/>
            <a:chOff x="494619" y="1638300"/>
            <a:chExt cx="11202760" cy="583417"/>
          </a:xfrm>
        </p:grpSpPr>
        <p:grpSp>
          <p:nvGrpSpPr>
            <p:cNvPr id="16" name="组合 15"/>
            <p:cNvGrpSpPr/>
            <p:nvPr/>
          </p:nvGrpSpPr>
          <p:grpSpPr>
            <a:xfrm>
              <a:off x="494619" y="1638300"/>
              <a:ext cx="705531" cy="583417"/>
              <a:chOff x="494619" y="1638300"/>
              <a:chExt cx="705531" cy="583417"/>
            </a:xfrm>
          </p:grpSpPr>
          <p:sp>
            <p:nvSpPr>
              <p:cNvPr id="23" name="矩形 22"/>
              <p:cNvSpPr/>
              <p:nvPr/>
            </p:nvSpPr>
            <p:spPr>
              <a:xfrm>
                <a:off x="494619" y="1638300"/>
                <a:ext cx="705531" cy="583417"/>
              </a:xfrm>
              <a:prstGeom prst="rect">
                <a:avLst/>
              </a:prstGeom>
              <a:solidFill>
                <a:schemeClr val="tx1">
                  <a:lumMod val="85000"/>
                  <a:lumOff val="15000"/>
                </a:schemeClr>
              </a:soli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50747" y="1676400"/>
                <a:ext cx="601777" cy="523220"/>
              </a:xfrm>
              <a:prstGeom prst="rect">
                <a:avLst/>
              </a:prstGeom>
              <a:noFill/>
            </p:spPr>
            <p:txBody>
              <a:bodyPr wrap="square" rtlCol="0">
                <a:spAutoFit/>
              </a:bodyPr>
              <a:lstStyle/>
              <a:p>
                <a:r>
                  <a:rPr lang="en-US" altLang="zh-CN" sz="2800" dirty="0">
                    <a:solidFill>
                      <a:schemeClr val="bg1"/>
                    </a:solidFill>
                    <a:effectLst>
                      <a:outerShdw blurRad="38100" dist="38100" dir="2700000" algn="tl">
                        <a:srgbClr val="000000">
                          <a:alpha val="43137"/>
                        </a:srgbClr>
                      </a:outerShdw>
                    </a:effectLst>
                    <a:latin typeface="Impact" panose="020B0806030902050204" pitchFamily="34" charset="0"/>
                  </a:rPr>
                  <a:t>05</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ndParaRPr>
              </a:p>
            </p:txBody>
          </p:sp>
        </p:grpSp>
        <p:grpSp>
          <p:nvGrpSpPr>
            <p:cNvPr id="17" name="组合 16"/>
            <p:cNvGrpSpPr/>
            <p:nvPr/>
          </p:nvGrpSpPr>
          <p:grpSpPr>
            <a:xfrm>
              <a:off x="1200150" y="1638300"/>
              <a:ext cx="10497229" cy="583417"/>
              <a:chOff x="1200150" y="1638300"/>
              <a:chExt cx="10497229" cy="583417"/>
            </a:xfrm>
          </p:grpSpPr>
          <p:sp>
            <p:nvSpPr>
              <p:cNvPr id="21" name="矩形 20"/>
              <p:cNvSpPr/>
              <p:nvPr/>
            </p:nvSpPr>
            <p:spPr>
              <a:xfrm>
                <a:off x="1200150" y="1638300"/>
                <a:ext cx="10497229" cy="583417"/>
              </a:xfrm>
              <a:prstGeom prst="rect">
                <a:avLst/>
              </a:prstGeom>
              <a:solidFill>
                <a:srgbClr val="CD1F06"/>
              </a:soli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6"/>
              <p:cNvSpPr txBox="1"/>
              <p:nvPr/>
            </p:nvSpPr>
            <p:spPr>
              <a:xfrm>
                <a:off x="1247776" y="1682263"/>
                <a:ext cx="3187093" cy="492443"/>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r>
                  <a:rPr lang="zh-CN" altLang="en-US" i="1" dirty="0">
                    <a:solidFill>
                      <a:schemeClr val="bg1"/>
                    </a:solidFill>
                    <a:effectLst>
                      <a:outerShdw blurRad="38100" dist="38100" dir="2700000" algn="tl">
                        <a:srgbClr val="000000">
                          <a:alpha val="43137"/>
                        </a:srgbClr>
                      </a:outerShdw>
                    </a:effectLst>
                  </a:rPr>
                  <a:t>点击添加活动内容</a:t>
                </a:r>
                <a:endParaRPr lang="zh-CN" altLang="zh-CN" i="1" dirty="0">
                  <a:solidFill>
                    <a:schemeClr val="bg1"/>
                  </a:solidFill>
                  <a:effectLst>
                    <a:outerShdw blurRad="38100" dist="38100" dir="2700000" algn="tl">
                      <a:srgbClr val="000000">
                        <a:alpha val="43137"/>
                      </a:srgbClr>
                    </a:outerShdw>
                  </a:effectLst>
                </a:endParaRPr>
              </a:p>
            </p:txBody>
          </p:sp>
        </p:grpSp>
      </p:grpSp>
      <p:sp>
        <p:nvSpPr>
          <p:cNvPr id="7" name="文本框 6"/>
          <p:cNvSpPr txBox="1"/>
          <p:nvPr/>
        </p:nvSpPr>
        <p:spPr>
          <a:xfrm>
            <a:off x="494620" y="2543175"/>
            <a:ext cx="7077756" cy="2262158"/>
          </a:xfrm>
          <a:prstGeom prst="rect">
            <a:avLst/>
          </a:prstGeom>
          <a:noFill/>
        </p:spPr>
        <p:txBody>
          <a:bodyPr wrap="square" rtlCol="0">
            <a:sp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被称为劳动节</a:t>
            </a:r>
            <a:r>
              <a:rPr lang="en-US" altLang="zh-CN" sz="2800" b="1" dirty="0">
                <a:latin typeface="微软雅黑" panose="020B0503020204020204" pitchFamily="34" charset="-122"/>
                <a:ea typeface="微软雅黑" panose="020B0503020204020204" pitchFamily="34" charset="-122"/>
              </a:rPr>
              <a:t>5</a:t>
            </a:r>
            <a:r>
              <a:rPr lang="zh-CN" altLang="en-US" sz="2800" b="1" dirty="0">
                <a:latin typeface="微软雅黑" panose="020B0503020204020204" pitchFamily="34" charset="-122"/>
                <a:ea typeface="微软雅黑" panose="020B0503020204020204" pitchFamily="34" charset="-122"/>
              </a:rPr>
              <a:t>月</a:t>
            </a:r>
            <a:r>
              <a:rPr lang="en-US" altLang="zh-CN" sz="2800" b="1" dirty="0">
                <a:latin typeface="微软雅黑" panose="020B0503020204020204" pitchFamily="34" charset="-122"/>
                <a:ea typeface="微软雅黑" panose="020B0503020204020204" pitchFamily="34" charset="-122"/>
              </a:rPr>
              <a:t>1</a:t>
            </a:r>
            <a:r>
              <a:rPr lang="zh-CN" altLang="en-US" sz="2800" b="1" dirty="0">
                <a:latin typeface="微软雅黑" panose="020B0503020204020204" pitchFamily="34" charset="-122"/>
                <a:ea typeface="微软雅黑" panose="020B0503020204020204" pitchFamily="34" charset="-122"/>
              </a:rPr>
              <a:t>日，被视为有薪假期</a:t>
            </a:r>
            <a:r>
              <a:rPr lang="zh-CN" altLang="en-US" sz="1600" dirty="0"/>
              <a:t>。传统上，埃及总统主持正式五月节庆祝活动在开罗；然而，</a:t>
            </a:r>
            <a:r>
              <a:rPr lang="zh-CN" altLang="en-US" b="1" dirty="0"/>
              <a:t>由于总统的情况下</a:t>
            </a:r>
            <a:r>
              <a:rPr lang="zh-CN" altLang="en-US" sz="1600" dirty="0"/>
              <a:t>，根据</a:t>
            </a:r>
            <a:r>
              <a:rPr lang="en-US" altLang="zh-CN" sz="1600" dirty="0"/>
              <a:t>2011</a:t>
            </a:r>
            <a:r>
              <a:rPr lang="zh-CN" altLang="en-US" sz="1600" dirty="0"/>
              <a:t>年的革命，以及由国家控制的头所面临的腐败指控，全国工会中心（</a:t>
            </a:r>
            <a:r>
              <a:rPr lang="zh-CN" altLang="en-US" sz="1600" b="1" dirty="0">
                <a:latin typeface="微软雅黑" panose="020B0503020204020204" pitchFamily="34" charset="-122"/>
                <a:ea typeface="微软雅黑" panose="020B0503020204020204" pitchFamily="34" charset="-122"/>
              </a:rPr>
              <a:t>埃及工会联合会</a:t>
            </a:r>
            <a:r>
              <a:rPr lang="zh-CN" altLang="en-US" sz="1600" dirty="0"/>
              <a:t>），</a:t>
            </a:r>
            <a:r>
              <a:rPr lang="en-US" altLang="zh-CN" sz="1600" dirty="0"/>
              <a:t>2011</a:t>
            </a:r>
            <a:r>
              <a:rPr lang="zh-CN" altLang="en-US" sz="1600" dirty="0"/>
              <a:t>年的庆祝活动是由独立工会（团结的旗帜下举办埃及为独立的行业工会联合会），为</a:t>
            </a:r>
            <a:r>
              <a:rPr lang="en-US" altLang="zh-CN" sz="1600" dirty="0"/>
              <a:t>1952</a:t>
            </a:r>
            <a:r>
              <a:rPr lang="zh-CN" altLang="en-US" sz="1600" dirty="0"/>
              <a:t>年以来的第一次革命。</a:t>
            </a:r>
            <a:endParaRPr lang="zh-CN" altLang="en-US" sz="1600" dirty="0"/>
          </a:p>
        </p:txBody>
      </p:sp>
      <p:sp>
        <p:nvSpPr>
          <p:cNvPr id="25" name="矩形 24"/>
          <p:cNvSpPr/>
          <p:nvPr/>
        </p:nvSpPr>
        <p:spPr>
          <a:xfrm>
            <a:off x="7829550" y="1097973"/>
            <a:ext cx="3461658" cy="4912712"/>
          </a:xfrm>
          <a:prstGeom prst="rect">
            <a:avLst/>
          </a:prstGeom>
          <a:blipFill>
            <a:blip r:embed="rId5"/>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722051" y="5185489"/>
            <a:ext cx="6385449" cy="713325"/>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834194" y="5304028"/>
            <a:ext cx="6176513" cy="461665"/>
          </a:xfrm>
          <a:prstGeom prst="rect">
            <a:avLst/>
          </a:prstGeom>
          <a:noFill/>
        </p:spPr>
        <p:txBody>
          <a:bodyPr wrap="square" rtlCol="0">
            <a:spAutoFit/>
          </a:bodyPr>
          <a:lstStyle/>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这一决定立即得到世界各国工人的积极响应</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2" presetClass="entr" presetSubtype="1"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p:tgtEl>
                                          <p:spTgt spid="14"/>
                                        </p:tgtEl>
                                        <p:attrNameLst>
                                          <p:attrName>ppt_y</p:attrName>
                                        </p:attrNameLst>
                                      </p:cBhvr>
                                      <p:tavLst>
                                        <p:tav tm="0">
                                          <p:val>
                                            <p:strVal val="#ppt_y-#ppt_h*1.125000"/>
                                          </p:val>
                                        </p:tav>
                                        <p:tav tm="100000">
                                          <p:val>
                                            <p:strVal val="#ppt_y"/>
                                          </p:val>
                                        </p:tav>
                                      </p:tavLst>
                                    </p:anim>
                                    <p:animEffect transition="in" filter="wipe(down)">
                                      <p:cBhvr>
                                        <p:cTn id="19" dur="500"/>
                                        <p:tgtEl>
                                          <p:spTgt spid="14"/>
                                        </p:tgtEl>
                                      </p:cBhvr>
                                    </p:animEffect>
                                  </p:childTnLst>
                                </p:cTn>
                              </p:par>
                            </p:childTnLst>
                          </p:cTn>
                        </p:par>
                        <p:par>
                          <p:cTn id="20" fill="hold">
                            <p:stCondLst>
                              <p:cond delay="2625"/>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3125"/>
                            </p:stCondLst>
                            <p:childTnLst>
                              <p:par>
                                <p:cTn id="25" presetID="50" presetClass="entr" presetSubtype="0" decel="10000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1000" fill="hold"/>
                                        <p:tgtEl>
                                          <p:spTgt spid="26"/>
                                        </p:tgtEl>
                                        <p:attrNameLst>
                                          <p:attrName>ppt_w</p:attrName>
                                        </p:attrNameLst>
                                      </p:cBhvr>
                                      <p:tavLst>
                                        <p:tav tm="0">
                                          <p:val>
                                            <p:strVal val="#ppt_w+.3"/>
                                          </p:val>
                                        </p:tav>
                                        <p:tav tm="100000">
                                          <p:val>
                                            <p:strVal val="#ppt_w"/>
                                          </p:val>
                                        </p:tav>
                                      </p:tavLst>
                                    </p:anim>
                                    <p:anim calcmode="lin" valueType="num">
                                      <p:cBhvr>
                                        <p:cTn id="28" dur="1000" fill="hold"/>
                                        <p:tgtEl>
                                          <p:spTgt spid="26"/>
                                        </p:tgtEl>
                                        <p:attrNameLst>
                                          <p:attrName>ppt_h</p:attrName>
                                        </p:attrNameLst>
                                      </p:cBhvr>
                                      <p:tavLst>
                                        <p:tav tm="0">
                                          <p:val>
                                            <p:strVal val="#ppt_h"/>
                                          </p:val>
                                        </p:tav>
                                        <p:tav tm="100000">
                                          <p:val>
                                            <p:strVal val="#ppt_h"/>
                                          </p:val>
                                        </p:tav>
                                      </p:tavLst>
                                    </p:anim>
                                    <p:animEffect transition="in" filter="fade">
                                      <p:cBhvr>
                                        <p:cTn id="29" dur="1000"/>
                                        <p:tgtEl>
                                          <p:spTgt spid="2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childTnLst>
                          </p:cTn>
                        </p:par>
                        <p:par>
                          <p:cTn id="35" fill="hold">
                            <p:stCondLst>
                              <p:cond delay="4125"/>
                            </p:stCondLst>
                            <p:childTnLst>
                              <p:par>
                                <p:cTn id="36" presetID="12" presetClass="entr" presetSubtype="1"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p:tgtEl>
                                          <p:spTgt spid="25"/>
                                        </p:tgtEl>
                                        <p:attrNameLst>
                                          <p:attrName>ppt_y</p:attrName>
                                        </p:attrNameLst>
                                      </p:cBhvr>
                                      <p:tavLst>
                                        <p:tav tm="0">
                                          <p:val>
                                            <p:strVal val="#ppt_y-#ppt_h*1.125000"/>
                                          </p:val>
                                        </p:tav>
                                        <p:tav tm="100000">
                                          <p:val>
                                            <p:strVal val="#ppt_y"/>
                                          </p:val>
                                        </p:tav>
                                      </p:tavLst>
                                    </p:anim>
                                    <p:animEffect transition="in" filter="wipe(down)">
                                      <p:cBhvr>
                                        <p:cTn id="3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p:bldP spid="25" grpId="0" animBg="1"/>
      <p:bldP spid="26" grpId="0" animBg="1"/>
      <p:bldP spid="2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sp>
        <p:nvSpPr>
          <p:cNvPr id="29" name="矩形 28"/>
          <p:cNvSpPr/>
          <p:nvPr/>
        </p:nvSpPr>
        <p:spPr>
          <a:xfrm>
            <a:off x="494620" y="2064690"/>
            <a:ext cx="10535330" cy="3580819"/>
          </a:xfrm>
          <a:prstGeom prst="rect">
            <a:avLst/>
          </a:prstGeom>
          <a:gradFill>
            <a:gsLst>
              <a:gs pos="75000">
                <a:srgbClr val="E3E3E3"/>
              </a:gs>
              <a:gs pos="50000">
                <a:srgbClr val="ECECEC"/>
              </a:gs>
              <a:gs pos="0">
                <a:schemeClr val="bg1"/>
              </a:gs>
              <a:gs pos="100000">
                <a:schemeClr val="bg1">
                  <a:lumMod val="85000"/>
                </a:schemeClr>
              </a:gs>
            </a:gsLst>
            <a:lin ang="3000000" scaled="0"/>
          </a:gra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第二章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活动内容</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32</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第二部分   </a:t>
            </a:r>
            <a:r>
              <a:rPr lang="zh-CN" altLang="en-US" sz="2400" dirty="0">
                <a:solidFill>
                  <a:srgbClr val="F5E4D0"/>
                </a:solidFill>
                <a:latin typeface="造字工房版黑（非商用）常规体" pitchFamily="50" charset="-122"/>
                <a:ea typeface="造字工房版黑（非商用）常规体" pitchFamily="50" charset="-122"/>
              </a:rPr>
              <a:t>活动筹备</a:t>
            </a:r>
            <a:endParaRPr lang="zh-CN" altLang="en-US" sz="2400" dirty="0">
              <a:solidFill>
                <a:srgbClr val="F5E4D0"/>
              </a:solidFill>
              <a:latin typeface="造字工房版黑（非商用）常规体" pitchFamily="50" charset="-122"/>
              <a:ea typeface="造字工房版黑（非商用）常规体" pitchFamily="50" charset="-122"/>
            </a:endParaRPr>
          </a:p>
        </p:txBody>
      </p:sp>
      <p:grpSp>
        <p:nvGrpSpPr>
          <p:cNvPr id="14" name="组合 13"/>
          <p:cNvGrpSpPr/>
          <p:nvPr/>
        </p:nvGrpSpPr>
        <p:grpSpPr>
          <a:xfrm>
            <a:off x="494620" y="1400175"/>
            <a:ext cx="11202760" cy="583417"/>
            <a:chOff x="494619" y="1638300"/>
            <a:chExt cx="11202760" cy="583417"/>
          </a:xfrm>
        </p:grpSpPr>
        <p:grpSp>
          <p:nvGrpSpPr>
            <p:cNvPr id="16" name="组合 15"/>
            <p:cNvGrpSpPr/>
            <p:nvPr/>
          </p:nvGrpSpPr>
          <p:grpSpPr>
            <a:xfrm>
              <a:off x="494619" y="1638300"/>
              <a:ext cx="705531" cy="583417"/>
              <a:chOff x="494619" y="1638300"/>
              <a:chExt cx="705531" cy="583417"/>
            </a:xfrm>
          </p:grpSpPr>
          <p:sp>
            <p:nvSpPr>
              <p:cNvPr id="23" name="矩形 22"/>
              <p:cNvSpPr/>
              <p:nvPr/>
            </p:nvSpPr>
            <p:spPr>
              <a:xfrm>
                <a:off x="494619" y="1638300"/>
                <a:ext cx="705531" cy="583417"/>
              </a:xfrm>
              <a:prstGeom prst="rect">
                <a:avLst/>
              </a:prstGeom>
              <a:solidFill>
                <a:schemeClr val="tx1">
                  <a:lumMod val="85000"/>
                  <a:lumOff val="15000"/>
                </a:schemeClr>
              </a:soli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50747" y="1676400"/>
                <a:ext cx="601777" cy="523220"/>
              </a:xfrm>
              <a:prstGeom prst="rect">
                <a:avLst/>
              </a:prstGeom>
              <a:noFill/>
            </p:spPr>
            <p:txBody>
              <a:bodyPr wrap="square" rtlCol="0">
                <a:spAutoFit/>
              </a:bodyPr>
              <a:lstStyle/>
              <a:p>
                <a:r>
                  <a:rPr lang="en-US" altLang="zh-CN" sz="2800" dirty="0">
                    <a:solidFill>
                      <a:schemeClr val="bg1"/>
                    </a:solidFill>
                    <a:effectLst>
                      <a:outerShdw blurRad="38100" dist="38100" dir="2700000" algn="tl">
                        <a:srgbClr val="000000">
                          <a:alpha val="43137"/>
                        </a:srgbClr>
                      </a:outerShdw>
                    </a:effectLst>
                    <a:latin typeface="Impact" panose="020B0806030902050204" pitchFamily="34" charset="0"/>
                  </a:rPr>
                  <a:t>06</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ndParaRPr>
              </a:p>
            </p:txBody>
          </p:sp>
        </p:grpSp>
        <p:grpSp>
          <p:nvGrpSpPr>
            <p:cNvPr id="17" name="组合 16"/>
            <p:cNvGrpSpPr/>
            <p:nvPr/>
          </p:nvGrpSpPr>
          <p:grpSpPr>
            <a:xfrm>
              <a:off x="1200150" y="1638300"/>
              <a:ext cx="10497229" cy="583417"/>
              <a:chOff x="1200150" y="1638300"/>
              <a:chExt cx="10497229" cy="583417"/>
            </a:xfrm>
          </p:grpSpPr>
          <p:sp>
            <p:nvSpPr>
              <p:cNvPr id="21" name="矩形 20"/>
              <p:cNvSpPr/>
              <p:nvPr/>
            </p:nvSpPr>
            <p:spPr>
              <a:xfrm>
                <a:off x="1200150" y="1638300"/>
                <a:ext cx="10497229" cy="583417"/>
              </a:xfrm>
              <a:prstGeom prst="rect">
                <a:avLst/>
              </a:prstGeom>
              <a:solidFill>
                <a:srgbClr val="CD1F06"/>
              </a:soli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TextBox 6"/>
              <p:cNvSpPr txBox="1"/>
              <p:nvPr/>
            </p:nvSpPr>
            <p:spPr>
              <a:xfrm>
                <a:off x="1247776" y="1682263"/>
                <a:ext cx="3187093" cy="492443"/>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r>
                  <a:rPr lang="zh-CN" altLang="en-US" i="1" dirty="0">
                    <a:solidFill>
                      <a:schemeClr val="bg1"/>
                    </a:solidFill>
                    <a:effectLst>
                      <a:outerShdw blurRad="38100" dist="38100" dir="2700000" algn="tl">
                        <a:srgbClr val="000000">
                          <a:alpha val="43137"/>
                        </a:srgbClr>
                      </a:outerShdw>
                    </a:effectLst>
                  </a:rPr>
                  <a:t>点击添加活动内容</a:t>
                </a:r>
                <a:endParaRPr lang="zh-CN" altLang="zh-CN" i="1" dirty="0">
                  <a:solidFill>
                    <a:schemeClr val="bg1"/>
                  </a:solidFill>
                  <a:effectLst>
                    <a:outerShdw blurRad="38100" dist="38100" dir="2700000" algn="tl">
                      <a:srgbClr val="000000">
                        <a:alpha val="43137"/>
                      </a:srgbClr>
                    </a:outerShdw>
                  </a:effectLst>
                </a:endParaRPr>
              </a:p>
            </p:txBody>
          </p:sp>
        </p:grpSp>
      </p:grpSp>
      <p:sp>
        <p:nvSpPr>
          <p:cNvPr id="25" name="矩形 24"/>
          <p:cNvSpPr/>
          <p:nvPr/>
        </p:nvSpPr>
        <p:spPr>
          <a:xfrm>
            <a:off x="484414" y="5734458"/>
            <a:ext cx="10656000"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a:off x="6057900" y="1983592"/>
            <a:ext cx="2190750" cy="3750866"/>
          </a:xfrm>
          <a:prstGeom prst="parallelogram">
            <a:avLst/>
          </a:prstGeom>
          <a:blipFill>
            <a:blip r:embed="rId5"/>
            <a:stretch>
              <a:fillRect/>
            </a:stretch>
          </a:blip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7772785" y="1983592"/>
            <a:ext cx="2190750" cy="3750866"/>
          </a:xfrm>
          <a:prstGeom prst="parallelogram">
            <a:avLst/>
          </a:prstGeom>
          <a:blipFill>
            <a:blip r:embed="rId6"/>
            <a:stretch>
              <a:fillRect/>
            </a:stretch>
          </a:blip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a:off x="9482524" y="1983592"/>
            <a:ext cx="2190750" cy="3750866"/>
          </a:xfrm>
          <a:prstGeom prst="parallelogram">
            <a:avLst/>
          </a:prstGeom>
          <a:blipFill>
            <a:blip r:embed="rId7"/>
            <a:stretch>
              <a:fillRect/>
            </a:stretch>
          </a:blip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446654" y="2414563"/>
            <a:ext cx="151719" cy="62865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18760" y="3471886"/>
            <a:ext cx="151719" cy="62865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18759" y="4536641"/>
            <a:ext cx="151719" cy="62865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709319" y="2345805"/>
            <a:ext cx="5324475" cy="830997"/>
          </a:xfrm>
          <a:prstGeom prst="rect">
            <a:avLst/>
          </a:prstGeom>
          <a:noFill/>
        </p:spPr>
        <p:txBody>
          <a:bodyPr wrap="square" rtlCol="0">
            <a:spAutoFit/>
          </a:bodyPr>
          <a:lstStyle/>
          <a:p>
            <a:r>
              <a:rPr lang="zh-CN" altLang="en-US" sz="1600" dirty="0"/>
              <a:t>中国中央人民政府政务院于</a:t>
            </a:r>
            <a:r>
              <a:rPr lang="en-US" altLang="zh-CN" sz="1600" dirty="0"/>
              <a:t>1949</a:t>
            </a:r>
            <a:r>
              <a:rPr lang="zh-CN" altLang="en-US" sz="1600" dirty="0"/>
              <a:t>年</a:t>
            </a:r>
            <a:r>
              <a:rPr lang="en-US" altLang="zh-CN" sz="1600" dirty="0"/>
              <a:t>12</a:t>
            </a:r>
            <a:r>
              <a:rPr lang="zh-CN" altLang="en-US" sz="1600" dirty="0"/>
              <a:t>月作出决定，将</a:t>
            </a:r>
            <a:r>
              <a:rPr lang="en-US" altLang="zh-CN" sz="1600" dirty="0"/>
              <a:t>5</a:t>
            </a:r>
            <a:r>
              <a:rPr lang="zh-CN" altLang="en-US" sz="1600" dirty="0"/>
              <a:t>月</a:t>
            </a:r>
            <a:r>
              <a:rPr lang="en-US" altLang="zh-CN" sz="1600" dirty="0"/>
              <a:t>1</a:t>
            </a:r>
            <a:r>
              <a:rPr lang="zh-CN" altLang="en-US" sz="1600" dirty="0"/>
              <a:t>日确定为劳动节。国务院基本上每</a:t>
            </a:r>
            <a:r>
              <a:rPr lang="en-US" altLang="zh-CN" sz="1600" dirty="0"/>
              <a:t>5</a:t>
            </a:r>
            <a:r>
              <a:rPr lang="zh-CN" altLang="en-US" sz="1600" dirty="0"/>
              <a:t>年表彰一次全国劳动模范和先进工作者。</a:t>
            </a:r>
            <a:endParaRPr lang="zh-CN" altLang="en-US" sz="1600" dirty="0"/>
          </a:p>
        </p:txBody>
      </p:sp>
      <p:sp>
        <p:nvSpPr>
          <p:cNvPr id="34" name="文本框 33"/>
          <p:cNvSpPr txBox="1"/>
          <p:nvPr/>
        </p:nvSpPr>
        <p:spPr>
          <a:xfrm>
            <a:off x="695494" y="3394981"/>
            <a:ext cx="5324475" cy="830997"/>
          </a:xfrm>
          <a:prstGeom prst="rect">
            <a:avLst/>
          </a:prstGeom>
          <a:noFill/>
        </p:spPr>
        <p:txBody>
          <a:bodyPr wrap="square" rtlCol="0">
            <a:spAutoFit/>
          </a:bodyPr>
          <a:lstStyle/>
          <a:p>
            <a:r>
              <a:rPr lang="zh-CN" altLang="en-US" sz="1600" dirty="0"/>
              <a:t>中国中央人民政府政务院于</a:t>
            </a:r>
            <a:r>
              <a:rPr lang="en-US" altLang="zh-CN" sz="1600" dirty="0"/>
              <a:t>1949</a:t>
            </a:r>
            <a:r>
              <a:rPr lang="zh-CN" altLang="en-US" sz="1600" dirty="0"/>
              <a:t>年</a:t>
            </a:r>
            <a:r>
              <a:rPr lang="en-US" altLang="zh-CN" sz="1600" dirty="0"/>
              <a:t>12</a:t>
            </a:r>
            <a:r>
              <a:rPr lang="zh-CN" altLang="en-US" sz="1600" dirty="0"/>
              <a:t>月作出决定，将</a:t>
            </a:r>
            <a:r>
              <a:rPr lang="en-US" altLang="zh-CN" sz="1600" dirty="0"/>
              <a:t>5</a:t>
            </a:r>
            <a:r>
              <a:rPr lang="zh-CN" altLang="en-US" sz="1600" dirty="0"/>
              <a:t>月</a:t>
            </a:r>
            <a:r>
              <a:rPr lang="en-US" altLang="zh-CN" sz="1600" dirty="0"/>
              <a:t>1</a:t>
            </a:r>
            <a:r>
              <a:rPr lang="zh-CN" altLang="en-US" sz="1600" dirty="0"/>
              <a:t>日确定为劳动节。国务院基本上每</a:t>
            </a:r>
            <a:r>
              <a:rPr lang="en-US" altLang="zh-CN" sz="1600" dirty="0"/>
              <a:t>5</a:t>
            </a:r>
            <a:r>
              <a:rPr lang="zh-CN" altLang="en-US" sz="1600" dirty="0"/>
              <a:t>年表彰一次全国劳动模范和先进工作者。</a:t>
            </a:r>
            <a:endParaRPr lang="zh-CN" altLang="en-US" sz="1600" dirty="0"/>
          </a:p>
        </p:txBody>
      </p:sp>
      <p:sp>
        <p:nvSpPr>
          <p:cNvPr id="35" name="文本框 34"/>
          <p:cNvSpPr txBox="1"/>
          <p:nvPr/>
        </p:nvSpPr>
        <p:spPr>
          <a:xfrm>
            <a:off x="646338" y="4438669"/>
            <a:ext cx="5324475" cy="830997"/>
          </a:xfrm>
          <a:prstGeom prst="rect">
            <a:avLst/>
          </a:prstGeom>
          <a:noFill/>
        </p:spPr>
        <p:txBody>
          <a:bodyPr wrap="square" rtlCol="0">
            <a:spAutoFit/>
          </a:bodyPr>
          <a:lstStyle/>
          <a:p>
            <a:r>
              <a:rPr lang="zh-CN" altLang="en-US" sz="1600" dirty="0"/>
              <a:t>中国中央人民政府政务院于</a:t>
            </a:r>
            <a:r>
              <a:rPr lang="en-US" altLang="zh-CN" sz="1600" dirty="0"/>
              <a:t>1949</a:t>
            </a:r>
            <a:r>
              <a:rPr lang="zh-CN" altLang="en-US" sz="1600" dirty="0"/>
              <a:t>年</a:t>
            </a:r>
            <a:r>
              <a:rPr lang="en-US" altLang="zh-CN" sz="1600" dirty="0"/>
              <a:t>12</a:t>
            </a:r>
            <a:r>
              <a:rPr lang="zh-CN" altLang="en-US" sz="1600" dirty="0"/>
              <a:t>月作出决定，将</a:t>
            </a:r>
            <a:r>
              <a:rPr lang="en-US" altLang="zh-CN" sz="1600" dirty="0"/>
              <a:t>5</a:t>
            </a:r>
            <a:r>
              <a:rPr lang="zh-CN" altLang="en-US" sz="1600" dirty="0"/>
              <a:t>月</a:t>
            </a:r>
            <a:r>
              <a:rPr lang="en-US" altLang="zh-CN" sz="1600" dirty="0"/>
              <a:t>1</a:t>
            </a:r>
            <a:r>
              <a:rPr lang="zh-CN" altLang="en-US" sz="1600" dirty="0"/>
              <a:t>日确定为劳动节。国务院基本上每</a:t>
            </a:r>
            <a:r>
              <a:rPr lang="en-US" altLang="zh-CN" sz="1600" dirty="0"/>
              <a:t>5</a:t>
            </a:r>
            <a:r>
              <a:rPr lang="zh-CN" altLang="en-US" sz="1600" dirty="0"/>
              <a:t>年表彰一次全国劳动模范和先进工作者。</a:t>
            </a:r>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par>
                                <p:cTn id="15" presetID="12" presetClass="entr" presetSubtype="1"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p:tgtEl>
                                          <p:spTgt spid="14"/>
                                        </p:tgtEl>
                                        <p:attrNameLst>
                                          <p:attrName>ppt_y</p:attrName>
                                        </p:attrNameLst>
                                      </p:cBhvr>
                                      <p:tavLst>
                                        <p:tav tm="0">
                                          <p:val>
                                            <p:strVal val="#ppt_y-#ppt_h*1.125000"/>
                                          </p:val>
                                        </p:tav>
                                        <p:tav tm="100000">
                                          <p:val>
                                            <p:strVal val="#ppt_y"/>
                                          </p:val>
                                        </p:tav>
                                      </p:tavLst>
                                    </p:anim>
                                    <p:animEffect transition="in" filter="wipe(down)">
                                      <p:cBhvr>
                                        <p:cTn id="18" dur="500"/>
                                        <p:tgtEl>
                                          <p:spTgt spid="14"/>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p:tgtEl>
                                          <p:spTgt spid="29"/>
                                        </p:tgtEl>
                                        <p:attrNameLst>
                                          <p:attrName>ppt_y</p:attrName>
                                        </p:attrNameLst>
                                      </p:cBhvr>
                                      <p:tavLst>
                                        <p:tav tm="0">
                                          <p:val>
                                            <p:strVal val="#ppt_y-#ppt_h*1.125000"/>
                                          </p:val>
                                        </p:tav>
                                        <p:tav tm="100000">
                                          <p:val>
                                            <p:strVal val="#ppt_y"/>
                                          </p:val>
                                        </p:tav>
                                      </p:tavLst>
                                    </p:anim>
                                    <p:animEffect transition="in" filter="wipe(down)">
                                      <p:cBhvr>
                                        <p:cTn id="22" dur="500"/>
                                        <p:tgtEl>
                                          <p:spTgt spid="29"/>
                                        </p:tgtEl>
                                      </p:cBhvr>
                                    </p:animEffect>
                                  </p:childTnLst>
                                </p:cTn>
                              </p:par>
                            </p:childTnLst>
                          </p:cTn>
                        </p:par>
                        <p:par>
                          <p:cTn id="23" fill="hold">
                            <p:stCondLst>
                              <p:cond delay="2125"/>
                            </p:stCondLst>
                            <p:childTnLst>
                              <p:par>
                                <p:cTn id="24" presetID="12" presetClass="entr" presetSubtype="1"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p:tgtEl>
                                          <p:spTgt spid="31"/>
                                        </p:tgtEl>
                                        <p:attrNameLst>
                                          <p:attrName>ppt_y</p:attrName>
                                        </p:attrNameLst>
                                      </p:cBhvr>
                                      <p:tavLst>
                                        <p:tav tm="0">
                                          <p:val>
                                            <p:strVal val="#ppt_y-#ppt_h*1.125000"/>
                                          </p:val>
                                        </p:tav>
                                        <p:tav tm="100000">
                                          <p:val>
                                            <p:strVal val="#ppt_y"/>
                                          </p:val>
                                        </p:tav>
                                      </p:tavLst>
                                    </p:anim>
                                    <p:animEffect transition="in" filter="wipe(down)">
                                      <p:cBhvr>
                                        <p:cTn id="27" dur="500"/>
                                        <p:tgtEl>
                                          <p:spTgt spid="31"/>
                                        </p:tgtEl>
                                      </p:cBhvr>
                                    </p:animEffect>
                                  </p:childTnLst>
                                </p:cTn>
                              </p:par>
                              <p:par>
                                <p:cTn id="28" presetID="12" presetClass="entr" presetSubtype="2"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p:tgtEl>
                                          <p:spTgt spid="8"/>
                                        </p:tgtEl>
                                        <p:attrNameLst>
                                          <p:attrName>ppt_x</p:attrName>
                                        </p:attrNameLst>
                                      </p:cBhvr>
                                      <p:tavLst>
                                        <p:tav tm="0">
                                          <p:val>
                                            <p:strVal val="#ppt_x+#ppt_w*1.125000"/>
                                          </p:val>
                                        </p:tav>
                                        <p:tav tm="100000">
                                          <p:val>
                                            <p:strVal val="#ppt_x"/>
                                          </p:val>
                                        </p:tav>
                                      </p:tavLst>
                                    </p:anim>
                                    <p:animEffect transition="in" filter="wipe(left)">
                                      <p:cBhvr>
                                        <p:cTn id="31" dur="500"/>
                                        <p:tgtEl>
                                          <p:spTgt spid="8"/>
                                        </p:tgtEl>
                                      </p:cBhvr>
                                    </p:animEffect>
                                  </p:childTnLst>
                                </p:cTn>
                              </p:par>
                            </p:childTnLst>
                          </p:cTn>
                        </p:par>
                        <p:par>
                          <p:cTn id="32" fill="hold">
                            <p:stCondLst>
                              <p:cond delay="2625"/>
                            </p:stCondLst>
                            <p:childTnLst>
                              <p:par>
                                <p:cTn id="33" presetID="12" presetClass="entr" presetSubtype="1"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p:tgtEl>
                                          <p:spTgt spid="32"/>
                                        </p:tgtEl>
                                        <p:attrNameLst>
                                          <p:attrName>ppt_y</p:attrName>
                                        </p:attrNameLst>
                                      </p:cBhvr>
                                      <p:tavLst>
                                        <p:tav tm="0">
                                          <p:val>
                                            <p:strVal val="#ppt_y-#ppt_h*1.125000"/>
                                          </p:val>
                                        </p:tav>
                                        <p:tav tm="100000">
                                          <p:val>
                                            <p:strVal val="#ppt_y"/>
                                          </p:val>
                                        </p:tav>
                                      </p:tavLst>
                                    </p:anim>
                                    <p:animEffect transition="in" filter="wipe(down)">
                                      <p:cBhvr>
                                        <p:cTn id="36" dur="500"/>
                                        <p:tgtEl>
                                          <p:spTgt spid="32"/>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p:tgtEl>
                                          <p:spTgt spid="34"/>
                                        </p:tgtEl>
                                        <p:attrNameLst>
                                          <p:attrName>ppt_x</p:attrName>
                                        </p:attrNameLst>
                                      </p:cBhvr>
                                      <p:tavLst>
                                        <p:tav tm="0">
                                          <p:val>
                                            <p:strVal val="#ppt_x+#ppt_w*1.125000"/>
                                          </p:val>
                                        </p:tav>
                                        <p:tav tm="100000">
                                          <p:val>
                                            <p:strVal val="#ppt_x"/>
                                          </p:val>
                                        </p:tav>
                                      </p:tavLst>
                                    </p:anim>
                                    <p:animEffect transition="in" filter="wipe(left)">
                                      <p:cBhvr>
                                        <p:cTn id="40" dur="500"/>
                                        <p:tgtEl>
                                          <p:spTgt spid="34"/>
                                        </p:tgtEl>
                                      </p:cBhvr>
                                    </p:animEffect>
                                  </p:childTnLst>
                                </p:cTn>
                              </p:par>
                            </p:childTnLst>
                          </p:cTn>
                        </p:par>
                        <p:par>
                          <p:cTn id="41" fill="hold">
                            <p:stCondLst>
                              <p:cond delay="3125"/>
                            </p:stCondLst>
                            <p:childTnLst>
                              <p:par>
                                <p:cTn id="42" presetID="12" presetClass="entr" presetSubtype="1"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500"/>
                                        <p:tgtEl>
                                          <p:spTgt spid="33"/>
                                        </p:tgtEl>
                                        <p:attrNameLst>
                                          <p:attrName>ppt_y</p:attrName>
                                        </p:attrNameLst>
                                      </p:cBhvr>
                                      <p:tavLst>
                                        <p:tav tm="0">
                                          <p:val>
                                            <p:strVal val="#ppt_y-#ppt_h*1.125000"/>
                                          </p:val>
                                        </p:tav>
                                        <p:tav tm="100000">
                                          <p:val>
                                            <p:strVal val="#ppt_y"/>
                                          </p:val>
                                        </p:tav>
                                      </p:tavLst>
                                    </p:anim>
                                    <p:animEffect transition="in" filter="wipe(down)">
                                      <p:cBhvr>
                                        <p:cTn id="45" dur="500"/>
                                        <p:tgtEl>
                                          <p:spTgt spid="33"/>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p:tgtEl>
                                          <p:spTgt spid="35"/>
                                        </p:tgtEl>
                                        <p:attrNameLst>
                                          <p:attrName>ppt_x</p:attrName>
                                        </p:attrNameLst>
                                      </p:cBhvr>
                                      <p:tavLst>
                                        <p:tav tm="0">
                                          <p:val>
                                            <p:strVal val="#ppt_x+#ppt_w*1.125000"/>
                                          </p:val>
                                        </p:tav>
                                        <p:tav tm="100000">
                                          <p:val>
                                            <p:strVal val="#ppt_x"/>
                                          </p:val>
                                        </p:tav>
                                      </p:tavLst>
                                    </p:anim>
                                    <p:animEffect transition="in" filter="wipe(left)">
                                      <p:cBhvr>
                                        <p:cTn id="49" dur="500"/>
                                        <p:tgtEl>
                                          <p:spTgt spid="35"/>
                                        </p:tgtEl>
                                      </p:cBhvr>
                                    </p:animEffect>
                                  </p:childTnLst>
                                </p:cTn>
                              </p:par>
                            </p:childTnLst>
                          </p:cTn>
                        </p:par>
                        <p:par>
                          <p:cTn id="50" fill="hold">
                            <p:stCondLst>
                              <p:cond delay="3625"/>
                            </p:stCondLst>
                            <p:childTnLst>
                              <p:par>
                                <p:cTn id="51" presetID="12" presetClass="entr" presetSubtype="2"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additive="base">
                                        <p:cTn id="53" dur="500"/>
                                        <p:tgtEl>
                                          <p:spTgt spid="7"/>
                                        </p:tgtEl>
                                        <p:attrNameLst>
                                          <p:attrName>ppt_x</p:attrName>
                                        </p:attrNameLst>
                                      </p:cBhvr>
                                      <p:tavLst>
                                        <p:tav tm="0">
                                          <p:val>
                                            <p:strVal val="#ppt_x+#ppt_w*1.125000"/>
                                          </p:val>
                                        </p:tav>
                                        <p:tav tm="100000">
                                          <p:val>
                                            <p:strVal val="#ppt_x"/>
                                          </p:val>
                                        </p:tav>
                                      </p:tavLst>
                                    </p:anim>
                                    <p:animEffect transition="in" filter="wipe(left)">
                                      <p:cBhvr>
                                        <p:cTn id="54" dur="500"/>
                                        <p:tgtEl>
                                          <p:spTgt spid="7"/>
                                        </p:tgtEl>
                                      </p:cBhvr>
                                    </p:animEffect>
                                  </p:childTnLst>
                                </p:cTn>
                              </p:par>
                            </p:childTnLst>
                          </p:cTn>
                        </p:par>
                        <p:par>
                          <p:cTn id="55" fill="hold">
                            <p:stCondLst>
                              <p:cond delay="4125"/>
                            </p:stCondLst>
                            <p:childTnLst>
                              <p:par>
                                <p:cTn id="56" presetID="12" presetClass="entr" presetSubtype="2"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p:tgtEl>
                                          <p:spTgt spid="26"/>
                                        </p:tgtEl>
                                        <p:attrNameLst>
                                          <p:attrName>ppt_x</p:attrName>
                                        </p:attrNameLst>
                                      </p:cBhvr>
                                      <p:tavLst>
                                        <p:tav tm="0">
                                          <p:val>
                                            <p:strVal val="#ppt_x+#ppt_w*1.125000"/>
                                          </p:val>
                                        </p:tav>
                                        <p:tav tm="100000">
                                          <p:val>
                                            <p:strVal val="#ppt_x"/>
                                          </p:val>
                                        </p:tav>
                                      </p:tavLst>
                                    </p:anim>
                                    <p:animEffect transition="in" filter="wipe(left)">
                                      <p:cBhvr>
                                        <p:cTn id="59" dur="500"/>
                                        <p:tgtEl>
                                          <p:spTgt spid="26"/>
                                        </p:tgtEl>
                                      </p:cBhvr>
                                    </p:animEffect>
                                  </p:childTnLst>
                                </p:cTn>
                              </p:par>
                            </p:childTnLst>
                          </p:cTn>
                        </p:par>
                        <p:par>
                          <p:cTn id="60" fill="hold">
                            <p:stCondLst>
                              <p:cond delay="4625"/>
                            </p:stCondLst>
                            <p:childTnLst>
                              <p:par>
                                <p:cTn id="61" presetID="12" presetClass="entr" presetSubtype="2"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p:tgtEl>
                                          <p:spTgt spid="27"/>
                                        </p:tgtEl>
                                        <p:attrNameLst>
                                          <p:attrName>ppt_x</p:attrName>
                                        </p:attrNameLst>
                                      </p:cBhvr>
                                      <p:tavLst>
                                        <p:tav tm="0">
                                          <p:val>
                                            <p:strVal val="#ppt_x+#ppt_w*1.125000"/>
                                          </p:val>
                                        </p:tav>
                                        <p:tav tm="100000">
                                          <p:val>
                                            <p:strVal val="#ppt_x"/>
                                          </p:val>
                                        </p:tav>
                                      </p:tavLst>
                                    </p:anim>
                                    <p:animEffect transition="in" filter="wipe(left)">
                                      <p:cBhvr>
                                        <p:cTn id="64" dur="500"/>
                                        <p:tgtEl>
                                          <p:spTgt spid="27"/>
                                        </p:tgtEl>
                                      </p:cBhvr>
                                    </p:animEffect>
                                  </p:childTnLst>
                                </p:cTn>
                              </p:par>
                            </p:childTnLst>
                          </p:cTn>
                        </p:par>
                        <p:par>
                          <p:cTn id="65" fill="hold">
                            <p:stCondLst>
                              <p:cond delay="5125"/>
                            </p:stCondLst>
                            <p:childTnLst>
                              <p:par>
                                <p:cTn id="66" presetID="22" presetClass="entr" presetSubtype="8"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5" grpId="0"/>
      <p:bldP spid="5" grpId="1"/>
      <p:bldP spid="25" grpId="0" animBg="1"/>
      <p:bldP spid="7" grpId="0" animBg="1"/>
      <p:bldP spid="26" grpId="0" animBg="1"/>
      <p:bldP spid="27" grpId="0" animBg="1"/>
      <p:bldP spid="31" grpId="0" animBg="1"/>
      <p:bldP spid="32" grpId="0" animBg="1"/>
      <p:bldP spid="33" grpId="0" animBg="1"/>
      <p:bldP spid="8" grpId="0"/>
      <p:bldP spid="34" grpId="0"/>
      <p:bldP spid="3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第二章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活动内容</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33</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第二部分   </a:t>
            </a:r>
            <a:r>
              <a:rPr lang="zh-CN" altLang="en-US" sz="2400" dirty="0">
                <a:solidFill>
                  <a:srgbClr val="F5E4D0"/>
                </a:solidFill>
                <a:latin typeface="造字工房版黑（非商用）常规体" pitchFamily="50" charset="-122"/>
                <a:ea typeface="造字工房版黑（非商用）常规体" pitchFamily="50" charset="-122"/>
              </a:rPr>
              <a:t>活动筹备</a:t>
            </a:r>
            <a:endParaRPr lang="zh-CN" altLang="en-US" sz="2400" dirty="0">
              <a:solidFill>
                <a:srgbClr val="F5E4D0"/>
              </a:solidFill>
              <a:latin typeface="造字工房版黑（非商用）常规体" pitchFamily="50" charset="-122"/>
              <a:ea typeface="造字工房版黑（非商用）常规体" pitchFamily="50" charset="-122"/>
            </a:endParaRPr>
          </a:p>
        </p:txBody>
      </p:sp>
      <p:grpSp>
        <p:nvGrpSpPr>
          <p:cNvPr id="14" name="组合 13"/>
          <p:cNvGrpSpPr/>
          <p:nvPr/>
        </p:nvGrpSpPr>
        <p:grpSpPr>
          <a:xfrm>
            <a:off x="494620" y="1400175"/>
            <a:ext cx="11202760" cy="583417"/>
            <a:chOff x="494619" y="1638300"/>
            <a:chExt cx="11202760" cy="583417"/>
          </a:xfrm>
        </p:grpSpPr>
        <p:grpSp>
          <p:nvGrpSpPr>
            <p:cNvPr id="16" name="组合 15"/>
            <p:cNvGrpSpPr/>
            <p:nvPr/>
          </p:nvGrpSpPr>
          <p:grpSpPr>
            <a:xfrm>
              <a:off x="494619" y="1638300"/>
              <a:ext cx="705531" cy="583417"/>
              <a:chOff x="494619" y="1638300"/>
              <a:chExt cx="705531" cy="583417"/>
            </a:xfrm>
          </p:grpSpPr>
          <p:sp>
            <p:nvSpPr>
              <p:cNvPr id="23" name="矩形 22"/>
              <p:cNvSpPr/>
              <p:nvPr/>
            </p:nvSpPr>
            <p:spPr>
              <a:xfrm>
                <a:off x="494619" y="1638300"/>
                <a:ext cx="705531" cy="583417"/>
              </a:xfrm>
              <a:prstGeom prst="rect">
                <a:avLst/>
              </a:prstGeom>
              <a:solidFill>
                <a:schemeClr val="tx1">
                  <a:lumMod val="85000"/>
                  <a:lumOff val="15000"/>
                </a:schemeClr>
              </a:soli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550747" y="1676400"/>
                <a:ext cx="601777" cy="523220"/>
              </a:xfrm>
              <a:prstGeom prst="rect">
                <a:avLst/>
              </a:prstGeom>
              <a:noFill/>
            </p:spPr>
            <p:txBody>
              <a:bodyPr wrap="square" rtlCol="0">
                <a:spAutoFit/>
              </a:bodyPr>
              <a:lstStyle/>
              <a:p>
                <a:r>
                  <a:rPr lang="en-US" altLang="zh-CN" sz="2800" dirty="0">
                    <a:solidFill>
                      <a:schemeClr val="bg1"/>
                    </a:solidFill>
                    <a:effectLst>
                      <a:outerShdw blurRad="38100" dist="38100" dir="2700000" algn="tl">
                        <a:srgbClr val="000000">
                          <a:alpha val="43137"/>
                        </a:srgbClr>
                      </a:outerShdw>
                    </a:effectLst>
                    <a:latin typeface="Impact" panose="020B0806030902050204" pitchFamily="34" charset="0"/>
                  </a:rPr>
                  <a:t>07</a:t>
                </a:r>
                <a:endParaRPr lang="zh-CN" altLang="en-US" sz="2800" dirty="0">
                  <a:solidFill>
                    <a:schemeClr val="bg1"/>
                  </a:solidFill>
                  <a:effectLst>
                    <a:outerShdw blurRad="38100" dist="38100" dir="2700000" algn="tl">
                      <a:srgbClr val="000000">
                        <a:alpha val="43137"/>
                      </a:srgbClr>
                    </a:outerShdw>
                  </a:effectLst>
                  <a:latin typeface="Impact" panose="020B0806030902050204" pitchFamily="34" charset="0"/>
                </a:endParaRPr>
              </a:p>
            </p:txBody>
          </p:sp>
        </p:grpSp>
        <p:grpSp>
          <p:nvGrpSpPr>
            <p:cNvPr id="17" name="组合 16"/>
            <p:cNvGrpSpPr/>
            <p:nvPr/>
          </p:nvGrpSpPr>
          <p:grpSpPr>
            <a:xfrm>
              <a:off x="1200150" y="1638300"/>
              <a:ext cx="10497229" cy="583417"/>
              <a:chOff x="1200150" y="1638300"/>
              <a:chExt cx="10497229" cy="583417"/>
            </a:xfrm>
          </p:grpSpPr>
          <p:sp>
            <p:nvSpPr>
              <p:cNvPr id="21" name="矩形 20"/>
              <p:cNvSpPr/>
              <p:nvPr/>
            </p:nvSpPr>
            <p:spPr>
              <a:xfrm>
                <a:off x="1200150" y="1638300"/>
                <a:ext cx="10497229" cy="583417"/>
              </a:xfrm>
              <a:prstGeom prst="rect">
                <a:avLst/>
              </a:prstGeom>
              <a:solidFill>
                <a:srgbClr val="CD1F06"/>
              </a:soli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TextBox 6"/>
              <p:cNvSpPr txBox="1"/>
              <p:nvPr/>
            </p:nvSpPr>
            <p:spPr>
              <a:xfrm>
                <a:off x="1247776" y="1682263"/>
                <a:ext cx="3187093" cy="492443"/>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r>
                  <a:rPr lang="zh-CN" altLang="en-US" i="1" dirty="0">
                    <a:solidFill>
                      <a:schemeClr val="bg1"/>
                    </a:solidFill>
                    <a:effectLst>
                      <a:outerShdw blurRad="38100" dist="38100" dir="2700000" algn="tl">
                        <a:srgbClr val="000000">
                          <a:alpha val="43137"/>
                        </a:srgbClr>
                      </a:outerShdw>
                    </a:effectLst>
                  </a:rPr>
                  <a:t>点击添加活动内容</a:t>
                </a:r>
                <a:endParaRPr lang="zh-CN" altLang="zh-CN" i="1" dirty="0">
                  <a:solidFill>
                    <a:schemeClr val="bg1"/>
                  </a:solidFill>
                  <a:effectLst>
                    <a:outerShdw blurRad="38100" dist="38100" dir="2700000" algn="tl">
                      <a:srgbClr val="000000">
                        <a:alpha val="43137"/>
                      </a:srgbClr>
                    </a:outerShdw>
                  </a:effectLst>
                </a:endParaRPr>
              </a:p>
            </p:txBody>
          </p:sp>
        </p:grpSp>
      </p:grpSp>
      <p:sp>
        <p:nvSpPr>
          <p:cNvPr id="25" name="矩形 24"/>
          <p:cNvSpPr/>
          <p:nvPr/>
        </p:nvSpPr>
        <p:spPr>
          <a:xfrm>
            <a:off x="484414" y="5734458"/>
            <a:ext cx="11232000" cy="10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494620" y="2045640"/>
            <a:ext cx="11202760" cy="3580819"/>
          </a:xfrm>
          <a:prstGeom prst="rect">
            <a:avLst/>
          </a:prstGeom>
          <a:gradFill>
            <a:gsLst>
              <a:gs pos="75000">
                <a:srgbClr val="E3E3E3"/>
              </a:gs>
              <a:gs pos="50000">
                <a:srgbClr val="ECECEC"/>
              </a:gs>
              <a:gs pos="0">
                <a:schemeClr val="bg1"/>
              </a:gs>
              <a:gs pos="100000">
                <a:schemeClr val="bg1">
                  <a:lumMod val="85000"/>
                </a:schemeClr>
              </a:gs>
            </a:gsLst>
            <a:lin ang="3000000" scaled="0"/>
          </a:gra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手动输入 7"/>
          <p:cNvSpPr/>
          <p:nvPr/>
        </p:nvSpPr>
        <p:spPr>
          <a:xfrm rot="5400000" flipV="1">
            <a:off x="7576947" y="1614026"/>
            <a:ext cx="3772963" cy="4467902"/>
          </a:xfrm>
          <a:prstGeom prst="flowChartManualInput">
            <a:avLst/>
          </a:prstGeom>
          <a:blipFill dpi="0" rotWithShape="0">
            <a:blip r:embed="rId5"/>
            <a:srcRect/>
            <a:stretch>
              <a:fillRect/>
            </a:stretch>
          </a:blip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446654" y="2414563"/>
            <a:ext cx="151719" cy="62865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1622405" y="4812385"/>
            <a:ext cx="151719" cy="62865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910083" y="2414563"/>
            <a:ext cx="6319394" cy="1846659"/>
          </a:xfrm>
          <a:prstGeom prst="rect">
            <a:avLst/>
          </a:prstGeom>
          <a:noFill/>
        </p:spPr>
        <p:txBody>
          <a:bodyPr wrap="square" rtlCol="0">
            <a:spAutoFit/>
          </a:bodyPr>
          <a:lstStyle/>
          <a:p>
            <a:pPr>
              <a:lnSpc>
                <a:spcPct val="150000"/>
              </a:lnSpc>
            </a:pPr>
            <a:r>
              <a:rPr lang="zh-CN" altLang="en-US" sz="1600" dirty="0"/>
              <a:t>十八世纪末，</a:t>
            </a:r>
            <a:r>
              <a:rPr lang="zh-CN" altLang="en-US" sz="2800" b="1" dirty="0">
                <a:latin typeface="微软雅黑" panose="020B0503020204020204" pitchFamily="34" charset="-122"/>
                <a:ea typeface="微软雅黑" panose="020B0503020204020204" pitchFamily="34" charset="-122"/>
              </a:rPr>
              <a:t>美国和欧洲等许多国家</a:t>
            </a:r>
            <a:r>
              <a:rPr lang="zh-CN" altLang="en-US" sz="1600" dirty="0"/>
              <a:t>，逐步由资本主义发展到帝国主义阶段，为了刺激经济的高速发展，榨取更多的剩余价值，以维护这个高速运转的资本主义机器，资本家不断采取增加劳动时间和劳动强度的办法来残酷地剥削工人。</a:t>
            </a:r>
            <a:endParaRPr lang="zh-CN" altLang="en-US" sz="1600" dirty="0"/>
          </a:p>
        </p:txBody>
      </p:sp>
      <p:sp>
        <p:nvSpPr>
          <p:cNvPr id="32" name="矩形 31"/>
          <p:cNvSpPr/>
          <p:nvPr/>
        </p:nvSpPr>
        <p:spPr>
          <a:xfrm>
            <a:off x="995933" y="4652132"/>
            <a:ext cx="6156800" cy="583417"/>
          </a:xfrm>
          <a:prstGeom prst="rect">
            <a:avLst/>
          </a:prstGeom>
          <a:solidFill>
            <a:srgbClr val="CD1F06"/>
          </a:soli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文本框 10"/>
          <p:cNvSpPr txBox="1"/>
          <p:nvPr/>
        </p:nvSpPr>
        <p:spPr>
          <a:xfrm>
            <a:off x="1190625" y="4714875"/>
            <a:ext cx="5791200" cy="461665"/>
          </a:xfrm>
          <a:prstGeom prst="rect">
            <a:avLst/>
          </a:prstGeom>
          <a:noFill/>
        </p:spPr>
        <p:txBody>
          <a:bodyPr wrap="square" rtlCol="0">
            <a:spAutoFit/>
          </a:bodyPr>
          <a:lstStyle/>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以维护这个高速运转的资本主义机器</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par>
                                <p:cTn id="15" presetID="12" presetClass="entr" presetSubtype="1"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p:tgtEl>
                                          <p:spTgt spid="14"/>
                                        </p:tgtEl>
                                        <p:attrNameLst>
                                          <p:attrName>ppt_y</p:attrName>
                                        </p:attrNameLst>
                                      </p:cBhvr>
                                      <p:tavLst>
                                        <p:tav tm="0">
                                          <p:val>
                                            <p:strVal val="#ppt_y-#ppt_h*1.125000"/>
                                          </p:val>
                                        </p:tav>
                                        <p:tav tm="100000">
                                          <p:val>
                                            <p:strVal val="#ppt_y"/>
                                          </p:val>
                                        </p:tav>
                                      </p:tavLst>
                                    </p:anim>
                                    <p:animEffect transition="in" filter="wipe(down)">
                                      <p:cBhvr>
                                        <p:cTn id="18" dur="500"/>
                                        <p:tgtEl>
                                          <p:spTgt spid="14"/>
                                        </p:tgtEl>
                                      </p:cBhvr>
                                    </p:animEffect>
                                  </p:childTnLst>
                                </p:cTn>
                              </p:par>
                              <p:par>
                                <p:cTn id="19" presetID="12" presetClass="entr" presetSubtype="1"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p:tgtEl>
                                          <p:spTgt spid="28"/>
                                        </p:tgtEl>
                                        <p:attrNameLst>
                                          <p:attrName>ppt_y</p:attrName>
                                        </p:attrNameLst>
                                      </p:cBhvr>
                                      <p:tavLst>
                                        <p:tav tm="0">
                                          <p:val>
                                            <p:strVal val="#ppt_y-#ppt_h*1.125000"/>
                                          </p:val>
                                        </p:tav>
                                        <p:tav tm="100000">
                                          <p:val>
                                            <p:strVal val="#ppt_y"/>
                                          </p:val>
                                        </p:tav>
                                      </p:tavLst>
                                    </p:anim>
                                    <p:animEffect transition="in" filter="wipe(down)">
                                      <p:cBhvr>
                                        <p:cTn id="22" dur="500"/>
                                        <p:tgtEl>
                                          <p:spTgt spid="28"/>
                                        </p:tgtEl>
                                      </p:cBhvr>
                                    </p:animEffect>
                                  </p:childTnLst>
                                </p:cTn>
                              </p:par>
                            </p:childTnLst>
                          </p:cTn>
                        </p:par>
                        <p:par>
                          <p:cTn id="23" fill="hold">
                            <p:stCondLst>
                              <p:cond delay="2125"/>
                            </p:stCondLst>
                            <p:childTnLst>
                              <p:par>
                                <p:cTn id="24" presetID="10"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par>
                          <p:cTn id="27" fill="hold">
                            <p:stCondLst>
                              <p:cond delay="2625"/>
                            </p:stCondLst>
                            <p:childTnLst>
                              <p:par>
                                <p:cTn id="28" presetID="53" presetClass="entr" presetSubtype="16"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p:cTn id="30" dur="500" fill="hold"/>
                                        <p:tgtEl>
                                          <p:spTgt spid="32"/>
                                        </p:tgtEl>
                                        <p:attrNameLst>
                                          <p:attrName>ppt_w</p:attrName>
                                        </p:attrNameLst>
                                      </p:cBhvr>
                                      <p:tavLst>
                                        <p:tav tm="0">
                                          <p:val>
                                            <p:fltVal val="0"/>
                                          </p:val>
                                        </p:tav>
                                        <p:tav tm="100000">
                                          <p:val>
                                            <p:strVal val="#ppt_w"/>
                                          </p:val>
                                        </p:tav>
                                      </p:tavLst>
                                    </p:anim>
                                    <p:anim calcmode="lin" valueType="num">
                                      <p:cBhvr>
                                        <p:cTn id="31" dur="500" fill="hold"/>
                                        <p:tgtEl>
                                          <p:spTgt spid="32"/>
                                        </p:tgtEl>
                                        <p:attrNameLst>
                                          <p:attrName>ppt_h</p:attrName>
                                        </p:attrNameLst>
                                      </p:cBhvr>
                                      <p:tavLst>
                                        <p:tav tm="0">
                                          <p:val>
                                            <p:fltVal val="0"/>
                                          </p:val>
                                        </p:tav>
                                        <p:tav tm="100000">
                                          <p:val>
                                            <p:strVal val="#ppt_h"/>
                                          </p:val>
                                        </p:tav>
                                      </p:tavLst>
                                    </p:anim>
                                    <p:animEffect transition="in" filter="fade">
                                      <p:cBhvr>
                                        <p:cTn id="32" dur="500"/>
                                        <p:tgtEl>
                                          <p:spTgt spid="32"/>
                                        </p:tgtEl>
                                      </p:cBhvr>
                                    </p:animEffect>
                                  </p:childTnLst>
                                </p:cTn>
                              </p:par>
                              <p:par>
                                <p:cTn id="33" presetID="53" presetClass="entr" presetSubtype="16" fill="hold" grpId="0" nodeType="withEffect">
                                  <p:stCondLst>
                                    <p:cond delay="0"/>
                                  </p:stCondLst>
                                  <p:iterate type="lt">
                                    <p:tmPct val="0"/>
                                  </p:iterate>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par>
                          <p:cTn id="38" fill="hold">
                            <p:stCondLst>
                              <p:cond delay="3125"/>
                            </p:stCondLst>
                            <p:childTnLst>
                              <p:par>
                                <p:cTn id="39" presetID="34" presetClass="emph" presetSubtype="0" fill="hold" grpId="1" nodeType="afterEffect">
                                  <p:stCondLst>
                                    <p:cond delay="0"/>
                                  </p:stCondLst>
                                  <p:iterate type="lt">
                                    <p:tmPct val="10000"/>
                                  </p:iterate>
                                  <p:childTnLst>
                                    <p:animMotion origin="layout" path="M 0.0 0.0 L 0.0 -0.07213" pathEditMode="relative" ptsTypes="">
                                      <p:cBhvr>
                                        <p:cTn id="40" dur="250" accel="50000" decel="50000" autoRev="1" fill="hold">
                                          <p:stCondLst>
                                            <p:cond delay="0"/>
                                          </p:stCondLst>
                                        </p:cTn>
                                        <p:tgtEl>
                                          <p:spTgt spid="11"/>
                                        </p:tgtEl>
                                        <p:attrNameLst>
                                          <p:attrName>ppt_x</p:attrName>
                                          <p:attrName>ppt_y</p:attrName>
                                        </p:attrNameLst>
                                      </p:cBhvr>
                                    </p:animMotion>
                                    <p:animRot by="1500000">
                                      <p:cBhvr>
                                        <p:cTn id="41" dur="125" fill="hold">
                                          <p:stCondLst>
                                            <p:cond delay="0"/>
                                          </p:stCondLst>
                                        </p:cTn>
                                        <p:tgtEl>
                                          <p:spTgt spid="11"/>
                                        </p:tgtEl>
                                        <p:attrNameLst>
                                          <p:attrName>r</p:attrName>
                                        </p:attrNameLst>
                                      </p:cBhvr>
                                    </p:animRot>
                                    <p:animRot by="-1500000">
                                      <p:cBhvr>
                                        <p:cTn id="42" dur="125" fill="hold">
                                          <p:stCondLst>
                                            <p:cond delay="125"/>
                                          </p:stCondLst>
                                        </p:cTn>
                                        <p:tgtEl>
                                          <p:spTgt spid="11"/>
                                        </p:tgtEl>
                                        <p:attrNameLst>
                                          <p:attrName>r</p:attrName>
                                        </p:attrNameLst>
                                      </p:cBhvr>
                                    </p:animRot>
                                    <p:animRot by="-1500000">
                                      <p:cBhvr>
                                        <p:cTn id="43" dur="125" fill="hold">
                                          <p:stCondLst>
                                            <p:cond delay="250"/>
                                          </p:stCondLst>
                                        </p:cTn>
                                        <p:tgtEl>
                                          <p:spTgt spid="11"/>
                                        </p:tgtEl>
                                        <p:attrNameLst>
                                          <p:attrName>r</p:attrName>
                                        </p:attrNameLst>
                                      </p:cBhvr>
                                    </p:animRot>
                                    <p:animRot by="1500000">
                                      <p:cBhvr>
                                        <p:cTn id="44" dur="125" fill="hold">
                                          <p:stCondLst>
                                            <p:cond delay="375"/>
                                          </p:stCondLst>
                                        </p:cTn>
                                        <p:tgtEl>
                                          <p:spTgt spid="11"/>
                                        </p:tgtEl>
                                        <p:attrNameLst>
                                          <p:attrName>r</p:attrName>
                                        </p:attrNameLst>
                                      </p:cBhvr>
                                    </p:animRot>
                                  </p:childTnLst>
                                </p:cTn>
                              </p:par>
                            </p:childTnLst>
                          </p:cTn>
                        </p:par>
                        <p:par>
                          <p:cTn id="45" fill="hold">
                            <p:stCondLst>
                              <p:cond delay="4375"/>
                            </p:stCondLst>
                            <p:childTnLst>
                              <p:par>
                                <p:cTn id="46" presetID="12" presetClass="entr" presetSubtype="2"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p:tgtEl>
                                          <p:spTgt spid="8"/>
                                        </p:tgtEl>
                                        <p:attrNameLst>
                                          <p:attrName>ppt_x</p:attrName>
                                        </p:attrNameLst>
                                      </p:cBhvr>
                                      <p:tavLst>
                                        <p:tav tm="0">
                                          <p:val>
                                            <p:strVal val="#ppt_x+#ppt_w*1.125000"/>
                                          </p:val>
                                        </p:tav>
                                        <p:tav tm="100000">
                                          <p:val>
                                            <p:strVal val="#ppt_x"/>
                                          </p:val>
                                        </p:tav>
                                      </p:tavLst>
                                    </p:anim>
                                    <p:animEffect transition="in" filter="wipe(left)">
                                      <p:cBhvr>
                                        <p:cTn id="49" dur="500"/>
                                        <p:tgtEl>
                                          <p:spTgt spid="8"/>
                                        </p:tgtEl>
                                      </p:cBhvr>
                                    </p:animEffect>
                                  </p:childTnLst>
                                </p:cTn>
                              </p:par>
                            </p:childTnLst>
                          </p:cTn>
                        </p:par>
                        <p:par>
                          <p:cTn id="50" fill="hold">
                            <p:stCondLst>
                              <p:cond delay="4875"/>
                            </p:stCondLst>
                            <p:childTnLst>
                              <p:par>
                                <p:cTn id="51" presetID="22" presetClass="entr" presetSubtype="8"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left)">
                                      <p:cBhvr>
                                        <p:cTn id="53" dur="500"/>
                                        <p:tgtEl>
                                          <p:spTgt spid="25"/>
                                        </p:tgtEl>
                                      </p:cBhvr>
                                    </p:animEffect>
                                  </p:childTnLst>
                                </p:cTn>
                              </p:par>
                            </p:childTnLst>
                          </p:cTn>
                        </p:par>
                        <p:par>
                          <p:cTn id="54" fill="hold">
                            <p:stCondLst>
                              <p:cond delay="5375"/>
                            </p:stCondLst>
                            <p:childTnLst>
                              <p:par>
                                <p:cTn id="55" presetID="2" presetClass="entr" presetSubtype="4"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par>
                                <p:cTn id="59" presetID="2" presetClass="entr" presetSubtype="1"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500" fill="hold"/>
                                        <p:tgtEl>
                                          <p:spTgt spid="31"/>
                                        </p:tgtEl>
                                        <p:attrNameLst>
                                          <p:attrName>ppt_x</p:attrName>
                                        </p:attrNameLst>
                                      </p:cBhvr>
                                      <p:tavLst>
                                        <p:tav tm="0">
                                          <p:val>
                                            <p:strVal val="#ppt_x"/>
                                          </p:val>
                                        </p:tav>
                                        <p:tav tm="100000">
                                          <p:val>
                                            <p:strVal val="#ppt_x"/>
                                          </p:val>
                                        </p:tav>
                                      </p:tavLst>
                                    </p:anim>
                                    <p:anim calcmode="lin" valueType="num">
                                      <p:cBhvr additive="base">
                                        <p:cTn id="62"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25" grpId="0" animBg="1"/>
      <p:bldP spid="28" grpId="0" animBg="1"/>
      <p:bldP spid="8" grpId="0" animBg="1"/>
      <p:bldP spid="29" grpId="0" animBg="1"/>
      <p:bldP spid="31" grpId="0" animBg="1"/>
      <p:bldP spid="9" grpId="0"/>
      <p:bldP spid="32" grpId="0" animBg="1"/>
      <p:bldP spid="11" grpId="0"/>
      <p:bldP spid="11"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第三章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后期工作</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34</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第二部分   </a:t>
            </a:r>
            <a:r>
              <a:rPr lang="zh-CN" altLang="en-US" sz="2400" dirty="0">
                <a:solidFill>
                  <a:srgbClr val="F5E4D0"/>
                </a:solidFill>
                <a:latin typeface="造字工房版黑（非商用）常规体" pitchFamily="50" charset="-122"/>
                <a:ea typeface="造字工房版黑（非商用）常规体" pitchFamily="50" charset="-122"/>
              </a:rPr>
              <a:t>活动筹备</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7" name="矩形 6"/>
          <p:cNvSpPr/>
          <p:nvPr/>
        </p:nvSpPr>
        <p:spPr>
          <a:xfrm>
            <a:off x="10277475" y="857249"/>
            <a:ext cx="1914525" cy="2876504"/>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7848600" y="857249"/>
            <a:ext cx="2390775" cy="3587958"/>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0277475" y="3784860"/>
            <a:ext cx="1914525" cy="1187611"/>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0277066" y="5023578"/>
            <a:ext cx="1914525" cy="1261834"/>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895975" y="857249"/>
            <a:ext cx="1914525" cy="2876504"/>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5895566" y="4497729"/>
            <a:ext cx="4343809" cy="1785457"/>
          </a:xfrm>
          <a:prstGeom prst="rect">
            <a:avLst/>
          </a:pr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895975" y="3775334"/>
            <a:ext cx="1914525" cy="681845"/>
          </a:xfrm>
          <a:prstGeom prst="rect">
            <a:avLst/>
          </a:pr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5687039" y="849630"/>
            <a:ext cx="226406" cy="5457664"/>
          </a:xfrm>
          <a:prstGeom prst="rect">
            <a:avLst/>
          </a:prstGeom>
        </p:spPr>
      </p:pic>
      <p:grpSp>
        <p:nvGrpSpPr>
          <p:cNvPr id="14" name="组合 13"/>
          <p:cNvGrpSpPr/>
          <p:nvPr/>
        </p:nvGrpSpPr>
        <p:grpSpPr>
          <a:xfrm>
            <a:off x="-38099" y="1198699"/>
            <a:ext cx="714375" cy="1354003"/>
            <a:chOff x="-38099" y="1198699"/>
            <a:chExt cx="714375" cy="1354003"/>
          </a:xfrm>
        </p:grpSpPr>
        <p:sp>
          <p:nvSpPr>
            <p:cNvPr id="26" name=" 196"/>
            <p:cNvSpPr/>
            <p:nvPr/>
          </p:nvSpPr>
          <p:spPr>
            <a:xfrm rot="16200000">
              <a:off x="-338863" y="1537564"/>
              <a:ext cx="1354003" cy="676274"/>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blipFill>
              <a:blip r:embed="rId12"/>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8" name="文本框 7"/>
            <p:cNvSpPr txBox="1"/>
            <p:nvPr/>
          </p:nvSpPr>
          <p:spPr>
            <a:xfrm>
              <a:off x="-38099" y="1414036"/>
              <a:ext cx="676276" cy="923330"/>
            </a:xfrm>
            <a:prstGeom prst="rect">
              <a:avLst/>
            </a:prstGeom>
            <a:noFill/>
          </p:spPr>
          <p:txBody>
            <a:bodyPr wrap="square" rtlCol="0">
              <a:spAutoFit/>
            </a:bodyPr>
            <a:lstStyle/>
            <a:p>
              <a:r>
                <a:rPr lang="en-US" altLang="zh-CN" sz="5400" dirty="0">
                  <a:solidFill>
                    <a:schemeClr val="bg1"/>
                  </a:solidFill>
                  <a:latin typeface="Vladimir Script" panose="03050402040407070305" pitchFamily="66" charset="0"/>
                  <a:ea typeface="微软雅黑" panose="020B0503020204020204" pitchFamily="34" charset="-122"/>
                </a:rPr>
                <a:t>1</a:t>
              </a:r>
              <a:endParaRPr lang="zh-CN" altLang="en-US" sz="5400" dirty="0">
                <a:solidFill>
                  <a:schemeClr val="bg1"/>
                </a:solidFill>
                <a:latin typeface="Vladimir Script" panose="03050402040407070305" pitchFamily="66" charset="0"/>
                <a:ea typeface="微软雅黑" panose="020B0503020204020204" pitchFamily="34" charset="-122"/>
              </a:endParaRPr>
            </a:p>
          </p:txBody>
        </p:sp>
      </p:grpSp>
      <p:sp>
        <p:nvSpPr>
          <p:cNvPr id="9" name="文本框 8"/>
          <p:cNvSpPr txBox="1"/>
          <p:nvPr/>
        </p:nvSpPr>
        <p:spPr>
          <a:xfrm>
            <a:off x="522514" y="3528233"/>
            <a:ext cx="4782911" cy="1938992"/>
          </a:xfrm>
          <a:prstGeom prst="rect">
            <a:avLst/>
          </a:prstGeom>
          <a:noFill/>
        </p:spPr>
        <p:txBody>
          <a:bodyPr wrap="square" rtlCol="0">
            <a:spAutoFit/>
          </a:bodyPr>
          <a:lstStyle/>
          <a:p>
            <a:pPr>
              <a:lnSpc>
                <a:spcPct val="150000"/>
              </a:lnSpc>
            </a:pPr>
            <a:r>
              <a:rPr lang="en-US" altLang="zh-CN" sz="1600" dirty="0"/>
              <a:t>1877</a:t>
            </a:r>
            <a:r>
              <a:rPr lang="zh-CN" altLang="en-US" sz="1600" dirty="0"/>
              <a:t>年，美国历史上第一次全国罢工开始了。工人阶级走向街头游行示威，向政府提出改善劳动与生活条件，要求缩短工时，实行八小时工作制。罢工不久，队伍日渐扩大，工会会员人数激增，各地工人也纷纷参加了罢工运动。</a:t>
            </a:r>
            <a:endParaRPr lang="zh-CN" altLang="en-US" sz="1600" dirty="0"/>
          </a:p>
        </p:txBody>
      </p:sp>
      <p:sp>
        <p:nvSpPr>
          <p:cNvPr id="28" name="矩形 27"/>
          <p:cNvSpPr/>
          <p:nvPr/>
        </p:nvSpPr>
        <p:spPr>
          <a:xfrm>
            <a:off x="593174" y="2729479"/>
            <a:ext cx="4502701" cy="583417"/>
          </a:xfrm>
          <a:prstGeom prst="rect">
            <a:avLst/>
          </a:prstGeom>
          <a:solidFill>
            <a:srgbClr val="CD1F06"/>
          </a:soli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文本框 12"/>
          <p:cNvSpPr txBox="1"/>
          <p:nvPr/>
        </p:nvSpPr>
        <p:spPr>
          <a:xfrm>
            <a:off x="752475" y="2767579"/>
            <a:ext cx="4200525" cy="523220"/>
          </a:xfrm>
          <a:prstGeom prst="rect">
            <a:avLst/>
          </a:prstGeom>
          <a:noFill/>
        </p:spPr>
        <p:txBody>
          <a:bodyPr wrap="square" rtlCol="0">
            <a:spAutoFit/>
          </a:bodyPr>
          <a:lstStyle/>
          <a:p>
            <a:pPr algn="ctr"/>
            <a:r>
              <a:rPr lang="zh-CN" altLang="en-US" sz="28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endParaRPr lang="zh-CN" altLang="en-US" sz="28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2" presetClass="entr" presetSubtype="8"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p:tgtEl>
                                          <p:spTgt spid="14"/>
                                        </p:tgtEl>
                                        <p:attrNameLst>
                                          <p:attrName>ppt_x</p:attrName>
                                        </p:attrNameLst>
                                      </p:cBhvr>
                                      <p:tavLst>
                                        <p:tav tm="0">
                                          <p:val>
                                            <p:strVal val="#ppt_x-#ppt_w*1.125000"/>
                                          </p:val>
                                        </p:tav>
                                        <p:tav tm="100000">
                                          <p:val>
                                            <p:strVal val="#ppt_x"/>
                                          </p:val>
                                        </p:tav>
                                      </p:tavLst>
                                    </p:anim>
                                    <p:animEffect transition="in" filter="wipe(right)">
                                      <p:cBhvr>
                                        <p:cTn id="19" dur="500"/>
                                        <p:tgtEl>
                                          <p:spTgt spid="14"/>
                                        </p:tgtEl>
                                      </p:cBhvr>
                                    </p:animEffect>
                                  </p:childTnLst>
                                </p:cTn>
                              </p:par>
                            </p:childTnLst>
                          </p:cTn>
                        </p:par>
                        <p:par>
                          <p:cTn id="20" fill="hold">
                            <p:stCondLst>
                              <p:cond delay="2625"/>
                            </p:stCondLst>
                            <p:childTnLst>
                              <p:par>
                                <p:cTn id="21" presetID="2" presetClass="entr" presetSubtype="6"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1000" fill="hold"/>
                                        <p:tgtEl>
                                          <p:spTgt spid="22"/>
                                        </p:tgtEl>
                                        <p:attrNameLst>
                                          <p:attrName>ppt_x</p:attrName>
                                        </p:attrNameLst>
                                      </p:cBhvr>
                                      <p:tavLst>
                                        <p:tav tm="0">
                                          <p:val>
                                            <p:strVal val="1+#ppt_w/2"/>
                                          </p:val>
                                        </p:tav>
                                        <p:tav tm="100000">
                                          <p:val>
                                            <p:strVal val="#ppt_x"/>
                                          </p:val>
                                        </p:tav>
                                      </p:tavLst>
                                    </p:anim>
                                    <p:anim calcmode="lin" valueType="num">
                                      <p:cBhvr additive="base">
                                        <p:cTn id="24" dur="10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1000" fill="hold"/>
                                        <p:tgtEl>
                                          <p:spTgt spid="16"/>
                                        </p:tgtEl>
                                        <p:attrNameLst>
                                          <p:attrName>ppt_x</p:attrName>
                                        </p:attrNameLst>
                                      </p:cBhvr>
                                      <p:tavLst>
                                        <p:tav tm="0">
                                          <p:val>
                                            <p:strVal val="#ppt_x"/>
                                          </p:val>
                                        </p:tav>
                                        <p:tav tm="100000">
                                          <p:val>
                                            <p:strVal val="#ppt_x"/>
                                          </p:val>
                                        </p:tav>
                                      </p:tavLst>
                                    </p:anim>
                                    <p:anim calcmode="lin" valueType="num">
                                      <p:cBhvr additive="base">
                                        <p:cTn id="28" dur="1000" fill="hold"/>
                                        <p:tgtEl>
                                          <p:spTgt spid="16"/>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1000" fill="hold"/>
                                        <p:tgtEl>
                                          <p:spTgt spid="7"/>
                                        </p:tgtEl>
                                        <p:attrNameLst>
                                          <p:attrName>ppt_x</p:attrName>
                                        </p:attrNameLst>
                                      </p:cBhvr>
                                      <p:tavLst>
                                        <p:tav tm="0">
                                          <p:val>
                                            <p:strVal val="0-#ppt_w/2"/>
                                          </p:val>
                                        </p:tav>
                                        <p:tav tm="100000">
                                          <p:val>
                                            <p:strVal val="#ppt_x"/>
                                          </p:val>
                                        </p:tav>
                                      </p:tavLst>
                                    </p:anim>
                                    <p:anim calcmode="lin" valueType="num">
                                      <p:cBhvr additive="base">
                                        <p:cTn id="32" dur="10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1000" fill="hold"/>
                                        <p:tgtEl>
                                          <p:spTgt spid="24"/>
                                        </p:tgtEl>
                                        <p:attrNameLst>
                                          <p:attrName>ppt_x</p:attrName>
                                        </p:attrNameLst>
                                      </p:cBhvr>
                                      <p:tavLst>
                                        <p:tav tm="0">
                                          <p:val>
                                            <p:strVal val="1+#ppt_w/2"/>
                                          </p:val>
                                        </p:tav>
                                        <p:tav tm="100000">
                                          <p:val>
                                            <p:strVal val="#ppt_x"/>
                                          </p:val>
                                        </p:tav>
                                      </p:tavLst>
                                    </p:anim>
                                    <p:anim calcmode="lin" valueType="num">
                                      <p:cBhvr additive="base">
                                        <p:cTn id="36" dur="1000" fill="hold"/>
                                        <p:tgtEl>
                                          <p:spTgt spid="24"/>
                                        </p:tgtEl>
                                        <p:attrNameLst>
                                          <p:attrName>ppt_y</p:attrName>
                                        </p:attrNameLst>
                                      </p:cBhvr>
                                      <p:tavLst>
                                        <p:tav tm="0">
                                          <p:val>
                                            <p:strVal val="#ppt_y"/>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1000" fill="hold"/>
                                        <p:tgtEl>
                                          <p:spTgt spid="23"/>
                                        </p:tgtEl>
                                        <p:attrNameLst>
                                          <p:attrName>ppt_x</p:attrName>
                                        </p:attrNameLst>
                                      </p:cBhvr>
                                      <p:tavLst>
                                        <p:tav tm="0">
                                          <p:val>
                                            <p:strVal val="#ppt_x"/>
                                          </p:val>
                                        </p:tav>
                                        <p:tav tm="100000">
                                          <p:val>
                                            <p:strVal val="#ppt_x"/>
                                          </p:val>
                                        </p:tav>
                                      </p:tavLst>
                                    </p:anim>
                                    <p:anim calcmode="lin" valueType="num">
                                      <p:cBhvr additive="base">
                                        <p:cTn id="40" dur="1000" fill="hold"/>
                                        <p:tgtEl>
                                          <p:spTgt spid="23"/>
                                        </p:tgtEl>
                                        <p:attrNameLst>
                                          <p:attrName>ppt_y</p:attrName>
                                        </p:attrNameLst>
                                      </p:cBhvr>
                                      <p:tavLst>
                                        <p:tav tm="0">
                                          <p:val>
                                            <p:strVal val="0-#ppt_h/2"/>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1000" fill="hold"/>
                                        <p:tgtEl>
                                          <p:spTgt spid="17"/>
                                        </p:tgtEl>
                                        <p:attrNameLst>
                                          <p:attrName>ppt_x</p:attrName>
                                        </p:attrNameLst>
                                      </p:cBhvr>
                                      <p:tavLst>
                                        <p:tav tm="0">
                                          <p:val>
                                            <p:strVal val="0-#ppt_w/2"/>
                                          </p:val>
                                        </p:tav>
                                        <p:tav tm="100000">
                                          <p:val>
                                            <p:strVal val="#ppt_x"/>
                                          </p:val>
                                        </p:tav>
                                      </p:tavLst>
                                    </p:anim>
                                    <p:anim calcmode="lin" valueType="num">
                                      <p:cBhvr additive="base">
                                        <p:cTn id="44" dur="1000" fill="hold"/>
                                        <p:tgtEl>
                                          <p:spTgt spid="1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1000" fill="hold"/>
                                        <p:tgtEl>
                                          <p:spTgt spid="21"/>
                                        </p:tgtEl>
                                        <p:attrNameLst>
                                          <p:attrName>ppt_x</p:attrName>
                                        </p:attrNameLst>
                                      </p:cBhvr>
                                      <p:tavLst>
                                        <p:tav tm="0">
                                          <p:val>
                                            <p:strVal val="0-#ppt_w/2"/>
                                          </p:val>
                                        </p:tav>
                                        <p:tav tm="100000">
                                          <p:val>
                                            <p:strVal val="#ppt_x"/>
                                          </p:val>
                                        </p:tav>
                                      </p:tavLst>
                                    </p:anim>
                                    <p:anim calcmode="lin" valueType="num">
                                      <p:cBhvr additive="base">
                                        <p:cTn id="48" dur="1000" fill="hold"/>
                                        <p:tgtEl>
                                          <p:spTgt spid="21"/>
                                        </p:tgtEl>
                                        <p:attrNameLst>
                                          <p:attrName>ppt_y</p:attrName>
                                        </p:attrNameLst>
                                      </p:cBhvr>
                                      <p:tavLst>
                                        <p:tav tm="0">
                                          <p:val>
                                            <p:strVal val="#ppt_y"/>
                                          </p:val>
                                        </p:tav>
                                        <p:tav tm="100000">
                                          <p:val>
                                            <p:strVal val="#ppt_y"/>
                                          </p:val>
                                        </p:tav>
                                      </p:tavLst>
                                    </p:anim>
                                  </p:childTnLst>
                                </p:cTn>
                              </p:par>
                            </p:childTnLst>
                          </p:cTn>
                        </p:par>
                        <p:par>
                          <p:cTn id="49" fill="hold">
                            <p:stCondLst>
                              <p:cond delay="3625"/>
                            </p:stCondLst>
                            <p:childTnLst>
                              <p:par>
                                <p:cTn id="50" presetID="22" presetClass="entr" presetSubtype="1"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up)">
                                      <p:cBhvr>
                                        <p:cTn id="52" dur="500"/>
                                        <p:tgtEl>
                                          <p:spTgt spid="25"/>
                                        </p:tgtEl>
                                      </p:cBhvr>
                                    </p:animEffect>
                                  </p:childTnLst>
                                </p:cTn>
                              </p:par>
                            </p:childTnLst>
                          </p:cTn>
                        </p:par>
                        <p:par>
                          <p:cTn id="53" fill="hold">
                            <p:stCondLst>
                              <p:cond delay="4125"/>
                            </p:stCondLst>
                            <p:childTnLst>
                              <p:par>
                                <p:cTn id="54" presetID="50" presetClass="entr" presetSubtype="0" decel="100000"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p:cTn id="56" dur="1000" fill="hold"/>
                                        <p:tgtEl>
                                          <p:spTgt spid="28"/>
                                        </p:tgtEl>
                                        <p:attrNameLst>
                                          <p:attrName>ppt_w</p:attrName>
                                        </p:attrNameLst>
                                      </p:cBhvr>
                                      <p:tavLst>
                                        <p:tav tm="0">
                                          <p:val>
                                            <p:strVal val="#ppt_w+.3"/>
                                          </p:val>
                                        </p:tav>
                                        <p:tav tm="100000">
                                          <p:val>
                                            <p:strVal val="#ppt_w"/>
                                          </p:val>
                                        </p:tav>
                                      </p:tavLst>
                                    </p:anim>
                                    <p:anim calcmode="lin" valueType="num">
                                      <p:cBhvr>
                                        <p:cTn id="57" dur="1000" fill="hold"/>
                                        <p:tgtEl>
                                          <p:spTgt spid="28"/>
                                        </p:tgtEl>
                                        <p:attrNameLst>
                                          <p:attrName>ppt_h</p:attrName>
                                        </p:attrNameLst>
                                      </p:cBhvr>
                                      <p:tavLst>
                                        <p:tav tm="0">
                                          <p:val>
                                            <p:strVal val="#ppt_h"/>
                                          </p:val>
                                        </p:tav>
                                        <p:tav tm="100000">
                                          <p:val>
                                            <p:strVal val="#ppt_h"/>
                                          </p:val>
                                        </p:tav>
                                      </p:tavLst>
                                    </p:anim>
                                    <p:animEffect transition="in" filter="fade">
                                      <p:cBhvr>
                                        <p:cTn id="58" dur="1000"/>
                                        <p:tgtEl>
                                          <p:spTgt spid="28"/>
                                        </p:tgtEl>
                                      </p:cBhvr>
                                    </p:animEffect>
                                  </p:childTnLst>
                                </p:cTn>
                              </p:par>
                            </p:childTnLst>
                          </p:cTn>
                        </p:par>
                        <p:par>
                          <p:cTn id="59" fill="hold">
                            <p:stCondLst>
                              <p:cond delay="5125"/>
                            </p:stCondLst>
                            <p:childTnLst>
                              <p:par>
                                <p:cTn id="60" presetID="10" presetClass="entr" presetSubtype="0" fill="hold" grpId="0" nodeType="afterEffect">
                                  <p:stCondLst>
                                    <p:cond delay="0"/>
                                  </p:stCondLst>
                                  <p:iterate type="lt">
                                    <p:tmPct val="0"/>
                                  </p:iterate>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childTnLst>
                                </p:cTn>
                              </p:par>
                            </p:childTnLst>
                          </p:cTn>
                        </p:par>
                        <p:par>
                          <p:cTn id="63" fill="hold">
                            <p:stCondLst>
                              <p:cond delay="5625"/>
                            </p:stCondLst>
                            <p:childTnLst>
                              <p:par>
                                <p:cTn id="64" presetID="34" presetClass="emph" presetSubtype="0" fill="hold" grpId="1" nodeType="afterEffect">
                                  <p:stCondLst>
                                    <p:cond delay="0"/>
                                  </p:stCondLst>
                                  <p:iterate type="lt">
                                    <p:tmPct val="30000"/>
                                  </p:iterate>
                                  <p:childTnLst>
                                    <p:animMotion origin="layout" path="M 0.0 0.0 L 0.0 -0.07213" pathEditMode="relative" ptsTypes="">
                                      <p:cBhvr>
                                        <p:cTn id="65" dur="250" accel="50000" decel="50000" autoRev="1" fill="hold">
                                          <p:stCondLst>
                                            <p:cond delay="0"/>
                                          </p:stCondLst>
                                        </p:cTn>
                                        <p:tgtEl>
                                          <p:spTgt spid="13"/>
                                        </p:tgtEl>
                                        <p:attrNameLst>
                                          <p:attrName>ppt_x</p:attrName>
                                          <p:attrName>ppt_y</p:attrName>
                                        </p:attrNameLst>
                                      </p:cBhvr>
                                    </p:animMotion>
                                    <p:animRot by="1500000">
                                      <p:cBhvr>
                                        <p:cTn id="66" dur="125" fill="hold">
                                          <p:stCondLst>
                                            <p:cond delay="0"/>
                                          </p:stCondLst>
                                        </p:cTn>
                                        <p:tgtEl>
                                          <p:spTgt spid="13"/>
                                        </p:tgtEl>
                                        <p:attrNameLst>
                                          <p:attrName>r</p:attrName>
                                        </p:attrNameLst>
                                      </p:cBhvr>
                                    </p:animRot>
                                    <p:animRot by="-1500000">
                                      <p:cBhvr>
                                        <p:cTn id="67" dur="125" fill="hold">
                                          <p:stCondLst>
                                            <p:cond delay="125"/>
                                          </p:stCondLst>
                                        </p:cTn>
                                        <p:tgtEl>
                                          <p:spTgt spid="13"/>
                                        </p:tgtEl>
                                        <p:attrNameLst>
                                          <p:attrName>r</p:attrName>
                                        </p:attrNameLst>
                                      </p:cBhvr>
                                    </p:animRot>
                                    <p:animRot by="-1500000">
                                      <p:cBhvr>
                                        <p:cTn id="68" dur="125" fill="hold">
                                          <p:stCondLst>
                                            <p:cond delay="250"/>
                                          </p:stCondLst>
                                        </p:cTn>
                                        <p:tgtEl>
                                          <p:spTgt spid="13"/>
                                        </p:tgtEl>
                                        <p:attrNameLst>
                                          <p:attrName>r</p:attrName>
                                        </p:attrNameLst>
                                      </p:cBhvr>
                                    </p:animRot>
                                    <p:animRot by="1500000">
                                      <p:cBhvr>
                                        <p:cTn id="69" dur="125" fill="hold">
                                          <p:stCondLst>
                                            <p:cond delay="375"/>
                                          </p:stCondLst>
                                        </p:cTn>
                                        <p:tgtEl>
                                          <p:spTgt spid="13"/>
                                        </p:tgtEl>
                                        <p:attrNameLst>
                                          <p:attrName>r</p:attrName>
                                        </p:attrNameLst>
                                      </p:cBhvr>
                                    </p:animRot>
                                  </p:childTnLst>
                                </p:cTn>
                              </p:par>
                              <p:par>
                                <p:cTn id="70" presetID="42" presetClass="entr" presetSubtype="0" fill="hold" grpId="0" nodeType="with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fade">
                                      <p:cBhvr>
                                        <p:cTn id="72" dur="1000"/>
                                        <p:tgtEl>
                                          <p:spTgt spid="9"/>
                                        </p:tgtEl>
                                      </p:cBhvr>
                                    </p:animEffect>
                                    <p:anim calcmode="lin" valueType="num">
                                      <p:cBhvr>
                                        <p:cTn id="73" dur="1000" fill="hold"/>
                                        <p:tgtEl>
                                          <p:spTgt spid="9"/>
                                        </p:tgtEl>
                                        <p:attrNameLst>
                                          <p:attrName>ppt_x</p:attrName>
                                        </p:attrNameLst>
                                      </p:cBhvr>
                                      <p:tavLst>
                                        <p:tav tm="0">
                                          <p:val>
                                            <p:strVal val="#ppt_x"/>
                                          </p:val>
                                        </p:tav>
                                        <p:tav tm="100000">
                                          <p:val>
                                            <p:strVal val="#ppt_x"/>
                                          </p:val>
                                        </p:tav>
                                      </p:tavLst>
                                    </p:anim>
                                    <p:anim calcmode="lin" valueType="num">
                                      <p:cBhvr>
                                        <p:cTn id="7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animBg="1"/>
      <p:bldP spid="16" grpId="0" animBg="1"/>
      <p:bldP spid="17" grpId="0" animBg="1"/>
      <p:bldP spid="21" grpId="0" animBg="1"/>
      <p:bldP spid="22" grpId="0" animBg="1"/>
      <p:bldP spid="23" grpId="0" animBg="1"/>
      <p:bldP spid="24" grpId="0" animBg="1"/>
      <p:bldP spid="9" grpId="0"/>
      <p:bldP spid="28" grpId="0" animBg="1"/>
      <p:bldP spid="13" grpId="0"/>
      <p:bldP spid="13"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第三章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后期工作</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35</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第二部分   </a:t>
            </a:r>
            <a:r>
              <a:rPr lang="zh-CN" altLang="en-US" sz="2400" dirty="0">
                <a:solidFill>
                  <a:srgbClr val="F5E4D0"/>
                </a:solidFill>
                <a:latin typeface="造字工房版黑（非商用）常规体" pitchFamily="50" charset="-122"/>
                <a:ea typeface="造字工房版黑（非商用）常规体" pitchFamily="50" charset="-122"/>
              </a:rPr>
              <a:t>活动筹备</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8" name="文本框 7"/>
          <p:cNvSpPr txBox="1"/>
          <p:nvPr/>
        </p:nvSpPr>
        <p:spPr>
          <a:xfrm>
            <a:off x="839364" y="1213310"/>
            <a:ext cx="10842913" cy="1154162"/>
          </a:xfrm>
          <a:prstGeom prst="rect">
            <a:avLst/>
          </a:prstGeom>
          <a:noFill/>
        </p:spPr>
        <p:txBody>
          <a:bodyPr wrap="square" rtlCol="0">
            <a:sp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点击添加标题：</a:t>
            </a:r>
            <a:r>
              <a:rPr lang="zh-CN" altLang="en-US" dirty="0">
                <a:latin typeface="+mn-ea"/>
              </a:rPr>
              <a:t>马萨诸塞州一个鞋厂的监工曾经说过这样的话：</a:t>
            </a:r>
            <a:r>
              <a:rPr lang="zh-CN" altLang="en-US" sz="1600" dirty="0"/>
              <a:t>“</a:t>
            </a:r>
            <a:r>
              <a:rPr lang="zh-CN" altLang="en-US" dirty="0">
                <a:latin typeface="楷体" panose="02010609060101010101" pitchFamily="49" charset="-122"/>
                <a:ea typeface="楷体" panose="02010609060101010101" pitchFamily="49" charset="-122"/>
              </a:rPr>
              <a:t>让一个身强力壮体格健全的</a:t>
            </a:r>
            <a:r>
              <a:rPr lang="en-US" altLang="zh-CN" dirty="0">
                <a:latin typeface="楷体" panose="02010609060101010101" pitchFamily="49" charset="-122"/>
                <a:ea typeface="楷体" panose="02010609060101010101" pitchFamily="49" charset="-122"/>
              </a:rPr>
              <a:t>18</a:t>
            </a:r>
            <a:r>
              <a:rPr lang="zh-CN" altLang="en-US" dirty="0">
                <a:latin typeface="楷体" panose="02010609060101010101" pitchFamily="49" charset="-122"/>
                <a:ea typeface="楷体" panose="02010609060101010101" pitchFamily="49" charset="-122"/>
              </a:rPr>
              <a:t>岁小伙子，在这里的任何一架机器旁边工作，我能够使他在</a:t>
            </a:r>
            <a:r>
              <a:rPr lang="en-US" altLang="zh-CN" dirty="0">
                <a:latin typeface="楷体" panose="02010609060101010101" pitchFamily="49" charset="-122"/>
                <a:ea typeface="楷体" panose="02010609060101010101" pitchFamily="49" charset="-122"/>
              </a:rPr>
              <a:t>22</a:t>
            </a:r>
            <a:r>
              <a:rPr lang="zh-CN" altLang="en-US" dirty="0">
                <a:latin typeface="楷体" panose="02010609060101010101" pitchFamily="49" charset="-122"/>
                <a:ea typeface="楷体" panose="02010609060101010101" pitchFamily="49" charset="-122"/>
              </a:rPr>
              <a:t>岁时头发变成灰白！</a:t>
            </a:r>
            <a:r>
              <a:rPr lang="zh-CN" altLang="en-US" sz="1600" dirty="0"/>
              <a:t>”</a:t>
            </a:r>
            <a:endParaRPr lang="zh-CN" altLang="en-US" sz="1600" dirty="0"/>
          </a:p>
        </p:txBody>
      </p:sp>
      <p:sp>
        <p:nvSpPr>
          <p:cNvPr id="14" name="Rectangle 5"/>
          <p:cNvSpPr>
            <a:spLocks noChangeArrowheads="1"/>
          </p:cNvSpPr>
          <p:nvPr/>
        </p:nvSpPr>
        <p:spPr bwMode="gray">
          <a:xfrm>
            <a:off x="3584149" y="5196936"/>
            <a:ext cx="2697747" cy="568314"/>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r>
              <a:rPr lang="zh-CN" altLang="en-US" sz="2000" b="1" dirty="0">
                <a:solidFill>
                  <a:schemeClr val="bg1"/>
                </a:solidFill>
                <a:latin typeface="微软雅黑" panose="020B0503020204020204" pitchFamily="34" charset="-122"/>
                <a:ea typeface="微软雅黑" panose="020B0503020204020204" pitchFamily="34" charset="-122"/>
              </a:rPr>
              <a:t>点击添加小标题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6" name="Rectangle 5"/>
          <p:cNvSpPr>
            <a:spLocks noChangeArrowheads="1"/>
          </p:cNvSpPr>
          <p:nvPr/>
        </p:nvSpPr>
        <p:spPr bwMode="gray">
          <a:xfrm>
            <a:off x="963189" y="5196936"/>
            <a:ext cx="2697747" cy="568314"/>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close/>
              </a:path>
            </a:pathLst>
          </a:cu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r>
              <a:rPr lang="zh-CN" altLang="en-US" sz="2000" b="1" dirty="0">
                <a:solidFill>
                  <a:schemeClr val="bg1"/>
                </a:solidFill>
                <a:latin typeface="微软雅黑" panose="020B0503020204020204" pitchFamily="34" charset="-122"/>
                <a:ea typeface="微软雅黑" panose="020B0503020204020204" pitchFamily="34" charset="-122"/>
              </a:rPr>
              <a:t>点击添加小标题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7" name="Rectangle 5"/>
          <p:cNvSpPr>
            <a:spLocks noChangeArrowheads="1"/>
          </p:cNvSpPr>
          <p:nvPr/>
        </p:nvSpPr>
        <p:spPr bwMode="gray">
          <a:xfrm>
            <a:off x="6205108" y="5196936"/>
            <a:ext cx="2697747" cy="568314"/>
          </a:xfrm>
          <a:custGeom>
            <a:avLst/>
            <a:gdLst/>
            <a:ahLst/>
            <a:cxnLst/>
            <a:rect l="l" t="t" r="r" b="b"/>
            <a:pathLst>
              <a:path w="2053431" h="619125">
                <a:moveTo>
                  <a:pt x="0" y="0"/>
                </a:moveTo>
                <a:lnTo>
                  <a:pt x="1912938" y="0"/>
                </a:lnTo>
                <a:lnTo>
                  <a:pt x="1912938" y="207229"/>
                </a:lnTo>
                <a:lnTo>
                  <a:pt x="2053431" y="313718"/>
                </a:lnTo>
                <a:lnTo>
                  <a:pt x="1912938" y="420207"/>
                </a:lnTo>
                <a:lnTo>
                  <a:pt x="1912938" y="619125"/>
                </a:lnTo>
                <a:lnTo>
                  <a:pt x="0" y="619125"/>
                </a:lnTo>
                <a:lnTo>
                  <a:pt x="0" y="438859"/>
                </a:lnTo>
                <a:lnTo>
                  <a:pt x="165100" y="313718"/>
                </a:lnTo>
                <a:lnTo>
                  <a:pt x="0" y="188578"/>
                </a:lnTo>
                <a:close/>
              </a:path>
            </a:pathLst>
          </a:cu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r>
              <a:rPr lang="zh-CN" altLang="en-US" sz="2000" b="1" dirty="0">
                <a:solidFill>
                  <a:schemeClr val="bg1"/>
                </a:solidFill>
                <a:latin typeface="微软雅黑" panose="020B0503020204020204" pitchFamily="34" charset="-122"/>
                <a:ea typeface="微软雅黑" panose="020B0503020204020204" pitchFamily="34" charset="-122"/>
              </a:rPr>
              <a:t>点击添加小标题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1" name="Rectangle 5"/>
          <p:cNvSpPr>
            <a:spLocks noChangeArrowheads="1"/>
          </p:cNvSpPr>
          <p:nvPr/>
        </p:nvSpPr>
        <p:spPr bwMode="gray">
          <a:xfrm>
            <a:off x="8826068" y="5196936"/>
            <a:ext cx="2697747" cy="568314"/>
          </a:xfrm>
          <a:custGeom>
            <a:avLst/>
            <a:gdLst/>
            <a:ahLst/>
            <a:cxnLst/>
            <a:rect l="l" t="t" r="r" b="b"/>
            <a:pathLst>
              <a:path w="1912938" h="619125">
                <a:moveTo>
                  <a:pt x="0" y="0"/>
                </a:moveTo>
                <a:lnTo>
                  <a:pt x="1912938" y="0"/>
                </a:lnTo>
                <a:lnTo>
                  <a:pt x="1912938" y="619125"/>
                </a:lnTo>
                <a:lnTo>
                  <a:pt x="0" y="619125"/>
                </a:lnTo>
                <a:lnTo>
                  <a:pt x="0" y="438859"/>
                </a:lnTo>
                <a:lnTo>
                  <a:pt x="165100" y="313718"/>
                </a:lnTo>
                <a:lnTo>
                  <a:pt x="0" y="188578"/>
                </a:lnTo>
                <a:close/>
              </a:path>
            </a:pathLst>
          </a:cu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lnSpc>
                <a:spcPct val="120000"/>
              </a:lnSpc>
            </a:pPr>
            <a:r>
              <a:rPr lang="zh-CN" altLang="en-US" sz="2000" b="1" dirty="0">
                <a:solidFill>
                  <a:schemeClr val="bg1"/>
                </a:solidFill>
                <a:latin typeface="微软雅黑" panose="020B0503020204020204" pitchFamily="34" charset="-122"/>
                <a:ea typeface="微软雅黑" panose="020B0503020204020204" pitchFamily="34" charset="-122"/>
              </a:rPr>
              <a:t>点击添加小标题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3661236" y="2790821"/>
            <a:ext cx="0" cy="2501571"/>
          </a:xfrm>
          <a:prstGeom prst="line">
            <a:avLst/>
          </a:prstGeom>
          <a:noFill/>
          <a:ln w="9525" cap="flat" cmpd="sng" algn="ctr">
            <a:solidFill>
              <a:schemeClr val="tx1">
                <a:lumMod val="75000"/>
                <a:lumOff val="25000"/>
              </a:schemeClr>
            </a:solidFill>
            <a:prstDash val="solid"/>
            <a:headEnd type="oval" w="med" len="med"/>
            <a:tailEnd type="oval" w="med" len="med"/>
          </a:ln>
          <a:effectLst/>
        </p:spPr>
      </p:cxnSp>
      <p:sp>
        <p:nvSpPr>
          <p:cNvPr id="23" name="TextBox 6"/>
          <p:cNvSpPr txBox="1"/>
          <p:nvPr/>
        </p:nvSpPr>
        <p:spPr>
          <a:xfrm>
            <a:off x="3825770" y="2790822"/>
            <a:ext cx="2334339" cy="2012857"/>
          </a:xfrm>
          <a:prstGeom prst="rect">
            <a:avLst/>
          </a:prstGeom>
          <a:noFill/>
        </p:spPr>
        <p:txBody>
          <a:bodyPr wrap="square" rtlCol="0">
            <a:spAutoFit/>
          </a:bodyPr>
          <a:lstStyle/>
          <a:p>
            <a:pPr lvl="0">
              <a:lnSpc>
                <a:spcPct val="130000"/>
              </a:lnSpc>
            </a:pPr>
            <a:r>
              <a:rPr lang="zh-CN" altLang="en-US" sz="1600" dirty="0">
                <a:solidFill>
                  <a:schemeClr val="tx1">
                    <a:lumMod val="75000"/>
                    <a:lumOff val="25000"/>
                  </a:schemeClr>
                </a:solidFill>
                <a:latin typeface="+mn-ea"/>
              </a:rPr>
              <a:t>马萨诸塞州一个鞋厂的监工曾经说过这样的话让一个身强力壮体格健全的</a:t>
            </a:r>
            <a:r>
              <a:rPr lang="en-US" altLang="zh-CN" sz="1600" dirty="0">
                <a:solidFill>
                  <a:schemeClr val="tx1">
                    <a:lumMod val="75000"/>
                    <a:lumOff val="25000"/>
                  </a:schemeClr>
                </a:solidFill>
                <a:latin typeface="+mn-ea"/>
              </a:rPr>
              <a:t>18</a:t>
            </a:r>
            <a:r>
              <a:rPr lang="zh-CN" altLang="en-US" sz="1600" dirty="0">
                <a:solidFill>
                  <a:schemeClr val="tx1">
                    <a:lumMod val="75000"/>
                    <a:lumOff val="25000"/>
                  </a:schemeClr>
                </a:solidFill>
                <a:latin typeface="+mn-ea"/>
              </a:rPr>
              <a:t>岁小伙子，在这里的任何一架机器旁边工作！</a:t>
            </a:r>
            <a:endParaRPr lang="zh-CN" altLang="en-US" sz="1600" dirty="0">
              <a:solidFill>
                <a:schemeClr val="tx1">
                  <a:lumMod val="75000"/>
                  <a:lumOff val="25000"/>
                </a:schemeClr>
              </a:solidFill>
              <a:latin typeface="+mn-ea"/>
            </a:endParaRPr>
          </a:p>
        </p:txBody>
      </p:sp>
      <p:cxnSp>
        <p:nvCxnSpPr>
          <p:cNvPr id="24" name="直接连接符 23"/>
          <p:cNvCxnSpPr/>
          <p:nvPr/>
        </p:nvCxnSpPr>
        <p:spPr>
          <a:xfrm>
            <a:off x="1040276" y="2790821"/>
            <a:ext cx="0" cy="2501571"/>
          </a:xfrm>
          <a:prstGeom prst="line">
            <a:avLst/>
          </a:prstGeom>
          <a:noFill/>
          <a:ln w="9525" cap="flat" cmpd="sng" algn="ctr">
            <a:solidFill>
              <a:schemeClr val="tx1">
                <a:lumMod val="75000"/>
                <a:lumOff val="25000"/>
              </a:schemeClr>
            </a:solidFill>
            <a:prstDash val="solid"/>
            <a:headEnd type="oval" w="med" len="med"/>
            <a:tailEnd type="oval" w="med" len="med"/>
          </a:ln>
          <a:effectLst/>
        </p:spPr>
      </p:cxnSp>
      <p:sp>
        <p:nvSpPr>
          <p:cNvPr id="25" name="TextBox 6"/>
          <p:cNvSpPr txBox="1"/>
          <p:nvPr/>
        </p:nvSpPr>
        <p:spPr>
          <a:xfrm>
            <a:off x="1252435" y="2790821"/>
            <a:ext cx="2334339" cy="2332945"/>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mn-ea"/>
              </a:rPr>
              <a:t>马萨诸塞州一个鞋厂的监工曾经说过这样的话让一个身强力壮体格健全的</a:t>
            </a:r>
            <a:r>
              <a:rPr lang="en-US" altLang="zh-CN" sz="1600" dirty="0">
                <a:solidFill>
                  <a:schemeClr val="tx1">
                    <a:lumMod val="75000"/>
                    <a:lumOff val="25000"/>
                  </a:schemeClr>
                </a:solidFill>
                <a:latin typeface="+mn-ea"/>
              </a:rPr>
              <a:t>18</a:t>
            </a:r>
            <a:r>
              <a:rPr lang="zh-CN" altLang="en-US" sz="1600" dirty="0">
                <a:solidFill>
                  <a:schemeClr val="tx1">
                    <a:lumMod val="75000"/>
                    <a:lumOff val="25000"/>
                  </a:schemeClr>
                </a:solidFill>
                <a:latin typeface="+mn-ea"/>
              </a:rPr>
              <a:t>岁小伙子，在这里的任何一架机器旁边工作，我能够使他在</a:t>
            </a:r>
            <a:r>
              <a:rPr lang="en-US" altLang="zh-CN" sz="1600" dirty="0">
                <a:solidFill>
                  <a:schemeClr val="tx1">
                    <a:lumMod val="75000"/>
                    <a:lumOff val="25000"/>
                  </a:schemeClr>
                </a:solidFill>
                <a:latin typeface="+mn-ea"/>
              </a:rPr>
              <a:t>22</a:t>
            </a:r>
            <a:r>
              <a:rPr lang="zh-CN" altLang="en-US" sz="1600" dirty="0">
                <a:solidFill>
                  <a:schemeClr val="tx1">
                    <a:lumMod val="75000"/>
                    <a:lumOff val="25000"/>
                  </a:schemeClr>
                </a:solidFill>
                <a:latin typeface="+mn-ea"/>
              </a:rPr>
              <a:t>岁时头发变成灰白！</a:t>
            </a:r>
            <a:endParaRPr lang="zh-CN" altLang="en-US" sz="1600" dirty="0">
              <a:solidFill>
                <a:schemeClr val="tx1">
                  <a:lumMod val="75000"/>
                  <a:lumOff val="25000"/>
                </a:schemeClr>
              </a:solidFill>
              <a:latin typeface="+mn-ea"/>
            </a:endParaRPr>
          </a:p>
        </p:txBody>
      </p:sp>
      <p:cxnSp>
        <p:nvCxnSpPr>
          <p:cNvPr id="26" name="直接连接符 25"/>
          <p:cNvCxnSpPr/>
          <p:nvPr/>
        </p:nvCxnSpPr>
        <p:spPr>
          <a:xfrm>
            <a:off x="6282195" y="2790821"/>
            <a:ext cx="0" cy="2501571"/>
          </a:xfrm>
          <a:prstGeom prst="line">
            <a:avLst/>
          </a:prstGeom>
          <a:noFill/>
          <a:ln w="9525" cap="flat" cmpd="sng" algn="ctr">
            <a:solidFill>
              <a:schemeClr val="tx1">
                <a:lumMod val="75000"/>
                <a:lumOff val="25000"/>
              </a:schemeClr>
            </a:solidFill>
            <a:prstDash val="solid"/>
            <a:headEnd type="oval" w="med" len="med"/>
            <a:tailEnd type="oval" w="med" len="med"/>
          </a:ln>
          <a:effectLst/>
        </p:spPr>
      </p:cxnSp>
      <p:sp>
        <p:nvSpPr>
          <p:cNvPr id="27" name="TextBox 6"/>
          <p:cNvSpPr txBox="1"/>
          <p:nvPr/>
        </p:nvSpPr>
        <p:spPr>
          <a:xfrm>
            <a:off x="6446730" y="2790822"/>
            <a:ext cx="2334339" cy="1692770"/>
          </a:xfrm>
          <a:prstGeom prst="rect">
            <a:avLst/>
          </a:prstGeom>
          <a:noFill/>
        </p:spPr>
        <p:txBody>
          <a:bodyPr wrap="square" rtlCol="0">
            <a:spAutoFit/>
          </a:bodyPr>
          <a:lstStyle/>
          <a:p>
            <a:pPr lvl="0">
              <a:lnSpc>
                <a:spcPct val="130000"/>
              </a:lnSpc>
            </a:pPr>
            <a:r>
              <a:rPr lang="zh-CN" altLang="en-US" sz="1600" dirty="0">
                <a:solidFill>
                  <a:schemeClr val="tx1">
                    <a:lumMod val="75000"/>
                    <a:lumOff val="25000"/>
                  </a:schemeClr>
                </a:solidFill>
                <a:latin typeface="+mn-ea"/>
              </a:rPr>
              <a:t>让一个身强力壮体格健全的</a:t>
            </a:r>
            <a:r>
              <a:rPr lang="en-US" altLang="zh-CN" sz="1600" dirty="0">
                <a:solidFill>
                  <a:schemeClr val="tx1">
                    <a:lumMod val="75000"/>
                    <a:lumOff val="25000"/>
                  </a:schemeClr>
                </a:solidFill>
                <a:latin typeface="+mn-ea"/>
              </a:rPr>
              <a:t>18</a:t>
            </a:r>
            <a:r>
              <a:rPr lang="zh-CN" altLang="en-US" sz="1600" dirty="0">
                <a:solidFill>
                  <a:schemeClr val="tx1">
                    <a:lumMod val="75000"/>
                    <a:lumOff val="25000"/>
                  </a:schemeClr>
                </a:solidFill>
                <a:latin typeface="+mn-ea"/>
              </a:rPr>
              <a:t>岁小伙子，在这里的任何一架机器旁边工作，我能够使他在</a:t>
            </a:r>
            <a:r>
              <a:rPr lang="en-US" altLang="zh-CN" sz="1600" dirty="0">
                <a:solidFill>
                  <a:schemeClr val="tx1">
                    <a:lumMod val="75000"/>
                    <a:lumOff val="25000"/>
                  </a:schemeClr>
                </a:solidFill>
                <a:latin typeface="+mn-ea"/>
              </a:rPr>
              <a:t>22</a:t>
            </a:r>
            <a:r>
              <a:rPr lang="zh-CN" altLang="en-US" sz="1600" dirty="0">
                <a:solidFill>
                  <a:schemeClr val="tx1">
                    <a:lumMod val="75000"/>
                    <a:lumOff val="25000"/>
                  </a:schemeClr>
                </a:solidFill>
                <a:latin typeface="+mn-ea"/>
              </a:rPr>
              <a:t>岁时头发变成灰白！</a:t>
            </a:r>
            <a:endParaRPr lang="zh-CN" altLang="en-US" sz="1600" dirty="0">
              <a:solidFill>
                <a:schemeClr val="tx1">
                  <a:lumMod val="75000"/>
                  <a:lumOff val="25000"/>
                </a:schemeClr>
              </a:solidFill>
              <a:latin typeface="+mn-ea"/>
            </a:endParaRPr>
          </a:p>
        </p:txBody>
      </p:sp>
      <p:cxnSp>
        <p:nvCxnSpPr>
          <p:cNvPr id="28" name="直接连接符 27"/>
          <p:cNvCxnSpPr/>
          <p:nvPr/>
        </p:nvCxnSpPr>
        <p:spPr>
          <a:xfrm>
            <a:off x="8903155" y="2790821"/>
            <a:ext cx="0" cy="2501571"/>
          </a:xfrm>
          <a:prstGeom prst="line">
            <a:avLst/>
          </a:prstGeom>
          <a:noFill/>
          <a:ln w="9525" cap="flat" cmpd="sng" algn="ctr">
            <a:solidFill>
              <a:schemeClr val="tx1">
                <a:lumMod val="75000"/>
                <a:lumOff val="25000"/>
              </a:schemeClr>
            </a:solidFill>
            <a:prstDash val="solid"/>
            <a:headEnd type="oval" w="med" len="med"/>
            <a:tailEnd type="oval" w="med" len="med"/>
          </a:ln>
          <a:effectLst/>
        </p:spPr>
      </p:cxnSp>
      <p:sp>
        <p:nvSpPr>
          <p:cNvPr id="29" name="TextBox 6"/>
          <p:cNvSpPr txBox="1"/>
          <p:nvPr/>
        </p:nvSpPr>
        <p:spPr>
          <a:xfrm>
            <a:off x="9077215" y="2743194"/>
            <a:ext cx="2334339" cy="2332945"/>
          </a:xfrm>
          <a:prstGeom prst="rect">
            <a:avLst/>
          </a:prstGeom>
          <a:noFill/>
        </p:spPr>
        <p:txBody>
          <a:bodyPr wrap="square" rtlCol="0">
            <a:spAutoFit/>
          </a:bodyPr>
          <a:lstStyle/>
          <a:p>
            <a:pPr lvl="0">
              <a:lnSpc>
                <a:spcPct val="130000"/>
              </a:lnSpc>
            </a:pPr>
            <a:r>
              <a:rPr lang="zh-CN" altLang="en-US" sz="1600" dirty="0">
                <a:solidFill>
                  <a:schemeClr val="tx1">
                    <a:lumMod val="75000"/>
                    <a:lumOff val="25000"/>
                  </a:schemeClr>
                </a:solidFill>
                <a:latin typeface="+mn-ea"/>
              </a:rPr>
              <a:t>马萨诸塞州一个鞋厂的监工曾经说过这样的话让一个身强力壮体格健全的</a:t>
            </a:r>
            <a:r>
              <a:rPr lang="en-US" altLang="zh-CN" sz="1600" dirty="0">
                <a:solidFill>
                  <a:schemeClr val="tx1">
                    <a:lumMod val="75000"/>
                    <a:lumOff val="25000"/>
                  </a:schemeClr>
                </a:solidFill>
                <a:latin typeface="+mn-ea"/>
              </a:rPr>
              <a:t>18</a:t>
            </a:r>
            <a:r>
              <a:rPr lang="zh-CN" altLang="en-US" sz="1600" dirty="0">
                <a:solidFill>
                  <a:schemeClr val="tx1">
                    <a:lumMod val="75000"/>
                    <a:lumOff val="25000"/>
                  </a:schemeClr>
                </a:solidFill>
                <a:latin typeface="+mn-ea"/>
              </a:rPr>
              <a:t>岁小伙子，在这里的任何一架机器旁边工作，我能够使他在</a:t>
            </a:r>
            <a:r>
              <a:rPr lang="en-US" altLang="zh-CN" sz="1600" dirty="0">
                <a:solidFill>
                  <a:schemeClr val="tx1">
                    <a:lumMod val="75000"/>
                    <a:lumOff val="25000"/>
                  </a:schemeClr>
                </a:solidFill>
                <a:latin typeface="+mn-ea"/>
              </a:rPr>
              <a:t>22</a:t>
            </a:r>
            <a:r>
              <a:rPr lang="zh-CN" altLang="en-US" sz="1600" dirty="0">
                <a:solidFill>
                  <a:schemeClr val="tx1">
                    <a:lumMod val="75000"/>
                    <a:lumOff val="25000"/>
                  </a:schemeClr>
                </a:solidFill>
                <a:latin typeface="+mn-ea"/>
              </a:rPr>
              <a:t>岁时头发变成灰白！</a:t>
            </a:r>
            <a:endParaRPr lang="zh-CN" altLang="en-US" sz="1600" dirty="0">
              <a:solidFill>
                <a:schemeClr val="tx1">
                  <a:lumMod val="75000"/>
                  <a:lumOff val="25000"/>
                </a:schemeClr>
              </a:solidFill>
              <a:latin typeface="+mn-ea"/>
            </a:endParaRPr>
          </a:p>
        </p:txBody>
      </p:sp>
      <p:cxnSp>
        <p:nvCxnSpPr>
          <p:cNvPr id="31" name="直接连接符 30"/>
          <p:cNvCxnSpPr/>
          <p:nvPr/>
        </p:nvCxnSpPr>
        <p:spPr>
          <a:xfrm>
            <a:off x="11451832" y="2790821"/>
            <a:ext cx="0" cy="2501571"/>
          </a:xfrm>
          <a:prstGeom prst="line">
            <a:avLst/>
          </a:prstGeom>
          <a:noFill/>
          <a:ln w="9525" cap="flat" cmpd="sng" algn="ctr">
            <a:solidFill>
              <a:schemeClr val="tx1">
                <a:lumMod val="75000"/>
                <a:lumOff val="25000"/>
              </a:schemeClr>
            </a:solidFill>
            <a:prstDash val="solid"/>
            <a:headEnd type="oval" w="med" len="med"/>
            <a:tailEnd type="oval" w="med" len="med"/>
          </a:ln>
          <a:effectLst/>
        </p:spPr>
      </p:cxnSp>
      <p:grpSp>
        <p:nvGrpSpPr>
          <p:cNvPr id="32" name="组合 31"/>
          <p:cNvGrpSpPr/>
          <p:nvPr/>
        </p:nvGrpSpPr>
        <p:grpSpPr>
          <a:xfrm>
            <a:off x="-38099" y="1198699"/>
            <a:ext cx="714375" cy="1354003"/>
            <a:chOff x="-38099" y="1198699"/>
            <a:chExt cx="714375" cy="1354003"/>
          </a:xfrm>
        </p:grpSpPr>
        <p:sp>
          <p:nvSpPr>
            <p:cNvPr id="33" name=" 196"/>
            <p:cNvSpPr/>
            <p:nvPr/>
          </p:nvSpPr>
          <p:spPr>
            <a:xfrm rot="16200000">
              <a:off x="-338863" y="1537564"/>
              <a:ext cx="1354003" cy="676274"/>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4" name="文本框 33"/>
            <p:cNvSpPr txBox="1"/>
            <p:nvPr/>
          </p:nvSpPr>
          <p:spPr>
            <a:xfrm>
              <a:off x="-38099" y="1414036"/>
              <a:ext cx="676276" cy="923330"/>
            </a:xfrm>
            <a:prstGeom prst="rect">
              <a:avLst/>
            </a:prstGeom>
            <a:noFill/>
          </p:spPr>
          <p:txBody>
            <a:bodyPr wrap="square" rtlCol="0">
              <a:spAutoFit/>
            </a:bodyPr>
            <a:lstStyle/>
            <a:p>
              <a:r>
                <a:rPr lang="en-US" altLang="zh-CN" sz="5400" dirty="0">
                  <a:solidFill>
                    <a:schemeClr val="bg1"/>
                  </a:solidFill>
                  <a:latin typeface="Vladimir Script" panose="03050402040407070305" pitchFamily="66" charset="0"/>
                  <a:ea typeface="微软雅黑" panose="020B0503020204020204" pitchFamily="34" charset="-122"/>
                </a:rPr>
                <a:t>2</a:t>
              </a:r>
              <a:endParaRPr lang="zh-CN" altLang="en-US" sz="5400" dirty="0">
                <a:solidFill>
                  <a:schemeClr val="bg1"/>
                </a:solidFill>
                <a:latin typeface="Vladimir Script" panose="03050402040407070305" pitchFamily="66" charset="0"/>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2" presetClass="entr" presetSubtype="8"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additive="base">
                                        <p:cTn id="18" dur="500"/>
                                        <p:tgtEl>
                                          <p:spTgt spid="32"/>
                                        </p:tgtEl>
                                        <p:attrNameLst>
                                          <p:attrName>ppt_x</p:attrName>
                                        </p:attrNameLst>
                                      </p:cBhvr>
                                      <p:tavLst>
                                        <p:tav tm="0">
                                          <p:val>
                                            <p:strVal val="#ppt_x-#ppt_w*1.125000"/>
                                          </p:val>
                                        </p:tav>
                                        <p:tav tm="100000">
                                          <p:val>
                                            <p:strVal val="#ppt_x"/>
                                          </p:val>
                                        </p:tav>
                                      </p:tavLst>
                                    </p:anim>
                                    <p:animEffect transition="in" filter="wipe(right)">
                                      <p:cBhvr>
                                        <p:cTn id="19" dur="500"/>
                                        <p:tgtEl>
                                          <p:spTgt spid="32"/>
                                        </p:tgtEl>
                                      </p:cBhvr>
                                    </p:animEffect>
                                  </p:childTnLst>
                                </p:cTn>
                              </p:par>
                            </p:childTnLst>
                          </p:cTn>
                        </p:par>
                        <p:par>
                          <p:cTn id="20" fill="hold">
                            <p:stCondLst>
                              <p:cond delay="2625"/>
                            </p:stCondLst>
                            <p:childTnLst>
                              <p:par>
                                <p:cTn id="21" presetID="6"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circle(in)">
                                      <p:cBhvr>
                                        <p:cTn id="23" dur="1000"/>
                                        <p:tgtEl>
                                          <p:spTgt spid="8"/>
                                        </p:tgtEl>
                                      </p:cBhvr>
                                    </p:animEffect>
                                  </p:childTnLst>
                                </p:cTn>
                              </p:par>
                            </p:childTnLst>
                          </p:cTn>
                        </p:par>
                        <p:par>
                          <p:cTn id="24" fill="hold">
                            <p:stCondLst>
                              <p:cond delay="3625"/>
                            </p:stCondLst>
                            <p:childTnLst>
                              <p:par>
                                <p:cTn id="25" presetID="38" presetClass="entr" presetSubtype="0" accel="50000" fill="hold" grpId="0" nodeType="afterEffect">
                                  <p:stCondLst>
                                    <p:cond delay="0"/>
                                  </p:stCondLst>
                                  <p:iterate type="lt">
                                    <p:tmPct val="50000"/>
                                  </p:iterate>
                                  <p:childTnLst>
                                    <p:set>
                                      <p:cBhvr>
                                        <p:cTn id="26" dur="1" fill="hold">
                                          <p:stCondLst>
                                            <p:cond delay="0"/>
                                          </p:stCondLst>
                                        </p:cTn>
                                        <p:tgtEl>
                                          <p:spTgt spid="16"/>
                                        </p:tgtEl>
                                        <p:attrNameLst>
                                          <p:attrName>style.visibility</p:attrName>
                                        </p:attrNameLst>
                                      </p:cBhvr>
                                      <p:to>
                                        <p:strVal val="visible"/>
                                      </p:to>
                                    </p:set>
                                    <p:set>
                                      <p:cBhvr>
                                        <p:cTn id="27" dur="227" fill="hold">
                                          <p:stCondLst>
                                            <p:cond delay="0"/>
                                          </p:stCondLst>
                                        </p:cTn>
                                        <p:tgtEl>
                                          <p:spTgt spid="16"/>
                                        </p:tgtEl>
                                        <p:attrNameLst>
                                          <p:attrName>style.rotation</p:attrName>
                                        </p:attrNameLst>
                                      </p:cBhvr>
                                      <p:to>
                                        <p:strVal val="-45.0"/>
                                      </p:to>
                                    </p:set>
                                    <p:anim calcmode="lin" valueType="num">
                                      <p:cBhvr>
                                        <p:cTn id="28" dur="227" fill="hold">
                                          <p:stCondLst>
                                            <p:cond delay="227"/>
                                          </p:stCondLst>
                                        </p:cTn>
                                        <p:tgtEl>
                                          <p:spTgt spid="16"/>
                                        </p:tgtEl>
                                        <p:attrNameLst>
                                          <p:attrName>style.rotation</p:attrName>
                                        </p:attrNameLst>
                                      </p:cBhvr>
                                      <p:tavLst>
                                        <p:tav tm="0">
                                          <p:val>
                                            <p:fltVal val="-45"/>
                                          </p:val>
                                        </p:tav>
                                        <p:tav tm="69900">
                                          <p:val>
                                            <p:fltVal val="45"/>
                                          </p:val>
                                        </p:tav>
                                        <p:tav tm="100000">
                                          <p:val>
                                            <p:fltVal val="0"/>
                                          </p:val>
                                        </p:tav>
                                      </p:tavLst>
                                    </p:anim>
                                    <p:anim calcmode="lin" valueType="num">
                                      <p:cBhvr>
                                        <p:cTn id="29" dur="227" fill="hold">
                                          <p:stCondLst>
                                            <p:cond delay="0"/>
                                          </p:stCondLst>
                                        </p:cTn>
                                        <p:tgtEl>
                                          <p:spTgt spid="16"/>
                                        </p:tgtEl>
                                        <p:attrNameLst>
                                          <p:attrName>ppt_y</p:attrName>
                                        </p:attrNameLst>
                                      </p:cBhvr>
                                      <p:tavLst>
                                        <p:tav tm="0">
                                          <p:val>
                                            <p:strVal val="#ppt_y-1"/>
                                          </p:val>
                                        </p:tav>
                                        <p:tav tm="100000">
                                          <p:val>
                                            <p:strVal val="#ppt_y-(0.354*#ppt_w-0.172*#ppt_h)"/>
                                          </p:val>
                                        </p:tav>
                                      </p:tavLst>
                                    </p:anim>
                                    <p:anim calcmode="lin" valueType="num">
                                      <p:cBhvr>
                                        <p:cTn id="30" dur="78" decel="50000" autoRev="1" fill="hold">
                                          <p:stCondLst>
                                            <p:cond delay="227"/>
                                          </p:stCondLst>
                                        </p:cTn>
                                        <p:tgtEl>
                                          <p:spTgt spid="16"/>
                                        </p:tgtEl>
                                        <p:attrNameLst>
                                          <p:attrName>ppt_y</p:attrName>
                                        </p:attrNameLst>
                                      </p:cBhvr>
                                      <p:tavLst>
                                        <p:tav tm="0">
                                          <p:val>
                                            <p:strVal val="#ppt_y-(0.354*#ppt_w-0.172*#ppt_h)"/>
                                          </p:val>
                                        </p:tav>
                                        <p:tav tm="100000">
                                          <p:val>
                                            <p:strVal val="#ppt_y-(0.354*#ppt_w-0.172*#ppt_h)-#ppt_h/2"/>
                                          </p:val>
                                        </p:tav>
                                      </p:tavLst>
                                    </p:anim>
                                    <p:anim calcmode="lin" valueType="num">
                                      <p:cBhvr>
                                        <p:cTn id="31" dur="68" fill="hold">
                                          <p:stCondLst>
                                            <p:cond delay="432"/>
                                          </p:stCondLst>
                                        </p:cTn>
                                        <p:tgtEl>
                                          <p:spTgt spid="16"/>
                                        </p:tgtEl>
                                        <p:attrNameLst>
                                          <p:attrName>ppt_y</p:attrName>
                                        </p:attrNameLst>
                                      </p:cBhvr>
                                      <p:tavLst>
                                        <p:tav tm="0">
                                          <p:val>
                                            <p:strVal val="#ppt_y-(0.354*#ppt_w-0.172*#ppt_h)"/>
                                          </p:val>
                                        </p:tav>
                                        <p:tav tm="100000">
                                          <p:val>
                                            <p:strVal val="#ppt_y"/>
                                          </p:val>
                                        </p:tav>
                                      </p:tavLst>
                                    </p:anim>
                                  </p:childTnLst>
                                </p:cTn>
                              </p:par>
                            </p:childTnLst>
                          </p:cTn>
                        </p:par>
                        <p:par>
                          <p:cTn id="32" fill="hold">
                            <p:stCondLst>
                              <p:cond delay="5625"/>
                            </p:stCondLst>
                            <p:childTnLst>
                              <p:par>
                                <p:cTn id="33" presetID="38" presetClass="entr" presetSubtype="0" accel="50000" fill="hold" grpId="0" nodeType="afterEffect">
                                  <p:stCondLst>
                                    <p:cond delay="0"/>
                                  </p:stCondLst>
                                  <p:iterate type="lt">
                                    <p:tmPct val="50000"/>
                                  </p:iterate>
                                  <p:childTnLst>
                                    <p:set>
                                      <p:cBhvr>
                                        <p:cTn id="34" dur="1" fill="hold">
                                          <p:stCondLst>
                                            <p:cond delay="0"/>
                                          </p:stCondLst>
                                        </p:cTn>
                                        <p:tgtEl>
                                          <p:spTgt spid="14"/>
                                        </p:tgtEl>
                                        <p:attrNameLst>
                                          <p:attrName>style.visibility</p:attrName>
                                        </p:attrNameLst>
                                      </p:cBhvr>
                                      <p:to>
                                        <p:strVal val="visible"/>
                                      </p:to>
                                    </p:set>
                                    <p:set>
                                      <p:cBhvr>
                                        <p:cTn id="35" dur="227" fill="hold">
                                          <p:stCondLst>
                                            <p:cond delay="0"/>
                                          </p:stCondLst>
                                        </p:cTn>
                                        <p:tgtEl>
                                          <p:spTgt spid="14"/>
                                        </p:tgtEl>
                                        <p:attrNameLst>
                                          <p:attrName>style.rotation</p:attrName>
                                        </p:attrNameLst>
                                      </p:cBhvr>
                                      <p:to>
                                        <p:strVal val="-45.0"/>
                                      </p:to>
                                    </p:set>
                                    <p:anim calcmode="lin" valueType="num">
                                      <p:cBhvr>
                                        <p:cTn id="36" dur="227" fill="hold">
                                          <p:stCondLst>
                                            <p:cond delay="227"/>
                                          </p:stCondLst>
                                        </p:cTn>
                                        <p:tgtEl>
                                          <p:spTgt spid="14"/>
                                        </p:tgtEl>
                                        <p:attrNameLst>
                                          <p:attrName>style.rotation</p:attrName>
                                        </p:attrNameLst>
                                      </p:cBhvr>
                                      <p:tavLst>
                                        <p:tav tm="0">
                                          <p:val>
                                            <p:fltVal val="-45"/>
                                          </p:val>
                                        </p:tav>
                                        <p:tav tm="69900">
                                          <p:val>
                                            <p:fltVal val="45"/>
                                          </p:val>
                                        </p:tav>
                                        <p:tav tm="100000">
                                          <p:val>
                                            <p:fltVal val="0"/>
                                          </p:val>
                                        </p:tav>
                                      </p:tavLst>
                                    </p:anim>
                                    <p:anim calcmode="lin" valueType="num">
                                      <p:cBhvr>
                                        <p:cTn id="37" dur="227" fill="hold">
                                          <p:stCondLst>
                                            <p:cond delay="0"/>
                                          </p:stCondLst>
                                        </p:cTn>
                                        <p:tgtEl>
                                          <p:spTgt spid="14"/>
                                        </p:tgtEl>
                                        <p:attrNameLst>
                                          <p:attrName>ppt_y</p:attrName>
                                        </p:attrNameLst>
                                      </p:cBhvr>
                                      <p:tavLst>
                                        <p:tav tm="0">
                                          <p:val>
                                            <p:strVal val="#ppt_y-1"/>
                                          </p:val>
                                        </p:tav>
                                        <p:tav tm="100000">
                                          <p:val>
                                            <p:strVal val="#ppt_y-(0.354*#ppt_w-0.172*#ppt_h)"/>
                                          </p:val>
                                        </p:tav>
                                      </p:tavLst>
                                    </p:anim>
                                    <p:anim calcmode="lin" valueType="num">
                                      <p:cBhvr>
                                        <p:cTn id="38" dur="78" decel="50000" autoRev="1" fill="hold">
                                          <p:stCondLst>
                                            <p:cond delay="227"/>
                                          </p:stCondLst>
                                        </p:cTn>
                                        <p:tgtEl>
                                          <p:spTgt spid="14"/>
                                        </p:tgtEl>
                                        <p:attrNameLst>
                                          <p:attrName>ppt_y</p:attrName>
                                        </p:attrNameLst>
                                      </p:cBhvr>
                                      <p:tavLst>
                                        <p:tav tm="0">
                                          <p:val>
                                            <p:strVal val="#ppt_y-(0.354*#ppt_w-0.172*#ppt_h)"/>
                                          </p:val>
                                        </p:tav>
                                        <p:tav tm="100000">
                                          <p:val>
                                            <p:strVal val="#ppt_y-(0.354*#ppt_w-0.172*#ppt_h)-#ppt_h/2"/>
                                          </p:val>
                                        </p:tav>
                                      </p:tavLst>
                                    </p:anim>
                                    <p:anim calcmode="lin" valueType="num">
                                      <p:cBhvr>
                                        <p:cTn id="39" dur="68" fill="hold">
                                          <p:stCondLst>
                                            <p:cond delay="432"/>
                                          </p:stCondLst>
                                        </p:cTn>
                                        <p:tgtEl>
                                          <p:spTgt spid="14"/>
                                        </p:tgtEl>
                                        <p:attrNameLst>
                                          <p:attrName>ppt_y</p:attrName>
                                        </p:attrNameLst>
                                      </p:cBhvr>
                                      <p:tavLst>
                                        <p:tav tm="0">
                                          <p:val>
                                            <p:strVal val="#ppt_y-(0.354*#ppt_w-0.172*#ppt_h)"/>
                                          </p:val>
                                        </p:tav>
                                        <p:tav tm="100000">
                                          <p:val>
                                            <p:strVal val="#ppt_y"/>
                                          </p:val>
                                        </p:tav>
                                      </p:tavLst>
                                    </p:anim>
                                  </p:childTnLst>
                                </p:cTn>
                              </p:par>
                            </p:childTnLst>
                          </p:cTn>
                        </p:par>
                        <p:par>
                          <p:cTn id="40" fill="hold">
                            <p:stCondLst>
                              <p:cond delay="7625"/>
                            </p:stCondLst>
                            <p:childTnLst>
                              <p:par>
                                <p:cTn id="41" presetID="38" presetClass="entr" presetSubtype="0" accel="50000" fill="hold" grpId="0" nodeType="afterEffect">
                                  <p:stCondLst>
                                    <p:cond delay="0"/>
                                  </p:stCondLst>
                                  <p:iterate type="lt">
                                    <p:tmPct val="50000"/>
                                  </p:iterate>
                                  <p:childTnLst>
                                    <p:set>
                                      <p:cBhvr>
                                        <p:cTn id="42" dur="1" fill="hold">
                                          <p:stCondLst>
                                            <p:cond delay="0"/>
                                          </p:stCondLst>
                                        </p:cTn>
                                        <p:tgtEl>
                                          <p:spTgt spid="17"/>
                                        </p:tgtEl>
                                        <p:attrNameLst>
                                          <p:attrName>style.visibility</p:attrName>
                                        </p:attrNameLst>
                                      </p:cBhvr>
                                      <p:to>
                                        <p:strVal val="visible"/>
                                      </p:to>
                                    </p:set>
                                    <p:set>
                                      <p:cBhvr>
                                        <p:cTn id="43" dur="227" fill="hold">
                                          <p:stCondLst>
                                            <p:cond delay="0"/>
                                          </p:stCondLst>
                                        </p:cTn>
                                        <p:tgtEl>
                                          <p:spTgt spid="17"/>
                                        </p:tgtEl>
                                        <p:attrNameLst>
                                          <p:attrName>style.rotation</p:attrName>
                                        </p:attrNameLst>
                                      </p:cBhvr>
                                      <p:to>
                                        <p:strVal val="-45.0"/>
                                      </p:to>
                                    </p:set>
                                    <p:anim calcmode="lin" valueType="num">
                                      <p:cBhvr>
                                        <p:cTn id="44" dur="227" fill="hold">
                                          <p:stCondLst>
                                            <p:cond delay="227"/>
                                          </p:stCondLst>
                                        </p:cTn>
                                        <p:tgtEl>
                                          <p:spTgt spid="17"/>
                                        </p:tgtEl>
                                        <p:attrNameLst>
                                          <p:attrName>style.rotation</p:attrName>
                                        </p:attrNameLst>
                                      </p:cBhvr>
                                      <p:tavLst>
                                        <p:tav tm="0">
                                          <p:val>
                                            <p:fltVal val="-45"/>
                                          </p:val>
                                        </p:tav>
                                        <p:tav tm="69900">
                                          <p:val>
                                            <p:fltVal val="45"/>
                                          </p:val>
                                        </p:tav>
                                        <p:tav tm="100000">
                                          <p:val>
                                            <p:fltVal val="0"/>
                                          </p:val>
                                        </p:tav>
                                      </p:tavLst>
                                    </p:anim>
                                    <p:anim calcmode="lin" valueType="num">
                                      <p:cBhvr>
                                        <p:cTn id="45" dur="227" fill="hold">
                                          <p:stCondLst>
                                            <p:cond delay="0"/>
                                          </p:stCondLst>
                                        </p:cTn>
                                        <p:tgtEl>
                                          <p:spTgt spid="17"/>
                                        </p:tgtEl>
                                        <p:attrNameLst>
                                          <p:attrName>ppt_y</p:attrName>
                                        </p:attrNameLst>
                                      </p:cBhvr>
                                      <p:tavLst>
                                        <p:tav tm="0">
                                          <p:val>
                                            <p:strVal val="#ppt_y-1"/>
                                          </p:val>
                                        </p:tav>
                                        <p:tav tm="100000">
                                          <p:val>
                                            <p:strVal val="#ppt_y-(0.354*#ppt_w-0.172*#ppt_h)"/>
                                          </p:val>
                                        </p:tav>
                                      </p:tavLst>
                                    </p:anim>
                                    <p:anim calcmode="lin" valueType="num">
                                      <p:cBhvr>
                                        <p:cTn id="46" dur="78" decel="50000" autoRev="1" fill="hold">
                                          <p:stCondLst>
                                            <p:cond delay="227"/>
                                          </p:stCondLst>
                                        </p:cTn>
                                        <p:tgtEl>
                                          <p:spTgt spid="17"/>
                                        </p:tgtEl>
                                        <p:attrNameLst>
                                          <p:attrName>ppt_y</p:attrName>
                                        </p:attrNameLst>
                                      </p:cBhvr>
                                      <p:tavLst>
                                        <p:tav tm="0">
                                          <p:val>
                                            <p:strVal val="#ppt_y-(0.354*#ppt_w-0.172*#ppt_h)"/>
                                          </p:val>
                                        </p:tav>
                                        <p:tav tm="100000">
                                          <p:val>
                                            <p:strVal val="#ppt_y-(0.354*#ppt_w-0.172*#ppt_h)-#ppt_h/2"/>
                                          </p:val>
                                        </p:tav>
                                      </p:tavLst>
                                    </p:anim>
                                    <p:anim calcmode="lin" valueType="num">
                                      <p:cBhvr>
                                        <p:cTn id="47" dur="68" fill="hold">
                                          <p:stCondLst>
                                            <p:cond delay="432"/>
                                          </p:stCondLst>
                                        </p:cTn>
                                        <p:tgtEl>
                                          <p:spTgt spid="17"/>
                                        </p:tgtEl>
                                        <p:attrNameLst>
                                          <p:attrName>ppt_y</p:attrName>
                                        </p:attrNameLst>
                                      </p:cBhvr>
                                      <p:tavLst>
                                        <p:tav tm="0">
                                          <p:val>
                                            <p:strVal val="#ppt_y-(0.354*#ppt_w-0.172*#ppt_h)"/>
                                          </p:val>
                                        </p:tav>
                                        <p:tav tm="100000">
                                          <p:val>
                                            <p:strVal val="#ppt_y"/>
                                          </p:val>
                                        </p:tav>
                                      </p:tavLst>
                                    </p:anim>
                                  </p:childTnLst>
                                </p:cTn>
                              </p:par>
                            </p:childTnLst>
                          </p:cTn>
                        </p:par>
                        <p:par>
                          <p:cTn id="48" fill="hold">
                            <p:stCondLst>
                              <p:cond delay="9625"/>
                            </p:stCondLst>
                            <p:childTnLst>
                              <p:par>
                                <p:cTn id="49" presetID="38" presetClass="entr" presetSubtype="0" accel="50000" fill="hold" grpId="0" nodeType="afterEffect">
                                  <p:stCondLst>
                                    <p:cond delay="0"/>
                                  </p:stCondLst>
                                  <p:iterate type="lt">
                                    <p:tmPct val="50000"/>
                                  </p:iterate>
                                  <p:childTnLst>
                                    <p:set>
                                      <p:cBhvr>
                                        <p:cTn id="50" dur="1" fill="hold">
                                          <p:stCondLst>
                                            <p:cond delay="0"/>
                                          </p:stCondLst>
                                        </p:cTn>
                                        <p:tgtEl>
                                          <p:spTgt spid="21"/>
                                        </p:tgtEl>
                                        <p:attrNameLst>
                                          <p:attrName>style.visibility</p:attrName>
                                        </p:attrNameLst>
                                      </p:cBhvr>
                                      <p:to>
                                        <p:strVal val="visible"/>
                                      </p:to>
                                    </p:set>
                                    <p:set>
                                      <p:cBhvr>
                                        <p:cTn id="51" dur="227" fill="hold">
                                          <p:stCondLst>
                                            <p:cond delay="0"/>
                                          </p:stCondLst>
                                        </p:cTn>
                                        <p:tgtEl>
                                          <p:spTgt spid="21"/>
                                        </p:tgtEl>
                                        <p:attrNameLst>
                                          <p:attrName>style.rotation</p:attrName>
                                        </p:attrNameLst>
                                      </p:cBhvr>
                                      <p:to>
                                        <p:strVal val="-45.0"/>
                                      </p:to>
                                    </p:set>
                                    <p:anim calcmode="lin" valueType="num">
                                      <p:cBhvr>
                                        <p:cTn id="52" dur="227" fill="hold">
                                          <p:stCondLst>
                                            <p:cond delay="227"/>
                                          </p:stCondLst>
                                        </p:cTn>
                                        <p:tgtEl>
                                          <p:spTgt spid="21"/>
                                        </p:tgtEl>
                                        <p:attrNameLst>
                                          <p:attrName>style.rotation</p:attrName>
                                        </p:attrNameLst>
                                      </p:cBhvr>
                                      <p:tavLst>
                                        <p:tav tm="0">
                                          <p:val>
                                            <p:fltVal val="-45"/>
                                          </p:val>
                                        </p:tav>
                                        <p:tav tm="69900">
                                          <p:val>
                                            <p:fltVal val="45"/>
                                          </p:val>
                                        </p:tav>
                                        <p:tav tm="100000">
                                          <p:val>
                                            <p:fltVal val="0"/>
                                          </p:val>
                                        </p:tav>
                                      </p:tavLst>
                                    </p:anim>
                                    <p:anim calcmode="lin" valueType="num">
                                      <p:cBhvr>
                                        <p:cTn id="53" dur="227" fill="hold">
                                          <p:stCondLst>
                                            <p:cond delay="0"/>
                                          </p:stCondLst>
                                        </p:cTn>
                                        <p:tgtEl>
                                          <p:spTgt spid="21"/>
                                        </p:tgtEl>
                                        <p:attrNameLst>
                                          <p:attrName>ppt_y</p:attrName>
                                        </p:attrNameLst>
                                      </p:cBhvr>
                                      <p:tavLst>
                                        <p:tav tm="0">
                                          <p:val>
                                            <p:strVal val="#ppt_y-1"/>
                                          </p:val>
                                        </p:tav>
                                        <p:tav tm="100000">
                                          <p:val>
                                            <p:strVal val="#ppt_y-(0.354*#ppt_w-0.172*#ppt_h)"/>
                                          </p:val>
                                        </p:tav>
                                      </p:tavLst>
                                    </p:anim>
                                    <p:anim calcmode="lin" valueType="num">
                                      <p:cBhvr>
                                        <p:cTn id="54" dur="78" decel="50000" autoRev="1" fill="hold">
                                          <p:stCondLst>
                                            <p:cond delay="227"/>
                                          </p:stCondLst>
                                        </p:cTn>
                                        <p:tgtEl>
                                          <p:spTgt spid="21"/>
                                        </p:tgtEl>
                                        <p:attrNameLst>
                                          <p:attrName>ppt_y</p:attrName>
                                        </p:attrNameLst>
                                      </p:cBhvr>
                                      <p:tavLst>
                                        <p:tav tm="0">
                                          <p:val>
                                            <p:strVal val="#ppt_y-(0.354*#ppt_w-0.172*#ppt_h)"/>
                                          </p:val>
                                        </p:tav>
                                        <p:tav tm="100000">
                                          <p:val>
                                            <p:strVal val="#ppt_y-(0.354*#ppt_w-0.172*#ppt_h)-#ppt_h/2"/>
                                          </p:val>
                                        </p:tav>
                                      </p:tavLst>
                                    </p:anim>
                                    <p:anim calcmode="lin" valueType="num">
                                      <p:cBhvr>
                                        <p:cTn id="55" dur="68" fill="hold">
                                          <p:stCondLst>
                                            <p:cond delay="432"/>
                                          </p:stCondLst>
                                        </p:cTn>
                                        <p:tgtEl>
                                          <p:spTgt spid="21"/>
                                        </p:tgtEl>
                                        <p:attrNameLst>
                                          <p:attrName>ppt_y</p:attrName>
                                        </p:attrNameLst>
                                      </p:cBhvr>
                                      <p:tavLst>
                                        <p:tav tm="0">
                                          <p:val>
                                            <p:strVal val="#ppt_y-(0.354*#ppt_w-0.172*#ppt_h)"/>
                                          </p:val>
                                        </p:tav>
                                        <p:tav tm="100000">
                                          <p:val>
                                            <p:strVal val="#ppt_y"/>
                                          </p:val>
                                        </p:tav>
                                      </p:tavLst>
                                    </p:anim>
                                  </p:childTnLst>
                                </p:cTn>
                              </p:par>
                            </p:childTnLst>
                          </p:cTn>
                        </p:par>
                        <p:par>
                          <p:cTn id="56" fill="hold">
                            <p:stCondLst>
                              <p:cond delay="11625"/>
                            </p:stCondLst>
                            <p:childTnLst>
                              <p:par>
                                <p:cTn id="57" presetID="12" presetClass="entr" presetSubtype="1"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500"/>
                                        <p:tgtEl>
                                          <p:spTgt spid="25"/>
                                        </p:tgtEl>
                                        <p:attrNameLst>
                                          <p:attrName>ppt_y</p:attrName>
                                        </p:attrNameLst>
                                      </p:cBhvr>
                                      <p:tavLst>
                                        <p:tav tm="0">
                                          <p:val>
                                            <p:strVal val="#ppt_y-#ppt_h*1.125000"/>
                                          </p:val>
                                        </p:tav>
                                        <p:tav tm="100000">
                                          <p:val>
                                            <p:strVal val="#ppt_y"/>
                                          </p:val>
                                        </p:tav>
                                      </p:tavLst>
                                    </p:anim>
                                    <p:animEffect transition="in" filter="wipe(down)">
                                      <p:cBhvr>
                                        <p:cTn id="60" dur="500"/>
                                        <p:tgtEl>
                                          <p:spTgt spid="25"/>
                                        </p:tgtEl>
                                      </p:cBhvr>
                                    </p:animEffect>
                                  </p:childTnLst>
                                </p:cTn>
                              </p:par>
                            </p:childTnLst>
                          </p:cTn>
                        </p:par>
                        <p:par>
                          <p:cTn id="61" fill="hold">
                            <p:stCondLst>
                              <p:cond delay="12125"/>
                            </p:stCondLst>
                            <p:childTnLst>
                              <p:par>
                                <p:cTn id="62" presetID="12" presetClass="entr" presetSubtype="1"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500"/>
                                        <p:tgtEl>
                                          <p:spTgt spid="23"/>
                                        </p:tgtEl>
                                        <p:attrNameLst>
                                          <p:attrName>ppt_y</p:attrName>
                                        </p:attrNameLst>
                                      </p:cBhvr>
                                      <p:tavLst>
                                        <p:tav tm="0">
                                          <p:val>
                                            <p:strVal val="#ppt_y-#ppt_h*1.125000"/>
                                          </p:val>
                                        </p:tav>
                                        <p:tav tm="100000">
                                          <p:val>
                                            <p:strVal val="#ppt_y"/>
                                          </p:val>
                                        </p:tav>
                                      </p:tavLst>
                                    </p:anim>
                                    <p:animEffect transition="in" filter="wipe(down)">
                                      <p:cBhvr>
                                        <p:cTn id="65" dur="500"/>
                                        <p:tgtEl>
                                          <p:spTgt spid="23"/>
                                        </p:tgtEl>
                                      </p:cBhvr>
                                    </p:animEffect>
                                  </p:childTnLst>
                                </p:cTn>
                              </p:par>
                            </p:childTnLst>
                          </p:cTn>
                        </p:par>
                        <p:par>
                          <p:cTn id="66" fill="hold">
                            <p:stCondLst>
                              <p:cond delay="12625"/>
                            </p:stCondLst>
                            <p:childTnLst>
                              <p:par>
                                <p:cTn id="67" presetID="12" presetClass="entr" presetSubtype="1" fill="hold" grpId="0" nodeType="after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additive="base">
                                        <p:cTn id="69" dur="500"/>
                                        <p:tgtEl>
                                          <p:spTgt spid="27"/>
                                        </p:tgtEl>
                                        <p:attrNameLst>
                                          <p:attrName>ppt_y</p:attrName>
                                        </p:attrNameLst>
                                      </p:cBhvr>
                                      <p:tavLst>
                                        <p:tav tm="0">
                                          <p:val>
                                            <p:strVal val="#ppt_y-#ppt_h*1.125000"/>
                                          </p:val>
                                        </p:tav>
                                        <p:tav tm="100000">
                                          <p:val>
                                            <p:strVal val="#ppt_y"/>
                                          </p:val>
                                        </p:tav>
                                      </p:tavLst>
                                    </p:anim>
                                    <p:animEffect transition="in" filter="wipe(down)">
                                      <p:cBhvr>
                                        <p:cTn id="70" dur="500"/>
                                        <p:tgtEl>
                                          <p:spTgt spid="27"/>
                                        </p:tgtEl>
                                      </p:cBhvr>
                                    </p:animEffect>
                                  </p:childTnLst>
                                </p:cTn>
                              </p:par>
                            </p:childTnLst>
                          </p:cTn>
                        </p:par>
                        <p:par>
                          <p:cTn id="71" fill="hold">
                            <p:stCondLst>
                              <p:cond delay="13125"/>
                            </p:stCondLst>
                            <p:childTnLst>
                              <p:par>
                                <p:cTn id="72" presetID="12" presetClass="entr" presetSubtype="1" fill="hold" grpId="0"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p:tgtEl>
                                          <p:spTgt spid="29"/>
                                        </p:tgtEl>
                                        <p:attrNameLst>
                                          <p:attrName>ppt_y</p:attrName>
                                        </p:attrNameLst>
                                      </p:cBhvr>
                                      <p:tavLst>
                                        <p:tav tm="0">
                                          <p:val>
                                            <p:strVal val="#ppt_y-#ppt_h*1.125000"/>
                                          </p:val>
                                        </p:tav>
                                        <p:tav tm="100000">
                                          <p:val>
                                            <p:strVal val="#ppt_y"/>
                                          </p:val>
                                        </p:tav>
                                      </p:tavLst>
                                    </p:anim>
                                    <p:animEffect transition="in" filter="wipe(down)">
                                      <p:cBhvr>
                                        <p:cTn id="75" dur="500"/>
                                        <p:tgtEl>
                                          <p:spTgt spid="29"/>
                                        </p:tgtEl>
                                      </p:cBhvr>
                                    </p:animEffect>
                                  </p:childTnLst>
                                </p:cTn>
                              </p:par>
                            </p:childTnLst>
                          </p:cTn>
                        </p:par>
                        <p:par>
                          <p:cTn id="76" fill="hold">
                            <p:stCondLst>
                              <p:cond delay="13625"/>
                            </p:stCondLst>
                            <p:childTnLst>
                              <p:par>
                                <p:cTn id="77" presetID="10" presetClass="entr" presetSubtype="0" fill="hold" nodeType="after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500"/>
                                        <p:tgtEl>
                                          <p:spTgt spid="24"/>
                                        </p:tgtEl>
                                      </p:cBhvr>
                                    </p:animEffect>
                                  </p:childTnLst>
                                </p:cTn>
                              </p:par>
                              <p:par>
                                <p:cTn id="80" presetID="10" presetClass="entr" presetSubtype="0" fill="hold"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childTnLst>
                                </p:cTn>
                              </p:par>
                              <p:par>
                                <p:cTn id="83" presetID="10" presetClass="entr" presetSubtype="0" fill="hold" nodeType="with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500"/>
                                        <p:tgtEl>
                                          <p:spTgt spid="26"/>
                                        </p:tgtEl>
                                      </p:cBhvr>
                                    </p:animEffect>
                                  </p:childTnLst>
                                </p:cTn>
                              </p:par>
                              <p:par>
                                <p:cTn id="86" presetID="10" presetClass="entr" presetSubtype="0" fill="hold"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500"/>
                                        <p:tgtEl>
                                          <p:spTgt spid="28"/>
                                        </p:tgtEl>
                                      </p:cBhvr>
                                    </p:animEffect>
                                  </p:childTnLst>
                                </p:cTn>
                              </p:par>
                              <p:par>
                                <p:cTn id="89" presetID="10" presetClass="entr" presetSubtype="0" fill="hold" nodeType="with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8" grpId="0"/>
      <p:bldP spid="14" grpId="0" animBg="1"/>
      <p:bldP spid="16" grpId="0" animBg="1"/>
      <p:bldP spid="17" grpId="0" animBg="1"/>
      <p:bldP spid="21" grpId="0" animBg="1"/>
      <p:bldP spid="23" grpId="0"/>
      <p:bldP spid="25" grpId="0"/>
      <p:bldP spid="27" grpId="0"/>
      <p:bldP spid="2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第三章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后期工作</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36</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第二部分   </a:t>
            </a:r>
            <a:r>
              <a:rPr lang="zh-CN" altLang="en-US" sz="2400" dirty="0">
                <a:solidFill>
                  <a:srgbClr val="F5E4D0"/>
                </a:solidFill>
                <a:latin typeface="造字工房版黑（非商用）常规体" pitchFamily="50" charset="-122"/>
                <a:ea typeface="造字工房版黑（非商用）常规体" pitchFamily="50" charset="-122"/>
              </a:rPr>
              <a:t>活动筹备</a:t>
            </a:r>
            <a:endParaRPr lang="zh-CN" altLang="en-US" sz="2400" dirty="0">
              <a:solidFill>
                <a:srgbClr val="F5E4D0"/>
              </a:solidFill>
              <a:latin typeface="造字工房版黑（非商用）常规体" pitchFamily="50" charset="-122"/>
              <a:ea typeface="造字工房版黑（非商用）常规体" pitchFamily="50" charset="-122"/>
            </a:endParaRPr>
          </a:p>
        </p:txBody>
      </p:sp>
      <p:grpSp>
        <p:nvGrpSpPr>
          <p:cNvPr id="14" name="组合 13"/>
          <p:cNvGrpSpPr/>
          <p:nvPr/>
        </p:nvGrpSpPr>
        <p:grpSpPr>
          <a:xfrm>
            <a:off x="-38099" y="1198699"/>
            <a:ext cx="714375" cy="1354003"/>
            <a:chOff x="-38099" y="1198699"/>
            <a:chExt cx="714375" cy="1354003"/>
          </a:xfrm>
        </p:grpSpPr>
        <p:sp>
          <p:nvSpPr>
            <p:cNvPr id="16" name=" 196"/>
            <p:cNvSpPr/>
            <p:nvPr/>
          </p:nvSpPr>
          <p:spPr>
            <a:xfrm rot="16200000">
              <a:off x="-338863" y="1537564"/>
              <a:ext cx="1354003" cy="676274"/>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7" name="文本框 16"/>
            <p:cNvSpPr txBox="1"/>
            <p:nvPr/>
          </p:nvSpPr>
          <p:spPr>
            <a:xfrm>
              <a:off x="-38099" y="1414036"/>
              <a:ext cx="676276" cy="923330"/>
            </a:xfrm>
            <a:prstGeom prst="rect">
              <a:avLst/>
            </a:prstGeom>
            <a:noFill/>
          </p:spPr>
          <p:txBody>
            <a:bodyPr wrap="square" rtlCol="0">
              <a:spAutoFit/>
            </a:bodyPr>
            <a:lstStyle/>
            <a:p>
              <a:r>
                <a:rPr lang="en-US" altLang="zh-CN" sz="5400" dirty="0">
                  <a:solidFill>
                    <a:schemeClr val="bg1"/>
                  </a:solidFill>
                  <a:latin typeface="Vladimir Script" panose="03050402040407070305" pitchFamily="66" charset="0"/>
                  <a:ea typeface="微软雅黑" panose="020B0503020204020204" pitchFamily="34" charset="-122"/>
                </a:rPr>
                <a:t>3</a:t>
              </a:r>
              <a:endParaRPr lang="zh-CN" altLang="en-US" sz="5400" dirty="0">
                <a:solidFill>
                  <a:schemeClr val="bg1"/>
                </a:solidFill>
                <a:latin typeface="Vladimir Script" panose="03050402040407070305" pitchFamily="66" charset="0"/>
                <a:ea typeface="微软雅黑" panose="020B0503020204020204" pitchFamily="34" charset="-122"/>
              </a:endParaRPr>
            </a:p>
          </p:txBody>
        </p:sp>
      </p:grpSp>
      <p:sp>
        <p:nvSpPr>
          <p:cNvPr id="21" name="矩形 20"/>
          <p:cNvSpPr/>
          <p:nvPr/>
        </p:nvSpPr>
        <p:spPr>
          <a:xfrm>
            <a:off x="1050618" y="4387570"/>
            <a:ext cx="3148613" cy="1898930"/>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050617" y="4252196"/>
            <a:ext cx="3148613" cy="155368"/>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4597819" y="4387570"/>
            <a:ext cx="3148613" cy="1898930"/>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4597818" y="4252196"/>
            <a:ext cx="3148613" cy="155368"/>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8125969" y="4387570"/>
            <a:ext cx="3148613" cy="1898930"/>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8125968" y="4252196"/>
            <a:ext cx="3148613" cy="155368"/>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1031567" y="2251156"/>
            <a:ext cx="3301013" cy="1938992"/>
          </a:xfrm>
          <a:prstGeom prst="rect">
            <a:avLst/>
          </a:prstGeom>
          <a:noFill/>
        </p:spPr>
        <p:txBody>
          <a:bodyPr wrap="square" rtlCol="0">
            <a:spAutoFit/>
          </a:bodyPr>
          <a:lstStyle/>
          <a:p>
            <a:pPr>
              <a:lnSpc>
                <a:spcPct val="150000"/>
              </a:lnSpc>
            </a:pPr>
            <a:r>
              <a:rPr lang="en-US" altLang="zh-CN" sz="1600" dirty="0"/>
              <a:t>1877</a:t>
            </a:r>
            <a:r>
              <a:rPr lang="zh-CN" altLang="en-US" sz="1600" dirty="0"/>
              <a:t>年，美国历史上第一次全国罢工开始了。工人阶级走向街头游行示威，向政府提出改善劳动与生活条件，要求缩短工时，实行八小时工作制。</a:t>
            </a:r>
            <a:endParaRPr lang="zh-CN" altLang="en-US" sz="1600" dirty="0"/>
          </a:p>
        </p:txBody>
      </p:sp>
      <p:cxnSp>
        <p:nvCxnSpPr>
          <p:cNvPr id="31" name="直接连接符 30"/>
          <p:cNvCxnSpPr/>
          <p:nvPr/>
        </p:nvCxnSpPr>
        <p:spPr>
          <a:xfrm>
            <a:off x="1115803" y="2190739"/>
            <a:ext cx="306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1155392" y="1568808"/>
            <a:ext cx="2984080" cy="523220"/>
          </a:xfrm>
          <a:prstGeom prst="rect">
            <a:avLst/>
          </a:prstGeom>
          <a:noFill/>
        </p:spPr>
        <p:txBody>
          <a:bodyPr wrap="square" rtlCol="0">
            <a:spAutoFit/>
          </a:bodyPr>
          <a:lstStyle/>
          <a:p>
            <a:pPr algn="ctr"/>
            <a:r>
              <a:rPr lang="zh-CN" altLang="en-US" sz="2800" b="1" i="1" dirty="0">
                <a:latin typeface="微软雅黑" panose="020B0503020204020204" pitchFamily="34" charset="-122"/>
                <a:ea typeface="微软雅黑" panose="020B0503020204020204" pitchFamily="34" charset="-122"/>
              </a:rPr>
              <a:t>点击添加标题</a:t>
            </a:r>
            <a:endParaRPr lang="zh-CN" altLang="en-US" sz="2800" b="1" i="1" dirty="0">
              <a:latin typeface="微软雅黑" panose="020B0503020204020204" pitchFamily="34" charset="-122"/>
              <a:ea typeface="微软雅黑" panose="020B0503020204020204" pitchFamily="34" charset="-122"/>
            </a:endParaRPr>
          </a:p>
        </p:txBody>
      </p:sp>
      <p:sp>
        <p:nvSpPr>
          <p:cNvPr id="34" name="文本框 33"/>
          <p:cNvSpPr txBox="1"/>
          <p:nvPr/>
        </p:nvSpPr>
        <p:spPr>
          <a:xfrm>
            <a:off x="4521617" y="2241706"/>
            <a:ext cx="3301013" cy="1938992"/>
          </a:xfrm>
          <a:prstGeom prst="rect">
            <a:avLst/>
          </a:prstGeom>
          <a:noFill/>
        </p:spPr>
        <p:txBody>
          <a:bodyPr wrap="square" rtlCol="0">
            <a:spAutoFit/>
          </a:bodyPr>
          <a:lstStyle/>
          <a:p>
            <a:pPr>
              <a:lnSpc>
                <a:spcPct val="150000"/>
              </a:lnSpc>
            </a:pPr>
            <a:r>
              <a:rPr lang="en-US" altLang="zh-CN" sz="1600" dirty="0"/>
              <a:t>1877</a:t>
            </a:r>
            <a:r>
              <a:rPr lang="zh-CN" altLang="en-US" sz="1600" dirty="0"/>
              <a:t>年，美国历史上第一次全国罢工开始了。工人阶级走向街头游行示威，向政府提出改善劳动与生活条件，要求缩短工时，实行八小时工作制。</a:t>
            </a:r>
            <a:endParaRPr lang="zh-CN" altLang="en-US" sz="1600" dirty="0"/>
          </a:p>
        </p:txBody>
      </p:sp>
      <p:cxnSp>
        <p:nvCxnSpPr>
          <p:cNvPr id="35" name="直接连接符 34"/>
          <p:cNvCxnSpPr/>
          <p:nvPr/>
        </p:nvCxnSpPr>
        <p:spPr>
          <a:xfrm>
            <a:off x="4605853" y="2181289"/>
            <a:ext cx="306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4645442" y="1559358"/>
            <a:ext cx="2984080" cy="523220"/>
          </a:xfrm>
          <a:prstGeom prst="rect">
            <a:avLst/>
          </a:prstGeom>
          <a:noFill/>
        </p:spPr>
        <p:txBody>
          <a:bodyPr wrap="square" rtlCol="0">
            <a:spAutoFit/>
          </a:bodyPr>
          <a:lstStyle/>
          <a:p>
            <a:pPr algn="ctr"/>
            <a:r>
              <a:rPr lang="zh-CN" altLang="en-US" sz="2800" b="1" i="1" dirty="0">
                <a:latin typeface="微软雅黑" panose="020B0503020204020204" pitchFamily="34" charset="-122"/>
                <a:ea typeface="微软雅黑" panose="020B0503020204020204" pitchFamily="34" charset="-122"/>
              </a:rPr>
              <a:t>点击添加标题</a:t>
            </a:r>
            <a:endParaRPr lang="zh-CN" altLang="en-US" sz="2800" b="1" i="1" dirty="0">
              <a:latin typeface="微软雅黑" panose="020B0503020204020204" pitchFamily="34" charset="-122"/>
              <a:ea typeface="微软雅黑" panose="020B0503020204020204" pitchFamily="34" charset="-122"/>
            </a:endParaRPr>
          </a:p>
        </p:txBody>
      </p:sp>
      <p:sp>
        <p:nvSpPr>
          <p:cNvPr id="39" name="文本框 38"/>
          <p:cNvSpPr txBox="1"/>
          <p:nvPr/>
        </p:nvSpPr>
        <p:spPr>
          <a:xfrm>
            <a:off x="8059292" y="2241631"/>
            <a:ext cx="3301013" cy="1938992"/>
          </a:xfrm>
          <a:prstGeom prst="rect">
            <a:avLst/>
          </a:prstGeom>
          <a:noFill/>
        </p:spPr>
        <p:txBody>
          <a:bodyPr wrap="square" rtlCol="0">
            <a:spAutoFit/>
          </a:bodyPr>
          <a:lstStyle/>
          <a:p>
            <a:pPr>
              <a:lnSpc>
                <a:spcPct val="150000"/>
              </a:lnSpc>
            </a:pPr>
            <a:r>
              <a:rPr lang="en-US" altLang="zh-CN" sz="1600" dirty="0"/>
              <a:t>1877</a:t>
            </a:r>
            <a:r>
              <a:rPr lang="zh-CN" altLang="en-US" sz="1600" dirty="0"/>
              <a:t>年，美国历史上第一次全国罢工开始了。工人阶级走向街头游行示威，向政府提出改善劳动与生活条件，要求缩短工时，实行八小时工作制。</a:t>
            </a:r>
            <a:endParaRPr lang="zh-CN" altLang="en-US" sz="1600" dirty="0"/>
          </a:p>
        </p:txBody>
      </p:sp>
      <p:cxnSp>
        <p:nvCxnSpPr>
          <p:cNvPr id="40" name="直接连接符 39"/>
          <p:cNvCxnSpPr/>
          <p:nvPr/>
        </p:nvCxnSpPr>
        <p:spPr>
          <a:xfrm>
            <a:off x="8143528" y="2181214"/>
            <a:ext cx="306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文本框 40"/>
          <p:cNvSpPr txBox="1"/>
          <p:nvPr/>
        </p:nvSpPr>
        <p:spPr>
          <a:xfrm>
            <a:off x="8183117" y="1559283"/>
            <a:ext cx="2984080" cy="523220"/>
          </a:xfrm>
          <a:prstGeom prst="rect">
            <a:avLst/>
          </a:prstGeom>
          <a:noFill/>
        </p:spPr>
        <p:txBody>
          <a:bodyPr wrap="square" rtlCol="0">
            <a:spAutoFit/>
          </a:bodyPr>
          <a:lstStyle/>
          <a:p>
            <a:pPr algn="ctr"/>
            <a:r>
              <a:rPr lang="zh-CN" altLang="en-US" sz="2800" b="1" i="1" dirty="0">
                <a:latin typeface="微软雅黑" panose="020B0503020204020204" pitchFamily="34" charset="-122"/>
                <a:ea typeface="微软雅黑" panose="020B0503020204020204" pitchFamily="34" charset="-122"/>
              </a:rPr>
              <a:t>点击添加标题</a:t>
            </a:r>
            <a:endParaRPr lang="zh-CN" altLang="en-US" sz="2800" b="1" i="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2" presetClass="entr" presetSubtype="8"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p:tgtEl>
                                          <p:spTgt spid="14"/>
                                        </p:tgtEl>
                                        <p:attrNameLst>
                                          <p:attrName>ppt_x</p:attrName>
                                        </p:attrNameLst>
                                      </p:cBhvr>
                                      <p:tavLst>
                                        <p:tav tm="0">
                                          <p:val>
                                            <p:strVal val="#ppt_x-#ppt_w*1.125000"/>
                                          </p:val>
                                        </p:tav>
                                        <p:tav tm="100000">
                                          <p:val>
                                            <p:strVal val="#ppt_x"/>
                                          </p:val>
                                        </p:tav>
                                      </p:tavLst>
                                    </p:anim>
                                    <p:animEffect transition="in" filter="wipe(right)">
                                      <p:cBhvr>
                                        <p:cTn id="19" dur="500"/>
                                        <p:tgtEl>
                                          <p:spTgt spid="14"/>
                                        </p:tgtEl>
                                      </p:cBhvr>
                                    </p:animEffect>
                                  </p:childTnLst>
                                </p:cTn>
                              </p:par>
                            </p:childTnLst>
                          </p:cTn>
                        </p:par>
                        <p:par>
                          <p:cTn id="20" fill="hold">
                            <p:stCondLst>
                              <p:cond delay="2625"/>
                            </p:stCondLst>
                            <p:childTnLst>
                              <p:par>
                                <p:cTn id="21" presetID="2" presetClass="entr" presetSubtype="2"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1+#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1+#ppt_w/2"/>
                                          </p:val>
                                        </p:tav>
                                        <p:tav tm="100000">
                                          <p:val>
                                            <p:strVal val="#ppt_x"/>
                                          </p:val>
                                        </p:tav>
                                      </p:tavLst>
                                    </p:anim>
                                    <p:anim calcmode="lin" valueType="num">
                                      <p:cBhvr additive="base">
                                        <p:cTn id="28" dur="500" fill="hold"/>
                                        <p:tgtEl>
                                          <p:spTgt spid="2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1+#ppt_w/2"/>
                                          </p:val>
                                        </p:tav>
                                        <p:tav tm="100000">
                                          <p:val>
                                            <p:strVal val="#ppt_x"/>
                                          </p:val>
                                        </p:tav>
                                      </p:tavLst>
                                    </p:anim>
                                    <p:anim calcmode="lin" valueType="num">
                                      <p:cBhvr additive="base">
                                        <p:cTn id="32" dur="500" fill="hold"/>
                                        <p:tgtEl>
                                          <p:spTgt spid="27"/>
                                        </p:tgtEl>
                                        <p:attrNameLst>
                                          <p:attrName>ppt_y</p:attrName>
                                        </p:attrNameLst>
                                      </p:cBhvr>
                                      <p:tavLst>
                                        <p:tav tm="0">
                                          <p:val>
                                            <p:strVal val="#ppt_y"/>
                                          </p:val>
                                        </p:tav>
                                        <p:tav tm="100000">
                                          <p:val>
                                            <p:strVal val="#ppt_y"/>
                                          </p:val>
                                        </p:tav>
                                      </p:tavLst>
                                    </p:anim>
                                  </p:childTnLst>
                                </p:cTn>
                              </p:par>
                            </p:childTnLst>
                          </p:cTn>
                        </p:par>
                        <p:par>
                          <p:cTn id="33" fill="hold">
                            <p:stCondLst>
                              <p:cond delay="3125"/>
                            </p:stCondLst>
                            <p:childTnLst>
                              <p:par>
                                <p:cTn id="34" presetID="2" presetClass="entr" presetSubtype="8"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0-#ppt_w/2"/>
                                          </p:val>
                                        </p:tav>
                                        <p:tav tm="100000">
                                          <p:val>
                                            <p:strVal val="#ppt_x"/>
                                          </p:val>
                                        </p:tav>
                                      </p:tavLst>
                                    </p:anim>
                                    <p:anim calcmode="lin" valueType="num">
                                      <p:cBhvr additive="base">
                                        <p:cTn id="37" dur="500" fill="hold"/>
                                        <p:tgtEl>
                                          <p:spTgt spid="28"/>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0-#ppt_w/2"/>
                                          </p:val>
                                        </p:tav>
                                        <p:tav tm="100000">
                                          <p:val>
                                            <p:strVal val="#ppt_x"/>
                                          </p:val>
                                        </p:tav>
                                      </p:tavLst>
                                    </p:anim>
                                    <p:anim calcmode="lin" valueType="num">
                                      <p:cBhvr additive="base">
                                        <p:cTn id="41" dur="500" fill="hold"/>
                                        <p:tgtEl>
                                          <p:spTgt spid="25"/>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0-#ppt_w/2"/>
                                          </p:val>
                                        </p:tav>
                                        <p:tav tm="100000">
                                          <p:val>
                                            <p:strVal val="#ppt_x"/>
                                          </p:val>
                                        </p:tav>
                                      </p:tavLst>
                                    </p:anim>
                                    <p:anim calcmode="lin" valueType="num">
                                      <p:cBhvr additive="base">
                                        <p:cTn id="45" dur="500" fill="hold"/>
                                        <p:tgtEl>
                                          <p:spTgt spid="22"/>
                                        </p:tgtEl>
                                        <p:attrNameLst>
                                          <p:attrName>ppt_y</p:attrName>
                                        </p:attrNameLst>
                                      </p:cBhvr>
                                      <p:tavLst>
                                        <p:tav tm="0">
                                          <p:val>
                                            <p:strVal val="#ppt_y"/>
                                          </p:val>
                                        </p:tav>
                                        <p:tav tm="100000">
                                          <p:val>
                                            <p:strVal val="#ppt_y"/>
                                          </p:val>
                                        </p:tav>
                                      </p:tavLst>
                                    </p:anim>
                                  </p:childTnLst>
                                </p:cTn>
                              </p:par>
                            </p:childTnLst>
                          </p:cTn>
                        </p:par>
                        <p:par>
                          <p:cTn id="46" fill="hold">
                            <p:stCondLst>
                              <p:cond delay="3625"/>
                            </p:stCondLst>
                            <p:childTnLst>
                              <p:par>
                                <p:cTn id="47" presetID="47"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1000"/>
                                        <p:tgtEl>
                                          <p:spTgt spid="32"/>
                                        </p:tgtEl>
                                      </p:cBhvr>
                                    </p:animEffect>
                                    <p:anim calcmode="lin" valueType="num">
                                      <p:cBhvr>
                                        <p:cTn id="50" dur="1000" fill="hold"/>
                                        <p:tgtEl>
                                          <p:spTgt spid="32"/>
                                        </p:tgtEl>
                                        <p:attrNameLst>
                                          <p:attrName>ppt_x</p:attrName>
                                        </p:attrNameLst>
                                      </p:cBhvr>
                                      <p:tavLst>
                                        <p:tav tm="0">
                                          <p:val>
                                            <p:strVal val="#ppt_x"/>
                                          </p:val>
                                        </p:tav>
                                        <p:tav tm="100000">
                                          <p:val>
                                            <p:strVal val="#ppt_x"/>
                                          </p:val>
                                        </p:tav>
                                      </p:tavLst>
                                    </p:anim>
                                    <p:anim calcmode="lin" valueType="num">
                                      <p:cBhvr>
                                        <p:cTn id="51" dur="1000" fill="hold"/>
                                        <p:tgtEl>
                                          <p:spTgt spid="32"/>
                                        </p:tgtEl>
                                        <p:attrNameLst>
                                          <p:attrName>ppt_y</p:attrName>
                                        </p:attrNameLst>
                                      </p:cBhvr>
                                      <p:tavLst>
                                        <p:tav tm="0">
                                          <p:val>
                                            <p:strVal val="#ppt_y-.1"/>
                                          </p:val>
                                        </p:tav>
                                        <p:tav tm="100000">
                                          <p:val>
                                            <p:strVal val="#ppt_y"/>
                                          </p:val>
                                        </p:tav>
                                      </p:tavLst>
                                    </p:anim>
                                  </p:childTnLst>
                                </p:cTn>
                              </p:par>
                              <p:par>
                                <p:cTn id="52" presetID="10" presetClass="entr" presetSubtype="0" fill="hold"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42"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1000"/>
                                        <p:tgtEl>
                                          <p:spTgt spid="29"/>
                                        </p:tgtEl>
                                      </p:cBhvr>
                                    </p:animEffect>
                                    <p:anim calcmode="lin" valueType="num">
                                      <p:cBhvr>
                                        <p:cTn id="58" dur="1000" fill="hold"/>
                                        <p:tgtEl>
                                          <p:spTgt spid="29"/>
                                        </p:tgtEl>
                                        <p:attrNameLst>
                                          <p:attrName>ppt_x</p:attrName>
                                        </p:attrNameLst>
                                      </p:cBhvr>
                                      <p:tavLst>
                                        <p:tav tm="0">
                                          <p:val>
                                            <p:strVal val="#ppt_x"/>
                                          </p:val>
                                        </p:tav>
                                        <p:tav tm="100000">
                                          <p:val>
                                            <p:strVal val="#ppt_x"/>
                                          </p:val>
                                        </p:tav>
                                      </p:tavLst>
                                    </p:anim>
                                    <p:anim calcmode="lin" valueType="num">
                                      <p:cBhvr>
                                        <p:cTn id="59" dur="1000" fill="hold"/>
                                        <p:tgtEl>
                                          <p:spTgt spid="29"/>
                                        </p:tgtEl>
                                        <p:attrNameLst>
                                          <p:attrName>ppt_y</p:attrName>
                                        </p:attrNameLst>
                                      </p:cBhvr>
                                      <p:tavLst>
                                        <p:tav tm="0">
                                          <p:val>
                                            <p:strVal val="#ppt_y+.1"/>
                                          </p:val>
                                        </p:tav>
                                        <p:tav tm="100000">
                                          <p:val>
                                            <p:strVal val="#ppt_y"/>
                                          </p:val>
                                        </p:tav>
                                      </p:tavLst>
                                    </p:anim>
                                  </p:childTnLst>
                                </p:cTn>
                              </p:par>
                            </p:childTnLst>
                          </p:cTn>
                        </p:par>
                        <p:par>
                          <p:cTn id="60" fill="hold">
                            <p:stCondLst>
                              <p:cond delay="4625"/>
                            </p:stCondLst>
                            <p:childTnLst>
                              <p:par>
                                <p:cTn id="61" presetID="47"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1000"/>
                                        <p:tgtEl>
                                          <p:spTgt spid="36"/>
                                        </p:tgtEl>
                                      </p:cBhvr>
                                    </p:animEffect>
                                    <p:anim calcmode="lin" valueType="num">
                                      <p:cBhvr>
                                        <p:cTn id="64" dur="1000" fill="hold"/>
                                        <p:tgtEl>
                                          <p:spTgt spid="36"/>
                                        </p:tgtEl>
                                        <p:attrNameLst>
                                          <p:attrName>ppt_x</p:attrName>
                                        </p:attrNameLst>
                                      </p:cBhvr>
                                      <p:tavLst>
                                        <p:tav tm="0">
                                          <p:val>
                                            <p:strVal val="#ppt_x"/>
                                          </p:val>
                                        </p:tav>
                                        <p:tav tm="100000">
                                          <p:val>
                                            <p:strVal val="#ppt_x"/>
                                          </p:val>
                                        </p:tav>
                                      </p:tavLst>
                                    </p:anim>
                                    <p:anim calcmode="lin" valueType="num">
                                      <p:cBhvr>
                                        <p:cTn id="65" dur="1000" fill="hold"/>
                                        <p:tgtEl>
                                          <p:spTgt spid="36"/>
                                        </p:tgtEl>
                                        <p:attrNameLst>
                                          <p:attrName>ppt_y</p:attrName>
                                        </p:attrNameLst>
                                      </p:cBhvr>
                                      <p:tavLst>
                                        <p:tav tm="0">
                                          <p:val>
                                            <p:strVal val="#ppt_y-.1"/>
                                          </p:val>
                                        </p:tav>
                                        <p:tav tm="100000">
                                          <p:val>
                                            <p:strVal val="#ppt_y"/>
                                          </p:val>
                                        </p:tav>
                                      </p:tavLst>
                                    </p:anim>
                                  </p:childTnLst>
                                </p:cTn>
                              </p:par>
                              <p:par>
                                <p:cTn id="66" presetID="10" presetClass="entr" presetSubtype="0" fill="hold" nodeType="with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fade">
                                      <p:cBhvr>
                                        <p:cTn id="68" dur="500"/>
                                        <p:tgtEl>
                                          <p:spTgt spid="35"/>
                                        </p:tgtEl>
                                      </p:cBhvr>
                                    </p:animEffect>
                                  </p:childTnLst>
                                </p:cTn>
                              </p:par>
                              <p:par>
                                <p:cTn id="69" presetID="42" presetClass="entr" presetSubtype="0" fill="hold" grpId="0" nodeType="with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fade">
                                      <p:cBhvr>
                                        <p:cTn id="71" dur="1000"/>
                                        <p:tgtEl>
                                          <p:spTgt spid="34"/>
                                        </p:tgtEl>
                                      </p:cBhvr>
                                    </p:animEffect>
                                    <p:anim calcmode="lin" valueType="num">
                                      <p:cBhvr>
                                        <p:cTn id="72" dur="1000" fill="hold"/>
                                        <p:tgtEl>
                                          <p:spTgt spid="34"/>
                                        </p:tgtEl>
                                        <p:attrNameLst>
                                          <p:attrName>ppt_x</p:attrName>
                                        </p:attrNameLst>
                                      </p:cBhvr>
                                      <p:tavLst>
                                        <p:tav tm="0">
                                          <p:val>
                                            <p:strVal val="#ppt_x"/>
                                          </p:val>
                                        </p:tav>
                                        <p:tav tm="100000">
                                          <p:val>
                                            <p:strVal val="#ppt_x"/>
                                          </p:val>
                                        </p:tav>
                                      </p:tavLst>
                                    </p:anim>
                                    <p:anim calcmode="lin" valueType="num">
                                      <p:cBhvr>
                                        <p:cTn id="73" dur="1000" fill="hold"/>
                                        <p:tgtEl>
                                          <p:spTgt spid="34"/>
                                        </p:tgtEl>
                                        <p:attrNameLst>
                                          <p:attrName>ppt_y</p:attrName>
                                        </p:attrNameLst>
                                      </p:cBhvr>
                                      <p:tavLst>
                                        <p:tav tm="0">
                                          <p:val>
                                            <p:strVal val="#ppt_y+.1"/>
                                          </p:val>
                                        </p:tav>
                                        <p:tav tm="100000">
                                          <p:val>
                                            <p:strVal val="#ppt_y"/>
                                          </p:val>
                                        </p:tav>
                                      </p:tavLst>
                                    </p:anim>
                                  </p:childTnLst>
                                </p:cTn>
                              </p:par>
                            </p:childTnLst>
                          </p:cTn>
                        </p:par>
                        <p:par>
                          <p:cTn id="74" fill="hold">
                            <p:stCondLst>
                              <p:cond delay="5625"/>
                            </p:stCondLst>
                            <p:childTnLst>
                              <p:par>
                                <p:cTn id="75" presetID="47" presetClass="entr" presetSubtype="0"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1000"/>
                                        <p:tgtEl>
                                          <p:spTgt spid="41"/>
                                        </p:tgtEl>
                                      </p:cBhvr>
                                    </p:animEffect>
                                    <p:anim calcmode="lin" valueType="num">
                                      <p:cBhvr>
                                        <p:cTn id="78" dur="1000" fill="hold"/>
                                        <p:tgtEl>
                                          <p:spTgt spid="41"/>
                                        </p:tgtEl>
                                        <p:attrNameLst>
                                          <p:attrName>ppt_x</p:attrName>
                                        </p:attrNameLst>
                                      </p:cBhvr>
                                      <p:tavLst>
                                        <p:tav tm="0">
                                          <p:val>
                                            <p:strVal val="#ppt_x"/>
                                          </p:val>
                                        </p:tav>
                                        <p:tav tm="100000">
                                          <p:val>
                                            <p:strVal val="#ppt_x"/>
                                          </p:val>
                                        </p:tav>
                                      </p:tavLst>
                                    </p:anim>
                                    <p:anim calcmode="lin" valueType="num">
                                      <p:cBhvr>
                                        <p:cTn id="79" dur="1000" fill="hold"/>
                                        <p:tgtEl>
                                          <p:spTgt spid="41"/>
                                        </p:tgtEl>
                                        <p:attrNameLst>
                                          <p:attrName>ppt_y</p:attrName>
                                        </p:attrNameLst>
                                      </p:cBhvr>
                                      <p:tavLst>
                                        <p:tav tm="0">
                                          <p:val>
                                            <p:strVal val="#ppt_y-.1"/>
                                          </p:val>
                                        </p:tav>
                                        <p:tav tm="100000">
                                          <p:val>
                                            <p:strVal val="#ppt_y"/>
                                          </p:val>
                                        </p:tav>
                                      </p:tavLst>
                                    </p:anim>
                                  </p:childTnLst>
                                </p:cTn>
                              </p:par>
                              <p:par>
                                <p:cTn id="80" presetID="10" presetClass="entr" presetSubtype="0" fill="hold" nodeType="with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fade">
                                      <p:cBhvr>
                                        <p:cTn id="82" dur="500"/>
                                        <p:tgtEl>
                                          <p:spTgt spid="40"/>
                                        </p:tgtEl>
                                      </p:cBhvr>
                                    </p:animEffect>
                                  </p:childTnLst>
                                </p:cTn>
                              </p:par>
                              <p:par>
                                <p:cTn id="83" presetID="42" presetClass="entr" presetSubtype="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fade">
                                      <p:cBhvr>
                                        <p:cTn id="85" dur="1000"/>
                                        <p:tgtEl>
                                          <p:spTgt spid="39"/>
                                        </p:tgtEl>
                                      </p:cBhvr>
                                    </p:animEffect>
                                    <p:anim calcmode="lin" valueType="num">
                                      <p:cBhvr>
                                        <p:cTn id="86" dur="1000" fill="hold"/>
                                        <p:tgtEl>
                                          <p:spTgt spid="39"/>
                                        </p:tgtEl>
                                        <p:attrNameLst>
                                          <p:attrName>ppt_x</p:attrName>
                                        </p:attrNameLst>
                                      </p:cBhvr>
                                      <p:tavLst>
                                        <p:tav tm="0">
                                          <p:val>
                                            <p:strVal val="#ppt_x"/>
                                          </p:val>
                                        </p:tav>
                                        <p:tav tm="100000">
                                          <p:val>
                                            <p:strVal val="#ppt_x"/>
                                          </p:val>
                                        </p:tav>
                                      </p:tavLst>
                                    </p:anim>
                                    <p:anim calcmode="lin" valueType="num">
                                      <p:cBhvr>
                                        <p:cTn id="87"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21" grpId="0" animBg="1"/>
      <p:bldP spid="22" grpId="0" animBg="1"/>
      <p:bldP spid="24" grpId="0" animBg="1"/>
      <p:bldP spid="25" grpId="0" animBg="1"/>
      <p:bldP spid="27" grpId="0" animBg="1"/>
      <p:bldP spid="28" grpId="0" animBg="1"/>
      <p:bldP spid="29" grpId="0"/>
      <p:bldP spid="32" grpId="0"/>
      <p:bldP spid="34" grpId="0"/>
      <p:bldP spid="36" grpId="0"/>
      <p:bldP spid="39" grpId="0"/>
      <p:bldP spid="4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第三章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后期工作</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37</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第二部分   </a:t>
            </a:r>
            <a:r>
              <a:rPr lang="zh-CN" altLang="en-US" sz="2400" dirty="0">
                <a:solidFill>
                  <a:srgbClr val="F5E4D0"/>
                </a:solidFill>
                <a:latin typeface="造字工房版黑（非商用）常规体" pitchFamily="50" charset="-122"/>
                <a:ea typeface="造字工房版黑（非商用）常规体" pitchFamily="50" charset="-122"/>
              </a:rPr>
              <a:t>活动筹备</a:t>
            </a:r>
            <a:endParaRPr lang="zh-CN" altLang="en-US" sz="2400" dirty="0">
              <a:solidFill>
                <a:srgbClr val="F5E4D0"/>
              </a:solidFill>
              <a:latin typeface="造字工房版黑（非商用）常规体" pitchFamily="50" charset="-122"/>
              <a:ea typeface="造字工房版黑（非商用）常规体" pitchFamily="50" charset="-122"/>
            </a:endParaRPr>
          </a:p>
        </p:txBody>
      </p:sp>
      <p:grpSp>
        <p:nvGrpSpPr>
          <p:cNvPr id="14" name="组合 13"/>
          <p:cNvGrpSpPr/>
          <p:nvPr/>
        </p:nvGrpSpPr>
        <p:grpSpPr>
          <a:xfrm>
            <a:off x="-38099" y="1198699"/>
            <a:ext cx="714375" cy="1354003"/>
            <a:chOff x="-38099" y="1198699"/>
            <a:chExt cx="714375" cy="1354003"/>
          </a:xfrm>
        </p:grpSpPr>
        <p:sp>
          <p:nvSpPr>
            <p:cNvPr id="16" name=" 196"/>
            <p:cNvSpPr/>
            <p:nvPr/>
          </p:nvSpPr>
          <p:spPr>
            <a:xfrm rot="16200000">
              <a:off x="-338863" y="1537564"/>
              <a:ext cx="1354003" cy="676274"/>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7" name="文本框 16"/>
            <p:cNvSpPr txBox="1"/>
            <p:nvPr/>
          </p:nvSpPr>
          <p:spPr>
            <a:xfrm>
              <a:off x="-38099" y="1414036"/>
              <a:ext cx="676276" cy="923330"/>
            </a:xfrm>
            <a:prstGeom prst="rect">
              <a:avLst/>
            </a:prstGeom>
            <a:noFill/>
          </p:spPr>
          <p:txBody>
            <a:bodyPr wrap="square" rtlCol="0">
              <a:spAutoFit/>
            </a:bodyPr>
            <a:lstStyle/>
            <a:p>
              <a:r>
                <a:rPr lang="en-US" altLang="zh-CN" sz="5400" dirty="0">
                  <a:solidFill>
                    <a:schemeClr val="bg1"/>
                  </a:solidFill>
                  <a:latin typeface="Vladimir Script" panose="03050402040407070305" pitchFamily="66" charset="0"/>
                  <a:ea typeface="微软雅黑" panose="020B0503020204020204" pitchFamily="34" charset="-122"/>
                </a:rPr>
                <a:t>4</a:t>
              </a:r>
              <a:endParaRPr lang="zh-CN" altLang="en-US" sz="5400" dirty="0">
                <a:solidFill>
                  <a:schemeClr val="bg1"/>
                </a:solidFill>
                <a:latin typeface="Vladimir Script" panose="03050402040407070305" pitchFamily="66" charset="0"/>
                <a:ea typeface="微软雅黑" panose="020B0503020204020204" pitchFamily="34" charset="-122"/>
              </a:endParaRPr>
            </a:p>
          </p:txBody>
        </p:sp>
      </p:grpSp>
      <p:sp>
        <p:nvSpPr>
          <p:cNvPr id="21" name="矩形 20"/>
          <p:cNvSpPr/>
          <p:nvPr/>
        </p:nvSpPr>
        <p:spPr>
          <a:xfrm>
            <a:off x="1117293" y="3134024"/>
            <a:ext cx="11074707" cy="583417"/>
          </a:xfrm>
          <a:prstGeom prst="rect">
            <a:avLst/>
          </a:prstGeom>
          <a:solidFill>
            <a:srgbClr val="CD1F06"/>
          </a:solidFill>
          <a:ln>
            <a:solidFill>
              <a:srgbClr val="CD1F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nvSpPr>
        <p:spPr>
          <a:xfrm>
            <a:off x="1117294" y="1192785"/>
            <a:ext cx="3672000" cy="1898930"/>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4812994" y="1204070"/>
            <a:ext cx="3672000" cy="1898930"/>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8508694" y="1211835"/>
            <a:ext cx="3672000" cy="1898930"/>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4548731" y="3165048"/>
            <a:ext cx="4200525" cy="523220"/>
          </a:xfrm>
          <a:prstGeom prst="rect">
            <a:avLst/>
          </a:prstGeom>
          <a:noFill/>
        </p:spPr>
        <p:txBody>
          <a:bodyPr wrap="square" rtlCol="0">
            <a:spAutoFit/>
          </a:bodyPr>
          <a:lstStyle/>
          <a:p>
            <a:pPr algn="ctr"/>
            <a:r>
              <a:rPr lang="zh-CN" altLang="en-US" sz="28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点击添加标题</a:t>
            </a:r>
            <a:endParaRPr lang="zh-CN" altLang="en-US" sz="2800"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文本框 6"/>
          <p:cNvSpPr txBox="1"/>
          <p:nvPr/>
        </p:nvSpPr>
        <p:spPr>
          <a:xfrm>
            <a:off x="427827" y="4138195"/>
            <a:ext cx="11440850" cy="1477328"/>
          </a:xfrm>
          <a:prstGeom prst="rect">
            <a:avLst/>
          </a:prstGeom>
          <a:noFill/>
        </p:spPr>
        <p:txBody>
          <a:bodyPr wrap="square" rtlCol="0">
            <a:spAutoFit/>
          </a:bodyPr>
          <a:lstStyle/>
          <a:p>
            <a:pPr>
              <a:lnSpc>
                <a:spcPct val="150000"/>
              </a:lnSpc>
            </a:pPr>
            <a:r>
              <a:rPr lang="zh-CN" altLang="en-US" sz="1600" dirty="0"/>
              <a:t>在工人运动的强大压力下，</a:t>
            </a:r>
            <a:r>
              <a:rPr lang="zh-CN" altLang="en-US" sz="2800" b="1" dirty="0">
                <a:latin typeface="微软雅黑" panose="020B0503020204020204" pitchFamily="34" charset="-122"/>
                <a:ea typeface="微软雅黑" panose="020B0503020204020204" pitchFamily="34" charset="-122"/>
              </a:rPr>
              <a:t>美国国会虽然被迫制定了八小时工作制的法律</a:t>
            </a:r>
            <a:r>
              <a:rPr lang="zh-CN" altLang="en-US" sz="1600" dirty="0"/>
              <a:t>。但是，狠毒的资本家根本不予理睬，这项法律只不过是一纸空文，工人们仍然是生活在水深火热之中，倍受资本家的折磨。忍无可忍的工人们决定将这场争取生存权利的斗争，</a:t>
            </a:r>
            <a:r>
              <a:rPr lang="zh-CN" altLang="en-US" sz="1600" b="1" i="1" dirty="0"/>
              <a:t>推向一个新的高潮，准备举行更大规模的罢工运动</a:t>
            </a:r>
            <a:r>
              <a:rPr lang="zh-CN" altLang="en-US" sz="1600" dirty="0"/>
              <a:t>。</a:t>
            </a:r>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2" presetClass="entr" presetSubtype="8"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p:tgtEl>
                                          <p:spTgt spid="14"/>
                                        </p:tgtEl>
                                        <p:attrNameLst>
                                          <p:attrName>ppt_x</p:attrName>
                                        </p:attrNameLst>
                                      </p:cBhvr>
                                      <p:tavLst>
                                        <p:tav tm="0">
                                          <p:val>
                                            <p:strVal val="#ppt_x-#ppt_w*1.125000"/>
                                          </p:val>
                                        </p:tav>
                                        <p:tav tm="100000">
                                          <p:val>
                                            <p:strVal val="#ppt_x"/>
                                          </p:val>
                                        </p:tav>
                                      </p:tavLst>
                                    </p:anim>
                                    <p:animEffect transition="in" filter="wipe(right)">
                                      <p:cBhvr>
                                        <p:cTn id="19" dur="500"/>
                                        <p:tgtEl>
                                          <p:spTgt spid="14"/>
                                        </p:tgtEl>
                                      </p:cBhvr>
                                    </p:animEffect>
                                  </p:childTnLst>
                                </p:cTn>
                              </p:par>
                            </p:childTnLst>
                          </p:cTn>
                        </p:par>
                        <p:par>
                          <p:cTn id="20" fill="hold">
                            <p:stCondLst>
                              <p:cond delay="2625"/>
                            </p:stCondLst>
                            <p:childTnLst>
                              <p:par>
                                <p:cTn id="21" presetID="2" presetClass="entr" presetSubtype="2"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1+#ppt_w/2"/>
                                          </p:val>
                                        </p:tav>
                                        <p:tav tm="100000">
                                          <p:val>
                                            <p:strVal val="#ppt_x"/>
                                          </p:val>
                                        </p:tav>
                                      </p:tavLst>
                                    </p:anim>
                                    <p:anim calcmode="lin" valueType="num">
                                      <p:cBhvr additive="base">
                                        <p:cTn id="24" dur="500" fill="hold"/>
                                        <p:tgtEl>
                                          <p:spTgt spid="22"/>
                                        </p:tgtEl>
                                        <p:attrNameLst>
                                          <p:attrName>ppt_y</p:attrName>
                                        </p:attrNameLst>
                                      </p:cBhvr>
                                      <p:tavLst>
                                        <p:tav tm="0">
                                          <p:val>
                                            <p:strVal val="#ppt_y"/>
                                          </p:val>
                                        </p:tav>
                                        <p:tav tm="100000">
                                          <p:val>
                                            <p:strVal val="#ppt_y"/>
                                          </p:val>
                                        </p:tav>
                                      </p:tavLst>
                                    </p:anim>
                                  </p:childTnLst>
                                </p:cTn>
                              </p:par>
                            </p:childTnLst>
                          </p:cTn>
                        </p:par>
                        <p:par>
                          <p:cTn id="25" fill="hold">
                            <p:stCondLst>
                              <p:cond delay="3125"/>
                            </p:stCondLst>
                            <p:childTnLst>
                              <p:par>
                                <p:cTn id="26" presetID="2" presetClass="entr" presetSubtype="2"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fill="hold"/>
                                        <p:tgtEl>
                                          <p:spTgt spid="27"/>
                                        </p:tgtEl>
                                        <p:attrNameLst>
                                          <p:attrName>ppt_x</p:attrName>
                                        </p:attrNameLst>
                                      </p:cBhvr>
                                      <p:tavLst>
                                        <p:tav tm="0">
                                          <p:val>
                                            <p:strVal val="1+#ppt_w/2"/>
                                          </p:val>
                                        </p:tav>
                                        <p:tav tm="100000">
                                          <p:val>
                                            <p:strVal val="#ppt_x"/>
                                          </p:val>
                                        </p:tav>
                                      </p:tavLst>
                                    </p:anim>
                                    <p:anim calcmode="lin" valueType="num">
                                      <p:cBhvr additive="base">
                                        <p:cTn id="29" dur="500" fill="hold"/>
                                        <p:tgtEl>
                                          <p:spTgt spid="27"/>
                                        </p:tgtEl>
                                        <p:attrNameLst>
                                          <p:attrName>ppt_y</p:attrName>
                                        </p:attrNameLst>
                                      </p:cBhvr>
                                      <p:tavLst>
                                        <p:tav tm="0">
                                          <p:val>
                                            <p:strVal val="#ppt_y"/>
                                          </p:val>
                                        </p:tav>
                                        <p:tav tm="100000">
                                          <p:val>
                                            <p:strVal val="#ppt_y"/>
                                          </p:val>
                                        </p:tav>
                                      </p:tavLst>
                                    </p:anim>
                                  </p:childTnLst>
                                </p:cTn>
                              </p:par>
                            </p:childTnLst>
                          </p:cTn>
                        </p:par>
                        <p:par>
                          <p:cTn id="30" fill="hold">
                            <p:stCondLst>
                              <p:cond delay="3625"/>
                            </p:stCondLst>
                            <p:childTnLst>
                              <p:par>
                                <p:cTn id="31" presetID="2" presetClass="entr" presetSubtype="2"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1+#ppt_w/2"/>
                                          </p:val>
                                        </p:tav>
                                        <p:tav tm="100000">
                                          <p:val>
                                            <p:strVal val="#ppt_x"/>
                                          </p:val>
                                        </p:tav>
                                      </p:tavLst>
                                    </p:anim>
                                    <p:anim calcmode="lin" valueType="num">
                                      <p:cBhvr additive="base">
                                        <p:cTn id="34" dur="500" fill="hold"/>
                                        <p:tgtEl>
                                          <p:spTgt spid="28"/>
                                        </p:tgtEl>
                                        <p:attrNameLst>
                                          <p:attrName>ppt_y</p:attrName>
                                        </p:attrNameLst>
                                      </p:cBhvr>
                                      <p:tavLst>
                                        <p:tav tm="0">
                                          <p:val>
                                            <p:strVal val="#ppt_y"/>
                                          </p:val>
                                        </p:tav>
                                        <p:tav tm="100000">
                                          <p:val>
                                            <p:strVal val="#ppt_y"/>
                                          </p:val>
                                        </p:tav>
                                      </p:tavLst>
                                    </p:anim>
                                  </p:childTnLst>
                                </p:cTn>
                              </p:par>
                            </p:childTnLst>
                          </p:cTn>
                        </p:par>
                        <p:par>
                          <p:cTn id="35" fill="hold">
                            <p:stCondLst>
                              <p:cond delay="4125"/>
                            </p:stCondLst>
                            <p:childTnLst>
                              <p:par>
                                <p:cTn id="36" presetID="22" presetClass="entr" presetSubtype="8"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childTnLst>
                          </p:cTn>
                        </p:par>
                        <p:par>
                          <p:cTn id="39" fill="hold">
                            <p:stCondLst>
                              <p:cond delay="4625"/>
                            </p:stCondLst>
                            <p:childTnLst>
                              <p:par>
                                <p:cTn id="40" presetID="10" presetClass="entr" presetSubtype="0" fill="hold" grpId="0" nodeType="afterEffect">
                                  <p:stCondLst>
                                    <p:cond delay="0"/>
                                  </p:stCondLst>
                                  <p:iterate type="lt">
                                    <p:tmPct val="0"/>
                                  </p:iterate>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childTnLst>
                          </p:cTn>
                        </p:par>
                        <p:par>
                          <p:cTn id="43" fill="hold">
                            <p:stCondLst>
                              <p:cond delay="5125"/>
                            </p:stCondLst>
                            <p:childTnLst>
                              <p:par>
                                <p:cTn id="44" presetID="34" presetClass="emph" presetSubtype="0" fill="hold" grpId="1" nodeType="afterEffect">
                                  <p:stCondLst>
                                    <p:cond delay="0"/>
                                  </p:stCondLst>
                                  <p:iterate type="lt">
                                    <p:tmPct val="10000"/>
                                  </p:iterate>
                                  <p:childTnLst>
                                    <p:animMotion origin="layout" path="M 0.0 0.0 L 0.0 -0.07213" pathEditMode="relative" ptsTypes="">
                                      <p:cBhvr>
                                        <p:cTn id="45" dur="250" accel="50000" decel="50000" autoRev="1" fill="hold">
                                          <p:stCondLst>
                                            <p:cond delay="0"/>
                                          </p:stCondLst>
                                        </p:cTn>
                                        <p:tgtEl>
                                          <p:spTgt spid="29"/>
                                        </p:tgtEl>
                                        <p:attrNameLst>
                                          <p:attrName>ppt_x</p:attrName>
                                          <p:attrName>ppt_y</p:attrName>
                                        </p:attrNameLst>
                                      </p:cBhvr>
                                    </p:animMotion>
                                    <p:animRot by="1500000">
                                      <p:cBhvr>
                                        <p:cTn id="46" dur="125" fill="hold">
                                          <p:stCondLst>
                                            <p:cond delay="0"/>
                                          </p:stCondLst>
                                        </p:cTn>
                                        <p:tgtEl>
                                          <p:spTgt spid="29"/>
                                        </p:tgtEl>
                                        <p:attrNameLst>
                                          <p:attrName>r</p:attrName>
                                        </p:attrNameLst>
                                      </p:cBhvr>
                                    </p:animRot>
                                    <p:animRot by="-1500000">
                                      <p:cBhvr>
                                        <p:cTn id="47" dur="125" fill="hold">
                                          <p:stCondLst>
                                            <p:cond delay="125"/>
                                          </p:stCondLst>
                                        </p:cTn>
                                        <p:tgtEl>
                                          <p:spTgt spid="29"/>
                                        </p:tgtEl>
                                        <p:attrNameLst>
                                          <p:attrName>r</p:attrName>
                                        </p:attrNameLst>
                                      </p:cBhvr>
                                    </p:animRot>
                                    <p:animRot by="-1500000">
                                      <p:cBhvr>
                                        <p:cTn id="48" dur="125" fill="hold">
                                          <p:stCondLst>
                                            <p:cond delay="250"/>
                                          </p:stCondLst>
                                        </p:cTn>
                                        <p:tgtEl>
                                          <p:spTgt spid="29"/>
                                        </p:tgtEl>
                                        <p:attrNameLst>
                                          <p:attrName>r</p:attrName>
                                        </p:attrNameLst>
                                      </p:cBhvr>
                                    </p:animRot>
                                    <p:animRot by="1500000">
                                      <p:cBhvr>
                                        <p:cTn id="49" dur="125" fill="hold">
                                          <p:stCondLst>
                                            <p:cond delay="375"/>
                                          </p:stCondLst>
                                        </p:cTn>
                                        <p:tgtEl>
                                          <p:spTgt spid="29"/>
                                        </p:tgtEl>
                                        <p:attrNameLst>
                                          <p:attrName>r</p:attrName>
                                        </p:attrNameLst>
                                      </p:cBhvr>
                                    </p:animRot>
                                  </p:childTnLst>
                                </p:cTn>
                              </p:par>
                            </p:childTnLst>
                          </p:cTn>
                        </p:par>
                        <p:par>
                          <p:cTn id="50" fill="hold">
                            <p:stCondLst>
                              <p:cond delay="5875"/>
                            </p:stCondLst>
                            <p:childTnLst>
                              <p:par>
                                <p:cTn id="51" presetID="42" presetClass="entr" presetSubtype="0"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1000"/>
                                        <p:tgtEl>
                                          <p:spTgt spid="7"/>
                                        </p:tgtEl>
                                      </p:cBhvr>
                                    </p:animEffect>
                                    <p:anim calcmode="lin" valueType="num">
                                      <p:cBhvr>
                                        <p:cTn id="54" dur="1000" fill="hold"/>
                                        <p:tgtEl>
                                          <p:spTgt spid="7"/>
                                        </p:tgtEl>
                                        <p:attrNameLst>
                                          <p:attrName>ppt_x</p:attrName>
                                        </p:attrNameLst>
                                      </p:cBhvr>
                                      <p:tavLst>
                                        <p:tav tm="0">
                                          <p:val>
                                            <p:strVal val="#ppt_x"/>
                                          </p:val>
                                        </p:tav>
                                        <p:tav tm="100000">
                                          <p:val>
                                            <p:strVal val="#ppt_x"/>
                                          </p:val>
                                        </p:tav>
                                      </p:tavLst>
                                    </p:anim>
                                    <p:anim calcmode="lin" valueType="num">
                                      <p:cBhvr>
                                        <p:cTn id="5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21" grpId="0" animBg="1"/>
      <p:bldP spid="22" grpId="0" animBg="1"/>
      <p:bldP spid="27" grpId="0" animBg="1"/>
      <p:bldP spid="28" grpId="0" animBg="1"/>
      <p:bldP spid="29" grpId="0"/>
      <p:bldP spid="29" grpId="1"/>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b="80441"/>
          <a:stretch>
            <a:fillRect/>
          </a:stretch>
        </p:blipFill>
        <p:spPr>
          <a:xfrm>
            <a:off x="0" y="0"/>
            <a:ext cx="12192000" cy="6858000"/>
          </a:xfrm>
          <a:prstGeom prst="rect">
            <a:avLst/>
          </a:prstGeom>
        </p:spPr>
      </p:pic>
      <p:pic>
        <p:nvPicPr>
          <p:cNvPr id="22" name="图片 21"/>
          <p:cNvPicPr>
            <a:picLocks noChangeAspect="1"/>
          </p:cNvPicPr>
          <p:nvPr/>
        </p:nvPicPr>
        <p:blipFill rotWithShape="1">
          <a:blip r:embed="rId2">
            <a:duotone>
              <a:prstClr val="black"/>
              <a:srgbClr val="D9C3A5">
                <a:tint val="50000"/>
                <a:satMod val="180000"/>
              </a:srgbClr>
            </a:duotone>
            <a:extLst>
              <a:ext uri="{28A0092B-C50C-407E-A947-70E740481C1C}">
                <a14:useLocalDpi xmlns:a14="http://schemas.microsoft.com/office/drawing/2010/main" val="0"/>
              </a:ext>
            </a:extLst>
          </a:blip>
          <a:srcRect l="3567" t="5232" r="6033" b="7781"/>
          <a:stretch>
            <a:fillRect/>
          </a:stretch>
        </p:blipFill>
        <p:spPr>
          <a:xfrm>
            <a:off x="592183" y="470262"/>
            <a:ext cx="11059886" cy="6052458"/>
          </a:xfrm>
          <a:prstGeom prst="rect">
            <a:avLst/>
          </a:prstGeom>
        </p:spPr>
      </p:pic>
      <p:pic>
        <p:nvPicPr>
          <p:cNvPr id="8" name="图片 7"/>
          <p:cNvPicPr>
            <a:picLocks noChangeAspect="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5167669" y="1206229"/>
            <a:ext cx="2580562" cy="1994988"/>
          </a:xfrm>
          <a:prstGeom prst="rect">
            <a:avLst/>
          </a:prstGeom>
        </p:spPr>
      </p:pic>
      <p:sp>
        <p:nvSpPr>
          <p:cNvPr id="9" name="文本框 8"/>
          <p:cNvSpPr txBox="1"/>
          <p:nvPr/>
        </p:nvSpPr>
        <p:spPr>
          <a:xfrm>
            <a:off x="3774077" y="3514398"/>
            <a:ext cx="5381897" cy="646331"/>
          </a:xfrm>
          <a:prstGeom prst="rect">
            <a:avLst/>
          </a:prstGeom>
          <a:noFill/>
        </p:spPr>
        <p:txBody>
          <a:bodyPr wrap="square" rtlCol="0">
            <a:spAutoFit/>
          </a:bodyPr>
          <a:lstStyle/>
          <a:p>
            <a:pPr algn="ctr"/>
            <a:r>
              <a:rPr lang="zh-CN" altLang="en-US" sz="3600" dirty="0">
                <a:solidFill>
                  <a:srgbClr val="F5E4D0"/>
                </a:solidFill>
                <a:latin typeface="+mn-ea"/>
              </a:rPr>
              <a:t>第三部分    </a:t>
            </a:r>
            <a:endParaRPr lang="en-US" altLang="zh-CN" sz="3600" dirty="0">
              <a:solidFill>
                <a:srgbClr val="F5E4D0"/>
              </a:solidFill>
              <a:latin typeface="+mn-ea"/>
            </a:endParaRPr>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281455" y="1149079"/>
            <a:ext cx="3177537" cy="1299937"/>
          </a:xfrm>
          <a:prstGeom prst="rect">
            <a:avLst/>
          </a:prstGeom>
        </p:spPr>
      </p:pic>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7522" y="3346689"/>
            <a:ext cx="2023403" cy="2549488"/>
          </a:xfrm>
          <a:prstGeom prst="rect">
            <a:avLst/>
          </a:prstGeom>
        </p:spPr>
      </p:pic>
      <p:sp>
        <p:nvSpPr>
          <p:cNvPr id="21" name="文本框 20"/>
          <p:cNvSpPr txBox="1"/>
          <p:nvPr/>
        </p:nvSpPr>
        <p:spPr>
          <a:xfrm>
            <a:off x="3737476" y="4141679"/>
            <a:ext cx="3130050" cy="1569660"/>
          </a:xfrm>
          <a:prstGeom prst="rect">
            <a:avLst/>
          </a:prstGeom>
          <a:noFill/>
        </p:spPr>
        <p:txBody>
          <a:bodyPr wrap="square" rtlCol="0">
            <a:spAutoFit/>
          </a:bodyPr>
          <a:lstStyle/>
          <a:p>
            <a:pPr algn="ctr"/>
            <a:r>
              <a:rPr lang="zh-CN" altLang="en-US" sz="9600" dirty="0">
                <a:solidFill>
                  <a:srgbClr val="F5E4D0"/>
                </a:solidFill>
                <a:latin typeface="造字工房版黑（非商用）常规体" pitchFamily="50" charset="-122"/>
                <a:ea typeface="造字工房版黑（非商用）常规体" pitchFamily="50" charset="-122"/>
              </a:rPr>
              <a:t>活动</a:t>
            </a:r>
            <a:endParaRPr lang="zh-CN" altLang="en-US" sz="9600" dirty="0">
              <a:solidFill>
                <a:srgbClr val="F5E4D0"/>
              </a:solidFill>
              <a:latin typeface="造字工房版黑（非商用）常规体" pitchFamily="50" charset="-122"/>
              <a:ea typeface="造字工房版黑（非商用）常规体" pitchFamily="50" charset="-122"/>
            </a:endParaRPr>
          </a:p>
        </p:txBody>
      </p:sp>
      <p:sp>
        <p:nvSpPr>
          <p:cNvPr id="25" name="文本框 24"/>
          <p:cNvSpPr txBox="1"/>
          <p:nvPr/>
        </p:nvSpPr>
        <p:spPr>
          <a:xfrm>
            <a:off x="6391275" y="4132154"/>
            <a:ext cx="2775722" cy="1569660"/>
          </a:xfrm>
          <a:prstGeom prst="rect">
            <a:avLst/>
          </a:prstGeom>
          <a:noFill/>
        </p:spPr>
        <p:txBody>
          <a:bodyPr wrap="square" rtlCol="0">
            <a:spAutoFit/>
          </a:bodyPr>
          <a:lstStyle/>
          <a:p>
            <a:pPr algn="ctr"/>
            <a:r>
              <a:rPr lang="zh-CN" altLang="en-US" sz="9600" dirty="0">
                <a:solidFill>
                  <a:srgbClr val="F5E4D0"/>
                </a:solidFill>
                <a:latin typeface="造字工房版黑（非商用）常规体" pitchFamily="50" charset="-122"/>
                <a:ea typeface="造字工房版黑（非商用）常规体" pitchFamily="50" charset="-122"/>
              </a:rPr>
              <a:t>实施</a:t>
            </a:r>
            <a:endParaRPr lang="zh-CN" altLang="en-US" sz="9600" dirty="0">
              <a:solidFill>
                <a:srgbClr val="F5E4D0"/>
              </a:solidFill>
              <a:latin typeface="造字工房版黑（非商用）常规体" pitchFamily="50" charset="-122"/>
              <a:ea typeface="造字工房版黑（非商用）常规体" pitchFamily="50"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6" presetClass="entr" presetSubtype="21" fill="hold" grpId="0" nodeType="afterEffect">
                                  <p:stCondLst>
                                    <p:cond delay="0"/>
                                  </p:stCondLst>
                                  <p:iterate type="lt">
                                    <p:tmPct val="0"/>
                                  </p:iterate>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par>
                          <p:cTn id="14" fill="hold">
                            <p:stCondLst>
                              <p:cond delay="1000"/>
                            </p:stCondLst>
                            <p:childTnLst>
                              <p:par>
                                <p:cTn id="15" presetID="34" presetClass="emph" presetSubtype="0" fill="hold" grpId="1" nodeType="afterEffect">
                                  <p:stCondLst>
                                    <p:cond delay="0"/>
                                  </p:stCondLst>
                                  <p:iterate type="lt">
                                    <p:tmPct val="51000"/>
                                  </p:iterate>
                                  <p:childTnLst>
                                    <p:animMotion origin="layout" path="M 0.0 0.0 L 0.0 -0.07213" pathEditMode="relative" ptsTypes="">
                                      <p:cBhvr>
                                        <p:cTn id="16" dur="250" accel="50000" decel="50000" autoRev="1" fill="hold">
                                          <p:stCondLst>
                                            <p:cond delay="0"/>
                                          </p:stCondLst>
                                        </p:cTn>
                                        <p:tgtEl>
                                          <p:spTgt spid="9"/>
                                        </p:tgtEl>
                                        <p:attrNameLst>
                                          <p:attrName>ppt_x</p:attrName>
                                          <p:attrName>ppt_y</p:attrName>
                                        </p:attrNameLst>
                                      </p:cBhvr>
                                    </p:animMotion>
                                    <p:animRot by="1500000">
                                      <p:cBhvr>
                                        <p:cTn id="17" dur="125" fill="hold">
                                          <p:stCondLst>
                                            <p:cond delay="0"/>
                                          </p:stCondLst>
                                        </p:cTn>
                                        <p:tgtEl>
                                          <p:spTgt spid="9"/>
                                        </p:tgtEl>
                                        <p:attrNameLst>
                                          <p:attrName>r</p:attrName>
                                        </p:attrNameLst>
                                      </p:cBhvr>
                                    </p:animRot>
                                    <p:animRot by="-1500000">
                                      <p:cBhvr>
                                        <p:cTn id="18" dur="125" fill="hold">
                                          <p:stCondLst>
                                            <p:cond delay="125"/>
                                          </p:stCondLst>
                                        </p:cTn>
                                        <p:tgtEl>
                                          <p:spTgt spid="9"/>
                                        </p:tgtEl>
                                        <p:attrNameLst>
                                          <p:attrName>r</p:attrName>
                                        </p:attrNameLst>
                                      </p:cBhvr>
                                    </p:animRot>
                                    <p:animRot by="-1500000">
                                      <p:cBhvr>
                                        <p:cTn id="19" dur="125" fill="hold">
                                          <p:stCondLst>
                                            <p:cond delay="250"/>
                                          </p:stCondLst>
                                        </p:cTn>
                                        <p:tgtEl>
                                          <p:spTgt spid="9"/>
                                        </p:tgtEl>
                                        <p:attrNameLst>
                                          <p:attrName>r</p:attrName>
                                        </p:attrNameLst>
                                      </p:cBhvr>
                                    </p:animRot>
                                    <p:animRot by="1500000">
                                      <p:cBhvr>
                                        <p:cTn id="20" dur="125" fill="hold">
                                          <p:stCondLst>
                                            <p:cond delay="375"/>
                                          </p:stCondLst>
                                        </p:cTn>
                                        <p:tgtEl>
                                          <p:spTgt spid="9"/>
                                        </p:tgtEl>
                                        <p:attrNameLst>
                                          <p:attrName>r</p:attrName>
                                        </p:attrNameLst>
                                      </p:cBhvr>
                                    </p:animRot>
                                  </p:childTnLst>
                                </p:cTn>
                              </p:par>
                            </p:childTnLst>
                          </p:cTn>
                        </p:par>
                        <p:par>
                          <p:cTn id="21" fill="hold">
                            <p:stCondLst>
                              <p:cond delay="3285"/>
                            </p:stCondLst>
                            <p:childTnLst>
                              <p:par>
                                <p:cTn id="22" presetID="2" presetClass="entr" presetSubtype="8" fill="hold" grpId="0" nodeType="afterEffect">
                                  <p:stCondLst>
                                    <p:cond delay="50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0-#ppt_w/2"/>
                                          </p:val>
                                        </p:tav>
                                        <p:tav tm="100000">
                                          <p:val>
                                            <p:strVal val="#ppt_x"/>
                                          </p:val>
                                        </p:tav>
                                      </p:tavLst>
                                    </p:anim>
                                    <p:anim calcmode="lin" valueType="num">
                                      <p:cBhvr additive="base">
                                        <p:cTn id="25" dur="500" fill="hold"/>
                                        <p:tgtEl>
                                          <p:spTgt spid="21"/>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5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1+#ppt_w/2"/>
                                          </p:val>
                                        </p:tav>
                                        <p:tav tm="100000">
                                          <p:val>
                                            <p:strVal val="#ppt_x"/>
                                          </p:val>
                                        </p:tav>
                                      </p:tavLst>
                                    </p:anim>
                                    <p:anim calcmode="lin" valueType="num">
                                      <p:cBhvr additive="base">
                                        <p:cTn id="29"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21" grpId="0"/>
      <p:bldP spid="2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sp>
        <p:nvSpPr>
          <p:cNvPr id="7" name="矩形 6"/>
          <p:cNvSpPr/>
          <p:nvPr/>
        </p:nvSpPr>
        <p:spPr>
          <a:xfrm>
            <a:off x="0" y="735815"/>
            <a:ext cx="5270740" cy="558878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039248" y="773915"/>
            <a:ext cx="385014" cy="558878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第一章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活动流程</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5"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39</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第三部分   </a:t>
            </a:r>
            <a:r>
              <a:rPr lang="zh-CN" altLang="en-US" sz="2400" dirty="0">
                <a:solidFill>
                  <a:srgbClr val="F5E4D0"/>
                </a:solidFill>
                <a:latin typeface="造字工房版黑（非商用）常规体" pitchFamily="50" charset="-122"/>
                <a:ea typeface="造字工房版黑（非商用）常规体" pitchFamily="50" charset="-122"/>
              </a:rPr>
              <a:t>活动实施</a:t>
            </a:r>
            <a:endParaRPr lang="zh-CN" altLang="en-US" sz="2400" dirty="0">
              <a:solidFill>
                <a:srgbClr val="F5E4D0"/>
              </a:solidFill>
              <a:latin typeface="造字工房版黑（非商用）常规体" pitchFamily="50" charset="-122"/>
              <a:ea typeface="造字工房版黑（非商用）常规体" pitchFamily="50" charset="-122"/>
            </a:endParaRPr>
          </a:p>
        </p:txBody>
      </p:sp>
      <p:cxnSp>
        <p:nvCxnSpPr>
          <p:cNvPr id="9" name="直接连接符 8"/>
          <p:cNvCxnSpPr/>
          <p:nvPr/>
        </p:nvCxnSpPr>
        <p:spPr>
          <a:xfrm>
            <a:off x="5915025" y="3638551"/>
            <a:ext cx="5647916" cy="190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8715375" y="1495425"/>
            <a:ext cx="1" cy="42767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537414" y="3613288"/>
            <a:ext cx="4267200" cy="1569660"/>
          </a:xfrm>
          <a:prstGeom prst="rect">
            <a:avLst/>
          </a:prstGeom>
          <a:noFill/>
        </p:spPr>
        <p:txBody>
          <a:bodyPr wrap="square" rtlCol="0">
            <a:spAutoFit/>
          </a:bodyPr>
          <a:lstStyle/>
          <a:p>
            <a:pPr>
              <a:lnSpc>
                <a:spcPct val="150000"/>
              </a:lnSpc>
            </a:pPr>
            <a:r>
              <a:rPr lang="zh-CN" altLang="en-US" sz="1600" dirty="0">
                <a:solidFill>
                  <a:schemeClr val="bg1"/>
                </a:solidFill>
              </a:rPr>
              <a:t>工人阶级走向街头游行示威，向政府提出改善劳动与生活条件，要求缩短工时，实行八小时工作制。罢工不久，队伍日渐扩大，工会会员人数激增，各地工人也纷纷参加了罢工运动。</a:t>
            </a:r>
            <a:endParaRPr lang="zh-CN" altLang="en-US" sz="1600" dirty="0">
              <a:solidFill>
                <a:schemeClr val="bg1"/>
              </a:solidFill>
            </a:endParaRPr>
          </a:p>
        </p:txBody>
      </p:sp>
      <p:sp>
        <p:nvSpPr>
          <p:cNvPr id="26" name="文本框 25"/>
          <p:cNvSpPr txBox="1"/>
          <p:nvPr/>
        </p:nvSpPr>
        <p:spPr>
          <a:xfrm>
            <a:off x="453945" y="2074957"/>
            <a:ext cx="3916136" cy="646331"/>
          </a:xfrm>
          <a:prstGeom prst="rect">
            <a:avLst/>
          </a:prstGeom>
          <a:noFill/>
        </p:spPr>
        <p:txBody>
          <a:bodyPr wrap="square" rtlCol="0">
            <a:spAutoFit/>
          </a:bodyPr>
          <a:lstStyle/>
          <a:p>
            <a:r>
              <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点击添加小标题</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9" name="文本框 28"/>
          <p:cNvSpPr txBox="1"/>
          <p:nvPr/>
        </p:nvSpPr>
        <p:spPr>
          <a:xfrm>
            <a:off x="588266" y="2698788"/>
            <a:ext cx="4267200" cy="461665"/>
          </a:xfrm>
          <a:prstGeom prst="rect">
            <a:avLst/>
          </a:prstGeom>
          <a:noFill/>
        </p:spPr>
        <p:txBody>
          <a:bodyPr wrap="square" rtlCol="0">
            <a:spAutoFit/>
          </a:bodyPr>
          <a:lstStyle/>
          <a:p>
            <a:pPr>
              <a:lnSpc>
                <a:spcPct val="150000"/>
              </a:lnSpc>
            </a:pPr>
            <a:r>
              <a:rPr lang="en-US" altLang="zh-CN" sz="1600" dirty="0">
                <a:solidFill>
                  <a:schemeClr val="bg1"/>
                </a:solidFill>
              </a:rPr>
              <a:t>1877</a:t>
            </a:r>
            <a:r>
              <a:rPr lang="zh-CN" altLang="en-US" sz="1600" dirty="0">
                <a:solidFill>
                  <a:schemeClr val="bg1"/>
                </a:solidFill>
              </a:rPr>
              <a:t>年，美国历史上第一次全国罢工开始了</a:t>
            </a:r>
            <a:endParaRPr lang="zh-CN" altLang="en-US" sz="1600" dirty="0">
              <a:solidFill>
                <a:schemeClr val="bg1"/>
              </a:solidFill>
            </a:endParaRPr>
          </a:p>
        </p:txBody>
      </p:sp>
      <p:sp>
        <p:nvSpPr>
          <p:cNvPr id="27" name="文本框 26"/>
          <p:cNvSpPr txBox="1"/>
          <p:nvPr/>
        </p:nvSpPr>
        <p:spPr>
          <a:xfrm>
            <a:off x="5862998" y="2358754"/>
            <a:ext cx="2733675" cy="1200329"/>
          </a:xfrm>
          <a:prstGeom prst="rect">
            <a:avLst/>
          </a:prstGeom>
          <a:noFill/>
        </p:spPr>
        <p:txBody>
          <a:bodyPr wrap="square" rtlCol="0">
            <a:spAutoFit/>
          </a:bodyPr>
          <a:lstStyle/>
          <a:p>
            <a:pPr>
              <a:lnSpc>
                <a:spcPct val="150000"/>
              </a:lnSpc>
            </a:pPr>
            <a:r>
              <a:rPr lang="zh-CN" altLang="en-US" sz="1600" dirty="0"/>
              <a:t>在工人运动的强大压力下美国国会虽然被迫制定了八小时工作制的法律。</a:t>
            </a:r>
            <a:endParaRPr lang="zh-CN" altLang="en-US" sz="1600" dirty="0"/>
          </a:p>
        </p:txBody>
      </p:sp>
      <p:sp>
        <p:nvSpPr>
          <p:cNvPr id="31" name=" 15"/>
          <p:cNvSpPr/>
          <p:nvPr/>
        </p:nvSpPr>
        <p:spPr bwMode="auto">
          <a:xfrm>
            <a:off x="6656449" y="1430924"/>
            <a:ext cx="836204" cy="967199"/>
          </a:xfrm>
          <a:custGeom>
            <a:avLst/>
            <a:gdLst>
              <a:gd name="T0" fmla="*/ 1052180 w 1822450"/>
              <a:gd name="T1" fmla="*/ 1891814 h 1912938"/>
              <a:gd name="T2" fmla="*/ 834486 w 1822450"/>
              <a:gd name="T3" fmla="*/ 1843067 h 1912938"/>
              <a:gd name="T4" fmla="*/ 702457 w 1822450"/>
              <a:gd name="T5" fmla="*/ 1904601 h 1912938"/>
              <a:gd name="T6" fmla="*/ 1654740 w 1822450"/>
              <a:gd name="T7" fmla="*/ 1644404 h 1912938"/>
              <a:gd name="T8" fmla="*/ 1553494 w 1822450"/>
              <a:gd name="T9" fmla="*/ 1640423 h 1912938"/>
              <a:gd name="T10" fmla="*/ 1385313 w 1822450"/>
              <a:gd name="T11" fmla="*/ 1639229 h 1912938"/>
              <a:gd name="T12" fmla="*/ 1338497 w 1822450"/>
              <a:gd name="T13" fmla="*/ 1607788 h 1912938"/>
              <a:gd name="T14" fmla="*/ 436229 w 1822450"/>
              <a:gd name="T15" fmla="*/ 1649976 h 1912938"/>
              <a:gd name="T16" fmla="*/ 265376 w 1822450"/>
              <a:gd name="T17" fmla="*/ 1639229 h 1912938"/>
              <a:gd name="T18" fmla="*/ 148309 w 1822450"/>
              <a:gd name="T19" fmla="*/ 1649577 h 1912938"/>
              <a:gd name="T20" fmla="*/ 624432 w 1822450"/>
              <a:gd name="T21" fmla="*/ 1289910 h 1912938"/>
              <a:gd name="T22" fmla="*/ 583933 w 1822450"/>
              <a:gd name="T23" fmla="*/ 1302672 h 1912938"/>
              <a:gd name="T24" fmla="*/ 1245239 w 1822450"/>
              <a:gd name="T25" fmla="*/ 1301091 h 1912938"/>
              <a:gd name="T26" fmla="*/ 1203152 w 1822450"/>
              <a:gd name="T27" fmla="*/ 1281551 h 1912938"/>
              <a:gd name="T28" fmla="*/ 110393 w 1822450"/>
              <a:gd name="T29" fmla="*/ 1147347 h 1912938"/>
              <a:gd name="T30" fmla="*/ 86508 w 1822450"/>
              <a:gd name="T31" fmla="*/ 1182918 h 1912938"/>
              <a:gd name="T32" fmla="*/ 1760008 w 1822450"/>
              <a:gd name="T33" fmla="*/ 1169884 h 1912938"/>
              <a:gd name="T34" fmla="*/ 1709636 w 1822450"/>
              <a:gd name="T35" fmla="*/ 1166651 h 1912938"/>
              <a:gd name="T36" fmla="*/ 366123 w 1822450"/>
              <a:gd name="T37" fmla="*/ 583339 h 1912938"/>
              <a:gd name="T38" fmla="*/ 468306 w 1822450"/>
              <a:gd name="T39" fmla="*/ 1328065 h 1912938"/>
              <a:gd name="T40" fmla="*/ 96264 w 1822450"/>
              <a:gd name="T41" fmla="*/ 768237 h 1912938"/>
              <a:gd name="T42" fmla="*/ 1183 w 1822450"/>
              <a:gd name="T43" fmla="*/ 654059 h 1912938"/>
              <a:gd name="T44" fmla="*/ 1654601 w 1822450"/>
              <a:gd name="T45" fmla="*/ 539486 h 1912938"/>
              <a:gd name="T46" fmla="*/ 1777799 w 1822450"/>
              <a:gd name="T47" fmla="*/ 1076207 h 1912938"/>
              <a:gd name="T48" fmla="*/ 1669211 w 1822450"/>
              <a:gd name="T49" fmla="*/ 1082926 h 1912938"/>
              <a:gd name="T50" fmla="*/ 1379381 w 1822450"/>
              <a:gd name="T51" fmla="*/ 1258406 h 1912938"/>
              <a:gd name="T52" fmla="*/ 1596951 w 1822450"/>
              <a:gd name="T53" fmla="*/ 534744 h 1912938"/>
              <a:gd name="T54" fmla="*/ 1341509 w 1822450"/>
              <a:gd name="T55" fmla="*/ 631970 h 1912938"/>
              <a:gd name="T56" fmla="*/ 1211058 w 1822450"/>
              <a:gd name="T57" fmla="*/ 878592 h 1912938"/>
              <a:gd name="T58" fmla="*/ 913390 w 1822450"/>
              <a:gd name="T59" fmla="*/ 1388436 h 1912938"/>
              <a:gd name="T60" fmla="*/ 620862 w 1822450"/>
              <a:gd name="T61" fmla="*/ 1012575 h 1912938"/>
              <a:gd name="T62" fmla="*/ 490410 w 1822450"/>
              <a:gd name="T63" fmla="*/ 658450 h 1912938"/>
              <a:gd name="T64" fmla="*/ 791239 w 1822450"/>
              <a:gd name="T65" fmla="*/ 477436 h 1912938"/>
              <a:gd name="T66" fmla="*/ 930565 w 1822450"/>
              <a:gd name="T67" fmla="*/ 340686 h 1912938"/>
              <a:gd name="T68" fmla="*/ 1525019 w 1822450"/>
              <a:gd name="T69" fmla="*/ 348987 h 1912938"/>
              <a:gd name="T70" fmla="*/ 1543211 w 1822450"/>
              <a:gd name="T71" fmla="*/ 320925 h 1912938"/>
              <a:gd name="T72" fmla="*/ 361253 w 1822450"/>
              <a:gd name="T73" fmla="*/ 309859 h 1912938"/>
              <a:gd name="T74" fmla="*/ 388900 w 1822450"/>
              <a:gd name="T75" fmla="*/ 340686 h 1912938"/>
              <a:gd name="T76" fmla="*/ 1589483 w 1822450"/>
              <a:gd name="T77" fmla="*/ 183386 h 1912938"/>
              <a:gd name="T78" fmla="*/ 1537279 w 1822450"/>
              <a:gd name="T79" fmla="*/ 257688 h 1912938"/>
              <a:gd name="T80" fmla="*/ 1630219 w 1822450"/>
              <a:gd name="T81" fmla="*/ 376257 h 1912938"/>
              <a:gd name="T82" fmla="*/ 1556658 w 1822450"/>
              <a:gd name="T83" fmla="*/ 503916 h 1912938"/>
              <a:gd name="T84" fmla="*/ 1370381 w 1822450"/>
              <a:gd name="T85" fmla="*/ 446213 h 1912938"/>
              <a:gd name="T86" fmla="*/ 1339928 w 1822450"/>
              <a:gd name="T87" fmla="*/ 311439 h 1912938"/>
              <a:gd name="T88" fmla="*/ 1371963 w 1822450"/>
              <a:gd name="T89" fmla="*/ 194056 h 1912938"/>
              <a:gd name="T90" fmla="*/ 478954 w 1822450"/>
              <a:gd name="T91" fmla="*/ 223304 h 1912938"/>
              <a:gd name="T92" fmla="*/ 457626 w 1822450"/>
              <a:gd name="T93" fmla="*/ 275474 h 1912938"/>
              <a:gd name="T94" fmla="*/ 476585 w 1822450"/>
              <a:gd name="T95" fmla="*/ 405900 h 1912938"/>
              <a:gd name="T96" fmla="*/ 374682 w 1822450"/>
              <a:gd name="T97" fmla="*/ 531187 h 1912938"/>
              <a:gd name="T98" fmla="*/ 206423 w 1822450"/>
              <a:gd name="T99" fmla="*/ 401156 h 1912938"/>
              <a:gd name="T100" fmla="*/ 203659 w 1822450"/>
              <a:gd name="T101" fmla="*/ 280612 h 1912938"/>
              <a:gd name="T102" fmla="*/ 318991 w 1822450"/>
              <a:gd name="T103" fmla="*/ 160462 h 1912938"/>
              <a:gd name="T104" fmla="*/ 951483 w 1822450"/>
              <a:gd name="T105" fmla="*/ 193267 h 1912938"/>
              <a:gd name="T106" fmla="*/ 978320 w 1822450"/>
              <a:gd name="T107" fmla="*/ 240299 h 1912938"/>
              <a:gd name="T108" fmla="*/ 1028839 w 1822450"/>
              <a:gd name="T109" fmla="*/ 19762 h 1912938"/>
              <a:gd name="T110" fmla="*/ 985031 w 1822450"/>
              <a:gd name="T111" fmla="*/ 122916 h 1912938"/>
              <a:gd name="T112" fmla="*/ 1097906 w 1822450"/>
              <a:gd name="T113" fmla="*/ 194847 h 1912938"/>
              <a:gd name="T114" fmla="*/ 1067122 w 1822450"/>
              <a:gd name="T115" fmla="*/ 354520 h 1912938"/>
              <a:gd name="T116" fmla="*/ 893862 w 1822450"/>
              <a:gd name="T117" fmla="*/ 476646 h 1912938"/>
              <a:gd name="T118" fmla="*/ 745465 w 1822450"/>
              <a:gd name="T119" fmla="*/ 315392 h 1912938"/>
              <a:gd name="T120" fmla="*/ 746649 w 1822450"/>
              <a:gd name="T121" fmla="*/ 154929 h 1912938"/>
              <a:gd name="T122" fmla="*/ 892678 w 1822450"/>
              <a:gd name="T123" fmla="*/ 3162 h 19129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822450" h="1912938">
                <a:moveTo>
                  <a:pt x="987425" y="1839913"/>
                </a:moveTo>
                <a:lnTo>
                  <a:pt x="1085699" y="1839913"/>
                </a:lnTo>
                <a:lnTo>
                  <a:pt x="1094850" y="1845932"/>
                </a:lnTo>
                <a:lnTo>
                  <a:pt x="1104399" y="1852753"/>
                </a:lnTo>
                <a:lnTo>
                  <a:pt x="1115141" y="1860778"/>
                </a:lnTo>
                <a:lnTo>
                  <a:pt x="1126282" y="1870407"/>
                </a:lnTo>
                <a:lnTo>
                  <a:pt x="1131454" y="1874821"/>
                </a:lnTo>
                <a:lnTo>
                  <a:pt x="1135831" y="1879636"/>
                </a:lnTo>
                <a:lnTo>
                  <a:pt x="1139809" y="1884450"/>
                </a:lnTo>
                <a:lnTo>
                  <a:pt x="1142594" y="1888864"/>
                </a:lnTo>
                <a:lnTo>
                  <a:pt x="1144982" y="1893679"/>
                </a:lnTo>
                <a:lnTo>
                  <a:pt x="1145777" y="1895685"/>
                </a:lnTo>
                <a:lnTo>
                  <a:pt x="1146175" y="1897691"/>
                </a:lnTo>
                <a:lnTo>
                  <a:pt x="1145777" y="1900500"/>
                </a:lnTo>
                <a:lnTo>
                  <a:pt x="1144982" y="1902907"/>
                </a:lnTo>
                <a:lnTo>
                  <a:pt x="1142992" y="1905315"/>
                </a:lnTo>
                <a:lnTo>
                  <a:pt x="1140605" y="1907321"/>
                </a:lnTo>
                <a:lnTo>
                  <a:pt x="1137422" y="1908926"/>
                </a:lnTo>
                <a:lnTo>
                  <a:pt x="1133046" y="1910531"/>
                </a:lnTo>
                <a:lnTo>
                  <a:pt x="1127475" y="1911735"/>
                </a:lnTo>
                <a:lnTo>
                  <a:pt x="1120712" y="1912537"/>
                </a:lnTo>
                <a:lnTo>
                  <a:pt x="1112754" y="1912938"/>
                </a:lnTo>
                <a:lnTo>
                  <a:pt x="1105195" y="1912938"/>
                </a:lnTo>
                <a:lnTo>
                  <a:pt x="1098033" y="1912537"/>
                </a:lnTo>
                <a:lnTo>
                  <a:pt x="1091269" y="1911735"/>
                </a:lnTo>
                <a:lnTo>
                  <a:pt x="1084903" y="1910130"/>
                </a:lnTo>
                <a:lnTo>
                  <a:pt x="1078537" y="1908525"/>
                </a:lnTo>
                <a:lnTo>
                  <a:pt x="1072569" y="1906920"/>
                </a:lnTo>
                <a:lnTo>
                  <a:pt x="1066601" y="1904914"/>
                </a:lnTo>
                <a:lnTo>
                  <a:pt x="1061031" y="1902105"/>
                </a:lnTo>
                <a:lnTo>
                  <a:pt x="1055859" y="1899697"/>
                </a:lnTo>
                <a:lnTo>
                  <a:pt x="1045514" y="1893679"/>
                </a:lnTo>
                <a:lnTo>
                  <a:pt x="1035965" y="1887259"/>
                </a:lnTo>
                <a:lnTo>
                  <a:pt x="1026416" y="1880438"/>
                </a:lnTo>
                <a:lnTo>
                  <a:pt x="1022438" y="1878031"/>
                </a:lnTo>
                <a:lnTo>
                  <a:pt x="1019255" y="1876827"/>
                </a:lnTo>
                <a:lnTo>
                  <a:pt x="1018459" y="1876827"/>
                </a:lnTo>
                <a:lnTo>
                  <a:pt x="1017663" y="1876827"/>
                </a:lnTo>
                <a:lnTo>
                  <a:pt x="1016470" y="1877629"/>
                </a:lnTo>
                <a:lnTo>
                  <a:pt x="1015674" y="1878833"/>
                </a:lnTo>
                <a:lnTo>
                  <a:pt x="1015276" y="1880037"/>
                </a:lnTo>
                <a:lnTo>
                  <a:pt x="1014083" y="1880839"/>
                </a:lnTo>
                <a:lnTo>
                  <a:pt x="1013685" y="1881241"/>
                </a:lnTo>
                <a:lnTo>
                  <a:pt x="1012889" y="1881241"/>
                </a:lnTo>
                <a:lnTo>
                  <a:pt x="1002146" y="1880839"/>
                </a:lnTo>
                <a:lnTo>
                  <a:pt x="995781" y="1880438"/>
                </a:lnTo>
                <a:lnTo>
                  <a:pt x="993393" y="1880037"/>
                </a:lnTo>
                <a:lnTo>
                  <a:pt x="991802" y="1879234"/>
                </a:lnTo>
                <a:lnTo>
                  <a:pt x="989812" y="1870006"/>
                </a:lnTo>
                <a:lnTo>
                  <a:pt x="988619" y="1861580"/>
                </a:lnTo>
                <a:lnTo>
                  <a:pt x="988221" y="1855160"/>
                </a:lnTo>
                <a:lnTo>
                  <a:pt x="988221" y="1850747"/>
                </a:lnTo>
                <a:lnTo>
                  <a:pt x="988221" y="1847136"/>
                </a:lnTo>
                <a:lnTo>
                  <a:pt x="988619" y="1844728"/>
                </a:lnTo>
                <a:lnTo>
                  <a:pt x="989017" y="1843123"/>
                </a:lnTo>
                <a:lnTo>
                  <a:pt x="987425" y="1839913"/>
                </a:lnTo>
                <a:close/>
                <a:moveTo>
                  <a:pt x="739926" y="1839913"/>
                </a:moveTo>
                <a:lnTo>
                  <a:pt x="838200" y="1839913"/>
                </a:lnTo>
                <a:lnTo>
                  <a:pt x="836608" y="1843123"/>
                </a:lnTo>
                <a:lnTo>
                  <a:pt x="837006" y="1844728"/>
                </a:lnTo>
                <a:lnTo>
                  <a:pt x="837404" y="1847136"/>
                </a:lnTo>
                <a:lnTo>
                  <a:pt x="837404" y="1850747"/>
                </a:lnTo>
                <a:lnTo>
                  <a:pt x="837404" y="1855160"/>
                </a:lnTo>
                <a:lnTo>
                  <a:pt x="837006" y="1861580"/>
                </a:lnTo>
                <a:lnTo>
                  <a:pt x="835813" y="1870006"/>
                </a:lnTo>
                <a:lnTo>
                  <a:pt x="833823" y="1879234"/>
                </a:lnTo>
                <a:lnTo>
                  <a:pt x="831834" y="1880037"/>
                </a:lnTo>
                <a:lnTo>
                  <a:pt x="829447" y="1880438"/>
                </a:lnTo>
                <a:lnTo>
                  <a:pt x="823479" y="1880839"/>
                </a:lnTo>
                <a:lnTo>
                  <a:pt x="812338" y="1881241"/>
                </a:lnTo>
                <a:lnTo>
                  <a:pt x="811542" y="1881241"/>
                </a:lnTo>
                <a:lnTo>
                  <a:pt x="810747" y="1880839"/>
                </a:lnTo>
                <a:lnTo>
                  <a:pt x="810349" y="1880037"/>
                </a:lnTo>
                <a:lnTo>
                  <a:pt x="809553" y="1878833"/>
                </a:lnTo>
                <a:lnTo>
                  <a:pt x="809155" y="1877629"/>
                </a:lnTo>
                <a:lnTo>
                  <a:pt x="807962" y="1876827"/>
                </a:lnTo>
                <a:lnTo>
                  <a:pt x="807166" y="1876827"/>
                </a:lnTo>
                <a:lnTo>
                  <a:pt x="806370" y="1876827"/>
                </a:lnTo>
                <a:lnTo>
                  <a:pt x="803187" y="1878031"/>
                </a:lnTo>
                <a:lnTo>
                  <a:pt x="799209" y="1880438"/>
                </a:lnTo>
                <a:lnTo>
                  <a:pt x="789660" y="1887259"/>
                </a:lnTo>
                <a:lnTo>
                  <a:pt x="780111" y="1893679"/>
                </a:lnTo>
                <a:lnTo>
                  <a:pt x="769368" y="1899697"/>
                </a:lnTo>
                <a:lnTo>
                  <a:pt x="764594" y="1902105"/>
                </a:lnTo>
                <a:lnTo>
                  <a:pt x="758626" y="1904914"/>
                </a:lnTo>
                <a:lnTo>
                  <a:pt x="753056" y="1906920"/>
                </a:lnTo>
                <a:lnTo>
                  <a:pt x="747088" y="1908525"/>
                </a:lnTo>
                <a:lnTo>
                  <a:pt x="740722" y="1910130"/>
                </a:lnTo>
                <a:lnTo>
                  <a:pt x="733958" y="1911735"/>
                </a:lnTo>
                <a:lnTo>
                  <a:pt x="727194" y="1912537"/>
                </a:lnTo>
                <a:lnTo>
                  <a:pt x="720032" y="1912938"/>
                </a:lnTo>
                <a:lnTo>
                  <a:pt x="712473" y="1912938"/>
                </a:lnTo>
                <a:lnTo>
                  <a:pt x="704913" y="1912537"/>
                </a:lnTo>
                <a:lnTo>
                  <a:pt x="700139" y="1912136"/>
                </a:lnTo>
                <a:lnTo>
                  <a:pt x="695365" y="1911333"/>
                </a:lnTo>
                <a:lnTo>
                  <a:pt x="691386" y="1909728"/>
                </a:lnTo>
                <a:lnTo>
                  <a:pt x="687805" y="1908926"/>
                </a:lnTo>
                <a:lnTo>
                  <a:pt x="685020" y="1907321"/>
                </a:lnTo>
                <a:lnTo>
                  <a:pt x="683031" y="1905716"/>
                </a:lnTo>
                <a:lnTo>
                  <a:pt x="681041" y="1903710"/>
                </a:lnTo>
                <a:lnTo>
                  <a:pt x="680245" y="1902105"/>
                </a:lnTo>
                <a:lnTo>
                  <a:pt x="679450" y="1900099"/>
                </a:lnTo>
                <a:lnTo>
                  <a:pt x="679450" y="1898093"/>
                </a:lnTo>
                <a:lnTo>
                  <a:pt x="679848" y="1895685"/>
                </a:lnTo>
                <a:lnTo>
                  <a:pt x="680245" y="1893679"/>
                </a:lnTo>
                <a:lnTo>
                  <a:pt x="681439" y="1891673"/>
                </a:lnTo>
                <a:lnTo>
                  <a:pt x="684224" y="1886457"/>
                </a:lnTo>
                <a:lnTo>
                  <a:pt x="687805" y="1881642"/>
                </a:lnTo>
                <a:lnTo>
                  <a:pt x="692182" y="1876827"/>
                </a:lnTo>
                <a:lnTo>
                  <a:pt x="697354" y="1872012"/>
                </a:lnTo>
                <a:lnTo>
                  <a:pt x="702526" y="1866796"/>
                </a:lnTo>
                <a:lnTo>
                  <a:pt x="708494" y="1861981"/>
                </a:lnTo>
                <a:lnTo>
                  <a:pt x="720032" y="1853555"/>
                </a:lnTo>
                <a:lnTo>
                  <a:pt x="729581" y="1846333"/>
                </a:lnTo>
                <a:lnTo>
                  <a:pt x="739926" y="1839913"/>
                </a:lnTo>
                <a:close/>
                <a:moveTo>
                  <a:pt x="1538288" y="1614488"/>
                </a:moveTo>
                <a:lnTo>
                  <a:pt x="1616076" y="1614488"/>
                </a:lnTo>
                <a:lnTo>
                  <a:pt x="1619648" y="1616486"/>
                </a:lnTo>
                <a:lnTo>
                  <a:pt x="1628379" y="1622880"/>
                </a:lnTo>
                <a:lnTo>
                  <a:pt x="1640286" y="1631273"/>
                </a:lnTo>
                <a:lnTo>
                  <a:pt x="1646239" y="1636069"/>
                </a:lnTo>
                <a:lnTo>
                  <a:pt x="1651795" y="1641264"/>
                </a:lnTo>
                <a:lnTo>
                  <a:pt x="1656557" y="1646060"/>
                </a:lnTo>
                <a:lnTo>
                  <a:pt x="1660526" y="1651256"/>
                </a:lnTo>
                <a:lnTo>
                  <a:pt x="1661717" y="1653653"/>
                </a:lnTo>
                <a:lnTo>
                  <a:pt x="1662907" y="1656451"/>
                </a:lnTo>
                <a:lnTo>
                  <a:pt x="1663701" y="1658449"/>
                </a:lnTo>
                <a:lnTo>
                  <a:pt x="1663701" y="1660448"/>
                </a:lnTo>
                <a:lnTo>
                  <a:pt x="1663304" y="1662845"/>
                </a:lnTo>
                <a:lnTo>
                  <a:pt x="1662511" y="1664444"/>
                </a:lnTo>
                <a:lnTo>
                  <a:pt x="1661320" y="1666043"/>
                </a:lnTo>
                <a:lnTo>
                  <a:pt x="1659336" y="1668041"/>
                </a:lnTo>
                <a:lnTo>
                  <a:pt x="1656161" y="1669240"/>
                </a:lnTo>
                <a:lnTo>
                  <a:pt x="1652986" y="1670039"/>
                </a:lnTo>
                <a:lnTo>
                  <a:pt x="1648620" y="1670838"/>
                </a:lnTo>
                <a:lnTo>
                  <a:pt x="1643461" y="1671238"/>
                </a:lnTo>
                <a:lnTo>
                  <a:pt x="1637904" y="1671638"/>
                </a:lnTo>
                <a:lnTo>
                  <a:pt x="1631951" y="1671638"/>
                </a:lnTo>
                <a:lnTo>
                  <a:pt x="1625998" y="1671238"/>
                </a:lnTo>
                <a:lnTo>
                  <a:pt x="1620442" y="1670838"/>
                </a:lnTo>
                <a:lnTo>
                  <a:pt x="1615282" y="1669640"/>
                </a:lnTo>
                <a:lnTo>
                  <a:pt x="1610520" y="1668441"/>
                </a:lnTo>
                <a:lnTo>
                  <a:pt x="1605757" y="1666842"/>
                </a:lnTo>
                <a:lnTo>
                  <a:pt x="1600995" y="1665243"/>
                </a:lnTo>
                <a:lnTo>
                  <a:pt x="1592660" y="1661646"/>
                </a:lnTo>
                <a:lnTo>
                  <a:pt x="1584723" y="1656851"/>
                </a:lnTo>
                <a:lnTo>
                  <a:pt x="1576785" y="1651655"/>
                </a:lnTo>
                <a:lnTo>
                  <a:pt x="1569245" y="1646060"/>
                </a:lnTo>
                <a:lnTo>
                  <a:pt x="1566070" y="1644062"/>
                </a:lnTo>
                <a:lnTo>
                  <a:pt x="1564085" y="1643263"/>
                </a:lnTo>
                <a:lnTo>
                  <a:pt x="1562101" y="1643263"/>
                </a:lnTo>
                <a:lnTo>
                  <a:pt x="1561307" y="1643662"/>
                </a:lnTo>
                <a:lnTo>
                  <a:pt x="1560513" y="1645660"/>
                </a:lnTo>
                <a:lnTo>
                  <a:pt x="1559720" y="1646460"/>
                </a:lnTo>
                <a:lnTo>
                  <a:pt x="1558926" y="1647259"/>
                </a:lnTo>
                <a:lnTo>
                  <a:pt x="1550195" y="1646460"/>
                </a:lnTo>
                <a:lnTo>
                  <a:pt x="1545035" y="1646060"/>
                </a:lnTo>
                <a:lnTo>
                  <a:pt x="1543448" y="1645660"/>
                </a:lnTo>
                <a:lnTo>
                  <a:pt x="1541860" y="1645261"/>
                </a:lnTo>
                <a:lnTo>
                  <a:pt x="1540273" y="1637667"/>
                </a:lnTo>
                <a:lnTo>
                  <a:pt x="1539479" y="1631273"/>
                </a:lnTo>
                <a:lnTo>
                  <a:pt x="1539082" y="1626877"/>
                </a:lnTo>
                <a:lnTo>
                  <a:pt x="1539082" y="1622880"/>
                </a:lnTo>
                <a:lnTo>
                  <a:pt x="1539082" y="1618085"/>
                </a:lnTo>
                <a:lnTo>
                  <a:pt x="1539479" y="1616486"/>
                </a:lnTo>
                <a:lnTo>
                  <a:pt x="1538288" y="1614488"/>
                </a:lnTo>
                <a:close/>
                <a:moveTo>
                  <a:pt x="1343177" y="1614488"/>
                </a:moveTo>
                <a:lnTo>
                  <a:pt x="1420813" y="1614488"/>
                </a:lnTo>
                <a:lnTo>
                  <a:pt x="1419619" y="1616486"/>
                </a:lnTo>
                <a:lnTo>
                  <a:pt x="1420017" y="1618085"/>
                </a:lnTo>
                <a:lnTo>
                  <a:pt x="1420415" y="1622880"/>
                </a:lnTo>
                <a:lnTo>
                  <a:pt x="1420415" y="1626877"/>
                </a:lnTo>
                <a:lnTo>
                  <a:pt x="1420017" y="1631273"/>
                </a:lnTo>
                <a:lnTo>
                  <a:pt x="1419221" y="1637667"/>
                </a:lnTo>
                <a:lnTo>
                  <a:pt x="1417628" y="1645261"/>
                </a:lnTo>
                <a:lnTo>
                  <a:pt x="1416434" y="1645660"/>
                </a:lnTo>
                <a:lnTo>
                  <a:pt x="1414045" y="1646060"/>
                </a:lnTo>
                <a:lnTo>
                  <a:pt x="1409665" y="1646460"/>
                </a:lnTo>
                <a:lnTo>
                  <a:pt x="1400508" y="1647259"/>
                </a:lnTo>
                <a:lnTo>
                  <a:pt x="1399712" y="1646460"/>
                </a:lnTo>
                <a:lnTo>
                  <a:pt x="1398916" y="1645660"/>
                </a:lnTo>
                <a:lnTo>
                  <a:pt x="1398119" y="1643662"/>
                </a:lnTo>
                <a:lnTo>
                  <a:pt x="1397323" y="1643263"/>
                </a:lnTo>
                <a:lnTo>
                  <a:pt x="1395731" y="1643263"/>
                </a:lnTo>
                <a:lnTo>
                  <a:pt x="1393342" y="1644062"/>
                </a:lnTo>
                <a:lnTo>
                  <a:pt x="1390157" y="1646060"/>
                </a:lnTo>
                <a:lnTo>
                  <a:pt x="1382592" y="1651655"/>
                </a:lnTo>
                <a:lnTo>
                  <a:pt x="1375028" y="1656851"/>
                </a:lnTo>
                <a:lnTo>
                  <a:pt x="1366667" y="1661646"/>
                </a:lnTo>
                <a:lnTo>
                  <a:pt x="1357908" y="1665243"/>
                </a:lnTo>
                <a:lnTo>
                  <a:pt x="1353528" y="1666842"/>
                </a:lnTo>
                <a:lnTo>
                  <a:pt x="1348751" y="1668441"/>
                </a:lnTo>
                <a:lnTo>
                  <a:pt x="1343973" y="1669640"/>
                </a:lnTo>
                <a:lnTo>
                  <a:pt x="1338399" y="1670838"/>
                </a:lnTo>
                <a:lnTo>
                  <a:pt x="1333223" y="1671238"/>
                </a:lnTo>
                <a:lnTo>
                  <a:pt x="1327649" y="1671638"/>
                </a:lnTo>
                <a:lnTo>
                  <a:pt x="1321677" y="1671638"/>
                </a:lnTo>
                <a:lnTo>
                  <a:pt x="1315307" y="1671238"/>
                </a:lnTo>
                <a:lnTo>
                  <a:pt x="1310131" y="1670838"/>
                </a:lnTo>
                <a:lnTo>
                  <a:pt x="1306548" y="1670039"/>
                </a:lnTo>
                <a:lnTo>
                  <a:pt x="1302567" y="1669240"/>
                </a:lnTo>
                <a:lnTo>
                  <a:pt x="1300178" y="1668041"/>
                </a:lnTo>
                <a:lnTo>
                  <a:pt x="1297789" y="1666043"/>
                </a:lnTo>
                <a:lnTo>
                  <a:pt x="1296595" y="1664444"/>
                </a:lnTo>
                <a:lnTo>
                  <a:pt x="1295798" y="1662845"/>
                </a:lnTo>
                <a:lnTo>
                  <a:pt x="1295400" y="1660448"/>
                </a:lnTo>
                <a:lnTo>
                  <a:pt x="1295400" y="1658449"/>
                </a:lnTo>
                <a:lnTo>
                  <a:pt x="1296197" y="1656451"/>
                </a:lnTo>
                <a:lnTo>
                  <a:pt x="1296993" y="1653653"/>
                </a:lnTo>
                <a:lnTo>
                  <a:pt x="1298585" y="1651256"/>
                </a:lnTo>
                <a:lnTo>
                  <a:pt x="1302567" y="1646060"/>
                </a:lnTo>
                <a:lnTo>
                  <a:pt x="1307742" y="1641264"/>
                </a:lnTo>
                <a:lnTo>
                  <a:pt x="1312918" y="1636069"/>
                </a:lnTo>
                <a:lnTo>
                  <a:pt x="1318890" y="1631273"/>
                </a:lnTo>
                <a:lnTo>
                  <a:pt x="1330436" y="1622880"/>
                </a:lnTo>
                <a:lnTo>
                  <a:pt x="1339195" y="1616486"/>
                </a:lnTo>
                <a:lnTo>
                  <a:pt x="1343177" y="1614488"/>
                </a:lnTo>
                <a:close/>
                <a:moveTo>
                  <a:pt x="392113" y="1614488"/>
                </a:moveTo>
                <a:lnTo>
                  <a:pt x="469901" y="1614488"/>
                </a:lnTo>
                <a:lnTo>
                  <a:pt x="473472" y="1616486"/>
                </a:lnTo>
                <a:lnTo>
                  <a:pt x="482204" y="1622880"/>
                </a:lnTo>
                <a:lnTo>
                  <a:pt x="493713" y="1631273"/>
                </a:lnTo>
                <a:lnTo>
                  <a:pt x="499269" y="1636069"/>
                </a:lnTo>
                <a:lnTo>
                  <a:pt x="505223" y="1641264"/>
                </a:lnTo>
                <a:lnTo>
                  <a:pt x="509985" y="1646060"/>
                </a:lnTo>
                <a:lnTo>
                  <a:pt x="514351" y="1651256"/>
                </a:lnTo>
                <a:lnTo>
                  <a:pt x="515541" y="1653653"/>
                </a:lnTo>
                <a:lnTo>
                  <a:pt x="516732" y="1656451"/>
                </a:lnTo>
                <a:lnTo>
                  <a:pt x="517129" y="1658449"/>
                </a:lnTo>
                <a:lnTo>
                  <a:pt x="517526" y="1660448"/>
                </a:lnTo>
                <a:lnTo>
                  <a:pt x="517129" y="1662845"/>
                </a:lnTo>
                <a:lnTo>
                  <a:pt x="516335" y="1664444"/>
                </a:lnTo>
                <a:lnTo>
                  <a:pt x="515144" y="1666043"/>
                </a:lnTo>
                <a:lnTo>
                  <a:pt x="512763" y="1668041"/>
                </a:lnTo>
                <a:lnTo>
                  <a:pt x="509985" y="1669240"/>
                </a:lnTo>
                <a:lnTo>
                  <a:pt x="506413" y="1670039"/>
                </a:lnTo>
                <a:lnTo>
                  <a:pt x="502444" y="1670838"/>
                </a:lnTo>
                <a:lnTo>
                  <a:pt x="497285" y="1671238"/>
                </a:lnTo>
                <a:lnTo>
                  <a:pt x="490935" y="1671638"/>
                </a:lnTo>
                <a:lnTo>
                  <a:pt x="484982" y="1671638"/>
                </a:lnTo>
                <a:lnTo>
                  <a:pt x="479426" y="1671238"/>
                </a:lnTo>
                <a:lnTo>
                  <a:pt x="474266" y="1670838"/>
                </a:lnTo>
                <a:lnTo>
                  <a:pt x="469107" y="1669640"/>
                </a:lnTo>
                <a:lnTo>
                  <a:pt x="463947" y="1668441"/>
                </a:lnTo>
                <a:lnTo>
                  <a:pt x="459582" y="1666842"/>
                </a:lnTo>
                <a:lnTo>
                  <a:pt x="454819" y="1665243"/>
                </a:lnTo>
                <a:lnTo>
                  <a:pt x="446088" y="1661646"/>
                </a:lnTo>
                <a:lnTo>
                  <a:pt x="437754" y="1656851"/>
                </a:lnTo>
                <a:lnTo>
                  <a:pt x="430213" y="1651655"/>
                </a:lnTo>
                <a:lnTo>
                  <a:pt x="422672" y="1646060"/>
                </a:lnTo>
                <a:lnTo>
                  <a:pt x="419497" y="1644062"/>
                </a:lnTo>
                <a:lnTo>
                  <a:pt x="417116" y="1643263"/>
                </a:lnTo>
                <a:lnTo>
                  <a:pt x="415925" y="1643263"/>
                </a:lnTo>
                <a:lnTo>
                  <a:pt x="415132" y="1643662"/>
                </a:lnTo>
                <a:lnTo>
                  <a:pt x="413941" y="1645660"/>
                </a:lnTo>
                <a:lnTo>
                  <a:pt x="413544" y="1646460"/>
                </a:lnTo>
                <a:lnTo>
                  <a:pt x="412750" y="1647259"/>
                </a:lnTo>
                <a:lnTo>
                  <a:pt x="403622" y="1646460"/>
                </a:lnTo>
                <a:lnTo>
                  <a:pt x="398860" y="1646060"/>
                </a:lnTo>
                <a:lnTo>
                  <a:pt x="396875" y="1645660"/>
                </a:lnTo>
                <a:lnTo>
                  <a:pt x="395685" y="1645261"/>
                </a:lnTo>
                <a:lnTo>
                  <a:pt x="394097" y="1637667"/>
                </a:lnTo>
                <a:lnTo>
                  <a:pt x="393303" y="1631273"/>
                </a:lnTo>
                <a:lnTo>
                  <a:pt x="392510" y="1626877"/>
                </a:lnTo>
                <a:lnTo>
                  <a:pt x="392510" y="1622880"/>
                </a:lnTo>
                <a:lnTo>
                  <a:pt x="392907" y="1618085"/>
                </a:lnTo>
                <a:lnTo>
                  <a:pt x="393303" y="1616486"/>
                </a:lnTo>
                <a:lnTo>
                  <a:pt x="392113" y="1614488"/>
                </a:lnTo>
                <a:close/>
                <a:moveTo>
                  <a:pt x="195660" y="1614488"/>
                </a:moveTo>
                <a:lnTo>
                  <a:pt x="273051" y="1614488"/>
                </a:lnTo>
                <a:lnTo>
                  <a:pt x="271860" y="1616486"/>
                </a:lnTo>
                <a:lnTo>
                  <a:pt x="272257" y="1618085"/>
                </a:lnTo>
                <a:lnTo>
                  <a:pt x="272654" y="1622880"/>
                </a:lnTo>
                <a:lnTo>
                  <a:pt x="272654" y="1626877"/>
                </a:lnTo>
                <a:lnTo>
                  <a:pt x="271860" y="1631273"/>
                </a:lnTo>
                <a:lnTo>
                  <a:pt x="271066" y="1637667"/>
                </a:lnTo>
                <a:lnTo>
                  <a:pt x="269479" y="1645261"/>
                </a:lnTo>
                <a:lnTo>
                  <a:pt x="267891" y="1645660"/>
                </a:lnTo>
                <a:lnTo>
                  <a:pt x="266304" y="1646060"/>
                </a:lnTo>
                <a:lnTo>
                  <a:pt x="261541" y="1646460"/>
                </a:lnTo>
                <a:lnTo>
                  <a:pt x="252810" y="1647259"/>
                </a:lnTo>
                <a:lnTo>
                  <a:pt x="251619" y="1646460"/>
                </a:lnTo>
                <a:lnTo>
                  <a:pt x="251223" y="1645660"/>
                </a:lnTo>
                <a:lnTo>
                  <a:pt x="250032" y="1643662"/>
                </a:lnTo>
                <a:lnTo>
                  <a:pt x="249238" y="1643263"/>
                </a:lnTo>
                <a:lnTo>
                  <a:pt x="247651" y="1643263"/>
                </a:lnTo>
                <a:lnTo>
                  <a:pt x="245666" y="1644062"/>
                </a:lnTo>
                <a:lnTo>
                  <a:pt x="242491" y="1646060"/>
                </a:lnTo>
                <a:lnTo>
                  <a:pt x="234554" y="1651655"/>
                </a:lnTo>
                <a:lnTo>
                  <a:pt x="227013" y="1656851"/>
                </a:lnTo>
                <a:lnTo>
                  <a:pt x="219076" y="1661646"/>
                </a:lnTo>
                <a:lnTo>
                  <a:pt x="210344" y="1665243"/>
                </a:lnTo>
                <a:lnTo>
                  <a:pt x="205582" y="1666842"/>
                </a:lnTo>
                <a:lnTo>
                  <a:pt x="200819" y="1668441"/>
                </a:lnTo>
                <a:lnTo>
                  <a:pt x="196057" y="1669640"/>
                </a:lnTo>
                <a:lnTo>
                  <a:pt x="190897" y="1670838"/>
                </a:lnTo>
                <a:lnTo>
                  <a:pt x="185341" y="1671238"/>
                </a:lnTo>
                <a:lnTo>
                  <a:pt x="179785" y="1671638"/>
                </a:lnTo>
                <a:lnTo>
                  <a:pt x="173832" y="1671638"/>
                </a:lnTo>
                <a:lnTo>
                  <a:pt x="167482" y="1671238"/>
                </a:lnTo>
                <a:lnTo>
                  <a:pt x="162719" y="1670838"/>
                </a:lnTo>
                <a:lnTo>
                  <a:pt x="158353" y="1670039"/>
                </a:lnTo>
                <a:lnTo>
                  <a:pt x="155178" y="1669240"/>
                </a:lnTo>
                <a:lnTo>
                  <a:pt x="152003" y="1668041"/>
                </a:lnTo>
                <a:lnTo>
                  <a:pt x="150416" y="1666043"/>
                </a:lnTo>
                <a:lnTo>
                  <a:pt x="148828" y="1664444"/>
                </a:lnTo>
                <a:lnTo>
                  <a:pt x="148035" y="1662845"/>
                </a:lnTo>
                <a:lnTo>
                  <a:pt x="147638" y="1660448"/>
                </a:lnTo>
                <a:lnTo>
                  <a:pt x="148035" y="1658449"/>
                </a:lnTo>
                <a:lnTo>
                  <a:pt x="148828" y="1656451"/>
                </a:lnTo>
                <a:lnTo>
                  <a:pt x="149622" y="1653653"/>
                </a:lnTo>
                <a:lnTo>
                  <a:pt x="151210" y="1651256"/>
                </a:lnTo>
                <a:lnTo>
                  <a:pt x="155178" y="1646060"/>
                </a:lnTo>
                <a:lnTo>
                  <a:pt x="159544" y="1641264"/>
                </a:lnTo>
                <a:lnTo>
                  <a:pt x="165497" y="1636069"/>
                </a:lnTo>
                <a:lnTo>
                  <a:pt x="171450" y="1631273"/>
                </a:lnTo>
                <a:lnTo>
                  <a:pt x="182960" y="1622880"/>
                </a:lnTo>
                <a:lnTo>
                  <a:pt x="191691" y="1616486"/>
                </a:lnTo>
                <a:lnTo>
                  <a:pt x="195660" y="1614488"/>
                </a:lnTo>
                <a:close/>
                <a:moveTo>
                  <a:pt x="538163" y="1219200"/>
                </a:moveTo>
                <a:lnTo>
                  <a:pt x="618247" y="1234417"/>
                </a:lnTo>
                <a:lnTo>
                  <a:pt x="620638" y="1235218"/>
                </a:lnTo>
                <a:lnTo>
                  <a:pt x="623427" y="1236419"/>
                </a:lnTo>
                <a:lnTo>
                  <a:pt x="625419" y="1238421"/>
                </a:lnTo>
                <a:lnTo>
                  <a:pt x="627013" y="1241225"/>
                </a:lnTo>
                <a:lnTo>
                  <a:pt x="629404" y="1244428"/>
                </a:lnTo>
                <a:lnTo>
                  <a:pt x="630599" y="1248032"/>
                </a:lnTo>
                <a:lnTo>
                  <a:pt x="632193" y="1252037"/>
                </a:lnTo>
                <a:lnTo>
                  <a:pt x="633388" y="1256442"/>
                </a:lnTo>
                <a:lnTo>
                  <a:pt x="635380" y="1266052"/>
                </a:lnTo>
                <a:lnTo>
                  <a:pt x="637372" y="1276464"/>
                </a:lnTo>
                <a:lnTo>
                  <a:pt x="639364" y="1296487"/>
                </a:lnTo>
                <a:lnTo>
                  <a:pt x="639763" y="1300491"/>
                </a:lnTo>
                <a:lnTo>
                  <a:pt x="639364" y="1303294"/>
                </a:lnTo>
                <a:lnTo>
                  <a:pt x="638567" y="1304896"/>
                </a:lnTo>
                <a:lnTo>
                  <a:pt x="637771" y="1305697"/>
                </a:lnTo>
                <a:lnTo>
                  <a:pt x="636177" y="1305697"/>
                </a:lnTo>
                <a:lnTo>
                  <a:pt x="634185" y="1304496"/>
                </a:lnTo>
                <a:lnTo>
                  <a:pt x="632591" y="1302894"/>
                </a:lnTo>
                <a:lnTo>
                  <a:pt x="630599" y="1300491"/>
                </a:lnTo>
                <a:lnTo>
                  <a:pt x="626615" y="1295285"/>
                </a:lnTo>
                <a:lnTo>
                  <a:pt x="623029" y="1288878"/>
                </a:lnTo>
                <a:lnTo>
                  <a:pt x="620240" y="1282471"/>
                </a:lnTo>
                <a:lnTo>
                  <a:pt x="619841" y="1279668"/>
                </a:lnTo>
                <a:lnTo>
                  <a:pt x="619443" y="1277265"/>
                </a:lnTo>
                <a:lnTo>
                  <a:pt x="619443" y="1275263"/>
                </a:lnTo>
                <a:lnTo>
                  <a:pt x="619044" y="1273261"/>
                </a:lnTo>
                <a:lnTo>
                  <a:pt x="618646" y="1271659"/>
                </a:lnTo>
                <a:lnTo>
                  <a:pt x="617849" y="1270457"/>
                </a:lnTo>
                <a:lnTo>
                  <a:pt x="617052" y="1269657"/>
                </a:lnTo>
                <a:lnTo>
                  <a:pt x="616255" y="1268856"/>
                </a:lnTo>
                <a:lnTo>
                  <a:pt x="615060" y="1268455"/>
                </a:lnTo>
                <a:lnTo>
                  <a:pt x="613865" y="1268455"/>
                </a:lnTo>
                <a:lnTo>
                  <a:pt x="613068" y="1268856"/>
                </a:lnTo>
                <a:lnTo>
                  <a:pt x="612271" y="1269256"/>
                </a:lnTo>
                <a:lnTo>
                  <a:pt x="611076" y="1270457"/>
                </a:lnTo>
                <a:lnTo>
                  <a:pt x="610677" y="1271659"/>
                </a:lnTo>
                <a:lnTo>
                  <a:pt x="609880" y="1273661"/>
                </a:lnTo>
                <a:lnTo>
                  <a:pt x="609482" y="1276064"/>
                </a:lnTo>
                <a:lnTo>
                  <a:pt x="609084" y="1278466"/>
                </a:lnTo>
                <a:lnTo>
                  <a:pt x="609084" y="1281670"/>
                </a:lnTo>
                <a:lnTo>
                  <a:pt x="608287" y="1285675"/>
                </a:lnTo>
                <a:lnTo>
                  <a:pt x="607888" y="1289279"/>
                </a:lnTo>
                <a:lnTo>
                  <a:pt x="607091" y="1292482"/>
                </a:lnTo>
                <a:lnTo>
                  <a:pt x="606295" y="1295686"/>
                </a:lnTo>
                <a:lnTo>
                  <a:pt x="604701" y="1298489"/>
                </a:lnTo>
                <a:lnTo>
                  <a:pt x="603107" y="1300892"/>
                </a:lnTo>
                <a:lnTo>
                  <a:pt x="600716" y="1302894"/>
                </a:lnTo>
                <a:lnTo>
                  <a:pt x="598724" y="1304896"/>
                </a:lnTo>
                <a:lnTo>
                  <a:pt x="594740" y="1306498"/>
                </a:lnTo>
                <a:lnTo>
                  <a:pt x="591154" y="1307699"/>
                </a:lnTo>
                <a:lnTo>
                  <a:pt x="585975" y="1308100"/>
                </a:lnTo>
                <a:lnTo>
                  <a:pt x="580396" y="1308100"/>
                </a:lnTo>
                <a:lnTo>
                  <a:pt x="578404" y="1307699"/>
                </a:lnTo>
                <a:lnTo>
                  <a:pt x="576014" y="1307299"/>
                </a:lnTo>
                <a:lnTo>
                  <a:pt x="571631" y="1305697"/>
                </a:lnTo>
                <a:lnTo>
                  <a:pt x="568045" y="1303294"/>
                </a:lnTo>
                <a:lnTo>
                  <a:pt x="564459" y="1299690"/>
                </a:lnTo>
                <a:lnTo>
                  <a:pt x="560475" y="1295285"/>
                </a:lnTo>
                <a:lnTo>
                  <a:pt x="557287" y="1290079"/>
                </a:lnTo>
                <a:lnTo>
                  <a:pt x="554498" y="1284073"/>
                </a:lnTo>
                <a:lnTo>
                  <a:pt x="551311" y="1277666"/>
                </a:lnTo>
                <a:lnTo>
                  <a:pt x="548920" y="1271258"/>
                </a:lnTo>
                <a:lnTo>
                  <a:pt x="546530" y="1264451"/>
                </a:lnTo>
                <a:lnTo>
                  <a:pt x="543342" y="1251236"/>
                </a:lnTo>
                <a:lnTo>
                  <a:pt x="540952" y="1238822"/>
                </a:lnTo>
                <a:lnTo>
                  <a:pt x="539358" y="1228811"/>
                </a:lnTo>
                <a:lnTo>
                  <a:pt x="538163" y="1219200"/>
                </a:lnTo>
                <a:close/>
                <a:moveTo>
                  <a:pt x="1292225" y="1217613"/>
                </a:moveTo>
                <a:lnTo>
                  <a:pt x="1290632" y="1227624"/>
                </a:lnTo>
                <a:lnTo>
                  <a:pt x="1289436" y="1237635"/>
                </a:lnTo>
                <a:lnTo>
                  <a:pt x="1287046" y="1250049"/>
                </a:lnTo>
                <a:lnTo>
                  <a:pt x="1283061" y="1263665"/>
                </a:lnTo>
                <a:lnTo>
                  <a:pt x="1281069" y="1270472"/>
                </a:lnTo>
                <a:lnTo>
                  <a:pt x="1278679" y="1276879"/>
                </a:lnTo>
                <a:lnTo>
                  <a:pt x="1275491" y="1283287"/>
                </a:lnTo>
                <a:lnTo>
                  <a:pt x="1272702" y="1289293"/>
                </a:lnTo>
                <a:lnTo>
                  <a:pt x="1269116" y="1294099"/>
                </a:lnTo>
                <a:lnTo>
                  <a:pt x="1265530" y="1298504"/>
                </a:lnTo>
                <a:lnTo>
                  <a:pt x="1261546" y="1302108"/>
                </a:lnTo>
                <a:lnTo>
                  <a:pt x="1258359" y="1304110"/>
                </a:lnTo>
                <a:lnTo>
                  <a:pt x="1253976" y="1305712"/>
                </a:lnTo>
                <a:lnTo>
                  <a:pt x="1249593" y="1306513"/>
                </a:lnTo>
                <a:lnTo>
                  <a:pt x="1244015" y="1306513"/>
                </a:lnTo>
                <a:lnTo>
                  <a:pt x="1239632" y="1306112"/>
                </a:lnTo>
                <a:lnTo>
                  <a:pt x="1235250" y="1304911"/>
                </a:lnTo>
                <a:lnTo>
                  <a:pt x="1232062" y="1303309"/>
                </a:lnTo>
                <a:lnTo>
                  <a:pt x="1229273" y="1301707"/>
                </a:lnTo>
                <a:lnTo>
                  <a:pt x="1227281" y="1299305"/>
                </a:lnTo>
                <a:lnTo>
                  <a:pt x="1225687" y="1296902"/>
                </a:lnTo>
                <a:lnTo>
                  <a:pt x="1223695" y="1294099"/>
                </a:lnTo>
                <a:lnTo>
                  <a:pt x="1222898" y="1291296"/>
                </a:lnTo>
                <a:lnTo>
                  <a:pt x="1222101" y="1288092"/>
                </a:lnTo>
                <a:lnTo>
                  <a:pt x="1221703" y="1284088"/>
                </a:lnTo>
                <a:lnTo>
                  <a:pt x="1221304" y="1280083"/>
                </a:lnTo>
                <a:lnTo>
                  <a:pt x="1221304" y="1276879"/>
                </a:lnTo>
                <a:lnTo>
                  <a:pt x="1220906" y="1274477"/>
                </a:lnTo>
                <a:lnTo>
                  <a:pt x="1220508" y="1272074"/>
                </a:lnTo>
                <a:lnTo>
                  <a:pt x="1219711" y="1270072"/>
                </a:lnTo>
                <a:lnTo>
                  <a:pt x="1219312" y="1268870"/>
                </a:lnTo>
                <a:lnTo>
                  <a:pt x="1218117" y="1267669"/>
                </a:lnTo>
                <a:lnTo>
                  <a:pt x="1216922" y="1266868"/>
                </a:lnTo>
                <a:lnTo>
                  <a:pt x="1216125" y="1266468"/>
                </a:lnTo>
                <a:lnTo>
                  <a:pt x="1214930" y="1266468"/>
                </a:lnTo>
                <a:lnTo>
                  <a:pt x="1214133" y="1266868"/>
                </a:lnTo>
                <a:lnTo>
                  <a:pt x="1213336" y="1268070"/>
                </a:lnTo>
                <a:lnTo>
                  <a:pt x="1212539" y="1268870"/>
                </a:lnTo>
                <a:lnTo>
                  <a:pt x="1211742" y="1270072"/>
                </a:lnTo>
                <a:lnTo>
                  <a:pt x="1211344" y="1271674"/>
                </a:lnTo>
                <a:lnTo>
                  <a:pt x="1210945" y="1273275"/>
                </a:lnTo>
                <a:lnTo>
                  <a:pt x="1210945" y="1275678"/>
                </a:lnTo>
                <a:lnTo>
                  <a:pt x="1210945" y="1278081"/>
                </a:lnTo>
                <a:lnTo>
                  <a:pt x="1209750" y="1280483"/>
                </a:lnTo>
                <a:lnTo>
                  <a:pt x="1207359" y="1286891"/>
                </a:lnTo>
                <a:lnTo>
                  <a:pt x="1203773" y="1293298"/>
                </a:lnTo>
                <a:lnTo>
                  <a:pt x="1199789" y="1298904"/>
                </a:lnTo>
                <a:lnTo>
                  <a:pt x="1197797" y="1300906"/>
                </a:lnTo>
                <a:lnTo>
                  <a:pt x="1195805" y="1302909"/>
                </a:lnTo>
                <a:lnTo>
                  <a:pt x="1194211" y="1304110"/>
                </a:lnTo>
                <a:lnTo>
                  <a:pt x="1192617" y="1304110"/>
                </a:lnTo>
                <a:lnTo>
                  <a:pt x="1191821" y="1303710"/>
                </a:lnTo>
                <a:lnTo>
                  <a:pt x="1191024" y="1302108"/>
                </a:lnTo>
                <a:lnTo>
                  <a:pt x="1190625" y="1298904"/>
                </a:lnTo>
                <a:lnTo>
                  <a:pt x="1191024" y="1294900"/>
                </a:lnTo>
                <a:lnTo>
                  <a:pt x="1193016" y="1274877"/>
                </a:lnTo>
                <a:lnTo>
                  <a:pt x="1194610" y="1264465"/>
                </a:lnTo>
                <a:lnTo>
                  <a:pt x="1197000" y="1254855"/>
                </a:lnTo>
                <a:lnTo>
                  <a:pt x="1198195" y="1250450"/>
                </a:lnTo>
                <a:lnTo>
                  <a:pt x="1199789" y="1246045"/>
                </a:lnTo>
                <a:lnTo>
                  <a:pt x="1200984" y="1242841"/>
                </a:lnTo>
                <a:lnTo>
                  <a:pt x="1202977" y="1239237"/>
                </a:lnTo>
                <a:lnTo>
                  <a:pt x="1204969" y="1236834"/>
                </a:lnTo>
                <a:lnTo>
                  <a:pt x="1206961" y="1234832"/>
                </a:lnTo>
                <a:lnTo>
                  <a:pt x="1209352" y="1233631"/>
                </a:lnTo>
                <a:lnTo>
                  <a:pt x="1212141" y="1232429"/>
                </a:lnTo>
                <a:lnTo>
                  <a:pt x="1292225" y="1217613"/>
                </a:lnTo>
                <a:close/>
                <a:moveTo>
                  <a:pt x="36513" y="1122363"/>
                </a:moveTo>
                <a:lnTo>
                  <a:pt x="98598" y="1134269"/>
                </a:lnTo>
                <a:lnTo>
                  <a:pt x="100956" y="1135063"/>
                </a:lnTo>
                <a:lnTo>
                  <a:pt x="102921" y="1135857"/>
                </a:lnTo>
                <a:lnTo>
                  <a:pt x="104492" y="1137444"/>
                </a:lnTo>
                <a:lnTo>
                  <a:pt x="105671" y="1139825"/>
                </a:lnTo>
                <a:lnTo>
                  <a:pt x="107636" y="1142207"/>
                </a:lnTo>
                <a:lnTo>
                  <a:pt x="108815" y="1145382"/>
                </a:lnTo>
                <a:lnTo>
                  <a:pt x="110779" y="1152128"/>
                </a:lnTo>
                <a:lnTo>
                  <a:pt x="112351" y="1159272"/>
                </a:lnTo>
                <a:lnTo>
                  <a:pt x="113923" y="1167210"/>
                </a:lnTo>
                <a:lnTo>
                  <a:pt x="115495" y="1183085"/>
                </a:lnTo>
                <a:lnTo>
                  <a:pt x="115888" y="1186260"/>
                </a:lnTo>
                <a:lnTo>
                  <a:pt x="115495" y="1188641"/>
                </a:lnTo>
                <a:lnTo>
                  <a:pt x="115102" y="1189832"/>
                </a:lnTo>
                <a:lnTo>
                  <a:pt x="114316" y="1190228"/>
                </a:lnTo>
                <a:lnTo>
                  <a:pt x="112744" y="1190228"/>
                </a:lnTo>
                <a:lnTo>
                  <a:pt x="111565" y="1189435"/>
                </a:lnTo>
                <a:lnTo>
                  <a:pt x="109994" y="1188244"/>
                </a:lnTo>
                <a:lnTo>
                  <a:pt x="108422" y="1186657"/>
                </a:lnTo>
                <a:lnTo>
                  <a:pt x="105278" y="1181894"/>
                </a:lnTo>
                <a:lnTo>
                  <a:pt x="102528" y="1177132"/>
                </a:lnTo>
                <a:lnTo>
                  <a:pt x="100563" y="1172369"/>
                </a:lnTo>
                <a:lnTo>
                  <a:pt x="100170" y="1169988"/>
                </a:lnTo>
                <a:lnTo>
                  <a:pt x="100170" y="1168003"/>
                </a:lnTo>
                <a:lnTo>
                  <a:pt x="99384" y="1164828"/>
                </a:lnTo>
                <a:lnTo>
                  <a:pt x="98598" y="1162447"/>
                </a:lnTo>
                <a:lnTo>
                  <a:pt x="97026" y="1161257"/>
                </a:lnTo>
                <a:lnTo>
                  <a:pt x="96633" y="1161257"/>
                </a:lnTo>
                <a:lnTo>
                  <a:pt x="95848" y="1161257"/>
                </a:lnTo>
                <a:lnTo>
                  <a:pt x="95062" y="1161257"/>
                </a:lnTo>
                <a:lnTo>
                  <a:pt x="94276" y="1161653"/>
                </a:lnTo>
                <a:lnTo>
                  <a:pt x="92704" y="1163638"/>
                </a:lnTo>
                <a:lnTo>
                  <a:pt x="91525" y="1167210"/>
                </a:lnTo>
                <a:lnTo>
                  <a:pt x="91525" y="1171178"/>
                </a:lnTo>
                <a:lnTo>
                  <a:pt x="91132" y="1176338"/>
                </a:lnTo>
                <a:lnTo>
                  <a:pt x="90346" y="1181100"/>
                </a:lnTo>
                <a:lnTo>
                  <a:pt x="89167" y="1184275"/>
                </a:lnTo>
                <a:lnTo>
                  <a:pt x="87989" y="1186260"/>
                </a:lnTo>
                <a:lnTo>
                  <a:pt x="86810" y="1187847"/>
                </a:lnTo>
                <a:lnTo>
                  <a:pt x="85238" y="1189038"/>
                </a:lnTo>
                <a:lnTo>
                  <a:pt x="83666" y="1189832"/>
                </a:lnTo>
                <a:lnTo>
                  <a:pt x="82094" y="1191022"/>
                </a:lnTo>
                <a:lnTo>
                  <a:pt x="80130" y="1191419"/>
                </a:lnTo>
                <a:lnTo>
                  <a:pt x="75414" y="1192213"/>
                </a:lnTo>
                <a:lnTo>
                  <a:pt x="69520" y="1192213"/>
                </a:lnTo>
                <a:lnTo>
                  <a:pt x="67163" y="1191816"/>
                </a:lnTo>
                <a:lnTo>
                  <a:pt x="64412" y="1191022"/>
                </a:lnTo>
                <a:lnTo>
                  <a:pt x="62447" y="1190228"/>
                </a:lnTo>
                <a:lnTo>
                  <a:pt x="60482" y="1188641"/>
                </a:lnTo>
                <a:lnTo>
                  <a:pt x="58125" y="1187053"/>
                </a:lnTo>
                <a:lnTo>
                  <a:pt x="56160" y="1185069"/>
                </a:lnTo>
                <a:lnTo>
                  <a:pt x="53016" y="1180703"/>
                </a:lnTo>
                <a:lnTo>
                  <a:pt x="49873" y="1175147"/>
                </a:lnTo>
                <a:lnTo>
                  <a:pt x="47122" y="1169194"/>
                </a:lnTo>
                <a:lnTo>
                  <a:pt x="44765" y="1162844"/>
                </a:lnTo>
                <a:lnTo>
                  <a:pt x="42800" y="1156494"/>
                </a:lnTo>
                <a:lnTo>
                  <a:pt x="41228" y="1150144"/>
                </a:lnTo>
                <a:lnTo>
                  <a:pt x="40049" y="1143794"/>
                </a:lnTo>
                <a:lnTo>
                  <a:pt x="37692" y="1133475"/>
                </a:lnTo>
                <a:lnTo>
                  <a:pt x="36513" y="1125538"/>
                </a:lnTo>
                <a:lnTo>
                  <a:pt x="36513" y="1122363"/>
                </a:lnTo>
                <a:close/>
                <a:moveTo>
                  <a:pt x="1779588" y="1120775"/>
                </a:moveTo>
                <a:lnTo>
                  <a:pt x="1779588" y="1123616"/>
                </a:lnTo>
                <a:lnTo>
                  <a:pt x="1778404" y="1131734"/>
                </a:lnTo>
                <a:lnTo>
                  <a:pt x="1776824" y="1142693"/>
                </a:lnTo>
                <a:lnTo>
                  <a:pt x="1775244" y="1149188"/>
                </a:lnTo>
                <a:lnTo>
                  <a:pt x="1773665" y="1155682"/>
                </a:lnTo>
                <a:lnTo>
                  <a:pt x="1771690" y="1162176"/>
                </a:lnTo>
                <a:lnTo>
                  <a:pt x="1769321" y="1168671"/>
                </a:lnTo>
                <a:lnTo>
                  <a:pt x="1766162" y="1174759"/>
                </a:lnTo>
                <a:lnTo>
                  <a:pt x="1763397" y="1180442"/>
                </a:lnTo>
                <a:lnTo>
                  <a:pt x="1760238" y="1184907"/>
                </a:lnTo>
                <a:lnTo>
                  <a:pt x="1757869" y="1186530"/>
                </a:lnTo>
                <a:lnTo>
                  <a:pt x="1755894" y="1188560"/>
                </a:lnTo>
                <a:lnTo>
                  <a:pt x="1753920" y="1189777"/>
                </a:lnTo>
                <a:lnTo>
                  <a:pt x="1751550" y="1190995"/>
                </a:lnTo>
                <a:lnTo>
                  <a:pt x="1749181" y="1191807"/>
                </a:lnTo>
                <a:lnTo>
                  <a:pt x="1746812" y="1192213"/>
                </a:lnTo>
                <a:lnTo>
                  <a:pt x="1740888" y="1192213"/>
                </a:lnTo>
                <a:lnTo>
                  <a:pt x="1736149" y="1191401"/>
                </a:lnTo>
                <a:lnTo>
                  <a:pt x="1734175" y="1190589"/>
                </a:lnTo>
                <a:lnTo>
                  <a:pt x="1732200" y="1189777"/>
                </a:lnTo>
                <a:lnTo>
                  <a:pt x="1730621" y="1188966"/>
                </a:lnTo>
                <a:lnTo>
                  <a:pt x="1729436" y="1187748"/>
                </a:lnTo>
                <a:lnTo>
                  <a:pt x="1728251" y="1185718"/>
                </a:lnTo>
                <a:lnTo>
                  <a:pt x="1727461" y="1184095"/>
                </a:lnTo>
                <a:lnTo>
                  <a:pt x="1725487" y="1180442"/>
                </a:lnTo>
                <a:lnTo>
                  <a:pt x="1724697" y="1175977"/>
                </a:lnTo>
                <a:lnTo>
                  <a:pt x="1724697" y="1170700"/>
                </a:lnTo>
                <a:lnTo>
                  <a:pt x="1724302" y="1166235"/>
                </a:lnTo>
                <a:lnTo>
                  <a:pt x="1723117" y="1162988"/>
                </a:lnTo>
                <a:lnTo>
                  <a:pt x="1721933" y="1160959"/>
                </a:lnTo>
                <a:lnTo>
                  <a:pt x="1721143" y="1160553"/>
                </a:lnTo>
                <a:lnTo>
                  <a:pt x="1720748" y="1160147"/>
                </a:lnTo>
                <a:lnTo>
                  <a:pt x="1719958" y="1160553"/>
                </a:lnTo>
                <a:lnTo>
                  <a:pt x="1718774" y="1160553"/>
                </a:lnTo>
                <a:lnTo>
                  <a:pt x="1717589" y="1161770"/>
                </a:lnTo>
                <a:lnTo>
                  <a:pt x="1716404" y="1164206"/>
                </a:lnTo>
                <a:lnTo>
                  <a:pt x="1716009" y="1167453"/>
                </a:lnTo>
                <a:lnTo>
                  <a:pt x="1716009" y="1169482"/>
                </a:lnTo>
                <a:lnTo>
                  <a:pt x="1715614" y="1171512"/>
                </a:lnTo>
                <a:lnTo>
                  <a:pt x="1713640" y="1176383"/>
                </a:lnTo>
                <a:lnTo>
                  <a:pt x="1710481" y="1181659"/>
                </a:lnTo>
                <a:lnTo>
                  <a:pt x="1707716" y="1186124"/>
                </a:lnTo>
                <a:lnTo>
                  <a:pt x="1706137" y="1188154"/>
                </a:lnTo>
                <a:lnTo>
                  <a:pt x="1704557" y="1189371"/>
                </a:lnTo>
                <a:lnTo>
                  <a:pt x="1702978" y="1190183"/>
                </a:lnTo>
                <a:lnTo>
                  <a:pt x="1702188" y="1190183"/>
                </a:lnTo>
                <a:lnTo>
                  <a:pt x="1701003" y="1189777"/>
                </a:lnTo>
                <a:lnTo>
                  <a:pt x="1700608" y="1188560"/>
                </a:lnTo>
                <a:lnTo>
                  <a:pt x="1700213" y="1185718"/>
                </a:lnTo>
                <a:lnTo>
                  <a:pt x="1700608" y="1182877"/>
                </a:lnTo>
                <a:lnTo>
                  <a:pt x="1702188" y="1166641"/>
                </a:lnTo>
                <a:lnTo>
                  <a:pt x="1703767" y="1158117"/>
                </a:lnTo>
                <a:lnTo>
                  <a:pt x="1704952" y="1150811"/>
                </a:lnTo>
                <a:lnTo>
                  <a:pt x="1707716" y="1143911"/>
                </a:lnTo>
                <a:lnTo>
                  <a:pt x="1708901" y="1141070"/>
                </a:lnTo>
                <a:lnTo>
                  <a:pt x="1710086" y="1138634"/>
                </a:lnTo>
                <a:lnTo>
                  <a:pt x="1711665" y="1136199"/>
                </a:lnTo>
                <a:lnTo>
                  <a:pt x="1713640" y="1134575"/>
                </a:lnTo>
                <a:lnTo>
                  <a:pt x="1715219" y="1133763"/>
                </a:lnTo>
                <a:lnTo>
                  <a:pt x="1717194" y="1132952"/>
                </a:lnTo>
                <a:lnTo>
                  <a:pt x="1779588" y="1120775"/>
                </a:lnTo>
                <a:close/>
                <a:moveTo>
                  <a:pt x="233586" y="538163"/>
                </a:moveTo>
                <a:lnTo>
                  <a:pt x="238336" y="538163"/>
                </a:lnTo>
                <a:lnTo>
                  <a:pt x="300494" y="768264"/>
                </a:lnTo>
                <a:lnTo>
                  <a:pt x="301682" y="758743"/>
                </a:lnTo>
                <a:lnTo>
                  <a:pt x="323061" y="601242"/>
                </a:lnTo>
                <a:lnTo>
                  <a:pt x="317122" y="585770"/>
                </a:lnTo>
                <a:lnTo>
                  <a:pt x="328999" y="565140"/>
                </a:lnTo>
                <a:lnTo>
                  <a:pt x="355921" y="565140"/>
                </a:lnTo>
                <a:lnTo>
                  <a:pt x="367403" y="585770"/>
                </a:lnTo>
                <a:lnTo>
                  <a:pt x="362256" y="604416"/>
                </a:lnTo>
                <a:lnTo>
                  <a:pt x="381259" y="770645"/>
                </a:lnTo>
                <a:lnTo>
                  <a:pt x="394720" y="710739"/>
                </a:lnTo>
                <a:lnTo>
                  <a:pt x="395908" y="741287"/>
                </a:lnTo>
                <a:lnTo>
                  <a:pt x="397096" y="773818"/>
                </a:lnTo>
                <a:lnTo>
                  <a:pt x="401055" y="844039"/>
                </a:lnTo>
                <a:lnTo>
                  <a:pt x="405806" y="918227"/>
                </a:lnTo>
                <a:lnTo>
                  <a:pt x="410952" y="992018"/>
                </a:lnTo>
                <a:lnTo>
                  <a:pt x="416891" y="1061048"/>
                </a:lnTo>
                <a:lnTo>
                  <a:pt x="423226" y="1122541"/>
                </a:lnTo>
                <a:lnTo>
                  <a:pt x="426393" y="1148725"/>
                </a:lnTo>
                <a:lnTo>
                  <a:pt x="428768" y="1171338"/>
                </a:lnTo>
                <a:lnTo>
                  <a:pt x="431936" y="1190381"/>
                </a:lnTo>
                <a:lnTo>
                  <a:pt x="434311" y="1204663"/>
                </a:lnTo>
                <a:lnTo>
                  <a:pt x="435499" y="1210218"/>
                </a:lnTo>
                <a:lnTo>
                  <a:pt x="436687" y="1215375"/>
                </a:lnTo>
                <a:lnTo>
                  <a:pt x="439062" y="1220532"/>
                </a:lnTo>
                <a:lnTo>
                  <a:pt x="440646" y="1225293"/>
                </a:lnTo>
                <a:lnTo>
                  <a:pt x="440646" y="1228467"/>
                </a:lnTo>
                <a:lnTo>
                  <a:pt x="441833" y="1238385"/>
                </a:lnTo>
                <a:lnTo>
                  <a:pt x="443021" y="1248700"/>
                </a:lnTo>
                <a:lnTo>
                  <a:pt x="444605" y="1258221"/>
                </a:lnTo>
                <a:lnTo>
                  <a:pt x="446584" y="1268140"/>
                </a:lnTo>
                <a:lnTo>
                  <a:pt x="448564" y="1277264"/>
                </a:lnTo>
                <a:lnTo>
                  <a:pt x="450939" y="1285992"/>
                </a:lnTo>
                <a:lnTo>
                  <a:pt x="453711" y="1295117"/>
                </a:lnTo>
                <a:lnTo>
                  <a:pt x="456086" y="1303448"/>
                </a:lnTo>
                <a:lnTo>
                  <a:pt x="459649" y="1311383"/>
                </a:lnTo>
                <a:lnTo>
                  <a:pt x="462816" y="1318921"/>
                </a:lnTo>
                <a:lnTo>
                  <a:pt x="466380" y="1326458"/>
                </a:lnTo>
                <a:lnTo>
                  <a:pt x="469943" y="1333599"/>
                </a:lnTo>
                <a:lnTo>
                  <a:pt x="473902" y="1340344"/>
                </a:lnTo>
                <a:lnTo>
                  <a:pt x="477861" y="1346691"/>
                </a:lnTo>
                <a:lnTo>
                  <a:pt x="482612" y="1353039"/>
                </a:lnTo>
                <a:lnTo>
                  <a:pt x="487363" y="1358990"/>
                </a:lnTo>
                <a:lnTo>
                  <a:pt x="469151" y="1598613"/>
                </a:lnTo>
                <a:lnTo>
                  <a:pt x="383239" y="1598613"/>
                </a:lnTo>
                <a:lnTo>
                  <a:pt x="340481" y="1260999"/>
                </a:lnTo>
                <a:lnTo>
                  <a:pt x="334938" y="1261395"/>
                </a:lnTo>
                <a:lnTo>
                  <a:pt x="329395" y="1261792"/>
                </a:lnTo>
                <a:lnTo>
                  <a:pt x="326228" y="1261792"/>
                </a:lnTo>
                <a:lnTo>
                  <a:pt x="322269" y="1261395"/>
                </a:lnTo>
                <a:lnTo>
                  <a:pt x="282282" y="1597423"/>
                </a:lnTo>
                <a:lnTo>
                  <a:pt x="193203" y="1598613"/>
                </a:lnTo>
                <a:lnTo>
                  <a:pt x="160738" y="1168165"/>
                </a:lnTo>
                <a:lnTo>
                  <a:pt x="154800" y="1158246"/>
                </a:lnTo>
                <a:lnTo>
                  <a:pt x="149257" y="1148725"/>
                </a:lnTo>
                <a:lnTo>
                  <a:pt x="144110" y="1139203"/>
                </a:lnTo>
                <a:lnTo>
                  <a:pt x="140151" y="1128889"/>
                </a:lnTo>
                <a:lnTo>
                  <a:pt x="139755" y="1124921"/>
                </a:lnTo>
                <a:lnTo>
                  <a:pt x="134609" y="1066999"/>
                </a:lnTo>
                <a:lnTo>
                  <a:pt x="128670" y="1003920"/>
                </a:lnTo>
                <a:lnTo>
                  <a:pt x="122335" y="924971"/>
                </a:lnTo>
                <a:lnTo>
                  <a:pt x="108875" y="730972"/>
                </a:lnTo>
                <a:lnTo>
                  <a:pt x="103728" y="726608"/>
                </a:lnTo>
                <a:lnTo>
                  <a:pt x="98185" y="721054"/>
                </a:lnTo>
                <a:lnTo>
                  <a:pt x="97789" y="721450"/>
                </a:lnTo>
                <a:lnTo>
                  <a:pt x="96997" y="723434"/>
                </a:lnTo>
                <a:lnTo>
                  <a:pt x="96601" y="727798"/>
                </a:lnTo>
                <a:lnTo>
                  <a:pt x="96601" y="733352"/>
                </a:lnTo>
                <a:lnTo>
                  <a:pt x="96205" y="749618"/>
                </a:lnTo>
                <a:lnTo>
                  <a:pt x="96601" y="771438"/>
                </a:lnTo>
                <a:lnTo>
                  <a:pt x="97789" y="826980"/>
                </a:lnTo>
                <a:lnTo>
                  <a:pt x="100165" y="893630"/>
                </a:lnTo>
                <a:lnTo>
                  <a:pt x="103332" y="962660"/>
                </a:lnTo>
                <a:lnTo>
                  <a:pt x="106499" y="1027327"/>
                </a:lnTo>
                <a:lnTo>
                  <a:pt x="109666" y="1079694"/>
                </a:lnTo>
                <a:lnTo>
                  <a:pt x="112042" y="1112226"/>
                </a:lnTo>
                <a:lnTo>
                  <a:pt x="97393" y="1112623"/>
                </a:lnTo>
                <a:lnTo>
                  <a:pt x="87891" y="1112623"/>
                </a:lnTo>
                <a:lnTo>
                  <a:pt x="76806" y="1111433"/>
                </a:lnTo>
                <a:lnTo>
                  <a:pt x="65325" y="1109449"/>
                </a:lnTo>
                <a:lnTo>
                  <a:pt x="59386" y="1108259"/>
                </a:lnTo>
                <a:lnTo>
                  <a:pt x="53843" y="1107069"/>
                </a:lnTo>
                <a:lnTo>
                  <a:pt x="47905" y="1104688"/>
                </a:lnTo>
                <a:lnTo>
                  <a:pt x="41966" y="1102308"/>
                </a:lnTo>
                <a:lnTo>
                  <a:pt x="36027" y="1099928"/>
                </a:lnTo>
                <a:lnTo>
                  <a:pt x="30485" y="1096357"/>
                </a:lnTo>
                <a:lnTo>
                  <a:pt x="27713" y="1079298"/>
                </a:lnTo>
                <a:lnTo>
                  <a:pt x="24546" y="1056684"/>
                </a:lnTo>
                <a:lnTo>
                  <a:pt x="21775" y="1030104"/>
                </a:lnTo>
                <a:lnTo>
                  <a:pt x="18607" y="1000349"/>
                </a:lnTo>
                <a:lnTo>
                  <a:pt x="15836" y="967024"/>
                </a:lnTo>
                <a:lnTo>
                  <a:pt x="13065" y="932509"/>
                </a:lnTo>
                <a:lnTo>
                  <a:pt x="7918" y="860305"/>
                </a:lnTo>
                <a:lnTo>
                  <a:pt x="3563" y="790084"/>
                </a:lnTo>
                <a:lnTo>
                  <a:pt x="2375" y="757949"/>
                </a:lnTo>
                <a:lnTo>
                  <a:pt x="1187" y="728591"/>
                </a:lnTo>
                <a:lnTo>
                  <a:pt x="396" y="702804"/>
                </a:lnTo>
                <a:lnTo>
                  <a:pt x="0" y="681778"/>
                </a:lnTo>
                <a:lnTo>
                  <a:pt x="396" y="666305"/>
                </a:lnTo>
                <a:lnTo>
                  <a:pt x="792" y="660751"/>
                </a:lnTo>
                <a:lnTo>
                  <a:pt x="1187" y="656784"/>
                </a:lnTo>
                <a:lnTo>
                  <a:pt x="1979" y="650436"/>
                </a:lnTo>
                <a:lnTo>
                  <a:pt x="3167" y="644089"/>
                </a:lnTo>
                <a:lnTo>
                  <a:pt x="5147" y="638535"/>
                </a:lnTo>
                <a:lnTo>
                  <a:pt x="7918" y="632584"/>
                </a:lnTo>
                <a:lnTo>
                  <a:pt x="11085" y="626633"/>
                </a:lnTo>
                <a:lnTo>
                  <a:pt x="15044" y="621475"/>
                </a:lnTo>
                <a:lnTo>
                  <a:pt x="19003" y="615921"/>
                </a:lnTo>
                <a:lnTo>
                  <a:pt x="24150" y="610764"/>
                </a:lnTo>
                <a:lnTo>
                  <a:pt x="29693" y="606003"/>
                </a:lnTo>
                <a:lnTo>
                  <a:pt x="35631" y="601242"/>
                </a:lnTo>
                <a:lnTo>
                  <a:pt x="41966" y="596482"/>
                </a:lnTo>
                <a:lnTo>
                  <a:pt x="48696" y="592514"/>
                </a:lnTo>
                <a:lnTo>
                  <a:pt x="55427" y="588150"/>
                </a:lnTo>
                <a:lnTo>
                  <a:pt x="62949" y="584580"/>
                </a:lnTo>
                <a:lnTo>
                  <a:pt x="70867" y="580612"/>
                </a:lnTo>
                <a:lnTo>
                  <a:pt x="78785" y="576645"/>
                </a:lnTo>
                <a:lnTo>
                  <a:pt x="96205" y="569504"/>
                </a:lnTo>
                <a:lnTo>
                  <a:pt x="114417" y="563950"/>
                </a:lnTo>
                <a:lnTo>
                  <a:pt x="132629" y="557999"/>
                </a:lnTo>
                <a:lnTo>
                  <a:pt x="152029" y="552842"/>
                </a:lnTo>
                <a:lnTo>
                  <a:pt x="171428" y="548478"/>
                </a:lnTo>
                <a:lnTo>
                  <a:pt x="190828" y="544510"/>
                </a:lnTo>
                <a:lnTo>
                  <a:pt x="210227" y="540940"/>
                </a:lnTo>
                <a:lnTo>
                  <a:pt x="229627" y="538559"/>
                </a:lnTo>
                <a:lnTo>
                  <a:pt x="233586" y="538163"/>
                </a:lnTo>
                <a:close/>
                <a:moveTo>
                  <a:pt x="1612045" y="536575"/>
                </a:moveTo>
                <a:lnTo>
                  <a:pt x="1621555" y="536972"/>
                </a:lnTo>
                <a:lnTo>
                  <a:pt x="1631461" y="537369"/>
                </a:lnTo>
                <a:lnTo>
                  <a:pt x="1640970" y="538559"/>
                </a:lnTo>
                <a:lnTo>
                  <a:pt x="1650480" y="540147"/>
                </a:lnTo>
                <a:lnTo>
                  <a:pt x="1660386" y="541734"/>
                </a:lnTo>
                <a:lnTo>
                  <a:pt x="1669896" y="544512"/>
                </a:lnTo>
                <a:lnTo>
                  <a:pt x="1679406" y="546894"/>
                </a:lnTo>
                <a:lnTo>
                  <a:pt x="1688916" y="550465"/>
                </a:lnTo>
                <a:lnTo>
                  <a:pt x="1698030" y="553640"/>
                </a:lnTo>
                <a:lnTo>
                  <a:pt x="1707539" y="557212"/>
                </a:lnTo>
                <a:lnTo>
                  <a:pt x="1716257" y="560784"/>
                </a:lnTo>
                <a:lnTo>
                  <a:pt x="1724974" y="565150"/>
                </a:lnTo>
                <a:lnTo>
                  <a:pt x="1742409" y="573484"/>
                </a:lnTo>
                <a:lnTo>
                  <a:pt x="1758259" y="582215"/>
                </a:lnTo>
                <a:lnTo>
                  <a:pt x="1772523" y="591344"/>
                </a:lnTo>
                <a:lnTo>
                  <a:pt x="1785600" y="600472"/>
                </a:lnTo>
                <a:lnTo>
                  <a:pt x="1797091" y="608806"/>
                </a:lnTo>
                <a:lnTo>
                  <a:pt x="1806997" y="616744"/>
                </a:lnTo>
                <a:lnTo>
                  <a:pt x="1814129" y="623887"/>
                </a:lnTo>
                <a:lnTo>
                  <a:pt x="1816903" y="627062"/>
                </a:lnTo>
                <a:lnTo>
                  <a:pt x="1818884" y="629840"/>
                </a:lnTo>
                <a:lnTo>
                  <a:pt x="1820865" y="632619"/>
                </a:lnTo>
                <a:lnTo>
                  <a:pt x="1821658" y="634603"/>
                </a:lnTo>
                <a:lnTo>
                  <a:pt x="1822054" y="638572"/>
                </a:lnTo>
                <a:lnTo>
                  <a:pt x="1822450" y="644128"/>
                </a:lnTo>
                <a:lnTo>
                  <a:pt x="1822450" y="660797"/>
                </a:lnTo>
                <a:lnTo>
                  <a:pt x="1821658" y="682625"/>
                </a:lnTo>
                <a:lnTo>
                  <a:pt x="1819677" y="710009"/>
                </a:lnTo>
                <a:lnTo>
                  <a:pt x="1818092" y="741362"/>
                </a:lnTo>
                <a:lnTo>
                  <a:pt x="1815714" y="775494"/>
                </a:lnTo>
                <a:lnTo>
                  <a:pt x="1809374" y="850106"/>
                </a:lnTo>
                <a:lnTo>
                  <a:pt x="1802242" y="926306"/>
                </a:lnTo>
                <a:lnTo>
                  <a:pt x="1794713" y="998141"/>
                </a:lnTo>
                <a:lnTo>
                  <a:pt x="1790751" y="1029494"/>
                </a:lnTo>
                <a:lnTo>
                  <a:pt x="1787581" y="1057672"/>
                </a:lnTo>
                <a:lnTo>
                  <a:pt x="1784015" y="1080691"/>
                </a:lnTo>
                <a:lnTo>
                  <a:pt x="1781241" y="1097756"/>
                </a:lnTo>
                <a:lnTo>
                  <a:pt x="1770146" y="1102122"/>
                </a:lnTo>
                <a:lnTo>
                  <a:pt x="1759844" y="1106091"/>
                </a:lnTo>
                <a:lnTo>
                  <a:pt x="1749938" y="1108472"/>
                </a:lnTo>
                <a:lnTo>
                  <a:pt x="1740824" y="1110456"/>
                </a:lnTo>
                <a:lnTo>
                  <a:pt x="1731710" y="1112044"/>
                </a:lnTo>
                <a:lnTo>
                  <a:pt x="1724182" y="1112441"/>
                </a:lnTo>
                <a:lnTo>
                  <a:pt x="1720616" y="1112044"/>
                </a:lnTo>
                <a:lnTo>
                  <a:pt x="1717446" y="1111250"/>
                </a:lnTo>
                <a:lnTo>
                  <a:pt x="1714276" y="1110853"/>
                </a:lnTo>
                <a:lnTo>
                  <a:pt x="1711502" y="1110059"/>
                </a:lnTo>
                <a:lnTo>
                  <a:pt x="1712691" y="1096566"/>
                </a:lnTo>
                <a:lnTo>
                  <a:pt x="1713879" y="1077119"/>
                </a:lnTo>
                <a:lnTo>
                  <a:pt x="1715464" y="1025128"/>
                </a:lnTo>
                <a:lnTo>
                  <a:pt x="1717049" y="960041"/>
                </a:lnTo>
                <a:lnTo>
                  <a:pt x="1718238" y="890587"/>
                </a:lnTo>
                <a:lnTo>
                  <a:pt x="1719031" y="823912"/>
                </a:lnTo>
                <a:lnTo>
                  <a:pt x="1718238" y="794544"/>
                </a:lnTo>
                <a:lnTo>
                  <a:pt x="1717842" y="768747"/>
                </a:lnTo>
                <a:lnTo>
                  <a:pt x="1717446" y="747315"/>
                </a:lnTo>
                <a:lnTo>
                  <a:pt x="1716257" y="731440"/>
                </a:lnTo>
                <a:lnTo>
                  <a:pt x="1715464" y="726281"/>
                </a:lnTo>
                <a:lnTo>
                  <a:pt x="1715068" y="722312"/>
                </a:lnTo>
                <a:lnTo>
                  <a:pt x="1713879" y="720725"/>
                </a:lnTo>
                <a:lnTo>
                  <a:pt x="1713483" y="720328"/>
                </a:lnTo>
                <a:lnTo>
                  <a:pt x="1713087" y="720725"/>
                </a:lnTo>
                <a:lnTo>
                  <a:pt x="1707539" y="727869"/>
                </a:lnTo>
                <a:lnTo>
                  <a:pt x="1702388" y="735409"/>
                </a:lnTo>
                <a:lnTo>
                  <a:pt x="1701200" y="737394"/>
                </a:lnTo>
                <a:lnTo>
                  <a:pt x="1683765" y="992584"/>
                </a:lnTo>
                <a:lnTo>
                  <a:pt x="1675047" y="1087438"/>
                </a:lnTo>
                <a:lnTo>
                  <a:pt x="1671877" y="1124744"/>
                </a:lnTo>
                <a:lnTo>
                  <a:pt x="1671085" y="1128316"/>
                </a:lnTo>
                <a:lnTo>
                  <a:pt x="1669104" y="1134269"/>
                </a:lnTo>
                <a:lnTo>
                  <a:pt x="1667123" y="1140222"/>
                </a:lnTo>
                <a:lnTo>
                  <a:pt x="1664349" y="1145778"/>
                </a:lnTo>
                <a:lnTo>
                  <a:pt x="1661971" y="1151334"/>
                </a:lnTo>
                <a:lnTo>
                  <a:pt x="1655631" y="1162447"/>
                </a:lnTo>
                <a:lnTo>
                  <a:pt x="1648499" y="1173956"/>
                </a:lnTo>
                <a:lnTo>
                  <a:pt x="1616403" y="1598613"/>
                </a:lnTo>
                <a:lnTo>
                  <a:pt x="1531211" y="1598613"/>
                </a:lnTo>
                <a:lnTo>
                  <a:pt x="1488020" y="1260872"/>
                </a:lnTo>
                <a:lnTo>
                  <a:pt x="1482869" y="1261269"/>
                </a:lnTo>
                <a:lnTo>
                  <a:pt x="1477322" y="1261666"/>
                </a:lnTo>
                <a:lnTo>
                  <a:pt x="1473359" y="1261666"/>
                </a:lnTo>
                <a:lnTo>
                  <a:pt x="1470189" y="1261269"/>
                </a:lnTo>
                <a:lnTo>
                  <a:pt x="1429772" y="1597422"/>
                </a:lnTo>
                <a:lnTo>
                  <a:pt x="1340617" y="1598613"/>
                </a:lnTo>
                <a:lnTo>
                  <a:pt x="1323975" y="1376760"/>
                </a:lnTo>
                <a:lnTo>
                  <a:pt x="1330315" y="1370806"/>
                </a:lnTo>
                <a:lnTo>
                  <a:pt x="1336655" y="1364456"/>
                </a:lnTo>
                <a:lnTo>
                  <a:pt x="1342995" y="1357710"/>
                </a:lnTo>
                <a:lnTo>
                  <a:pt x="1348542" y="1350566"/>
                </a:lnTo>
                <a:lnTo>
                  <a:pt x="1354090" y="1342628"/>
                </a:lnTo>
                <a:lnTo>
                  <a:pt x="1358845" y="1334294"/>
                </a:lnTo>
                <a:lnTo>
                  <a:pt x="1363600" y="1325563"/>
                </a:lnTo>
                <a:lnTo>
                  <a:pt x="1368355" y="1316435"/>
                </a:lnTo>
                <a:lnTo>
                  <a:pt x="1371921" y="1306513"/>
                </a:lnTo>
                <a:lnTo>
                  <a:pt x="1375883" y="1296591"/>
                </a:lnTo>
                <a:lnTo>
                  <a:pt x="1379053" y="1285875"/>
                </a:lnTo>
                <a:lnTo>
                  <a:pt x="1381827" y="1275160"/>
                </a:lnTo>
                <a:lnTo>
                  <a:pt x="1384204" y="1263650"/>
                </a:lnTo>
                <a:lnTo>
                  <a:pt x="1386186" y="1251347"/>
                </a:lnTo>
                <a:lnTo>
                  <a:pt x="1388563" y="1239044"/>
                </a:lnTo>
                <a:lnTo>
                  <a:pt x="1389752" y="1226344"/>
                </a:lnTo>
                <a:lnTo>
                  <a:pt x="1389752" y="1222375"/>
                </a:lnTo>
                <a:lnTo>
                  <a:pt x="1389752" y="1218009"/>
                </a:lnTo>
                <a:lnTo>
                  <a:pt x="1389356" y="1209675"/>
                </a:lnTo>
                <a:lnTo>
                  <a:pt x="1390148" y="1207294"/>
                </a:lnTo>
                <a:lnTo>
                  <a:pt x="1392129" y="1194594"/>
                </a:lnTo>
                <a:lnTo>
                  <a:pt x="1394903" y="1177925"/>
                </a:lnTo>
                <a:lnTo>
                  <a:pt x="1400450" y="1134269"/>
                </a:lnTo>
                <a:lnTo>
                  <a:pt x="1407186" y="1078309"/>
                </a:lnTo>
                <a:lnTo>
                  <a:pt x="1413923" y="1013619"/>
                </a:lnTo>
                <a:lnTo>
                  <a:pt x="1421055" y="943769"/>
                </a:lnTo>
                <a:lnTo>
                  <a:pt x="1427791" y="871537"/>
                </a:lnTo>
                <a:lnTo>
                  <a:pt x="1433735" y="800894"/>
                </a:lnTo>
                <a:lnTo>
                  <a:pt x="1438886" y="734219"/>
                </a:lnTo>
                <a:lnTo>
                  <a:pt x="1447603" y="767953"/>
                </a:lnTo>
                <a:lnTo>
                  <a:pt x="1449188" y="758428"/>
                </a:lnTo>
                <a:lnTo>
                  <a:pt x="1470586" y="600869"/>
                </a:lnTo>
                <a:lnTo>
                  <a:pt x="1464642" y="585390"/>
                </a:lnTo>
                <a:lnTo>
                  <a:pt x="1476529" y="564753"/>
                </a:lnTo>
                <a:lnTo>
                  <a:pt x="1503870" y="564753"/>
                </a:lnTo>
                <a:lnTo>
                  <a:pt x="1514569" y="585390"/>
                </a:lnTo>
                <a:lnTo>
                  <a:pt x="1509814" y="604044"/>
                </a:lnTo>
                <a:lnTo>
                  <a:pt x="1528833" y="770334"/>
                </a:lnTo>
                <a:lnTo>
                  <a:pt x="1579949" y="545306"/>
                </a:lnTo>
                <a:lnTo>
                  <a:pt x="1585893" y="542131"/>
                </a:lnTo>
                <a:lnTo>
                  <a:pt x="1589855" y="540147"/>
                </a:lnTo>
                <a:lnTo>
                  <a:pt x="1592629" y="538559"/>
                </a:lnTo>
                <a:lnTo>
                  <a:pt x="1593025" y="538162"/>
                </a:lnTo>
                <a:lnTo>
                  <a:pt x="1602535" y="536972"/>
                </a:lnTo>
                <a:lnTo>
                  <a:pt x="1612045" y="536575"/>
                </a:lnTo>
                <a:close/>
                <a:moveTo>
                  <a:pt x="1080417" y="477838"/>
                </a:moveTo>
                <a:lnTo>
                  <a:pt x="1092318" y="478235"/>
                </a:lnTo>
                <a:lnTo>
                  <a:pt x="1104616" y="478632"/>
                </a:lnTo>
                <a:lnTo>
                  <a:pt x="1116913" y="480219"/>
                </a:lnTo>
                <a:lnTo>
                  <a:pt x="1128814" y="482600"/>
                </a:lnTo>
                <a:lnTo>
                  <a:pt x="1141111" y="484982"/>
                </a:lnTo>
                <a:lnTo>
                  <a:pt x="1153409" y="487760"/>
                </a:lnTo>
                <a:lnTo>
                  <a:pt x="1165706" y="491332"/>
                </a:lnTo>
                <a:lnTo>
                  <a:pt x="1178003" y="494903"/>
                </a:lnTo>
                <a:lnTo>
                  <a:pt x="1189507" y="499269"/>
                </a:lnTo>
                <a:lnTo>
                  <a:pt x="1201011" y="504032"/>
                </a:lnTo>
                <a:lnTo>
                  <a:pt x="1212515" y="508397"/>
                </a:lnTo>
                <a:lnTo>
                  <a:pt x="1223623" y="513557"/>
                </a:lnTo>
                <a:lnTo>
                  <a:pt x="1234730" y="519113"/>
                </a:lnTo>
                <a:lnTo>
                  <a:pt x="1245441" y="524669"/>
                </a:lnTo>
                <a:lnTo>
                  <a:pt x="1255358" y="530225"/>
                </a:lnTo>
                <a:lnTo>
                  <a:pt x="1265672" y="536178"/>
                </a:lnTo>
                <a:lnTo>
                  <a:pt x="1283920" y="547291"/>
                </a:lnTo>
                <a:lnTo>
                  <a:pt x="1300581" y="558403"/>
                </a:lnTo>
                <a:lnTo>
                  <a:pt x="1314862" y="569119"/>
                </a:lnTo>
                <a:lnTo>
                  <a:pt x="1327159" y="579438"/>
                </a:lnTo>
                <a:lnTo>
                  <a:pt x="1331919" y="584200"/>
                </a:lnTo>
                <a:lnTo>
                  <a:pt x="1336283" y="588169"/>
                </a:lnTo>
                <a:lnTo>
                  <a:pt x="1339456" y="592535"/>
                </a:lnTo>
                <a:lnTo>
                  <a:pt x="1342630" y="595710"/>
                </a:lnTo>
                <a:lnTo>
                  <a:pt x="1344217" y="599282"/>
                </a:lnTo>
                <a:lnTo>
                  <a:pt x="1345407" y="601663"/>
                </a:lnTo>
                <a:lnTo>
                  <a:pt x="1346200" y="606822"/>
                </a:lnTo>
                <a:lnTo>
                  <a:pt x="1346200" y="613966"/>
                </a:lnTo>
                <a:lnTo>
                  <a:pt x="1346200" y="634603"/>
                </a:lnTo>
                <a:lnTo>
                  <a:pt x="1345407" y="662782"/>
                </a:lnTo>
                <a:lnTo>
                  <a:pt x="1343820" y="696913"/>
                </a:lnTo>
                <a:lnTo>
                  <a:pt x="1341043" y="736600"/>
                </a:lnTo>
                <a:lnTo>
                  <a:pt x="1337870" y="779860"/>
                </a:lnTo>
                <a:lnTo>
                  <a:pt x="1334299" y="825897"/>
                </a:lnTo>
                <a:lnTo>
                  <a:pt x="1330333" y="873919"/>
                </a:lnTo>
                <a:lnTo>
                  <a:pt x="1325572" y="922735"/>
                </a:lnTo>
                <a:lnTo>
                  <a:pt x="1321209" y="970757"/>
                </a:lnTo>
                <a:lnTo>
                  <a:pt x="1316448" y="1017588"/>
                </a:lnTo>
                <a:lnTo>
                  <a:pt x="1311291" y="1061244"/>
                </a:lnTo>
                <a:lnTo>
                  <a:pt x="1306928" y="1101328"/>
                </a:lnTo>
                <a:lnTo>
                  <a:pt x="1302564" y="1136253"/>
                </a:lnTo>
                <a:lnTo>
                  <a:pt x="1298201" y="1166019"/>
                </a:lnTo>
                <a:lnTo>
                  <a:pt x="1294630" y="1187847"/>
                </a:lnTo>
                <a:lnTo>
                  <a:pt x="1280746" y="1193403"/>
                </a:lnTo>
                <a:lnTo>
                  <a:pt x="1267655" y="1197372"/>
                </a:lnTo>
                <a:lnTo>
                  <a:pt x="1254961" y="1201341"/>
                </a:lnTo>
                <a:lnTo>
                  <a:pt x="1243061" y="1203722"/>
                </a:lnTo>
                <a:lnTo>
                  <a:pt x="1232350" y="1205310"/>
                </a:lnTo>
                <a:lnTo>
                  <a:pt x="1227193" y="1205310"/>
                </a:lnTo>
                <a:lnTo>
                  <a:pt x="1222433" y="1205707"/>
                </a:lnTo>
                <a:lnTo>
                  <a:pt x="1217672" y="1205310"/>
                </a:lnTo>
                <a:lnTo>
                  <a:pt x="1213706" y="1204913"/>
                </a:lnTo>
                <a:lnTo>
                  <a:pt x="1209739" y="1204119"/>
                </a:lnTo>
                <a:lnTo>
                  <a:pt x="1206565" y="1202928"/>
                </a:lnTo>
                <a:lnTo>
                  <a:pt x="1207755" y="1186260"/>
                </a:lnTo>
                <a:lnTo>
                  <a:pt x="1208945" y="1161653"/>
                </a:lnTo>
                <a:lnTo>
                  <a:pt x="1211722" y="1094978"/>
                </a:lnTo>
                <a:lnTo>
                  <a:pt x="1213706" y="1013222"/>
                </a:lnTo>
                <a:lnTo>
                  <a:pt x="1214896" y="925116"/>
                </a:lnTo>
                <a:lnTo>
                  <a:pt x="1215292" y="882253"/>
                </a:lnTo>
                <a:lnTo>
                  <a:pt x="1215292" y="841375"/>
                </a:lnTo>
                <a:lnTo>
                  <a:pt x="1215292" y="804069"/>
                </a:lnTo>
                <a:lnTo>
                  <a:pt x="1214499" y="771128"/>
                </a:lnTo>
                <a:lnTo>
                  <a:pt x="1213706" y="744141"/>
                </a:lnTo>
                <a:lnTo>
                  <a:pt x="1212515" y="724297"/>
                </a:lnTo>
                <a:lnTo>
                  <a:pt x="1211722" y="717153"/>
                </a:lnTo>
                <a:lnTo>
                  <a:pt x="1210532" y="712788"/>
                </a:lnTo>
                <a:lnTo>
                  <a:pt x="1209739" y="711200"/>
                </a:lnTo>
                <a:lnTo>
                  <a:pt x="1209342" y="710407"/>
                </a:lnTo>
                <a:lnTo>
                  <a:pt x="1208945" y="710010"/>
                </a:lnTo>
                <a:lnTo>
                  <a:pt x="1208152" y="710407"/>
                </a:lnTo>
                <a:lnTo>
                  <a:pt x="1201408" y="719932"/>
                </a:lnTo>
                <a:lnTo>
                  <a:pt x="1194664" y="729457"/>
                </a:lnTo>
                <a:lnTo>
                  <a:pt x="1193078" y="731838"/>
                </a:lnTo>
                <a:lnTo>
                  <a:pt x="1171260" y="1054497"/>
                </a:lnTo>
                <a:lnTo>
                  <a:pt x="1165309" y="1121966"/>
                </a:lnTo>
                <a:lnTo>
                  <a:pt x="1160549" y="1174750"/>
                </a:lnTo>
                <a:lnTo>
                  <a:pt x="1155789" y="1221582"/>
                </a:lnTo>
                <a:lnTo>
                  <a:pt x="1155392" y="1225947"/>
                </a:lnTo>
                <a:lnTo>
                  <a:pt x="1153012" y="1233488"/>
                </a:lnTo>
                <a:lnTo>
                  <a:pt x="1149838" y="1241028"/>
                </a:lnTo>
                <a:lnTo>
                  <a:pt x="1147062" y="1248172"/>
                </a:lnTo>
                <a:lnTo>
                  <a:pt x="1143888" y="1255316"/>
                </a:lnTo>
                <a:lnTo>
                  <a:pt x="1139921" y="1262460"/>
                </a:lnTo>
                <a:lnTo>
                  <a:pt x="1135557" y="1269603"/>
                </a:lnTo>
                <a:lnTo>
                  <a:pt x="1131591" y="1276350"/>
                </a:lnTo>
                <a:lnTo>
                  <a:pt x="1126830" y="1283494"/>
                </a:lnTo>
                <a:lnTo>
                  <a:pt x="1086368" y="1820863"/>
                </a:lnTo>
                <a:lnTo>
                  <a:pt x="977674" y="1820863"/>
                </a:lnTo>
                <a:lnTo>
                  <a:pt x="923328" y="1393428"/>
                </a:lnTo>
                <a:lnTo>
                  <a:pt x="916584" y="1394222"/>
                </a:lnTo>
                <a:lnTo>
                  <a:pt x="909840" y="1394619"/>
                </a:lnTo>
                <a:lnTo>
                  <a:pt x="905080" y="1394222"/>
                </a:lnTo>
                <a:lnTo>
                  <a:pt x="900716" y="1393825"/>
                </a:lnTo>
                <a:lnTo>
                  <a:pt x="849543" y="1819275"/>
                </a:lnTo>
                <a:lnTo>
                  <a:pt x="736486" y="1820863"/>
                </a:lnTo>
                <a:lnTo>
                  <a:pt x="695627" y="1276350"/>
                </a:lnTo>
                <a:lnTo>
                  <a:pt x="687693" y="1264047"/>
                </a:lnTo>
                <a:lnTo>
                  <a:pt x="680553" y="1251744"/>
                </a:lnTo>
                <a:lnTo>
                  <a:pt x="677776" y="1245394"/>
                </a:lnTo>
                <a:lnTo>
                  <a:pt x="674602" y="1239044"/>
                </a:lnTo>
                <a:lnTo>
                  <a:pt x="671826" y="1232694"/>
                </a:lnTo>
                <a:lnTo>
                  <a:pt x="669842" y="1226741"/>
                </a:lnTo>
                <a:lnTo>
                  <a:pt x="669049" y="1221582"/>
                </a:lnTo>
                <a:lnTo>
                  <a:pt x="661908" y="1148160"/>
                </a:lnTo>
                <a:lnTo>
                  <a:pt x="654768" y="1068388"/>
                </a:lnTo>
                <a:lnTo>
                  <a:pt x="646437" y="968375"/>
                </a:lnTo>
                <a:lnTo>
                  <a:pt x="630173" y="723503"/>
                </a:lnTo>
                <a:lnTo>
                  <a:pt x="626603" y="720725"/>
                </a:lnTo>
                <a:lnTo>
                  <a:pt x="623826" y="717550"/>
                </a:lnTo>
                <a:lnTo>
                  <a:pt x="616686" y="710407"/>
                </a:lnTo>
                <a:lnTo>
                  <a:pt x="616289" y="710407"/>
                </a:lnTo>
                <a:lnTo>
                  <a:pt x="615892" y="710803"/>
                </a:lnTo>
                <a:lnTo>
                  <a:pt x="614702" y="713978"/>
                </a:lnTo>
                <a:lnTo>
                  <a:pt x="614305" y="719138"/>
                </a:lnTo>
                <a:lnTo>
                  <a:pt x="613909" y="726678"/>
                </a:lnTo>
                <a:lnTo>
                  <a:pt x="613909" y="746919"/>
                </a:lnTo>
                <a:lnTo>
                  <a:pt x="613909" y="774303"/>
                </a:lnTo>
                <a:lnTo>
                  <a:pt x="614702" y="807641"/>
                </a:lnTo>
                <a:lnTo>
                  <a:pt x="615892" y="844947"/>
                </a:lnTo>
                <a:lnTo>
                  <a:pt x="619066" y="929085"/>
                </a:lnTo>
                <a:lnTo>
                  <a:pt x="623033" y="1016794"/>
                </a:lnTo>
                <a:lnTo>
                  <a:pt x="627000" y="1098550"/>
                </a:lnTo>
                <a:lnTo>
                  <a:pt x="630966" y="1164035"/>
                </a:lnTo>
                <a:lnTo>
                  <a:pt x="632553" y="1188641"/>
                </a:lnTo>
                <a:lnTo>
                  <a:pt x="634140" y="1205310"/>
                </a:lnTo>
                <a:lnTo>
                  <a:pt x="625810" y="1205310"/>
                </a:lnTo>
                <a:lnTo>
                  <a:pt x="615099" y="1205707"/>
                </a:lnTo>
                <a:lnTo>
                  <a:pt x="603198" y="1205310"/>
                </a:lnTo>
                <a:lnTo>
                  <a:pt x="589711" y="1204516"/>
                </a:lnTo>
                <a:lnTo>
                  <a:pt x="582570" y="1203325"/>
                </a:lnTo>
                <a:lnTo>
                  <a:pt x="575033" y="1202135"/>
                </a:lnTo>
                <a:lnTo>
                  <a:pt x="567496" y="1200944"/>
                </a:lnTo>
                <a:lnTo>
                  <a:pt x="559959" y="1198563"/>
                </a:lnTo>
                <a:lnTo>
                  <a:pt x="552422" y="1196182"/>
                </a:lnTo>
                <a:lnTo>
                  <a:pt x="544885" y="1193403"/>
                </a:lnTo>
                <a:lnTo>
                  <a:pt x="537744" y="1189435"/>
                </a:lnTo>
                <a:lnTo>
                  <a:pt x="530604" y="1185466"/>
                </a:lnTo>
                <a:lnTo>
                  <a:pt x="528620" y="1175544"/>
                </a:lnTo>
                <a:lnTo>
                  <a:pt x="526637" y="1163638"/>
                </a:lnTo>
                <a:lnTo>
                  <a:pt x="523067" y="1135460"/>
                </a:lnTo>
                <a:lnTo>
                  <a:pt x="519100" y="1101725"/>
                </a:lnTo>
                <a:lnTo>
                  <a:pt x="515530" y="1064022"/>
                </a:lnTo>
                <a:lnTo>
                  <a:pt x="511959" y="1021953"/>
                </a:lnTo>
                <a:lnTo>
                  <a:pt x="508389" y="978297"/>
                </a:lnTo>
                <a:lnTo>
                  <a:pt x="504819" y="932657"/>
                </a:lnTo>
                <a:lnTo>
                  <a:pt x="502042" y="886619"/>
                </a:lnTo>
                <a:lnTo>
                  <a:pt x="498868" y="841772"/>
                </a:lnTo>
                <a:lnTo>
                  <a:pt x="496885" y="798116"/>
                </a:lnTo>
                <a:lnTo>
                  <a:pt x="494902" y="757238"/>
                </a:lnTo>
                <a:lnTo>
                  <a:pt x="492918" y="720328"/>
                </a:lnTo>
                <a:lnTo>
                  <a:pt x="492125" y="687785"/>
                </a:lnTo>
                <a:lnTo>
                  <a:pt x="492125" y="661194"/>
                </a:lnTo>
                <a:lnTo>
                  <a:pt x="492125" y="641350"/>
                </a:lnTo>
                <a:lnTo>
                  <a:pt x="492521" y="634603"/>
                </a:lnTo>
                <a:lnTo>
                  <a:pt x="493315" y="629444"/>
                </a:lnTo>
                <a:lnTo>
                  <a:pt x="494505" y="621507"/>
                </a:lnTo>
                <a:lnTo>
                  <a:pt x="496092" y="613569"/>
                </a:lnTo>
                <a:lnTo>
                  <a:pt x="498472" y="606028"/>
                </a:lnTo>
                <a:lnTo>
                  <a:pt x="502042" y="598885"/>
                </a:lnTo>
                <a:lnTo>
                  <a:pt x="506009" y="591741"/>
                </a:lnTo>
                <a:lnTo>
                  <a:pt x="510769" y="584597"/>
                </a:lnTo>
                <a:lnTo>
                  <a:pt x="516323" y="578247"/>
                </a:lnTo>
                <a:lnTo>
                  <a:pt x="522670" y="571500"/>
                </a:lnTo>
                <a:lnTo>
                  <a:pt x="529414" y="565547"/>
                </a:lnTo>
                <a:lnTo>
                  <a:pt x="536951" y="559594"/>
                </a:lnTo>
                <a:lnTo>
                  <a:pt x="544885" y="553641"/>
                </a:lnTo>
                <a:lnTo>
                  <a:pt x="553215" y="548085"/>
                </a:lnTo>
                <a:lnTo>
                  <a:pt x="562339" y="542925"/>
                </a:lnTo>
                <a:lnTo>
                  <a:pt x="571860" y="537766"/>
                </a:lnTo>
                <a:lnTo>
                  <a:pt x="581777" y="533003"/>
                </a:lnTo>
                <a:lnTo>
                  <a:pt x="592091" y="528241"/>
                </a:lnTo>
                <a:lnTo>
                  <a:pt x="602801" y="523875"/>
                </a:lnTo>
                <a:lnTo>
                  <a:pt x="613512" y="519510"/>
                </a:lnTo>
                <a:lnTo>
                  <a:pt x="625016" y="515144"/>
                </a:lnTo>
                <a:lnTo>
                  <a:pt x="636520" y="511572"/>
                </a:lnTo>
                <a:lnTo>
                  <a:pt x="659925" y="504428"/>
                </a:lnTo>
                <a:lnTo>
                  <a:pt x="684520" y="498078"/>
                </a:lnTo>
                <a:lnTo>
                  <a:pt x="709115" y="492522"/>
                </a:lnTo>
                <a:lnTo>
                  <a:pt x="733709" y="487363"/>
                </a:lnTo>
                <a:lnTo>
                  <a:pt x="758701" y="483394"/>
                </a:lnTo>
                <a:lnTo>
                  <a:pt x="782502" y="479425"/>
                </a:lnTo>
                <a:lnTo>
                  <a:pt x="788056" y="479028"/>
                </a:lnTo>
                <a:lnTo>
                  <a:pt x="794006" y="479425"/>
                </a:lnTo>
                <a:lnTo>
                  <a:pt x="872948" y="770335"/>
                </a:lnTo>
                <a:lnTo>
                  <a:pt x="874138" y="758428"/>
                </a:lnTo>
                <a:lnTo>
                  <a:pt x="901510" y="559197"/>
                </a:lnTo>
                <a:lnTo>
                  <a:pt x="893576" y="539353"/>
                </a:lnTo>
                <a:lnTo>
                  <a:pt x="908650" y="513557"/>
                </a:lnTo>
                <a:lnTo>
                  <a:pt x="943162" y="513160"/>
                </a:lnTo>
                <a:lnTo>
                  <a:pt x="957443" y="539353"/>
                </a:lnTo>
                <a:lnTo>
                  <a:pt x="950699" y="563166"/>
                </a:lnTo>
                <a:lnTo>
                  <a:pt x="975294" y="773510"/>
                </a:lnTo>
                <a:lnTo>
                  <a:pt x="1039558" y="488950"/>
                </a:lnTo>
                <a:lnTo>
                  <a:pt x="1046699" y="485378"/>
                </a:lnTo>
                <a:lnTo>
                  <a:pt x="1052252" y="482600"/>
                </a:lnTo>
                <a:lnTo>
                  <a:pt x="1055823" y="480219"/>
                </a:lnTo>
                <a:lnTo>
                  <a:pt x="1056616" y="479822"/>
                </a:lnTo>
                <a:lnTo>
                  <a:pt x="1056616" y="479425"/>
                </a:lnTo>
                <a:lnTo>
                  <a:pt x="1068120" y="478235"/>
                </a:lnTo>
                <a:lnTo>
                  <a:pt x="1080417" y="477838"/>
                </a:lnTo>
                <a:close/>
                <a:moveTo>
                  <a:pt x="1485107" y="451247"/>
                </a:moveTo>
                <a:lnTo>
                  <a:pt x="1485107" y="475853"/>
                </a:lnTo>
                <a:lnTo>
                  <a:pt x="1508523" y="475853"/>
                </a:lnTo>
                <a:lnTo>
                  <a:pt x="1508523" y="451247"/>
                </a:lnTo>
                <a:lnTo>
                  <a:pt x="1485107" y="451247"/>
                </a:lnTo>
                <a:close/>
                <a:moveTo>
                  <a:pt x="328429" y="426244"/>
                </a:moveTo>
                <a:lnTo>
                  <a:pt x="328429" y="449263"/>
                </a:lnTo>
                <a:lnTo>
                  <a:pt x="350229" y="449263"/>
                </a:lnTo>
                <a:lnTo>
                  <a:pt x="350229" y="426244"/>
                </a:lnTo>
                <a:lnTo>
                  <a:pt x="328429" y="426244"/>
                </a:lnTo>
                <a:close/>
                <a:moveTo>
                  <a:pt x="904908" y="342106"/>
                </a:moveTo>
                <a:lnTo>
                  <a:pt x="904908" y="371872"/>
                </a:lnTo>
                <a:lnTo>
                  <a:pt x="933819" y="371872"/>
                </a:lnTo>
                <a:lnTo>
                  <a:pt x="933819" y="342106"/>
                </a:lnTo>
                <a:lnTo>
                  <a:pt x="904908" y="342106"/>
                </a:lnTo>
                <a:close/>
                <a:moveTo>
                  <a:pt x="1494632" y="300037"/>
                </a:moveTo>
                <a:lnTo>
                  <a:pt x="1489473" y="300434"/>
                </a:lnTo>
                <a:lnTo>
                  <a:pt x="1483123" y="301228"/>
                </a:lnTo>
                <a:lnTo>
                  <a:pt x="1477169" y="302419"/>
                </a:lnTo>
                <a:lnTo>
                  <a:pt x="1465660" y="304800"/>
                </a:lnTo>
                <a:lnTo>
                  <a:pt x="1460501" y="306784"/>
                </a:lnTo>
                <a:lnTo>
                  <a:pt x="1456532" y="307975"/>
                </a:lnTo>
                <a:lnTo>
                  <a:pt x="1456532" y="331391"/>
                </a:lnTo>
                <a:lnTo>
                  <a:pt x="1457723" y="331391"/>
                </a:lnTo>
                <a:lnTo>
                  <a:pt x="1460898" y="329406"/>
                </a:lnTo>
                <a:lnTo>
                  <a:pt x="1465263" y="327819"/>
                </a:lnTo>
                <a:lnTo>
                  <a:pt x="1475582" y="323453"/>
                </a:lnTo>
                <a:lnTo>
                  <a:pt x="1480741" y="321866"/>
                </a:lnTo>
                <a:lnTo>
                  <a:pt x="1486694" y="320675"/>
                </a:lnTo>
                <a:lnTo>
                  <a:pt x="1492648" y="319484"/>
                </a:lnTo>
                <a:lnTo>
                  <a:pt x="1498998" y="319484"/>
                </a:lnTo>
                <a:lnTo>
                  <a:pt x="1505744" y="320278"/>
                </a:lnTo>
                <a:lnTo>
                  <a:pt x="1511698" y="321469"/>
                </a:lnTo>
                <a:lnTo>
                  <a:pt x="1517254" y="323056"/>
                </a:lnTo>
                <a:lnTo>
                  <a:pt x="1519635" y="324644"/>
                </a:lnTo>
                <a:lnTo>
                  <a:pt x="1521619" y="325834"/>
                </a:lnTo>
                <a:lnTo>
                  <a:pt x="1524001" y="327819"/>
                </a:lnTo>
                <a:lnTo>
                  <a:pt x="1525588" y="329803"/>
                </a:lnTo>
                <a:lnTo>
                  <a:pt x="1527176" y="331787"/>
                </a:lnTo>
                <a:lnTo>
                  <a:pt x="1528366" y="334169"/>
                </a:lnTo>
                <a:lnTo>
                  <a:pt x="1529160" y="336550"/>
                </a:lnTo>
                <a:lnTo>
                  <a:pt x="1530351" y="339328"/>
                </a:lnTo>
                <a:lnTo>
                  <a:pt x="1530748" y="342503"/>
                </a:lnTo>
                <a:lnTo>
                  <a:pt x="1530748" y="345281"/>
                </a:lnTo>
                <a:lnTo>
                  <a:pt x="1530351" y="350441"/>
                </a:lnTo>
                <a:lnTo>
                  <a:pt x="1529954" y="354806"/>
                </a:lnTo>
                <a:lnTo>
                  <a:pt x="1528366" y="358378"/>
                </a:lnTo>
                <a:lnTo>
                  <a:pt x="1526779" y="361950"/>
                </a:lnTo>
                <a:lnTo>
                  <a:pt x="1524794" y="365125"/>
                </a:lnTo>
                <a:lnTo>
                  <a:pt x="1522413" y="368300"/>
                </a:lnTo>
                <a:lnTo>
                  <a:pt x="1519635" y="371475"/>
                </a:lnTo>
                <a:lnTo>
                  <a:pt x="1516857" y="374650"/>
                </a:lnTo>
                <a:lnTo>
                  <a:pt x="1513285" y="377031"/>
                </a:lnTo>
                <a:lnTo>
                  <a:pt x="1510110" y="379413"/>
                </a:lnTo>
                <a:lnTo>
                  <a:pt x="1502569" y="384572"/>
                </a:lnTo>
                <a:lnTo>
                  <a:pt x="1485901" y="393700"/>
                </a:lnTo>
                <a:lnTo>
                  <a:pt x="1485901" y="429419"/>
                </a:lnTo>
                <a:lnTo>
                  <a:pt x="1506538" y="429419"/>
                </a:lnTo>
                <a:lnTo>
                  <a:pt x="1506538" y="403225"/>
                </a:lnTo>
                <a:lnTo>
                  <a:pt x="1515666" y="397669"/>
                </a:lnTo>
                <a:lnTo>
                  <a:pt x="1524794" y="392113"/>
                </a:lnTo>
                <a:lnTo>
                  <a:pt x="1532732" y="386159"/>
                </a:lnTo>
                <a:lnTo>
                  <a:pt x="1539479" y="379413"/>
                </a:lnTo>
                <a:lnTo>
                  <a:pt x="1542654" y="376238"/>
                </a:lnTo>
                <a:lnTo>
                  <a:pt x="1545432" y="372269"/>
                </a:lnTo>
                <a:lnTo>
                  <a:pt x="1547813" y="368300"/>
                </a:lnTo>
                <a:lnTo>
                  <a:pt x="1550194" y="363934"/>
                </a:lnTo>
                <a:lnTo>
                  <a:pt x="1552179" y="359172"/>
                </a:lnTo>
                <a:lnTo>
                  <a:pt x="1553369" y="354806"/>
                </a:lnTo>
                <a:lnTo>
                  <a:pt x="1553766" y="349250"/>
                </a:lnTo>
                <a:lnTo>
                  <a:pt x="1554163" y="343694"/>
                </a:lnTo>
                <a:lnTo>
                  <a:pt x="1553766" y="338931"/>
                </a:lnTo>
                <a:lnTo>
                  <a:pt x="1553369" y="334566"/>
                </a:lnTo>
                <a:lnTo>
                  <a:pt x="1552179" y="330200"/>
                </a:lnTo>
                <a:lnTo>
                  <a:pt x="1550591" y="325834"/>
                </a:lnTo>
                <a:lnTo>
                  <a:pt x="1548607" y="322262"/>
                </a:lnTo>
                <a:lnTo>
                  <a:pt x="1546226" y="318294"/>
                </a:lnTo>
                <a:lnTo>
                  <a:pt x="1543448" y="315119"/>
                </a:lnTo>
                <a:lnTo>
                  <a:pt x="1539876" y="311944"/>
                </a:lnTo>
                <a:lnTo>
                  <a:pt x="1535907" y="309166"/>
                </a:lnTo>
                <a:lnTo>
                  <a:pt x="1531938" y="306784"/>
                </a:lnTo>
                <a:lnTo>
                  <a:pt x="1527573" y="304403"/>
                </a:lnTo>
                <a:lnTo>
                  <a:pt x="1522413" y="302816"/>
                </a:lnTo>
                <a:lnTo>
                  <a:pt x="1517651" y="301625"/>
                </a:lnTo>
                <a:lnTo>
                  <a:pt x="1512491" y="300831"/>
                </a:lnTo>
                <a:lnTo>
                  <a:pt x="1506538" y="300037"/>
                </a:lnTo>
                <a:lnTo>
                  <a:pt x="1500585" y="300037"/>
                </a:lnTo>
                <a:lnTo>
                  <a:pt x="1494632" y="300037"/>
                </a:lnTo>
                <a:close/>
                <a:moveTo>
                  <a:pt x="342698" y="286941"/>
                </a:moveTo>
                <a:lnTo>
                  <a:pt x="337545" y="287337"/>
                </a:lnTo>
                <a:lnTo>
                  <a:pt x="332393" y="287734"/>
                </a:lnTo>
                <a:lnTo>
                  <a:pt x="321295" y="289322"/>
                </a:lnTo>
                <a:lnTo>
                  <a:pt x="310593" y="291703"/>
                </a:lnTo>
                <a:lnTo>
                  <a:pt x="302270" y="294481"/>
                </a:lnTo>
                <a:lnTo>
                  <a:pt x="302270" y="316309"/>
                </a:lnTo>
                <a:lnTo>
                  <a:pt x="303063" y="316309"/>
                </a:lnTo>
                <a:lnTo>
                  <a:pt x="306630" y="314325"/>
                </a:lnTo>
                <a:lnTo>
                  <a:pt x="310197" y="312341"/>
                </a:lnTo>
                <a:lnTo>
                  <a:pt x="319709" y="308769"/>
                </a:lnTo>
                <a:lnTo>
                  <a:pt x="324862" y="307181"/>
                </a:lnTo>
                <a:lnTo>
                  <a:pt x="330015" y="305991"/>
                </a:lnTo>
                <a:lnTo>
                  <a:pt x="335564" y="305197"/>
                </a:lnTo>
                <a:lnTo>
                  <a:pt x="341509" y="305197"/>
                </a:lnTo>
                <a:lnTo>
                  <a:pt x="347454" y="305197"/>
                </a:lnTo>
                <a:lnTo>
                  <a:pt x="353003" y="306784"/>
                </a:lnTo>
                <a:lnTo>
                  <a:pt x="357759" y="308372"/>
                </a:lnTo>
                <a:lnTo>
                  <a:pt x="362516" y="311150"/>
                </a:lnTo>
                <a:lnTo>
                  <a:pt x="364101" y="312341"/>
                </a:lnTo>
                <a:lnTo>
                  <a:pt x="366083" y="314722"/>
                </a:lnTo>
                <a:lnTo>
                  <a:pt x="367272" y="316309"/>
                </a:lnTo>
                <a:lnTo>
                  <a:pt x="368461" y="318294"/>
                </a:lnTo>
                <a:lnTo>
                  <a:pt x="369254" y="321072"/>
                </a:lnTo>
                <a:lnTo>
                  <a:pt x="370046" y="323453"/>
                </a:lnTo>
                <a:lnTo>
                  <a:pt x="370443" y="325834"/>
                </a:lnTo>
                <a:lnTo>
                  <a:pt x="370443" y="329009"/>
                </a:lnTo>
                <a:lnTo>
                  <a:pt x="370046" y="333772"/>
                </a:lnTo>
                <a:lnTo>
                  <a:pt x="369650" y="337344"/>
                </a:lnTo>
                <a:lnTo>
                  <a:pt x="368461" y="341312"/>
                </a:lnTo>
                <a:lnTo>
                  <a:pt x="367272" y="344091"/>
                </a:lnTo>
                <a:lnTo>
                  <a:pt x="365290" y="347266"/>
                </a:lnTo>
                <a:lnTo>
                  <a:pt x="362912" y="350044"/>
                </a:lnTo>
                <a:lnTo>
                  <a:pt x="360534" y="352822"/>
                </a:lnTo>
                <a:lnTo>
                  <a:pt x="357363" y="355600"/>
                </a:lnTo>
                <a:lnTo>
                  <a:pt x="351814" y="360759"/>
                </a:lnTo>
                <a:lnTo>
                  <a:pt x="344283" y="365125"/>
                </a:lnTo>
                <a:lnTo>
                  <a:pt x="329222" y="373459"/>
                </a:lnTo>
                <a:lnTo>
                  <a:pt x="329222" y="406400"/>
                </a:lnTo>
                <a:lnTo>
                  <a:pt x="348643" y="406400"/>
                </a:lnTo>
                <a:lnTo>
                  <a:pt x="348643" y="382588"/>
                </a:lnTo>
                <a:lnTo>
                  <a:pt x="356967" y="377428"/>
                </a:lnTo>
                <a:lnTo>
                  <a:pt x="365290" y="371872"/>
                </a:lnTo>
                <a:lnTo>
                  <a:pt x="372424" y="366316"/>
                </a:lnTo>
                <a:lnTo>
                  <a:pt x="378370" y="360759"/>
                </a:lnTo>
                <a:lnTo>
                  <a:pt x="381541" y="357188"/>
                </a:lnTo>
                <a:lnTo>
                  <a:pt x="384315" y="354013"/>
                </a:lnTo>
                <a:lnTo>
                  <a:pt x="386693" y="350044"/>
                </a:lnTo>
                <a:lnTo>
                  <a:pt x="388675" y="346075"/>
                </a:lnTo>
                <a:lnTo>
                  <a:pt x="390260" y="342106"/>
                </a:lnTo>
                <a:lnTo>
                  <a:pt x="391053" y="337344"/>
                </a:lnTo>
                <a:lnTo>
                  <a:pt x="391846" y="332581"/>
                </a:lnTo>
                <a:lnTo>
                  <a:pt x="392638" y="327819"/>
                </a:lnTo>
                <a:lnTo>
                  <a:pt x="391846" y="323056"/>
                </a:lnTo>
                <a:lnTo>
                  <a:pt x="391449" y="318691"/>
                </a:lnTo>
                <a:lnTo>
                  <a:pt x="390260" y="314722"/>
                </a:lnTo>
                <a:lnTo>
                  <a:pt x="389071" y="310753"/>
                </a:lnTo>
                <a:lnTo>
                  <a:pt x="387089" y="307578"/>
                </a:lnTo>
                <a:lnTo>
                  <a:pt x="384711" y="304006"/>
                </a:lnTo>
                <a:lnTo>
                  <a:pt x="381937" y="301228"/>
                </a:lnTo>
                <a:lnTo>
                  <a:pt x="379162" y="298053"/>
                </a:lnTo>
                <a:lnTo>
                  <a:pt x="375595" y="295672"/>
                </a:lnTo>
                <a:lnTo>
                  <a:pt x="372028" y="293291"/>
                </a:lnTo>
                <a:lnTo>
                  <a:pt x="367668" y="291306"/>
                </a:lnTo>
                <a:lnTo>
                  <a:pt x="363308" y="289719"/>
                </a:lnTo>
                <a:lnTo>
                  <a:pt x="358948" y="288528"/>
                </a:lnTo>
                <a:lnTo>
                  <a:pt x="353796" y="287734"/>
                </a:lnTo>
                <a:lnTo>
                  <a:pt x="348247" y="287337"/>
                </a:lnTo>
                <a:lnTo>
                  <a:pt x="342698" y="286941"/>
                </a:lnTo>
                <a:close/>
                <a:moveTo>
                  <a:pt x="1500585" y="158750"/>
                </a:moveTo>
                <a:lnTo>
                  <a:pt x="1511301" y="159147"/>
                </a:lnTo>
                <a:lnTo>
                  <a:pt x="1521223" y="159940"/>
                </a:lnTo>
                <a:lnTo>
                  <a:pt x="1531541" y="161528"/>
                </a:lnTo>
                <a:lnTo>
                  <a:pt x="1540669" y="163115"/>
                </a:lnTo>
                <a:lnTo>
                  <a:pt x="1550194" y="165894"/>
                </a:lnTo>
                <a:lnTo>
                  <a:pt x="1558529" y="168275"/>
                </a:lnTo>
                <a:lnTo>
                  <a:pt x="1566863" y="171450"/>
                </a:lnTo>
                <a:lnTo>
                  <a:pt x="1574404" y="174228"/>
                </a:lnTo>
                <a:lnTo>
                  <a:pt x="1581548" y="177403"/>
                </a:lnTo>
                <a:lnTo>
                  <a:pt x="1588294" y="180975"/>
                </a:lnTo>
                <a:lnTo>
                  <a:pt x="1595041" y="184150"/>
                </a:lnTo>
                <a:lnTo>
                  <a:pt x="1606154" y="191690"/>
                </a:lnTo>
                <a:lnTo>
                  <a:pt x="1615679" y="198437"/>
                </a:lnTo>
                <a:lnTo>
                  <a:pt x="1622823" y="203994"/>
                </a:lnTo>
                <a:lnTo>
                  <a:pt x="1628379" y="208756"/>
                </a:lnTo>
                <a:lnTo>
                  <a:pt x="1632744" y="213122"/>
                </a:lnTo>
                <a:lnTo>
                  <a:pt x="1631554" y="216297"/>
                </a:lnTo>
                <a:lnTo>
                  <a:pt x="1629173" y="219869"/>
                </a:lnTo>
                <a:lnTo>
                  <a:pt x="1626791" y="224234"/>
                </a:lnTo>
                <a:lnTo>
                  <a:pt x="1623219" y="229394"/>
                </a:lnTo>
                <a:lnTo>
                  <a:pt x="1619251" y="234950"/>
                </a:lnTo>
                <a:lnTo>
                  <a:pt x="1614091" y="240903"/>
                </a:lnTo>
                <a:lnTo>
                  <a:pt x="1607741" y="246459"/>
                </a:lnTo>
                <a:lnTo>
                  <a:pt x="1604566" y="248840"/>
                </a:lnTo>
                <a:lnTo>
                  <a:pt x="1600994" y="251222"/>
                </a:lnTo>
                <a:lnTo>
                  <a:pt x="1597423" y="253603"/>
                </a:lnTo>
                <a:lnTo>
                  <a:pt x="1593057" y="255587"/>
                </a:lnTo>
                <a:lnTo>
                  <a:pt x="1588691" y="257175"/>
                </a:lnTo>
                <a:lnTo>
                  <a:pt x="1584723" y="258762"/>
                </a:lnTo>
                <a:lnTo>
                  <a:pt x="1579563" y="259953"/>
                </a:lnTo>
                <a:lnTo>
                  <a:pt x="1574801" y="260747"/>
                </a:lnTo>
                <a:lnTo>
                  <a:pt x="1569244" y="261144"/>
                </a:lnTo>
                <a:lnTo>
                  <a:pt x="1564085" y="261144"/>
                </a:lnTo>
                <a:lnTo>
                  <a:pt x="1558529" y="260747"/>
                </a:lnTo>
                <a:lnTo>
                  <a:pt x="1552179" y="259953"/>
                </a:lnTo>
                <a:lnTo>
                  <a:pt x="1545829" y="257969"/>
                </a:lnTo>
                <a:lnTo>
                  <a:pt x="1539479" y="255984"/>
                </a:lnTo>
                <a:lnTo>
                  <a:pt x="1532732" y="253603"/>
                </a:lnTo>
                <a:lnTo>
                  <a:pt x="1525588" y="250031"/>
                </a:lnTo>
                <a:lnTo>
                  <a:pt x="1517651" y="246062"/>
                </a:lnTo>
                <a:lnTo>
                  <a:pt x="1509316" y="242490"/>
                </a:lnTo>
                <a:lnTo>
                  <a:pt x="1542654" y="258762"/>
                </a:lnTo>
                <a:lnTo>
                  <a:pt x="1558926" y="266303"/>
                </a:lnTo>
                <a:lnTo>
                  <a:pt x="1566069" y="269081"/>
                </a:lnTo>
                <a:lnTo>
                  <a:pt x="1573610" y="271462"/>
                </a:lnTo>
                <a:lnTo>
                  <a:pt x="1580754" y="273844"/>
                </a:lnTo>
                <a:lnTo>
                  <a:pt x="1587501" y="275431"/>
                </a:lnTo>
                <a:lnTo>
                  <a:pt x="1593851" y="276622"/>
                </a:lnTo>
                <a:lnTo>
                  <a:pt x="1599804" y="277019"/>
                </a:lnTo>
                <a:lnTo>
                  <a:pt x="1605757" y="276622"/>
                </a:lnTo>
                <a:lnTo>
                  <a:pt x="1611313" y="275431"/>
                </a:lnTo>
                <a:lnTo>
                  <a:pt x="1615679" y="273844"/>
                </a:lnTo>
                <a:lnTo>
                  <a:pt x="1618457" y="271859"/>
                </a:lnTo>
                <a:lnTo>
                  <a:pt x="1620441" y="270669"/>
                </a:lnTo>
                <a:lnTo>
                  <a:pt x="1621632" y="282178"/>
                </a:lnTo>
                <a:lnTo>
                  <a:pt x="1622029" y="292497"/>
                </a:lnTo>
                <a:lnTo>
                  <a:pt x="1621632" y="302419"/>
                </a:lnTo>
                <a:lnTo>
                  <a:pt x="1621235" y="311944"/>
                </a:lnTo>
                <a:lnTo>
                  <a:pt x="1622823" y="310356"/>
                </a:lnTo>
                <a:lnTo>
                  <a:pt x="1623616" y="309959"/>
                </a:lnTo>
                <a:lnTo>
                  <a:pt x="1625204" y="309562"/>
                </a:lnTo>
                <a:lnTo>
                  <a:pt x="1626394" y="309959"/>
                </a:lnTo>
                <a:lnTo>
                  <a:pt x="1627188" y="310753"/>
                </a:lnTo>
                <a:lnTo>
                  <a:pt x="1628379" y="311944"/>
                </a:lnTo>
                <a:lnTo>
                  <a:pt x="1629569" y="313928"/>
                </a:lnTo>
                <a:lnTo>
                  <a:pt x="1631951" y="317897"/>
                </a:lnTo>
                <a:lnTo>
                  <a:pt x="1633538" y="323850"/>
                </a:lnTo>
                <a:lnTo>
                  <a:pt x="1634729" y="331391"/>
                </a:lnTo>
                <a:lnTo>
                  <a:pt x="1635919" y="339328"/>
                </a:lnTo>
                <a:lnTo>
                  <a:pt x="1636316" y="348853"/>
                </a:lnTo>
                <a:lnTo>
                  <a:pt x="1636713" y="358775"/>
                </a:lnTo>
                <a:lnTo>
                  <a:pt x="1636316" y="368697"/>
                </a:lnTo>
                <a:lnTo>
                  <a:pt x="1635919" y="377825"/>
                </a:lnTo>
                <a:lnTo>
                  <a:pt x="1634729" y="385763"/>
                </a:lnTo>
                <a:lnTo>
                  <a:pt x="1633538" y="393303"/>
                </a:lnTo>
                <a:lnTo>
                  <a:pt x="1631951" y="399256"/>
                </a:lnTo>
                <a:lnTo>
                  <a:pt x="1629569" y="404019"/>
                </a:lnTo>
                <a:lnTo>
                  <a:pt x="1628379" y="405209"/>
                </a:lnTo>
                <a:lnTo>
                  <a:pt x="1627188" y="406400"/>
                </a:lnTo>
                <a:lnTo>
                  <a:pt x="1626394" y="407194"/>
                </a:lnTo>
                <a:lnTo>
                  <a:pt x="1625204" y="407591"/>
                </a:lnTo>
                <a:lnTo>
                  <a:pt x="1623616" y="407194"/>
                </a:lnTo>
                <a:lnTo>
                  <a:pt x="1622426" y="406400"/>
                </a:lnTo>
                <a:lnTo>
                  <a:pt x="1621235" y="405209"/>
                </a:lnTo>
                <a:lnTo>
                  <a:pt x="1620044" y="403622"/>
                </a:lnTo>
                <a:lnTo>
                  <a:pt x="1618060" y="398463"/>
                </a:lnTo>
                <a:lnTo>
                  <a:pt x="1616076" y="392113"/>
                </a:lnTo>
                <a:lnTo>
                  <a:pt x="1614885" y="400447"/>
                </a:lnTo>
                <a:lnTo>
                  <a:pt x="1613694" y="409178"/>
                </a:lnTo>
                <a:lnTo>
                  <a:pt x="1612107" y="417116"/>
                </a:lnTo>
                <a:lnTo>
                  <a:pt x="1609726" y="425053"/>
                </a:lnTo>
                <a:lnTo>
                  <a:pt x="1607344" y="432594"/>
                </a:lnTo>
                <a:lnTo>
                  <a:pt x="1604963" y="440135"/>
                </a:lnTo>
                <a:lnTo>
                  <a:pt x="1601788" y="447278"/>
                </a:lnTo>
                <a:lnTo>
                  <a:pt x="1599010" y="454025"/>
                </a:lnTo>
                <a:lnTo>
                  <a:pt x="1595438" y="460772"/>
                </a:lnTo>
                <a:lnTo>
                  <a:pt x="1592263" y="467519"/>
                </a:lnTo>
                <a:lnTo>
                  <a:pt x="1588294" y="473869"/>
                </a:lnTo>
                <a:lnTo>
                  <a:pt x="1584326" y="479822"/>
                </a:lnTo>
                <a:lnTo>
                  <a:pt x="1579960" y="485775"/>
                </a:lnTo>
                <a:lnTo>
                  <a:pt x="1575594" y="491331"/>
                </a:lnTo>
                <a:lnTo>
                  <a:pt x="1571626" y="496491"/>
                </a:lnTo>
                <a:lnTo>
                  <a:pt x="1566863" y="501253"/>
                </a:lnTo>
                <a:lnTo>
                  <a:pt x="1562101" y="506016"/>
                </a:lnTo>
                <a:lnTo>
                  <a:pt x="1557735" y="510778"/>
                </a:lnTo>
                <a:lnTo>
                  <a:pt x="1552576" y="514747"/>
                </a:lnTo>
                <a:lnTo>
                  <a:pt x="1547416" y="518716"/>
                </a:lnTo>
                <a:lnTo>
                  <a:pt x="1542257" y="521891"/>
                </a:lnTo>
                <a:lnTo>
                  <a:pt x="1537494" y="525463"/>
                </a:lnTo>
                <a:lnTo>
                  <a:pt x="1532335" y="528241"/>
                </a:lnTo>
                <a:lnTo>
                  <a:pt x="1527176" y="531416"/>
                </a:lnTo>
                <a:lnTo>
                  <a:pt x="1522016" y="533400"/>
                </a:lnTo>
                <a:lnTo>
                  <a:pt x="1517254" y="535385"/>
                </a:lnTo>
                <a:lnTo>
                  <a:pt x="1512094" y="537766"/>
                </a:lnTo>
                <a:lnTo>
                  <a:pt x="1506935" y="538957"/>
                </a:lnTo>
                <a:lnTo>
                  <a:pt x="1502569" y="540147"/>
                </a:lnTo>
                <a:lnTo>
                  <a:pt x="1497410" y="540941"/>
                </a:lnTo>
                <a:lnTo>
                  <a:pt x="1492648" y="541338"/>
                </a:lnTo>
                <a:lnTo>
                  <a:pt x="1487488" y="541338"/>
                </a:lnTo>
                <a:lnTo>
                  <a:pt x="1483916" y="541338"/>
                </a:lnTo>
                <a:lnTo>
                  <a:pt x="1479948" y="540941"/>
                </a:lnTo>
                <a:lnTo>
                  <a:pt x="1475979" y="540147"/>
                </a:lnTo>
                <a:lnTo>
                  <a:pt x="1471613" y="538957"/>
                </a:lnTo>
                <a:lnTo>
                  <a:pt x="1466851" y="537369"/>
                </a:lnTo>
                <a:lnTo>
                  <a:pt x="1462485" y="535385"/>
                </a:lnTo>
                <a:lnTo>
                  <a:pt x="1452960" y="531019"/>
                </a:lnTo>
                <a:lnTo>
                  <a:pt x="1443435" y="525066"/>
                </a:lnTo>
                <a:lnTo>
                  <a:pt x="1433513" y="517922"/>
                </a:lnTo>
                <a:lnTo>
                  <a:pt x="1423988" y="509985"/>
                </a:lnTo>
                <a:lnTo>
                  <a:pt x="1414066" y="500460"/>
                </a:lnTo>
                <a:lnTo>
                  <a:pt x="1404938" y="490538"/>
                </a:lnTo>
                <a:lnTo>
                  <a:pt x="1395810" y="479425"/>
                </a:lnTo>
                <a:lnTo>
                  <a:pt x="1386682" y="467519"/>
                </a:lnTo>
                <a:lnTo>
                  <a:pt x="1378744" y="454819"/>
                </a:lnTo>
                <a:lnTo>
                  <a:pt x="1375173" y="448072"/>
                </a:lnTo>
                <a:lnTo>
                  <a:pt x="1371601" y="441325"/>
                </a:lnTo>
                <a:lnTo>
                  <a:pt x="1368426" y="434578"/>
                </a:lnTo>
                <a:lnTo>
                  <a:pt x="1364854" y="427434"/>
                </a:lnTo>
                <a:lnTo>
                  <a:pt x="1362076" y="420291"/>
                </a:lnTo>
                <a:lnTo>
                  <a:pt x="1359298" y="412750"/>
                </a:lnTo>
                <a:lnTo>
                  <a:pt x="1356916" y="405209"/>
                </a:lnTo>
                <a:lnTo>
                  <a:pt x="1354932" y="397669"/>
                </a:lnTo>
                <a:lnTo>
                  <a:pt x="1352948" y="402828"/>
                </a:lnTo>
                <a:lnTo>
                  <a:pt x="1350963" y="406400"/>
                </a:lnTo>
                <a:lnTo>
                  <a:pt x="1350169" y="408384"/>
                </a:lnTo>
                <a:lnTo>
                  <a:pt x="1349376" y="409178"/>
                </a:lnTo>
                <a:lnTo>
                  <a:pt x="1348185" y="409972"/>
                </a:lnTo>
                <a:lnTo>
                  <a:pt x="1346994" y="409972"/>
                </a:lnTo>
                <a:lnTo>
                  <a:pt x="1345407" y="409972"/>
                </a:lnTo>
                <a:lnTo>
                  <a:pt x="1344613" y="409178"/>
                </a:lnTo>
                <a:lnTo>
                  <a:pt x="1343423" y="407591"/>
                </a:lnTo>
                <a:lnTo>
                  <a:pt x="1342232" y="406003"/>
                </a:lnTo>
                <a:lnTo>
                  <a:pt x="1340248" y="401638"/>
                </a:lnTo>
                <a:lnTo>
                  <a:pt x="1338263" y="395684"/>
                </a:lnTo>
                <a:lnTo>
                  <a:pt x="1337073" y="388541"/>
                </a:lnTo>
                <a:lnTo>
                  <a:pt x="1335882" y="379809"/>
                </a:lnTo>
                <a:lnTo>
                  <a:pt x="1335088" y="371078"/>
                </a:lnTo>
                <a:lnTo>
                  <a:pt x="1335088" y="361156"/>
                </a:lnTo>
                <a:lnTo>
                  <a:pt x="1335088" y="351234"/>
                </a:lnTo>
                <a:lnTo>
                  <a:pt x="1335882" y="342106"/>
                </a:lnTo>
                <a:lnTo>
                  <a:pt x="1337073" y="333772"/>
                </a:lnTo>
                <a:lnTo>
                  <a:pt x="1338263" y="326231"/>
                </a:lnTo>
                <a:lnTo>
                  <a:pt x="1340248" y="320675"/>
                </a:lnTo>
                <a:lnTo>
                  <a:pt x="1342232" y="315912"/>
                </a:lnTo>
                <a:lnTo>
                  <a:pt x="1343423" y="314325"/>
                </a:lnTo>
                <a:lnTo>
                  <a:pt x="1344613" y="312737"/>
                </a:lnTo>
                <a:lnTo>
                  <a:pt x="1345407" y="312341"/>
                </a:lnTo>
                <a:lnTo>
                  <a:pt x="1346994" y="311944"/>
                </a:lnTo>
                <a:lnTo>
                  <a:pt x="1347788" y="311944"/>
                </a:lnTo>
                <a:lnTo>
                  <a:pt x="1348582" y="312341"/>
                </a:lnTo>
                <a:lnTo>
                  <a:pt x="1348979" y="300037"/>
                </a:lnTo>
                <a:lnTo>
                  <a:pt x="1349773" y="294084"/>
                </a:lnTo>
                <a:lnTo>
                  <a:pt x="1350566" y="288528"/>
                </a:lnTo>
                <a:lnTo>
                  <a:pt x="1350169" y="281781"/>
                </a:lnTo>
                <a:lnTo>
                  <a:pt x="1349773" y="275431"/>
                </a:lnTo>
                <a:lnTo>
                  <a:pt x="1349773" y="269081"/>
                </a:lnTo>
                <a:lnTo>
                  <a:pt x="1350169" y="263525"/>
                </a:lnTo>
                <a:lnTo>
                  <a:pt x="1350566" y="257969"/>
                </a:lnTo>
                <a:lnTo>
                  <a:pt x="1351360" y="253206"/>
                </a:lnTo>
                <a:lnTo>
                  <a:pt x="1352154" y="248444"/>
                </a:lnTo>
                <a:lnTo>
                  <a:pt x="1353741" y="243681"/>
                </a:lnTo>
                <a:lnTo>
                  <a:pt x="1355329" y="240109"/>
                </a:lnTo>
                <a:lnTo>
                  <a:pt x="1356916" y="236140"/>
                </a:lnTo>
                <a:lnTo>
                  <a:pt x="1358901" y="232569"/>
                </a:lnTo>
                <a:lnTo>
                  <a:pt x="1361282" y="229394"/>
                </a:lnTo>
                <a:lnTo>
                  <a:pt x="1363663" y="226615"/>
                </a:lnTo>
                <a:lnTo>
                  <a:pt x="1366044" y="223837"/>
                </a:lnTo>
                <a:lnTo>
                  <a:pt x="1369219" y="221456"/>
                </a:lnTo>
                <a:lnTo>
                  <a:pt x="1371998" y="219472"/>
                </a:lnTo>
                <a:lnTo>
                  <a:pt x="1358504" y="219869"/>
                </a:lnTo>
                <a:lnTo>
                  <a:pt x="1348582" y="219869"/>
                </a:lnTo>
                <a:lnTo>
                  <a:pt x="1339454" y="220662"/>
                </a:lnTo>
                <a:lnTo>
                  <a:pt x="1345407" y="217090"/>
                </a:lnTo>
                <a:lnTo>
                  <a:pt x="1351757" y="213122"/>
                </a:lnTo>
                <a:lnTo>
                  <a:pt x="1358107" y="208756"/>
                </a:lnTo>
                <a:lnTo>
                  <a:pt x="1364457" y="203597"/>
                </a:lnTo>
                <a:lnTo>
                  <a:pt x="1376760" y="194865"/>
                </a:lnTo>
                <a:lnTo>
                  <a:pt x="1382316" y="190897"/>
                </a:lnTo>
                <a:lnTo>
                  <a:pt x="1387476" y="187722"/>
                </a:lnTo>
                <a:lnTo>
                  <a:pt x="1401763" y="180975"/>
                </a:lnTo>
                <a:lnTo>
                  <a:pt x="1415257" y="175022"/>
                </a:lnTo>
                <a:lnTo>
                  <a:pt x="1428751" y="170259"/>
                </a:lnTo>
                <a:lnTo>
                  <a:pt x="1441054" y="166687"/>
                </a:lnTo>
                <a:lnTo>
                  <a:pt x="1453754" y="163115"/>
                </a:lnTo>
                <a:lnTo>
                  <a:pt x="1466057" y="161131"/>
                </a:lnTo>
                <a:lnTo>
                  <a:pt x="1477963" y="159544"/>
                </a:lnTo>
                <a:lnTo>
                  <a:pt x="1489473" y="159147"/>
                </a:lnTo>
                <a:lnTo>
                  <a:pt x="1500585" y="158750"/>
                </a:lnTo>
                <a:close/>
                <a:moveTo>
                  <a:pt x="354192" y="158750"/>
                </a:moveTo>
                <a:lnTo>
                  <a:pt x="365290" y="159147"/>
                </a:lnTo>
                <a:lnTo>
                  <a:pt x="375199" y="159940"/>
                </a:lnTo>
                <a:lnTo>
                  <a:pt x="385108" y="161528"/>
                </a:lnTo>
                <a:lnTo>
                  <a:pt x="394620" y="163115"/>
                </a:lnTo>
                <a:lnTo>
                  <a:pt x="403340" y="165894"/>
                </a:lnTo>
                <a:lnTo>
                  <a:pt x="412060" y="168275"/>
                </a:lnTo>
                <a:lnTo>
                  <a:pt x="420383" y="171450"/>
                </a:lnTo>
                <a:lnTo>
                  <a:pt x="428310" y="174228"/>
                </a:lnTo>
                <a:lnTo>
                  <a:pt x="435445" y="177403"/>
                </a:lnTo>
                <a:lnTo>
                  <a:pt x="442183" y="180975"/>
                </a:lnTo>
                <a:lnTo>
                  <a:pt x="448524" y="184150"/>
                </a:lnTo>
                <a:lnTo>
                  <a:pt x="460019" y="191690"/>
                </a:lnTo>
                <a:lnTo>
                  <a:pt x="469135" y="198437"/>
                </a:lnTo>
                <a:lnTo>
                  <a:pt x="476665" y="203994"/>
                </a:lnTo>
                <a:lnTo>
                  <a:pt x="482214" y="208756"/>
                </a:lnTo>
                <a:lnTo>
                  <a:pt x="486178" y="213122"/>
                </a:lnTo>
                <a:lnTo>
                  <a:pt x="484592" y="216297"/>
                </a:lnTo>
                <a:lnTo>
                  <a:pt x="483007" y="219869"/>
                </a:lnTo>
                <a:lnTo>
                  <a:pt x="480629" y="224234"/>
                </a:lnTo>
                <a:lnTo>
                  <a:pt x="477062" y="229394"/>
                </a:lnTo>
                <a:lnTo>
                  <a:pt x="472306" y="234950"/>
                </a:lnTo>
                <a:lnTo>
                  <a:pt x="467549" y="240903"/>
                </a:lnTo>
                <a:lnTo>
                  <a:pt x="461604" y="246459"/>
                </a:lnTo>
                <a:lnTo>
                  <a:pt x="458037" y="248840"/>
                </a:lnTo>
                <a:lnTo>
                  <a:pt x="454866" y="251222"/>
                </a:lnTo>
                <a:lnTo>
                  <a:pt x="450902" y="253603"/>
                </a:lnTo>
                <a:lnTo>
                  <a:pt x="446939" y="255587"/>
                </a:lnTo>
                <a:lnTo>
                  <a:pt x="442579" y="257175"/>
                </a:lnTo>
                <a:lnTo>
                  <a:pt x="437823" y="258762"/>
                </a:lnTo>
                <a:lnTo>
                  <a:pt x="433463" y="259953"/>
                </a:lnTo>
                <a:lnTo>
                  <a:pt x="428310" y="260747"/>
                </a:lnTo>
                <a:lnTo>
                  <a:pt x="423158" y="261144"/>
                </a:lnTo>
                <a:lnTo>
                  <a:pt x="417609" y="261144"/>
                </a:lnTo>
                <a:lnTo>
                  <a:pt x="411663" y="260747"/>
                </a:lnTo>
                <a:lnTo>
                  <a:pt x="406114" y="259953"/>
                </a:lnTo>
                <a:lnTo>
                  <a:pt x="399773" y="257969"/>
                </a:lnTo>
                <a:lnTo>
                  <a:pt x="393431" y="255984"/>
                </a:lnTo>
                <a:lnTo>
                  <a:pt x="386693" y="253603"/>
                </a:lnTo>
                <a:lnTo>
                  <a:pt x="379559" y="250031"/>
                </a:lnTo>
                <a:lnTo>
                  <a:pt x="371235" y="246062"/>
                </a:lnTo>
                <a:lnTo>
                  <a:pt x="362912" y="242490"/>
                </a:lnTo>
                <a:lnTo>
                  <a:pt x="396602" y="258762"/>
                </a:lnTo>
                <a:lnTo>
                  <a:pt x="412060" y="266303"/>
                </a:lnTo>
                <a:lnTo>
                  <a:pt x="419987" y="269081"/>
                </a:lnTo>
                <a:lnTo>
                  <a:pt x="427518" y="271462"/>
                </a:lnTo>
                <a:lnTo>
                  <a:pt x="434256" y="273844"/>
                </a:lnTo>
                <a:lnTo>
                  <a:pt x="440994" y="275431"/>
                </a:lnTo>
                <a:lnTo>
                  <a:pt x="447732" y="276622"/>
                </a:lnTo>
                <a:lnTo>
                  <a:pt x="453677" y="277019"/>
                </a:lnTo>
                <a:lnTo>
                  <a:pt x="459226" y="276622"/>
                </a:lnTo>
                <a:lnTo>
                  <a:pt x="464378" y="275431"/>
                </a:lnTo>
                <a:lnTo>
                  <a:pt x="469531" y="273844"/>
                </a:lnTo>
                <a:lnTo>
                  <a:pt x="471513" y="271859"/>
                </a:lnTo>
                <a:lnTo>
                  <a:pt x="473891" y="270669"/>
                </a:lnTo>
                <a:lnTo>
                  <a:pt x="475080" y="282178"/>
                </a:lnTo>
                <a:lnTo>
                  <a:pt x="475476" y="292497"/>
                </a:lnTo>
                <a:lnTo>
                  <a:pt x="475476" y="302419"/>
                </a:lnTo>
                <a:lnTo>
                  <a:pt x="475080" y="311944"/>
                </a:lnTo>
                <a:lnTo>
                  <a:pt x="476665" y="310356"/>
                </a:lnTo>
                <a:lnTo>
                  <a:pt x="477458" y="309959"/>
                </a:lnTo>
                <a:lnTo>
                  <a:pt x="478251" y="309562"/>
                </a:lnTo>
                <a:lnTo>
                  <a:pt x="479440" y="309959"/>
                </a:lnTo>
                <a:lnTo>
                  <a:pt x="481025" y="310753"/>
                </a:lnTo>
                <a:lnTo>
                  <a:pt x="482214" y="311944"/>
                </a:lnTo>
                <a:lnTo>
                  <a:pt x="483007" y="313928"/>
                </a:lnTo>
                <a:lnTo>
                  <a:pt x="484989" y="317897"/>
                </a:lnTo>
                <a:lnTo>
                  <a:pt x="486574" y="323850"/>
                </a:lnTo>
                <a:lnTo>
                  <a:pt x="488556" y="331391"/>
                </a:lnTo>
                <a:lnTo>
                  <a:pt x="489349" y="339328"/>
                </a:lnTo>
                <a:lnTo>
                  <a:pt x="490141" y="348853"/>
                </a:lnTo>
                <a:lnTo>
                  <a:pt x="490538" y="358775"/>
                </a:lnTo>
                <a:lnTo>
                  <a:pt x="490141" y="368697"/>
                </a:lnTo>
                <a:lnTo>
                  <a:pt x="489349" y="377825"/>
                </a:lnTo>
                <a:lnTo>
                  <a:pt x="488556" y="385763"/>
                </a:lnTo>
                <a:lnTo>
                  <a:pt x="486574" y="393303"/>
                </a:lnTo>
                <a:lnTo>
                  <a:pt x="484989" y="399256"/>
                </a:lnTo>
                <a:lnTo>
                  <a:pt x="483007" y="404019"/>
                </a:lnTo>
                <a:lnTo>
                  <a:pt x="482214" y="405209"/>
                </a:lnTo>
                <a:lnTo>
                  <a:pt x="481025" y="406400"/>
                </a:lnTo>
                <a:lnTo>
                  <a:pt x="479440" y="407194"/>
                </a:lnTo>
                <a:lnTo>
                  <a:pt x="478251" y="407591"/>
                </a:lnTo>
                <a:lnTo>
                  <a:pt x="477062" y="407194"/>
                </a:lnTo>
                <a:lnTo>
                  <a:pt x="475873" y="406400"/>
                </a:lnTo>
                <a:lnTo>
                  <a:pt x="475080" y="405209"/>
                </a:lnTo>
                <a:lnTo>
                  <a:pt x="473891" y="403622"/>
                </a:lnTo>
                <a:lnTo>
                  <a:pt x="471513" y="398463"/>
                </a:lnTo>
                <a:lnTo>
                  <a:pt x="469927" y="392113"/>
                </a:lnTo>
                <a:lnTo>
                  <a:pt x="468738" y="400447"/>
                </a:lnTo>
                <a:lnTo>
                  <a:pt x="467549" y="409178"/>
                </a:lnTo>
                <a:lnTo>
                  <a:pt x="465171" y="417116"/>
                </a:lnTo>
                <a:lnTo>
                  <a:pt x="463586" y="425053"/>
                </a:lnTo>
                <a:lnTo>
                  <a:pt x="461208" y="432594"/>
                </a:lnTo>
                <a:lnTo>
                  <a:pt x="458433" y="440135"/>
                </a:lnTo>
                <a:lnTo>
                  <a:pt x="455659" y="447278"/>
                </a:lnTo>
                <a:lnTo>
                  <a:pt x="452488" y="454025"/>
                </a:lnTo>
                <a:lnTo>
                  <a:pt x="449317" y="460772"/>
                </a:lnTo>
                <a:lnTo>
                  <a:pt x="445353" y="467519"/>
                </a:lnTo>
                <a:lnTo>
                  <a:pt x="441786" y="473869"/>
                </a:lnTo>
                <a:lnTo>
                  <a:pt x="437823" y="479822"/>
                </a:lnTo>
                <a:lnTo>
                  <a:pt x="433859" y="485775"/>
                </a:lnTo>
                <a:lnTo>
                  <a:pt x="429499" y="491331"/>
                </a:lnTo>
                <a:lnTo>
                  <a:pt x="424743" y="496491"/>
                </a:lnTo>
                <a:lnTo>
                  <a:pt x="420780" y="501253"/>
                </a:lnTo>
                <a:lnTo>
                  <a:pt x="416023" y="506016"/>
                </a:lnTo>
                <a:lnTo>
                  <a:pt x="410871" y="510778"/>
                </a:lnTo>
                <a:lnTo>
                  <a:pt x="406511" y="514747"/>
                </a:lnTo>
                <a:lnTo>
                  <a:pt x="401358" y="518716"/>
                </a:lnTo>
                <a:lnTo>
                  <a:pt x="396206" y="521891"/>
                </a:lnTo>
                <a:lnTo>
                  <a:pt x="391053" y="525463"/>
                </a:lnTo>
                <a:lnTo>
                  <a:pt x="386297" y="528241"/>
                </a:lnTo>
                <a:lnTo>
                  <a:pt x="381144" y="531416"/>
                </a:lnTo>
                <a:lnTo>
                  <a:pt x="375992" y="533400"/>
                </a:lnTo>
                <a:lnTo>
                  <a:pt x="370839" y="535385"/>
                </a:lnTo>
                <a:lnTo>
                  <a:pt x="366083" y="537766"/>
                </a:lnTo>
                <a:lnTo>
                  <a:pt x="360930" y="538957"/>
                </a:lnTo>
                <a:lnTo>
                  <a:pt x="355778" y="540147"/>
                </a:lnTo>
                <a:lnTo>
                  <a:pt x="351021" y="540941"/>
                </a:lnTo>
                <a:lnTo>
                  <a:pt x="346265" y="541338"/>
                </a:lnTo>
                <a:lnTo>
                  <a:pt x="341509" y="541338"/>
                </a:lnTo>
                <a:lnTo>
                  <a:pt x="337545" y="541338"/>
                </a:lnTo>
                <a:lnTo>
                  <a:pt x="333582" y="540941"/>
                </a:lnTo>
                <a:lnTo>
                  <a:pt x="329222" y="540147"/>
                </a:lnTo>
                <a:lnTo>
                  <a:pt x="325258" y="538957"/>
                </a:lnTo>
                <a:lnTo>
                  <a:pt x="320898" y="537369"/>
                </a:lnTo>
                <a:lnTo>
                  <a:pt x="316142" y="535385"/>
                </a:lnTo>
                <a:lnTo>
                  <a:pt x="307026" y="531019"/>
                </a:lnTo>
                <a:lnTo>
                  <a:pt x="297117" y="525066"/>
                </a:lnTo>
                <a:lnTo>
                  <a:pt x="287605" y="517922"/>
                </a:lnTo>
                <a:lnTo>
                  <a:pt x="278092" y="509985"/>
                </a:lnTo>
                <a:lnTo>
                  <a:pt x="268183" y="500460"/>
                </a:lnTo>
                <a:lnTo>
                  <a:pt x="258671" y="490538"/>
                </a:lnTo>
                <a:lnTo>
                  <a:pt x="249555" y="479425"/>
                </a:lnTo>
                <a:lnTo>
                  <a:pt x="240835" y="467519"/>
                </a:lnTo>
                <a:lnTo>
                  <a:pt x="232908" y="454819"/>
                </a:lnTo>
                <a:lnTo>
                  <a:pt x="228944" y="448072"/>
                </a:lnTo>
                <a:lnTo>
                  <a:pt x="225377" y="441325"/>
                </a:lnTo>
                <a:lnTo>
                  <a:pt x="221810" y="434578"/>
                </a:lnTo>
                <a:lnTo>
                  <a:pt x="219036" y="427434"/>
                </a:lnTo>
                <a:lnTo>
                  <a:pt x="215865" y="420291"/>
                </a:lnTo>
                <a:lnTo>
                  <a:pt x="213090" y="412750"/>
                </a:lnTo>
                <a:lnTo>
                  <a:pt x="211109" y="405209"/>
                </a:lnTo>
                <a:lnTo>
                  <a:pt x="208730" y="397669"/>
                </a:lnTo>
                <a:lnTo>
                  <a:pt x="207145" y="402828"/>
                </a:lnTo>
                <a:lnTo>
                  <a:pt x="205163" y="406400"/>
                </a:lnTo>
                <a:lnTo>
                  <a:pt x="204371" y="408384"/>
                </a:lnTo>
                <a:lnTo>
                  <a:pt x="203181" y="409178"/>
                </a:lnTo>
                <a:lnTo>
                  <a:pt x="201992" y="409972"/>
                </a:lnTo>
                <a:lnTo>
                  <a:pt x="200803" y="409972"/>
                </a:lnTo>
                <a:lnTo>
                  <a:pt x="199614" y="409972"/>
                </a:lnTo>
                <a:lnTo>
                  <a:pt x="198425" y="409178"/>
                </a:lnTo>
                <a:lnTo>
                  <a:pt x="197236" y="407591"/>
                </a:lnTo>
                <a:lnTo>
                  <a:pt x="196443" y="406003"/>
                </a:lnTo>
                <a:lnTo>
                  <a:pt x="194065" y="401638"/>
                </a:lnTo>
                <a:lnTo>
                  <a:pt x="192480" y="395684"/>
                </a:lnTo>
                <a:lnTo>
                  <a:pt x="190895" y="388541"/>
                </a:lnTo>
                <a:lnTo>
                  <a:pt x="190102" y="379809"/>
                </a:lnTo>
                <a:lnTo>
                  <a:pt x="188913" y="371078"/>
                </a:lnTo>
                <a:lnTo>
                  <a:pt x="188913" y="361156"/>
                </a:lnTo>
                <a:lnTo>
                  <a:pt x="188913" y="351234"/>
                </a:lnTo>
                <a:lnTo>
                  <a:pt x="190102" y="342106"/>
                </a:lnTo>
                <a:lnTo>
                  <a:pt x="190895" y="333772"/>
                </a:lnTo>
                <a:lnTo>
                  <a:pt x="192480" y="326231"/>
                </a:lnTo>
                <a:lnTo>
                  <a:pt x="194065" y="320675"/>
                </a:lnTo>
                <a:lnTo>
                  <a:pt x="196443" y="315912"/>
                </a:lnTo>
                <a:lnTo>
                  <a:pt x="197236" y="314325"/>
                </a:lnTo>
                <a:lnTo>
                  <a:pt x="198425" y="312737"/>
                </a:lnTo>
                <a:lnTo>
                  <a:pt x="199614" y="312341"/>
                </a:lnTo>
                <a:lnTo>
                  <a:pt x="200803" y="311944"/>
                </a:lnTo>
                <a:lnTo>
                  <a:pt x="201596" y="311944"/>
                </a:lnTo>
                <a:lnTo>
                  <a:pt x="201992" y="312341"/>
                </a:lnTo>
                <a:lnTo>
                  <a:pt x="203181" y="300037"/>
                </a:lnTo>
                <a:lnTo>
                  <a:pt x="203974" y="294084"/>
                </a:lnTo>
                <a:lnTo>
                  <a:pt x="204767" y="288528"/>
                </a:lnTo>
                <a:lnTo>
                  <a:pt x="204371" y="281781"/>
                </a:lnTo>
                <a:lnTo>
                  <a:pt x="203974" y="275431"/>
                </a:lnTo>
                <a:lnTo>
                  <a:pt x="203974" y="269081"/>
                </a:lnTo>
                <a:lnTo>
                  <a:pt x="203974" y="263525"/>
                </a:lnTo>
                <a:lnTo>
                  <a:pt x="204767" y="257969"/>
                </a:lnTo>
                <a:lnTo>
                  <a:pt x="205560" y="253206"/>
                </a:lnTo>
                <a:lnTo>
                  <a:pt x="206352" y="248444"/>
                </a:lnTo>
                <a:lnTo>
                  <a:pt x="207541" y="243681"/>
                </a:lnTo>
                <a:lnTo>
                  <a:pt x="209127" y="240109"/>
                </a:lnTo>
                <a:lnTo>
                  <a:pt x="211109" y="236140"/>
                </a:lnTo>
                <a:lnTo>
                  <a:pt x="213090" y="232569"/>
                </a:lnTo>
                <a:lnTo>
                  <a:pt x="215072" y="229394"/>
                </a:lnTo>
                <a:lnTo>
                  <a:pt x="217847" y="226615"/>
                </a:lnTo>
                <a:lnTo>
                  <a:pt x="220225" y="223837"/>
                </a:lnTo>
                <a:lnTo>
                  <a:pt x="222603" y="221456"/>
                </a:lnTo>
                <a:lnTo>
                  <a:pt x="225774" y="219472"/>
                </a:lnTo>
                <a:lnTo>
                  <a:pt x="212694" y="219869"/>
                </a:lnTo>
                <a:lnTo>
                  <a:pt x="201992" y="219869"/>
                </a:lnTo>
                <a:lnTo>
                  <a:pt x="193273" y="220662"/>
                </a:lnTo>
                <a:lnTo>
                  <a:pt x="199614" y="217090"/>
                </a:lnTo>
                <a:lnTo>
                  <a:pt x="205956" y="213122"/>
                </a:lnTo>
                <a:lnTo>
                  <a:pt x="212298" y="208756"/>
                </a:lnTo>
                <a:lnTo>
                  <a:pt x="218639" y="203597"/>
                </a:lnTo>
                <a:lnTo>
                  <a:pt x="230926" y="194865"/>
                </a:lnTo>
                <a:lnTo>
                  <a:pt x="236079" y="190897"/>
                </a:lnTo>
                <a:lnTo>
                  <a:pt x="241231" y="187722"/>
                </a:lnTo>
                <a:lnTo>
                  <a:pt x="255104" y="180975"/>
                </a:lnTo>
                <a:lnTo>
                  <a:pt x="268976" y="175022"/>
                </a:lnTo>
                <a:lnTo>
                  <a:pt x="282056" y="170259"/>
                </a:lnTo>
                <a:lnTo>
                  <a:pt x="295135" y="166687"/>
                </a:lnTo>
                <a:lnTo>
                  <a:pt x="307819" y="163115"/>
                </a:lnTo>
                <a:lnTo>
                  <a:pt x="320106" y="161131"/>
                </a:lnTo>
                <a:lnTo>
                  <a:pt x="331996" y="159544"/>
                </a:lnTo>
                <a:lnTo>
                  <a:pt x="343094" y="159147"/>
                </a:lnTo>
                <a:lnTo>
                  <a:pt x="354192" y="158750"/>
                </a:lnTo>
                <a:close/>
                <a:moveTo>
                  <a:pt x="923918" y="157956"/>
                </a:moveTo>
                <a:lnTo>
                  <a:pt x="917185" y="158353"/>
                </a:lnTo>
                <a:lnTo>
                  <a:pt x="910056" y="158750"/>
                </a:lnTo>
                <a:lnTo>
                  <a:pt x="902928" y="159544"/>
                </a:lnTo>
                <a:lnTo>
                  <a:pt x="895403" y="161131"/>
                </a:lnTo>
                <a:lnTo>
                  <a:pt x="881937" y="164306"/>
                </a:lnTo>
                <a:lnTo>
                  <a:pt x="875996" y="165894"/>
                </a:lnTo>
                <a:lnTo>
                  <a:pt x="870451" y="167878"/>
                </a:lnTo>
                <a:lnTo>
                  <a:pt x="870451" y="196453"/>
                </a:lnTo>
                <a:lnTo>
                  <a:pt x="871640" y="196453"/>
                </a:lnTo>
                <a:lnTo>
                  <a:pt x="876392" y="194072"/>
                </a:lnTo>
                <a:lnTo>
                  <a:pt x="881145" y="191691"/>
                </a:lnTo>
                <a:lnTo>
                  <a:pt x="887086" y="189309"/>
                </a:lnTo>
                <a:lnTo>
                  <a:pt x="893422" y="186928"/>
                </a:lnTo>
                <a:lnTo>
                  <a:pt x="900551" y="184944"/>
                </a:lnTo>
                <a:lnTo>
                  <a:pt x="907680" y="182959"/>
                </a:lnTo>
                <a:lnTo>
                  <a:pt x="914809" y="182166"/>
                </a:lnTo>
                <a:lnTo>
                  <a:pt x="922334" y="182166"/>
                </a:lnTo>
                <a:lnTo>
                  <a:pt x="926294" y="182166"/>
                </a:lnTo>
                <a:lnTo>
                  <a:pt x="930255" y="182562"/>
                </a:lnTo>
                <a:lnTo>
                  <a:pt x="934215" y="182959"/>
                </a:lnTo>
                <a:lnTo>
                  <a:pt x="937384" y="183753"/>
                </a:lnTo>
                <a:lnTo>
                  <a:pt x="940948" y="185341"/>
                </a:lnTo>
                <a:lnTo>
                  <a:pt x="944117" y="186531"/>
                </a:lnTo>
                <a:lnTo>
                  <a:pt x="947285" y="188119"/>
                </a:lnTo>
                <a:lnTo>
                  <a:pt x="950057" y="189706"/>
                </a:lnTo>
                <a:lnTo>
                  <a:pt x="952434" y="192087"/>
                </a:lnTo>
                <a:lnTo>
                  <a:pt x="954810" y="194072"/>
                </a:lnTo>
                <a:lnTo>
                  <a:pt x="956394" y="196850"/>
                </a:lnTo>
                <a:lnTo>
                  <a:pt x="957978" y="199628"/>
                </a:lnTo>
                <a:lnTo>
                  <a:pt x="959167" y="202803"/>
                </a:lnTo>
                <a:lnTo>
                  <a:pt x="959959" y="206375"/>
                </a:lnTo>
                <a:lnTo>
                  <a:pt x="960751" y="209550"/>
                </a:lnTo>
                <a:lnTo>
                  <a:pt x="960751" y="213519"/>
                </a:lnTo>
                <a:lnTo>
                  <a:pt x="959959" y="219472"/>
                </a:lnTo>
                <a:lnTo>
                  <a:pt x="959167" y="224234"/>
                </a:lnTo>
                <a:lnTo>
                  <a:pt x="957978" y="229394"/>
                </a:lnTo>
                <a:lnTo>
                  <a:pt x="955998" y="233759"/>
                </a:lnTo>
                <a:lnTo>
                  <a:pt x="954018" y="237331"/>
                </a:lnTo>
                <a:lnTo>
                  <a:pt x="950850" y="241300"/>
                </a:lnTo>
                <a:lnTo>
                  <a:pt x="947681" y="245269"/>
                </a:lnTo>
                <a:lnTo>
                  <a:pt x="943325" y="248444"/>
                </a:lnTo>
                <a:lnTo>
                  <a:pt x="939760" y="252016"/>
                </a:lnTo>
                <a:lnTo>
                  <a:pt x="935800" y="254794"/>
                </a:lnTo>
                <a:lnTo>
                  <a:pt x="931047" y="257969"/>
                </a:lnTo>
                <a:lnTo>
                  <a:pt x="925898" y="261144"/>
                </a:lnTo>
                <a:lnTo>
                  <a:pt x="906096" y="272653"/>
                </a:lnTo>
                <a:lnTo>
                  <a:pt x="906096" y="315516"/>
                </a:lnTo>
                <a:lnTo>
                  <a:pt x="931443" y="315516"/>
                </a:lnTo>
                <a:lnTo>
                  <a:pt x="931443" y="283766"/>
                </a:lnTo>
                <a:lnTo>
                  <a:pt x="942929" y="277019"/>
                </a:lnTo>
                <a:lnTo>
                  <a:pt x="953226" y="270272"/>
                </a:lnTo>
                <a:lnTo>
                  <a:pt x="958374" y="266700"/>
                </a:lnTo>
                <a:lnTo>
                  <a:pt x="963127" y="262731"/>
                </a:lnTo>
                <a:lnTo>
                  <a:pt x="967484" y="259159"/>
                </a:lnTo>
                <a:lnTo>
                  <a:pt x="971444" y="255191"/>
                </a:lnTo>
                <a:lnTo>
                  <a:pt x="975405" y="250825"/>
                </a:lnTo>
                <a:lnTo>
                  <a:pt x="978573" y="246459"/>
                </a:lnTo>
                <a:lnTo>
                  <a:pt x="981741" y="241300"/>
                </a:lnTo>
                <a:lnTo>
                  <a:pt x="984514" y="236141"/>
                </a:lnTo>
                <a:lnTo>
                  <a:pt x="986494" y="230187"/>
                </a:lnTo>
                <a:lnTo>
                  <a:pt x="988079" y="224234"/>
                </a:lnTo>
                <a:lnTo>
                  <a:pt x="989267" y="218281"/>
                </a:lnTo>
                <a:lnTo>
                  <a:pt x="989267" y="211534"/>
                </a:lnTo>
                <a:lnTo>
                  <a:pt x="989267" y="205581"/>
                </a:lnTo>
                <a:lnTo>
                  <a:pt x="988475" y="200025"/>
                </a:lnTo>
                <a:lnTo>
                  <a:pt x="986494" y="194866"/>
                </a:lnTo>
                <a:lnTo>
                  <a:pt x="984910" y="189706"/>
                </a:lnTo>
                <a:lnTo>
                  <a:pt x="982534" y="185341"/>
                </a:lnTo>
                <a:lnTo>
                  <a:pt x="979365" y="180578"/>
                </a:lnTo>
                <a:lnTo>
                  <a:pt x="975801" y="176212"/>
                </a:lnTo>
                <a:lnTo>
                  <a:pt x="971840" y="172641"/>
                </a:lnTo>
                <a:lnTo>
                  <a:pt x="967484" y="169069"/>
                </a:lnTo>
                <a:lnTo>
                  <a:pt x="962335" y="166291"/>
                </a:lnTo>
                <a:lnTo>
                  <a:pt x="956790" y="163512"/>
                </a:lnTo>
                <a:lnTo>
                  <a:pt x="951246" y="161528"/>
                </a:lnTo>
                <a:lnTo>
                  <a:pt x="944909" y="159941"/>
                </a:lnTo>
                <a:lnTo>
                  <a:pt x="938176" y="159147"/>
                </a:lnTo>
                <a:lnTo>
                  <a:pt x="931443" y="158353"/>
                </a:lnTo>
                <a:lnTo>
                  <a:pt x="923918" y="157956"/>
                </a:lnTo>
                <a:close/>
                <a:moveTo>
                  <a:pt x="925106" y="0"/>
                </a:moveTo>
                <a:lnTo>
                  <a:pt x="938968" y="0"/>
                </a:lnTo>
                <a:lnTo>
                  <a:pt x="952434" y="397"/>
                </a:lnTo>
                <a:lnTo>
                  <a:pt x="965503" y="1984"/>
                </a:lnTo>
                <a:lnTo>
                  <a:pt x="978177" y="3572"/>
                </a:lnTo>
                <a:lnTo>
                  <a:pt x="990059" y="5953"/>
                </a:lnTo>
                <a:lnTo>
                  <a:pt x="1001544" y="9128"/>
                </a:lnTo>
                <a:lnTo>
                  <a:pt x="1012238" y="12303"/>
                </a:lnTo>
                <a:lnTo>
                  <a:pt x="1022931" y="15875"/>
                </a:lnTo>
                <a:lnTo>
                  <a:pt x="1032436" y="19844"/>
                </a:lnTo>
                <a:lnTo>
                  <a:pt x="1041942" y="24209"/>
                </a:lnTo>
                <a:lnTo>
                  <a:pt x="1050259" y="28178"/>
                </a:lnTo>
                <a:lnTo>
                  <a:pt x="1058180" y="32544"/>
                </a:lnTo>
                <a:lnTo>
                  <a:pt x="1065704" y="37306"/>
                </a:lnTo>
                <a:lnTo>
                  <a:pt x="1072437" y="41275"/>
                </a:lnTo>
                <a:lnTo>
                  <a:pt x="1084715" y="50006"/>
                </a:lnTo>
                <a:lnTo>
                  <a:pt x="1093824" y="57547"/>
                </a:lnTo>
                <a:lnTo>
                  <a:pt x="1100557" y="63500"/>
                </a:lnTo>
                <a:lnTo>
                  <a:pt x="1106102" y="68659"/>
                </a:lnTo>
                <a:lnTo>
                  <a:pt x="1104121" y="73025"/>
                </a:lnTo>
                <a:lnTo>
                  <a:pt x="1101745" y="77390"/>
                </a:lnTo>
                <a:lnTo>
                  <a:pt x="1098577" y="83344"/>
                </a:lnTo>
                <a:lnTo>
                  <a:pt x="1094220" y="89694"/>
                </a:lnTo>
                <a:lnTo>
                  <a:pt x="1089071" y="96837"/>
                </a:lnTo>
                <a:lnTo>
                  <a:pt x="1082339" y="103981"/>
                </a:lnTo>
                <a:lnTo>
                  <a:pt x="1078774" y="107156"/>
                </a:lnTo>
                <a:lnTo>
                  <a:pt x="1074418" y="111125"/>
                </a:lnTo>
                <a:lnTo>
                  <a:pt x="1070457" y="113903"/>
                </a:lnTo>
                <a:lnTo>
                  <a:pt x="1066101" y="117475"/>
                </a:lnTo>
                <a:lnTo>
                  <a:pt x="1060952" y="119856"/>
                </a:lnTo>
                <a:lnTo>
                  <a:pt x="1056199" y="122237"/>
                </a:lnTo>
                <a:lnTo>
                  <a:pt x="1050655" y="125016"/>
                </a:lnTo>
                <a:lnTo>
                  <a:pt x="1045110" y="126603"/>
                </a:lnTo>
                <a:lnTo>
                  <a:pt x="1039169" y="128191"/>
                </a:lnTo>
                <a:lnTo>
                  <a:pt x="1032832" y="128984"/>
                </a:lnTo>
                <a:lnTo>
                  <a:pt x="1026100" y="129381"/>
                </a:lnTo>
                <a:lnTo>
                  <a:pt x="1018971" y="129381"/>
                </a:lnTo>
                <a:lnTo>
                  <a:pt x="1011842" y="128984"/>
                </a:lnTo>
                <a:lnTo>
                  <a:pt x="1004317" y="127794"/>
                </a:lnTo>
                <a:lnTo>
                  <a:pt x="996792" y="125809"/>
                </a:lnTo>
                <a:lnTo>
                  <a:pt x="988475" y="123428"/>
                </a:lnTo>
                <a:lnTo>
                  <a:pt x="979761" y="119856"/>
                </a:lnTo>
                <a:lnTo>
                  <a:pt x="971048" y="115490"/>
                </a:lnTo>
                <a:lnTo>
                  <a:pt x="960751" y="110728"/>
                </a:lnTo>
                <a:lnTo>
                  <a:pt x="950057" y="105965"/>
                </a:lnTo>
                <a:lnTo>
                  <a:pt x="992435" y="126603"/>
                </a:lnTo>
                <a:lnTo>
                  <a:pt x="1012634" y="135334"/>
                </a:lnTo>
                <a:lnTo>
                  <a:pt x="1022139" y="139700"/>
                </a:lnTo>
                <a:lnTo>
                  <a:pt x="1031248" y="142875"/>
                </a:lnTo>
                <a:lnTo>
                  <a:pt x="1039961" y="145653"/>
                </a:lnTo>
                <a:lnTo>
                  <a:pt x="1049070" y="147637"/>
                </a:lnTo>
                <a:lnTo>
                  <a:pt x="1056991" y="149225"/>
                </a:lnTo>
                <a:lnTo>
                  <a:pt x="1064516" y="149622"/>
                </a:lnTo>
                <a:lnTo>
                  <a:pt x="1068081" y="149622"/>
                </a:lnTo>
                <a:lnTo>
                  <a:pt x="1071645" y="149225"/>
                </a:lnTo>
                <a:lnTo>
                  <a:pt x="1075606" y="148431"/>
                </a:lnTo>
                <a:lnTo>
                  <a:pt x="1078378" y="147637"/>
                </a:lnTo>
                <a:lnTo>
                  <a:pt x="1081546" y="146844"/>
                </a:lnTo>
                <a:lnTo>
                  <a:pt x="1084715" y="145256"/>
                </a:lnTo>
                <a:lnTo>
                  <a:pt x="1087487" y="143272"/>
                </a:lnTo>
                <a:lnTo>
                  <a:pt x="1090260" y="141287"/>
                </a:lnTo>
                <a:lnTo>
                  <a:pt x="1091844" y="155972"/>
                </a:lnTo>
                <a:lnTo>
                  <a:pt x="1092240" y="169069"/>
                </a:lnTo>
                <a:lnTo>
                  <a:pt x="1092240" y="181769"/>
                </a:lnTo>
                <a:lnTo>
                  <a:pt x="1091448" y="194072"/>
                </a:lnTo>
                <a:lnTo>
                  <a:pt x="1093824" y="192087"/>
                </a:lnTo>
                <a:lnTo>
                  <a:pt x="1094616" y="191294"/>
                </a:lnTo>
                <a:lnTo>
                  <a:pt x="1096200" y="191294"/>
                </a:lnTo>
                <a:lnTo>
                  <a:pt x="1097785" y="191691"/>
                </a:lnTo>
                <a:lnTo>
                  <a:pt x="1098973" y="192484"/>
                </a:lnTo>
                <a:lnTo>
                  <a:pt x="1100557" y="194072"/>
                </a:lnTo>
                <a:lnTo>
                  <a:pt x="1101745" y="195659"/>
                </a:lnTo>
                <a:lnTo>
                  <a:pt x="1103329" y="198834"/>
                </a:lnTo>
                <a:lnTo>
                  <a:pt x="1104517" y="201612"/>
                </a:lnTo>
                <a:lnTo>
                  <a:pt x="1106894" y="209153"/>
                </a:lnTo>
                <a:lnTo>
                  <a:pt x="1108478" y="218678"/>
                </a:lnTo>
                <a:lnTo>
                  <a:pt x="1110062" y="228997"/>
                </a:lnTo>
                <a:lnTo>
                  <a:pt x="1110854" y="240506"/>
                </a:lnTo>
                <a:lnTo>
                  <a:pt x="1111250" y="253206"/>
                </a:lnTo>
                <a:lnTo>
                  <a:pt x="1110854" y="265113"/>
                </a:lnTo>
                <a:lnTo>
                  <a:pt x="1110062" y="277019"/>
                </a:lnTo>
                <a:lnTo>
                  <a:pt x="1108478" y="287734"/>
                </a:lnTo>
                <a:lnTo>
                  <a:pt x="1106894" y="296466"/>
                </a:lnTo>
                <a:lnTo>
                  <a:pt x="1104517" y="304006"/>
                </a:lnTo>
                <a:lnTo>
                  <a:pt x="1103329" y="307578"/>
                </a:lnTo>
                <a:lnTo>
                  <a:pt x="1101745" y="309959"/>
                </a:lnTo>
                <a:lnTo>
                  <a:pt x="1100557" y="311944"/>
                </a:lnTo>
                <a:lnTo>
                  <a:pt x="1098973" y="313531"/>
                </a:lnTo>
                <a:lnTo>
                  <a:pt x="1097785" y="314722"/>
                </a:lnTo>
                <a:lnTo>
                  <a:pt x="1096200" y="314722"/>
                </a:lnTo>
                <a:lnTo>
                  <a:pt x="1094220" y="314722"/>
                </a:lnTo>
                <a:lnTo>
                  <a:pt x="1093032" y="313531"/>
                </a:lnTo>
                <a:lnTo>
                  <a:pt x="1091448" y="311547"/>
                </a:lnTo>
                <a:lnTo>
                  <a:pt x="1090260" y="309563"/>
                </a:lnTo>
                <a:lnTo>
                  <a:pt x="1088279" y="306784"/>
                </a:lnTo>
                <a:lnTo>
                  <a:pt x="1087091" y="303213"/>
                </a:lnTo>
                <a:lnTo>
                  <a:pt x="1085111" y="295275"/>
                </a:lnTo>
                <a:lnTo>
                  <a:pt x="1083923" y="305594"/>
                </a:lnTo>
                <a:lnTo>
                  <a:pt x="1081546" y="316309"/>
                </a:lnTo>
                <a:lnTo>
                  <a:pt x="1079566" y="327025"/>
                </a:lnTo>
                <a:lnTo>
                  <a:pt x="1077190" y="336550"/>
                </a:lnTo>
                <a:lnTo>
                  <a:pt x="1074022" y="346075"/>
                </a:lnTo>
                <a:lnTo>
                  <a:pt x="1070853" y="355997"/>
                </a:lnTo>
                <a:lnTo>
                  <a:pt x="1067289" y="364728"/>
                </a:lnTo>
                <a:lnTo>
                  <a:pt x="1063328" y="373460"/>
                </a:lnTo>
                <a:lnTo>
                  <a:pt x="1058972" y="382588"/>
                </a:lnTo>
                <a:lnTo>
                  <a:pt x="1054219" y="390525"/>
                </a:lnTo>
                <a:lnTo>
                  <a:pt x="1049863" y="398463"/>
                </a:lnTo>
                <a:lnTo>
                  <a:pt x="1044714" y="406003"/>
                </a:lnTo>
                <a:lnTo>
                  <a:pt x="1039565" y="413147"/>
                </a:lnTo>
                <a:lnTo>
                  <a:pt x="1034021" y="420291"/>
                </a:lnTo>
                <a:lnTo>
                  <a:pt x="1028872" y="427038"/>
                </a:lnTo>
                <a:lnTo>
                  <a:pt x="1022931" y="433388"/>
                </a:lnTo>
                <a:lnTo>
                  <a:pt x="1016990" y="439341"/>
                </a:lnTo>
                <a:lnTo>
                  <a:pt x="1011050" y="444897"/>
                </a:lnTo>
                <a:lnTo>
                  <a:pt x="1004713" y="450453"/>
                </a:lnTo>
                <a:lnTo>
                  <a:pt x="998376" y="455216"/>
                </a:lnTo>
                <a:lnTo>
                  <a:pt x="992039" y="459581"/>
                </a:lnTo>
                <a:lnTo>
                  <a:pt x="985702" y="463947"/>
                </a:lnTo>
                <a:lnTo>
                  <a:pt x="979365" y="467519"/>
                </a:lnTo>
                <a:lnTo>
                  <a:pt x="973028" y="471091"/>
                </a:lnTo>
                <a:lnTo>
                  <a:pt x="966692" y="473869"/>
                </a:lnTo>
                <a:lnTo>
                  <a:pt x="959959" y="477044"/>
                </a:lnTo>
                <a:lnTo>
                  <a:pt x="954018" y="479028"/>
                </a:lnTo>
                <a:lnTo>
                  <a:pt x="947681" y="480616"/>
                </a:lnTo>
                <a:lnTo>
                  <a:pt x="941344" y="482600"/>
                </a:lnTo>
                <a:lnTo>
                  <a:pt x="935404" y="483394"/>
                </a:lnTo>
                <a:lnTo>
                  <a:pt x="929067" y="484188"/>
                </a:lnTo>
                <a:lnTo>
                  <a:pt x="923126" y="484188"/>
                </a:lnTo>
                <a:lnTo>
                  <a:pt x="917977" y="484188"/>
                </a:lnTo>
                <a:lnTo>
                  <a:pt x="912829" y="483394"/>
                </a:lnTo>
                <a:lnTo>
                  <a:pt x="908076" y="482203"/>
                </a:lnTo>
                <a:lnTo>
                  <a:pt x="902531" y="480616"/>
                </a:lnTo>
                <a:lnTo>
                  <a:pt x="896987" y="478632"/>
                </a:lnTo>
                <a:lnTo>
                  <a:pt x="891046" y="476647"/>
                </a:lnTo>
                <a:lnTo>
                  <a:pt x="885105" y="473472"/>
                </a:lnTo>
                <a:lnTo>
                  <a:pt x="879561" y="470694"/>
                </a:lnTo>
                <a:lnTo>
                  <a:pt x="873620" y="466725"/>
                </a:lnTo>
                <a:lnTo>
                  <a:pt x="867283" y="463153"/>
                </a:lnTo>
                <a:lnTo>
                  <a:pt x="861342" y="458788"/>
                </a:lnTo>
                <a:lnTo>
                  <a:pt x="855005" y="454025"/>
                </a:lnTo>
                <a:lnTo>
                  <a:pt x="848669" y="449263"/>
                </a:lnTo>
                <a:lnTo>
                  <a:pt x="842728" y="444103"/>
                </a:lnTo>
                <a:lnTo>
                  <a:pt x="836391" y="438150"/>
                </a:lnTo>
                <a:lnTo>
                  <a:pt x="830450" y="432197"/>
                </a:lnTo>
                <a:lnTo>
                  <a:pt x="824114" y="425847"/>
                </a:lnTo>
                <a:lnTo>
                  <a:pt x="818173" y="419497"/>
                </a:lnTo>
                <a:lnTo>
                  <a:pt x="812628" y="412750"/>
                </a:lnTo>
                <a:lnTo>
                  <a:pt x="807083" y="405606"/>
                </a:lnTo>
                <a:lnTo>
                  <a:pt x="801539" y="398463"/>
                </a:lnTo>
                <a:lnTo>
                  <a:pt x="795994" y="390525"/>
                </a:lnTo>
                <a:lnTo>
                  <a:pt x="790845" y="382985"/>
                </a:lnTo>
                <a:lnTo>
                  <a:pt x="786093" y="374650"/>
                </a:lnTo>
                <a:lnTo>
                  <a:pt x="780944" y="366316"/>
                </a:lnTo>
                <a:lnTo>
                  <a:pt x="776588" y="357585"/>
                </a:lnTo>
                <a:lnTo>
                  <a:pt x="772231" y="349250"/>
                </a:lnTo>
                <a:lnTo>
                  <a:pt x="768271" y="340122"/>
                </a:lnTo>
                <a:lnTo>
                  <a:pt x="764706" y="330597"/>
                </a:lnTo>
                <a:lnTo>
                  <a:pt x="761142" y="321469"/>
                </a:lnTo>
                <a:lnTo>
                  <a:pt x="758369" y="311944"/>
                </a:lnTo>
                <a:lnTo>
                  <a:pt x="755201" y="302419"/>
                </a:lnTo>
                <a:lnTo>
                  <a:pt x="753221" y="308769"/>
                </a:lnTo>
                <a:lnTo>
                  <a:pt x="750448" y="313531"/>
                </a:lnTo>
                <a:lnTo>
                  <a:pt x="749260" y="315516"/>
                </a:lnTo>
                <a:lnTo>
                  <a:pt x="748072" y="316706"/>
                </a:lnTo>
                <a:lnTo>
                  <a:pt x="746884" y="317500"/>
                </a:lnTo>
                <a:lnTo>
                  <a:pt x="745696" y="317500"/>
                </a:lnTo>
                <a:lnTo>
                  <a:pt x="743715" y="317500"/>
                </a:lnTo>
                <a:lnTo>
                  <a:pt x="742131" y="316309"/>
                </a:lnTo>
                <a:lnTo>
                  <a:pt x="740943" y="315119"/>
                </a:lnTo>
                <a:lnTo>
                  <a:pt x="739755" y="313134"/>
                </a:lnTo>
                <a:lnTo>
                  <a:pt x="738567" y="310356"/>
                </a:lnTo>
                <a:lnTo>
                  <a:pt x="736983" y="307181"/>
                </a:lnTo>
                <a:lnTo>
                  <a:pt x="734606" y="299641"/>
                </a:lnTo>
                <a:lnTo>
                  <a:pt x="733022" y="290513"/>
                </a:lnTo>
                <a:lnTo>
                  <a:pt x="731834" y="280194"/>
                </a:lnTo>
                <a:lnTo>
                  <a:pt x="730250" y="268288"/>
                </a:lnTo>
                <a:lnTo>
                  <a:pt x="730250" y="255984"/>
                </a:lnTo>
                <a:lnTo>
                  <a:pt x="730250" y="243284"/>
                </a:lnTo>
                <a:lnTo>
                  <a:pt x="731834" y="231775"/>
                </a:lnTo>
                <a:lnTo>
                  <a:pt x="733022" y="221456"/>
                </a:lnTo>
                <a:lnTo>
                  <a:pt x="734606" y="212328"/>
                </a:lnTo>
                <a:lnTo>
                  <a:pt x="736983" y="204787"/>
                </a:lnTo>
                <a:lnTo>
                  <a:pt x="738567" y="201612"/>
                </a:lnTo>
                <a:lnTo>
                  <a:pt x="739755" y="198834"/>
                </a:lnTo>
                <a:lnTo>
                  <a:pt x="740943" y="196453"/>
                </a:lnTo>
                <a:lnTo>
                  <a:pt x="742131" y="195262"/>
                </a:lnTo>
                <a:lnTo>
                  <a:pt x="743715" y="194469"/>
                </a:lnTo>
                <a:lnTo>
                  <a:pt x="745696" y="194072"/>
                </a:lnTo>
                <a:lnTo>
                  <a:pt x="746488" y="194072"/>
                </a:lnTo>
                <a:lnTo>
                  <a:pt x="747280" y="194866"/>
                </a:lnTo>
                <a:lnTo>
                  <a:pt x="747676" y="186531"/>
                </a:lnTo>
                <a:lnTo>
                  <a:pt x="748072" y="178594"/>
                </a:lnTo>
                <a:lnTo>
                  <a:pt x="748864" y="171450"/>
                </a:lnTo>
                <a:lnTo>
                  <a:pt x="750052" y="164306"/>
                </a:lnTo>
                <a:lnTo>
                  <a:pt x="749260" y="155575"/>
                </a:lnTo>
                <a:lnTo>
                  <a:pt x="748864" y="147637"/>
                </a:lnTo>
                <a:lnTo>
                  <a:pt x="748864" y="139700"/>
                </a:lnTo>
                <a:lnTo>
                  <a:pt x="749260" y="132556"/>
                </a:lnTo>
                <a:lnTo>
                  <a:pt x="750052" y="125809"/>
                </a:lnTo>
                <a:lnTo>
                  <a:pt x="751240" y="119459"/>
                </a:lnTo>
                <a:lnTo>
                  <a:pt x="752429" y="113506"/>
                </a:lnTo>
                <a:lnTo>
                  <a:pt x="754013" y="107553"/>
                </a:lnTo>
                <a:lnTo>
                  <a:pt x="755993" y="102394"/>
                </a:lnTo>
                <a:lnTo>
                  <a:pt x="758369" y="98028"/>
                </a:lnTo>
                <a:lnTo>
                  <a:pt x="760746" y="93265"/>
                </a:lnTo>
                <a:lnTo>
                  <a:pt x="763122" y="89694"/>
                </a:lnTo>
                <a:lnTo>
                  <a:pt x="766686" y="85725"/>
                </a:lnTo>
                <a:lnTo>
                  <a:pt x="769459" y="82153"/>
                </a:lnTo>
                <a:lnTo>
                  <a:pt x="773419" y="79375"/>
                </a:lnTo>
                <a:lnTo>
                  <a:pt x="776984" y="76994"/>
                </a:lnTo>
                <a:lnTo>
                  <a:pt x="760350" y="76994"/>
                </a:lnTo>
                <a:lnTo>
                  <a:pt x="747280" y="77390"/>
                </a:lnTo>
                <a:lnTo>
                  <a:pt x="735794" y="78184"/>
                </a:lnTo>
                <a:lnTo>
                  <a:pt x="743715" y="73819"/>
                </a:lnTo>
                <a:lnTo>
                  <a:pt x="752032" y="68659"/>
                </a:lnTo>
                <a:lnTo>
                  <a:pt x="759953" y="63500"/>
                </a:lnTo>
                <a:lnTo>
                  <a:pt x="767874" y="57150"/>
                </a:lnTo>
                <a:lnTo>
                  <a:pt x="782924" y="45640"/>
                </a:lnTo>
                <a:lnTo>
                  <a:pt x="790053" y="40878"/>
                </a:lnTo>
                <a:lnTo>
                  <a:pt x="796390" y="36909"/>
                </a:lnTo>
                <a:lnTo>
                  <a:pt x="814212" y="28178"/>
                </a:lnTo>
                <a:lnTo>
                  <a:pt x="831242" y="21034"/>
                </a:lnTo>
                <a:lnTo>
                  <a:pt x="848273" y="15081"/>
                </a:lnTo>
                <a:lnTo>
                  <a:pt x="864511" y="9922"/>
                </a:lnTo>
                <a:lnTo>
                  <a:pt x="880749" y="5953"/>
                </a:lnTo>
                <a:lnTo>
                  <a:pt x="895799" y="3175"/>
                </a:lnTo>
                <a:lnTo>
                  <a:pt x="910849" y="1587"/>
                </a:lnTo>
                <a:lnTo>
                  <a:pt x="925106" y="0"/>
                </a:lnTo>
                <a:close/>
              </a:path>
            </a:pathLst>
          </a:custGeom>
          <a:solidFill>
            <a:schemeClr val="tx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文本框 31"/>
          <p:cNvSpPr txBox="1"/>
          <p:nvPr/>
        </p:nvSpPr>
        <p:spPr>
          <a:xfrm>
            <a:off x="9003030" y="2349229"/>
            <a:ext cx="2733675" cy="1200329"/>
          </a:xfrm>
          <a:prstGeom prst="rect">
            <a:avLst/>
          </a:prstGeom>
          <a:noFill/>
        </p:spPr>
        <p:txBody>
          <a:bodyPr wrap="square" rtlCol="0">
            <a:spAutoFit/>
          </a:bodyPr>
          <a:lstStyle/>
          <a:p>
            <a:pPr>
              <a:lnSpc>
                <a:spcPct val="150000"/>
              </a:lnSpc>
            </a:pPr>
            <a:r>
              <a:rPr lang="zh-CN" altLang="en-US" sz="1600" dirty="0"/>
              <a:t>在工人运动的强大压力下美国国会虽然被迫制定了八小时工作制的法律。</a:t>
            </a:r>
            <a:endParaRPr lang="zh-CN" altLang="en-US" sz="1600" dirty="0"/>
          </a:p>
        </p:txBody>
      </p:sp>
      <p:sp>
        <p:nvSpPr>
          <p:cNvPr id="33" name="文本框 32"/>
          <p:cNvSpPr txBox="1"/>
          <p:nvPr/>
        </p:nvSpPr>
        <p:spPr>
          <a:xfrm>
            <a:off x="5862998" y="4567149"/>
            <a:ext cx="2733675" cy="1200329"/>
          </a:xfrm>
          <a:prstGeom prst="rect">
            <a:avLst/>
          </a:prstGeom>
          <a:noFill/>
        </p:spPr>
        <p:txBody>
          <a:bodyPr wrap="square" rtlCol="0">
            <a:spAutoFit/>
          </a:bodyPr>
          <a:lstStyle/>
          <a:p>
            <a:pPr>
              <a:lnSpc>
                <a:spcPct val="150000"/>
              </a:lnSpc>
            </a:pPr>
            <a:r>
              <a:rPr lang="zh-CN" altLang="en-US" sz="1600" dirty="0"/>
              <a:t>在工人运动的强大压力下美国国会虽然被迫制定了八小时工作制的法律。</a:t>
            </a:r>
            <a:endParaRPr lang="zh-CN" altLang="en-US" sz="1600" dirty="0"/>
          </a:p>
        </p:txBody>
      </p:sp>
      <p:sp>
        <p:nvSpPr>
          <p:cNvPr id="34" name="文本框 33"/>
          <p:cNvSpPr txBox="1"/>
          <p:nvPr/>
        </p:nvSpPr>
        <p:spPr>
          <a:xfrm>
            <a:off x="9039225" y="4567150"/>
            <a:ext cx="2733675" cy="1200329"/>
          </a:xfrm>
          <a:prstGeom prst="rect">
            <a:avLst/>
          </a:prstGeom>
          <a:noFill/>
        </p:spPr>
        <p:txBody>
          <a:bodyPr wrap="square" rtlCol="0">
            <a:spAutoFit/>
          </a:bodyPr>
          <a:lstStyle/>
          <a:p>
            <a:pPr>
              <a:lnSpc>
                <a:spcPct val="150000"/>
              </a:lnSpc>
            </a:pPr>
            <a:r>
              <a:rPr lang="zh-CN" altLang="en-US" sz="1600" dirty="0"/>
              <a:t>在工人运动的强大压力下美国国会虽然被迫制定了八小时工作制的法律。</a:t>
            </a:r>
            <a:endParaRPr lang="zh-CN" altLang="en-US" sz="1600" dirty="0"/>
          </a:p>
        </p:txBody>
      </p:sp>
      <p:sp>
        <p:nvSpPr>
          <p:cNvPr id="35" name=" 14"/>
          <p:cNvSpPr/>
          <p:nvPr/>
        </p:nvSpPr>
        <p:spPr bwMode="auto">
          <a:xfrm>
            <a:off x="9773760" y="1430924"/>
            <a:ext cx="1192213" cy="967200"/>
          </a:xfrm>
          <a:custGeom>
            <a:avLst/>
            <a:gdLst>
              <a:gd name="T0" fmla="*/ 354414 w 2295525"/>
              <a:gd name="T1" fmla="*/ 1437494 h 1735138"/>
              <a:gd name="T2" fmla="*/ 223983 w 2295525"/>
              <a:gd name="T3" fmla="*/ 1389407 h 1735138"/>
              <a:gd name="T4" fmla="*/ 200120 w 2295525"/>
              <a:gd name="T5" fmla="*/ 1433678 h 1735138"/>
              <a:gd name="T6" fmla="*/ 1871799 w 2295525"/>
              <a:gd name="T7" fmla="*/ 1202082 h 1735138"/>
              <a:gd name="T8" fmla="*/ 1862595 w 2295525"/>
              <a:gd name="T9" fmla="*/ 1430571 h 1735138"/>
              <a:gd name="T10" fmla="*/ 1585813 w 2295525"/>
              <a:gd name="T11" fmla="*/ 1207999 h 1735138"/>
              <a:gd name="T12" fmla="*/ 1490656 w 2295525"/>
              <a:gd name="T13" fmla="*/ 1402297 h 1735138"/>
              <a:gd name="T14" fmla="*/ 1152749 w 2295525"/>
              <a:gd name="T15" fmla="*/ 1383558 h 1735138"/>
              <a:gd name="T16" fmla="*/ 1090837 w 2295525"/>
              <a:gd name="T17" fmla="*/ 1220821 h 1735138"/>
              <a:gd name="T18" fmla="*/ 783516 w 2295525"/>
              <a:gd name="T19" fmla="*/ 1424982 h 1735138"/>
              <a:gd name="T20" fmla="*/ 1483025 w 2295525"/>
              <a:gd name="T21" fmla="*/ 1122300 h 1735138"/>
              <a:gd name="T22" fmla="*/ 1518730 w 2295525"/>
              <a:gd name="T23" fmla="*/ 1215802 h 1735138"/>
              <a:gd name="T24" fmla="*/ 1183050 w 2295525"/>
              <a:gd name="T25" fmla="*/ 1170419 h 1735138"/>
              <a:gd name="T26" fmla="*/ 1093135 w 2295525"/>
              <a:gd name="T27" fmla="*/ 1129269 h 1735138"/>
              <a:gd name="T28" fmla="*/ 556942 w 2295525"/>
              <a:gd name="T29" fmla="*/ 1349470 h 1735138"/>
              <a:gd name="T30" fmla="*/ 575056 w 2295525"/>
              <a:gd name="T31" fmla="*/ 1122300 h 1735138"/>
              <a:gd name="T32" fmla="*/ 1862842 w 2295525"/>
              <a:gd name="T33" fmla="*/ 1073163 h 1735138"/>
              <a:gd name="T34" fmla="*/ 1818708 w 2295525"/>
              <a:gd name="T35" fmla="*/ 1141187 h 1735138"/>
              <a:gd name="T36" fmla="*/ 1616812 w 2295525"/>
              <a:gd name="T37" fmla="*/ 1141187 h 1735138"/>
              <a:gd name="T38" fmla="*/ 1710350 w 2295525"/>
              <a:gd name="T39" fmla="*/ 973592 h 1735138"/>
              <a:gd name="T40" fmla="*/ 1049969 w 2295525"/>
              <a:gd name="T41" fmla="*/ 1053775 h 1735138"/>
              <a:gd name="T42" fmla="*/ 1014682 w 2295525"/>
              <a:gd name="T43" fmla="*/ 1139873 h 1735138"/>
              <a:gd name="T44" fmla="*/ 810877 w 2295525"/>
              <a:gd name="T45" fmla="*/ 1148088 h 1735138"/>
              <a:gd name="T46" fmla="*/ 894641 w 2295525"/>
              <a:gd name="T47" fmla="*/ 977206 h 1735138"/>
              <a:gd name="T48" fmla="*/ 1442943 w 2295525"/>
              <a:gd name="T49" fmla="*/ 1075103 h 1735138"/>
              <a:gd name="T50" fmla="*/ 1436373 w 2295525"/>
              <a:gd name="T51" fmla="*/ 1150050 h 1735138"/>
              <a:gd name="T52" fmla="*/ 1208721 w 2295525"/>
              <a:gd name="T53" fmla="*/ 1078390 h 1735138"/>
              <a:gd name="T54" fmla="*/ 1323368 w 2295525"/>
              <a:gd name="T55" fmla="*/ 948876 h 1735138"/>
              <a:gd name="T56" fmla="*/ 1621695 w 2295525"/>
              <a:gd name="T57" fmla="*/ 933562 h 1735138"/>
              <a:gd name="T58" fmla="*/ 1479674 w 2295525"/>
              <a:gd name="T59" fmla="*/ 1082709 h 1735138"/>
              <a:gd name="T60" fmla="*/ 1414939 w 2295525"/>
              <a:gd name="T61" fmla="*/ 921326 h 1735138"/>
              <a:gd name="T62" fmla="*/ 734217 w 2295525"/>
              <a:gd name="T63" fmla="*/ 885923 h 1735138"/>
              <a:gd name="T64" fmla="*/ 821379 w 2295525"/>
              <a:gd name="T65" fmla="*/ 995880 h 1735138"/>
              <a:gd name="T66" fmla="*/ 569798 w 2295525"/>
              <a:gd name="T67" fmla="*/ 1011399 h 1735138"/>
              <a:gd name="T68" fmla="*/ 708465 w 2295525"/>
              <a:gd name="T69" fmla="*/ 874696 h 1735138"/>
              <a:gd name="T70" fmla="*/ 1179427 w 2295525"/>
              <a:gd name="T71" fmla="*/ 987627 h 1735138"/>
              <a:gd name="T72" fmla="*/ 1053942 w 2295525"/>
              <a:gd name="T73" fmla="*/ 998854 h 1735138"/>
              <a:gd name="T74" fmla="*/ 1081279 w 2295525"/>
              <a:gd name="T75" fmla="*/ 872390 h 1735138"/>
              <a:gd name="T76" fmla="*/ 630962 w 2295525"/>
              <a:gd name="T77" fmla="*/ 582190 h 1735138"/>
              <a:gd name="T78" fmla="*/ 650134 w 2295525"/>
              <a:gd name="T79" fmla="*/ 606180 h 1735138"/>
              <a:gd name="T80" fmla="*/ 568156 w 2295525"/>
              <a:gd name="T81" fmla="*/ 576931 h 1735138"/>
              <a:gd name="T82" fmla="*/ 423066 w 2295525"/>
              <a:gd name="T83" fmla="*/ 442769 h 1735138"/>
              <a:gd name="T84" fmla="*/ 467582 w 2295525"/>
              <a:gd name="T85" fmla="*/ 701168 h 1735138"/>
              <a:gd name="T86" fmla="*/ 431639 w 2295525"/>
              <a:gd name="T87" fmla="*/ 840254 h 1735138"/>
              <a:gd name="T88" fmla="*/ 233461 w 2295525"/>
              <a:gd name="T89" fmla="*/ 1059432 h 1735138"/>
              <a:gd name="T90" fmla="*/ 24401 w 2295525"/>
              <a:gd name="T91" fmla="*/ 753902 h 1735138"/>
              <a:gd name="T92" fmla="*/ 24071 w 2295525"/>
              <a:gd name="T93" fmla="*/ 496162 h 1735138"/>
              <a:gd name="T94" fmla="*/ 271712 w 2295525"/>
              <a:gd name="T95" fmla="*/ 589107 h 1735138"/>
              <a:gd name="T96" fmla="*/ 114945 w 2295525"/>
              <a:gd name="T97" fmla="*/ 167158 h 1735138"/>
              <a:gd name="T98" fmla="*/ 805855 w 2295525"/>
              <a:gd name="T99" fmla="*/ 635663 h 1735138"/>
              <a:gd name="T100" fmla="*/ 259204 w 2295525"/>
              <a:gd name="T101" fmla="*/ 33300 h 1735138"/>
              <a:gd name="T102" fmla="*/ 328699 w 2295525"/>
              <a:gd name="T103" fmla="*/ 129902 h 1735138"/>
              <a:gd name="T104" fmla="*/ 367892 w 2295525"/>
              <a:gd name="T105" fmla="*/ 169466 h 1735138"/>
              <a:gd name="T106" fmla="*/ 336932 w 2295525"/>
              <a:gd name="T107" fmla="*/ 328712 h 1735138"/>
              <a:gd name="T108" fmla="*/ 211447 w 2295525"/>
              <a:gd name="T109" fmla="*/ 381464 h 1735138"/>
              <a:gd name="T110" fmla="*/ 106711 w 2295525"/>
              <a:gd name="T111" fmla="*/ 261452 h 1735138"/>
              <a:gd name="T112" fmla="*/ 105065 w 2295525"/>
              <a:gd name="T113" fmla="*/ 98581 h 1735138"/>
              <a:gd name="T114" fmla="*/ 1739362 w 2295525"/>
              <a:gd name="T115" fmla="*/ 11210 h 1735138"/>
              <a:gd name="T116" fmla="*/ 1780178 w 2295525"/>
              <a:gd name="T117" fmla="*/ 665335 h 1735138"/>
              <a:gd name="T118" fmla="*/ 801905 w 2295525"/>
              <a:gd name="T119" fmla="*/ 719736 h 1735138"/>
              <a:gd name="T120" fmla="*/ 728501 w 2295525"/>
              <a:gd name="T121" fmla="*/ 578954 h 1735138"/>
              <a:gd name="T122" fmla="*/ 797296 w 2295525"/>
              <a:gd name="T123" fmla="*/ 2967 h 1735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95525" h="1735138">
                <a:moveTo>
                  <a:pt x="350837" y="1671638"/>
                </a:moveTo>
                <a:lnTo>
                  <a:pt x="438244" y="1671638"/>
                </a:lnTo>
                <a:lnTo>
                  <a:pt x="442634" y="1674019"/>
                </a:lnTo>
                <a:lnTo>
                  <a:pt x="452213" y="1680766"/>
                </a:lnTo>
                <a:lnTo>
                  <a:pt x="458599" y="1685132"/>
                </a:lnTo>
                <a:lnTo>
                  <a:pt x="465384" y="1690291"/>
                </a:lnTo>
                <a:lnTo>
                  <a:pt x="472169" y="1695847"/>
                </a:lnTo>
                <a:lnTo>
                  <a:pt x="478156" y="1701404"/>
                </a:lnTo>
                <a:lnTo>
                  <a:pt x="483743" y="1706960"/>
                </a:lnTo>
                <a:lnTo>
                  <a:pt x="488533" y="1712913"/>
                </a:lnTo>
                <a:lnTo>
                  <a:pt x="490129" y="1715691"/>
                </a:lnTo>
                <a:lnTo>
                  <a:pt x="490928" y="1718072"/>
                </a:lnTo>
                <a:lnTo>
                  <a:pt x="491726" y="1720454"/>
                </a:lnTo>
                <a:lnTo>
                  <a:pt x="492125" y="1723232"/>
                </a:lnTo>
                <a:lnTo>
                  <a:pt x="491726" y="1725216"/>
                </a:lnTo>
                <a:lnTo>
                  <a:pt x="490928" y="1727201"/>
                </a:lnTo>
                <a:lnTo>
                  <a:pt x="489331" y="1729582"/>
                </a:lnTo>
                <a:lnTo>
                  <a:pt x="486537" y="1730772"/>
                </a:lnTo>
                <a:lnTo>
                  <a:pt x="483743" y="1732360"/>
                </a:lnTo>
                <a:lnTo>
                  <a:pt x="479752" y="1733551"/>
                </a:lnTo>
                <a:lnTo>
                  <a:pt x="475362" y="1734344"/>
                </a:lnTo>
                <a:lnTo>
                  <a:pt x="469774" y="1734741"/>
                </a:lnTo>
                <a:lnTo>
                  <a:pt x="462590" y="1735138"/>
                </a:lnTo>
                <a:lnTo>
                  <a:pt x="455805" y="1735138"/>
                </a:lnTo>
                <a:lnTo>
                  <a:pt x="449419" y="1734741"/>
                </a:lnTo>
                <a:lnTo>
                  <a:pt x="443432" y="1733947"/>
                </a:lnTo>
                <a:lnTo>
                  <a:pt x="437446" y="1733154"/>
                </a:lnTo>
                <a:lnTo>
                  <a:pt x="431858" y="1731566"/>
                </a:lnTo>
                <a:lnTo>
                  <a:pt x="427069" y="1730376"/>
                </a:lnTo>
                <a:lnTo>
                  <a:pt x="421481" y="1727994"/>
                </a:lnTo>
                <a:lnTo>
                  <a:pt x="416691" y="1726010"/>
                </a:lnTo>
                <a:lnTo>
                  <a:pt x="411902" y="1724026"/>
                </a:lnTo>
                <a:lnTo>
                  <a:pt x="402722" y="1718866"/>
                </a:lnTo>
                <a:lnTo>
                  <a:pt x="394341" y="1712913"/>
                </a:lnTo>
                <a:lnTo>
                  <a:pt x="385560" y="1706960"/>
                </a:lnTo>
                <a:lnTo>
                  <a:pt x="381968" y="1704579"/>
                </a:lnTo>
                <a:lnTo>
                  <a:pt x="379573" y="1703785"/>
                </a:lnTo>
                <a:lnTo>
                  <a:pt x="377578" y="1703785"/>
                </a:lnTo>
                <a:lnTo>
                  <a:pt x="376780" y="1704182"/>
                </a:lnTo>
                <a:lnTo>
                  <a:pt x="376380" y="1705372"/>
                </a:lnTo>
                <a:lnTo>
                  <a:pt x="375582" y="1706563"/>
                </a:lnTo>
                <a:lnTo>
                  <a:pt x="375183" y="1707357"/>
                </a:lnTo>
                <a:lnTo>
                  <a:pt x="373986" y="1707754"/>
                </a:lnTo>
                <a:lnTo>
                  <a:pt x="364008" y="1707357"/>
                </a:lnTo>
                <a:lnTo>
                  <a:pt x="358420" y="1706563"/>
                </a:lnTo>
                <a:lnTo>
                  <a:pt x="356425" y="1706166"/>
                </a:lnTo>
                <a:lnTo>
                  <a:pt x="355227" y="1705769"/>
                </a:lnTo>
                <a:lnTo>
                  <a:pt x="353232" y="1697435"/>
                </a:lnTo>
                <a:lnTo>
                  <a:pt x="352433" y="1690688"/>
                </a:lnTo>
                <a:lnTo>
                  <a:pt x="351635" y="1685132"/>
                </a:lnTo>
                <a:lnTo>
                  <a:pt x="351236" y="1680766"/>
                </a:lnTo>
                <a:lnTo>
                  <a:pt x="351635" y="1677988"/>
                </a:lnTo>
                <a:lnTo>
                  <a:pt x="351635" y="1676004"/>
                </a:lnTo>
                <a:lnTo>
                  <a:pt x="352433" y="1674019"/>
                </a:lnTo>
                <a:lnTo>
                  <a:pt x="350837" y="1671638"/>
                </a:lnTo>
                <a:close/>
                <a:moveTo>
                  <a:pt x="168275" y="1670050"/>
                </a:moveTo>
                <a:lnTo>
                  <a:pt x="265566" y="1670050"/>
                </a:lnTo>
                <a:lnTo>
                  <a:pt x="269899" y="1672491"/>
                </a:lnTo>
                <a:lnTo>
                  <a:pt x="281322" y="1679406"/>
                </a:lnTo>
                <a:lnTo>
                  <a:pt x="288018" y="1683881"/>
                </a:lnTo>
                <a:lnTo>
                  <a:pt x="295502" y="1689170"/>
                </a:lnTo>
                <a:lnTo>
                  <a:pt x="302986" y="1694458"/>
                </a:lnTo>
                <a:lnTo>
                  <a:pt x="309682" y="1700560"/>
                </a:lnTo>
                <a:lnTo>
                  <a:pt x="315984" y="1706255"/>
                </a:lnTo>
                <a:lnTo>
                  <a:pt x="318742" y="1709510"/>
                </a:lnTo>
                <a:lnTo>
                  <a:pt x="321105" y="1711950"/>
                </a:lnTo>
                <a:lnTo>
                  <a:pt x="322681" y="1714798"/>
                </a:lnTo>
                <a:lnTo>
                  <a:pt x="323862" y="1717646"/>
                </a:lnTo>
                <a:lnTo>
                  <a:pt x="325044" y="1720086"/>
                </a:lnTo>
                <a:lnTo>
                  <a:pt x="325438" y="1722934"/>
                </a:lnTo>
                <a:lnTo>
                  <a:pt x="325044" y="1724968"/>
                </a:lnTo>
                <a:lnTo>
                  <a:pt x="323862" y="1727002"/>
                </a:lnTo>
                <a:lnTo>
                  <a:pt x="321893" y="1728629"/>
                </a:lnTo>
                <a:lnTo>
                  <a:pt x="319529" y="1730663"/>
                </a:lnTo>
                <a:lnTo>
                  <a:pt x="315984" y="1732290"/>
                </a:lnTo>
                <a:lnTo>
                  <a:pt x="312046" y="1733104"/>
                </a:lnTo>
                <a:lnTo>
                  <a:pt x="306531" y="1734324"/>
                </a:lnTo>
                <a:lnTo>
                  <a:pt x="300229" y="1734731"/>
                </a:lnTo>
                <a:lnTo>
                  <a:pt x="292351" y="1735138"/>
                </a:lnTo>
                <a:lnTo>
                  <a:pt x="285261" y="1735138"/>
                </a:lnTo>
                <a:lnTo>
                  <a:pt x="278171" y="1734731"/>
                </a:lnTo>
                <a:lnTo>
                  <a:pt x="271475" y="1733918"/>
                </a:lnTo>
                <a:lnTo>
                  <a:pt x="264778" y="1732697"/>
                </a:lnTo>
                <a:lnTo>
                  <a:pt x="258476" y="1731477"/>
                </a:lnTo>
                <a:lnTo>
                  <a:pt x="252568" y="1729850"/>
                </a:lnTo>
                <a:lnTo>
                  <a:pt x="247053" y="1727816"/>
                </a:lnTo>
                <a:lnTo>
                  <a:pt x="241145" y="1725782"/>
                </a:lnTo>
                <a:lnTo>
                  <a:pt x="236024" y="1723748"/>
                </a:lnTo>
                <a:lnTo>
                  <a:pt x="225783" y="1718052"/>
                </a:lnTo>
                <a:lnTo>
                  <a:pt x="215936" y="1712357"/>
                </a:lnTo>
                <a:lnTo>
                  <a:pt x="206876" y="1706255"/>
                </a:lnTo>
                <a:lnTo>
                  <a:pt x="202543" y="1703814"/>
                </a:lnTo>
                <a:lnTo>
                  <a:pt x="200180" y="1703001"/>
                </a:lnTo>
                <a:lnTo>
                  <a:pt x="198211" y="1703001"/>
                </a:lnTo>
                <a:lnTo>
                  <a:pt x="197423" y="1703408"/>
                </a:lnTo>
                <a:lnTo>
                  <a:pt x="196241" y="1704628"/>
                </a:lnTo>
                <a:lnTo>
                  <a:pt x="195847" y="1705848"/>
                </a:lnTo>
                <a:lnTo>
                  <a:pt x="195060" y="1706662"/>
                </a:lnTo>
                <a:lnTo>
                  <a:pt x="193878" y="1707069"/>
                </a:lnTo>
                <a:lnTo>
                  <a:pt x="182455" y="1706662"/>
                </a:lnTo>
                <a:lnTo>
                  <a:pt x="176941" y="1705848"/>
                </a:lnTo>
                <a:lnTo>
                  <a:pt x="174183" y="1705442"/>
                </a:lnTo>
                <a:lnTo>
                  <a:pt x="173002" y="1705035"/>
                </a:lnTo>
                <a:lnTo>
                  <a:pt x="171032" y="1696492"/>
                </a:lnTo>
                <a:lnTo>
                  <a:pt x="169457" y="1689576"/>
                </a:lnTo>
                <a:lnTo>
                  <a:pt x="169063" y="1683881"/>
                </a:lnTo>
                <a:lnTo>
                  <a:pt x="168669" y="1679406"/>
                </a:lnTo>
                <a:lnTo>
                  <a:pt x="169063" y="1676152"/>
                </a:lnTo>
                <a:lnTo>
                  <a:pt x="169063" y="1674118"/>
                </a:lnTo>
                <a:lnTo>
                  <a:pt x="169457" y="1672491"/>
                </a:lnTo>
                <a:lnTo>
                  <a:pt x="168275" y="1670050"/>
                </a:lnTo>
                <a:close/>
                <a:moveTo>
                  <a:pt x="1942197" y="1444625"/>
                </a:moveTo>
                <a:lnTo>
                  <a:pt x="2238486" y="1444625"/>
                </a:lnTo>
                <a:lnTo>
                  <a:pt x="2244427" y="1445021"/>
                </a:lnTo>
                <a:lnTo>
                  <a:pt x="2249973" y="1445812"/>
                </a:lnTo>
                <a:lnTo>
                  <a:pt x="2255518" y="1447000"/>
                </a:lnTo>
                <a:lnTo>
                  <a:pt x="2260272" y="1448978"/>
                </a:lnTo>
                <a:lnTo>
                  <a:pt x="2265421" y="1451748"/>
                </a:lnTo>
                <a:lnTo>
                  <a:pt x="2270174" y="1454123"/>
                </a:lnTo>
                <a:lnTo>
                  <a:pt x="2274532" y="1457289"/>
                </a:lnTo>
                <a:lnTo>
                  <a:pt x="2278493" y="1461246"/>
                </a:lnTo>
                <a:lnTo>
                  <a:pt x="2282454" y="1465204"/>
                </a:lnTo>
                <a:lnTo>
                  <a:pt x="2285623" y="1469557"/>
                </a:lnTo>
                <a:lnTo>
                  <a:pt x="2287999" y="1474306"/>
                </a:lnTo>
                <a:lnTo>
                  <a:pt x="2290772" y="1479451"/>
                </a:lnTo>
                <a:lnTo>
                  <a:pt x="2292356" y="1484200"/>
                </a:lnTo>
                <a:lnTo>
                  <a:pt x="2293941" y="1489740"/>
                </a:lnTo>
                <a:lnTo>
                  <a:pt x="2294733" y="1495280"/>
                </a:lnTo>
                <a:lnTo>
                  <a:pt x="2295525" y="1501217"/>
                </a:lnTo>
                <a:lnTo>
                  <a:pt x="2295525" y="1665451"/>
                </a:lnTo>
                <a:lnTo>
                  <a:pt x="2294733" y="1671387"/>
                </a:lnTo>
                <a:lnTo>
                  <a:pt x="2293941" y="1676927"/>
                </a:lnTo>
                <a:lnTo>
                  <a:pt x="2292356" y="1682468"/>
                </a:lnTo>
                <a:lnTo>
                  <a:pt x="2290772" y="1688008"/>
                </a:lnTo>
                <a:lnTo>
                  <a:pt x="2287999" y="1692361"/>
                </a:lnTo>
                <a:lnTo>
                  <a:pt x="2285623" y="1697110"/>
                </a:lnTo>
                <a:lnTo>
                  <a:pt x="2282454" y="1701859"/>
                </a:lnTo>
                <a:lnTo>
                  <a:pt x="2278493" y="1705421"/>
                </a:lnTo>
                <a:lnTo>
                  <a:pt x="2274532" y="1709378"/>
                </a:lnTo>
                <a:lnTo>
                  <a:pt x="2270174" y="1712544"/>
                </a:lnTo>
                <a:lnTo>
                  <a:pt x="2265421" y="1715315"/>
                </a:lnTo>
                <a:lnTo>
                  <a:pt x="2260272" y="1717689"/>
                </a:lnTo>
                <a:lnTo>
                  <a:pt x="2255518" y="1719668"/>
                </a:lnTo>
                <a:lnTo>
                  <a:pt x="2249973" y="1720855"/>
                </a:lnTo>
                <a:lnTo>
                  <a:pt x="2244427" y="1722042"/>
                </a:lnTo>
                <a:lnTo>
                  <a:pt x="2238486" y="1722438"/>
                </a:lnTo>
                <a:lnTo>
                  <a:pt x="1942197" y="1722438"/>
                </a:lnTo>
                <a:lnTo>
                  <a:pt x="1936652" y="1722042"/>
                </a:lnTo>
                <a:lnTo>
                  <a:pt x="1931106" y="1720855"/>
                </a:lnTo>
                <a:lnTo>
                  <a:pt x="1925561" y="1719668"/>
                </a:lnTo>
                <a:lnTo>
                  <a:pt x="1920412" y="1717689"/>
                </a:lnTo>
                <a:lnTo>
                  <a:pt x="1915262" y="1715315"/>
                </a:lnTo>
                <a:lnTo>
                  <a:pt x="1910905" y="1712544"/>
                </a:lnTo>
                <a:lnTo>
                  <a:pt x="1906548" y="1709378"/>
                </a:lnTo>
                <a:lnTo>
                  <a:pt x="1902191" y="1705421"/>
                </a:lnTo>
                <a:lnTo>
                  <a:pt x="1899022" y="1701859"/>
                </a:lnTo>
                <a:lnTo>
                  <a:pt x="1895457" y="1697110"/>
                </a:lnTo>
                <a:lnTo>
                  <a:pt x="1892684" y="1692361"/>
                </a:lnTo>
                <a:lnTo>
                  <a:pt x="1890307" y="1688008"/>
                </a:lnTo>
                <a:lnTo>
                  <a:pt x="1888327" y="1682468"/>
                </a:lnTo>
                <a:lnTo>
                  <a:pt x="1887139" y="1676927"/>
                </a:lnTo>
                <a:lnTo>
                  <a:pt x="1886346" y="1671387"/>
                </a:lnTo>
                <a:lnTo>
                  <a:pt x="1885950" y="1665451"/>
                </a:lnTo>
                <a:lnTo>
                  <a:pt x="1885950" y="1501217"/>
                </a:lnTo>
                <a:lnTo>
                  <a:pt x="1886346" y="1495280"/>
                </a:lnTo>
                <a:lnTo>
                  <a:pt x="1887139" y="1489740"/>
                </a:lnTo>
                <a:lnTo>
                  <a:pt x="1888327" y="1484200"/>
                </a:lnTo>
                <a:lnTo>
                  <a:pt x="1890307" y="1479451"/>
                </a:lnTo>
                <a:lnTo>
                  <a:pt x="1892684" y="1474306"/>
                </a:lnTo>
                <a:lnTo>
                  <a:pt x="1895457" y="1469557"/>
                </a:lnTo>
                <a:lnTo>
                  <a:pt x="1899022" y="1465204"/>
                </a:lnTo>
                <a:lnTo>
                  <a:pt x="1902191" y="1461246"/>
                </a:lnTo>
                <a:lnTo>
                  <a:pt x="1906548" y="1457289"/>
                </a:lnTo>
                <a:lnTo>
                  <a:pt x="1910905" y="1454123"/>
                </a:lnTo>
                <a:lnTo>
                  <a:pt x="1915262" y="1451748"/>
                </a:lnTo>
                <a:lnTo>
                  <a:pt x="1920412" y="1448978"/>
                </a:lnTo>
                <a:lnTo>
                  <a:pt x="1925561" y="1447000"/>
                </a:lnTo>
                <a:lnTo>
                  <a:pt x="1931106" y="1445812"/>
                </a:lnTo>
                <a:lnTo>
                  <a:pt x="1936652" y="1445021"/>
                </a:lnTo>
                <a:lnTo>
                  <a:pt x="1942197" y="1444625"/>
                </a:lnTo>
                <a:close/>
                <a:moveTo>
                  <a:pt x="1445637" y="1444625"/>
                </a:moveTo>
                <a:lnTo>
                  <a:pt x="1743650" y="1444625"/>
                </a:lnTo>
                <a:lnTo>
                  <a:pt x="1749627" y="1445021"/>
                </a:lnTo>
                <a:lnTo>
                  <a:pt x="1755204" y="1445812"/>
                </a:lnTo>
                <a:lnTo>
                  <a:pt x="1760384" y="1447000"/>
                </a:lnTo>
                <a:lnTo>
                  <a:pt x="1765563" y="1448978"/>
                </a:lnTo>
                <a:lnTo>
                  <a:pt x="1770743" y="1451748"/>
                </a:lnTo>
                <a:lnTo>
                  <a:pt x="1775524" y="1454123"/>
                </a:lnTo>
                <a:lnTo>
                  <a:pt x="1779508" y="1457289"/>
                </a:lnTo>
                <a:lnTo>
                  <a:pt x="1783890" y="1461246"/>
                </a:lnTo>
                <a:lnTo>
                  <a:pt x="1787476" y="1465204"/>
                </a:lnTo>
                <a:lnTo>
                  <a:pt x="1790663" y="1469557"/>
                </a:lnTo>
                <a:lnTo>
                  <a:pt x="1793452" y="1474306"/>
                </a:lnTo>
                <a:lnTo>
                  <a:pt x="1796241" y="1479451"/>
                </a:lnTo>
                <a:lnTo>
                  <a:pt x="1797835" y="1484200"/>
                </a:lnTo>
                <a:lnTo>
                  <a:pt x="1799428" y="1489740"/>
                </a:lnTo>
                <a:lnTo>
                  <a:pt x="1800225" y="1495280"/>
                </a:lnTo>
                <a:lnTo>
                  <a:pt x="1800225" y="1501217"/>
                </a:lnTo>
                <a:lnTo>
                  <a:pt x="1800225" y="1665451"/>
                </a:lnTo>
                <a:lnTo>
                  <a:pt x="1800225" y="1671387"/>
                </a:lnTo>
                <a:lnTo>
                  <a:pt x="1799428" y="1676927"/>
                </a:lnTo>
                <a:lnTo>
                  <a:pt x="1797835" y="1682468"/>
                </a:lnTo>
                <a:lnTo>
                  <a:pt x="1796241" y="1688008"/>
                </a:lnTo>
                <a:lnTo>
                  <a:pt x="1793452" y="1692361"/>
                </a:lnTo>
                <a:lnTo>
                  <a:pt x="1790663" y="1697110"/>
                </a:lnTo>
                <a:lnTo>
                  <a:pt x="1787476" y="1701859"/>
                </a:lnTo>
                <a:lnTo>
                  <a:pt x="1783890" y="1705421"/>
                </a:lnTo>
                <a:lnTo>
                  <a:pt x="1779508" y="1709378"/>
                </a:lnTo>
                <a:lnTo>
                  <a:pt x="1775524" y="1712544"/>
                </a:lnTo>
                <a:lnTo>
                  <a:pt x="1770743" y="1715315"/>
                </a:lnTo>
                <a:lnTo>
                  <a:pt x="1765563" y="1717689"/>
                </a:lnTo>
                <a:lnTo>
                  <a:pt x="1760384" y="1719668"/>
                </a:lnTo>
                <a:lnTo>
                  <a:pt x="1755204" y="1720855"/>
                </a:lnTo>
                <a:lnTo>
                  <a:pt x="1749627" y="1722042"/>
                </a:lnTo>
                <a:lnTo>
                  <a:pt x="1743650" y="1722438"/>
                </a:lnTo>
                <a:lnTo>
                  <a:pt x="1445637" y="1722438"/>
                </a:lnTo>
                <a:lnTo>
                  <a:pt x="1439661" y="1722042"/>
                </a:lnTo>
                <a:lnTo>
                  <a:pt x="1434083" y="1720855"/>
                </a:lnTo>
                <a:lnTo>
                  <a:pt x="1428904" y="1719668"/>
                </a:lnTo>
                <a:lnTo>
                  <a:pt x="1423724" y="1717689"/>
                </a:lnTo>
                <a:lnTo>
                  <a:pt x="1418545" y="1715315"/>
                </a:lnTo>
                <a:lnTo>
                  <a:pt x="1413764" y="1712544"/>
                </a:lnTo>
                <a:lnTo>
                  <a:pt x="1409780" y="1709378"/>
                </a:lnTo>
                <a:lnTo>
                  <a:pt x="1405397" y="1705421"/>
                </a:lnTo>
                <a:lnTo>
                  <a:pt x="1401811" y="1701859"/>
                </a:lnTo>
                <a:lnTo>
                  <a:pt x="1398624" y="1697110"/>
                </a:lnTo>
                <a:lnTo>
                  <a:pt x="1395835" y="1692361"/>
                </a:lnTo>
                <a:lnTo>
                  <a:pt x="1393046" y="1688008"/>
                </a:lnTo>
                <a:lnTo>
                  <a:pt x="1391453" y="1682468"/>
                </a:lnTo>
                <a:lnTo>
                  <a:pt x="1389859" y="1676927"/>
                </a:lnTo>
                <a:lnTo>
                  <a:pt x="1389062" y="1671387"/>
                </a:lnTo>
                <a:lnTo>
                  <a:pt x="1389062" y="1665451"/>
                </a:lnTo>
                <a:lnTo>
                  <a:pt x="1389062" y="1501217"/>
                </a:lnTo>
                <a:lnTo>
                  <a:pt x="1389062" y="1495280"/>
                </a:lnTo>
                <a:lnTo>
                  <a:pt x="1389859" y="1489740"/>
                </a:lnTo>
                <a:lnTo>
                  <a:pt x="1391453" y="1484200"/>
                </a:lnTo>
                <a:lnTo>
                  <a:pt x="1393046" y="1479451"/>
                </a:lnTo>
                <a:lnTo>
                  <a:pt x="1395835" y="1474306"/>
                </a:lnTo>
                <a:lnTo>
                  <a:pt x="1398624" y="1469557"/>
                </a:lnTo>
                <a:lnTo>
                  <a:pt x="1401811" y="1465204"/>
                </a:lnTo>
                <a:lnTo>
                  <a:pt x="1405397" y="1461246"/>
                </a:lnTo>
                <a:lnTo>
                  <a:pt x="1409780" y="1457289"/>
                </a:lnTo>
                <a:lnTo>
                  <a:pt x="1413764" y="1454123"/>
                </a:lnTo>
                <a:lnTo>
                  <a:pt x="1418545" y="1451748"/>
                </a:lnTo>
                <a:lnTo>
                  <a:pt x="1423724" y="1448978"/>
                </a:lnTo>
                <a:lnTo>
                  <a:pt x="1428904" y="1447000"/>
                </a:lnTo>
                <a:lnTo>
                  <a:pt x="1434083" y="1445812"/>
                </a:lnTo>
                <a:lnTo>
                  <a:pt x="1439661" y="1445021"/>
                </a:lnTo>
                <a:lnTo>
                  <a:pt x="1445637" y="1444625"/>
                </a:lnTo>
                <a:close/>
                <a:moveTo>
                  <a:pt x="971098" y="1444625"/>
                </a:moveTo>
                <a:lnTo>
                  <a:pt x="1267674" y="1444625"/>
                </a:lnTo>
                <a:lnTo>
                  <a:pt x="1273224" y="1445021"/>
                </a:lnTo>
                <a:lnTo>
                  <a:pt x="1278775" y="1445812"/>
                </a:lnTo>
                <a:lnTo>
                  <a:pt x="1284326" y="1447000"/>
                </a:lnTo>
                <a:lnTo>
                  <a:pt x="1289481" y="1448978"/>
                </a:lnTo>
                <a:lnTo>
                  <a:pt x="1294635" y="1451748"/>
                </a:lnTo>
                <a:lnTo>
                  <a:pt x="1298996" y="1454123"/>
                </a:lnTo>
                <a:lnTo>
                  <a:pt x="1303358" y="1457289"/>
                </a:lnTo>
                <a:lnTo>
                  <a:pt x="1307719" y="1461246"/>
                </a:lnTo>
                <a:lnTo>
                  <a:pt x="1311288" y="1465204"/>
                </a:lnTo>
                <a:lnTo>
                  <a:pt x="1314459" y="1469557"/>
                </a:lnTo>
                <a:lnTo>
                  <a:pt x="1317235" y="1474306"/>
                </a:lnTo>
                <a:lnTo>
                  <a:pt x="1319614" y="1479451"/>
                </a:lnTo>
                <a:lnTo>
                  <a:pt x="1321596" y="1484200"/>
                </a:lnTo>
                <a:lnTo>
                  <a:pt x="1323182" y="1489740"/>
                </a:lnTo>
                <a:lnTo>
                  <a:pt x="1323975" y="1495280"/>
                </a:lnTo>
                <a:lnTo>
                  <a:pt x="1323975" y="1501217"/>
                </a:lnTo>
                <a:lnTo>
                  <a:pt x="1323975" y="1665451"/>
                </a:lnTo>
                <a:lnTo>
                  <a:pt x="1323975" y="1671387"/>
                </a:lnTo>
                <a:lnTo>
                  <a:pt x="1323182" y="1676927"/>
                </a:lnTo>
                <a:lnTo>
                  <a:pt x="1321596" y="1682468"/>
                </a:lnTo>
                <a:lnTo>
                  <a:pt x="1319614" y="1688008"/>
                </a:lnTo>
                <a:lnTo>
                  <a:pt x="1317235" y="1692361"/>
                </a:lnTo>
                <a:lnTo>
                  <a:pt x="1314459" y="1697110"/>
                </a:lnTo>
                <a:lnTo>
                  <a:pt x="1311288" y="1701859"/>
                </a:lnTo>
                <a:lnTo>
                  <a:pt x="1307719" y="1705421"/>
                </a:lnTo>
                <a:lnTo>
                  <a:pt x="1303358" y="1709378"/>
                </a:lnTo>
                <a:lnTo>
                  <a:pt x="1298996" y="1712544"/>
                </a:lnTo>
                <a:lnTo>
                  <a:pt x="1294635" y="1715315"/>
                </a:lnTo>
                <a:lnTo>
                  <a:pt x="1289481" y="1717689"/>
                </a:lnTo>
                <a:lnTo>
                  <a:pt x="1284326" y="1719668"/>
                </a:lnTo>
                <a:lnTo>
                  <a:pt x="1278775" y="1720855"/>
                </a:lnTo>
                <a:lnTo>
                  <a:pt x="1273224" y="1722042"/>
                </a:lnTo>
                <a:lnTo>
                  <a:pt x="1267674" y="1722438"/>
                </a:lnTo>
                <a:lnTo>
                  <a:pt x="971098" y="1722438"/>
                </a:lnTo>
                <a:lnTo>
                  <a:pt x="965151" y="1722042"/>
                </a:lnTo>
                <a:lnTo>
                  <a:pt x="959600" y="1720855"/>
                </a:lnTo>
                <a:lnTo>
                  <a:pt x="954049" y="1719668"/>
                </a:lnTo>
                <a:lnTo>
                  <a:pt x="949291" y="1717689"/>
                </a:lnTo>
                <a:lnTo>
                  <a:pt x="944137" y="1715315"/>
                </a:lnTo>
                <a:lnTo>
                  <a:pt x="939379" y="1712544"/>
                </a:lnTo>
                <a:lnTo>
                  <a:pt x="935414" y="1709378"/>
                </a:lnTo>
                <a:lnTo>
                  <a:pt x="931053" y="1705421"/>
                </a:lnTo>
                <a:lnTo>
                  <a:pt x="927088" y="1701859"/>
                </a:lnTo>
                <a:lnTo>
                  <a:pt x="924312" y="1697110"/>
                </a:lnTo>
                <a:lnTo>
                  <a:pt x="921140" y="1692361"/>
                </a:lnTo>
                <a:lnTo>
                  <a:pt x="918762" y="1688008"/>
                </a:lnTo>
                <a:lnTo>
                  <a:pt x="917176" y="1682468"/>
                </a:lnTo>
                <a:lnTo>
                  <a:pt x="915590" y="1676927"/>
                </a:lnTo>
                <a:lnTo>
                  <a:pt x="914400" y="1671387"/>
                </a:lnTo>
                <a:lnTo>
                  <a:pt x="914400" y="1665451"/>
                </a:lnTo>
                <a:lnTo>
                  <a:pt x="914400" y="1501217"/>
                </a:lnTo>
                <a:lnTo>
                  <a:pt x="914400" y="1495280"/>
                </a:lnTo>
                <a:lnTo>
                  <a:pt x="915590" y="1489740"/>
                </a:lnTo>
                <a:lnTo>
                  <a:pt x="917176" y="1484200"/>
                </a:lnTo>
                <a:lnTo>
                  <a:pt x="918762" y="1479451"/>
                </a:lnTo>
                <a:lnTo>
                  <a:pt x="921140" y="1474306"/>
                </a:lnTo>
                <a:lnTo>
                  <a:pt x="924312" y="1469557"/>
                </a:lnTo>
                <a:lnTo>
                  <a:pt x="927088" y="1465204"/>
                </a:lnTo>
                <a:lnTo>
                  <a:pt x="931053" y="1461246"/>
                </a:lnTo>
                <a:lnTo>
                  <a:pt x="935414" y="1457289"/>
                </a:lnTo>
                <a:lnTo>
                  <a:pt x="939379" y="1454123"/>
                </a:lnTo>
                <a:lnTo>
                  <a:pt x="944137" y="1451748"/>
                </a:lnTo>
                <a:lnTo>
                  <a:pt x="949291" y="1448978"/>
                </a:lnTo>
                <a:lnTo>
                  <a:pt x="954049" y="1447000"/>
                </a:lnTo>
                <a:lnTo>
                  <a:pt x="959600" y="1445812"/>
                </a:lnTo>
                <a:lnTo>
                  <a:pt x="965151" y="1445021"/>
                </a:lnTo>
                <a:lnTo>
                  <a:pt x="971098" y="1444625"/>
                </a:lnTo>
                <a:close/>
                <a:moveTo>
                  <a:pt x="1787045" y="1350963"/>
                </a:moveTo>
                <a:lnTo>
                  <a:pt x="1913358" y="1350963"/>
                </a:lnTo>
                <a:lnTo>
                  <a:pt x="1913358" y="1366815"/>
                </a:lnTo>
                <a:lnTo>
                  <a:pt x="1914148" y="1381479"/>
                </a:lnTo>
                <a:lnTo>
                  <a:pt x="1915332" y="1395746"/>
                </a:lnTo>
                <a:lnTo>
                  <a:pt x="1917700" y="1409617"/>
                </a:lnTo>
                <a:lnTo>
                  <a:pt x="1910200" y="1412391"/>
                </a:lnTo>
                <a:lnTo>
                  <a:pt x="1903095" y="1414769"/>
                </a:lnTo>
                <a:lnTo>
                  <a:pt x="1896385" y="1418732"/>
                </a:lnTo>
                <a:lnTo>
                  <a:pt x="1890069" y="1422299"/>
                </a:lnTo>
                <a:lnTo>
                  <a:pt x="1883753" y="1427055"/>
                </a:lnTo>
                <a:lnTo>
                  <a:pt x="1877833" y="1431810"/>
                </a:lnTo>
                <a:lnTo>
                  <a:pt x="1872306" y="1437359"/>
                </a:lnTo>
                <a:lnTo>
                  <a:pt x="1867570" y="1442907"/>
                </a:lnTo>
                <a:lnTo>
                  <a:pt x="1863228" y="1448852"/>
                </a:lnTo>
                <a:lnTo>
                  <a:pt x="1859280" y="1455589"/>
                </a:lnTo>
                <a:lnTo>
                  <a:pt x="1856122" y="1462326"/>
                </a:lnTo>
                <a:lnTo>
                  <a:pt x="1852965" y="1469460"/>
                </a:lnTo>
                <a:lnTo>
                  <a:pt x="1850596" y="1476990"/>
                </a:lnTo>
                <a:lnTo>
                  <a:pt x="1849017" y="1484916"/>
                </a:lnTo>
                <a:lnTo>
                  <a:pt x="1847833" y="1492842"/>
                </a:lnTo>
                <a:lnTo>
                  <a:pt x="1847438" y="1500768"/>
                </a:lnTo>
                <a:lnTo>
                  <a:pt x="1847438" y="1628776"/>
                </a:lnTo>
                <a:lnTo>
                  <a:pt x="1837570" y="1628776"/>
                </a:lnTo>
                <a:lnTo>
                  <a:pt x="1837570" y="1500768"/>
                </a:lnTo>
                <a:lnTo>
                  <a:pt x="1837175" y="1492842"/>
                </a:lnTo>
                <a:lnTo>
                  <a:pt x="1836386" y="1485312"/>
                </a:lnTo>
                <a:lnTo>
                  <a:pt x="1834412" y="1478178"/>
                </a:lnTo>
                <a:lnTo>
                  <a:pt x="1832439" y="1470252"/>
                </a:lnTo>
                <a:lnTo>
                  <a:pt x="1830070" y="1463515"/>
                </a:lnTo>
                <a:lnTo>
                  <a:pt x="1826518" y="1456778"/>
                </a:lnTo>
                <a:lnTo>
                  <a:pt x="1822965" y="1450833"/>
                </a:lnTo>
                <a:lnTo>
                  <a:pt x="1818623" y="1444888"/>
                </a:lnTo>
                <a:lnTo>
                  <a:pt x="1813886" y="1438944"/>
                </a:lnTo>
                <a:lnTo>
                  <a:pt x="1809150" y="1433792"/>
                </a:lnTo>
                <a:lnTo>
                  <a:pt x="1803623" y="1428640"/>
                </a:lnTo>
                <a:lnTo>
                  <a:pt x="1798097" y="1424280"/>
                </a:lnTo>
                <a:lnTo>
                  <a:pt x="1791781" y="1420317"/>
                </a:lnTo>
                <a:lnTo>
                  <a:pt x="1785466" y="1416354"/>
                </a:lnTo>
                <a:lnTo>
                  <a:pt x="1778755" y="1413580"/>
                </a:lnTo>
                <a:lnTo>
                  <a:pt x="1771650" y="1411202"/>
                </a:lnTo>
                <a:lnTo>
                  <a:pt x="1774808" y="1406446"/>
                </a:lnTo>
                <a:lnTo>
                  <a:pt x="1777571" y="1401294"/>
                </a:lnTo>
                <a:lnTo>
                  <a:pt x="1779940" y="1394953"/>
                </a:lnTo>
                <a:lnTo>
                  <a:pt x="1782308" y="1388216"/>
                </a:lnTo>
                <a:lnTo>
                  <a:pt x="1784282" y="1380290"/>
                </a:lnTo>
                <a:lnTo>
                  <a:pt x="1785466" y="1371571"/>
                </a:lnTo>
                <a:lnTo>
                  <a:pt x="1786650" y="1361663"/>
                </a:lnTo>
                <a:lnTo>
                  <a:pt x="1787045" y="1350963"/>
                </a:lnTo>
                <a:close/>
                <a:moveTo>
                  <a:pt x="1316831" y="1350963"/>
                </a:moveTo>
                <a:lnTo>
                  <a:pt x="1412875" y="1350963"/>
                </a:lnTo>
                <a:lnTo>
                  <a:pt x="1413272" y="1360950"/>
                </a:lnTo>
                <a:lnTo>
                  <a:pt x="1414066" y="1370138"/>
                </a:lnTo>
                <a:lnTo>
                  <a:pt x="1415653" y="1378527"/>
                </a:lnTo>
                <a:lnTo>
                  <a:pt x="1416844" y="1386116"/>
                </a:lnTo>
                <a:lnTo>
                  <a:pt x="1418828" y="1392907"/>
                </a:lnTo>
                <a:lnTo>
                  <a:pt x="1420813" y="1398900"/>
                </a:lnTo>
                <a:lnTo>
                  <a:pt x="1423194" y="1404492"/>
                </a:lnTo>
                <a:lnTo>
                  <a:pt x="1425575" y="1408886"/>
                </a:lnTo>
                <a:lnTo>
                  <a:pt x="1419622" y="1410884"/>
                </a:lnTo>
                <a:lnTo>
                  <a:pt x="1413272" y="1412881"/>
                </a:lnTo>
                <a:lnTo>
                  <a:pt x="1407716" y="1414878"/>
                </a:lnTo>
                <a:lnTo>
                  <a:pt x="1402556" y="1418074"/>
                </a:lnTo>
                <a:lnTo>
                  <a:pt x="1397000" y="1420870"/>
                </a:lnTo>
                <a:lnTo>
                  <a:pt x="1391841" y="1424466"/>
                </a:lnTo>
                <a:lnTo>
                  <a:pt x="1386681" y="1427661"/>
                </a:lnTo>
                <a:lnTo>
                  <a:pt x="1382316" y="1432056"/>
                </a:lnTo>
                <a:lnTo>
                  <a:pt x="1377950" y="1436050"/>
                </a:lnTo>
                <a:lnTo>
                  <a:pt x="1374378" y="1440844"/>
                </a:lnTo>
                <a:lnTo>
                  <a:pt x="1370410" y="1445638"/>
                </a:lnTo>
                <a:lnTo>
                  <a:pt x="1366441" y="1450431"/>
                </a:lnTo>
                <a:lnTo>
                  <a:pt x="1363663" y="1456024"/>
                </a:lnTo>
                <a:lnTo>
                  <a:pt x="1360885" y="1461616"/>
                </a:lnTo>
                <a:lnTo>
                  <a:pt x="1358106" y="1467209"/>
                </a:lnTo>
                <a:lnTo>
                  <a:pt x="1356519" y="1473201"/>
                </a:lnTo>
                <a:lnTo>
                  <a:pt x="1352947" y="1464413"/>
                </a:lnTo>
                <a:lnTo>
                  <a:pt x="1348978" y="1456423"/>
                </a:lnTo>
                <a:lnTo>
                  <a:pt x="1344216" y="1448833"/>
                </a:lnTo>
                <a:lnTo>
                  <a:pt x="1339056" y="1441643"/>
                </a:lnTo>
                <a:lnTo>
                  <a:pt x="1332706" y="1434852"/>
                </a:lnTo>
                <a:lnTo>
                  <a:pt x="1325960" y="1428860"/>
                </a:lnTo>
                <a:lnTo>
                  <a:pt x="1318816" y="1423267"/>
                </a:lnTo>
                <a:lnTo>
                  <a:pt x="1311275" y="1418873"/>
                </a:lnTo>
                <a:lnTo>
                  <a:pt x="1314053" y="1401696"/>
                </a:lnTo>
                <a:lnTo>
                  <a:pt x="1316038" y="1384918"/>
                </a:lnTo>
                <a:lnTo>
                  <a:pt x="1316435" y="1376130"/>
                </a:lnTo>
                <a:lnTo>
                  <a:pt x="1316831" y="1367741"/>
                </a:lnTo>
                <a:lnTo>
                  <a:pt x="1317228" y="1359352"/>
                </a:lnTo>
                <a:lnTo>
                  <a:pt x="1316831" y="1350963"/>
                </a:lnTo>
                <a:close/>
                <a:moveTo>
                  <a:pt x="692943" y="1350963"/>
                </a:moveTo>
                <a:lnTo>
                  <a:pt x="941785" y="1350963"/>
                </a:lnTo>
                <a:lnTo>
                  <a:pt x="941785" y="1366815"/>
                </a:lnTo>
                <a:lnTo>
                  <a:pt x="942578" y="1381479"/>
                </a:lnTo>
                <a:lnTo>
                  <a:pt x="944166" y="1395746"/>
                </a:lnTo>
                <a:lnTo>
                  <a:pt x="946150" y="1409617"/>
                </a:lnTo>
                <a:lnTo>
                  <a:pt x="938610" y="1412391"/>
                </a:lnTo>
                <a:lnTo>
                  <a:pt x="931466" y="1414769"/>
                </a:lnTo>
                <a:lnTo>
                  <a:pt x="924719" y="1418732"/>
                </a:lnTo>
                <a:lnTo>
                  <a:pt x="917972" y="1422299"/>
                </a:lnTo>
                <a:lnTo>
                  <a:pt x="912019" y="1427055"/>
                </a:lnTo>
                <a:lnTo>
                  <a:pt x="906066" y="1431810"/>
                </a:lnTo>
                <a:lnTo>
                  <a:pt x="900906" y="1437359"/>
                </a:lnTo>
                <a:lnTo>
                  <a:pt x="896144" y="1442907"/>
                </a:lnTo>
                <a:lnTo>
                  <a:pt x="891381" y="1448852"/>
                </a:lnTo>
                <a:lnTo>
                  <a:pt x="887809" y="1455589"/>
                </a:lnTo>
                <a:lnTo>
                  <a:pt x="883841" y="1462326"/>
                </a:lnTo>
                <a:lnTo>
                  <a:pt x="881459" y="1469460"/>
                </a:lnTo>
                <a:lnTo>
                  <a:pt x="878681" y="1476990"/>
                </a:lnTo>
                <a:lnTo>
                  <a:pt x="877094" y="1484916"/>
                </a:lnTo>
                <a:lnTo>
                  <a:pt x="876300" y="1492842"/>
                </a:lnTo>
                <a:lnTo>
                  <a:pt x="875903" y="1500768"/>
                </a:lnTo>
                <a:lnTo>
                  <a:pt x="875903" y="1628776"/>
                </a:lnTo>
                <a:lnTo>
                  <a:pt x="692943" y="1628776"/>
                </a:lnTo>
                <a:lnTo>
                  <a:pt x="686990" y="1628776"/>
                </a:lnTo>
                <a:lnTo>
                  <a:pt x="681434" y="1627983"/>
                </a:lnTo>
                <a:lnTo>
                  <a:pt x="675878" y="1626002"/>
                </a:lnTo>
                <a:lnTo>
                  <a:pt x="671115" y="1624417"/>
                </a:lnTo>
                <a:lnTo>
                  <a:pt x="665956" y="1622039"/>
                </a:lnTo>
                <a:lnTo>
                  <a:pt x="661193" y="1618868"/>
                </a:lnTo>
                <a:lnTo>
                  <a:pt x="657224" y="1616094"/>
                </a:lnTo>
                <a:lnTo>
                  <a:pt x="652859" y="1612131"/>
                </a:lnTo>
                <a:lnTo>
                  <a:pt x="648890" y="1608168"/>
                </a:lnTo>
                <a:lnTo>
                  <a:pt x="646112" y="1603809"/>
                </a:lnTo>
                <a:lnTo>
                  <a:pt x="643334" y="1599053"/>
                </a:lnTo>
                <a:lnTo>
                  <a:pt x="640556" y="1594297"/>
                </a:lnTo>
                <a:lnTo>
                  <a:pt x="638968" y="1589145"/>
                </a:lnTo>
                <a:lnTo>
                  <a:pt x="637381" y="1583597"/>
                </a:lnTo>
                <a:lnTo>
                  <a:pt x="636587" y="1578048"/>
                </a:lnTo>
                <a:lnTo>
                  <a:pt x="636587" y="1572104"/>
                </a:lnTo>
                <a:lnTo>
                  <a:pt x="636587" y="1407635"/>
                </a:lnTo>
                <a:lnTo>
                  <a:pt x="636587" y="1401691"/>
                </a:lnTo>
                <a:lnTo>
                  <a:pt x="637381" y="1396142"/>
                </a:lnTo>
                <a:lnTo>
                  <a:pt x="638968" y="1390990"/>
                </a:lnTo>
                <a:lnTo>
                  <a:pt x="640556" y="1385442"/>
                </a:lnTo>
                <a:lnTo>
                  <a:pt x="643334" y="1380686"/>
                </a:lnTo>
                <a:lnTo>
                  <a:pt x="646112" y="1375534"/>
                </a:lnTo>
                <a:lnTo>
                  <a:pt x="648890" y="1371571"/>
                </a:lnTo>
                <a:lnTo>
                  <a:pt x="652859" y="1367608"/>
                </a:lnTo>
                <a:lnTo>
                  <a:pt x="657224" y="1364041"/>
                </a:lnTo>
                <a:lnTo>
                  <a:pt x="661193" y="1360474"/>
                </a:lnTo>
                <a:lnTo>
                  <a:pt x="665956" y="1357700"/>
                </a:lnTo>
                <a:lnTo>
                  <a:pt x="671115" y="1355322"/>
                </a:lnTo>
                <a:lnTo>
                  <a:pt x="675878" y="1353341"/>
                </a:lnTo>
                <a:lnTo>
                  <a:pt x="681434" y="1352152"/>
                </a:lnTo>
                <a:lnTo>
                  <a:pt x="686990" y="1351359"/>
                </a:lnTo>
                <a:lnTo>
                  <a:pt x="692943" y="1350963"/>
                </a:lnTo>
                <a:close/>
                <a:moveTo>
                  <a:pt x="2082006" y="1166813"/>
                </a:moveTo>
                <a:lnTo>
                  <a:pt x="2083990" y="1169978"/>
                </a:lnTo>
                <a:lnTo>
                  <a:pt x="2086768" y="1172747"/>
                </a:lnTo>
                <a:lnTo>
                  <a:pt x="2089547" y="1175120"/>
                </a:lnTo>
                <a:lnTo>
                  <a:pt x="2093515" y="1176702"/>
                </a:lnTo>
                <a:lnTo>
                  <a:pt x="2096293" y="1177494"/>
                </a:lnTo>
                <a:lnTo>
                  <a:pt x="2100262" y="1177494"/>
                </a:lnTo>
                <a:lnTo>
                  <a:pt x="2107803" y="1177098"/>
                </a:lnTo>
                <a:lnTo>
                  <a:pt x="2116137" y="1176702"/>
                </a:lnTo>
                <a:lnTo>
                  <a:pt x="2125662" y="1177098"/>
                </a:lnTo>
                <a:lnTo>
                  <a:pt x="2135584" y="1177889"/>
                </a:lnTo>
                <a:lnTo>
                  <a:pt x="2144315" y="1179076"/>
                </a:lnTo>
                <a:lnTo>
                  <a:pt x="2152650" y="1180658"/>
                </a:lnTo>
                <a:lnTo>
                  <a:pt x="2161381" y="1183427"/>
                </a:lnTo>
                <a:lnTo>
                  <a:pt x="2169318" y="1186196"/>
                </a:lnTo>
                <a:lnTo>
                  <a:pt x="2176462" y="1189756"/>
                </a:lnTo>
                <a:lnTo>
                  <a:pt x="2183606" y="1193317"/>
                </a:lnTo>
                <a:lnTo>
                  <a:pt x="2190353" y="1197668"/>
                </a:lnTo>
                <a:lnTo>
                  <a:pt x="2196703" y="1202810"/>
                </a:lnTo>
                <a:lnTo>
                  <a:pt x="2202656" y="1208348"/>
                </a:lnTo>
                <a:lnTo>
                  <a:pt x="2207815" y="1213886"/>
                </a:lnTo>
                <a:lnTo>
                  <a:pt x="2212975" y="1220611"/>
                </a:lnTo>
                <a:lnTo>
                  <a:pt x="2217737" y="1227731"/>
                </a:lnTo>
                <a:lnTo>
                  <a:pt x="2222500" y="1234852"/>
                </a:lnTo>
                <a:lnTo>
                  <a:pt x="2226072" y="1243554"/>
                </a:lnTo>
                <a:lnTo>
                  <a:pt x="2231628" y="1256213"/>
                </a:lnTo>
                <a:lnTo>
                  <a:pt x="2236787" y="1268476"/>
                </a:lnTo>
                <a:lnTo>
                  <a:pt x="2240756" y="1280343"/>
                </a:lnTo>
                <a:lnTo>
                  <a:pt x="2244725" y="1291814"/>
                </a:lnTo>
                <a:lnTo>
                  <a:pt x="2247503" y="1302890"/>
                </a:lnTo>
                <a:lnTo>
                  <a:pt x="2250281" y="1313175"/>
                </a:lnTo>
                <a:lnTo>
                  <a:pt x="2252265" y="1323460"/>
                </a:lnTo>
                <a:lnTo>
                  <a:pt x="2253853" y="1333350"/>
                </a:lnTo>
                <a:lnTo>
                  <a:pt x="2254647" y="1342843"/>
                </a:lnTo>
                <a:lnTo>
                  <a:pt x="2255043" y="1352337"/>
                </a:lnTo>
                <a:lnTo>
                  <a:pt x="2255837" y="1361831"/>
                </a:lnTo>
                <a:lnTo>
                  <a:pt x="2255043" y="1371325"/>
                </a:lnTo>
                <a:lnTo>
                  <a:pt x="2254647" y="1380027"/>
                </a:lnTo>
                <a:lnTo>
                  <a:pt x="2253853" y="1389126"/>
                </a:lnTo>
                <a:lnTo>
                  <a:pt x="2252662" y="1398619"/>
                </a:lnTo>
                <a:lnTo>
                  <a:pt x="2251075" y="1408113"/>
                </a:lnTo>
                <a:lnTo>
                  <a:pt x="2245122" y="1407322"/>
                </a:lnTo>
                <a:lnTo>
                  <a:pt x="2239168" y="1406926"/>
                </a:lnTo>
                <a:lnTo>
                  <a:pt x="2220118" y="1406926"/>
                </a:lnTo>
                <a:lnTo>
                  <a:pt x="2219722" y="1396246"/>
                </a:lnTo>
                <a:lnTo>
                  <a:pt x="2219325" y="1385961"/>
                </a:lnTo>
                <a:lnTo>
                  <a:pt x="2218928" y="1382401"/>
                </a:lnTo>
                <a:lnTo>
                  <a:pt x="2218134" y="1379632"/>
                </a:lnTo>
                <a:lnTo>
                  <a:pt x="2216547" y="1377258"/>
                </a:lnTo>
                <a:lnTo>
                  <a:pt x="2214165" y="1374489"/>
                </a:lnTo>
                <a:lnTo>
                  <a:pt x="2212181" y="1372907"/>
                </a:lnTo>
                <a:lnTo>
                  <a:pt x="2209403" y="1371325"/>
                </a:lnTo>
                <a:lnTo>
                  <a:pt x="2206228" y="1370534"/>
                </a:lnTo>
                <a:lnTo>
                  <a:pt x="2203053" y="1369742"/>
                </a:lnTo>
                <a:lnTo>
                  <a:pt x="2199878" y="1369742"/>
                </a:lnTo>
                <a:lnTo>
                  <a:pt x="2196703" y="1370929"/>
                </a:lnTo>
                <a:lnTo>
                  <a:pt x="2193925" y="1372116"/>
                </a:lnTo>
                <a:lnTo>
                  <a:pt x="2191543" y="1373698"/>
                </a:lnTo>
                <a:lnTo>
                  <a:pt x="2189559" y="1376072"/>
                </a:lnTo>
                <a:lnTo>
                  <a:pt x="2187178" y="1378841"/>
                </a:lnTo>
                <a:lnTo>
                  <a:pt x="2185987" y="1381214"/>
                </a:lnTo>
                <a:lnTo>
                  <a:pt x="2185590" y="1384774"/>
                </a:lnTo>
                <a:lnTo>
                  <a:pt x="2184003" y="1395455"/>
                </a:lnTo>
                <a:lnTo>
                  <a:pt x="2182018" y="1406926"/>
                </a:lnTo>
                <a:lnTo>
                  <a:pt x="2013743" y="1406926"/>
                </a:lnTo>
                <a:lnTo>
                  <a:pt x="2010965" y="1399015"/>
                </a:lnTo>
                <a:lnTo>
                  <a:pt x="2009775" y="1395850"/>
                </a:lnTo>
                <a:lnTo>
                  <a:pt x="2008584" y="1393477"/>
                </a:lnTo>
                <a:lnTo>
                  <a:pt x="2006600" y="1391499"/>
                </a:lnTo>
                <a:lnTo>
                  <a:pt x="2003822" y="1389126"/>
                </a:lnTo>
                <a:lnTo>
                  <a:pt x="2001440" y="1387939"/>
                </a:lnTo>
                <a:lnTo>
                  <a:pt x="1998662" y="1387148"/>
                </a:lnTo>
                <a:lnTo>
                  <a:pt x="1995090" y="1386752"/>
                </a:lnTo>
                <a:lnTo>
                  <a:pt x="1992312" y="1386752"/>
                </a:lnTo>
                <a:lnTo>
                  <a:pt x="1988740" y="1387543"/>
                </a:lnTo>
                <a:lnTo>
                  <a:pt x="1986359" y="1388730"/>
                </a:lnTo>
                <a:lnTo>
                  <a:pt x="1983581" y="1390708"/>
                </a:lnTo>
                <a:lnTo>
                  <a:pt x="1981597" y="1393081"/>
                </a:lnTo>
                <a:lnTo>
                  <a:pt x="1980009" y="1395455"/>
                </a:lnTo>
                <a:lnTo>
                  <a:pt x="1978818" y="1398224"/>
                </a:lnTo>
                <a:lnTo>
                  <a:pt x="1978025" y="1400993"/>
                </a:lnTo>
                <a:lnTo>
                  <a:pt x="1978025" y="1404553"/>
                </a:lnTo>
                <a:lnTo>
                  <a:pt x="1978025" y="1406926"/>
                </a:lnTo>
                <a:lnTo>
                  <a:pt x="1952625" y="1406926"/>
                </a:lnTo>
                <a:lnTo>
                  <a:pt x="1949847" y="1390708"/>
                </a:lnTo>
                <a:lnTo>
                  <a:pt x="1949053" y="1382005"/>
                </a:lnTo>
                <a:lnTo>
                  <a:pt x="1948259" y="1373698"/>
                </a:lnTo>
                <a:lnTo>
                  <a:pt x="1947862" y="1364996"/>
                </a:lnTo>
                <a:lnTo>
                  <a:pt x="1947862" y="1355897"/>
                </a:lnTo>
                <a:lnTo>
                  <a:pt x="1948259" y="1346404"/>
                </a:lnTo>
                <a:lnTo>
                  <a:pt x="1949053" y="1337305"/>
                </a:lnTo>
                <a:lnTo>
                  <a:pt x="1950243" y="1327020"/>
                </a:lnTo>
                <a:lnTo>
                  <a:pt x="1952228" y="1316736"/>
                </a:lnTo>
                <a:lnTo>
                  <a:pt x="1954609" y="1305659"/>
                </a:lnTo>
                <a:lnTo>
                  <a:pt x="1958181" y="1294188"/>
                </a:lnTo>
                <a:lnTo>
                  <a:pt x="1961356" y="1282716"/>
                </a:lnTo>
                <a:lnTo>
                  <a:pt x="1966118" y="1270453"/>
                </a:lnTo>
                <a:lnTo>
                  <a:pt x="1971675" y="1257399"/>
                </a:lnTo>
                <a:lnTo>
                  <a:pt x="1977231" y="1243554"/>
                </a:lnTo>
                <a:lnTo>
                  <a:pt x="1980803" y="1237225"/>
                </a:lnTo>
                <a:lnTo>
                  <a:pt x="1984772" y="1230896"/>
                </a:lnTo>
                <a:lnTo>
                  <a:pt x="1988740" y="1224567"/>
                </a:lnTo>
                <a:lnTo>
                  <a:pt x="1993106" y="1218238"/>
                </a:lnTo>
                <a:lnTo>
                  <a:pt x="1994693" y="1215864"/>
                </a:lnTo>
                <a:lnTo>
                  <a:pt x="1996281" y="1213491"/>
                </a:lnTo>
                <a:lnTo>
                  <a:pt x="2001440" y="1208744"/>
                </a:lnTo>
                <a:lnTo>
                  <a:pt x="2006600" y="1203601"/>
                </a:lnTo>
                <a:lnTo>
                  <a:pt x="2011362" y="1198855"/>
                </a:lnTo>
                <a:lnTo>
                  <a:pt x="2016522" y="1194899"/>
                </a:lnTo>
                <a:lnTo>
                  <a:pt x="2022078" y="1190943"/>
                </a:lnTo>
                <a:lnTo>
                  <a:pt x="2027634" y="1186987"/>
                </a:lnTo>
                <a:lnTo>
                  <a:pt x="2033190" y="1184218"/>
                </a:lnTo>
                <a:lnTo>
                  <a:pt x="2038350" y="1181449"/>
                </a:lnTo>
                <a:lnTo>
                  <a:pt x="2043906" y="1178285"/>
                </a:lnTo>
                <a:lnTo>
                  <a:pt x="2049859" y="1176307"/>
                </a:lnTo>
                <a:lnTo>
                  <a:pt x="2060972" y="1171956"/>
                </a:lnTo>
                <a:lnTo>
                  <a:pt x="2071290" y="1169187"/>
                </a:lnTo>
                <a:lnTo>
                  <a:pt x="2082006" y="1166813"/>
                </a:lnTo>
                <a:close/>
                <a:moveTo>
                  <a:pt x="1110232" y="1166813"/>
                </a:moveTo>
                <a:lnTo>
                  <a:pt x="1112219" y="1169978"/>
                </a:lnTo>
                <a:lnTo>
                  <a:pt x="1115000" y="1172747"/>
                </a:lnTo>
                <a:lnTo>
                  <a:pt x="1118179" y="1175120"/>
                </a:lnTo>
                <a:lnTo>
                  <a:pt x="1121359" y="1176702"/>
                </a:lnTo>
                <a:lnTo>
                  <a:pt x="1124935" y="1177494"/>
                </a:lnTo>
                <a:lnTo>
                  <a:pt x="1128114" y="1177494"/>
                </a:lnTo>
                <a:lnTo>
                  <a:pt x="1136062" y="1177098"/>
                </a:lnTo>
                <a:lnTo>
                  <a:pt x="1144407" y="1176702"/>
                </a:lnTo>
                <a:lnTo>
                  <a:pt x="1154342" y="1177098"/>
                </a:lnTo>
                <a:lnTo>
                  <a:pt x="1163879" y="1177889"/>
                </a:lnTo>
                <a:lnTo>
                  <a:pt x="1173019" y="1179076"/>
                </a:lnTo>
                <a:lnTo>
                  <a:pt x="1181364" y="1180658"/>
                </a:lnTo>
                <a:lnTo>
                  <a:pt x="1189709" y="1183427"/>
                </a:lnTo>
                <a:lnTo>
                  <a:pt x="1197259" y="1186196"/>
                </a:lnTo>
                <a:lnTo>
                  <a:pt x="1204810" y="1189756"/>
                </a:lnTo>
                <a:lnTo>
                  <a:pt x="1211963" y="1193317"/>
                </a:lnTo>
                <a:lnTo>
                  <a:pt x="1218718" y="1197668"/>
                </a:lnTo>
                <a:lnTo>
                  <a:pt x="1225077" y="1202810"/>
                </a:lnTo>
                <a:lnTo>
                  <a:pt x="1231037" y="1208348"/>
                </a:lnTo>
                <a:lnTo>
                  <a:pt x="1236601" y="1213886"/>
                </a:lnTo>
                <a:lnTo>
                  <a:pt x="1241767" y="1220611"/>
                </a:lnTo>
                <a:lnTo>
                  <a:pt x="1246138" y="1227731"/>
                </a:lnTo>
                <a:lnTo>
                  <a:pt x="1250907" y="1234852"/>
                </a:lnTo>
                <a:lnTo>
                  <a:pt x="1254881" y="1243554"/>
                </a:lnTo>
                <a:lnTo>
                  <a:pt x="1260444" y="1256213"/>
                </a:lnTo>
                <a:lnTo>
                  <a:pt x="1265213" y="1268476"/>
                </a:lnTo>
                <a:lnTo>
                  <a:pt x="1269584" y="1280343"/>
                </a:lnTo>
                <a:lnTo>
                  <a:pt x="1273160" y="1291814"/>
                </a:lnTo>
                <a:lnTo>
                  <a:pt x="1276339" y="1302890"/>
                </a:lnTo>
                <a:lnTo>
                  <a:pt x="1278724" y="1313175"/>
                </a:lnTo>
                <a:lnTo>
                  <a:pt x="1281108" y="1323460"/>
                </a:lnTo>
                <a:lnTo>
                  <a:pt x="1282300" y="1333350"/>
                </a:lnTo>
                <a:lnTo>
                  <a:pt x="1283492" y="1342843"/>
                </a:lnTo>
                <a:lnTo>
                  <a:pt x="1283890" y="1352337"/>
                </a:lnTo>
                <a:lnTo>
                  <a:pt x="1284287" y="1361831"/>
                </a:lnTo>
                <a:lnTo>
                  <a:pt x="1283890" y="1371325"/>
                </a:lnTo>
                <a:lnTo>
                  <a:pt x="1283492" y="1380027"/>
                </a:lnTo>
                <a:lnTo>
                  <a:pt x="1282300" y="1389126"/>
                </a:lnTo>
                <a:lnTo>
                  <a:pt x="1281506" y="1398619"/>
                </a:lnTo>
                <a:lnTo>
                  <a:pt x="1279519" y="1408113"/>
                </a:lnTo>
                <a:lnTo>
                  <a:pt x="1273558" y="1407322"/>
                </a:lnTo>
                <a:lnTo>
                  <a:pt x="1267994" y="1406926"/>
                </a:lnTo>
                <a:lnTo>
                  <a:pt x="1248920" y="1406926"/>
                </a:lnTo>
                <a:lnTo>
                  <a:pt x="1248125" y="1385961"/>
                </a:lnTo>
                <a:lnTo>
                  <a:pt x="1247728" y="1382401"/>
                </a:lnTo>
                <a:lnTo>
                  <a:pt x="1246138" y="1379632"/>
                </a:lnTo>
                <a:lnTo>
                  <a:pt x="1244946" y="1377258"/>
                </a:lnTo>
                <a:lnTo>
                  <a:pt x="1242959" y="1374489"/>
                </a:lnTo>
                <a:lnTo>
                  <a:pt x="1240575" y="1372907"/>
                </a:lnTo>
                <a:lnTo>
                  <a:pt x="1237793" y="1371325"/>
                </a:lnTo>
                <a:lnTo>
                  <a:pt x="1235011" y="1370534"/>
                </a:lnTo>
                <a:lnTo>
                  <a:pt x="1231435" y="1369742"/>
                </a:lnTo>
                <a:lnTo>
                  <a:pt x="1228653" y="1369742"/>
                </a:lnTo>
                <a:lnTo>
                  <a:pt x="1225077" y="1370929"/>
                </a:lnTo>
                <a:lnTo>
                  <a:pt x="1222692" y="1372116"/>
                </a:lnTo>
                <a:lnTo>
                  <a:pt x="1220308" y="1373698"/>
                </a:lnTo>
                <a:lnTo>
                  <a:pt x="1217526" y="1376072"/>
                </a:lnTo>
                <a:lnTo>
                  <a:pt x="1215937" y="1378841"/>
                </a:lnTo>
                <a:lnTo>
                  <a:pt x="1214745" y="1381214"/>
                </a:lnTo>
                <a:lnTo>
                  <a:pt x="1214347" y="1384774"/>
                </a:lnTo>
                <a:lnTo>
                  <a:pt x="1211963" y="1395455"/>
                </a:lnTo>
                <a:lnTo>
                  <a:pt x="1209976" y="1406926"/>
                </a:lnTo>
                <a:lnTo>
                  <a:pt x="1041881" y="1406926"/>
                </a:lnTo>
                <a:lnTo>
                  <a:pt x="1039497" y="1399015"/>
                </a:lnTo>
                <a:lnTo>
                  <a:pt x="1038305" y="1395850"/>
                </a:lnTo>
                <a:lnTo>
                  <a:pt x="1036715" y="1393477"/>
                </a:lnTo>
                <a:lnTo>
                  <a:pt x="1034728" y="1391499"/>
                </a:lnTo>
                <a:lnTo>
                  <a:pt x="1032344" y="1389126"/>
                </a:lnTo>
                <a:lnTo>
                  <a:pt x="1029960" y="1387939"/>
                </a:lnTo>
                <a:lnTo>
                  <a:pt x="1026780" y="1387148"/>
                </a:lnTo>
                <a:lnTo>
                  <a:pt x="1023601" y="1386752"/>
                </a:lnTo>
                <a:lnTo>
                  <a:pt x="1020422" y="1386752"/>
                </a:lnTo>
                <a:lnTo>
                  <a:pt x="1017243" y="1387543"/>
                </a:lnTo>
                <a:lnTo>
                  <a:pt x="1014461" y="1388730"/>
                </a:lnTo>
                <a:lnTo>
                  <a:pt x="1012077" y="1390708"/>
                </a:lnTo>
                <a:lnTo>
                  <a:pt x="1010090" y="1393081"/>
                </a:lnTo>
                <a:lnTo>
                  <a:pt x="1008103" y="1395455"/>
                </a:lnTo>
                <a:lnTo>
                  <a:pt x="1006911" y="1398224"/>
                </a:lnTo>
                <a:lnTo>
                  <a:pt x="1006116" y="1400993"/>
                </a:lnTo>
                <a:lnTo>
                  <a:pt x="1006116" y="1404553"/>
                </a:lnTo>
                <a:lnTo>
                  <a:pt x="1006116" y="1406926"/>
                </a:lnTo>
                <a:lnTo>
                  <a:pt x="980684" y="1406926"/>
                </a:lnTo>
                <a:lnTo>
                  <a:pt x="978299" y="1390708"/>
                </a:lnTo>
                <a:lnTo>
                  <a:pt x="977107" y="1382005"/>
                </a:lnTo>
                <a:lnTo>
                  <a:pt x="976710" y="1373698"/>
                </a:lnTo>
                <a:lnTo>
                  <a:pt x="976312" y="1364996"/>
                </a:lnTo>
                <a:lnTo>
                  <a:pt x="976312" y="1355897"/>
                </a:lnTo>
                <a:lnTo>
                  <a:pt x="976710" y="1346404"/>
                </a:lnTo>
                <a:lnTo>
                  <a:pt x="977504" y="1337305"/>
                </a:lnTo>
                <a:lnTo>
                  <a:pt x="978697" y="1327020"/>
                </a:lnTo>
                <a:lnTo>
                  <a:pt x="980286" y="1316736"/>
                </a:lnTo>
                <a:lnTo>
                  <a:pt x="983068" y="1305659"/>
                </a:lnTo>
                <a:lnTo>
                  <a:pt x="985850" y="1294188"/>
                </a:lnTo>
                <a:lnTo>
                  <a:pt x="989823" y="1282716"/>
                </a:lnTo>
                <a:lnTo>
                  <a:pt x="994195" y="1270453"/>
                </a:lnTo>
                <a:lnTo>
                  <a:pt x="999758" y="1257399"/>
                </a:lnTo>
                <a:lnTo>
                  <a:pt x="1005719" y="1243554"/>
                </a:lnTo>
                <a:lnTo>
                  <a:pt x="1008898" y="1237225"/>
                </a:lnTo>
                <a:lnTo>
                  <a:pt x="1012872" y="1230500"/>
                </a:lnTo>
                <a:lnTo>
                  <a:pt x="1016846" y="1224567"/>
                </a:lnTo>
                <a:lnTo>
                  <a:pt x="1021217" y="1218238"/>
                </a:lnTo>
                <a:lnTo>
                  <a:pt x="1023204" y="1215864"/>
                </a:lnTo>
                <a:lnTo>
                  <a:pt x="1024793" y="1213491"/>
                </a:lnTo>
                <a:lnTo>
                  <a:pt x="1029960" y="1208744"/>
                </a:lnTo>
                <a:lnTo>
                  <a:pt x="1034331" y="1203601"/>
                </a:lnTo>
                <a:lnTo>
                  <a:pt x="1039894" y="1198855"/>
                </a:lnTo>
                <a:lnTo>
                  <a:pt x="1045060" y="1194899"/>
                </a:lnTo>
                <a:lnTo>
                  <a:pt x="1050624" y="1190943"/>
                </a:lnTo>
                <a:lnTo>
                  <a:pt x="1055790" y="1186987"/>
                </a:lnTo>
                <a:lnTo>
                  <a:pt x="1061353" y="1184218"/>
                </a:lnTo>
                <a:lnTo>
                  <a:pt x="1066917" y="1181449"/>
                </a:lnTo>
                <a:lnTo>
                  <a:pt x="1072480" y="1178285"/>
                </a:lnTo>
                <a:lnTo>
                  <a:pt x="1078043" y="1176307"/>
                </a:lnTo>
                <a:lnTo>
                  <a:pt x="1089170" y="1171956"/>
                </a:lnTo>
                <a:lnTo>
                  <a:pt x="1099900" y="1169187"/>
                </a:lnTo>
                <a:lnTo>
                  <a:pt x="1110232" y="1166813"/>
                </a:lnTo>
                <a:close/>
                <a:moveTo>
                  <a:pt x="1601784" y="1141413"/>
                </a:moveTo>
                <a:lnTo>
                  <a:pt x="1608513" y="1141413"/>
                </a:lnTo>
                <a:lnTo>
                  <a:pt x="1616826" y="1141413"/>
                </a:lnTo>
                <a:lnTo>
                  <a:pt x="1628701" y="1141809"/>
                </a:lnTo>
                <a:lnTo>
                  <a:pt x="1639785" y="1142996"/>
                </a:lnTo>
                <a:lnTo>
                  <a:pt x="1644139" y="1143392"/>
                </a:lnTo>
                <a:lnTo>
                  <a:pt x="1656410" y="1145766"/>
                </a:lnTo>
                <a:lnTo>
                  <a:pt x="1668285" y="1149327"/>
                </a:lnTo>
                <a:lnTo>
                  <a:pt x="1673431" y="1150910"/>
                </a:lnTo>
                <a:lnTo>
                  <a:pt x="1682140" y="1154075"/>
                </a:lnTo>
                <a:lnTo>
                  <a:pt x="1690453" y="1157241"/>
                </a:lnTo>
                <a:lnTo>
                  <a:pt x="1694807" y="1158823"/>
                </a:lnTo>
                <a:lnTo>
                  <a:pt x="1703516" y="1163572"/>
                </a:lnTo>
                <a:lnTo>
                  <a:pt x="1711828" y="1167924"/>
                </a:lnTo>
                <a:lnTo>
                  <a:pt x="1714995" y="1169903"/>
                </a:lnTo>
                <a:lnTo>
                  <a:pt x="1726079" y="1177421"/>
                </a:lnTo>
                <a:lnTo>
                  <a:pt x="1729245" y="1179399"/>
                </a:lnTo>
                <a:lnTo>
                  <a:pt x="1739142" y="1186918"/>
                </a:lnTo>
                <a:lnTo>
                  <a:pt x="1740329" y="1188105"/>
                </a:lnTo>
                <a:lnTo>
                  <a:pt x="1745475" y="1192853"/>
                </a:lnTo>
                <a:lnTo>
                  <a:pt x="1747058" y="1194436"/>
                </a:lnTo>
                <a:lnTo>
                  <a:pt x="1748642" y="1196018"/>
                </a:lnTo>
                <a:lnTo>
                  <a:pt x="1743100" y="1240732"/>
                </a:lnTo>
                <a:lnTo>
                  <a:pt x="1739142" y="1274761"/>
                </a:lnTo>
                <a:lnTo>
                  <a:pt x="1736766" y="1296128"/>
                </a:lnTo>
                <a:lnTo>
                  <a:pt x="1738746" y="1294150"/>
                </a:lnTo>
                <a:lnTo>
                  <a:pt x="1739537" y="1293358"/>
                </a:lnTo>
                <a:lnTo>
                  <a:pt x="1740725" y="1293358"/>
                </a:lnTo>
                <a:lnTo>
                  <a:pt x="1741912" y="1293754"/>
                </a:lnTo>
                <a:lnTo>
                  <a:pt x="1743100" y="1294150"/>
                </a:lnTo>
                <a:lnTo>
                  <a:pt x="1744288" y="1295733"/>
                </a:lnTo>
                <a:lnTo>
                  <a:pt x="1745079" y="1297315"/>
                </a:lnTo>
                <a:lnTo>
                  <a:pt x="1747454" y="1301668"/>
                </a:lnTo>
                <a:lnTo>
                  <a:pt x="1749038" y="1307603"/>
                </a:lnTo>
                <a:lnTo>
                  <a:pt x="1750621" y="1315121"/>
                </a:lnTo>
                <a:lnTo>
                  <a:pt x="1751809" y="1323827"/>
                </a:lnTo>
                <a:lnTo>
                  <a:pt x="1752204" y="1332928"/>
                </a:lnTo>
                <a:lnTo>
                  <a:pt x="1752600" y="1343216"/>
                </a:lnTo>
                <a:lnTo>
                  <a:pt x="1752204" y="1352712"/>
                </a:lnTo>
                <a:lnTo>
                  <a:pt x="1751809" y="1361813"/>
                </a:lnTo>
                <a:lnTo>
                  <a:pt x="1750621" y="1370518"/>
                </a:lnTo>
                <a:lnTo>
                  <a:pt x="1749038" y="1378036"/>
                </a:lnTo>
                <a:lnTo>
                  <a:pt x="1747454" y="1383972"/>
                </a:lnTo>
                <a:lnTo>
                  <a:pt x="1745079" y="1388324"/>
                </a:lnTo>
                <a:lnTo>
                  <a:pt x="1744288" y="1390303"/>
                </a:lnTo>
                <a:lnTo>
                  <a:pt x="1743100" y="1391490"/>
                </a:lnTo>
                <a:lnTo>
                  <a:pt x="1741912" y="1391886"/>
                </a:lnTo>
                <a:lnTo>
                  <a:pt x="1740725" y="1392281"/>
                </a:lnTo>
                <a:lnTo>
                  <a:pt x="1739142" y="1391886"/>
                </a:lnTo>
                <a:lnTo>
                  <a:pt x="1737954" y="1391094"/>
                </a:lnTo>
                <a:lnTo>
                  <a:pt x="1736766" y="1389511"/>
                </a:lnTo>
                <a:lnTo>
                  <a:pt x="1735975" y="1387929"/>
                </a:lnTo>
                <a:lnTo>
                  <a:pt x="1733996" y="1382785"/>
                </a:lnTo>
                <a:lnTo>
                  <a:pt x="1731620" y="1376849"/>
                </a:lnTo>
                <a:lnTo>
                  <a:pt x="1730829" y="1384367"/>
                </a:lnTo>
                <a:lnTo>
                  <a:pt x="1729641" y="1391886"/>
                </a:lnTo>
                <a:lnTo>
                  <a:pt x="1725683" y="1406526"/>
                </a:lnTo>
                <a:lnTo>
                  <a:pt x="1475905" y="1406526"/>
                </a:lnTo>
                <a:lnTo>
                  <a:pt x="1471551" y="1394260"/>
                </a:lnTo>
                <a:lnTo>
                  <a:pt x="1469968" y="1388324"/>
                </a:lnTo>
                <a:lnTo>
                  <a:pt x="1467592" y="1381993"/>
                </a:lnTo>
                <a:lnTo>
                  <a:pt x="1466009" y="1387137"/>
                </a:lnTo>
                <a:lnTo>
                  <a:pt x="1464426" y="1391490"/>
                </a:lnTo>
                <a:lnTo>
                  <a:pt x="1463238" y="1392677"/>
                </a:lnTo>
                <a:lnTo>
                  <a:pt x="1462051" y="1393864"/>
                </a:lnTo>
                <a:lnTo>
                  <a:pt x="1460863" y="1394260"/>
                </a:lnTo>
                <a:lnTo>
                  <a:pt x="1459676" y="1394655"/>
                </a:lnTo>
                <a:lnTo>
                  <a:pt x="1458884" y="1394260"/>
                </a:lnTo>
                <a:lnTo>
                  <a:pt x="1457696" y="1393468"/>
                </a:lnTo>
                <a:lnTo>
                  <a:pt x="1456509" y="1392281"/>
                </a:lnTo>
                <a:lnTo>
                  <a:pt x="1454925" y="1391094"/>
                </a:lnTo>
                <a:lnTo>
                  <a:pt x="1452946" y="1386346"/>
                </a:lnTo>
                <a:lnTo>
                  <a:pt x="1451363" y="1380015"/>
                </a:lnTo>
                <a:lnTo>
                  <a:pt x="1450175" y="1372892"/>
                </a:lnTo>
                <a:lnTo>
                  <a:pt x="1448592" y="1364583"/>
                </a:lnTo>
                <a:lnTo>
                  <a:pt x="1447800" y="1355086"/>
                </a:lnTo>
                <a:lnTo>
                  <a:pt x="1447800" y="1345194"/>
                </a:lnTo>
                <a:lnTo>
                  <a:pt x="1447800" y="1334906"/>
                </a:lnTo>
                <a:lnTo>
                  <a:pt x="1448592" y="1325805"/>
                </a:lnTo>
                <a:lnTo>
                  <a:pt x="1450175" y="1317496"/>
                </a:lnTo>
                <a:lnTo>
                  <a:pt x="1451363" y="1310373"/>
                </a:lnTo>
                <a:lnTo>
                  <a:pt x="1452946" y="1304438"/>
                </a:lnTo>
                <a:lnTo>
                  <a:pt x="1454925" y="1299689"/>
                </a:lnTo>
                <a:lnTo>
                  <a:pt x="1456509" y="1298107"/>
                </a:lnTo>
                <a:lnTo>
                  <a:pt x="1457696" y="1296920"/>
                </a:lnTo>
                <a:lnTo>
                  <a:pt x="1458884" y="1296128"/>
                </a:lnTo>
                <a:lnTo>
                  <a:pt x="1459676" y="1296128"/>
                </a:lnTo>
                <a:lnTo>
                  <a:pt x="1460467" y="1296128"/>
                </a:lnTo>
                <a:lnTo>
                  <a:pt x="1461259" y="1296524"/>
                </a:lnTo>
                <a:lnTo>
                  <a:pt x="1462051" y="1283466"/>
                </a:lnTo>
                <a:lnTo>
                  <a:pt x="1462446" y="1277531"/>
                </a:lnTo>
                <a:lnTo>
                  <a:pt x="1464030" y="1271991"/>
                </a:lnTo>
                <a:lnTo>
                  <a:pt x="1462051" y="1258142"/>
                </a:lnTo>
                <a:lnTo>
                  <a:pt x="1460071" y="1245480"/>
                </a:lnTo>
                <a:lnTo>
                  <a:pt x="1456905" y="1223717"/>
                </a:lnTo>
                <a:lnTo>
                  <a:pt x="1453738" y="1208681"/>
                </a:lnTo>
                <a:lnTo>
                  <a:pt x="1452550" y="1203537"/>
                </a:lnTo>
                <a:lnTo>
                  <a:pt x="1458488" y="1199975"/>
                </a:lnTo>
                <a:lnTo>
                  <a:pt x="1465217" y="1196018"/>
                </a:lnTo>
                <a:lnTo>
                  <a:pt x="1471551" y="1191270"/>
                </a:lnTo>
                <a:lnTo>
                  <a:pt x="1477884" y="1186522"/>
                </a:lnTo>
                <a:lnTo>
                  <a:pt x="1489760" y="1177421"/>
                </a:lnTo>
                <a:lnTo>
                  <a:pt x="1495302" y="1173464"/>
                </a:lnTo>
                <a:lnTo>
                  <a:pt x="1500843" y="1170299"/>
                </a:lnTo>
                <a:lnTo>
                  <a:pt x="1515490" y="1163176"/>
                </a:lnTo>
                <a:lnTo>
                  <a:pt x="1530136" y="1157241"/>
                </a:lnTo>
                <a:lnTo>
                  <a:pt x="1539636" y="1154075"/>
                </a:lnTo>
                <a:lnTo>
                  <a:pt x="1548741" y="1150910"/>
                </a:lnTo>
                <a:lnTo>
                  <a:pt x="1558241" y="1148536"/>
                </a:lnTo>
                <a:lnTo>
                  <a:pt x="1568533" y="1145766"/>
                </a:lnTo>
                <a:lnTo>
                  <a:pt x="1576450" y="1144183"/>
                </a:lnTo>
                <a:lnTo>
                  <a:pt x="1583971" y="1142996"/>
                </a:lnTo>
                <a:lnTo>
                  <a:pt x="1594658" y="1142204"/>
                </a:lnTo>
                <a:lnTo>
                  <a:pt x="1601784" y="1141413"/>
                </a:lnTo>
                <a:close/>
                <a:moveTo>
                  <a:pt x="1832358" y="1052513"/>
                </a:moveTo>
                <a:lnTo>
                  <a:pt x="1843104" y="1052513"/>
                </a:lnTo>
                <a:lnTo>
                  <a:pt x="1847083" y="1052911"/>
                </a:lnTo>
                <a:lnTo>
                  <a:pt x="1839522" y="1055300"/>
                </a:lnTo>
                <a:lnTo>
                  <a:pt x="1831960" y="1058882"/>
                </a:lnTo>
                <a:lnTo>
                  <a:pt x="1825194" y="1062067"/>
                </a:lnTo>
                <a:lnTo>
                  <a:pt x="1818428" y="1065650"/>
                </a:lnTo>
                <a:lnTo>
                  <a:pt x="1820418" y="1066446"/>
                </a:lnTo>
                <a:lnTo>
                  <a:pt x="1828776" y="1066048"/>
                </a:lnTo>
                <a:lnTo>
                  <a:pt x="1837532" y="1065650"/>
                </a:lnTo>
                <a:lnTo>
                  <a:pt x="1846685" y="1066048"/>
                </a:lnTo>
                <a:lnTo>
                  <a:pt x="1856237" y="1066446"/>
                </a:lnTo>
                <a:lnTo>
                  <a:pt x="1865789" y="1067640"/>
                </a:lnTo>
                <a:lnTo>
                  <a:pt x="1876137" y="1069631"/>
                </a:lnTo>
                <a:lnTo>
                  <a:pt x="1885688" y="1072417"/>
                </a:lnTo>
                <a:lnTo>
                  <a:pt x="1895638" y="1075602"/>
                </a:lnTo>
                <a:lnTo>
                  <a:pt x="1905588" y="1079981"/>
                </a:lnTo>
                <a:lnTo>
                  <a:pt x="1910761" y="1082369"/>
                </a:lnTo>
                <a:lnTo>
                  <a:pt x="1915139" y="1085156"/>
                </a:lnTo>
                <a:lnTo>
                  <a:pt x="1919915" y="1088340"/>
                </a:lnTo>
                <a:lnTo>
                  <a:pt x="1924691" y="1091525"/>
                </a:lnTo>
                <a:lnTo>
                  <a:pt x="1929069" y="1095506"/>
                </a:lnTo>
                <a:lnTo>
                  <a:pt x="1933845" y="1099487"/>
                </a:lnTo>
                <a:lnTo>
                  <a:pt x="1938223" y="1103468"/>
                </a:lnTo>
                <a:lnTo>
                  <a:pt x="1942202" y="1108245"/>
                </a:lnTo>
                <a:lnTo>
                  <a:pt x="1946580" y="1112623"/>
                </a:lnTo>
                <a:lnTo>
                  <a:pt x="1950162" y="1118197"/>
                </a:lnTo>
                <a:lnTo>
                  <a:pt x="1954142" y="1123770"/>
                </a:lnTo>
                <a:lnTo>
                  <a:pt x="1957724" y="1129741"/>
                </a:lnTo>
                <a:lnTo>
                  <a:pt x="1960908" y="1136110"/>
                </a:lnTo>
                <a:lnTo>
                  <a:pt x="1964490" y="1142878"/>
                </a:lnTo>
                <a:lnTo>
                  <a:pt x="1968868" y="1152830"/>
                </a:lnTo>
                <a:lnTo>
                  <a:pt x="1972847" y="1163180"/>
                </a:lnTo>
                <a:lnTo>
                  <a:pt x="1979613" y="1182288"/>
                </a:lnTo>
                <a:lnTo>
                  <a:pt x="1975633" y="1185871"/>
                </a:lnTo>
                <a:lnTo>
                  <a:pt x="1972051" y="1190249"/>
                </a:lnTo>
                <a:lnTo>
                  <a:pt x="1967674" y="1192638"/>
                </a:lnTo>
                <a:lnTo>
                  <a:pt x="1965684" y="1193832"/>
                </a:lnTo>
                <a:lnTo>
                  <a:pt x="1963694" y="1195823"/>
                </a:lnTo>
                <a:lnTo>
                  <a:pt x="1962102" y="1197415"/>
                </a:lnTo>
                <a:lnTo>
                  <a:pt x="1961306" y="1199007"/>
                </a:lnTo>
                <a:lnTo>
                  <a:pt x="1960112" y="1201396"/>
                </a:lnTo>
                <a:lnTo>
                  <a:pt x="1959316" y="1202988"/>
                </a:lnTo>
                <a:lnTo>
                  <a:pt x="1958918" y="1205377"/>
                </a:lnTo>
                <a:lnTo>
                  <a:pt x="1958918" y="1207367"/>
                </a:lnTo>
                <a:lnTo>
                  <a:pt x="1952152" y="1218115"/>
                </a:lnTo>
                <a:lnTo>
                  <a:pt x="1946580" y="1229262"/>
                </a:lnTo>
                <a:lnTo>
                  <a:pt x="1941008" y="1240806"/>
                </a:lnTo>
                <a:lnTo>
                  <a:pt x="1936233" y="1252350"/>
                </a:lnTo>
                <a:lnTo>
                  <a:pt x="1932253" y="1263895"/>
                </a:lnTo>
                <a:lnTo>
                  <a:pt x="1928273" y="1274245"/>
                </a:lnTo>
                <a:lnTo>
                  <a:pt x="1925089" y="1284993"/>
                </a:lnTo>
                <a:lnTo>
                  <a:pt x="1921905" y="1294945"/>
                </a:lnTo>
                <a:lnTo>
                  <a:pt x="1919915" y="1304897"/>
                </a:lnTo>
                <a:lnTo>
                  <a:pt x="1917925" y="1314451"/>
                </a:lnTo>
                <a:lnTo>
                  <a:pt x="1784997" y="1314451"/>
                </a:lnTo>
                <a:lnTo>
                  <a:pt x="1783007" y="1303305"/>
                </a:lnTo>
                <a:lnTo>
                  <a:pt x="1780222" y="1293353"/>
                </a:lnTo>
                <a:lnTo>
                  <a:pt x="1778630" y="1288974"/>
                </a:lnTo>
                <a:lnTo>
                  <a:pt x="1777038" y="1284993"/>
                </a:lnTo>
                <a:lnTo>
                  <a:pt x="1775446" y="1281410"/>
                </a:lnTo>
                <a:lnTo>
                  <a:pt x="1773058" y="1278226"/>
                </a:lnTo>
                <a:lnTo>
                  <a:pt x="1782609" y="1200202"/>
                </a:lnTo>
                <a:lnTo>
                  <a:pt x="1783007" y="1196619"/>
                </a:lnTo>
                <a:lnTo>
                  <a:pt x="1783007" y="1192638"/>
                </a:lnTo>
                <a:lnTo>
                  <a:pt x="1782211" y="1189453"/>
                </a:lnTo>
                <a:lnTo>
                  <a:pt x="1781416" y="1185472"/>
                </a:lnTo>
                <a:lnTo>
                  <a:pt x="1779824" y="1182288"/>
                </a:lnTo>
                <a:lnTo>
                  <a:pt x="1778232" y="1178705"/>
                </a:lnTo>
                <a:lnTo>
                  <a:pt x="1776242" y="1175919"/>
                </a:lnTo>
                <a:lnTo>
                  <a:pt x="1774252" y="1172734"/>
                </a:lnTo>
                <a:lnTo>
                  <a:pt x="1767884" y="1166763"/>
                </a:lnTo>
                <a:lnTo>
                  <a:pt x="1761516" y="1161588"/>
                </a:lnTo>
                <a:lnTo>
                  <a:pt x="1752362" y="1154422"/>
                </a:lnTo>
                <a:lnTo>
                  <a:pt x="1741219" y="1146460"/>
                </a:lnTo>
                <a:lnTo>
                  <a:pt x="1734851" y="1142480"/>
                </a:lnTo>
                <a:lnTo>
                  <a:pt x="1728085" y="1138101"/>
                </a:lnTo>
                <a:lnTo>
                  <a:pt x="1720921" y="1134518"/>
                </a:lnTo>
                <a:lnTo>
                  <a:pt x="1712564" y="1130139"/>
                </a:lnTo>
                <a:lnTo>
                  <a:pt x="1704206" y="1126158"/>
                </a:lnTo>
                <a:lnTo>
                  <a:pt x="1695450" y="1122576"/>
                </a:lnTo>
                <a:lnTo>
                  <a:pt x="1698236" y="1118197"/>
                </a:lnTo>
                <a:lnTo>
                  <a:pt x="1701420" y="1114216"/>
                </a:lnTo>
                <a:lnTo>
                  <a:pt x="1697440" y="1114614"/>
                </a:lnTo>
                <a:lnTo>
                  <a:pt x="1701420" y="1111827"/>
                </a:lnTo>
                <a:lnTo>
                  <a:pt x="1705002" y="1109041"/>
                </a:lnTo>
                <a:lnTo>
                  <a:pt x="1710176" y="1103069"/>
                </a:lnTo>
                <a:lnTo>
                  <a:pt x="1715748" y="1097894"/>
                </a:lnTo>
                <a:lnTo>
                  <a:pt x="1721319" y="1093117"/>
                </a:lnTo>
                <a:lnTo>
                  <a:pt x="1726891" y="1088340"/>
                </a:lnTo>
                <a:lnTo>
                  <a:pt x="1732463" y="1083962"/>
                </a:lnTo>
                <a:lnTo>
                  <a:pt x="1738035" y="1080379"/>
                </a:lnTo>
                <a:lnTo>
                  <a:pt x="1744005" y="1076398"/>
                </a:lnTo>
                <a:lnTo>
                  <a:pt x="1749975" y="1073611"/>
                </a:lnTo>
                <a:lnTo>
                  <a:pt x="1755944" y="1070427"/>
                </a:lnTo>
                <a:lnTo>
                  <a:pt x="1761914" y="1067640"/>
                </a:lnTo>
                <a:lnTo>
                  <a:pt x="1773456" y="1063261"/>
                </a:lnTo>
                <a:lnTo>
                  <a:pt x="1784997" y="1059679"/>
                </a:lnTo>
                <a:lnTo>
                  <a:pt x="1796539" y="1056892"/>
                </a:lnTo>
                <a:lnTo>
                  <a:pt x="1806489" y="1054902"/>
                </a:lnTo>
                <a:lnTo>
                  <a:pt x="1816438" y="1053707"/>
                </a:lnTo>
                <a:lnTo>
                  <a:pt x="1824796" y="1052911"/>
                </a:lnTo>
                <a:lnTo>
                  <a:pt x="1832358" y="1052513"/>
                </a:lnTo>
                <a:close/>
                <a:moveTo>
                  <a:pt x="861259" y="1052513"/>
                </a:moveTo>
                <a:lnTo>
                  <a:pt x="871603" y="1052513"/>
                </a:lnTo>
                <a:lnTo>
                  <a:pt x="875581" y="1052911"/>
                </a:lnTo>
                <a:lnTo>
                  <a:pt x="868022" y="1055295"/>
                </a:lnTo>
                <a:lnTo>
                  <a:pt x="860861" y="1058873"/>
                </a:lnTo>
                <a:lnTo>
                  <a:pt x="854098" y="1062053"/>
                </a:lnTo>
                <a:lnTo>
                  <a:pt x="847335" y="1065630"/>
                </a:lnTo>
                <a:lnTo>
                  <a:pt x="849324" y="1066425"/>
                </a:lnTo>
                <a:lnTo>
                  <a:pt x="857281" y="1066027"/>
                </a:lnTo>
                <a:lnTo>
                  <a:pt x="866033" y="1065630"/>
                </a:lnTo>
                <a:lnTo>
                  <a:pt x="875183" y="1066027"/>
                </a:lnTo>
                <a:lnTo>
                  <a:pt x="884732" y="1066425"/>
                </a:lnTo>
                <a:lnTo>
                  <a:pt x="894678" y="1067617"/>
                </a:lnTo>
                <a:lnTo>
                  <a:pt x="904624" y="1069605"/>
                </a:lnTo>
                <a:lnTo>
                  <a:pt x="914172" y="1072387"/>
                </a:lnTo>
                <a:lnTo>
                  <a:pt x="924516" y="1075567"/>
                </a:lnTo>
                <a:lnTo>
                  <a:pt x="934064" y="1079939"/>
                </a:lnTo>
                <a:lnTo>
                  <a:pt x="939236" y="1082324"/>
                </a:lnTo>
                <a:lnTo>
                  <a:pt x="944010" y="1085106"/>
                </a:lnTo>
                <a:lnTo>
                  <a:pt x="948784" y="1088286"/>
                </a:lnTo>
                <a:lnTo>
                  <a:pt x="953160" y="1091466"/>
                </a:lnTo>
                <a:lnTo>
                  <a:pt x="957934" y="1095441"/>
                </a:lnTo>
                <a:lnTo>
                  <a:pt x="962708" y="1099415"/>
                </a:lnTo>
                <a:lnTo>
                  <a:pt x="966687" y="1103390"/>
                </a:lnTo>
                <a:lnTo>
                  <a:pt x="971063" y="1108160"/>
                </a:lnTo>
                <a:lnTo>
                  <a:pt x="974644" y="1112532"/>
                </a:lnTo>
                <a:lnTo>
                  <a:pt x="979020" y="1118097"/>
                </a:lnTo>
                <a:lnTo>
                  <a:pt x="982998" y="1123662"/>
                </a:lnTo>
                <a:lnTo>
                  <a:pt x="986181" y="1129624"/>
                </a:lnTo>
                <a:lnTo>
                  <a:pt x="989762" y="1135983"/>
                </a:lnTo>
                <a:lnTo>
                  <a:pt x="992944" y="1142741"/>
                </a:lnTo>
                <a:lnTo>
                  <a:pt x="997321" y="1152678"/>
                </a:lnTo>
                <a:lnTo>
                  <a:pt x="1001299" y="1163012"/>
                </a:lnTo>
                <a:lnTo>
                  <a:pt x="1008062" y="1182091"/>
                </a:lnTo>
                <a:lnTo>
                  <a:pt x="1004482" y="1185668"/>
                </a:lnTo>
                <a:lnTo>
                  <a:pt x="1000105" y="1190040"/>
                </a:lnTo>
                <a:lnTo>
                  <a:pt x="996525" y="1192425"/>
                </a:lnTo>
                <a:lnTo>
                  <a:pt x="994138" y="1193618"/>
                </a:lnTo>
                <a:lnTo>
                  <a:pt x="992546" y="1195605"/>
                </a:lnTo>
                <a:lnTo>
                  <a:pt x="990955" y="1197195"/>
                </a:lnTo>
                <a:lnTo>
                  <a:pt x="989762" y="1198785"/>
                </a:lnTo>
                <a:lnTo>
                  <a:pt x="988568" y="1201170"/>
                </a:lnTo>
                <a:lnTo>
                  <a:pt x="987772" y="1202760"/>
                </a:lnTo>
                <a:lnTo>
                  <a:pt x="987375" y="1205145"/>
                </a:lnTo>
                <a:lnTo>
                  <a:pt x="987375" y="1207132"/>
                </a:lnTo>
                <a:lnTo>
                  <a:pt x="980611" y="1217864"/>
                </a:lnTo>
                <a:lnTo>
                  <a:pt x="975041" y="1228993"/>
                </a:lnTo>
                <a:lnTo>
                  <a:pt x="969870" y="1240520"/>
                </a:lnTo>
                <a:lnTo>
                  <a:pt x="965095" y="1252047"/>
                </a:lnTo>
                <a:lnTo>
                  <a:pt x="960321" y="1263574"/>
                </a:lnTo>
                <a:lnTo>
                  <a:pt x="956741" y="1273908"/>
                </a:lnTo>
                <a:lnTo>
                  <a:pt x="953558" y="1284640"/>
                </a:lnTo>
                <a:lnTo>
                  <a:pt x="950773" y="1294577"/>
                </a:lnTo>
                <a:lnTo>
                  <a:pt x="948784" y="1304514"/>
                </a:lnTo>
                <a:lnTo>
                  <a:pt x="946397" y="1314054"/>
                </a:lnTo>
                <a:lnTo>
                  <a:pt x="746283" y="1314054"/>
                </a:lnTo>
                <a:lnTo>
                  <a:pt x="745487" y="1310874"/>
                </a:lnTo>
                <a:lnTo>
                  <a:pt x="745487" y="1314054"/>
                </a:lnTo>
                <a:lnTo>
                  <a:pt x="692972" y="1314054"/>
                </a:lnTo>
                <a:lnTo>
                  <a:pt x="688994" y="1314054"/>
                </a:lnTo>
                <a:lnTo>
                  <a:pt x="685811" y="1314451"/>
                </a:lnTo>
                <a:lnTo>
                  <a:pt x="683026" y="1296565"/>
                </a:lnTo>
                <a:lnTo>
                  <a:pt x="681833" y="1287423"/>
                </a:lnTo>
                <a:lnTo>
                  <a:pt x="681435" y="1278281"/>
                </a:lnTo>
                <a:lnTo>
                  <a:pt x="681037" y="1268344"/>
                </a:lnTo>
                <a:lnTo>
                  <a:pt x="681435" y="1258804"/>
                </a:lnTo>
                <a:lnTo>
                  <a:pt x="681833" y="1249265"/>
                </a:lnTo>
                <a:lnTo>
                  <a:pt x="682628" y="1238930"/>
                </a:lnTo>
                <a:lnTo>
                  <a:pt x="684617" y="1228596"/>
                </a:lnTo>
                <a:lnTo>
                  <a:pt x="686607" y="1217466"/>
                </a:lnTo>
                <a:lnTo>
                  <a:pt x="688994" y="1205940"/>
                </a:lnTo>
                <a:lnTo>
                  <a:pt x="692176" y="1194810"/>
                </a:lnTo>
                <a:lnTo>
                  <a:pt x="696155" y="1182488"/>
                </a:lnTo>
                <a:lnTo>
                  <a:pt x="700929" y="1169769"/>
                </a:lnTo>
                <a:lnTo>
                  <a:pt x="706499" y="1156255"/>
                </a:lnTo>
                <a:lnTo>
                  <a:pt x="712466" y="1142741"/>
                </a:lnTo>
                <a:lnTo>
                  <a:pt x="716445" y="1134791"/>
                </a:lnTo>
                <a:lnTo>
                  <a:pt x="720821" y="1127636"/>
                </a:lnTo>
                <a:lnTo>
                  <a:pt x="725595" y="1120482"/>
                </a:lnTo>
                <a:lnTo>
                  <a:pt x="729971" y="1114122"/>
                </a:lnTo>
                <a:lnTo>
                  <a:pt x="726391" y="1114520"/>
                </a:lnTo>
                <a:lnTo>
                  <a:pt x="729971" y="1111737"/>
                </a:lnTo>
                <a:lnTo>
                  <a:pt x="733950" y="1108955"/>
                </a:lnTo>
                <a:lnTo>
                  <a:pt x="739122" y="1102993"/>
                </a:lnTo>
                <a:lnTo>
                  <a:pt x="744294" y="1097826"/>
                </a:lnTo>
                <a:lnTo>
                  <a:pt x="749863" y="1093056"/>
                </a:lnTo>
                <a:lnTo>
                  <a:pt x="755433" y="1088286"/>
                </a:lnTo>
                <a:lnTo>
                  <a:pt x="761401" y="1083914"/>
                </a:lnTo>
                <a:lnTo>
                  <a:pt x="766970" y="1080337"/>
                </a:lnTo>
                <a:lnTo>
                  <a:pt x="772938" y="1076362"/>
                </a:lnTo>
                <a:lnTo>
                  <a:pt x="778508" y="1073579"/>
                </a:lnTo>
                <a:lnTo>
                  <a:pt x="784475" y="1070400"/>
                </a:lnTo>
                <a:lnTo>
                  <a:pt x="790443" y="1067617"/>
                </a:lnTo>
                <a:lnTo>
                  <a:pt x="802378" y="1063245"/>
                </a:lnTo>
                <a:lnTo>
                  <a:pt x="813916" y="1059668"/>
                </a:lnTo>
                <a:lnTo>
                  <a:pt x="824658" y="1056885"/>
                </a:lnTo>
                <a:lnTo>
                  <a:pt x="835399" y="1054898"/>
                </a:lnTo>
                <a:lnTo>
                  <a:pt x="844947" y="1053705"/>
                </a:lnTo>
                <a:lnTo>
                  <a:pt x="853700" y="1052911"/>
                </a:lnTo>
                <a:lnTo>
                  <a:pt x="861259" y="1052513"/>
                </a:lnTo>
                <a:close/>
                <a:moveTo>
                  <a:pt x="1326357" y="1047750"/>
                </a:moveTo>
                <a:lnTo>
                  <a:pt x="1337469" y="1047750"/>
                </a:lnTo>
                <a:lnTo>
                  <a:pt x="1348582" y="1048148"/>
                </a:lnTo>
                <a:lnTo>
                  <a:pt x="1358901" y="1048942"/>
                </a:lnTo>
                <a:lnTo>
                  <a:pt x="1368822" y="1050532"/>
                </a:lnTo>
                <a:lnTo>
                  <a:pt x="1378347" y="1052520"/>
                </a:lnTo>
                <a:lnTo>
                  <a:pt x="1387476" y="1054904"/>
                </a:lnTo>
                <a:lnTo>
                  <a:pt x="1396604" y="1057289"/>
                </a:lnTo>
                <a:lnTo>
                  <a:pt x="1404541" y="1060469"/>
                </a:lnTo>
                <a:lnTo>
                  <a:pt x="1412479" y="1063251"/>
                </a:lnTo>
                <a:lnTo>
                  <a:pt x="1419623" y="1066828"/>
                </a:lnTo>
                <a:lnTo>
                  <a:pt x="1426766" y="1070008"/>
                </a:lnTo>
                <a:lnTo>
                  <a:pt x="1433116" y="1073983"/>
                </a:lnTo>
                <a:lnTo>
                  <a:pt x="1444626" y="1081137"/>
                </a:lnTo>
                <a:lnTo>
                  <a:pt x="1454151" y="1087894"/>
                </a:lnTo>
                <a:lnTo>
                  <a:pt x="1461691" y="1093856"/>
                </a:lnTo>
                <a:lnTo>
                  <a:pt x="1466851" y="1098228"/>
                </a:lnTo>
                <a:lnTo>
                  <a:pt x="1471613" y="1102600"/>
                </a:lnTo>
                <a:lnTo>
                  <a:pt x="1465660" y="1153079"/>
                </a:lnTo>
                <a:lnTo>
                  <a:pt x="1458913" y="1157848"/>
                </a:lnTo>
                <a:lnTo>
                  <a:pt x="1447404" y="1166195"/>
                </a:lnTo>
                <a:lnTo>
                  <a:pt x="1441848" y="1170170"/>
                </a:lnTo>
                <a:lnTo>
                  <a:pt x="1437482" y="1172555"/>
                </a:lnTo>
                <a:lnTo>
                  <a:pt x="1434704" y="1174542"/>
                </a:lnTo>
                <a:lnTo>
                  <a:pt x="1432323" y="1175734"/>
                </a:lnTo>
                <a:lnTo>
                  <a:pt x="1427560" y="1179311"/>
                </a:lnTo>
                <a:lnTo>
                  <a:pt x="1424385" y="1184081"/>
                </a:lnTo>
                <a:lnTo>
                  <a:pt x="1421210" y="1188851"/>
                </a:lnTo>
                <a:lnTo>
                  <a:pt x="1419226" y="1194018"/>
                </a:lnTo>
                <a:lnTo>
                  <a:pt x="1418035" y="1199582"/>
                </a:lnTo>
                <a:lnTo>
                  <a:pt x="1418035" y="1205544"/>
                </a:lnTo>
                <a:lnTo>
                  <a:pt x="1418432" y="1208724"/>
                </a:lnTo>
                <a:lnTo>
                  <a:pt x="1418829" y="1211506"/>
                </a:lnTo>
                <a:lnTo>
                  <a:pt x="1419623" y="1216673"/>
                </a:lnTo>
                <a:lnTo>
                  <a:pt x="1422401" y="1229392"/>
                </a:lnTo>
                <a:lnTo>
                  <a:pt x="1425576" y="1248073"/>
                </a:lnTo>
                <a:lnTo>
                  <a:pt x="1427163" y="1259202"/>
                </a:lnTo>
                <a:lnTo>
                  <a:pt x="1429148" y="1271524"/>
                </a:lnTo>
                <a:lnTo>
                  <a:pt x="1427560" y="1279076"/>
                </a:lnTo>
                <a:lnTo>
                  <a:pt x="1425973" y="1282255"/>
                </a:lnTo>
                <a:lnTo>
                  <a:pt x="1423988" y="1285832"/>
                </a:lnTo>
                <a:lnTo>
                  <a:pt x="1422401" y="1289807"/>
                </a:lnTo>
                <a:lnTo>
                  <a:pt x="1420416" y="1293782"/>
                </a:lnTo>
                <a:lnTo>
                  <a:pt x="1418035" y="1303718"/>
                </a:lnTo>
                <a:lnTo>
                  <a:pt x="1416051" y="1314450"/>
                </a:lnTo>
                <a:lnTo>
                  <a:pt x="1312863" y="1314450"/>
                </a:lnTo>
                <a:lnTo>
                  <a:pt x="1310879" y="1304911"/>
                </a:lnTo>
                <a:lnTo>
                  <a:pt x="1308894" y="1294974"/>
                </a:lnTo>
                <a:lnTo>
                  <a:pt x="1305719" y="1285038"/>
                </a:lnTo>
                <a:lnTo>
                  <a:pt x="1302544" y="1274306"/>
                </a:lnTo>
                <a:lnTo>
                  <a:pt x="1298972" y="1263972"/>
                </a:lnTo>
                <a:lnTo>
                  <a:pt x="1295004" y="1252843"/>
                </a:lnTo>
                <a:lnTo>
                  <a:pt x="1290241" y="1240919"/>
                </a:lnTo>
                <a:lnTo>
                  <a:pt x="1285082" y="1229392"/>
                </a:lnTo>
                <a:lnTo>
                  <a:pt x="1280319" y="1219456"/>
                </a:lnTo>
                <a:lnTo>
                  <a:pt x="1275160" y="1210711"/>
                </a:lnTo>
                <a:lnTo>
                  <a:pt x="1270000" y="1202365"/>
                </a:lnTo>
                <a:lnTo>
                  <a:pt x="1264047" y="1194813"/>
                </a:lnTo>
                <a:lnTo>
                  <a:pt x="1258094" y="1188056"/>
                </a:lnTo>
                <a:lnTo>
                  <a:pt x="1251744" y="1181696"/>
                </a:lnTo>
                <a:lnTo>
                  <a:pt x="1244997" y="1175734"/>
                </a:lnTo>
                <a:lnTo>
                  <a:pt x="1238250" y="1170567"/>
                </a:lnTo>
                <a:lnTo>
                  <a:pt x="1231503" y="1165400"/>
                </a:lnTo>
                <a:lnTo>
                  <a:pt x="1224757" y="1161823"/>
                </a:lnTo>
                <a:lnTo>
                  <a:pt x="1217613" y="1157848"/>
                </a:lnTo>
                <a:lnTo>
                  <a:pt x="1210469" y="1154669"/>
                </a:lnTo>
                <a:lnTo>
                  <a:pt x="1202928" y="1151886"/>
                </a:lnTo>
                <a:lnTo>
                  <a:pt x="1195785" y="1149501"/>
                </a:lnTo>
                <a:lnTo>
                  <a:pt x="1188641" y="1147912"/>
                </a:lnTo>
                <a:lnTo>
                  <a:pt x="1181497" y="1145924"/>
                </a:lnTo>
                <a:lnTo>
                  <a:pt x="1179116" y="1131218"/>
                </a:lnTo>
                <a:lnTo>
                  <a:pt x="1176735" y="1120486"/>
                </a:lnTo>
                <a:lnTo>
                  <a:pt x="1174750" y="1110152"/>
                </a:lnTo>
                <a:lnTo>
                  <a:pt x="1180703" y="1106973"/>
                </a:lnTo>
                <a:lnTo>
                  <a:pt x="1187053" y="1102998"/>
                </a:lnTo>
                <a:lnTo>
                  <a:pt x="1193800" y="1098228"/>
                </a:lnTo>
                <a:lnTo>
                  <a:pt x="1200150" y="1093856"/>
                </a:lnTo>
                <a:lnTo>
                  <a:pt x="1212453" y="1084317"/>
                </a:lnTo>
                <a:lnTo>
                  <a:pt x="1217613" y="1080342"/>
                </a:lnTo>
                <a:lnTo>
                  <a:pt x="1223169" y="1077163"/>
                </a:lnTo>
                <a:lnTo>
                  <a:pt x="1237060" y="1070406"/>
                </a:lnTo>
                <a:lnTo>
                  <a:pt x="1250950" y="1064444"/>
                </a:lnTo>
                <a:lnTo>
                  <a:pt x="1264444" y="1059674"/>
                </a:lnTo>
                <a:lnTo>
                  <a:pt x="1277541" y="1055699"/>
                </a:lnTo>
                <a:lnTo>
                  <a:pt x="1290241" y="1052520"/>
                </a:lnTo>
                <a:lnTo>
                  <a:pt x="1302941" y="1050135"/>
                </a:lnTo>
                <a:lnTo>
                  <a:pt x="1314847" y="1048545"/>
                </a:lnTo>
                <a:lnTo>
                  <a:pt x="1326357" y="1047750"/>
                </a:lnTo>
                <a:close/>
                <a:moveTo>
                  <a:pt x="525022" y="1035050"/>
                </a:moveTo>
                <a:lnTo>
                  <a:pt x="554037" y="1036676"/>
                </a:lnTo>
                <a:lnTo>
                  <a:pt x="512762" y="1068388"/>
                </a:lnTo>
                <a:lnTo>
                  <a:pt x="525022" y="1035050"/>
                </a:lnTo>
                <a:close/>
                <a:moveTo>
                  <a:pt x="174832" y="915044"/>
                </a:moveTo>
                <a:lnTo>
                  <a:pt x="50860" y="916631"/>
                </a:lnTo>
                <a:lnTo>
                  <a:pt x="57218" y="934484"/>
                </a:lnTo>
                <a:lnTo>
                  <a:pt x="174832" y="915044"/>
                </a:lnTo>
                <a:close/>
                <a:moveTo>
                  <a:pt x="403703" y="711119"/>
                </a:moveTo>
                <a:lnTo>
                  <a:pt x="403703" y="723418"/>
                </a:lnTo>
                <a:lnTo>
                  <a:pt x="512179" y="715086"/>
                </a:lnTo>
                <a:lnTo>
                  <a:pt x="403703" y="711119"/>
                </a:lnTo>
                <a:close/>
                <a:moveTo>
                  <a:pt x="773852" y="677863"/>
                </a:moveTo>
                <a:lnTo>
                  <a:pt x="777038" y="678259"/>
                </a:lnTo>
                <a:lnTo>
                  <a:pt x="778632" y="678259"/>
                </a:lnTo>
                <a:lnTo>
                  <a:pt x="779428" y="679050"/>
                </a:lnTo>
                <a:lnTo>
                  <a:pt x="780225" y="679446"/>
                </a:lnTo>
                <a:lnTo>
                  <a:pt x="780623" y="680632"/>
                </a:lnTo>
                <a:lnTo>
                  <a:pt x="780623" y="681423"/>
                </a:lnTo>
                <a:lnTo>
                  <a:pt x="780225" y="682215"/>
                </a:lnTo>
                <a:lnTo>
                  <a:pt x="779428" y="684588"/>
                </a:lnTo>
                <a:lnTo>
                  <a:pt x="777038" y="687357"/>
                </a:lnTo>
                <a:lnTo>
                  <a:pt x="774648" y="689731"/>
                </a:lnTo>
                <a:lnTo>
                  <a:pt x="771860" y="692500"/>
                </a:lnTo>
                <a:lnTo>
                  <a:pt x="767877" y="695665"/>
                </a:lnTo>
                <a:lnTo>
                  <a:pt x="763894" y="698038"/>
                </a:lnTo>
                <a:lnTo>
                  <a:pt x="760309" y="700808"/>
                </a:lnTo>
                <a:lnTo>
                  <a:pt x="755927" y="702785"/>
                </a:lnTo>
                <a:lnTo>
                  <a:pt x="752342" y="704368"/>
                </a:lnTo>
                <a:lnTo>
                  <a:pt x="748758" y="705555"/>
                </a:lnTo>
                <a:lnTo>
                  <a:pt x="745969" y="705950"/>
                </a:lnTo>
                <a:lnTo>
                  <a:pt x="742783" y="706346"/>
                </a:lnTo>
                <a:lnTo>
                  <a:pt x="740791" y="706741"/>
                </a:lnTo>
                <a:lnTo>
                  <a:pt x="738800" y="707928"/>
                </a:lnTo>
                <a:lnTo>
                  <a:pt x="737605" y="708719"/>
                </a:lnTo>
                <a:lnTo>
                  <a:pt x="736011" y="709906"/>
                </a:lnTo>
                <a:lnTo>
                  <a:pt x="735215" y="711093"/>
                </a:lnTo>
                <a:lnTo>
                  <a:pt x="734816" y="712280"/>
                </a:lnTo>
                <a:lnTo>
                  <a:pt x="734816" y="713467"/>
                </a:lnTo>
                <a:lnTo>
                  <a:pt x="735215" y="715049"/>
                </a:lnTo>
                <a:lnTo>
                  <a:pt x="736011" y="716236"/>
                </a:lnTo>
                <a:lnTo>
                  <a:pt x="738003" y="717027"/>
                </a:lnTo>
                <a:lnTo>
                  <a:pt x="739596" y="717818"/>
                </a:lnTo>
                <a:lnTo>
                  <a:pt x="741986" y="718609"/>
                </a:lnTo>
                <a:lnTo>
                  <a:pt x="745173" y="719005"/>
                </a:lnTo>
                <a:lnTo>
                  <a:pt x="748359" y="719400"/>
                </a:lnTo>
                <a:lnTo>
                  <a:pt x="752342" y="719005"/>
                </a:lnTo>
                <a:lnTo>
                  <a:pt x="760707" y="719005"/>
                </a:lnTo>
                <a:lnTo>
                  <a:pt x="763894" y="719400"/>
                </a:lnTo>
                <a:lnTo>
                  <a:pt x="767877" y="719796"/>
                </a:lnTo>
                <a:lnTo>
                  <a:pt x="770665" y="720983"/>
                </a:lnTo>
                <a:lnTo>
                  <a:pt x="773852" y="722169"/>
                </a:lnTo>
                <a:lnTo>
                  <a:pt x="776640" y="723356"/>
                </a:lnTo>
                <a:lnTo>
                  <a:pt x="779428" y="724939"/>
                </a:lnTo>
                <a:lnTo>
                  <a:pt x="781420" y="726917"/>
                </a:lnTo>
                <a:lnTo>
                  <a:pt x="783411" y="729686"/>
                </a:lnTo>
                <a:lnTo>
                  <a:pt x="785403" y="732455"/>
                </a:lnTo>
                <a:lnTo>
                  <a:pt x="786598" y="736015"/>
                </a:lnTo>
                <a:lnTo>
                  <a:pt x="787793" y="739180"/>
                </a:lnTo>
                <a:lnTo>
                  <a:pt x="788191" y="743531"/>
                </a:lnTo>
                <a:lnTo>
                  <a:pt x="788988" y="747883"/>
                </a:lnTo>
                <a:lnTo>
                  <a:pt x="788988" y="752630"/>
                </a:lnTo>
                <a:lnTo>
                  <a:pt x="788590" y="756982"/>
                </a:lnTo>
                <a:lnTo>
                  <a:pt x="787793" y="760542"/>
                </a:lnTo>
                <a:lnTo>
                  <a:pt x="786200" y="764102"/>
                </a:lnTo>
                <a:lnTo>
                  <a:pt x="783810" y="767267"/>
                </a:lnTo>
                <a:lnTo>
                  <a:pt x="781420" y="770827"/>
                </a:lnTo>
                <a:lnTo>
                  <a:pt x="778632" y="773596"/>
                </a:lnTo>
                <a:lnTo>
                  <a:pt x="775445" y="776761"/>
                </a:lnTo>
                <a:lnTo>
                  <a:pt x="771860" y="779135"/>
                </a:lnTo>
                <a:lnTo>
                  <a:pt x="767479" y="781113"/>
                </a:lnTo>
                <a:lnTo>
                  <a:pt x="763097" y="783486"/>
                </a:lnTo>
                <a:lnTo>
                  <a:pt x="753936" y="787442"/>
                </a:lnTo>
                <a:lnTo>
                  <a:pt x="744376" y="790607"/>
                </a:lnTo>
                <a:lnTo>
                  <a:pt x="734020" y="792980"/>
                </a:lnTo>
                <a:lnTo>
                  <a:pt x="724062" y="795354"/>
                </a:lnTo>
                <a:lnTo>
                  <a:pt x="714104" y="796936"/>
                </a:lnTo>
                <a:lnTo>
                  <a:pt x="704942" y="798123"/>
                </a:lnTo>
                <a:lnTo>
                  <a:pt x="696179" y="798914"/>
                </a:lnTo>
                <a:lnTo>
                  <a:pt x="684230" y="799705"/>
                </a:lnTo>
                <a:lnTo>
                  <a:pt x="679450" y="800101"/>
                </a:lnTo>
                <a:lnTo>
                  <a:pt x="682636" y="698830"/>
                </a:lnTo>
                <a:lnTo>
                  <a:pt x="683433" y="697247"/>
                </a:lnTo>
                <a:lnTo>
                  <a:pt x="683831" y="695665"/>
                </a:lnTo>
                <a:lnTo>
                  <a:pt x="684628" y="694478"/>
                </a:lnTo>
                <a:lnTo>
                  <a:pt x="685425" y="692896"/>
                </a:lnTo>
                <a:lnTo>
                  <a:pt x="688213" y="690522"/>
                </a:lnTo>
                <a:lnTo>
                  <a:pt x="692196" y="688940"/>
                </a:lnTo>
                <a:lnTo>
                  <a:pt x="696976" y="687357"/>
                </a:lnTo>
                <a:lnTo>
                  <a:pt x="701756" y="685775"/>
                </a:lnTo>
                <a:lnTo>
                  <a:pt x="707731" y="684588"/>
                </a:lnTo>
                <a:lnTo>
                  <a:pt x="714104" y="683797"/>
                </a:lnTo>
                <a:lnTo>
                  <a:pt x="727647" y="682610"/>
                </a:lnTo>
                <a:lnTo>
                  <a:pt x="741588" y="681819"/>
                </a:lnTo>
                <a:lnTo>
                  <a:pt x="755529" y="680632"/>
                </a:lnTo>
                <a:lnTo>
                  <a:pt x="762300" y="679446"/>
                </a:lnTo>
                <a:lnTo>
                  <a:pt x="768275" y="678654"/>
                </a:lnTo>
                <a:lnTo>
                  <a:pt x="773852" y="677863"/>
                </a:lnTo>
                <a:close/>
                <a:moveTo>
                  <a:pt x="425557" y="466725"/>
                </a:moveTo>
                <a:lnTo>
                  <a:pt x="429928" y="467122"/>
                </a:lnTo>
                <a:lnTo>
                  <a:pt x="434299" y="467519"/>
                </a:lnTo>
                <a:lnTo>
                  <a:pt x="438272" y="467915"/>
                </a:lnTo>
                <a:lnTo>
                  <a:pt x="442643" y="468709"/>
                </a:lnTo>
                <a:lnTo>
                  <a:pt x="446219" y="470296"/>
                </a:lnTo>
                <a:lnTo>
                  <a:pt x="453769" y="473073"/>
                </a:lnTo>
                <a:lnTo>
                  <a:pt x="461716" y="477040"/>
                </a:lnTo>
                <a:lnTo>
                  <a:pt x="468471" y="481801"/>
                </a:lnTo>
                <a:lnTo>
                  <a:pt x="475225" y="487356"/>
                </a:lnTo>
                <a:lnTo>
                  <a:pt x="481980" y="493307"/>
                </a:lnTo>
                <a:lnTo>
                  <a:pt x="487543" y="500052"/>
                </a:lnTo>
                <a:lnTo>
                  <a:pt x="493503" y="507590"/>
                </a:lnTo>
                <a:lnTo>
                  <a:pt x="499066" y="515524"/>
                </a:lnTo>
                <a:lnTo>
                  <a:pt x="504629" y="524253"/>
                </a:lnTo>
                <a:lnTo>
                  <a:pt x="509795" y="532981"/>
                </a:lnTo>
                <a:lnTo>
                  <a:pt x="514165" y="542106"/>
                </a:lnTo>
                <a:lnTo>
                  <a:pt x="518933" y="552025"/>
                </a:lnTo>
                <a:lnTo>
                  <a:pt x="523304" y="561943"/>
                </a:lnTo>
                <a:lnTo>
                  <a:pt x="526880" y="572259"/>
                </a:lnTo>
                <a:lnTo>
                  <a:pt x="530854" y="582177"/>
                </a:lnTo>
                <a:lnTo>
                  <a:pt x="534033" y="592889"/>
                </a:lnTo>
                <a:lnTo>
                  <a:pt x="540390" y="613520"/>
                </a:lnTo>
                <a:lnTo>
                  <a:pt x="545953" y="634150"/>
                </a:lnTo>
                <a:lnTo>
                  <a:pt x="550721" y="653988"/>
                </a:lnTo>
                <a:lnTo>
                  <a:pt x="554297" y="673031"/>
                </a:lnTo>
                <a:lnTo>
                  <a:pt x="557873" y="690091"/>
                </a:lnTo>
                <a:lnTo>
                  <a:pt x="559860" y="705167"/>
                </a:lnTo>
                <a:lnTo>
                  <a:pt x="592045" y="701597"/>
                </a:lnTo>
                <a:lnTo>
                  <a:pt x="621449" y="697629"/>
                </a:lnTo>
                <a:lnTo>
                  <a:pt x="647673" y="694455"/>
                </a:lnTo>
                <a:lnTo>
                  <a:pt x="669925" y="690488"/>
                </a:lnTo>
                <a:lnTo>
                  <a:pt x="669527" y="696042"/>
                </a:lnTo>
                <a:lnTo>
                  <a:pt x="669130" y="702390"/>
                </a:lnTo>
                <a:lnTo>
                  <a:pt x="668733" y="716276"/>
                </a:lnTo>
                <a:lnTo>
                  <a:pt x="668733" y="750396"/>
                </a:lnTo>
                <a:lnTo>
                  <a:pt x="669130" y="768646"/>
                </a:lnTo>
                <a:lnTo>
                  <a:pt x="668733" y="786103"/>
                </a:lnTo>
                <a:lnTo>
                  <a:pt x="667938" y="803559"/>
                </a:lnTo>
                <a:lnTo>
                  <a:pt x="667143" y="811494"/>
                </a:lnTo>
                <a:lnTo>
                  <a:pt x="666349" y="819032"/>
                </a:lnTo>
                <a:lnTo>
                  <a:pt x="645289" y="825380"/>
                </a:lnTo>
                <a:lnTo>
                  <a:pt x="620654" y="831331"/>
                </a:lnTo>
                <a:lnTo>
                  <a:pt x="593237" y="837679"/>
                </a:lnTo>
                <a:lnTo>
                  <a:pt x="563436" y="844027"/>
                </a:lnTo>
                <a:lnTo>
                  <a:pt x="561052" y="872593"/>
                </a:lnTo>
                <a:lnTo>
                  <a:pt x="558668" y="896000"/>
                </a:lnTo>
                <a:lnTo>
                  <a:pt x="557873" y="905125"/>
                </a:lnTo>
                <a:lnTo>
                  <a:pt x="557079" y="916631"/>
                </a:lnTo>
                <a:lnTo>
                  <a:pt x="556681" y="928930"/>
                </a:lnTo>
                <a:lnTo>
                  <a:pt x="556284" y="942022"/>
                </a:lnTo>
                <a:lnTo>
                  <a:pt x="556284" y="955908"/>
                </a:lnTo>
                <a:lnTo>
                  <a:pt x="556284" y="970588"/>
                </a:lnTo>
                <a:lnTo>
                  <a:pt x="557079" y="984474"/>
                </a:lnTo>
                <a:lnTo>
                  <a:pt x="558271" y="997566"/>
                </a:lnTo>
                <a:lnTo>
                  <a:pt x="558668" y="1004311"/>
                </a:lnTo>
                <a:lnTo>
                  <a:pt x="558668" y="1009469"/>
                </a:lnTo>
                <a:lnTo>
                  <a:pt x="558271" y="1014626"/>
                </a:lnTo>
                <a:lnTo>
                  <a:pt x="557079" y="1018991"/>
                </a:lnTo>
                <a:lnTo>
                  <a:pt x="555489" y="1022164"/>
                </a:lnTo>
                <a:lnTo>
                  <a:pt x="553900" y="1024942"/>
                </a:lnTo>
                <a:lnTo>
                  <a:pt x="552310" y="1026925"/>
                </a:lnTo>
                <a:lnTo>
                  <a:pt x="549926" y="1028512"/>
                </a:lnTo>
                <a:lnTo>
                  <a:pt x="547145" y="1029306"/>
                </a:lnTo>
                <a:lnTo>
                  <a:pt x="544761" y="1030099"/>
                </a:lnTo>
                <a:lnTo>
                  <a:pt x="541582" y="1030496"/>
                </a:lnTo>
                <a:lnTo>
                  <a:pt x="538801" y="1030496"/>
                </a:lnTo>
                <a:lnTo>
                  <a:pt x="532046" y="1030099"/>
                </a:lnTo>
                <a:lnTo>
                  <a:pt x="525688" y="1028909"/>
                </a:lnTo>
                <a:lnTo>
                  <a:pt x="524894" y="1028512"/>
                </a:lnTo>
                <a:lnTo>
                  <a:pt x="524099" y="1027719"/>
                </a:lnTo>
                <a:lnTo>
                  <a:pt x="522510" y="1023751"/>
                </a:lnTo>
                <a:lnTo>
                  <a:pt x="520920" y="1018594"/>
                </a:lnTo>
                <a:lnTo>
                  <a:pt x="520125" y="1011452"/>
                </a:lnTo>
                <a:lnTo>
                  <a:pt x="519331" y="1002327"/>
                </a:lnTo>
                <a:lnTo>
                  <a:pt x="518536" y="992409"/>
                </a:lnTo>
                <a:lnTo>
                  <a:pt x="517741" y="968207"/>
                </a:lnTo>
                <a:lnTo>
                  <a:pt x="517344" y="941229"/>
                </a:lnTo>
                <a:lnTo>
                  <a:pt x="516947" y="911870"/>
                </a:lnTo>
                <a:lnTo>
                  <a:pt x="516549" y="853152"/>
                </a:lnTo>
                <a:lnTo>
                  <a:pt x="513768" y="853549"/>
                </a:lnTo>
                <a:lnTo>
                  <a:pt x="513768" y="976142"/>
                </a:lnTo>
                <a:lnTo>
                  <a:pt x="508602" y="1036050"/>
                </a:lnTo>
                <a:lnTo>
                  <a:pt x="504232" y="1082469"/>
                </a:lnTo>
                <a:lnTo>
                  <a:pt x="500258" y="1124127"/>
                </a:lnTo>
                <a:lnTo>
                  <a:pt x="499861" y="1128095"/>
                </a:lnTo>
                <a:lnTo>
                  <a:pt x="497874" y="1134443"/>
                </a:lnTo>
                <a:lnTo>
                  <a:pt x="495490" y="1141187"/>
                </a:lnTo>
                <a:lnTo>
                  <a:pt x="492311" y="1147535"/>
                </a:lnTo>
                <a:lnTo>
                  <a:pt x="489530" y="1153883"/>
                </a:lnTo>
                <a:lnTo>
                  <a:pt x="485954" y="1160231"/>
                </a:lnTo>
                <a:lnTo>
                  <a:pt x="482378" y="1166579"/>
                </a:lnTo>
                <a:lnTo>
                  <a:pt x="474828" y="1178481"/>
                </a:lnTo>
                <a:lnTo>
                  <a:pt x="438670" y="1654175"/>
                </a:lnTo>
                <a:lnTo>
                  <a:pt x="342512" y="1654175"/>
                </a:lnTo>
                <a:lnTo>
                  <a:pt x="294433" y="1276080"/>
                </a:lnTo>
                <a:lnTo>
                  <a:pt x="288473" y="1276873"/>
                </a:lnTo>
                <a:lnTo>
                  <a:pt x="282115" y="1277270"/>
                </a:lnTo>
                <a:lnTo>
                  <a:pt x="281718" y="1276873"/>
                </a:lnTo>
                <a:lnTo>
                  <a:pt x="281321" y="1276873"/>
                </a:lnTo>
                <a:lnTo>
                  <a:pt x="282115" y="1275683"/>
                </a:lnTo>
                <a:lnTo>
                  <a:pt x="282115" y="1275286"/>
                </a:lnTo>
                <a:lnTo>
                  <a:pt x="281321" y="1275286"/>
                </a:lnTo>
                <a:lnTo>
                  <a:pt x="281321" y="1276873"/>
                </a:lnTo>
                <a:lnTo>
                  <a:pt x="282910" y="1650208"/>
                </a:lnTo>
                <a:lnTo>
                  <a:pt x="170859" y="1653778"/>
                </a:lnTo>
                <a:lnTo>
                  <a:pt x="119998" y="1254655"/>
                </a:lnTo>
                <a:lnTo>
                  <a:pt x="116422" y="1253069"/>
                </a:lnTo>
                <a:lnTo>
                  <a:pt x="112846" y="1251482"/>
                </a:lnTo>
                <a:lnTo>
                  <a:pt x="109667" y="1249498"/>
                </a:lnTo>
                <a:lnTo>
                  <a:pt x="106489" y="1246721"/>
                </a:lnTo>
                <a:lnTo>
                  <a:pt x="103707" y="1243943"/>
                </a:lnTo>
                <a:lnTo>
                  <a:pt x="100528" y="1240373"/>
                </a:lnTo>
                <a:lnTo>
                  <a:pt x="98144" y="1236802"/>
                </a:lnTo>
                <a:lnTo>
                  <a:pt x="96158" y="1232438"/>
                </a:lnTo>
                <a:lnTo>
                  <a:pt x="91389" y="1223710"/>
                </a:lnTo>
                <a:lnTo>
                  <a:pt x="87416" y="1214188"/>
                </a:lnTo>
                <a:lnTo>
                  <a:pt x="84237" y="1203872"/>
                </a:lnTo>
                <a:lnTo>
                  <a:pt x="81853" y="1193557"/>
                </a:lnTo>
                <a:lnTo>
                  <a:pt x="79072" y="1182845"/>
                </a:lnTo>
                <a:lnTo>
                  <a:pt x="77085" y="1172133"/>
                </a:lnTo>
                <a:lnTo>
                  <a:pt x="73906" y="1153486"/>
                </a:lnTo>
                <a:lnTo>
                  <a:pt x="71522" y="1137616"/>
                </a:lnTo>
                <a:lnTo>
                  <a:pt x="70330" y="1132062"/>
                </a:lnTo>
                <a:lnTo>
                  <a:pt x="69535" y="1128491"/>
                </a:lnTo>
                <a:lnTo>
                  <a:pt x="69138" y="1124127"/>
                </a:lnTo>
                <a:lnTo>
                  <a:pt x="63178" y="1061839"/>
                </a:lnTo>
                <a:lnTo>
                  <a:pt x="56820" y="994392"/>
                </a:lnTo>
                <a:lnTo>
                  <a:pt x="50065" y="909490"/>
                </a:lnTo>
                <a:lnTo>
                  <a:pt x="42119" y="909490"/>
                </a:lnTo>
                <a:lnTo>
                  <a:pt x="35364" y="908299"/>
                </a:lnTo>
                <a:lnTo>
                  <a:pt x="29403" y="907506"/>
                </a:lnTo>
                <a:lnTo>
                  <a:pt x="24238" y="906316"/>
                </a:lnTo>
                <a:lnTo>
                  <a:pt x="20662" y="905125"/>
                </a:lnTo>
                <a:lnTo>
                  <a:pt x="17880" y="903935"/>
                </a:lnTo>
                <a:lnTo>
                  <a:pt x="17086" y="902745"/>
                </a:lnTo>
                <a:lnTo>
                  <a:pt x="16688" y="901555"/>
                </a:lnTo>
                <a:lnTo>
                  <a:pt x="16291" y="900761"/>
                </a:lnTo>
                <a:lnTo>
                  <a:pt x="16291" y="899571"/>
                </a:lnTo>
                <a:lnTo>
                  <a:pt x="14702" y="894413"/>
                </a:lnTo>
                <a:lnTo>
                  <a:pt x="12318" y="887669"/>
                </a:lnTo>
                <a:lnTo>
                  <a:pt x="10331" y="879734"/>
                </a:lnTo>
                <a:lnTo>
                  <a:pt x="8344" y="870212"/>
                </a:lnTo>
                <a:lnTo>
                  <a:pt x="6755" y="859103"/>
                </a:lnTo>
                <a:lnTo>
                  <a:pt x="4768" y="847201"/>
                </a:lnTo>
                <a:lnTo>
                  <a:pt x="3179" y="834109"/>
                </a:lnTo>
                <a:lnTo>
                  <a:pt x="1987" y="819826"/>
                </a:lnTo>
                <a:lnTo>
                  <a:pt x="795" y="805146"/>
                </a:lnTo>
                <a:lnTo>
                  <a:pt x="397" y="789277"/>
                </a:lnTo>
                <a:lnTo>
                  <a:pt x="0" y="773010"/>
                </a:lnTo>
                <a:lnTo>
                  <a:pt x="0" y="756347"/>
                </a:lnTo>
                <a:lnTo>
                  <a:pt x="795" y="738494"/>
                </a:lnTo>
                <a:lnTo>
                  <a:pt x="1987" y="721434"/>
                </a:lnTo>
                <a:lnTo>
                  <a:pt x="3576" y="703184"/>
                </a:lnTo>
                <a:lnTo>
                  <a:pt x="5563" y="684934"/>
                </a:lnTo>
                <a:lnTo>
                  <a:pt x="9139" y="667477"/>
                </a:lnTo>
                <a:lnTo>
                  <a:pt x="12715" y="649227"/>
                </a:lnTo>
                <a:lnTo>
                  <a:pt x="17483" y="631770"/>
                </a:lnTo>
                <a:lnTo>
                  <a:pt x="22649" y="614313"/>
                </a:lnTo>
                <a:lnTo>
                  <a:pt x="25430" y="605982"/>
                </a:lnTo>
                <a:lnTo>
                  <a:pt x="29006" y="597253"/>
                </a:lnTo>
                <a:lnTo>
                  <a:pt x="32185" y="588922"/>
                </a:lnTo>
                <a:lnTo>
                  <a:pt x="36158" y="580987"/>
                </a:lnTo>
                <a:lnTo>
                  <a:pt x="40132" y="573052"/>
                </a:lnTo>
                <a:lnTo>
                  <a:pt x="44503" y="565117"/>
                </a:lnTo>
                <a:lnTo>
                  <a:pt x="48873" y="557579"/>
                </a:lnTo>
                <a:lnTo>
                  <a:pt x="53244" y="549644"/>
                </a:lnTo>
                <a:lnTo>
                  <a:pt x="58410" y="542503"/>
                </a:lnTo>
                <a:lnTo>
                  <a:pt x="63973" y="535362"/>
                </a:lnTo>
                <a:lnTo>
                  <a:pt x="69535" y="528617"/>
                </a:lnTo>
                <a:lnTo>
                  <a:pt x="75496" y="522269"/>
                </a:lnTo>
                <a:lnTo>
                  <a:pt x="81456" y="515921"/>
                </a:lnTo>
                <a:lnTo>
                  <a:pt x="87416" y="509970"/>
                </a:lnTo>
                <a:lnTo>
                  <a:pt x="94171" y="504416"/>
                </a:lnTo>
                <a:lnTo>
                  <a:pt x="101720" y="498861"/>
                </a:lnTo>
                <a:lnTo>
                  <a:pt x="108873" y="493704"/>
                </a:lnTo>
                <a:lnTo>
                  <a:pt x="116422" y="488943"/>
                </a:lnTo>
                <a:lnTo>
                  <a:pt x="124369" y="484579"/>
                </a:lnTo>
                <a:lnTo>
                  <a:pt x="132713" y="480611"/>
                </a:lnTo>
                <a:lnTo>
                  <a:pt x="141455" y="477040"/>
                </a:lnTo>
                <a:lnTo>
                  <a:pt x="150594" y="473470"/>
                </a:lnTo>
                <a:lnTo>
                  <a:pt x="159733" y="470693"/>
                </a:lnTo>
                <a:lnTo>
                  <a:pt x="169667" y="467915"/>
                </a:lnTo>
                <a:lnTo>
                  <a:pt x="172845" y="467915"/>
                </a:lnTo>
                <a:lnTo>
                  <a:pt x="179998" y="468312"/>
                </a:lnTo>
                <a:lnTo>
                  <a:pt x="200262" y="469502"/>
                </a:lnTo>
                <a:lnTo>
                  <a:pt x="231652" y="471883"/>
                </a:lnTo>
                <a:lnTo>
                  <a:pt x="312711" y="730162"/>
                </a:lnTo>
                <a:lnTo>
                  <a:pt x="329400" y="728575"/>
                </a:lnTo>
                <a:lnTo>
                  <a:pt x="327413" y="709135"/>
                </a:lnTo>
                <a:lnTo>
                  <a:pt x="322247" y="527427"/>
                </a:lnTo>
                <a:lnTo>
                  <a:pt x="315492" y="509970"/>
                </a:lnTo>
                <a:lnTo>
                  <a:pt x="329002" y="486959"/>
                </a:lnTo>
                <a:lnTo>
                  <a:pt x="359598" y="486562"/>
                </a:lnTo>
                <a:lnTo>
                  <a:pt x="371916" y="509970"/>
                </a:lnTo>
                <a:lnTo>
                  <a:pt x="366353" y="530601"/>
                </a:lnTo>
                <a:lnTo>
                  <a:pt x="393372" y="722624"/>
                </a:lnTo>
                <a:lnTo>
                  <a:pt x="402114" y="721831"/>
                </a:lnTo>
                <a:lnTo>
                  <a:pt x="397346" y="476247"/>
                </a:lnTo>
                <a:lnTo>
                  <a:pt x="403703" y="473073"/>
                </a:lnTo>
                <a:lnTo>
                  <a:pt x="408869" y="470693"/>
                </a:lnTo>
                <a:lnTo>
                  <a:pt x="411253" y="468709"/>
                </a:lnTo>
                <a:lnTo>
                  <a:pt x="412047" y="467915"/>
                </a:lnTo>
                <a:lnTo>
                  <a:pt x="416816" y="467122"/>
                </a:lnTo>
                <a:lnTo>
                  <a:pt x="421584" y="467122"/>
                </a:lnTo>
                <a:lnTo>
                  <a:pt x="425557" y="466725"/>
                </a:lnTo>
                <a:close/>
                <a:moveTo>
                  <a:pt x="2003425" y="196850"/>
                </a:moveTo>
                <a:lnTo>
                  <a:pt x="2003425" y="720725"/>
                </a:lnTo>
                <a:lnTo>
                  <a:pt x="1071562" y="720328"/>
                </a:lnTo>
                <a:lnTo>
                  <a:pt x="1251744" y="585391"/>
                </a:lnTo>
                <a:lnTo>
                  <a:pt x="1404144" y="665163"/>
                </a:lnTo>
                <a:lnTo>
                  <a:pt x="1657350" y="399256"/>
                </a:lnTo>
                <a:lnTo>
                  <a:pt x="1796653" y="458788"/>
                </a:lnTo>
                <a:lnTo>
                  <a:pt x="2003425" y="196850"/>
                </a:lnTo>
                <a:close/>
                <a:moveTo>
                  <a:pt x="140097" y="182563"/>
                </a:moveTo>
                <a:lnTo>
                  <a:pt x="138509" y="201216"/>
                </a:lnTo>
                <a:lnTo>
                  <a:pt x="137319" y="215107"/>
                </a:lnTo>
                <a:lnTo>
                  <a:pt x="137716" y="215504"/>
                </a:lnTo>
                <a:lnTo>
                  <a:pt x="138509" y="201216"/>
                </a:lnTo>
                <a:lnTo>
                  <a:pt x="139303" y="194469"/>
                </a:lnTo>
                <a:lnTo>
                  <a:pt x="140097" y="188516"/>
                </a:lnTo>
                <a:lnTo>
                  <a:pt x="140097" y="182563"/>
                </a:lnTo>
                <a:close/>
                <a:moveTo>
                  <a:pt x="164306" y="111125"/>
                </a:moveTo>
                <a:lnTo>
                  <a:pt x="162719" y="111522"/>
                </a:lnTo>
                <a:lnTo>
                  <a:pt x="161131" y="111919"/>
                </a:lnTo>
                <a:lnTo>
                  <a:pt x="159544" y="112713"/>
                </a:lnTo>
                <a:lnTo>
                  <a:pt x="158353" y="113507"/>
                </a:lnTo>
                <a:lnTo>
                  <a:pt x="155972" y="117078"/>
                </a:lnTo>
                <a:lnTo>
                  <a:pt x="153591" y="120650"/>
                </a:lnTo>
                <a:lnTo>
                  <a:pt x="158353" y="115491"/>
                </a:lnTo>
                <a:lnTo>
                  <a:pt x="161131" y="113110"/>
                </a:lnTo>
                <a:lnTo>
                  <a:pt x="164306" y="111125"/>
                </a:lnTo>
                <a:close/>
                <a:moveTo>
                  <a:pt x="988111" y="91679"/>
                </a:moveTo>
                <a:lnTo>
                  <a:pt x="984541" y="92075"/>
                </a:lnTo>
                <a:lnTo>
                  <a:pt x="980971" y="93266"/>
                </a:lnTo>
                <a:lnTo>
                  <a:pt x="977798" y="94853"/>
                </a:lnTo>
                <a:lnTo>
                  <a:pt x="975022" y="97632"/>
                </a:lnTo>
                <a:lnTo>
                  <a:pt x="972642" y="100013"/>
                </a:lnTo>
                <a:lnTo>
                  <a:pt x="971055" y="103188"/>
                </a:lnTo>
                <a:lnTo>
                  <a:pt x="970262" y="106760"/>
                </a:lnTo>
                <a:lnTo>
                  <a:pt x="969865" y="110332"/>
                </a:lnTo>
                <a:lnTo>
                  <a:pt x="969865" y="578644"/>
                </a:lnTo>
                <a:lnTo>
                  <a:pt x="1457734" y="287338"/>
                </a:lnTo>
                <a:lnTo>
                  <a:pt x="1494622" y="333375"/>
                </a:lnTo>
                <a:lnTo>
                  <a:pt x="969865" y="642938"/>
                </a:lnTo>
                <a:lnTo>
                  <a:pt x="969865" y="758032"/>
                </a:lnTo>
                <a:lnTo>
                  <a:pt x="970262" y="762001"/>
                </a:lnTo>
                <a:lnTo>
                  <a:pt x="971055" y="765176"/>
                </a:lnTo>
                <a:lnTo>
                  <a:pt x="972642" y="768747"/>
                </a:lnTo>
                <a:lnTo>
                  <a:pt x="975022" y="771129"/>
                </a:lnTo>
                <a:lnTo>
                  <a:pt x="977798" y="773510"/>
                </a:lnTo>
                <a:lnTo>
                  <a:pt x="980971" y="775494"/>
                </a:lnTo>
                <a:lnTo>
                  <a:pt x="984541" y="776685"/>
                </a:lnTo>
                <a:lnTo>
                  <a:pt x="988111" y="776685"/>
                </a:lnTo>
                <a:lnTo>
                  <a:pt x="2043178" y="776685"/>
                </a:lnTo>
                <a:lnTo>
                  <a:pt x="2047144" y="776685"/>
                </a:lnTo>
                <a:lnTo>
                  <a:pt x="2050714" y="775494"/>
                </a:lnTo>
                <a:lnTo>
                  <a:pt x="2053887" y="773510"/>
                </a:lnTo>
                <a:lnTo>
                  <a:pt x="2056663" y="771129"/>
                </a:lnTo>
                <a:lnTo>
                  <a:pt x="2059043" y="768747"/>
                </a:lnTo>
                <a:lnTo>
                  <a:pt x="2060630" y="765176"/>
                </a:lnTo>
                <a:lnTo>
                  <a:pt x="2061820" y="762001"/>
                </a:lnTo>
                <a:lnTo>
                  <a:pt x="2062216" y="758032"/>
                </a:lnTo>
                <a:lnTo>
                  <a:pt x="2062216" y="110332"/>
                </a:lnTo>
                <a:lnTo>
                  <a:pt x="2061820" y="106760"/>
                </a:lnTo>
                <a:lnTo>
                  <a:pt x="2060630" y="103188"/>
                </a:lnTo>
                <a:lnTo>
                  <a:pt x="2059043" y="100013"/>
                </a:lnTo>
                <a:lnTo>
                  <a:pt x="2056663" y="97632"/>
                </a:lnTo>
                <a:lnTo>
                  <a:pt x="2053887" y="94853"/>
                </a:lnTo>
                <a:lnTo>
                  <a:pt x="2050714" y="93266"/>
                </a:lnTo>
                <a:lnTo>
                  <a:pt x="2047144" y="92075"/>
                </a:lnTo>
                <a:lnTo>
                  <a:pt x="2043178" y="91679"/>
                </a:lnTo>
                <a:lnTo>
                  <a:pt x="988111" y="91679"/>
                </a:lnTo>
                <a:close/>
                <a:moveTo>
                  <a:pt x="273050" y="38100"/>
                </a:moveTo>
                <a:lnTo>
                  <a:pt x="286544" y="38497"/>
                </a:lnTo>
                <a:lnTo>
                  <a:pt x="299641" y="38894"/>
                </a:lnTo>
                <a:lnTo>
                  <a:pt x="312341" y="40085"/>
                </a:lnTo>
                <a:lnTo>
                  <a:pt x="323850" y="42466"/>
                </a:lnTo>
                <a:lnTo>
                  <a:pt x="335756" y="44847"/>
                </a:lnTo>
                <a:lnTo>
                  <a:pt x="347266" y="47229"/>
                </a:lnTo>
                <a:lnTo>
                  <a:pt x="357981" y="50800"/>
                </a:lnTo>
                <a:lnTo>
                  <a:pt x="368697" y="53975"/>
                </a:lnTo>
                <a:lnTo>
                  <a:pt x="378222" y="57944"/>
                </a:lnTo>
                <a:lnTo>
                  <a:pt x="387747" y="61516"/>
                </a:lnTo>
                <a:lnTo>
                  <a:pt x="396478" y="65881"/>
                </a:lnTo>
                <a:lnTo>
                  <a:pt x="404813" y="70247"/>
                </a:lnTo>
                <a:lnTo>
                  <a:pt x="412750" y="74216"/>
                </a:lnTo>
                <a:lnTo>
                  <a:pt x="419894" y="78582"/>
                </a:lnTo>
                <a:lnTo>
                  <a:pt x="432197" y="86519"/>
                </a:lnTo>
                <a:lnTo>
                  <a:pt x="442516" y="93266"/>
                </a:lnTo>
                <a:lnTo>
                  <a:pt x="449660" y="99219"/>
                </a:lnTo>
                <a:lnTo>
                  <a:pt x="455613" y="104378"/>
                </a:lnTo>
                <a:lnTo>
                  <a:pt x="454025" y="107553"/>
                </a:lnTo>
                <a:lnTo>
                  <a:pt x="451644" y="111522"/>
                </a:lnTo>
                <a:lnTo>
                  <a:pt x="448866" y="116285"/>
                </a:lnTo>
                <a:lnTo>
                  <a:pt x="444897" y="122238"/>
                </a:lnTo>
                <a:lnTo>
                  <a:pt x="440532" y="128588"/>
                </a:lnTo>
                <a:lnTo>
                  <a:pt x="434578" y="134938"/>
                </a:lnTo>
                <a:lnTo>
                  <a:pt x="427832" y="141288"/>
                </a:lnTo>
                <a:lnTo>
                  <a:pt x="423863" y="144066"/>
                </a:lnTo>
                <a:lnTo>
                  <a:pt x="420291" y="146844"/>
                </a:lnTo>
                <a:lnTo>
                  <a:pt x="415925" y="149225"/>
                </a:lnTo>
                <a:lnTo>
                  <a:pt x="411163" y="151607"/>
                </a:lnTo>
                <a:lnTo>
                  <a:pt x="406797" y="153591"/>
                </a:lnTo>
                <a:lnTo>
                  <a:pt x="401638" y="155179"/>
                </a:lnTo>
                <a:lnTo>
                  <a:pt x="396082" y="156369"/>
                </a:lnTo>
                <a:lnTo>
                  <a:pt x="390525" y="157560"/>
                </a:lnTo>
                <a:lnTo>
                  <a:pt x="384572" y="157957"/>
                </a:lnTo>
                <a:lnTo>
                  <a:pt x="379016" y="157957"/>
                </a:lnTo>
                <a:lnTo>
                  <a:pt x="372666" y="157560"/>
                </a:lnTo>
                <a:lnTo>
                  <a:pt x="365919" y="155973"/>
                </a:lnTo>
                <a:lnTo>
                  <a:pt x="358775" y="154385"/>
                </a:lnTo>
                <a:lnTo>
                  <a:pt x="351235" y="152003"/>
                </a:lnTo>
                <a:lnTo>
                  <a:pt x="343694" y="148828"/>
                </a:lnTo>
                <a:lnTo>
                  <a:pt x="335756" y="145257"/>
                </a:lnTo>
                <a:lnTo>
                  <a:pt x="327025" y="140891"/>
                </a:lnTo>
                <a:lnTo>
                  <a:pt x="317103" y="136525"/>
                </a:lnTo>
                <a:lnTo>
                  <a:pt x="355203" y="155179"/>
                </a:lnTo>
                <a:lnTo>
                  <a:pt x="373063" y="163116"/>
                </a:lnTo>
                <a:lnTo>
                  <a:pt x="381397" y="166688"/>
                </a:lnTo>
                <a:lnTo>
                  <a:pt x="389335" y="169466"/>
                </a:lnTo>
                <a:lnTo>
                  <a:pt x="397272" y="172244"/>
                </a:lnTo>
                <a:lnTo>
                  <a:pt x="404813" y="173832"/>
                </a:lnTo>
                <a:lnTo>
                  <a:pt x="411957" y="175023"/>
                </a:lnTo>
                <a:lnTo>
                  <a:pt x="418703" y="175419"/>
                </a:lnTo>
                <a:lnTo>
                  <a:pt x="425053" y="175023"/>
                </a:lnTo>
                <a:lnTo>
                  <a:pt x="428228" y="174625"/>
                </a:lnTo>
                <a:lnTo>
                  <a:pt x="431007" y="173832"/>
                </a:lnTo>
                <a:lnTo>
                  <a:pt x="434182" y="173038"/>
                </a:lnTo>
                <a:lnTo>
                  <a:pt x="436563" y="171847"/>
                </a:lnTo>
                <a:lnTo>
                  <a:pt x="438944" y="169863"/>
                </a:lnTo>
                <a:lnTo>
                  <a:pt x="441722" y="168276"/>
                </a:lnTo>
                <a:lnTo>
                  <a:pt x="442913" y="180976"/>
                </a:lnTo>
                <a:lnTo>
                  <a:pt x="443310" y="192882"/>
                </a:lnTo>
                <a:lnTo>
                  <a:pt x="443310" y="203994"/>
                </a:lnTo>
                <a:lnTo>
                  <a:pt x="442913" y="215107"/>
                </a:lnTo>
                <a:lnTo>
                  <a:pt x="444500" y="213122"/>
                </a:lnTo>
                <a:lnTo>
                  <a:pt x="445691" y="212328"/>
                </a:lnTo>
                <a:lnTo>
                  <a:pt x="446882" y="212328"/>
                </a:lnTo>
                <a:lnTo>
                  <a:pt x="447675" y="212726"/>
                </a:lnTo>
                <a:lnTo>
                  <a:pt x="448072" y="213519"/>
                </a:lnTo>
                <a:lnTo>
                  <a:pt x="448866" y="216297"/>
                </a:lnTo>
                <a:lnTo>
                  <a:pt x="448866" y="221457"/>
                </a:lnTo>
                <a:lnTo>
                  <a:pt x="448866" y="228204"/>
                </a:lnTo>
                <a:lnTo>
                  <a:pt x="447675" y="244079"/>
                </a:lnTo>
                <a:lnTo>
                  <a:pt x="445294" y="262335"/>
                </a:lnTo>
                <a:lnTo>
                  <a:pt x="443310" y="279797"/>
                </a:lnTo>
                <a:lnTo>
                  <a:pt x="440928" y="294482"/>
                </a:lnTo>
                <a:lnTo>
                  <a:pt x="439738" y="300038"/>
                </a:lnTo>
                <a:lnTo>
                  <a:pt x="438547" y="303213"/>
                </a:lnTo>
                <a:lnTo>
                  <a:pt x="437753" y="304800"/>
                </a:lnTo>
                <a:lnTo>
                  <a:pt x="437357" y="304800"/>
                </a:lnTo>
                <a:lnTo>
                  <a:pt x="436960" y="304007"/>
                </a:lnTo>
                <a:lnTo>
                  <a:pt x="435769" y="313929"/>
                </a:lnTo>
                <a:lnTo>
                  <a:pt x="434182" y="323057"/>
                </a:lnTo>
                <a:lnTo>
                  <a:pt x="432197" y="332185"/>
                </a:lnTo>
                <a:lnTo>
                  <a:pt x="429816" y="341313"/>
                </a:lnTo>
                <a:lnTo>
                  <a:pt x="427435" y="349647"/>
                </a:lnTo>
                <a:lnTo>
                  <a:pt x="424260" y="357982"/>
                </a:lnTo>
                <a:lnTo>
                  <a:pt x="421482" y="365919"/>
                </a:lnTo>
                <a:lnTo>
                  <a:pt x="417513" y="373460"/>
                </a:lnTo>
                <a:lnTo>
                  <a:pt x="413941" y="381397"/>
                </a:lnTo>
                <a:lnTo>
                  <a:pt x="409972" y="388938"/>
                </a:lnTo>
                <a:lnTo>
                  <a:pt x="406003" y="395685"/>
                </a:lnTo>
                <a:lnTo>
                  <a:pt x="401241" y="402432"/>
                </a:lnTo>
                <a:lnTo>
                  <a:pt x="396875" y="408782"/>
                </a:lnTo>
                <a:lnTo>
                  <a:pt x="391716" y="415132"/>
                </a:lnTo>
                <a:lnTo>
                  <a:pt x="386953" y="420688"/>
                </a:lnTo>
                <a:lnTo>
                  <a:pt x="381794" y="426244"/>
                </a:lnTo>
                <a:lnTo>
                  <a:pt x="376635" y="431801"/>
                </a:lnTo>
                <a:lnTo>
                  <a:pt x="371078" y="436563"/>
                </a:lnTo>
                <a:lnTo>
                  <a:pt x="365919" y="440929"/>
                </a:lnTo>
                <a:lnTo>
                  <a:pt x="360363" y="445691"/>
                </a:lnTo>
                <a:lnTo>
                  <a:pt x="354806" y="449660"/>
                </a:lnTo>
                <a:lnTo>
                  <a:pt x="349250" y="453232"/>
                </a:lnTo>
                <a:lnTo>
                  <a:pt x="343297" y="456804"/>
                </a:lnTo>
                <a:lnTo>
                  <a:pt x="337741" y="459582"/>
                </a:lnTo>
                <a:lnTo>
                  <a:pt x="332185" y="462757"/>
                </a:lnTo>
                <a:lnTo>
                  <a:pt x="326628" y="464741"/>
                </a:lnTo>
                <a:lnTo>
                  <a:pt x="320675" y="466726"/>
                </a:lnTo>
                <a:lnTo>
                  <a:pt x="315119" y="468313"/>
                </a:lnTo>
                <a:lnTo>
                  <a:pt x="309563" y="469901"/>
                </a:lnTo>
                <a:lnTo>
                  <a:pt x="304403" y="470694"/>
                </a:lnTo>
                <a:lnTo>
                  <a:pt x="298847" y="471091"/>
                </a:lnTo>
                <a:lnTo>
                  <a:pt x="293688" y="471488"/>
                </a:lnTo>
                <a:lnTo>
                  <a:pt x="288925" y="471091"/>
                </a:lnTo>
                <a:lnTo>
                  <a:pt x="284956" y="470694"/>
                </a:lnTo>
                <a:lnTo>
                  <a:pt x="280194" y="469901"/>
                </a:lnTo>
                <a:lnTo>
                  <a:pt x="275034" y="467916"/>
                </a:lnTo>
                <a:lnTo>
                  <a:pt x="270669" y="466329"/>
                </a:lnTo>
                <a:lnTo>
                  <a:pt x="265509" y="464344"/>
                </a:lnTo>
                <a:lnTo>
                  <a:pt x="259953" y="462360"/>
                </a:lnTo>
                <a:lnTo>
                  <a:pt x="254794" y="459185"/>
                </a:lnTo>
                <a:lnTo>
                  <a:pt x="244078" y="452438"/>
                </a:lnTo>
                <a:lnTo>
                  <a:pt x="232966" y="444898"/>
                </a:lnTo>
                <a:lnTo>
                  <a:pt x="221853" y="435769"/>
                </a:lnTo>
                <a:lnTo>
                  <a:pt x="211534" y="425450"/>
                </a:lnTo>
                <a:lnTo>
                  <a:pt x="200819" y="413941"/>
                </a:lnTo>
                <a:lnTo>
                  <a:pt x="190500" y="402035"/>
                </a:lnTo>
                <a:lnTo>
                  <a:pt x="185737" y="395685"/>
                </a:lnTo>
                <a:lnTo>
                  <a:pt x="180578" y="388938"/>
                </a:lnTo>
                <a:lnTo>
                  <a:pt x="176609" y="381794"/>
                </a:lnTo>
                <a:lnTo>
                  <a:pt x="171847" y="374651"/>
                </a:lnTo>
                <a:lnTo>
                  <a:pt x="167481" y="367507"/>
                </a:lnTo>
                <a:lnTo>
                  <a:pt x="163512" y="359569"/>
                </a:lnTo>
                <a:lnTo>
                  <a:pt x="159544" y="351632"/>
                </a:lnTo>
                <a:lnTo>
                  <a:pt x="156369" y="343694"/>
                </a:lnTo>
                <a:lnTo>
                  <a:pt x="152797" y="335757"/>
                </a:lnTo>
                <a:lnTo>
                  <a:pt x="150019" y="327422"/>
                </a:lnTo>
                <a:lnTo>
                  <a:pt x="147241" y="318691"/>
                </a:lnTo>
                <a:lnTo>
                  <a:pt x="144859" y="310357"/>
                </a:lnTo>
                <a:lnTo>
                  <a:pt x="142875" y="316310"/>
                </a:lnTo>
                <a:lnTo>
                  <a:pt x="140494" y="320676"/>
                </a:lnTo>
                <a:lnTo>
                  <a:pt x="139700" y="322263"/>
                </a:lnTo>
                <a:lnTo>
                  <a:pt x="138509" y="323057"/>
                </a:lnTo>
                <a:lnTo>
                  <a:pt x="137319" y="323851"/>
                </a:lnTo>
                <a:lnTo>
                  <a:pt x="136128" y="324247"/>
                </a:lnTo>
                <a:lnTo>
                  <a:pt x="134541" y="323851"/>
                </a:lnTo>
                <a:lnTo>
                  <a:pt x="133350" y="323057"/>
                </a:lnTo>
                <a:lnTo>
                  <a:pt x="132159" y="321866"/>
                </a:lnTo>
                <a:lnTo>
                  <a:pt x="130969" y="319485"/>
                </a:lnTo>
                <a:lnTo>
                  <a:pt x="128587" y="314722"/>
                </a:lnTo>
                <a:lnTo>
                  <a:pt x="126603" y="308372"/>
                </a:lnTo>
                <a:lnTo>
                  <a:pt x="125016" y="300038"/>
                </a:lnTo>
                <a:lnTo>
                  <a:pt x="123825" y="290513"/>
                </a:lnTo>
                <a:lnTo>
                  <a:pt x="123031" y="280591"/>
                </a:lnTo>
                <a:lnTo>
                  <a:pt x="122634" y="269478"/>
                </a:lnTo>
                <a:lnTo>
                  <a:pt x="123031" y="259557"/>
                </a:lnTo>
                <a:lnTo>
                  <a:pt x="123428" y="250032"/>
                </a:lnTo>
                <a:lnTo>
                  <a:pt x="124619" y="241300"/>
                </a:lnTo>
                <a:lnTo>
                  <a:pt x="125809" y="233760"/>
                </a:lnTo>
                <a:lnTo>
                  <a:pt x="127397" y="227013"/>
                </a:lnTo>
                <a:lnTo>
                  <a:pt x="129778" y="221854"/>
                </a:lnTo>
                <a:lnTo>
                  <a:pt x="131762" y="217488"/>
                </a:lnTo>
                <a:lnTo>
                  <a:pt x="132953" y="216297"/>
                </a:lnTo>
                <a:lnTo>
                  <a:pt x="134144" y="215504"/>
                </a:lnTo>
                <a:lnTo>
                  <a:pt x="130572" y="211138"/>
                </a:lnTo>
                <a:lnTo>
                  <a:pt x="127000" y="207169"/>
                </a:lnTo>
                <a:lnTo>
                  <a:pt x="124619" y="202407"/>
                </a:lnTo>
                <a:lnTo>
                  <a:pt x="122634" y="197247"/>
                </a:lnTo>
                <a:lnTo>
                  <a:pt x="120253" y="192485"/>
                </a:lnTo>
                <a:lnTo>
                  <a:pt x="119062" y="186928"/>
                </a:lnTo>
                <a:lnTo>
                  <a:pt x="118269" y="181372"/>
                </a:lnTo>
                <a:lnTo>
                  <a:pt x="117475" y="175816"/>
                </a:lnTo>
                <a:lnTo>
                  <a:pt x="117475" y="170260"/>
                </a:lnTo>
                <a:lnTo>
                  <a:pt x="117475" y="164704"/>
                </a:lnTo>
                <a:lnTo>
                  <a:pt x="117872" y="158751"/>
                </a:lnTo>
                <a:lnTo>
                  <a:pt x="118269" y="152797"/>
                </a:lnTo>
                <a:lnTo>
                  <a:pt x="120253" y="140891"/>
                </a:lnTo>
                <a:lnTo>
                  <a:pt x="123428" y="129381"/>
                </a:lnTo>
                <a:lnTo>
                  <a:pt x="126603" y="118666"/>
                </a:lnTo>
                <a:lnTo>
                  <a:pt x="130969" y="107951"/>
                </a:lnTo>
                <a:lnTo>
                  <a:pt x="135334" y="98426"/>
                </a:lnTo>
                <a:lnTo>
                  <a:pt x="139700" y="90091"/>
                </a:lnTo>
                <a:lnTo>
                  <a:pt x="144066" y="82154"/>
                </a:lnTo>
                <a:lnTo>
                  <a:pt x="148034" y="76597"/>
                </a:lnTo>
                <a:lnTo>
                  <a:pt x="152003" y="72231"/>
                </a:lnTo>
                <a:lnTo>
                  <a:pt x="153194" y="70644"/>
                </a:lnTo>
                <a:lnTo>
                  <a:pt x="154781" y="69850"/>
                </a:lnTo>
                <a:lnTo>
                  <a:pt x="170656" y="61913"/>
                </a:lnTo>
                <a:lnTo>
                  <a:pt x="186134" y="55960"/>
                </a:lnTo>
                <a:lnTo>
                  <a:pt x="201216" y="50403"/>
                </a:lnTo>
                <a:lnTo>
                  <a:pt x="216297" y="46038"/>
                </a:lnTo>
                <a:lnTo>
                  <a:pt x="230981" y="42863"/>
                </a:lnTo>
                <a:lnTo>
                  <a:pt x="245269" y="40482"/>
                </a:lnTo>
                <a:lnTo>
                  <a:pt x="259556" y="38894"/>
                </a:lnTo>
                <a:lnTo>
                  <a:pt x="273050" y="38100"/>
                </a:lnTo>
                <a:close/>
                <a:moveTo>
                  <a:pt x="982954" y="0"/>
                </a:moveTo>
                <a:lnTo>
                  <a:pt x="988111" y="0"/>
                </a:lnTo>
                <a:lnTo>
                  <a:pt x="2043178" y="0"/>
                </a:lnTo>
                <a:lnTo>
                  <a:pt x="2049127" y="0"/>
                </a:lnTo>
                <a:lnTo>
                  <a:pt x="2054680" y="397"/>
                </a:lnTo>
                <a:lnTo>
                  <a:pt x="2060233" y="1191"/>
                </a:lnTo>
                <a:lnTo>
                  <a:pt x="2065786" y="1985"/>
                </a:lnTo>
                <a:lnTo>
                  <a:pt x="2070942" y="3572"/>
                </a:lnTo>
                <a:lnTo>
                  <a:pt x="2076099" y="5160"/>
                </a:lnTo>
                <a:lnTo>
                  <a:pt x="2081255" y="6747"/>
                </a:lnTo>
                <a:lnTo>
                  <a:pt x="2086411" y="8732"/>
                </a:lnTo>
                <a:lnTo>
                  <a:pt x="2091171" y="11113"/>
                </a:lnTo>
                <a:lnTo>
                  <a:pt x="2095931" y="13494"/>
                </a:lnTo>
                <a:lnTo>
                  <a:pt x="2100691" y="16272"/>
                </a:lnTo>
                <a:lnTo>
                  <a:pt x="2105054" y="19050"/>
                </a:lnTo>
                <a:lnTo>
                  <a:pt x="2109417" y="21828"/>
                </a:lnTo>
                <a:lnTo>
                  <a:pt x="2113780" y="25401"/>
                </a:lnTo>
                <a:lnTo>
                  <a:pt x="2121713" y="32544"/>
                </a:lnTo>
                <a:lnTo>
                  <a:pt x="2128852" y="40085"/>
                </a:lnTo>
                <a:lnTo>
                  <a:pt x="2131629" y="44451"/>
                </a:lnTo>
                <a:lnTo>
                  <a:pt x="2135198" y="48816"/>
                </a:lnTo>
                <a:lnTo>
                  <a:pt x="2137578" y="53182"/>
                </a:lnTo>
                <a:lnTo>
                  <a:pt x="2140751" y="57944"/>
                </a:lnTo>
                <a:lnTo>
                  <a:pt x="2143131" y="62707"/>
                </a:lnTo>
                <a:lnTo>
                  <a:pt x="2145114" y="67469"/>
                </a:lnTo>
                <a:lnTo>
                  <a:pt x="2147494" y="72628"/>
                </a:lnTo>
                <a:lnTo>
                  <a:pt x="2149081" y="77788"/>
                </a:lnTo>
                <a:lnTo>
                  <a:pt x="2150271" y="82947"/>
                </a:lnTo>
                <a:lnTo>
                  <a:pt x="2151461" y="88107"/>
                </a:lnTo>
                <a:lnTo>
                  <a:pt x="2152254" y="93663"/>
                </a:lnTo>
                <a:lnTo>
                  <a:pt x="2153444" y="99219"/>
                </a:lnTo>
                <a:lnTo>
                  <a:pt x="2153841" y="105172"/>
                </a:lnTo>
                <a:lnTo>
                  <a:pt x="2154237" y="110332"/>
                </a:lnTo>
                <a:lnTo>
                  <a:pt x="2154237" y="758032"/>
                </a:lnTo>
                <a:lnTo>
                  <a:pt x="2153841" y="763588"/>
                </a:lnTo>
                <a:lnTo>
                  <a:pt x="2153444" y="769144"/>
                </a:lnTo>
                <a:lnTo>
                  <a:pt x="2152254" y="775097"/>
                </a:lnTo>
                <a:lnTo>
                  <a:pt x="2151461" y="779860"/>
                </a:lnTo>
                <a:lnTo>
                  <a:pt x="2150271" y="785416"/>
                </a:lnTo>
                <a:lnTo>
                  <a:pt x="2149081" y="790972"/>
                </a:lnTo>
                <a:lnTo>
                  <a:pt x="2147494" y="796132"/>
                </a:lnTo>
                <a:lnTo>
                  <a:pt x="2145114" y="800894"/>
                </a:lnTo>
                <a:lnTo>
                  <a:pt x="2143131" y="805657"/>
                </a:lnTo>
                <a:lnTo>
                  <a:pt x="2140751" y="810816"/>
                </a:lnTo>
                <a:lnTo>
                  <a:pt x="2137578" y="815579"/>
                </a:lnTo>
                <a:lnTo>
                  <a:pt x="2135198" y="819547"/>
                </a:lnTo>
                <a:lnTo>
                  <a:pt x="2131629" y="824310"/>
                </a:lnTo>
                <a:lnTo>
                  <a:pt x="2128852" y="827882"/>
                </a:lnTo>
                <a:lnTo>
                  <a:pt x="2124886" y="832247"/>
                </a:lnTo>
                <a:lnTo>
                  <a:pt x="2121713" y="836216"/>
                </a:lnTo>
                <a:lnTo>
                  <a:pt x="2117350" y="839788"/>
                </a:lnTo>
                <a:lnTo>
                  <a:pt x="2113780" y="843360"/>
                </a:lnTo>
                <a:lnTo>
                  <a:pt x="2109417" y="846535"/>
                </a:lnTo>
                <a:lnTo>
                  <a:pt x="2105054" y="849710"/>
                </a:lnTo>
                <a:lnTo>
                  <a:pt x="2100691" y="852488"/>
                </a:lnTo>
                <a:lnTo>
                  <a:pt x="2095931" y="854869"/>
                </a:lnTo>
                <a:lnTo>
                  <a:pt x="2091171" y="857647"/>
                </a:lnTo>
                <a:lnTo>
                  <a:pt x="2086411" y="859632"/>
                </a:lnTo>
                <a:lnTo>
                  <a:pt x="2081255" y="861616"/>
                </a:lnTo>
                <a:lnTo>
                  <a:pt x="2076099" y="863601"/>
                </a:lnTo>
                <a:lnTo>
                  <a:pt x="2070942" y="865188"/>
                </a:lnTo>
                <a:lnTo>
                  <a:pt x="2065786" y="866379"/>
                </a:lnTo>
                <a:lnTo>
                  <a:pt x="2060233" y="867172"/>
                </a:lnTo>
                <a:lnTo>
                  <a:pt x="2054680" y="867966"/>
                </a:lnTo>
                <a:lnTo>
                  <a:pt x="2049127" y="868363"/>
                </a:lnTo>
                <a:lnTo>
                  <a:pt x="2043178" y="868363"/>
                </a:lnTo>
                <a:lnTo>
                  <a:pt x="988111" y="868363"/>
                </a:lnTo>
                <a:lnTo>
                  <a:pt x="982954" y="868363"/>
                </a:lnTo>
                <a:lnTo>
                  <a:pt x="977401" y="867966"/>
                </a:lnTo>
                <a:lnTo>
                  <a:pt x="971452" y="867172"/>
                </a:lnTo>
                <a:lnTo>
                  <a:pt x="966295" y="866379"/>
                </a:lnTo>
                <a:lnTo>
                  <a:pt x="960742" y="865188"/>
                </a:lnTo>
                <a:lnTo>
                  <a:pt x="955586" y="863601"/>
                </a:lnTo>
                <a:lnTo>
                  <a:pt x="950430" y="861616"/>
                </a:lnTo>
                <a:lnTo>
                  <a:pt x="945273" y="859632"/>
                </a:lnTo>
                <a:lnTo>
                  <a:pt x="940514" y="857647"/>
                </a:lnTo>
                <a:lnTo>
                  <a:pt x="935754" y="854869"/>
                </a:lnTo>
                <a:lnTo>
                  <a:pt x="930994" y="852488"/>
                </a:lnTo>
                <a:lnTo>
                  <a:pt x="926631" y="849710"/>
                </a:lnTo>
                <a:lnTo>
                  <a:pt x="922268" y="846535"/>
                </a:lnTo>
                <a:lnTo>
                  <a:pt x="918302" y="843360"/>
                </a:lnTo>
                <a:lnTo>
                  <a:pt x="913939" y="839788"/>
                </a:lnTo>
                <a:lnTo>
                  <a:pt x="910369" y="836216"/>
                </a:lnTo>
                <a:lnTo>
                  <a:pt x="906402" y="832247"/>
                </a:lnTo>
                <a:lnTo>
                  <a:pt x="903229" y="827882"/>
                </a:lnTo>
                <a:lnTo>
                  <a:pt x="899659" y="824310"/>
                </a:lnTo>
                <a:lnTo>
                  <a:pt x="896883" y="819547"/>
                </a:lnTo>
                <a:lnTo>
                  <a:pt x="893710" y="815579"/>
                </a:lnTo>
                <a:lnTo>
                  <a:pt x="891330" y="810816"/>
                </a:lnTo>
                <a:lnTo>
                  <a:pt x="888950" y="805657"/>
                </a:lnTo>
                <a:lnTo>
                  <a:pt x="886570" y="800894"/>
                </a:lnTo>
                <a:lnTo>
                  <a:pt x="884587" y="796132"/>
                </a:lnTo>
                <a:lnTo>
                  <a:pt x="883001" y="790972"/>
                </a:lnTo>
                <a:lnTo>
                  <a:pt x="881414" y="785416"/>
                </a:lnTo>
                <a:lnTo>
                  <a:pt x="879827" y="779860"/>
                </a:lnTo>
                <a:lnTo>
                  <a:pt x="879034" y="775097"/>
                </a:lnTo>
                <a:lnTo>
                  <a:pt x="878241" y="769144"/>
                </a:lnTo>
                <a:lnTo>
                  <a:pt x="877844" y="763588"/>
                </a:lnTo>
                <a:lnTo>
                  <a:pt x="877844" y="758032"/>
                </a:lnTo>
                <a:lnTo>
                  <a:pt x="877844" y="696913"/>
                </a:lnTo>
                <a:lnTo>
                  <a:pt x="833420" y="723504"/>
                </a:lnTo>
                <a:lnTo>
                  <a:pt x="804862" y="676672"/>
                </a:lnTo>
                <a:lnTo>
                  <a:pt x="877844" y="633413"/>
                </a:lnTo>
                <a:lnTo>
                  <a:pt x="877844" y="110332"/>
                </a:lnTo>
                <a:lnTo>
                  <a:pt x="877844" y="105172"/>
                </a:lnTo>
                <a:lnTo>
                  <a:pt x="878241" y="99219"/>
                </a:lnTo>
                <a:lnTo>
                  <a:pt x="879034" y="93663"/>
                </a:lnTo>
                <a:lnTo>
                  <a:pt x="879827" y="88107"/>
                </a:lnTo>
                <a:lnTo>
                  <a:pt x="881414" y="82947"/>
                </a:lnTo>
                <a:lnTo>
                  <a:pt x="883001" y="77788"/>
                </a:lnTo>
                <a:lnTo>
                  <a:pt x="884587" y="72628"/>
                </a:lnTo>
                <a:lnTo>
                  <a:pt x="886570" y="67469"/>
                </a:lnTo>
                <a:lnTo>
                  <a:pt x="888950" y="62707"/>
                </a:lnTo>
                <a:lnTo>
                  <a:pt x="891330" y="57944"/>
                </a:lnTo>
                <a:lnTo>
                  <a:pt x="893710" y="53182"/>
                </a:lnTo>
                <a:lnTo>
                  <a:pt x="896883" y="48816"/>
                </a:lnTo>
                <a:lnTo>
                  <a:pt x="899659" y="44451"/>
                </a:lnTo>
                <a:lnTo>
                  <a:pt x="903229" y="40085"/>
                </a:lnTo>
                <a:lnTo>
                  <a:pt x="910369" y="32544"/>
                </a:lnTo>
                <a:lnTo>
                  <a:pt x="918302" y="25401"/>
                </a:lnTo>
                <a:lnTo>
                  <a:pt x="922268" y="21828"/>
                </a:lnTo>
                <a:lnTo>
                  <a:pt x="926631" y="19050"/>
                </a:lnTo>
                <a:lnTo>
                  <a:pt x="930994" y="16272"/>
                </a:lnTo>
                <a:lnTo>
                  <a:pt x="935754" y="13494"/>
                </a:lnTo>
                <a:lnTo>
                  <a:pt x="940514" y="11113"/>
                </a:lnTo>
                <a:lnTo>
                  <a:pt x="945273" y="8732"/>
                </a:lnTo>
                <a:lnTo>
                  <a:pt x="950430" y="6747"/>
                </a:lnTo>
                <a:lnTo>
                  <a:pt x="955586" y="5160"/>
                </a:lnTo>
                <a:lnTo>
                  <a:pt x="960742" y="3572"/>
                </a:lnTo>
                <a:lnTo>
                  <a:pt x="966295" y="1985"/>
                </a:lnTo>
                <a:lnTo>
                  <a:pt x="971452" y="1191"/>
                </a:lnTo>
                <a:lnTo>
                  <a:pt x="977401" y="397"/>
                </a:lnTo>
                <a:lnTo>
                  <a:pt x="982954" y="0"/>
                </a:lnTo>
                <a:close/>
              </a:path>
            </a:pathLst>
          </a:custGeom>
          <a:solidFill>
            <a:schemeClr val="tx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37" name=" 2050"/>
          <p:cNvSpPr/>
          <p:nvPr/>
        </p:nvSpPr>
        <p:spPr bwMode="auto">
          <a:xfrm>
            <a:off x="9773759" y="3928131"/>
            <a:ext cx="1192213" cy="692189"/>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tx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39" name=" 15"/>
          <p:cNvSpPr/>
          <p:nvPr/>
        </p:nvSpPr>
        <p:spPr bwMode="auto">
          <a:xfrm>
            <a:off x="6579424" y="3903948"/>
            <a:ext cx="1205197" cy="737279"/>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tx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0"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par>
                          <p:cTn id="19" fill="hold">
                            <p:stCondLst>
                              <p:cond delay="2625"/>
                            </p:stCondLst>
                            <p:childTnLst>
                              <p:par>
                                <p:cTn id="20" presetID="22" presetClass="entr" presetSubtype="1"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up)">
                                      <p:cBhvr>
                                        <p:cTn id="22" dur="500"/>
                                        <p:tgtEl>
                                          <p:spTgt spid="28"/>
                                        </p:tgtEl>
                                      </p:cBhvr>
                                    </p:animEffect>
                                  </p:childTnLst>
                                </p:cTn>
                              </p:par>
                            </p:childTnLst>
                          </p:cTn>
                        </p:par>
                        <p:par>
                          <p:cTn id="23" fill="hold">
                            <p:stCondLst>
                              <p:cond delay="3125"/>
                            </p:stCondLst>
                            <p:childTnLst>
                              <p:par>
                                <p:cTn id="24" presetID="10" presetClass="entr" presetSubtype="0" fill="hold" grpId="0" nodeType="afterEffect">
                                  <p:stCondLst>
                                    <p:cond delay="0"/>
                                  </p:stCondLst>
                                  <p:iterate type="lt">
                                    <p:tmPct val="0"/>
                                  </p:iterate>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par>
                                <p:cTn id="27" presetID="34" presetClass="emph" presetSubtype="0" fill="hold" grpId="1" nodeType="withEffect">
                                  <p:stCondLst>
                                    <p:cond delay="0"/>
                                  </p:stCondLst>
                                  <p:iterate type="lt">
                                    <p:tmPct val="30000"/>
                                  </p:iterate>
                                  <p:childTnLst>
                                    <p:animMotion origin="layout" path="M 0.0 0.0 L 0.0 -0.07213" pathEditMode="relative" ptsTypes="">
                                      <p:cBhvr>
                                        <p:cTn id="28" dur="250" accel="50000" decel="50000" autoRev="1" fill="hold">
                                          <p:stCondLst>
                                            <p:cond delay="0"/>
                                          </p:stCondLst>
                                        </p:cTn>
                                        <p:tgtEl>
                                          <p:spTgt spid="26"/>
                                        </p:tgtEl>
                                        <p:attrNameLst>
                                          <p:attrName>ppt_x</p:attrName>
                                          <p:attrName>ppt_y</p:attrName>
                                        </p:attrNameLst>
                                      </p:cBhvr>
                                    </p:animMotion>
                                    <p:animRot by="1500000">
                                      <p:cBhvr>
                                        <p:cTn id="29" dur="125" fill="hold">
                                          <p:stCondLst>
                                            <p:cond delay="0"/>
                                          </p:stCondLst>
                                        </p:cTn>
                                        <p:tgtEl>
                                          <p:spTgt spid="26"/>
                                        </p:tgtEl>
                                        <p:attrNameLst>
                                          <p:attrName>r</p:attrName>
                                        </p:attrNameLst>
                                      </p:cBhvr>
                                    </p:animRot>
                                    <p:animRot by="-1500000">
                                      <p:cBhvr>
                                        <p:cTn id="30" dur="125" fill="hold">
                                          <p:stCondLst>
                                            <p:cond delay="125"/>
                                          </p:stCondLst>
                                        </p:cTn>
                                        <p:tgtEl>
                                          <p:spTgt spid="26"/>
                                        </p:tgtEl>
                                        <p:attrNameLst>
                                          <p:attrName>r</p:attrName>
                                        </p:attrNameLst>
                                      </p:cBhvr>
                                    </p:animRot>
                                    <p:animRot by="-1500000">
                                      <p:cBhvr>
                                        <p:cTn id="31" dur="125" fill="hold">
                                          <p:stCondLst>
                                            <p:cond delay="250"/>
                                          </p:stCondLst>
                                        </p:cTn>
                                        <p:tgtEl>
                                          <p:spTgt spid="26"/>
                                        </p:tgtEl>
                                        <p:attrNameLst>
                                          <p:attrName>r</p:attrName>
                                        </p:attrNameLst>
                                      </p:cBhvr>
                                    </p:animRot>
                                    <p:animRot by="1500000">
                                      <p:cBhvr>
                                        <p:cTn id="32" dur="125" fill="hold">
                                          <p:stCondLst>
                                            <p:cond delay="375"/>
                                          </p:stCondLst>
                                        </p:cTn>
                                        <p:tgtEl>
                                          <p:spTgt spid="26"/>
                                        </p:tgtEl>
                                        <p:attrNameLst>
                                          <p:attrName>r</p:attrName>
                                        </p:attrNameLst>
                                      </p:cBhvr>
                                    </p:animRot>
                                  </p:childTnLst>
                                </p:cTn>
                              </p:par>
                              <p:par>
                                <p:cTn id="33" presetID="42"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1000"/>
                                        <p:tgtEl>
                                          <p:spTgt spid="29"/>
                                        </p:tgtEl>
                                      </p:cBhvr>
                                    </p:animEffect>
                                    <p:anim calcmode="lin" valueType="num">
                                      <p:cBhvr>
                                        <p:cTn id="36" dur="1000" fill="hold"/>
                                        <p:tgtEl>
                                          <p:spTgt spid="29"/>
                                        </p:tgtEl>
                                        <p:attrNameLst>
                                          <p:attrName>ppt_x</p:attrName>
                                        </p:attrNameLst>
                                      </p:cBhvr>
                                      <p:tavLst>
                                        <p:tav tm="0">
                                          <p:val>
                                            <p:strVal val="#ppt_x"/>
                                          </p:val>
                                        </p:tav>
                                        <p:tav tm="100000">
                                          <p:val>
                                            <p:strVal val="#ppt_x"/>
                                          </p:val>
                                        </p:tav>
                                      </p:tavLst>
                                    </p:anim>
                                    <p:anim calcmode="lin" valueType="num">
                                      <p:cBhvr>
                                        <p:cTn id="37" dur="1000" fill="hold"/>
                                        <p:tgtEl>
                                          <p:spTgt spid="29"/>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5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childTnLst>
                          </p:cTn>
                        </p:par>
                        <p:par>
                          <p:cTn id="43" fill="hold">
                            <p:stCondLst>
                              <p:cond delay="4525"/>
                            </p:stCondLst>
                            <p:childTnLst>
                              <p:par>
                                <p:cTn id="44" presetID="22" presetClass="entr" presetSubtype="8"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1000"/>
                                        <p:tgtEl>
                                          <p:spTgt spid="9"/>
                                        </p:tgtEl>
                                      </p:cBhvr>
                                    </p:animEffect>
                                  </p:childTnLst>
                                </p:cTn>
                              </p:par>
                            </p:childTnLst>
                          </p:cTn>
                        </p:par>
                        <p:par>
                          <p:cTn id="47" fill="hold">
                            <p:stCondLst>
                              <p:cond delay="5525"/>
                            </p:stCondLst>
                            <p:childTnLst>
                              <p:par>
                                <p:cTn id="48" presetID="22" presetClass="entr" presetSubtype="1" fill="hold"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up)">
                                      <p:cBhvr>
                                        <p:cTn id="50" dur="1000"/>
                                        <p:tgtEl>
                                          <p:spTgt spid="12"/>
                                        </p:tgtEl>
                                      </p:cBhvr>
                                    </p:animEffect>
                                  </p:childTnLst>
                                </p:cTn>
                              </p:par>
                            </p:childTnLst>
                          </p:cTn>
                        </p:par>
                        <p:par>
                          <p:cTn id="51" fill="hold">
                            <p:stCondLst>
                              <p:cond delay="6525"/>
                            </p:stCondLst>
                            <p:childTnLst>
                              <p:par>
                                <p:cTn id="52" presetID="20" presetClass="entr" presetSubtype="0"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edge">
                                      <p:cBhvr>
                                        <p:cTn id="54" dur="1000"/>
                                        <p:tgtEl>
                                          <p:spTgt spid="31"/>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down)">
                                      <p:cBhvr>
                                        <p:cTn id="57" dur="1000"/>
                                        <p:tgtEl>
                                          <p:spTgt spid="27"/>
                                        </p:tgtEl>
                                      </p:cBhvr>
                                    </p:animEffect>
                                  </p:childTnLst>
                                </p:cTn>
                              </p:par>
                            </p:childTnLst>
                          </p:cTn>
                        </p:par>
                        <p:par>
                          <p:cTn id="58" fill="hold">
                            <p:stCondLst>
                              <p:cond delay="7525"/>
                            </p:stCondLst>
                            <p:childTnLst>
                              <p:par>
                                <p:cTn id="59" presetID="20"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wedge">
                                      <p:cBhvr>
                                        <p:cTn id="61" dur="1000"/>
                                        <p:tgtEl>
                                          <p:spTgt spid="35"/>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down)">
                                      <p:cBhvr>
                                        <p:cTn id="64" dur="1000"/>
                                        <p:tgtEl>
                                          <p:spTgt spid="32"/>
                                        </p:tgtEl>
                                      </p:cBhvr>
                                    </p:animEffect>
                                  </p:childTnLst>
                                </p:cTn>
                              </p:par>
                            </p:childTnLst>
                          </p:cTn>
                        </p:par>
                        <p:par>
                          <p:cTn id="65" fill="hold">
                            <p:stCondLst>
                              <p:cond delay="8525"/>
                            </p:stCondLst>
                            <p:childTnLst>
                              <p:par>
                                <p:cTn id="66" presetID="20" presetClass="entr" presetSubtype="0" fill="hold" grpId="0" nodeType="after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wedge">
                                      <p:cBhvr>
                                        <p:cTn id="68" dur="1000"/>
                                        <p:tgtEl>
                                          <p:spTgt spid="39"/>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wipe(down)">
                                      <p:cBhvr>
                                        <p:cTn id="71" dur="1000"/>
                                        <p:tgtEl>
                                          <p:spTgt spid="33"/>
                                        </p:tgtEl>
                                      </p:cBhvr>
                                    </p:animEffect>
                                  </p:childTnLst>
                                </p:cTn>
                              </p:par>
                            </p:childTnLst>
                          </p:cTn>
                        </p:par>
                        <p:par>
                          <p:cTn id="72" fill="hold">
                            <p:stCondLst>
                              <p:cond delay="9525"/>
                            </p:stCondLst>
                            <p:childTnLst>
                              <p:par>
                                <p:cTn id="73" presetID="20" presetClass="entr" presetSubtype="0" fill="hold" grpId="0"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edge">
                                      <p:cBhvr>
                                        <p:cTn id="75" dur="1000"/>
                                        <p:tgtEl>
                                          <p:spTgt spid="37"/>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wipe(down)">
                                      <p:cBhvr>
                                        <p:cTn id="78"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8" grpId="0" animBg="1"/>
      <p:bldP spid="5" grpId="0"/>
      <p:bldP spid="5" grpId="1"/>
      <p:bldP spid="25" grpId="0"/>
      <p:bldP spid="26" grpId="0"/>
      <p:bldP spid="26" grpId="1"/>
      <p:bldP spid="29" grpId="0"/>
      <p:bldP spid="27" grpId="0"/>
      <p:bldP spid="31" grpId="0" animBg="1"/>
      <p:bldP spid="32" grpId="0"/>
      <p:bldP spid="33" grpId="0"/>
      <p:bldP spid="34" grpId="0"/>
      <p:bldP spid="35" grpId="0" animBg="1"/>
      <p:bldP spid="37" grpId="0" animBg="1"/>
      <p:bldP spid="3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sp>
        <p:nvSpPr>
          <p:cNvPr id="14" name="矩形 13"/>
          <p:cNvSpPr/>
          <p:nvPr/>
        </p:nvSpPr>
        <p:spPr>
          <a:xfrm>
            <a:off x="6921260" y="810441"/>
            <a:ext cx="5270740" cy="5565713"/>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7458674" y="3635752"/>
            <a:ext cx="4267200" cy="1609113"/>
          </a:xfrm>
          <a:prstGeom prst="rect">
            <a:avLst/>
          </a:prstGeom>
          <a:noFill/>
        </p:spPr>
        <p:txBody>
          <a:bodyPr wrap="square" rtlCol="0">
            <a:spAutoFit/>
          </a:bodyPr>
          <a:lstStyle/>
          <a:p>
            <a:pPr>
              <a:lnSpc>
                <a:spcPct val="150000"/>
              </a:lnSpc>
            </a:pPr>
            <a:r>
              <a:rPr lang="zh-CN" altLang="en-US" sz="1600" dirty="0">
                <a:solidFill>
                  <a:schemeClr val="bg1"/>
                </a:solidFill>
              </a:rPr>
              <a:t>工人阶级走向街头游行示威，向政府提出改善劳动与生活条件，要求缩短工时，实行八小时工作制。罢工不久，队伍日渐扩大，工会会员人数激增，各地工人也纷纷参加了罢工运动。</a:t>
            </a:r>
            <a:endParaRPr lang="zh-CN" altLang="en-US" sz="1600" dirty="0">
              <a:solidFill>
                <a:schemeClr val="bg1"/>
              </a:solidFill>
            </a:endParaRPr>
          </a:p>
        </p:txBody>
      </p:sp>
      <p:sp>
        <p:nvSpPr>
          <p:cNvPr id="17" name="文本框 16"/>
          <p:cNvSpPr txBox="1"/>
          <p:nvPr/>
        </p:nvSpPr>
        <p:spPr>
          <a:xfrm>
            <a:off x="7375205" y="2058756"/>
            <a:ext cx="3916136" cy="662576"/>
          </a:xfrm>
          <a:prstGeom prst="rect">
            <a:avLst/>
          </a:prstGeom>
          <a:noFill/>
        </p:spPr>
        <p:txBody>
          <a:bodyPr wrap="square" rtlCol="0">
            <a:spAutoFit/>
          </a:bodyPr>
          <a:lstStyle/>
          <a:p>
            <a:r>
              <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点击添加小标题</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1" name="文本框 20"/>
          <p:cNvSpPr txBox="1"/>
          <p:nvPr/>
        </p:nvSpPr>
        <p:spPr>
          <a:xfrm>
            <a:off x="7509526" y="2698266"/>
            <a:ext cx="4267200" cy="473269"/>
          </a:xfrm>
          <a:prstGeom prst="rect">
            <a:avLst/>
          </a:prstGeom>
          <a:noFill/>
        </p:spPr>
        <p:txBody>
          <a:bodyPr wrap="square" rtlCol="0">
            <a:spAutoFit/>
          </a:bodyPr>
          <a:lstStyle/>
          <a:p>
            <a:pPr>
              <a:lnSpc>
                <a:spcPct val="150000"/>
              </a:lnSpc>
            </a:pPr>
            <a:r>
              <a:rPr lang="en-US" altLang="zh-CN" sz="1600" dirty="0">
                <a:solidFill>
                  <a:schemeClr val="bg1"/>
                </a:solidFill>
              </a:rPr>
              <a:t>1877</a:t>
            </a:r>
            <a:r>
              <a:rPr lang="zh-CN" altLang="en-US" sz="1600" dirty="0">
                <a:solidFill>
                  <a:schemeClr val="bg1"/>
                </a:solidFill>
              </a:rPr>
              <a:t>年，美国历史上第一次全国罢工开始了</a:t>
            </a:r>
            <a:endParaRPr lang="zh-CN" altLang="en-US" sz="1600" dirty="0">
              <a:solidFill>
                <a:schemeClr val="bg1"/>
              </a:solidFill>
            </a:endParaRPr>
          </a:p>
        </p:txBody>
      </p:sp>
      <p:sp>
        <p:nvSpPr>
          <p:cNvPr id="28" name="矩形 27"/>
          <p:cNvSpPr/>
          <p:nvPr/>
        </p:nvSpPr>
        <p:spPr>
          <a:xfrm>
            <a:off x="6665234" y="742745"/>
            <a:ext cx="385014" cy="5633409"/>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第一章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活动流程</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5"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40</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第三部分   </a:t>
            </a:r>
            <a:r>
              <a:rPr lang="zh-CN" altLang="en-US" sz="2400" dirty="0">
                <a:solidFill>
                  <a:srgbClr val="F5E4D0"/>
                </a:solidFill>
                <a:latin typeface="造字工房版黑（非商用）常规体" pitchFamily="50" charset="-122"/>
                <a:ea typeface="造字工房版黑（非商用）常规体" pitchFamily="50" charset="-122"/>
              </a:rPr>
              <a:t>活动实施</a:t>
            </a:r>
            <a:endParaRPr lang="zh-CN" altLang="en-US" sz="2400" dirty="0">
              <a:solidFill>
                <a:srgbClr val="F5E4D0"/>
              </a:solidFill>
              <a:latin typeface="造字工房版黑（非商用）常规体" pitchFamily="50" charset="-122"/>
              <a:ea typeface="造字工房版黑（非商用）常规体" pitchFamily="50" charset="-122"/>
            </a:endParaRPr>
          </a:p>
        </p:txBody>
      </p:sp>
      <p:cxnSp>
        <p:nvCxnSpPr>
          <p:cNvPr id="22" name="直接连接符 21"/>
          <p:cNvCxnSpPr/>
          <p:nvPr/>
        </p:nvCxnSpPr>
        <p:spPr>
          <a:xfrm>
            <a:off x="623429" y="3829051"/>
            <a:ext cx="5647916" cy="190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3423779" y="1685924"/>
            <a:ext cx="1" cy="21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571402" y="2549254"/>
            <a:ext cx="2852377" cy="1200329"/>
          </a:xfrm>
          <a:prstGeom prst="rect">
            <a:avLst/>
          </a:prstGeom>
          <a:noFill/>
        </p:spPr>
        <p:txBody>
          <a:bodyPr wrap="square" rtlCol="0">
            <a:spAutoFit/>
          </a:bodyPr>
          <a:lstStyle/>
          <a:p>
            <a:pPr>
              <a:lnSpc>
                <a:spcPct val="150000"/>
              </a:lnSpc>
            </a:pPr>
            <a:r>
              <a:rPr lang="zh-CN" altLang="en-US" sz="1600" dirty="0"/>
              <a:t>在工人运动的强大压力下美国国会虽然被迫制定了八小时工作制的法律。</a:t>
            </a:r>
            <a:endParaRPr lang="zh-CN" altLang="en-US" sz="1600" dirty="0"/>
          </a:p>
        </p:txBody>
      </p:sp>
      <p:sp>
        <p:nvSpPr>
          <p:cNvPr id="26" name="文本框 25"/>
          <p:cNvSpPr txBox="1"/>
          <p:nvPr/>
        </p:nvSpPr>
        <p:spPr>
          <a:xfrm>
            <a:off x="3462850" y="2558779"/>
            <a:ext cx="2887009" cy="1200329"/>
          </a:xfrm>
          <a:prstGeom prst="rect">
            <a:avLst/>
          </a:prstGeom>
          <a:noFill/>
        </p:spPr>
        <p:txBody>
          <a:bodyPr wrap="square" rtlCol="0">
            <a:spAutoFit/>
          </a:bodyPr>
          <a:lstStyle/>
          <a:p>
            <a:pPr>
              <a:lnSpc>
                <a:spcPct val="150000"/>
              </a:lnSpc>
            </a:pPr>
            <a:r>
              <a:rPr lang="zh-CN" altLang="en-US" sz="1600" dirty="0"/>
              <a:t>在工人运动的强大压力下美国国会虽然被迫制定了八小时工作制的法律。</a:t>
            </a:r>
            <a:endParaRPr lang="zh-CN" altLang="en-US" sz="1600" dirty="0"/>
          </a:p>
        </p:txBody>
      </p:sp>
      <p:sp>
        <p:nvSpPr>
          <p:cNvPr id="27" name="文本框 26"/>
          <p:cNvSpPr txBox="1"/>
          <p:nvPr/>
        </p:nvSpPr>
        <p:spPr>
          <a:xfrm>
            <a:off x="2003087" y="4681450"/>
            <a:ext cx="3011367" cy="1200329"/>
          </a:xfrm>
          <a:prstGeom prst="rect">
            <a:avLst/>
          </a:prstGeom>
          <a:noFill/>
        </p:spPr>
        <p:txBody>
          <a:bodyPr wrap="square" rtlCol="0">
            <a:spAutoFit/>
          </a:bodyPr>
          <a:lstStyle/>
          <a:p>
            <a:pPr>
              <a:lnSpc>
                <a:spcPct val="150000"/>
              </a:lnSpc>
            </a:pPr>
            <a:r>
              <a:rPr lang="zh-CN" altLang="en-US" sz="1600" dirty="0"/>
              <a:t>在工人运动的强大压力下美国国会虽然被迫制定了八小时工作制的法律。</a:t>
            </a:r>
            <a:endParaRPr lang="zh-CN" altLang="en-US" sz="1600" dirty="0"/>
          </a:p>
        </p:txBody>
      </p:sp>
      <p:sp>
        <p:nvSpPr>
          <p:cNvPr id="31" name=" 3"/>
          <p:cNvSpPr/>
          <p:nvPr/>
        </p:nvSpPr>
        <p:spPr>
          <a:xfrm>
            <a:off x="1549401" y="1808026"/>
            <a:ext cx="748980" cy="734695"/>
          </a:xfrm>
          <a:custGeom>
            <a:avLst/>
            <a:gdLst>
              <a:gd name="connsiteX0" fmla="*/ 331068 w 1208088"/>
              <a:gd name="connsiteY0" fmla="*/ 665573 h 1452563"/>
              <a:gd name="connsiteX1" fmla="*/ 508820 w 1208088"/>
              <a:gd name="connsiteY1" fmla="*/ 932822 h 1452563"/>
              <a:gd name="connsiteX2" fmla="*/ 369158 w 1208088"/>
              <a:gd name="connsiteY2" fmla="*/ 932822 h 1452563"/>
              <a:gd name="connsiteX3" fmla="*/ 369158 w 1208088"/>
              <a:gd name="connsiteY3" fmla="*/ 983727 h 1452563"/>
              <a:gd name="connsiteX4" fmla="*/ 534213 w 1208088"/>
              <a:gd name="connsiteY4" fmla="*/ 983727 h 1452563"/>
              <a:gd name="connsiteX5" fmla="*/ 534213 w 1208088"/>
              <a:gd name="connsiteY5" fmla="*/ 1034632 h 1452563"/>
              <a:gd name="connsiteX6" fmla="*/ 369158 w 1208088"/>
              <a:gd name="connsiteY6" fmla="*/ 1034632 h 1452563"/>
              <a:gd name="connsiteX7" fmla="*/ 369158 w 1208088"/>
              <a:gd name="connsiteY7" fmla="*/ 1085536 h 1452563"/>
              <a:gd name="connsiteX8" fmla="*/ 534213 w 1208088"/>
              <a:gd name="connsiteY8" fmla="*/ 1085536 h 1452563"/>
              <a:gd name="connsiteX9" fmla="*/ 534213 w 1208088"/>
              <a:gd name="connsiteY9" fmla="*/ 1238250 h 1452563"/>
              <a:gd name="connsiteX10" fmla="*/ 673875 w 1208088"/>
              <a:gd name="connsiteY10" fmla="*/ 1238250 h 1452563"/>
              <a:gd name="connsiteX11" fmla="*/ 673875 w 1208088"/>
              <a:gd name="connsiteY11" fmla="*/ 1085536 h 1452563"/>
              <a:gd name="connsiteX12" fmla="*/ 864324 w 1208088"/>
              <a:gd name="connsiteY12" fmla="*/ 1085536 h 1452563"/>
              <a:gd name="connsiteX13" fmla="*/ 864324 w 1208088"/>
              <a:gd name="connsiteY13" fmla="*/ 1034632 h 1452563"/>
              <a:gd name="connsiteX14" fmla="*/ 673875 w 1208088"/>
              <a:gd name="connsiteY14" fmla="*/ 1034632 h 1452563"/>
              <a:gd name="connsiteX15" fmla="*/ 673875 w 1208088"/>
              <a:gd name="connsiteY15" fmla="*/ 983727 h 1452563"/>
              <a:gd name="connsiteX16" fmla="*/ 864324 w 1208088"/>
              <a:gd name="connsiteY16" fmla="*/ 983727 h 1452563"/>
              <a:gd name="connsiteX17" fmla="*/ 864324 w 1208088"/>
              <a:gd name="connsiteY17" fmla="*/ 932822 h 1452563"/>
              <a:gd name="connsiteX18" fmla="*/ 699268 w 1208088"/>
              <a:gd name="connsiteY18" fmla="*/ 932822 h 1452563"/>
              <a:gd name="connsiteX19" fmla="*/ 877020 w 1208088"/>
              <a:gd name="connsiteY19" fmla="*/ 665573 h 1452563"/>
              <a:gd name="connsiteX20" fmla="*/ 737358 w 1208088"/>
              <a:gd name="connsiteY20" fmla="*/ 665573 h 1452563"/>
              <a:gd name="connsiteX21" fmla="*/ 597696 w 1208088"/>
              <a:gd name="connsiteY21" fmla="*/ 881918 h 1452563"/>
              <a:gd name="connsiteX22" fmla="*/ 458034 w 1208088"/>
              <a:gd name="connsiteY22" fmla="*/ 665573 h 1452563"/>
              <a:gd name="connsiteX23" fmla="*/ 331068 w 1208088"/>
              <a:gd name="connsiteY23" fmla="*/ 665573 h 1452563"/>
              <a:gd name="connsiteX24" fmla="*/ 719206 w 1208088"/>
              <a:gd name="connsiteY24" fmla="*/ 0 h 1452563"/>
              <a:gd name="connsiteX25" fmla="*/ 727454 w 1208088"/>
              <a:gd name="connsiteY25" fmla="*/ 317 h 1452563"/>
              <a:gd name="connsiteX26" fmla="*/ 736654 w 1208088"/>
              <a:gd name="connsiteY26" fmla="*/ 952 h 1452563"/>
              <a:gd name="connsiteX27" fmla="*/ 746172 w 1208088"/>
              <a:gd name="connsiteY27" fmla="*/ 2538 h 1452563"/>
              <a:gd name="connsiteX28" fmla="*/ 756641 w 1208088"/>
              <a:gd name="connsiteY28" fmla="*/ 4125 h 1452563"/>
              <a:gd name="connsiteX29" fmla="*/ 767428 w 1208088"/>
              <a:gd name="connsiteY29" fmla="*/ 6028 h 1452563"/>
              <a:gd name="connsiteX30" fmla="*/ 778849 w 1208088"/>
              <a:gd name="connsiteY30" fmla="*/ 8567 h 1452563"/>
              <a:gd name="connsiteX31" fmla="*/ 791222 w 1208088"/>
              <a:gd name="connsiteY31" fmla="*/ 11422 h 1452563"/>
              <a:gd name="connsiteX32" fmla="*/ 804546 w 1208088"/>
              <a:gd name="connsiteY32" fmla="*/ 14913 h 1452563"/>
              <a:gd name="connsiteX33" fmla="*/ 818822 w 1208088"/>
              <a:gd name="connsiteY33" fmla="*/ 18720 h 1452563"/>
              <a:gd name="connsiteX34" fmla="*/ 833416 w 1208088"/>
              <a:gd name="connsiteY34" fmla="*/ 23480 h 1452563"/>
              <a:gd name="connsiteX35" fmla="*/ 829609 w 1208088"/>
              <a:gd name="connsiteY35" fmla="*/ 36171 h 1452563"/>
              <a:gd name="connsiteX36" fmla="*/ 825802 w 1208088"/>
              <a:gd name="connsiteY36" fmla="*/ 48228 h 1452563"/>
              <a:gd name="connsiteX37" fmla="*/ 818188 w 1208088"/>
              <a:gd name="connsiteY37" fmla="*/ 70439 h 1452563"/>
              <a:gd name="connsiteX38" fmla="*/ 810256 w 1208088"/>
              <a:gd name="connsiteY38" fmla="*/ 91063 h 1452563"/>
              <a:gd name="connsiteX39" fmla="*/ 802960 w 1208088"/>
              <a:gd name="connsiteY39" fmla="*/ 108831 h 1452563"/>
              <a:gd name="connsiteX40" fmla="*/ 795663 w 1208088"/>
              <a:gd name="connsiteY40" fmla="*/ 125013 h 1452563"/>
              <a:gd name="connsiteX41" fmla="*/ 788684 w 1208088"/>
              <a:gd name="connsiteY41" fmla="*/ 138974 h 1452563"/>
              <a:gd name="connsiteX42" fmla="*/ 782021 w 1208088"/>
              <a:gd name="connsiteY42" fmla="*/ 151983 h 1452563"/>
              <a:gd name="connsiteX43" fmla="*/ 775994 w 1208088"/>
              <a:gd name="connsiteY43" fmla="*/ 163405 h 1452563"/>
              <a:gd name="connsiteX44" fmla="*/ 764572 w 1208088"/>
              <a:gd name="connsiteY44" fmla="*/ 183077 h 1452563"/>
              <a:gd name="connsiteX45" fmla="*/ 760131 w 1208088"/>
              <a:gd name="connsiteY45" fmla="*/ 191644 h 1452563"/>
              <a:gd name="connsiteX46" fmla="*/ 756007 w 1208088"/>
              <a:gd name="connsiteY46" fmla="*/ 200211 h 1452563"/>
              <a:gd name="connsiteX47" fmla="*/ 752517 w 1208088"/>
              <a:gd name="connsiteY47" fmla="*/ 207826 h 1452563"/>
              <a:gd name="connsiteX48" fmla="*/ 749662 w 1208088"/>
              <a:gd name="connsiteY48" fmla="*/ 215759 h 1452563"/>
              <a:gd name="connsiteX49" fmla="*/ 748393 w 1208088"/>
              <a:gd name="connsiteY49" fmla="*/ 219566 h 1452563"/>
              <a:gd name="connsiteX50" fmla="*/ 747441 w 1208088"/>
              <a:gd name="connsiteY50" fmla="*/ 223374 h 1452563"/>
              <a:gd name="connsiteX51" fmla="*/ 746806 w 1208088"/>
              <a:gd name="connsiteY51" fmla="*/ 227181 h 1452563"/>
              <a:gd name="connsiteX52" fmla="*/ 746489 w 1208088"/>
              <a:gd name="connsiteY52" fmla="*/ 231623 h 1452563"/>
              <a:gd name="connsiteX53" fmla="*/ 748076 w 1208088"/>
              <a:gd name="connsiteY53" fmla="*/ 231623 h 1452563"/>
              <a:gd name="connsiteX54" fmla="*/ 750931 w 1208088"/>
              <a:gd name="connsiteY54" fmla="*/ 231623 h 1452563"/>
              <a:gd name="connsiteX55" fmla="*/ 753786 w 1208088"/>
              <a:gd name="connsiteY55" fmla="*/ 231940 h 1452563"/>
              <a:gd name="connsiteX56" fmla="*/ 756324 w 1208088"/>
              <a:gd name="connsiteY56" fmla="*/ 232258 h 1452563"/>
              <a:gd name="connsiteX57" fmla="*/ 758862 w 1208088"/>
              <a:gd name="connsiteY57" fmla="*/ 233210 h 1452563"/>
              <a:gd name="connsiteX58" fmla="*/ 761400 w 1208088"/>
              <a:gd name="connsiteY58" fmla="*/ 233844 h 1452563"/>
              <a:gd name="connsiteX59" fmla="*/ 763621 w 1208088"/>
              <a:gd name="connsiteY59" fmla="*/ 234796 h 1452563"/>
              <a:gd name="connsiteX60" fmla="*/ 765842 w 1208088"/>
              <a:gd name="connsiteY60" fmla="*/ 236065 h 1452563"/>
              <a:gd name="connsiteX61" fmla="*/ 768062 w 1208088"/>
              <a:gd name="connsiteY61" fmla="*/ 237334 h 1452563"/>
              <a:gd name="connsiteX62" fmla="*/ 769966 w 1208088"/>
              <a:gd name="connsiteY62" fmla="*/ 238921 h 1452563"/>
              <a:gd name="connsiteX63" fmla="*/ 771552 w 1208088"/>
              <a:gd name="connsiteY63" fmla="*/ 240190 h 1452563"/>
              <a:gd name="connsiteX64" fmla="*/ 772821 w 1208088"/>
              <a:gd name="connsiteY64" fmla="*/ 242094 h 1452563"/>
              <a:gd name="connsiteX65" fmla="*/ 774090 w 1208088"/>
              <a:gd name="connsiteY65" fmla="*/ 243680 h 1452563"/>
              <a:gd name="connsiteX66" fmla="*/ 775042 w 1208088"/>
              <a:gd name="connsiteY66" fmla="*/ 245901 h 1452563"/>
              <a:gd name="connsiteX67" fmla="*/ 775676 w 1208088"/>
              <a:gd name="connsiteY67" fmla="*/ 247805 h 1452563"/>
              <a:gd name="connsiteX68" fmla="*/ 775994 w 1208088"/>
              <a:gd name="connsiteY68" fmla="*/ 249709 h 1452563"/>
              <a:gd name="connsiteX69" fmla="*/ 776311 w 1208088"/>
              <a:gd name="connsiteY69" fmla="*/ 251930 h 1452563"/>
              <a:gd name="connsiteX70" fmla="*/ 776311 w 1208088"/>
              <a:gd name="connsiteY70" fmla="*/ 253834 h 1452563"/>
              <a:gd name="connsiteX71" fmla="*/ 775676 w 1208088"/>
              <a:gd name="connsiteY71" fmla="*/ 255420 h 1452563"/>
              <a:gd name="connsiteX72" fmla="*/ 775359 w 1208088"/>
              <a:gd name="connsiteY72" fmla="*/ 257324 h 1452563"/>
              <a:gd name="connsiteX73" fmla="*/ 774407 w 1208088"/>
              <a:gd name="connsiteY73" fmla="*/ 258910 h 1452563"/>
              <a:gd name="connsiteX74" fmla="*/ 773456 w 1208088"/>
              <a:gd name="connsiteY74" fmla="*/ 260497 h 1452563"/>
              <a:gd name="connsiteX75" fmla="*/ 772186 w 1208088"/>
              <a:gd name="connsiteY75" fmla="*/ 262083 h 1452563"/>
              <a:gd name="connsiteX76" fmla="*/ 769331 w 1208088"/>
              <a:gd name="connsiteY76" fmla="*/ 265256 h 1452563"/>
              <a:gd name="connsiteX77" fmla="*/ 765524 w 1208088"/>
              <a:gd name="connsiteY77" fmla="*/ 267794 h 1452563"/>
              <a:gd name="connsiteX78" fmla="*/ 761717 w 1208088"/>
              <a:gd name="connsiteY78" fmla="*/ 269698 h 1452563"/>
              <a:gd name="connsiteX79" fmla="*/ 756958 w 1208088"/>
              <a:gd name="connsiteY79" fmla="*/ 270967 h 1452563"/>
              <a:gd name="connsiteX80" fmla="*/ 752200 w 1208088"/>
              <a:gd name="connsiteY80" fmla="*/ 271919 h 1452563"/>
              <a:gd name="connsiteX81" fmla="*/ 756324 w 1208088"/>
              <a:gd name="connsiteY81" fmla="*/ 284611 h 1452563"/>
              <a:gd name="connsiteX82" fmla="*/ 757910 w 1208088"/>
              <a:gd name="connsiteY82" fmla="*/ 289053 h 1452563"/>
              <a:gd name="connsiteX83" fmla="*/ 760448 w 1208088"/>
              <a:gd name="connsiteY83" fmla="*/ 293812 h 1452563"/>
              <a:gd name="connsiteX84" fmla="*/ 763621 w 1208088"/>
              <a:gd name="connsiteY84" fmla="*/ 299206 h 1452563"/>
              <a:gd name="connsiteX85" fmla="*/ 768062 w 1208088"/>
              <a:gd name="connsiteY85" fmla="*/ 304283 h 1452563"/>
              <a:gd name="connsiteX86" fmla="*/ 772504 w 1208088"/>
              <a:gd name="connsiteY86" fmla="*/ 309677 h 1452563"/>
              <a:gd name="connsiteX87" fmla="*/ 777580 w 1208088"/>
              <a:gd name="connsiteY87" fmla="*/ 315706 h 1452563"/>
              <a:gd name="connsiteX88" fmla="*/ 783608 w 1208088"/>
              <a:gd name="connsiteY88" fmla="*/ 321417 h 1452563"/>
              <a:gd name="connsiteX89" fmla="*/ 789952 w 1208088"/>
              <a:gd name="connsiteY89" fmla="*/ 327445 h 1452563"/>
              <a:gd name="connsiteX90" fmla="*/ 796615 w 1208088"/>
              <a:gd name="connsiteY90" fmla="*/ 333791 h 1452563"/>
              <a:gd name="connsiteX91" fmla="*/ 803912 w 1208088"/>
              <a:gd name="connsiteY91" fmla="*/ 339820 h 1452563"/>
              <a:gd name="connsiteX92" fmla="*/ 819774 w 1208088"/>
              <a:gd name="connsiteY92" fmla="*/ 353146 h 1452563"/>
              <a:gd name="connsiteX93" fmla="*/ 836588 w 1208088"/>
              <a:gd name="connsiteY93" fmla="*/ 366155 h 1452563"/>
              <a:gd name="connsiteX94" fmla="*/ 854672 w 1208088"/>
              <a:gd name="connsiteY94" fmla="*/ 379798 h 1452563"/>
              <a:gd name="connsiteX95" fmla="*/ 891472 w 1208088"/>
              <a:gd name="connsiteY95" fmla="*/ 407720 h 1452563"/>
              <a:gd name="connsiteX96" fmla="*/ 928274 w 1208088"/>
              <a:gd name="connsiteY96" fmla="*/ 435008 h 1452563"/>
              <a:gd name="connsiteX97" fmla="*/ 945405 w 1208088"/>
              <a:gd name="connsiteY97" fmla="*/ 448334 h 1452563"/>
              <a:gd name="connsiteX98" fmla="*/ 961902 w 1208088"/>
              <a:gd name="connsiteY98" fmla="*/ 461343 h 1452563"/>
              <a:gd name="connsiteX99" fmla="*/ 976496 w 1208088"/>
              <a:gd name="connsiteY99" fmla="*/ 474034 h 1452563"/>
              <a:gd name="connsiteX100" fmla="*/ 983158 w 1208088"/>
              <a:gd name="connsiteY100" fmla="*/ 479746 h 1452563"/>
              <a:gd name="connsiteX101" fmla="*/ 989186 w 1208088"/>
              <a:gd name="connsiteY101" fmla="*/ 485457 h 1452563"/>
              <a:gd name="connsiteX102" fmla="*/ 996482 w 1208088"/>
              <a:gd name="connsiteY102" fmla="*/ 493072 h 1452563"/>
              <a:gd name="connsiteX103" fmla="*/ 1003779 w 1208088"/>
              <a:gd name="connsiteY103" fmla="*/ 501004 h 1452563"/>
              <a:gd name="connsiteX104" fmla="*/ 1011393 w 1208088"/>
              <a:gd name="connsiteY104" fmla="*/ 510206 h 1452563"/>
              <a:gd name="connsiteX105" fmla="*/ 1019007 w 1208088"/>
              <a:gd name="connsiteY105" fmla="*/ 519725 h 1452563"/>
              <a:gd name="connsiteX106" fmla="*/ 1026938 w 1208088"/>
              <a:gd name="connsiteY106" fmla="*/ 530830 h 1452563"/>
              <a:gd name="connsiteX107" fmla="*/ 1034552 w 1208088"/>
              <a:gd name="connsiteY107" fmla="*/ 542252 h 1452563"/>
              <a:gd name="connsiteX108" fmla="*/ 1042801 w 1208088"/>
              <a:gd name="connsiteY108" fmla="*/ 554309 h 1452563"/>
              <a:gd name="connsiteX109" fmla="*/ 1050732 w 1208088"/>
              <a:gd name="connsiteY109" fmla="*/ 567318 h 1452563"/>
              <a:gd name="connsiteX110" fmla="*/ 1058663 w 1208088"/>
              <a:gd name="connsiteY110" fmla="*/ 581279 h 1452563"/>
              <a:gd name="connsiteX111" fmla="*/ 1066912 w 1208088"/>
              <a:gd name="connsiteY111" fmla="*/ 595557 h 1452563"/>
              <a:gd name="connsiteX112" fmla="*/ 1074843 w 1208088"/>
              <a:gd name="connsiteY112" fmla="*/ 610153 h 1452563"/>
              <a:gd name="connsiteX113" fmla="*/ 1083092 w 1208088"/>
              <a:gd name="connsiteY113" fmla="*/ 626017 h 1452563"/>
              <a:gd name="connsiteX114" fmla="*/ 1091023 w 1208088"/>
              <a:gd name="connsiteY114" fmla="*/ 641882 h 1452563"/>
              <a:gd name="connsiteX115" fmla="*/ 1098954 w 1208088"/>
              <a:gd name="connsiteY115" fmla="*/ 658698 h 1452563"/>
              <a:gd name="connsiteX116" fmla="*/ 1106568 w 1208088"/>
              <a:gd name="connsiteY116" fmla="*/ 675832 h 1452563"/>
              <a:gd name="connsiteX117" fmla="*/ 1114499 w 1208088"/>
              <a:gd name="connsiteY117" fmla="*/ 693283 h 1452563"/>
              <a:gd name="connsiteX118" fmla="*/ 1122113 w 1208088"/>
              <a:gd name="connsiteY118" fmla="*/ 711369 h 1452563"/>
              <a:gd name="connsiteX119" fmla="*/ 1129727 w 1208088"/>
              <a:gd name="connsiteY119" fmla="*/ 729772 h 1452563"/>
              <a:gd name="connsiteX120" fmla="*/ 1136707 w 1208088"/>
              <a:gd name="connsiteY120" fmla="*/ 748492 h 1452563"/>
              <a:gd name="connsiteX121" fmla="*/ 1143686 w 1208088"/>
              <a:gd name="connsiteY121" fmla="*/ 768164 h 1452563"/>
              <a:gd name="connsiteX122" fmla="*/ 1150348 w 1208088"/>
              <a:gd name="connsiteY122" fmla="*/ 787519 h 1452563"/>
              <a:gd name="connsiteX123" fmla="*/ 1157011 w 1208088"/>
              <a:gd name="connsiteY123" fmla="*/ 807191 h 1452563"/>
              <a:gd name="connsiteX124" fmla="*/ 1163038 w 1208088"/>
              <a:gd name="connsiteY124" fmla="*/ 826863 h 1452563"/>
              <a:gd name="connsiteX125" fmla="*/ 1169066 w 1208088"/>
              <a:gd name="connsiteY125" fmla="*/ 847170 h 1452563"/>
              <a:gd name="connsiteX126" fmla="*/ 1174460 w 1208088"/>
              <a:gd name="connsiteY126" fmla="*/ 867477 h 1452563"/>
              <a:gd name="connsiteX127" fmla="*/ 1179853 w 1208088"/>
              <a:gd name="connsiteY127" fmla="*/ 887783 h 1452563"/>
              <a:gd name="connsiteX128" fmla="*/ 1184929 w 1208088"/>
              <a:gd name="connsiteY128" fmla="*/ 908407 h 1452563"/>
              <a:gd name="connsiteX129" fmla="*/ 1189370 w 1208088"/>
              <a:gd name="connsiteY129" fmla="*/ 929031 h 1452563"/>
              <a:gd name="connsiteX130" fmla="*/ 1193177 w 1208088"/>
              <a:gd name="connsiteY130" fmla="*/ 949655 h 1452563"/>
              <a:gd name="connsiteX131" fmla="*/ 1196667 w 1208088"/>
              <a:gd name="connsiteY131" fmla="*/ 970279 h 1452563"/>
              <a:gd name="connsiteX132" fmla="*/ 1200157 w 1208088"/>
              <a:gd name="connsiteY132" fmla="*/ 990903 h 1452563"/>
              <a:gd name="connsiteX133" fmla="*/ 1202695 w 1208088"/>
              <a:gd name="connsiteY133" fmla="*/ 1011845 h 1452563"/>
              <a:gd name="connsiteX134" fmla="*/ 1204916 w 1208088"/>
              <a:gd name="connsiteY134" fmla="*/ 1032151 h 1452563"/>
              <a:gd name="connsiteX135" fmla="*/ 1206502 w 1208088"/>
              <a:gd name="connsiteY135" fmla="*/ 1052458 h 1452563"/>
              <a:gd name="connsiteX136" fmla="*/ 1207454 w 1208088"/>
              <a:gd name="connsiteY136" fmla="*/ 1072447 h 1452563"/>
              <a:gd name="connsiteX137" fmla="*/ 1208088 w 1208088"/>
              <a:gd name="connsiteY137" fmla="*/ 1092437 h 1452563"/>
              <a:gd name="connsiteX138" fmla="*/ 1207771 w 1208088"/>
              <a:gd name="connsiteY138" fmla="*/ 1112426 h 1452563"/>
              <a:gd name="connsiteX139" fmla="*/ 1207136 w 1208088"/>
              <a:gd name="connsiteY139" fmla="*/ 1131781 h 1452563"/>
              <a:gd name="connsiteX140" fmla="*/ 1205867 w 1208088"/>
              <a:gd name="connsiteY140" fmla="*/ 1151453 h 1452563"/>
              <a:gd name="connsiteX141" fmla="*/ 1203646 w 1208088"/>
              <a:gd name="connsiteY141" fmla="*/ 1170173 h 1452563"/>
              <a:gd name="connsiteX142" fmla="*/ 1201108 w 1208088"/>
              <a:gd name="connsiteY142" fmla="*/ 1188893 h 1452563"/>
              <a:gd name="connsiteX143" fmla="*/ 1199522 w 1208088"/>
              <a:gd name="connsiteY143" fmla="*/ 1197778 h 1452563"/>
              <a:gd name="connsiteX144" fmla="*/ 1197302 w 1208088"/>
              <a:gd name="connsiteY144" fmla="*/ 1206979 h 1452563"/>
              <a:gd name="connsiteX145" fmla="*/ 1195398 w 1208088"/>
              <a:gd name="connsiteY145" fmla="*/ 1215863 h 1452563"/>
              <a:gd name="connsiteX146" fmla="*/ 1193177 w 1208088"/>
              <a:gd name="connsiteY146" fmla="*/ 1224747 h 1452563"/>
              <a:gd name="connsiteX147" fmla="*/ 1190956 w 1208088"/>
              <a:gd name="connsiteY147" fmla="*/ 1233314 h 1452563"/>
              <a:gd name="connsiteX148" fmla="*/ 1188418 w 1208088"/>
              <a:gd name="connsiteY148" fmla="*/ 1242199 h 1452563"/>
              <a:gd name="connsiteX149" fmla="*/ 1185563 w 1208088"/>
              <a:gd name="connsiteY149" fmla="*/ 1250448 h 1452563"/>
              <a:gd name="connsiteX150" fmla="*/ 1182708 w 1208088"/>
              <a:gd name="connsiteY150" fmla="*/ 1259015 h 1452563"/>
              <a:gd name="connsiteX151" fmla="*/ 1179218 w 1208088"/>
              <a:gd name="connsiteY151" fmla="*/ 1266947 h 1452563"/>
              <a:gd name="connsiteX152" fmla="*/ 1175728 w 1208088"/>
              <a:gd name="connsiteY152" fmla="*/ 1275197 h 1452563"/>
              <a:gd name="connsiteX153" fmla="*/ 1172239 w 1208088"/>
              <a:gd name="connsiteY153" fmla="*/ 1283129 h 1452563"/>
              <a:gd name="connsiteX154" fmla="*/ 1168749 w 1208088"/>
              <a:gd name="connsiteY154" fmla="*/ 1291062 h 1452563"/>
              <a:gd name="connsiteX155" fmla="*/ 1164625 w 1208088"/>
              <a:gd name="connsiteY155" fmla="*/ 1298677 h 1452563"/>
              <a:gd name="connsiteX156" fmla="*/ 1160183 w 1208088"/>
              <a:gd name="connsiteY156" fmla="*/ 1305974 h 1452563"/>
              <a:gd name="connsiteX157" fmla="*/ 1155742 w 1208088"/>
              <a:gd name="connsiteY157" fmla="*/ 1313589 h 1452563"/>
              <a:gd name="connsiteX158" fmla="*/ 1151300 w 1208088"/>
              <a:gd name="connsiteY158" fmla="*/ 1320570 h 1452563"/>
              <a:gd name="connsiteX159" fmla="*/ 1146542 w 1208088"/>
              <a:gd name="connsiteY159" fmla="*/ 1327867 h 1452563"/>
              <a:gd name="connsiteX160" fmla="*/ 1141148 w 1208088"/>
              <a:gd name="connsiteY160" fmla="*/ 1334531 h 1452563"/>
              <a:gd name="connsiteX161" fmla="*/ 1135755 w 1208088"/>
              <a:gd name="connsiteY161" fmla="*/ 1341194 h 1452563"/>
              <a:gd name="connsiteX162" fmla="*/ 1130362 w 1208088"/>
              <a:gd name="connsiteY162" fmla="*/ 1347857 h 1452563"/>
              <a:gd name="connsiteX163" fmla="*/ 1124334 w 1208088"/>
              <a:gd name="connsiteY163" fmla="*/ 1354203 h 1452563"/>
              <a:gd name="connsiteX164" fmla="*/ 1118306 w 1208088"/>
              <a:gd name="connsiteY164" fmla="*/ 1360548 h 1452563"/>
              <a:gd name="connsiteX165" fmla="*/ 1112278 w 1208088"/>
              <a:gd name="connsiteY165" fmla="*/ 1366577 h 1452563"/>
              <a:gd name="connsiteX166" fmla="*/ 1105299 w 1208088"/>
              <a:gd name="connsiteY166" fmla="*/ 1372288 h 1452563"/>
              <a:gd name="connsiteX167" fmla="*/ 1098637 w 1208088"/>
              <a:gd name="connsiteY167" fmla="*/ 1378000 h 1452563"/>
              <a:gd name="connsiteX168" fmla="*/ 1091657 w 1208088"/>
              <a:gd name="connsiteY168" fmla="*/ 1383394 h 1452563"/>
              <a:gd name="connsiteX169" fmla="*/ 1084360 w 1208088"/>
              <a:gd name="connsiteY169" fmla="*/ 1388470 h 1452563"/>
              <a:gd name="connsiteX170" fmla="*/ 1076746 w 1208088"/>
              <a:gd name="connsiteY170" fmla="*/ 1393230 h 1452563"/>
              <a:gd name="connsiteX171" fmla="*/ 1068815 w 1208088"/>
              <a:gd name="connsiteY171" fmla="*/ 1398306 h 1452563"/>
              <a:gd name="connsiteX172" fmla="*/ 1061201 w 1208088"/>
              <a:gd name="connsiteY172" fmla="*/ 1402748 h 1452563"/>
              <a:gd name="connsiteX173" fmla="*/ 1052636 w 1208088"/>
              <a:gd name="connsiteY173" fmla="*/ 1407190 h 1452563"/>
              <a:gd name="connsiteX174" fmla="*/ 1044070 w 1208088"/>
              <a:gd name="connsiteY174" fmla="*/ 1411633 h 1452563"/>
              <a:gd name="connsiteX175" fmla="*/ 1035187 w 1208088"/>
              <a:gd name="connsiteY175" fmla="*/ 1415440 h 1452563"/>
              <a:gd name="connsiteX176" fmla="*/ 1025986 w 1208088"/>
              <a:gd name="connsiteY176" fmla="*/ 1418930 h 1452563"/>
              <a:gd name="connsiteX177" fmla="*/ 1016469 w 1208088"/>
              <a:gd name="connsiteY177" fmla="*/ 1422420 h 1452563"/>
              <a:gd name="connsiteX178" fmla="*/ 1006634 w 1208088"/>
              <a:gd name="connsiteY178" fmla="*/ 1425593 h 1452563"/>
              <a:gd name="connsiteX179" fmla="*/ 996800 w 1208088"/>
              <a:gd name="connsiteY179" fmla="*/ 1428766 h 1452563"/>
              <a:gd name="connsiteX180" fmla="*/ 986330 w 1208088"/>
              <a:gd name="connsiteY180" fmla="*/ 1431305 h 1452563"/>
              <a:gd name="connsiteX181" fmla="*/ 976178 w 1208088"/>
              <a:gd name="connsiteY181" fmla="*/ 1433843 h 1452563"/>
              <a:gd name="connsiteX182" fmla="*/ 965074 w 1208088"/>
              <a:gd name="connsiteY182" fmla="*/ 1436064 h 1452563"/>
              <a:gd name="connsiteX183" fmla="*/ 953971 w 1208088"/>
              <a:gd name="connsiteY183" fmla="*/ 1437968 h 1452563"/>
              <a:gd name="connsiteX184" fmla="*/ 942550 w 1208088"/>
              <a:gd name="connsiteY184" fmla="*/ 1439554 h 1452563"/>
              <a:gd name="connsiteX185" fmla="*/ 930812 w 1208088"/>
              <a:gd name="connsiteY185" fmla="*/ 1440823 h 1452563"/>
              <a:gd name="connsiteX186" fmla="*/ 918756 w 1208088"/>
              <a:gd name="connsiteY186" fmla="*/ 1442093 h 1452563"/>
              <a:gd name="connsiteX187" fmla="*/ 906383 w 1208088"/>
              <a:gd name="connsiteY187" fmla="*/ 1443044 h 1452563"/>
              <a:gd name="connsiteX188" fmla="*/ 893693 w 1208088"/>
              <a:gd name="connsiteY188" fmla="*/ 1443362 h 1452563"/>
              <a:gd name="connsiteX189" fmla="*/ 740144 w 1208088"/>
              <a:gd name="connsiteY189" fmla="*/ 1448756 h 1452563"/>
              <a:gd name="connsiteX190" fmla="*/ 652583 w 1208088"/>
              <a:gd name="connsiteY190" fmla="*/ 1451611 h 1452563"/>
              <a:gd name="connsiteX191" fmla="*/ 613244 w 1208088"/>
              <a:gd name="connsiteY191" fmla="*/ 1452563 h 1452563"/>
              <a:gd name="connsiteX192" fmla="*/ 604044 w 1208088"/>
              <a:gd name="connsiteY192" fmla="*/ 1452563 h 1452563"/>
              <a:gd name="connsiteX193" fmla="*/ 595161 w 1208088"/>
              <a:gd name="connsiteY193" fmla="*/ 1452563 h 1452563"/>
              <a:gd name="connsiteX194" fmla="*/ 555505 w 1208088"/>
              <a:gd name="connsiteY194" fmla="*/ 1451611 h 1452563"/>
              <a:gd name="connsiteX195" fmla="*/ 467944 w 1208088"/>
              <a:gd name="connsiteY195" fmla="*/ 1448756 h 1452563"/>
              <a:gd name="connsiteX196" fmla="*/ 314395 w 1208088"/>
              <a:gd name="connsiteY196" fmla="*/ 1443362 h 1452563"/>
              <a:gd name="connsiteX197" fmla="*/ 302022 w 1208088"/>
              <a:gd name="connsiteY197" fmla="*/ 1443044 h 1452563"/>
              <a:gd name="connsiteX198" fmla="*/ 289332 w 1208088"/>
              <a:gd name="connsiteY198" fmla="*/ 1442093 h 1452563"/>
              <a:gd name="connsiteX199" fmla="*/ 277276 w 1208088"/>
              <a:gd name="connsiteY199" fmla="*/ 1440823 h 1452563"/>
              <a:gd name="connsiteX200" fmla="*/ 265856 w 1208088"/>
              <a:gd name="connsiteY200" fmla="*/ 1439554 h 1452563"/>
              <a:gd name="connsiteX201" fmla="*/ 254117 w 1208088"/>
              <a:gd name="connsiteY201" fmla="*/ 1437968 h 1452563"/>
              <a:gd name="connsiteX202" fmla="*/ 243014 w 1208088"/>
              <a:gd name="connsiteY202" fmla="*/ 1436064 h 1452563"/>
              <a:gd name="connsiteX203" fmla="*/ 232227 w 1208088"/>
              <a:gd name="connsiteY203" fmla="*/ 1433843 h 1452563"/>
              <a:gd name="connsiteX204" fmla="*/ 221758 w 1208088"/>
              <a:gd name="connsiteY204" fmla="*/ 1431305 h 1452563"/>
              <a:gd name="connsiteX205" fmla="*/ 211288 w 1208088"/>
              <a:gd name="connsiteY205" fmla="*/ 1428766 h 1452563"/>
              <a:gd name="connsiteX206" fmla="*/ 201454 w 1208088"/>
              <a:gd name="connsiteY206" fmla="*/ 1425593 h 1452563"/>
              <a:gd name="connsiteX207" fmla="*/ 191619 w 1208088"/>
              <a:gd name="connsiteY207" fmla="*/ 1422420 h 1452563"/>
              <a:gd name="connsiteX208" fmla="*/ 182419 w 1208088"/>
              <a:gd name="connsiteY208" fmla="*/ 1418930 h 1452563"/>
              <a:gd name="connsiteX209" fmla="*/ 172901 w 1208088"/>
              <a:gd name="connsiteY209" fmla="*/ 1415440 h 1452563"/>
              <a:gd name="connsiteX210" fmla="*/ 164336 w 1208088"/>
              <a:gd name="connsiteY210" fmla="*/ 1411633 h 1452563"/>
              <a:gd name="connsiteX211" fmla="*/ 155452 w 1208088"/>
              <a:gd name="connsiteY211" fmla="*/ 1407190 h 1452563"/>
              <a:gd name="connsiteX212" fmla="*/ 147521 w 1208088"/>
              <a:gd name="connsiteY212" fmla="*/ 1402748 h 1452563"/>
              <a:gd name="connsiteX213" fmla="*/ 139273 w 1208088"/>
              <a:gd name="connsiteY213" fmla="*/ 1398306 h 1452563"/>
              <a:gd name="connsiteX214" fmla="*/ 131342 w 1208088"/>
              <a:gd name="connsiteY214" fmla="*/ 1393230 h 1452563"/>
              <a:gd name="connsiteX215" fmla="*/ 123728 w 1208088"/>
              <a:gd name="connsiteY215" fmla="*/ 1388470 h 1452563"/>
              <a:gd name="connsiteX216" fmla="*/ 116431 w 1208088"/>
              <a:gd name="connsiteY216" fmla="*/ 1383394 h 1452563"/>
              <a:gd name="connsiteX217" fmla="*/ 109768 w 1208088"/>
              <a:gd name="connsiteY217" fmla="*/ 1378000 h 1452563"/>
              <a:gd name="connsiteX218" fmla="*/ 102789 w 1208088"/>
              <a:gd name="connsiteY218" fmla="*/ 1372288 h 1452563"/>
              <a:gd name="connsiteX219" fmla="*/ 96127 w 1208088"/>
              <a:gd name="connsiteY219" fmla="*/ 1366577 h 1452563"/>
              <a:gd name="connsiteX220" fmla="*/ 89782 w 1208088"/>
              <a:gd name="connsiteY220" fmla="*/ 1360548 h 1452563"/>
              <a:gd name="connsiteX221" fmla="*/ 83754 w 1208088"/>
              <a:gd name="connsiteY221" fmla="*/ 1354203 h 1452563"/>
              <a:gd name="connsiteX222" fmla="*/ 78044 w 1208088"/>
              <a:gd name="connsiteY222" fmla="*/ 1347857 h 1452563"/>
              <a:gd name="connsiteX223" fmla="*/ 72333 w 1208088"/>
              <a:gd name="connsiteY223" fmla="*/ 1341194 h 1452563"/>
              <a:gd name="connsiteX224" fmla="*/ 66940 w 1208088"/>
              <a:gd name="connsiteY224" fmla="*/ 1334531 h 1452563"/>
              <a:gd name="connsiteX225" fmla="*/ 61864 w 1208088"/>
              <a:gd name="connsiteY225" fmla="*/ 1327867 h 1452563"/>
              <a:gd name="connsiteX226" fmla="*/ 56788 w 1208088"/>
              <a:gd name="connsiteY226" fmla="*/ 1320570 h 1452563"/>
              <a:gd name="connsiteX227" fmla="*/ 52346 w 1208088"/>
              <a:gd name="connsiteY227" fmla="*/ 1313589 h 1452563"/>
              <a:gd name="connsiteX228" fmla="*/ 47905 w 1208088"/>
              <a:gd name="connsiteY228" fmla="*/ 1305974 h 1452563"/>
              <a:gd name="connsiteX229" fmla="*/ 43780 w 1208088"/>
              <a:gd name="connsiteY229" fmla="*/ 1298677 h 1452563"/>
              <a:gd name="connsiteX230" fmla="*/ 39339 w 1208088"/>
              <a:gd name="connsiteY230" fmla="*/ 1291062 h 1452563"/>
              <a:gd name="connsiteX231" fmla="*/ 35849 w 1208088"/>
              <a:gd name="connsiteY231" fmla="*/ 1283129 h 1452563"/>
              <a:gd name="connsiteX232" fmla="*/ 32360 w 1208088"/>
              <a:gd name="connsiteY232" fmla="*/ 1275197 h 1452563"/>
              <a:gd name="connsiteX233" fmla="*/ 28870 w 1208088"/>
              <a:gd name="connsiteY233" fmla="*/ 1266947 h 1452563"/>
              <a:gd name="connsiteX234" fmla="*/ 25697 w 1208088"/>
              <a:gd name="connsiteY234" fmla="*/ 1259015 h 1452563"/>
              <a:gd name="connsiteX235" fmla="*/ 22525 w 1208088"/>
              <a:gd name="connsiteY235" fmla="*/ 1250448 h 1452563"/>
              <a:gd name="connsiteX236" fmla="*/ 19670 w 1208088"/>
              <a:gd name="connsiteY236" fmla="*/ 1242199 h 1452563"/>
              <a:gd name="connsiteX237" fmla="*/ 17132 w 1208088"/>
              <a:gd name="connsiteY237" fmla="*/ 1233314 h 1452563"/>
              <a:gd name="connsiteX238" fmla="*/ 14911 w 1208088"/>
              <a:gd name="connsiteY238" fmla="*/ 1224747 h 1452563"/>
              <a:gd name="connsiteX239" fmla="*/ 12690 w 1208088"/>
              <a:gd name="connsiteY239" fmla="*/ 1215863 h 1452563"/>
              <a:gd name="connsiteX240" fmla="*/ 10786 w 1208088"/>
              <a:gd name="connsiteY240" fmla="*/ 1206979 h 1452563"/>
              <a:gd name="connsiteX241" fmla="*/ 8883 w 1208088"/>
              <a:gd name="connsiteY241" fmla="*/ 1197778 h 1452563"/>
              <a:gd name="connsiteX242" fmla="*/ 7297 w 1208088"/>
              <a:gd name="connsiteY242" fmla="*/ 1188893 h 1452563"/>
              <a:gd name="connsiteX243" fmla="*/ 4442 w 1208088"/>
              <a:gd name="connsiteY243" fmla="*/ 1170173 h 1452563"/>
              <a:gd name="connsiteX244" fmla="*/ 2221 w 1208088"/>
              <a:gd name="connsiteY244" fmla="*/ 1151453 h 1452563"/>
              <a:gd name="connsiteX245" fmla="*/ 952 w 1208088"/>
              <a:gd name="connsiteY245" fmla="*/ 1131781 h 1452563"/>
              <a:gd name="connsiteX246" fmla="*/ 317 w 1208088"/>
              <a:gd name="connsiteY246" fmla="*/ 1112426 h 1452563"/>
              <a:gd name="connsiteX247" fmla="*/ 0 w 1208088"/>
              <a:gd name="connsiteY247" fmla="*/ 1092437 h 1452563"/>
              <a:gd name="connsiteX248" fmla="*/ 634 w 1208088"/>
              <a:gd name="connsiteY248" fmla="*/ 1072447 h 1452563"/>
              <a:gd name="connsiteX249" fmla="*/ 1586 w 1208088"/>
              <a:gd name="connsiteY249" fmla="*/ 1052458 h 1452563"/>
              <a:gd name="connsiteX250" fmla="*/ 3172 w 1208088"/>
              <a:gd name="connsiteY250" fmla="*/ 1032151 h 1452563"/>
              <a:gd name="connsiteX251" fmla="*/ 5393 w 1208088"/>
              <a:gd name="connsiteY251" fmla="*/ 1011845 h 1452563"/>
              <a:gd name="connsiteX252" fmla="*/ 8248 w 1208088"/>
              <a:gd name="connsiteY252" fmla="*/ 990903 h 1452563"/>
              <a:gd name="connsiteX253" fmla="*/ 11421 w 1208088"/>
              <a:gd name="connsiteY253" fmla="*/ 970279 h 1452563"/>
              <a:gd name="connsiteX254" fmla="*/ 14911 w 1208088"/>
              <a:gd name="connsiteY254" fmla="*/ 949655 h 1452563"/>
              <a:gd name="connsiteX255" fmla="*/ 19035 w 1208088"/>
              <a:gd name="connsiteY255" fmla="*/ 929031 h 1452563"/>
              <a:gd name="connsiteX256" fmla="*/ 23476 w 1208088"/>
              <a:gd name="connsiteY256" fmla="*/ 908407 h 1452563"/>
              <a:gd name="connsiteX257" fmla="*/ 28235 w 1208088"/>
              <a:gd name="connsiteY257" fmla="*/ 887783 h 1452563"/>
              <a:gd name="connsiteX258" fmla="*/ 33628 w 1208088"/>
              <a:gd name="connsiteY258" fmla="*/ 867477 h 1452563"/>
              <a:gd name="connsiteX259" fmla="*/ 39022 w 1208088"/>
              <a:gd name="connsiteY259" fmla="*/ 847170 h 1452563"/>
              <a:gd name="connsiteX260" fmla="*/ 45050 w 1208088"/>
              <a:gd name="connsiteY260" fmla="*/ 826863 h 1452563"/>
              <a:gd name="connsiteX261" fmla="*/ 51077 w 1208088"/>
              <a:gd name="connsiteY261" fmla="*/ 807191 h 1452563"/>
              <a:gd name="connsiteX262" fmla="*/ 58057 w 1208088"/>
              <a:gd name="connsiteY262" fmla="*/ 787519 h 1452563"/>
              <a:gd name="connsiteX263" fmla="*/ 64402 w 1208088"/>
              <a:gd name="connsiteY263" fmla="*/ 768164 h 1452563"/>
              <a:gd name="connsiteX264" fmla="*/ 71381 w 1208088"/>
              <a:gd name="connsiteY264" fmla="*/ 748492 h 1452563"/>
              <a:gd name="connsiteX265" fmla="*/ 78678 w 1208088"/>
              <a:gd name="connsiteY265" fmla="*/ 729772 h 1452563"/>
              <a:gd name="connsiteX266" fmla="*/ 85975 w 1208088"/>
              <a:gd name="connsiteY266" fmla="*/ 711369 h 1452563"/>
              <a:gd name="connsiteX267" fmla="*/ 93906 w 1208088"/>
              <a:gd name="connsiteY267" fmla="*/ 693283 h 1452563"/>
              <a:gd name="connsiteX268" fmla="*/ 101520 w 1208088"/>
              <a:gd name="connsiteY268" fmla="*/ 675832 h 1452563"/>
              <a:gd name="connsiteX269" fmla="*/ 109134 w 1208088"/>
              <a:gd name="connsiteY269" fmla="*/ 658698 h 1452563"/>
              <a:gd name="connsiteX270" fmla="*/ 117065 w 1208088"/>
              <a:gd name="connsiteY270" fmla="*/ 641882 h 1452563"/>
              <a:gd name="connsiteX271" fmla="*/ 124996 w 1208088"/>
              <a:gd name="connsiteY271" fmla="*/ 626017 h 1452563"/>
              <a:gd name="connsiteX272" fmla="*/ 133245 w 1208088"/>
              <a:gd name="connsiteY272" fmla="*/ 610153 h 1452563"/>
              <a:gd name="connsiteX273" fmla="*/ 141176 w 1208088"/>
              <a:gd name="connsiteY273" fmla="*/ 595557 h 1452563"/>
              <a:gd name="connsiteX274" fmla="*/ 149425 w 1208088"/>
              <a:gd name="connsiteY274" fmla="*/ 581279 h 1452563"/>
              <a:gd name="connsiteX275" fmla="*/ 157356 w 1208088"/>
              <a:gd name="connsiteY275" fmla="*/ 567318 h 1452563"/>
              <a:gd name="connsiteX276" fmla="*/ 165604 w 1208088"/>
              <a:gd name="connsiteY276" fmla="*/ 554309 h 1452563"/>
              <a:gd name="connsiteX277" fmla="*/ 173536 w 1208088"/>
              <a:gd name="connsiteY277" fmla="*/ 542252 h 1452563"/>
              <a:gd name="connsiteX278" fmla="*/ 181467 w 1208088"/>
              <a:gd name="connsiteY278" fmla="*/ 530830 h 1452563"/>
              <a:gd name="connsiteX279" fmla="*/ 189081 w 1208088"/>
              <a:gd name="connsiteY279" fmla="*/ 519725 h 1452563"/>
              <a:gd name="connsiteX280" fmla="*/ 197012 w 1208088"/>
              <a:gd name="connsiteY280" fmla="*/ 510206 h 1452563"/>
              <a:gd name="connsiteX281" fmla="*/ 204309 w 1208088"/>
              <a:gd name="connsiteY281" fmla="*/ 501004 h 1452563"/>
              <a:gd name="connsiteX282" fmla="*/ 211606 w 1208088"/>
              <a:gd name="connsiteY282" fmla="*/ 493072 h 1452563"/>
              <a:gd name="connsiteX283" fmla="*/ 218902 w 1208088"/>
              <a:gd name="connsiteY283" fmla="*/ 485457 h 1452563"/>
              <a:gd name="connsiteX284" fmla="*/ 225248 w 1208088"/>
              <a:gd name="connsiteY284" fmla="*/ 479428 h 1452563"/>
              <a:gd name="connsiteX285" fmla="*/ 232862 w 1208088"/>
              <a:gd name="connsiteY285" fmla="*/ 473083 h 1452563"/>
              <a:gd name="connsiteX286" fmla="*/ 248407 w 1208088"/>
              <a:gd name="connsiteY286" fmla="*/ 460074 h 1452563"/>
              <a:gd name="connsiteX287" fmla="*/ 265538 w 1208088"/>
              <a:gd name="connsiteY287" fmla="*/ 446430 h 1452563"/>
              <a:gd name="connsiteX288" fmla="*/ 283622 w 1208088"/>
              <a:gd name="connsiteY288" fmla="*/ 432469 h 1452563"/>
              <a:gd name="connsiteX289" fmla="*/ 322009 w 1208088"/>
              <a:gd name="connsiteY289" fmla="*/ 404548 h 1452563"/>
              <a:gd name="connsiteX290" fmla="*/ 360396 w 1208088"/>
              <a:gd name="connsiteY290" fmla="*/ 375991 h 1452563"/>
              <a:gd name="connsiteX291" fmla="*/ 379114 w 1208088"/>
              <a:gd name="connsiteY291" fmla="*/ 362030 h 1452563"/>
              <a:gd name="connsiteX292" fmla="*/ 396562 w 1208088"/>
              <a:gd name="connsiteY292" fmla="*/ 348387 h 1452563"/>
              <a:gd name="connsiteX293" fmla="*/ 412742 w 1208088"/>
              <a:gd name="connsiteY293" fmla="*/ 335060 h 1452563"/>
              <a:gd name="connsiteX294" fmla="*/ 420039 w 1208088"/>
              <a:gd name="connsiteY294" fmla="*/ 328397 h 1452563"/>
              <a:gd name="connsiteX295" fmla="*/ 427018 w 1208088"/>
              <a:gd name="connsiteY295" fmla="*/ 322369 h 1452563"/>
              <a:gd name="connsiteX296" fmla="*/ 433364 w 1208088"/>
              <a:gd name="connsiteY296" fmla="*/ 316340 h 1452563"/>
              <a:gd name="connsiteX297" fmla="*/ 439391 w 1208088"/>
              <a:gd name="connsiteY297" fmla="*/ 309994 h 1452563"/>
              <a:gd name="connsiteX298" fmla="*/ 444784 w 1208088"/>
              <a:gd name="connsiteY298" fmla="*/ 304283 h 1452563"/>
              <a:gd name="connsiteX299" fmla="*/ 449226 w 1208088"/>
              <a:gd name="connsiteY299" fmla="*/ 298572 h 1452563"/>
              <a:gd name="connsiteX300" fmla="*/ 453033 w 1208088"/>
              <a:gd name="connsiteY300" fmla="*/ 293178 h 1452563"/>
              <a:gd name="connsiteX301" fmla="*/ 456523 w 1208088"/>
              <a:gd name="connsiteY301" fmla="*/ 287784 h 1452563"/>
              <a:gd name="connsiteX302" fmla="*/ 459061 w 1208088"/>
              <a:gd name="connsiteY302" fmla="*/ 283024 h 1452563"/>
              <a:gd name="connsiteX303" fmla="*/ 460647 w 1208088"/>
              <a:gd name="connsiteY303" fmla="*/ 277948 h 1452563"/>
              <a:gd name="connsiteX304" fmla="*/ 461282 w 1208088"/>
              <a:gd name="connsiteY304" fmla="*/ 274775 h 1452563"/>
              <a:gd name="connsiteX305" fmla="*/ 461916 w 1208088"/>
              <a:gd name="connsiteY305" fmla="*/ 271919 h 1452563"/>
              <a:gd name="connsiteX306" fmla="*/ 456840 w 1208088"/>
              <a:gd name="connsiteY306" fmla="*/ 270967 h 1452563"/>
              <a:gd name="connsiteX307" fmla="*/ 452081 w 1208088"/>
              <a:gd name="connsiteY307" fmla="*/ 269698 h 1452563"/>
              <a:gd name="connsiteX308" fmla="*/ 448274 w 1208088"/>
              <a:gd name="connsiteY308" fmla="*/ 267794 h 1452563"/>
              <a:gd name="connsiteX309" fmla="*/ 444784 w 1208088"/>
              <a:gd name="connsiteY309" fmla="*/ 265256 h 1452563"/>
              <a:gd name="connsiteX310" fmla="*/ 441929 w 1208088"/>
              <a:gd name="connsiteY310" fmla="*/ 262083 h 1452563"/>
              <a:gd name="connsiteX311" fmla="*/ 440660 w 1208088"/>
              <a:gd name="connsiteY311" fmla="*/ 260497 h 1452563"/>
              <a:gd name="connsiteX312" fmla="*/ 439708 w 1208088"/>
              <a:gd name="connsiteY312" fmla="*/ 258910 h 1452563"/>
              <a:gd name="connsiteX313" fmla="*/ 438757 w 1208088"/>
              <a:gd name="connsiteY313" fmla="*/ 257324 h 1452563"/>
              <a:gd name="connsiteX314" fmla="*/ 438440 w 1208088"/>
              <a:gd name="connsiteY314" fmla="*/ 255420 h 1452563"/>
              <a:gd name="connsiteX315" fmla="*/ 438122 w 1208088"/>
              <a:gd name="connsiteY315" fmla="*/ 253834 h 1452563"/>
              <a:gd name="connsiteX316" fmla="*/ 437488 w 1208088"/>
              <a:gd name="connsiteY316" fmla="*/ 251930 h 1452563"/>
              <a:gd name="connsiteX317" fmla="*/ 438122 w 1208088"/>
              <a:gd name="connsiteY317" fmla="*/ 250026 h 1452563"/>
              <a:gd name="connsiteX318" fmla="*/ 438440 w 1208088"/>
              <a:gd name="connsiteY318" fmla="*/ 248122 h 1452563"/>
              <a:gd name="connsiteX319" fmla="*/ 438757 w 1208088"/>
              <a:gd name="connsiteY319" fmla="*/ 246536 h 1452563"/>
              <a:gd name="connsiteX320" fmla="*/ 439708 w 1208088"/>
              <a:gd name="connsiteY320" fmla="*/ 244315 h 1452563"/>
              <a:gd name="connsiteX321" fmla="*/ 440660 w 1208088"/>
              <a:gd name="connsiteY321" fmla="*/ 242728 h 1452563"/>
              <a:gd name="connsiteX322" fmla="*/ 441929 w 1208088"/>
              <a:gd name="connsiteY322" fmla="*/ 241142 h 1452563"/>
              <a:gd name="connsiteX323" fmla="*/ 444784 w 1208088"/>
              <a:gd name="connsiteY323" fmla="*/ 238286 h 1452563"/>
              <a:gd name="connsiteX324" fmla="*/ 448274 w 1208088"/>
              <a:gd name="connsiteY324" fmla="*/ 236065 h 1452563"/>
              <a:gd name="connsiteX325" fmla="*/ 452081 w 1208088"/>
              <a:gd name="connsiteY325" fmla="*/ 234161 h 1452563"/>
              <a:gd name="connsiteX326" fmla="*/ 456840 w 1208088"/>
              <a:gd name="connsiteY326" fmla="*/ 232575 h 1452563"/>
              <a:gd name="connsiteX327" fmla="*/ 461916 w 1208088"/>
              <a:gd name="connsiteY327" fmla="*/ 231940 h 1452563"/>
              <a:gd name="connsiteX328" fmla="*/ 460647 w 1208088"/>
              <a:gd name="connsiteY328" fmla="*/ 227498 h 1452563"/>
              <a:gd name="connsiteX329" fmla="*/ 459378 w 1208088"/>
              <a:gd name="connsiteY329" fmla="*/ 223374 h 1452563"/>
              <a:gd name="connsiteX330" fmla="*/ 457792 w 1208088"/>
              <a:gd name="connsiteY330" fmla="*/ 219249 h 1452563"/>
              <a:gd name="connsiteX331" fmla="*/ 456206 w 1208088"/>
              <a:gd name="connsiteY331" fmla="*/ 215124 h 1452563"/>
              <a:gd name="connsiteX332" fmla="*/ 451764 w 1208088"/>
              <a:gd name="connsiteY332" fmla="*/ 206874 h 1452563"/>
              <a:gd name="connsiteX333" fmla="*/ 447005 w 1208088"/>
              <a:gd name="connsiteY333" fmla="*/ 198307 h 1452563"/>
              <a:gd name="connsiteX334" fmla="*/ 441295 w 1208088"/>
              <a:gd name="connsiteY334" fmla="*/ 189423 h 1452563"/>
              <a:gd name="connsiteX335" fmla="*/ 434632 w 1208088"/>
              <a:gd name="connsiteY335" fmla="*/ 180222 h 1452563"/>
              <a:gd name="connsiteX336" fmla="*/ 420039 w 1208088"/>
              <a:gd name="connsiteY336" fmla="*/ 159598 h 1452563"/>
              <a:gd name="connsiteX337" fmla="*/ 412108 w 1208088"/>
              <a:gd name="connsiteY337" fmla="*/ 147541 h 1452563"/>
              <a:gd name="connsiteX338" fmla="*/ 403542 w 1208088"/>
              <a:gd name="connsiteY338" fmla="*/ 134532 h 1452563"/>
              <a:gd name="connsiteX339" fmla="*/ 394024 w 1208088"/>
              <a:gd name="connsiteY339" fmla="*/ 120254 h 1452563"/>
              <a:gd name="connsiteX340" fmla="*/ 384190 w 1208088"/>
              <a:gd name="connsiteY340" fmla="*/ 104706 h 1452563"/>
              <a:gd name="connsiteX341" fmla="*/ 374355 w 1208088"/>
              <a:gd name="connsiteY341" fmla="*/ 87573 h 1452563"/>
              <a:gd name="connsiteX342" fmla="*/ 363886 w 1208088"/>
              <a:gd name="connsiteY342" fmla="*/ 68535 h 1452563"/>
              <a:gd name="connsiteX343" fmla="*/ 353099 w 1208088"/>
              <a:gd name="connsiteY343" fmla="*/ 47911 h 1452563"/>
              <a:gd name="connsiteX344" fmla="*/ 341996 w 1208088"/>
              <a:gd name="connsiteY344" fmla="*/ 25066 h 1452563"/>
              <a:gd name="connsiteX345" fmla="*/ 352782 w 1208088"/>
              <a:gd name="connsiteY345" fmla="*/ 20307 h 1452563"/>
              <a:gd name="connsiteX346" fmla="*/ 362617 w 1208088"/>
              <a:gd name="connsiteY346" fmla="*/ 15865 h 1452563"/>
              <a:gd name="connsiteX347" fmla="*/ 372134 w 1208088"/>
              <a:gd name="connsiteY347" fmla="*/ 13009 h 1452563"/>
              <a:gd name="connsiteX348" fmla="*/ 380700 w 1208088"/>
              <a:gd name="connsiteY348" fmla="*/ 11105 h 1452563"/>
              <a:gd name="connsiteX349" fmla="*/ 388948 w 1208088"/>
              <a:gd name="connsiteY349" fmla="*/ 9836 h 1452563"/>
              <a:gd name="connsiteX350" fmla="*/ 396562 w 1208088"/>
              <a:gd name="connsiteY350" fmla="*/ 9519 h 1452563"/>
              <a:gd name="connsiteX351" fmla="*/ 403859 w 1208088"/>
              <a:gd name="connsiteY351" fmla="*/ 9519 h 1452563"/>
              <a:gd name="connsiteX352" fmla="*/ 410522 w 1208088"/>
              <a:gd name="connsiteY352" fmla="*/ 10471 h 1452563"/>
              <a:gd name="connsiteX353" fmla="*/ 416549 w 1208088"/>
              <a:gd name="connsiteY353" fmla="*/ 12057 h 1452563"/>
              <a:gd name="connsiteX354" fmla="*/ 422894 w 1208088"/>
              <a:gd name="connsiteY354" fmla="*/ 14278 h 1452563"/>
              <a:gd name="connsiteX355" fmla="*/ 428288 w 1208088"/>
              <a:gd name="connsiteY355" fmla="*/ 16816 h 1452563"/>
              <a:gd name="connsiteX356" fmla="*/ 433681 w 1208088"/>
              <a:gd name="connsiteY356" fmla="*/ 19989 h 1452563"/>
              <a:gd name="connsiteX357" fmla="*/ 439074 w 1208088"/>
              <a:gd name="connsiteY357" fmla="*/ 23162 h 1452563"/>
              <a:gd name="connsiteX358" fmla="*/ 443833 w 1208088"/>
              <a:gd name="connsiteY358" fmla="*/ 26970 h 1452563"/>
              <a:gd name="connsiteX359" fmla="*/ 448592 w 1208088"/>
              <a:gd name="connsiteY359" fmla="*/ 30777 h 1452563"/>
              <a:gd name="connsiteX360" fmla="*/ 453033 w 1208088"/>
              <a:gd name="connsiteY360" fmla="*/ 34585 h 1452563"/>
              <a:gd name="connsiteX361" fmla="*/ 462550 w 1208088"/>
              <a:gd name="connsiteY361" fmla="*/ 43152 h 1452563"/>
              <a:gd name="connsiteX362" fmla="*/ 471434 w 1208088"/>
              <a:gd name="connsiteY362" fmla="*/ 51401 h 1452563"/>
              <a:gd name="connsiteX363" fmla="*/ 476510 w 1208088"/>
              <a:gd name="connsiteY363" fmla="*/ 55843 h 1452563"/>
              <a:gd name="connsiteX364" fmla="*/ 481268 w 1208088"/>
              <a:gd name="connsiteY364" fmla="*/ 59651 h 1452563"/>
              <a:gd name="connsiteX365" fmla="*/ 486027 w 1208088"/>
              <a:gd name="connsiteY365" fmla="*/ 63141 h 1452563"/>
              <a:gd name="connsiteX366" fmla="*/ 491738 w 1208088"/>
              <a:gd name="connsiteY366" fmla="*/ 66314 h 1452563"/>
              <a:gd name="connsiteX367" fmla="*/ 497131 w 1208088"/>
              <a:gd name="connsiteY367" fmla="*/ 69170 h 1452563"/>
              <a:gd name="connsiteX368" fmla="*/ 502841 w 1208088"/>
              <a:gd name="connsiteY368" fmla="*/ 72025 h 1452563"/>
              <a:gd name="connsiteX369" fmla="*/ 509186 w 1208088"/>
              <a:gd name="connsiteY369" fmla="*/ 73929 h 1452563"/>
              <a:gd name="connsiteX370" fmla="*/ 515531 w 1208088"/>
              <a:gd name="connsiteY370" fmla="*/ 75198 h 1452563"/>
              <a:gd name="connsiteX371" fmla="*/ 522194 w 1208088"/>
              <a:gd name="connsiteY371" fmla="*/ 76150 h 1452563"/>
              <a:gd name="connsiteX372" fmla="*/ 529808 w 1208088"/>
              <a:gd name="connsiteY372" fmla="*/ 76150 h 1452563"/>
              <a:gd name="connsiteX373" fmla="*/ 537739 w 1208088"/>
              <a:gd name="connsiteY373" fmla="*/ 75515 h 1452563"/>
              <a:gd name="connsiteX374" fmla="*/ 546304 w 1208088"/>
              <a:gd name="connsiteY374" fmla="*/ 74246 h 1452563"/>
              <a:gd name="connsiteX375" fmla="*/ 557408 w 1208088"/>
              <a:gd name="connsiteY375" fmla="*/ 68218 h 1452563"/>
              <a:gd name="connsiteX376" fmla="*/ 568195 w 1208088"/>
              <a:gd name="connsiteY376" fmla="*/ 62824 h 1452563"/>
              <a:gd name="connsiteX377" fmla="*/ 587864 w 1208088"/>
              <a:gd name="connsiteY377" fmla="*/ 51719 h 1452563"/>
              <a:gd name="connsiteX378" fmla="*/ 605313 w 1208088"/>
              <a:gd name="connsiteY378" fmla="*/ 41882 h 1452563"/>
              <a:gd name="connsiteX379" fmla="*/ 620858 w 1208088"/>
              <a:gd name="connsiteY379" fmla="*/ 32681 h 1452563"/>
              <a:gd name="connsiteX380" fmla="*/ 635452 w 1208088"/>
              <a:gd name="connsiteY380" fmla="*/ 24749 h 1452563"/>
              <a:gd name="connsiteX381" fmla="*/ 648776 w 1208088"/>
              <a:gd name="connsiteY381" fmla="*/ 17134 h 1452563"/>
              <a:gd name="connsiteX382" fmla="*/ 655438 w 1208088"/>
              <a:gd name="connsiteY382" fmla="*/ 13961 h 1452563"/>
              <a:gd name="connsiteX383" fmla="*/ 661784 w 1208088"/>
              <a:gd name="connsiteY383" fmla="*/ 11422 h 1452563"/>
              <a:gd name="connsiteX384" fmla="*/ 668446 w 1208088"/>
              <a:gd name="connsiteY384" fmla="*/ 8884 h 1452563"/>
              <a:gd name="connsiteX385" fmla="*/ 675108 w 1208088"/>
              <a:gd name="connsiteY385" fmla="*/ 6663 h 1452563"/>
              <a:gd name="connsiteX386" fmla="*/ 682088 w 1208088"/>
              <a:gd name="connsiteY386" fmla="*/ 4759 h 1452563"/>
              <a:gd name="connsiteX387" fmla="*/ 688750 w 1208088"/>
              <a:gd name="connsiteY387" fmla="*/ 3173 h 1452563"/>
              <a:gd name="connsiteX388" fmla="*/ 695729 w 1208088"/>
              <a:gd name="connsiteY388" fmla="*/ 1586 h 1452563"/>
              <a:gd name="connsiteX389" fmla="*/ 703343 w 1208088"/>
              <a:gd name="connsiteY389" fmla="*/ 635 h 1452563"/>
              <a:gd name="connsiteX390" fmla="*/ 710957 w 1208088"/>
              <a:gd name="connsiteY390" fmla="*/ 317 h 145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Lst>
            <a:rect l="l" t="t" r="r" b="b"/>
            <a:pathLst>
              <a:path w="1208088" h="1452563">
                <a:moveTo>
                  <a:pt x="331068" y="665573"/>
                </a:moveTo>
                <a:cubicBezTo>
                  <a:pt x="331068" y="665573"/>
                  <a:pt x="331068" y="665573"/>
                  <a:pt x="508820" y="932822"/>
                </a:cubicBezTo>
                <a:cubicBezTo>
                  <a:pt x="508820" y="932822"/>
                  <a:pt x="508820" y="932822"/>
                  <a:pt x="369158" y="932822"/>
                </a:cubicBezTo>
                <a:cubicBezTo>
                  <a:pt x="369158" y="932822"/>
                  <a:pt x="369158" y="932822"/>
                  <a:pt x="369158" y="983727"/>
                </a:cubicBezTo>
                <a:cubicBezTo>
                  <a:pt x="369158" y="983727"/>
                  <a:pt x="369158" y="983727"/>
                  <a:pt x="534213" y="983727"/>
                </a:cubicBezTo>
                <a:cubicBezTo>
                  <a:pt x="534213" y="983727"/>
                  <a:pt x="534213" y="983727"/>
                  <a:pt x="534213" y="1034632"/>
                </a:cubicBezTo>
                <a:cubicBezTo>
                  <a:pt x="534213" y="1034632"/>
                  <a:pt x="534213" y="1034632"/>
                  <a:pt x="369158" y="1034632"/>
                </a:cubicBezTo>
                <a:cubicBezTo>
                  <a:pt x="369158" y="1034632"/>
                  <a:pt x="369158" y="1034632"/>
                  <a:pt x="369158" y="1085536"/>
                </a:cubicBezTo>
                <a:cubicBezTo>
                  <a:pt x="369158" y="1085536"/>
                  <a:pt x="369158" y="1085536"/>
                  <a:pt x="534213" y="1085536"/>
                </a:cubicBezTo>
                <a:cubicBezTo>
                  <a:pt x="534213" y="1085536"/>
                  <a:pt x="534213" y="1085536"/>
                  <a:pt x="534213" y="1238250"/>
                </a:cubicBezTo>
                <a:cubicBezTo>
                  <a:pt x="534213" y="1238250"/>
                  <a:pt x="534213" y="1238250"/>
                  <a:pt x="673875" y="1238250"/>
                </a:cubicBezTo>
                <a:cubicBezTo>
                  <a:pt x="673875" y="1238250"/>
                  <a:pt x="673875" y="1238250"/>
                  <a:pt x="673875" y="1085536"/>
                </a:cubicBezTo>
                <a:cubicBezTo>
                  <a:pt x="673875" y="1085536"/>
                  <a:pt x="673875" y="1085536"/>
                  <a:pt x="864324" y="1085536"/>
                </a:cubicBezTo>
                <a:cubicBezTo>
                  <a:pt x="864324" y="1085536"/>
                  <a:pt x="864324" y="1085536"/>
                  <a:pt x="864324" y="1034632"/>
                </a:cubicBezTo>
                <a:cubicBezTo>
                  <a:pt x="864324" y="1034632"/>
                  <a:pt x="864324" y="1034632"/>
                  <a:pt x="673875" y="1034632"/>
                </a:cubicBezTo>
                <a:cubicBezTo>
                  <a:pt x="673875" y="1034632"/>
                  <a:pt x="673875" y="1034632"/>
                  <a:pt x="673875" y="983727"/>
                </a:cubicBezTo>
                <a:cubicBezTo>
                  <a:pt x="673875" y="983727"/>
                  <a:pt x="673875" y="983727"/>
                  <a:pt x="864324" y="983727"/>
                </a:cubicBezTo>
                <a:cubicBezTo>
                  <a:pt x="864324" y="983727"/>
                  <a:pt x="864324" y="983727"/>
                  <a:pt x="864324" y="932822"/>
                </a:cubicBezTo>
                <a:cubicBezTo>
                  <a:pt x="864324" y="932822"/>
                  <a:pt x="864324" y="932822"/>
                  <a:pt x="699268" y="932822"/>
                </a:cubicBezTo>
                <a:cubicBezTo>
                  <a:pt x="699268" y="932822"/>
                  <a:pt x="699268" y="932822"/>
                  <a:pt x="877020" y="665573"/>
                </a:cubicBezTo>
                <a:cubicBezTo>
                  <a:pt x="877020" y="665573"/>
                  <a:pt x="877020" y="665573"/>
                  <a:pt x="737358" y="665573"/>
                </a:cubicBezTo>
                <a:cubicBezTo>
                  <a:pt x="737358" y="665573"/>
                  <a:pt x="737358" y="665573"/>
                  <a:pt x="597696" y="881918"/>
                </a:cubicBezTo>
                <a:cubicBezTo>
                  <a:pt x="597696" y="881918"/>
                  <a:pt x="597696" y="881918"/>
                  <a:pt x="458034" y="665573"/>
                </a:cubicBezTo>
                <a:cubicBezTo>
                  <a:pt x="458034" y="665573"/>
                  <a:pt x="458034" y="665573"/>
                  <a:pt x="331068" y="665573"/>
                </a:cubicBezTo>
                <a:close/>
                <a:moveTo>
                  <a:pt x="719206" y="0"/>
                </a:moveTo>
                <a:lnTo>
                  <a:pt x="727454" y="317"/>
                </a:lnTo>
                <a:lnTo>
                  <a:pt x="736654" y="952"/>
                </a:lnTo>
                <a:lnTo>
                  <a:pt x="746172" y="2538"/>
                </a:lnTo>
                <a:lnTo>
                  <a:pt x="756641" y="4125"/>
                </a:lnTo>
                <a:lnTo>
                  <a:pt x="767428" y="6028"/>
                </a:lnTo>
                <a:lnTo>
                  <a:pt x="778849" y="8567"/>
                </a:lnTo>
                <a:lnTo>
                  <a:pt x="791222" y="11422"/>
                </a:lnTo>
                <a:lnTo>
                  <a:pt x="804546" y="14913"/>
                </a:lnTo>
                <a:lnTo>
                  <a:pt x="818822" y="18720"/>
                </a:lnTo>
                <a:lnTo>
                  <a:pt x="833416" y="23480"/>
                </a:lnTo>
                <a:lnTo>
                  <a:pt x="829609" y="36171"/>
                </a:lnTo>
                <a:lnTo>
                  <a:pt x="825802" y="48228"/>
                </a:lnTo>
                <a:lnTo>
                  <a:pt x="818188" y="70439"/>
                </a:lnTo>
                <a:lnTo>
                  <a:pt x="810256" y="91063"/>
                </a:lnTo>
                <a:lnTo>
                  <a:pt x="802960" y="108831"/>
                </a:lnTo>
                <a:lnTo>
                  <a:pt x="795663" y="125013"/>
                </a:lnTo>
                <a:lnTo>
                  <a:pt x="788684" y="138974"/>
                </a:lnTo>
                <a:lnTo>
                  <a:pt x="782021" y="151983"/>
                </a:lnTo>
                <a:lnTo>
                  <a:pt x="775994" y="163405"/>
                </a:lnTo>
                <a:lnTo>
                  <a:pt x="764572" y="183077"/>
                </a:lnTo>
                <a:lnTo>
                  <a:pt x="760131" y="191644"/>
                </a:lnTo>
                <a:lnTo>
                  <a:pt x="756007" y="200211"/>
                </a:lnTo>
                <a:lnTo>
                  <a:pt x="752517" y="207826"/>
                </a:lnTo>
                <a:lnTo>
                  <a:pt x="749662" y="215759"/>
                </a:lnTo>
                <a:lnTo>
                  <a:pt x="748393" y="219566"/>
                </a:lnTo>
                <a:lnTo>
                  <a:pt x="747441" y="223374"/>
                </a:lnTo>
                <a:lnTo>
                  <a:pt x="746806" y="227181"/>
                </a:lnTo>
                <a:lnTo>
                  <a:pt x="746489" y="231623"/>
                </a:lnTo>
                <a:lnTo>
                  <a:pt x="748076" y="231623"/>
                </a:lnTo>
                <a:lnTo>
                  <a:pt x="750931" y="231623"/>
                </a:lnTo>
                <a:lnTo>
                  <a:pt x="753786" y="231940"/>
                </a:lnTo>
                <a:lnTo>
                  <a:pt x="756324" y="232258"/>
                </a:lnTo>
                <a:lnTo>
                  <a:pt x="758862" y="233210"/>
                </a:lnTo>
                <a:lnTo>
                  <a:pt x="761400" y="233844"/>
                </a:lnTo>
                <a:lnTo>
                  <a:pt x="763621" y="234796"/>
                </a:lnTo>
                <a:lnTo>
                  <a:pt x="765842" y="236065"/>
                </a:lnTo>
                <a:lnTo>
                  <a:pt x="768062" y="237334"/>
                </a:lnTo>
                <a:lnTo>
                  <a:pt x="769966" y="238921"/>
                </a:lnTo>
                <a:lnTo>
                  <a:pt x="771552" y="240190"/>
                </a:lnTo>
                <a:lnTo>
                  <a:pt x="772821" y="242094"/>
                </a:lnTo>
                <a:lnTo>
                  <a:pt x="774090" y="243680"/>
                </a:lnTo>
                <a:lnTo>
                  <a:pt x="775042" y="245901"/>
                </a:lnTo>
                <a:lnTo>
                  <a:pt x="775676" y="247805"/>
                </a:lnTo>
                <a:lnTo>
                  <a:pt x="775994" y="249709"/>
                </a:lnTo>
                <a:lnTo>
                  <a:pt x="776311" y="251930"/>
                </a:lnTo>
                <a:lnTo>
                  <a:pt x="776311" y="253834"/>
                </a:lnTo>
                <a:lnTo>
                  <a:pt x="775676" y="255420"/>
                </a:lnTo>
                <a:lnTo>
                  <a:pt x="775359" y="257324"/>
                </a:lnTo>
                <a:lnTo>
                  <a:pt x="774407" y="258910"/>
                </a:lnTo>
                <a:lnTo>
                  <a:pt x="773456" y="260497"/>
                </a:lnTo>
                <a:lnTo>
                  <a:pt x="772186" y="262083"/>
                </a:lnTo>
                <a:lnTo>
                  <a:pt x="769331" y="265256"/>
                </a:lnTo>
                <a:lnTo>
                  <a:pt x="765524" y="267794"/>
                </a:lnTo>
                <a:lnTo>
                  <a:pt x="761717" y="269698"/>
                </a:lnTo>
                <a:lnTo>
                  <a:pt x="756958" y="270967"/>
                </a:lnTo>
                <a:lnTo>
                  <a:pt x="752200" y="271919"/>
                </a:lnTo>
                <a:lnTo>
                  <a:pt x="756324" y="284611"/>
                </a:lnTo>
                <a:lnTo>
                  <a:pt x="757910" y="289053"/>
                </a:lnTo>
                <a:lnTo>
                  <a:pt x="760448" y="293812"/>
                </a:lnTo>
                <a:lnTo>
                  <a:pt x="763621" y="299206"/>
                </a:lnTo>
                <a:lnTo>
                  <a:pt x="768062" y="304283"/>
                </a:lnTo>
                <a:lnTo>
                  <a:pt x="772504" y="309677"/>
                </a:lnTo>
                <a:lnTo>
                  <a:pt x="777580" y="315706"/>
                </a:lnTo>
                <a:lnTo>
                  <a:pt x="783608" y="321417"/>
                </a:lnTo>
                <a:lnTo>
                  <a:pt x="789952" y="327445"/>
                </a:lnTo>
                <a:lnTo>
                  <a:pt x="796615" y="333791"/>
                </a:lnTo>
                <a:lnTo>
                  <a:pt x="803912" y="339820"/>
                </a:lnTo>
                <a:lnTo>
                  <a:pt x="819774" y="353146"/>
                </a:lnTo>
                <a:lnTo>
                  <a:pt x="836588" y="366155"/>
                </a:lnTo>
                <a:lnTo>
                  <a:pt x="854672" y="379798"/>
                </a:lnTo>
                <a:lnTo>
                  <a:pt x="891472" y="407720"/>
                </a:lnTo>
                <a:lnTo>
                  <a:pt x="928274" y="435008"/>
                </a:lnTo>
                <a:lnTo>
                  <a:pt x="945405" y="448334"/>
                </a:lnTo>
                <a:lnTo>
                  <a:pt x="961902" y="461343"/>
                </a:lnTo>
                <a:lnTo>
                  <a:pt x="976496" y="474034"/>
                </a:lnTo>
                <a:lnTo>
                  <a:pt x="983158" y="479746"/>
                </a:lnTo>
                <a:lnTo>
                  <a:pt x="989186" y="485457"/>
                </a:lnTo>
                <a:lnTo>
                  <a:pt x="996482" y="493072"/>
                </a:lnTo>
                <a:lnTo>
                  <a:pt x="1003779" y="501004"/>
                </a:lnTo>
                <a:lnTo>
                  <a:pt x="1011393" y="510206"/>
                </a:lnTo>
                <a:lnTo>
                  <a:pt x="1019007" y="519725"/>
                </a:lnTo>
                <a:lnTo>
                  <a:pt x="1026938" y="530830"/>
                </a:lnTo>
                <a:lnTo>
                  <a:pt x="1034552" y="542252"/>
                </a:lnTo>
                <a:lnTo>
                  <a:pt x="1042801" y="554309"/>
                </a:lnTo>
                <a:lnTo>
                  <a:pt x="1050732" y="567318"/>
                </a:lnTo>
                <a:lnTo>
                  <a:pt x="1058663" y="581279"/>
                </a:lnTo>
                <a:lnTo>
                  <a:pt x="1066912" y="595557"/>
                </a:lnTo>
                <a:lnTo>
                  <a:pt x="1074843" y="610153"/>
                </a:lnTo>
                <a:lnTo>
                  <a:pt x="1083092" y="626017"/>
                </a:lnTo>
                <a:lnTo>
                  <a:pt x="1091023" y="641882"/>
                </a:lnTo>
                <a:lnTo>
                  <a:pt x="1098954" y="658698"/>
                </a:lnTo>
                <a:lnTo>
                  <a:pt x="1106568" y="675832"/>
                </a:lnTo>
                <a:lnTo>
                  <a:pt x="1114499" y="693283"/>
                </a:lnTo>
                <a:lnTo>
                  <a:pt x="1122113" y="711369"/>
                </a:lnTo>
                <a:lnTo>
                  <a:pt x="1129727" y="729772"/>
                </a:lnTo>
                <a:lnTo>
                  <a:pt x="1136707" y="748492"/>
                </a:lnTo>
                <a:lnTo>
                  <a:pt x="1143686" y="768164"/>
                </a:lnTo>
                <a:lnTo>
                  <a:pt x="1150348" y="787519"/>
                </a:lnTo>
                <a:lnTo>
                  <a:pt x="1157011" y="807191"/>
                </a:lnTo>
                <a:lnTo>
                  <a:pt x="1163038" y="826863"/>
                </a:lnTo>
                <a:lnTo>
                  <a:pt x="1169066" y="847170"/>
                </a:lnTo>
                <a:lnTo>
                  <a:pt x="1174460" y="867477"/>
                </a:lnTo>
                <a:lnTo>
                  <a:pt x="1179853" y="887783"/>
                </a:lnTo>
                <a:lnTo>
                  <a:pt x="1184929" y="908407"/>
                </a:lnTo>
                <a:lnTo>
                  <a:pt x="1189370" y="929031"/>
                </a:lnTo>
                <a:lnTo>
                  <a:pt x="1193177" y="949655"/>
                </a:lnTo>
                <a:lnTo>
                  <a:pt x="1196667" y="970279"/>
                </a:lnTo>
                <a:lnTo>
                  <a:pt x="1200157" y="990903"/>
                </a:lnTo>
                <a:lnTo>
                  <a:pt x="1202695" y="1011845"/>
                </a:lnTo>
                <a:lnTo>
                  <a:pt x="1204916" y="1032151"/>
                </a:lnTo>
                <a:lnTo>
                  <a:pt x="1206502" y="1052458"/>
                </a:lnTo>
                <a:lnTo>
                  <a:pt x="1207454" y="1072447"/>
                </a:lnTo>
                <a:lnTo>
                  <a:pt x="1208088" y="1092437"/>
                </a:lnTo>
                <a:lnTo>
                  <a:pt x="1207771" y="1112426"/>
                </a:lnTo>
                <a:lnTo>
                  <a:pt x="1207136" y="1131781"/>
                </a:lnTo>
                <a:lnTo>
                  <a:pt x="1205867" y="1151453"/>
                </a:lnTo>
                <a:lnTo>
                  <a:pt x="1203646" y="1170173"/>
                </a:lnTo>
                <a:lnTo>
                  <a:pt x="1201108" y="1188893"/>
                </a:lnTo>
                <a:lnTo>
                  <a:pt x="1199522" y="1197778"/>
                </a:lnTo>
                <a:lnTo>
                  <a:pt x="1197302" y="1206979"/>
                </a:lnTo>
                <a:lnTo>
                  <a:pt x="1195398" y="1215863"/>
                </a:lnTo>
                <a:lnTo>
                  <a:pt x="1193177" y="1224747"/>
                </a:lnTo>
                <a:lnTo>
                  <a:pt x="1190956" y="1233314"/>
                </a:lnTo>
                <a:lnTo>
                  <a:pt x="1188418" y="1242199"/>
                </a:lnTo>
                <a:lnTo>
                  <a:pt x="1185563" y="1250448"/>
                </a:lnTo>
                <a:lnTo>
                  <a:pt x="1182708" y="1259015"/>
                </a:lnTo>
                <a:lnTo>
                  <a:pt x="1179218" y="1266947"/>
                </a:lnTo>
                <a:lnTo>
                  <a:pt x="1175728" y="1275197"/>
                </a:lnTo>
                <a:lnTo>
                  <a:pt x="1172239" y="1283129"/>
                </a:lnTo>
                <a:lnTo>
                  <a:pt x="1168749" y="1291062"/>
                </a:lnTo>
                <a:lnTo>
                  <a:pt x="1164625" y="1298677"/>
                </a:lnTo>
                <a:lnTo>
                  <a:pt x="1160183" y="1305974"/>
                </a:lnTo>
                <a:lnTo>
                  <a:pt x="1155742" y="1313589"/>
                </a:lnTo>
                <a:lnTo>
                  <a:pt x="1151300" y="1320570"/>
                </a:lnTo>
                <a:lnTo>
                  <a:pt x="1146542" y="1327867"/>
                </a:lnTo>
                <a:lnTo>
                  <a:pt x="1141148" y="1334531"/>
                </a:lnTo>
                <a:lnTo>
                  <a:pt x="1135755" y="1341194"/>
                </a:lnTo>
                <a:lnTo>
                  <a:pt x="1130362" y="1347857"/>
                </a:lnTo>
                <a:lnTo>
                  <a:pt x="1124334" y="1354203"/>
                </a:lnTo>
                <a:lnTo>
                  <a:pt x="1118306" y="1360548"/>
                </a:lnTo>
                <a:lnTo>
                  <a:pt x="1112278" y="1366577"/>
                </a:lnTo>
                <a:lnTo>
                  <a:pt x="1105299" y="1372288"/>
                </a:lnTo>
                <a:lnTo>
                  <a:pt x="1098637" y="1378000"/>
                </a:lnTo>
                <a:lnTo>
                  <a:pt x="1091657" y="1383394"/>
                </a:lnTo>
                <a:lnTo>
                  <a:pt x="1084360" y="1388470"/>
                </a:lnTo>
                <a:lnTo>
                  <a:pt x="1076746" y="1393230"/>
                </a:lnTo>
                <a:lnTo>
                  <a:pt x="1068815" y="1398306"/>
                </a:lnTo>
                <a:lnTo>
                  <a:pt x="1061201" y="1402748"/>
                </a:lnTo>
                <a:lnTo>
                  <a:pt x="1052636" y="1407190"/>
                </a:lnTo>
                <a:lnTo>
                  <a:pt x="1044070" y="1411633"/>
                </a:lnTo>
                <a:lnTo>
                  <a:pt x="1035187" y="1415440"/>
                </a:lnTo>
                <a:lnTo>
                  <a:pt x="1025986" y="1418930"/>
                </a:lnTo>
                <a:lnTo>
                  <a:pt x="1016469" y="1422420"/>
                </a:lnTo>
                <a:lnTo>
                  <a:pt x="1006634" y="1425593"/>
                </a:lnTo>
                <a:lnTo>
                  <a:pt x="996800" y="1428766"/>
                </a:lnTo>
                <a:lnTo>
                  <a:pt x="986330" y="1431305"/>
                </a:lnTo>
                <a:lnTo>
                  <a:pt x="976178" y="1433843"/>
                </a:lnTo>
                <a:lnTo>
                  <a:pt x="965074" y="1436064"/>
                </a:lnTo>
                <a:lnTo>
                  <a:pt x="953971" y="1437968"/>
                </a:lnTo>
                <a:lnTo>
                  <a:pt x="942550" y="1439554"/>
                </a:lnTo>
                <a:lnTo>
                  <a:pt x="930812" y="1440823"/>
                </a:lnTo>
                <a:lnTo>
                  <a:pt x="918756" y="1442093"/>
                </a:lnTo>
                <a:lnTo>
                  <a:pt x="906383" y="1443044"/>
                </a:lnTo>
                <a:lnTo>
                  <a:pt x="893693" y="1443362"/>
                </a:lnTo>
                <a:lnTo>
                  <a:pt x="740144" y="1448756"/>
                </a:lnTo>
                <a:lnTo>
                  <a:pt x="652583" y="1451611"/>
                </a:lnTo>
                <a:lnTo>
                  <a:pt x="613244" y="1452563"/>
                </a:lnTo>
                <a:lnTo>
                  <a:pt x="604044" y="1452563"/>
                </a:lnTo>
                <a:lnTo>
                  <a:pt x="595161" y="1452563"/>
                </a:lnTo>
                <a:lnTo>
                  <a:pt x="555505" y="1451611"/>
                </a:lnTo>
                <a:lnTo>
                  <a:pt x="467944" y="1448756"/>
                </a:lnTo>
                <a:lnTo>
                  <a:pt x="314395" y="1443362"/>
                </a:lnTo>
                <a:lnTo>
                  <a:pt x="302022" y="1443044"/>
                </a:lnTo>
                <a:lnTo>
                  <a:pt x="289332" y="1442093"/>
                </a:lnTo>
                <a:lnTo>
                  <a:pt x="277276" y="1440823"/>
                </a:lnTo>
                <a:lnTo>
                  <a:pt x="265856" y="1439554"/>
                </a:lnTo>
                <a:lnTo>
                  <a:pt x="254117" y="1437968"/>
                </a:lnTo>
                <a:lnTo>
                  <a:pt x="243014" y="1436064"/>
                </a:lnTo>
                <a:lnTo>
                  <a:pt x="232227" y="1433843"/>
                </a:lnTo>
                <a:lnTo>
                  <a:pt x="221758" y="1431305"/>
                </a:lnTo>
                <a:lnTo>
                  <a:pt x="211288" y="1428766"/>
                </a:lnTo>
                <a:lnTo>
                  <a:pt x="201454" y="1425593"/>
                </a:lnTo>
                <a:lnTo>
                  <a:pt x="191619" y="1422420"/>
                </a:lnTo>
                <a:lnTo>
                  <a:pt x="182419" y="1418930"/>
                </a:lnTo>
                <a:lnTo>
                  <a:pt x="172901" y="1415440"/>
                </a:lnTo>
                <a:lnTo>
                  <a:pt x="164336" y="1411633"/>
                </a:lnTo>
                <a:lnTo>
                  <a:pt x="155452" y="1407190"/>
                </a:lnTo>
                <a:lnTo>
                  <a:pt x="147521" y="1402748"/>
                </a:lnTo>
                <a:lnTo>
                  <a:pt x="139273" y="1398306"/>
                </a:lnTo>
                <a:lnTo>
                  <a:pt x="131342" y="1393230"/>
                </a:lnTo>
                <a:lnTo>
                  <a:pt x="123728" y="1388470"/>
                </a:lnTo>
                <a:lnTo>
                  <a:pt x="116431" y="1383394"/>
                </a:lnTo>
                <a:lnTo>
                  <a:pt x="109768" y="1378000"/>
                </a:lnTo>
                <a:lnTo>
                  <a:pt x="102789" y="1372288"/>
                </a:lnTo>
                <a:lnTo>
                  <a:pt x="96127" y="1366577"/>
                </a:lnTo>
                <a:lnTo>
                  <a:pt x="89782" y="1360548"/>
                </a:lnTo>
                <a:lnTo>
                  <a:pt x="83754" y="1354203"/>
                </a:lnTo>
                <a:lnTo>
                  <a:pt x="78044" y="1347857"/>
                </a:lnTo>
                <a:lnTo>
                  <a:pt x="72333" y="1341194"/>
                </a:lnTo>
                <a:lnTo>
                  <a:pt x="66940" y="1334531"/>
                </a:lnTo>
                <a:lnTo>
                  <a:pt x="61864" y="1327867"/>
                </a:lnTo>
                <a:lnTo>
                  <a:pt x="56788" y="1320570"/>
                </a:lnTo>
                <a:lnTo>
                  <a:pt x="52346" y="1313589"/>
                </a:lnTo>
                <a:lnTo>
                  <a:pt x="47905" y="1305974"/>
                </a:lnTo>
                <a:lnTo>
                  <a:pt x="43780" y="1298677"/>
                </a:lnTo>
                <a:lnTo>
                  <a:pt x="39339" y="1291062"/>
                </a:lnTo>
                <a:lnTo>
                  <a:pt x="35849" y="1283129"/>
                </a:lnTo>
                <a:lnTo>
                  <a:pt x="32360" y="1275197"/>
                </a:lnTo>
                <a:lnTo>
                  <a:pt x="28870" y="1266947"/>
                </a:lnTo>
                <a:lnTo>
                  <a:pt x="25697" y="1259015"/>
                </a:lnTo>
                <a:lnTo>
                  <a:pt x="22525" y="1250448"/>
                </a:lnTo>
                <a:lnTo>
                  <a:pt x="19670" y="1242199"/>
                </a:lnTo>
                <a:lnTo>
                  <a:pt x="17132" y="1233314"/>
                </a:lnTo>
                <a:lnTo>
                  <a:pt x="14911" y="1224747"/>
                </a:lnTo>
                <a:lnTo>
                  <a:pt x="12690" y="1215863"/>
                </a:lnTo>
                <a:lnTo>
                  <a:pt x="10786" y="1206979"/>
                </a:lnTo>
                <a:lnTo>
                  <a:pt x="8883" y="1197778"/>
                </a:lnTo>
                <a:lnTo>
                  <a:pt x="7297" y="1188893"/>
                </a:lnTo>
                <a:lnTo>
                  <a:pt x="4442" y="1170173"/>
                </a:lnTo>
                <a:lnTo>
                  <a:pt x="2221" y="1151453"/>
                </a:lnTo>
                <a:lnTo>
                  <a:pt x="952" y="1131781"/>
                </a:lnTo>
                <a:lnTo>
                  <a:pt x="317" y="1112426"/>
                </a:lnTo>
                <a:lnTo>
                  <a:pt x="0" y="1092437"/>
                </a:lnTo>
                <a:lnTo>
                  <a:pt x="634" y="1072447"/>
                </a:lnTo>
                <a:lnTo>
                  <a:pt x="1586" y="1052458"/>
                </a:lnTo>
                <a:lnTo>
                  <a:pt x="3172" y="1032151"/>
                </a:lnTo>
                <a:lnTo>
                  <a:pt x="5393" y="1011845"/>
                </a:lnTo>
                <a:lnTo>
                  <a:pt x="8248" y="990903"/>
                </a:lnTo>
                <a:lnTo>
                  <a:pt x="11421" y="970279"/>
                </a:lnTo>
                <a:lnTo>
                  <a:pt x="14911" y="949655"/>
                </a:lnTo>
                <a:lnTo>
                  <a:pt x="19035" y="929031"/>
                </a:lnTo>
                <a:lnTo>
                  <a:pt x="23476" y="908407"/>
                </a:lnTo>
                <a:lnTo>
                  <a:pt x="28235" y="887783"/>
                </a:lnTo>
                <a:lnTo>
                  <a:pt x="33628" y="867477"/>
                </a:lnTo>
                <a:lnTo>
                  <a:pt x="39022" y="847170"/>
                </a:lnTo>
                <a:lnTo>
                  <a:pt x="45050" y="826863"/>
                </a:lnTo>
                <a:lnTo>
                  <a:pt x="51077" y="807191"/>
                </a:lnTo>
                <a:lnTo>
                  <a:pt x="58057" y="787519"/>
                </a:lnTo>
                <a:lnTo>
                  <a:pt x="64402" y="768164"/>
                </a:lnTo>
                <a:lnTo>
                  <a:pt x="71381" y="748492"/>
                </a:lnTo>
                <a:lnTo>
                  <a:pt x="78678" y="729772"/>
                </a:lnTo>
                <a:lnTo>
                  <a:pt x="85975" y="711369"/>
                </a:lnTo>
                <a:lnTo>
                  <a:pt x="93906" y="693283"/>
                </a:lnTo>
                <a:lnTo>
                  <a:pt x="101520" y="675832"/>
                </a:lnTo>
                <a:lnTo>
                  <a:pt x="109134" y="658698"/>
                </a:lnTo>
                <a:lnTo>
                  <a:pt x="117065" y="641882"/>
                </a:lnTo>
                <a:lnTo>
                  <a:pt x="124996" y="626017"/>
                </a:lnTo>
                <a:lnTo>
                  <a:pt x="133245" y="610153"/>
                </a:lnTo>
                <a:lnTo>
                  <a:pt x="141176" y="595557"/>
                </a:lnTo>
                <a:lnTo>
                  <a:pt x="149425" y="581279"/>
                </a:lnTo>
                <a:lnTo>
                  <a:pt x="157356" y="567318"/>
                </a:lnTo>
                <a:lnTo>
                  <a:pt x="165604" y="554309"/>
                </a:lnTo>
                <a:lnTo>
                  <a:pt x="173536" y="542252"/>
                </a:lnTo>
                <a:lnTo>
                  <a:pt x="181467" y="530830"/>
                </a:lnTo>
                <a:lnTo>
                  <a:pt x="189081" y="519725"/>
                </a:lnTo>
                <a:lnTo>
                  <a:pt x="197012" y="510206"/>
                </a:lnTo>
                <a:lnTo>
                  <a:pt x="204309" y="501004"/>
                </a:lnTo>
                <a:lnTo>
                  <a:pt x="211606" y="493072"/>
                </a:lnTo>
                <a:lnTo>
                  <a:pt x="218902" y="485457"/>
                </a:lnTo>
                <a:lnTo>
                  <a:pt x="225248" y="479428"/>
                </a:lnTo>
                <a:lnTo>
                  <a:pt x="232862" y="473083"/>
                </a:lnTo>
                <a:lnTo>
                  <a:pt x="248407" y="460074"/>
                </a:lnTo>
                <a:lnTo>
                  <a:pt x="265538" y="446430"/>
                </a:lnTo>
                <a:lnTo>
                  <a:pt x="283622" y="432469"/>
                </a:lnTo>
                <a:lnTo>
                  <a:pt x="322009" y="404548"/>
                </a:lnTo>
                <a:lnTo>
                  <a:pt x="360396" y="375991"/>
                </a:lnTo>
                <a:lnTo>
                  <a:pt x="379114" y="362030"/>
                </a:lnTo>
                <a:lnTo>
                  <a:pt x="396562" y="348387"/>
                </a:lnTo>
                <a:lnTo>
                  <a:pt x="412742" y="335060"/>
                </a:lnTo>
                <a:lnTo>
                  <a:pt x="420039" y="328397"/>
                </a:lnTo>
                <a:lnTo>
                  <a:pt x="427018" y="322369"/>
                </a:lnTo>
                <a:lnTo>
                  <a:pt x="433364" y="316340"/>
                </a:lnTo>
                <a:lnTo>
                  <a:pt x="439391" y="309994"/>
                </a:lnTo>
                <a:lnTo>
                  <a:pt x="444784" y="304283"/>
                </a:lnTo>
                <a:lnTo>
                  <a:pt x="449226" y="298572"/>
                </a:lnTo>
                <a:lnTo>
                  <a:pt x="453033" y="293178"/>
                </a:lnTo>
                <a:lnTo>
                  <a:pt x="456523" y="287784"/>
                </a:lnTo>
                <a:lnTo>
                  <a:pt x="459061" y="283024"/>
                </a:lnTo>
                <a:lnTo>
                  <a:pt x="460647" y="277948"/>
                </a:lnTo>
                <a:lnTo>
                  <a:pt x="461282" y="274775"/>
                </a:lnTo>
                <a:lnTo>
                  <a:pt x="461916" y="271919"/>
                </a:lnTo>
                <a:lnTo>
                  <a:pt x="456840" y="270967"/>
                </a:lnTo>
                <a:lnTo>
                  <a:pt x="452081" y="269698"/>
                </a:lnTo>
                <a:lnTo>
                  <a:pt x="448274" y="267794"/>
                </a:lnTo>
                <a:lnTo>
                  <a:pt x="444784" y="265256"/>
                </a:lnTo>
                <a:lnTo>
                  <a:pt x="441929" y="262083"/>
                </a:lnTo>
                <a:lnTo>
                  <a:pt x="440660" y="260497"/>
                </a:lnTo>
                <a:lnTo>
                  <a:pt x="439708" y="258910"/>
                </a:lnTo>
                <a:lnTo>
                  <a:pt x="438757" y="257324"/>
                </a:lnTo>
                <a:lnTo>
                  <a:pt x="438440" y="255420"/>
                </a:lnTo>
                <a:lnTo>
                  <a:pt x="438122" y="253834"/>
                </a:lnTo>
                <a:lnTo>
                  <a:pt x="437488" y="251930"/>
                </a:lnTo>
                <a:lnTo>
                  <a:pt x="438122" y="250026"/>
                </a:lnTo>
                <a:lnTo>
                  <a:pt x="438440" y="248122"/>
                </a:lnTo>
                <a:lnTo>
                  <a:pt x="438757" y="246536"/>
                </a:lnTo>
                <a:lnTo>
                  <a:pt x="439708" y="244315"/>
                </a:lnTo>
                <a:lnTo>
                  <a:pt x="440660" y="242728"/>
                </a:lnTo>
                <a:lnTo>
                  <a:pt x="441929" y="241142"/>
                </a:lnTo>
                <a:lnTo>
                  <a:pt x="444784" y="238286"/>
                </a:lnTo>
                <a:lnTo>
                  <a:pt x="448274" y="236065"/>
                </a:lnTo>
                <a:lnTo>
                  <a:pt x="452081" y="234161"/>
                </a:lnTo>
                <a:lnTo>
                  <a:pt x="456840" y="232575"/>
                </a:lnTo>
                <a:lnTo>
                  <a:pt x="461916" y="231940"/>
                </a:lnTo>
                <a:lnTo>
                  <a:pt x="460647" y="227498"/>
                </a:lnTo>
                <a:lnTo>
                  <a:pt x="459378" y="223374"/>
                </a:lnTo>
                <a:lnTo>
                  <a:pt x="457792" y="219249"/>
                </a:lnTo>
                <a:lnTo>
                  <a:pt x="456206" y="215124"/>
                </a:lnTo>
                <a:lnTo>
                  <a:pt x="451764" y="206874"/>
                </a:lnTo>
                <a:lnTo>
                  <a:pt x="447005" y="198307"/>
                </a:lnTo>
                <a:lnTo>
                  <a:pt x="441295" y="189423"/>
                </a:lnTo>
                <a:lnTo>
                  <a:pt x="434632" y="180222"/>
                </a:lnTo>
                <a:lnTo>
                  <a:pt x="420039" y="159598"/>
                </a:lnTo>
                <a:lnTo>
                  <a:pt x="412108" y="147541"/>
                </a:lnTo>
                <a:lnTo>
                  <a:pt x="403542" y="134532"/>
                </a:lnTo>
                <a:lnTo>
                  <a:pt x="394024" y="120254"/>
                </a:lnTo>
                <a:lnTo>
                  <a:pt x="384190" y="104706"/>
                </a:lnTo>
                <a:lnTo>
                  <a:pt x="374355" y="87573"/>
                </a:lnTo>
                <a:lnTo>
                  <a:pt x="363886" y="68535"/>
                </a:lnTo>
                <a:lnTo>
                  <a:pt x="353099" y="47911"/>
                </a:lnTo>
                <a:lnTo>
                  <a:pt x="341996" y="25066"/>
                </a:lnTo>
                <a:lnTo>
                  <a:pt x="352782" y="20307"/>
                </a:lnTo>
                <a:lnTo>
                  <a:pt x="362617" y="15865"/>
                </a:lnTo>
                <a:lnTo>
                  <a:pt x="372134" y="13009"/>
                </a:lnTo>
                <a:lnTo>
                  <a:pt x="380700" y="11105"/>
                </a:lnTo>
                <a:lnTo>
                  <a:pt x="388948" y="9836"/>
                </a:lnTo>
                <a:lnTo>
                  <a:pt x="396562" y="9519"/>
                </a:lnTo>
                <a:lnTo>
                  <a:pt x="403859" y="9519"/>
                </a:lnTo>
                <a:lnTo>
                  <a:pt x="410522" y="10471"/>
                </a:lnTo>
                <a:lnTo>
                  <a:pt x="416549" y="12057"/>
                </a:lnTo>
                <a:lnTo>
                  <a:pt x="422894" y="14278"/>
                </a:lnTo>
                <a:lnTo>
                  <a:pt x="428288" y="16816"/>
                </a:lnTo>
                <a:lnTo>
                  <a:pt x="433681" y="19989"/>
                </a:lnTo>
                <a:lnTo>
                  <a:pt x="439074" y="23162"/>
                </a:lnTo>
                <a:lnTo>
                  <a:pt x="443833" y="26970"/>
                </a:lnTo>
                <a:lnTo>
                  <a:pt x="448592" y="30777"/>
                </a:lnTo>
                <a:lnTo>
                  <a:pt x="453033" y="34585"/>
                </a:lnTo>
                <a:lnTo>
                  <a:pt x="462550" y="43152"/>
                </a:lnTo>
                <a:lnTo>
                  <a:pt x="471434" y="51401"/>
                </a:lnTo>
                <a:lnTo>
                  <a:pt x="476510" y="55843"/>
                </a:lnTo>
                <a:lnTo>
                  <a:pt x="481268" y="59651"/>
                </a:lnTo>
                <a:lnTo>
                  <a:pt x="486027" y="63141"/>
                </a:lnTo>
                <a:lnTo>
                  <a:pt x="491738" y="66314"/>
                </a:lnTo>
                <a:lnTo>
                  <a:pt x="497131" y="69170"/>
                </a:lnTo>
                <a:lnTo>
                  <a:pt x="502841" y="72025"/>
                </a:lnTo>
                <a:lnTo>
                  <a:pt x="509186" y="73929"/>
                </a:lnTo>
                <a:lnTo>
                  <a:pt x="515531" y="75198"/>
                </a:lnTo>
                <a:lnTo>
                  <a:pt x="522194" y="76150"/>
                </a:lnTo>
                <a:lnTo>
                  <a:pt x="529808" y="76150"/>
                </a:lnTo>
                <a:lnTo>
                  <a:pt x="537739" y="75515"/>
                </a:lnTo>
                <a:lnTo>
                  <a:pt x="546304" y="74246"/>
                </a:lnTo>
                <a:lnTo>
                  <a:pt x="557408" y="68218"/>
                </a:lnTo>
                <a:lnTo>
                  <a:pt x="568195" y="62824"/>
                </a:lnTo>
                <a:lnTo>
                  <a:pt x="587864" y="51719"/>
                </a:lnTo>
                <a:lnTo>
                  <a:pt x="605313" y="41882"/>
                </a:lnTo>
                <a:lnTo>
                  <a:pt x="620858" y="32681"/>
                </a:lnTo>
                <a:lnTo>
                  <a:pt x="635452" y="24749"/>
                </a:lnTo>
                <a:lnTo>
                  <a:pt x="648776" y="17134"/>
                </a:lnTo>
                <a:lnTo>
                  <a:pt x="655438" y="13961"/>
                </a:lnTo>
                <a:lnTo>
                  <a:pt x="661784" y="11422"/>
                </a:lnTo>
                <a:lnTo>
                  <a:pt x="668446" y="8884"/>
                </a:lnTo>
                <a:lnTo>
                  <a:pt x="675108" y="6663"/>
                </a:lnTo>
                <a:lnTo>
                  <a:pt x="682088" y="4759"/>
                </a:lnTo>
                <a:lnTo>
                  <a:pt x="688750" y="3173"/>
                </a:lnTo>
                <a:lnTo>
                  <a:pt x="695729" y="1586"/>
                </a:lnTo>
                <a:lnTo>
                  <a:pt x="703343" y="635"/>
                </a:lnTo>
                <a:lnTo>
                  <a:pt x="710957" y="317"/>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2" name=" 13"/>
          <p:cNvSpPr/>
          <p:nvPr/>
        </p:nvSpPr>
        <p:spPr bwMode="auto">
          <a:xfrm>
            <a:off x="4469877" y="1876425"/>
            <a:ext cx="749823" cy="698455"/>
          </a:xfrm>
          <a:custGeom>
            <a:avLst/>
            <a:gdLst>
              <a:gd name="T0" fmla="*/ 808831 w 3808"/>
              <a:gd name="T1" fmla="*/ 1295383 h 4578"/>
              <a:gd name="T2" fmla="*/ 620770 w 3808"/>
              <a:gd name="T3" fmla="*/ 1061107 h 4578"/>
              <a:gd name="T4" fmla="*/ 609952 w 3808"/>
              <a:gd name="T5" fmla="*/ 993696 h 4578"/>
              <a:gd name="T6" fmla="*/ 804254 w 3808"/>
              <a:gd name="T7" fmla="*/ 1136009 h 4578"/>
              <a:gd name="T8" fmla="*/ 1261510 w 3808"/>
              <a:gd name="T9" fmla="*/ 605039 h 4578"/>
              <a:gd name="T10" fmla="*/ 997309 w 3808"/>
              <a:gd name="T11" fmla="*/ 385328 h 4578"/>
              <a:gd name="T12" fmla="*/ 1018112 w 3808"/>
              <a:gd name="T13" fmla="*/ 332896 h 4578"/>
              <a:gd name="T14" fmla="*/ 991900 w 3808"/>
              <a:gd name="T15" fmla="*/ 304600 h 4578"/>
              <a:gd name="T16" fmla="*/ 1025601 w 3808"/>
              <a:gd name="T17" fmla="*/ 199322 h 4578"/>
              <a:gd name="T18" fmla="*/ 992316 w 3808"/>
              <a:gd name="T19" fmla="*/ 5410 h 4578"/>
              <a:gd name="T20" fmla="*/ 833379 w 3808"/>
              <a:gd name="T21" fmla="*/ 32457 h 4578"/>
              <a:gd name="T22" fmla="*/ 644901 w 3808"/>
              <a:gd name="T23" fmla="*/ 86969 h 4578"/>
              <a:gd name="T24" fmla="*/ 529651 w 3808"/>
              <a:gd name="T25" fmla="*/ 12484 h 4578"/>
              <a:gd name="T26" fmla="*/ 540469 w 3808"/>
              <a:gd name="T27" fmla="*/ 193496 h 4578"/>
              <a:gd name="T28" fmla="*/ 583324 w 3808"/>
              <a:gd name="T29" fmla="*/ 312507 h 4578"/>
              <a:gd name="T30" fmla="*/ 583324 w 3808"/>
              <a:gd name="T31" fmla="*/ 347877 h 4578"/>
              <a:gd name="T32" fmla="*/ 568345 w 3808"/>
              <a:gd name="T33" fmla="*/ 414872 h 4578"/>
              <a:gd name="T34" fmla="*/ 277516 w 3808"/>
              <a:gd name="T35" fmla="*/ 646651 h 4578"/>
              <a:gd name="T36" fmla="*/ 123155 w 3808"/>
              <a:gd name="T37" fmla="*/ 909223 h 4578"/>
              <a:gd name="T38" fmla="*/ 10818 w 3808"/>
              <a:gd name="T39" fmla="*/ 1299545 h 4578"/>
              <a:gd name="T40" fmla="*/ 22468 w 3808"/>
              <a:gd name="T41" fmla="*/ 1617461 h 4578"/>
              <a:gd name="T42" fmla="*/ 102352 w 3808"/>
              <a:gd name="T43" fmla="*/ 1767680 h 4578"/>
              <a:gd name="T44" fmla="*/ 251303 w 3808"/>
              <a:gd name="T45" fmla="*/ 1865469 h 4578"/>
              <a:gd name="T46" fmla="*/ 780539 w 3808"/>
              <a:gd name="T47" fmla="*/ 1905000 h 4578"/>
              <a:gd name="T48" fmla="*/ 1293547 w 3808"/>
              <a:gd name="T49" fmla="*/ 1877120 h 4578"/>
              <a:gd name="T50" fmla="*/ 1458725 w 3808"/>
              <a:gd name="T51" fmla="*/ 1792231 h 4578"/>
              <a:gd name="T52" fmla="*/ 1551092 w 3808"/>
              <a:gd name="T53" fmla="*/ 1651166 h 4578"/>
              <a:gd name="T54" fmla="*/ 1582297 w 3808"/>
              <a:gd name="T55" fmla="*/ 1380272 h 4578"/>
              <a:gd name="T56" fmla="*/ 1490762 w 3808"/>
              <a:gd name="T57" fmla="*/ 981628 h 4578"/>
              <a:gd name="T58" fmla="*/ 1336402 w 3808"/>
              <a:gd name="T59" fmla="*/ 681606 h 4578"/>
              <a:gd name="T60" fmla="*/ 1097164 w 3808"/>
              <a:gd name="T61" fmla="*/ 1433119 h 4578"/>
              <a:gd name="T62" fmla="*/ 1012287 w 3808"/>
              <a:gd name="T63" fmla="*/ 1537566 h 4578"/>
              <a:gd name="T64" fmla="*/ 917008 w 3808"/>
              <a:gd name="T65" fmla="*/ 1662818 h 4578"/>
              <a:gd name="T66" fmla="*/ 866664 w 3808"/>
              <a:gd name="T67" fmla="*/ 1689866 h 4578"/>
              <a:gd name="T68" fmla="*/ 825890 w 3808"/>
              <a:gd name="T69" fmla="*/ 1654495 h 4578"/>
              <a:gd name="T70" fmla="*/ 762648 w 3808"/>
              <a:gd name="T71" fmla="*/ 1664898 h 4578"/>
              <a:gd name="T72" fmla="*/ 714800 w 3808"/>
              <a:gd name="T73" fmla="*/ 1689033 h 4578"/>
              <a:gd name="T74" fmla="*/ 671113 w 3808"/>
              <a:gd name="T75" fmla="*/ 1651166 h 4578"/>
              <a:gd name="T76" fmla="*/ 550871 w 3808"/>
              <a:gd name="T77" fmla="*/ 1504692 h 4578"/>
              <a:gd name="T78" fmla="*/ 478059 w 3808"/>
              <a:gd name="T79" fmla="*/ 1349895 h 4578"/>
              <a:gd name="T80" fmla="*/ 529651 w 3808"/>
              <a:gd name="T81" fmla="*/ 1306202 h 4578"/>
              <a:gd name="T82" fmla="*/ 594141 w 3808"/>
              <a:gd name="T83" fmla="*/ 1367372 h 4578"/>
              <a:gd name="T84" fmla="*/ 639909 w 3808"/>
              <a:gd name="T85" fmla="*/ 1456006 h 4578"/>
              <a:gd name="T86" fmla="*/ 543381 w 3808"/>
              <a:gd name="T87" fmla="*/ 1186776 h 4578"/>
              <a:gd name="T88" fmla="*/ 488045 w 3808"/>
              <a:gd name="T89" fmla="*/ 1064020 h 4578"/>
              <a:gd name="T90" fmla="*/ 536308 w 3808"/>
              <a:gd name="T91" fmla="*/ 909223 h 4578"/>
              <a:gd name="T92" fmla="*/ 661544 w 3808"/>
              <a:gd name="T93" fmla="*/ 747353 h 4578"/>
              <a:gd name="T94" fmla="*/ 703567 w 3808"/>
              <a:gd name="T95" fmla="*/ 706157 h 4578"/>
              <a:gd name="T96" fmla="*/ 758071 w 3808"/>
              <a:gd name="T97" fmla="*/ 727379 h 4578"/>
              <a:gd name="T98" fmla="*/ 827554 w 3808"/>
              <a:gd name="T99" fmla="*/ 742359 h 4578"/>
              <a:gd name="T100" fmla="*/ 871241 w 3808"/>
              <a:gd name="T101" fmla="*/ 704492 h 4578"/>
              <a:gd name="T102" fmla="*/ 924913 w 3808"/>
              <a:gd name="T103" fmla="*/ 734453 h 4578"/>
              <a:gd name="T104" fmla="*/ 1015616 w 3808"/>
              <a:gd name="T105" fmla="*/ 876766 h 4578"/>
              <a:gd name="T106" fmla="*/ 1082602 w 3808"/>
              <a:gd name="T107" fmla="*/ 981628 h 4578"/>
              <a:gd name="T108" fmla="*/ 1068456 w 3808"/>
              <a:gd name="T109" fmla="*/ 1092733 h 4578"/>
              <a:gd name="T110" fmla="*/ 990236 w 3808"/>
              <a:gd name="T111" fmla="*/ 1074007 h 4578"/>
              <a:gd name="T112" fmla="*/ 948629 w 3808"/>
              <a:gd name="T113" fmla="*/ 974138 h 4578"/>
              <a:gd name="T114" fmla="*/ 1066376 w 3808"/>
              <a:gd name="T115" fmla="*/ 1236294 h 4578"/>
              <a:gd name="T116" fmla="*/ 1109230 w 3808"/>
              <a:gd name="T117" fmla="*/ 1312028 h 4578"/>
              <a:gd name="T118" fmla="*/ 934899 w 3808"/>
              <a:gd name="T119" fmla="*/ 1481389 h 4578"/>
              <a:gd name="T120" fmla="*/ 982330 w 3808"/>
              <a:gd name="T121" fmla="*/ 1422716 h 4578"/>
              <a:gd name="T122" fmla="*/ 975257 w 3808"/>
              <a:gd name="T123" fmla="*/ 1356553 h 457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808" h="4578">
                <a:moveTo>
                  <a:pt x="1815" y="3080"/>
                </a:moveTo>
                <a:lnTo>
                  <a:pt x="1829" y="3629"/>
                </a:lnTo>
                <a:lnTo>
                  <a:pt x="1878" y="3637"/>
                </a:lnTo>
                <a:lnTo>
                  <a:pt x="1903" y="3639"/>
                </a:lnTo>
                <a:lnTo>
                  <a:pt x="1930" y="3641"/>
                </a:lnTo>
                <a:lnTo>
                  <a:pt x="1946" y="3640"/>
                </a:lnTo>
                <a:lnTo>
                  <a:pt x="1961" y="3638"/>
                </a:lnTo>
                <a:lnTo>
                  <a:pt x="1975" y="3636"/>
                </a:lnTo>
                <a:lnTo>
                  <a:pt x="1991" y="3635"/>
                </a:lnTo>
                <a:lnTo>
                  <a:pt x="1998" y="3125"/>
                </a:lnTo>
                <a:lnTo>
                  <a:pt x="1971" y="3119"/>
                </a:lnTo>
                <a:lnTo>
                  <a:pt x="1944" y="3113"/>
                </a:lnTo>
                <a:lnTo>
                  <a:pt x="1878" y="3096"/>
                </a:lnTo>
                <a:lnTo>
                  <a:pt x="1815" y="3080"/>
                </a:lnTo>
                <a:close/>
                <a:moveTo>
                  <a:pt x="1458" y="2434"/>
                </a:moveTo>
                <a:lnTo>
                  <a:pt x="1458" y="2434"/>
                </a:lnTo>
                <a:lnTo>
                  <a:pt x="1458" y="2450"/>
                </a:lnTo>
                <a:lnTo>
                  <a:pt x="1459" y="2465"/>
                </a:lnTo>
                <a:lnTo>
                  <a:pt x="1461" y="2481"/>
                </a:lnTo>
                <a:lnTo>
                  <a:pt x="1464" y="2495"/>
                </a:lnTo>
                <a:lnTo>
                  <a:pt x="1469" y="2509"/>
                </a:lnTo>
                <a:lnTo>
                  <a:pt x="1475" y="2523"/>
                </a:lnTo>
                <a:lnTo>
                  <a:pt x="1483" y="2537"/>
                </a:lnTo>
                <a:lnTo>
                  <a:pt x="1492" y="2550"/>
                </a:lnTo>
                <a:lnTo>
                  <a:pt x="1502" y="2563"/>
                </a:lnTo>
                <a:lnTo>
                  <a:pt x="1513" y="2574"/>
                </a:lnTo>
                <a:lnTo>
                  <a:pt x="1525" y="2586"/>
                </a:lnTo>
                <a:lnTo>
                  <a:pt x="1538" y="2597"/>
                </a:lnTo>
                <a:lnTo>
                  <a:pt x="1554" y="2266"/>
                </a:lnTo>
                <a:lnTo>
                  <a:pt x="1532" y="2284"/>
                </a:lnTo>
                <a:lnTo>
                  <a:pt x="1514" y="2303"/>
                </a:lnTo>
                <a:lnTo>
                  <a:pt x="1498" y="2324"/>
                </a:lnTo>
                <a:lnTo>
                  <a:pt x="1491" y="2334"/>
                </a:lnTo>
                <a:lnTo>
                  <a:pt x="1484" y="2344"/>
                </a:lnTo>
                <a:lnTo>
                  <a:pt x="1478" y="2355"/>
                </a:lnTo>
                <a:lnTo>
                  <a:pt x="1474" y="2366"/>
                </a:lnTo>
                <a:lnTo>
                  <a:pt x="1469" y="2377"/>
                </a:lnTo>
                <a:lnTo>
                  <a:pt x="1466" y="2388"/>
                </a:lnTo>
                <a:lnTo>
                  <a:pt x="1463" y="2399"/>
                </a:lnTo>
                <a:lnTo>
                  <a:pt x="1460" y="2410"/>
                </a:lnTo>
                <a:lnTo>
                  <a:pt x="1459" y="2423"/>
                </a:lnTo>
                <a:lnTo>
                  <a:pt x="1458" y="2434"/>
                </a:lnTo>
                <a:close/>
                <a:moveTo>
                  <a:pt x="1894" y="2175"/>
                </a:moveTo>
                <a:lnTo>
                  <a:pt x="1894" y="2175"/>
                </a:lnTo>
                <a:lnTo>
                  <a:pt x="1875" y="2176"/>
                </a:lnTo>
                <a:lnTo>
                  <a:pt x="1856" y="2178"/>
                </a:lnTo>
                <a:lnTo>
                  <a:pt x="1839" y="2180"/>
                </a:lnTo>
                <a:lnTo>
                  <a:pt x="1820" y="2182"/>
                </a:lnTo>
                <a:lnTo>
                  <a:pt x="1812" y="2698"/>
                </a:lnTo>
                <a:lnTo>
                  <a:pt x="1869" y="2714"/>
                </a:lnTo>
                <a:lnTo>
                  <a:pt x="1933" y="2730"/>
                </a:lnTo>
                <a:lnTo>
                  <a:pt x="1966" y="2740"/>
                </a:lnTo>
                <a:lnTo>
                  <a:pt x="2000" y="2750"/>
                </a:lnTo>
                <a:lnTo>
                  <a:pt x="1996" y="2185"/>
                </a:lnTo>
                <a:lnTo>
                  <a:pt x="1947" y="2178"/>
                </a:lnTo>
                <a:lnTo>
                  <a:pt x="1921" y="2176"/>
                </a:lnTo>
                <a:lnTo>
                  <a:pt x="1908" y="2175"/>
                </a:lnTo>
                <a:lnTo>
                  <a:pt x="1894" y="2175"/>
                </a:lnTo>
                <a:close/>
                <a:moveTo>
                  <a:pt x="3118" y="1530"/>
                </a:moveTo>
                <a:lnTo>
                  <a:pt x="3118" y="1530"/>
                </a:lnTo>
                <a:lnTo>
                  <a:pt x="3099" y="1512"/>
                </a:lnTo>
                <a:lnTo>
                  <a:pt x="3078" y="1494"/>
                </a:lnTo>
                <a:lnTo>
                  <a:pt x="3032" y="1454"/>
                </a:lnTo>
                <a:lnTo>
                  <a:pt x="2980" y="1413"/>
                </a:lnTo>
                <a:lnTo>
                  <a:pt x="2926" y="1371"/>
                </a:lnTo>
                <a:lnTo>
                  <a:pt x="2810" y="1285"/>
                </a:lnTo>
                <a:lnTo>
                  <a:pt x="2694" y="1197"/>
                </a:lnTo>
                <a:lnTo>
                  <a:pt x="2637" y="1154"/>
                </a:lnTo>
                <a:lnTo>
                  <a:pt x="2584" y="1113"/>
                </a:lnTo>
                <a:lnTo>
                  <a:pt x="2534" y="1071"/>
                </a:lnTo>
                <a:lnTo>
                  <a:pt x="2511" y="1052"/>
                </a:lnTo>
                <a:lnTo>
                  <a:pt x="2490" y="1032"/>
                </a:lnTo>
                <a:lnTo>
                  <a:pt x="2470" y="1013"/>
                </a:lnTo>
                <a:lnTo>
                  <a:pt x="2451" y="995"/>
                </a:lnTo>
                <a:lnTo>
                  <a:pt x="2435" y="976"/>
                </a:lnTo>
                <a:lnTo>
                  <a:pt x="2421" y="959"/>
                </a:lnTo>
                <a:lnTo>
                  <a:pt x="2407" y="943"/>
                </a:lnTo>
                <a:lnTo>
                  <a:pt x="2397" y="926"/>
                </a:lnTo>
                <a:lnTo>
                  <a:pt x="2389" y="911"/>
                </a:lnTo>
                <a:lnTo>
                  <a:pt x="2384" y="897"/>
                </a:lnTo>
                <a:lnTo>
                  <a:pt x="2371" y="857"/>
                </a:lnTo>
                <a:lnTo>
                  <a:pt x="2386" y="854"/>
                </a:lnTo>
                <a:lnTo>
                  <a:pt x="2401" y="850"/>
                </a:lnTo>
                <a:lnTo>
                  <a:pt x="2413" y="844"/>
                </a:lnTo>
                <a:lnTo>
                  <a:pt x="2425" y="836"/>
                </a:lnTo>
                <a:lnTo>
                  <a:pt x="2434" y="826"/>
                </a:lnTo>
                <a:lnTo>
                  <a:pt x="2438" y="821"/>
                </a:lnTo>
                <a:lnTo>
                  <a:pt x="2441" y="816"/>
                </a:lnTo>
                <a:lnTo>
                  <a:pt x="2444" y="811"/>
                </a:lnTo>
                <a:lnTo>
                  <a:pt x="2445" y="805"/>
                </a:lnTo>
                <a:lnTo>
                  <a:pt x="2447" y="800"/>
                </a:lnTo>
                <a:lnTo>
                  <a:pt x="2447" y="794"/>
                </a:lnTo>
                <a:lnTo>
                  <a:pt x="2446" y="787"/>
                </a:lnTo>
                <a:lnTo>
                  <a:pt x="2445" y="781"/>
                </a:lnTo>
                <a:lnTo>
                  <a:pt x="2443" y="775"/>
                </a:lnTo>
                <a:lnTo>
                  <a:pt x="2440" y="768"/>
                </a:lnTo>
                <a:lnTo>
                  <a:pt x="2436" y="763"/>
                </a:lnTo>
                <a:lnTo>
                  <a:pt x="2432" y="757"/>
                </a:lnTo>
                <a:lnTo>
                  <a:pt x="2427" y="753"/>
                </a:lnTo>
                <a:lnTo>
                  <a:pt x="2421" y="748"/>
                </a:lnTo>
                <a:lnTo>
                  <a:pt x="2414" y="744"/>
                </a:lnTo>
                <a:lnTo>
                  <a:pt x="2407" y="740"/>
                </a:lnTo>
                <a:lnTo>
                  <a:pt x="2400" y="737"/>
                </a:lnTo>
                <a:lnTo>
                  <a:pt x="2392" y="735"/>
                </a:lnTo>
                <a:lnTo>
                  <a:pt x="2384" y="732"/>
                </a:lnTo>
                <a:lnTo>
                  <a:pt x="2376" y="731"/>
                </a:lnTo>
                <a:lnTo>
                  <a:pt x="2367" y="730"/>
                </a:lnTo>
                <a:lnTo>
                  <a:pt x="2358" y="730"/>
                </a:lnTo>
                <a:lnTo>
                  <a:pt x="2353" y="730"/>
                </a:lnTo>
                <a:lnTo>
                  <a:pt x="2354" y="716"/>
                </a:lnTo>
                <a:lnTo>
                  <a:pt x="2356" y="704"/>
                </a:lnTo>
                <a:lnTo>
                  <a:pt x="2359" y="692"/>
                </a:lnTo>
                <a:lnTo>
                  <a:pt x="2363" y="680"/>
                </a:lnTo>
                <a:lnTo>
                  <a:pt x="2372" y="655"/>
                </a:lnTo>
                <a:lnTo>
                  <a:pt x="2383" y="631"/>
                </a:lnTo>
                <a:lnTo>
                  <a:pt x="2396" y="604"/>
                </a:lnTo>
                <a:lnTo>
                  <a:pt x="2410" y="577"/>
                </a:lnTo>
                <a:lnTo>
                  <a:pt x="2446" y="515"/>
                </a:lnTo>
                <a:lnTo>
                  <a:pt x="2465" y="479"/>
                </a:lnTo>
                <a:lnTo>
                  <a:pt x="2486" y="438"/>
                </a:lnTo>
                <a:lnTo>
                  <a:pt x="2508" y="394"/>
                </a:lnTo>
                <a:lnTo>
                  <a:pt x="2531" y="343"/>
                </a:lnTo>
                <a:lnTo>
                  <a:pt x="2554" y="287"/>
                </a:lnTo>
                <a:lnTo>
                  <a:pt x="2579" y="222"/>
                </a:lnTo>
                <a:lnTo>
                  <a:pt x="2603" y="152"/>
                </a:lnTo>
                <a:lnTo>
                  <a:pt x="2615" y="114"/>
                </a:lnTo>
                <a:lnTo>
                  <a:pt x="2627" y="74"/>
                </a:lnTo>
                <a:lnTo>
                  <a:pt x="2581" y="59"/>
                </a:lnTo>
                <a:lnTo>
                  <a:pt x="2536" y="47"/>
                </a:lnTo>
                <a:lnTo>
                  <a:pt x="2494" y="36"/>
                </a:lnTo>
                <a:lnTo>
                  <a:pt x="2455" y="27"/>
                </a:lnTo>
                <a:lnTo>
                  <a:pt x="2419" y="19"/>
                </a:lnTo>
                <a:lnTo>
                  <a:pt x="2385" y="13"/>
                </a:lnTo>
                <a:lnTo>
                  <a:pt x="2352" y="8"/>
                </a:lnTo>
                <a:lnTo>
                  <a:pt x="2322" y="3"/>
                </a:lnTo>
                <a:lnTo>
                  <a:pt x="2293" y="1"/>
                </a:lnTo>
                <a:lnTo>
                  <a:pt x="2267" y="0"/>
                </a:lnTo>
                <a:lnTo>
                  <a:pt x="2241" y="1"/>
                </a:lnTo>
                <a:lnTo>
                  <a:pt x="2217" y="2"/>
                </a:lnTo>
                <a:lnTo>
                  <a:pt x="2193" y="5"/>
                </a:lnTo>
                <a:lnTo>
                  <a:pt x="2171" y="10"/>
                </a:lnTo>
                <a:lnTo>
                  <a:pt x="2150" y="15"/>
                </a:lnTo>
                <a:lnTo>
                  <a:pt x="2128" y="21"/>
                </a:lnTo>
                <a:lnTo>
                  <a:pt x="2107" y="28"/>
                </a:lnTo>
                <a:lnTo>
                  <a:pt x="2086" y="36"/>
                </a:lnTo>
                <a:lnTo>
                  <a:pt x="2066" y="44"/>
                </a:lnTo>
                <a:lnTo>
                  <a:pt x="2045" y="54"/>
                </a:lnTo>
                <a:lnTo>
                  <a:pt x="2003" y="78"/>
                </a:lnTo>
                <a:lnTo>
                  <a:pt x="1957" y="103"/>
                </a:lnTo>
                <a:lnTo>
                  <a:pt x="1908" y="132"/>
                </a:lnTo>
                <a:lnTo>
                  <a:pt x="1853" y="163"/>
                </a:lnTo>
                <a:lnTo>
                  <a:pt x="1791" y="198"/>
                </a:lnTo>
                <a:lnTo>
                  <a:pt x="1757" y="215"/>
                </a:lnTo>
                <a:lnTo>
                  <a:pt x="1722" y="234"/>
                </a:lnTo>
                <a:lnTo>
                  <a:pt x="1695" y="238"/>
                </a:lnTo>
                <a:lnTo>
                  <a:pt x="1670" y="240"/>
                </a:lnTo>
                <a:lnTo>
                  <a:pt x="1646" y="240"/>
                </a:lnTo>
                <a:lnTo>
                  <a:pt x="1625" y="237"/>
                </a:lnTo>
                <a:lnTo>
                  <a:pt x="1605" y="233"/>
                </a:lnTo>
                <a:lnTo>
                  <a:pt x="1585" y="227"/>
                </a:lnTo>
                <a:lnTo>
                  <a:pt x="1567" y="218"/>
                </a:lnTo>
                <a:lnTo>
                  <a:pt x="1550" y="209"/>
                </a:lnTo>
                <a:lnTo>
                  <a:pt x="1532" y="199"/>
                </a:lnTo>
                <a:lnTo>
                  <a:pt x="1517" y="188"/>
                </a:lnTo>
                <a:lnTo>
                  <a:pt x="1502" y="176"/>
                </a:lnTo>
                <a:lnTo>
                  <a:pt x="1486" y="162"/>
                </a:lnTo>
                <a:lnTo>
                  <a:pt x="1458" y="136"/>
                </a:lnTo>
                <a:lnTo>
                  <a:pt x="1428" y="109"/>
                </a:lnTo>
                <a:lnTo>
                  <a:pt x="1414" y="97"/>
                </a:lnTo>
                <a:lnTo>
                  <a:pt x="1399" y="85"/>
                </a:lnTo>
                <a:lnTo>
                  <a:pt x="1384" y="73"/>
                </a:lnTo>
                <a:lnTo>
                  <a:pt x="1367" y="63"/>
                </a:lnTo>
                <a:lnTo>
                  <a:pt x="1350" y="53"/>
                </a:lnTo>
                <a:lnTo>
                  <a:pt x="1333" y="45"/>
                </a:lnTo>
                <a:lnTo>
                  <a:pt x="1313" y="38"/>
                </a:lnTo>
                <a:lnTo>
                  <a:pt x="1294" y="33"/>
                </a:lnTo>
                <a:lnTo>
                  <a:pt x="1273" y="30"/>
                </a:lnTo>
                <a:lnTo>
                  <a:pt x="1250" y="30"/>
                </a:lnTo>
                <a:lnTo>
                  <a:pt x="1226" y="31"/>
                </a:lnTo>
                <a:lnTo>
                  <a:pt x="1200" y="35"/>
                </a:lnTo>
                <a:lnTo>
                  <a:pt x="1173" y="41"/>
                </a:lnTo>
                <a:lnTo>
                  <a:pt x="1143" y="50"/>
                </a:lnTo>
                <a:lnTo>
                  <a:pt x="1112" y="64"/>
                </a:lnTo>
                <a:lnTo>
                  <a:pt x="1078" y="79"/>
                </a:lnTo>
                <a:lnTo>
                  <a:pt x="1113" y="151"/>
                </a:lnTo>
                <a:lnTo>
                  <a:pt x="1147" y="216"/>
                </a:lnTo>
                <a:lnTo>
                  <a:pt x="1180" y="276"/>
                </a:lnTo>
                <a:lnTo>
                  <a:pt x="1211" y="330"/>
                </a:lnTo>
                <a:lnTo>
                  <a:pt x="1242" y="379"/>
                </a:lnTo>
                <a:lnTo>
                  <a:pt x="1272" y="424"/>
                </a:lnTo>
                <a:lnTo>
                  <a:pt x="1299" y="465"/>
                </a:lnTo>
                <a:lnTo>
                  <a:pt x="1324" y="503"/>
                </a:lnTo>
                <a:lnTo>
                  <a:pt x="1370" y="568"/>
                </a:lnTo>
                <a:lnTo>
                  <a:pt x="1391" y="597"/>
                </a:lnTo>
                <a:lnTo>
                  <a:pt x="1409" y="625"/>
                </a:lnTo>
                <a:lnTo>
                  <a:pt x="1424" y="652"/>
                </a:lnTo>
                <a:lnTo>
                  <a:pt x="1438" y="678"/>
                </a:lnTo>
                <a:lnTo>
                  <a:pt x="1443" y="691"/>
                </a:lnTo>
                <a:lnTo>
                  <a:pt x="1448" y="704"/>
                </a:lnTo>
                <a:lnTo>
                  <a:pt x="1452" y="717"/>
                </a:lnTo>
                <a:lnTo>
                  <a:pt x="1456" y="731"/>
                </a:lnTo>
                <a:lnTo>
                  <a:pt x="1440" y="733"/>
                </a:lnTo>
                <a:lnTo>
                  <a:pt x="1425" y="738"/>
                </a:lnTo>
                <a:lnTo>
                  <a:pt x="1413" y="744"/>
                </a:lnTo>
                <a:lnTo>
                  <a:pt x="1402" y="751"/>
                </a:lnTo>
                <a:lnTo>
                  <a:pt x="1393" y="760"/>
                </a:lnTo>
                <a:lnTo>
                  <a:pt x="1389" y="765"/>
                </a:lnTo>
                <a:lnTo>
                  <a:pt x="1386" y="770"/>
                </a:lnTo>
                <a:lnTo>
                  <a:pt x="1383" y="777"/>
                </a:lnTo>
                <a:lnTo>
                  <a:pt x="1382" y="782"/>
                </a:lnTo>
                <a:lnTo>
                  <a:pt x="1381" y="788"/>
                </a:lnTo>
                <a:lnTo>
                  <a:pt x="1379" y="794"/>
                </a:lnTo>
                <a:lnTo>
                  <a:pt x="1381" y="800"/>
                </a:lnTo>
                <a:lnTo>
                  <a:pt x="1382" y="805"/>
                </a:lnTo>
                <a:lnTo>
                  <a:pt x="1383" y="811"/>
                </a:lnTo>
                <a:lnTo>
                  <a:pt x="1386" y="816"/>
                </a:lnTo>
                <a:lnTo>
                  <a:pt x="1389" y="821"/>
                </a:lnTo>
                <a:lnTo>
                  <a:pt x="1393" y="826"/>
                </a:lnTo>
                <a:lnTo>
                  <a:pt x="1402" y="836"/>
                </a:lnTo>
                <a:lnTo>
                  <a:pt x="1413" y="844"/>
                </a:lnTo>
                <a:lnTo>
                  <a:pt x="1425" y="850"/>
                </a:lnTo>
                <a:lnTo>
                  <a:pt x="1440" y="854"/>
                </a:lnTo>
                <a:lnTo>
                  <a:pt x="1456" y="857"/>
                </a:lnTo>
                <a:lnTo>
                  <a:pt x="1454" y="866"/>
                </a:lnTo>
                <a:lnTo>
                  <a:pt x="1452" y="876"/>
                </a:lnTo>
                <a:lnTo>
                  <a:pt x="1447" y="892"/>
                </a:lnTo>
                <a:lnTo>
                  <a:pt x="1439" y="907"/>
                </a:lnTo>
                <a:lnTo>
                  <a:pt x="1428" y="924"/>
                </a:lnTo>
                <a:lnTo>
                  <a:pt x="1416" y="941"/>
                </a:lnTo>
                <a:lnTo>
                  <a:pt x="1402" y="959"/>
                </a:lnTo>
                <a:lnTo>
                  <a:pt x="1385" y="977"/>
                </a:lnTo>
                <a:lnTo>
                  <a:pt x="1366" y="997"/>
                </a:lnTo>
                <a:lnTo>
                  <a:pt x="1346" y="1016"/>
                </a:lnTo>
                <a:lnTo>
                  <a:pt x="1324" y="1035"/>
                </a:lnTo>
                <a:lnTo>
                  <a:pt x="1301" y="1056"/>
                </a:lnTo>
                <a:lnTo>
                  <a:pt x="1250" y="1098"/>
                </a:lnTo>
                <a:lnTo>
                  <a:pt x="1195" y="1141"/>
                </a:lnTo>
                <a:lnTo>
                  <a:pt x="1136" y="1185"/>
                </a:lnTo>
                <a:lnTo>
                  <a:pt x="1015" y="1275"/>
                </a:lnTo>
                <a:lnTo>
                  <a:pt x="894" y="1363"/>
                </a:lnTo>
                <a:lnTo>
                  <a:pt x="837" y="1407"/>
                </a:lnTo>
                <a:lnTo>
                  <a:pt x="783" y="1450"/>
                </a:lnTo>
                <a:lnTo>
                  <a:pt x="734" y="1491"/>
                </a:lnTo>
                <a:lnTo>
                  <a:pt x="710" y="1511"/>
                </a:lnTo>
                <a:lnTo>
                  <a:pt x="690" y="1530"/>
                </a:lnTo>
                <a:lnTo>
                  <a:pt x="667" y="1554"/>
                </a:lnTo>
                <a:lnTo>
                  <a:pt x="644" y="1579"/>
                </a:lnTo>
                <a:lnTo>
                  <a:pt x="621" y="1608"/>
                </a:lnTo>
                <a:lnTo>
                  <a:pt x="596" y="1638"/>
                </a:lnTo>
                <a:lnTo>
                  <a:pt x="572" y="1673"/>
                </a:lnTo>
                <a:lnTo>
                  <a:pt x="547" y="1709"/>
                </a:lnTo>
                <a:lnTo>
                  <a:pt x="522" y="1747"/>
                </a:lnTo>
                <a:lnTo>
                  <a:pt x="496" y="1788"/>
                </a:lnTo>
                <a:lnTo>
                  <a:pt x="471" y="1832"/>
                </a:lnTo>
                <a:lnTo>
                  <a:pt x="445" y="1877"/>
                </a:lnTo>
                <a:lnTo>
                  <a:pt x="420" y="1923"/>
                </a:lnTo>
                <a:lnTo>
                  <a:pt x="394" y="1973"/>
                </a:lnTo>
                <a:lnTo>
                  <a:pt x="369" y="2023"/>
                </a:lnTo>
                <a:lnTo>
                  <a:pt x="344" y="2076"/>
                </a:lnTo>
                <a:lnTo>
                  <a:pt x="320" y="2130"/>
                </a:lnTo>
                <a:lnTo>
                  <a:pt x="296" y="2185"/>
                </a:lnTo>
                <a:lnTo>
                  <a:pt x="271" y="2242"/>
                </a:lnTo>
                <a:lnTo>
                  <a:pt x="248" y="2300"/>
                </a:lnTo>
                <a:lnTo>
                  <a:pt x="225" y="2359"/>
                </a:lnTo>
                <a:lnTo>
                  <a:pt x="203" y="2421"/>
                </a:lnTo>
                <a:lnTo>
                  <a:pt x="183" y="2482"/>
                </a:lnTo>
                <a:lnTo>
                  <a:pt x="161" y="2544"/>
                </a:lnTo>
                <a:lnTo>
                  <a:pt x="142" y="2606"/>
                </a:lnTo>
                <a:lnTo>
                  <a:pt x="123" y="2670"/>
                </a:lnTo>
                <a:lnTo>
                  <a:pt x="106" y="2734"/>
                </a:lnTo>
                <a:lnTo>
                  <a:pt x="89" y="2798"/>
                </a:lnTo>
                <a:lnTo>
                  <a:pt x="74" y="2863"/>
                </a:lnTo>
                <a:lnTo>
                  <a:pt x="60" y="2928"/>
                </a:lnTo>
                <a:lnTo>
                  <a:pt x="47" y="2993"/>
                </a:lnTo>
                <a:lnTo>
                  <a:pt x="36" y="3058"/>
                </a:lnTo>
                <a:lnTo>
                  <a:pt x="26" y="3123"/>
                </a:lnTo>
                <a:lnTo>
                  <a:pt x="17" y="3189"/>
                </a:lnTo>
                <a:lnTo>
                  <a:pt x="10" y="3253"/>
                </a:lnTo>
                <a:lnTo>
                  <a:pt x="5" y="3317"/>
                </a:lnTo>
                <a:lnTo>
                  <a:pt x="2" y="3380"/>
                </a:lnTo>
                <a:lnTo>
                  <a:pt x="0" y="3443"/>
                </a:lnTo>
                <a:lnTo>
                  <a:pt x="1" y="3506"/>
                </a:lnTo>
                <a:lnTo>
                  <a:pt x="3" y="3567"/>
                </a:lnTo>
                <a:lnTo>
                  <a:pt x="7" y="3629"/>
                </a:lnTo>
                <a:lnTo>
                  <a:pt x="14" y="3688"/>
                </a:lnTo>
                <a:lnTo>
                  <a:pt x="23" y="3747"/>
                </a:lnTo>
                <a:lnTo>
                  <a:pt x="28" y="3775"/>
                </a:lnTo>
                <a:lnTo>
                  <a:pt x="34" y="3804"/>
                </a:lnTo>
                <a:lnTo>
                  <a:pt x="40" y="3832"/>
                </a:lnTo>
                <a:lnTo>
                  <a:pt x="47" y="3860"/>
                </a:lnTo>
                <a:lnTo>
                  <a:pt x="54" y="3887"/>
                </a:lnTo>
                <a:lnTo>
                  <a:pt x="62" y="3915"/>
                </a:lnTo>
                <a:lnTo>
                  <a:pt x="71" y="3941"/>
                </a:lnTo>
                <a:lnTo>
                  <a:pt x="81" y="3968"/>
                </a:lnTo>
                <a:lnTo>
                  <a:pt x="91" y="3993"/>
                </a:lnTo>
                <a:lnTo>
                  <a:pt x="102" y="4019"/>
                </a:lnTo>
                <a:lnTo>
                  <a:pt x="113" y="4044"/>
                </a:lnTo>
                <a:lnTo>
                  <a:pt x="124" y="4069"/>
                </a:lnTo>
                <a:lnTo>
                  <a:pt x="138" y="4093"/>
                </a:lnTo>
                <a:lnTo>
                  <a:pt x="151" y="4116"/>
                </a:lnTo>
                <a:lnTo>
                  <a:pt x="165" y="4140"/>
                </a:lnTo>
                <a:lnTo>
                  <a:pt x="179" y="4162"/>
                </a:lnTo>
                <a:lnTo>
                  <a:pt x="195" y="4185"/>
                </a:lnTo>
                <a:lnTo>
                  <a:pt x="211" y="4206"/>
                </a:lnTo>
                <a:lnTo>
                  <a:pt x="228" y="4227"/>
                </a:lnTo>
                <a:lnTo>
                  <a:pt x="246" y="4248"/>
                </a:lnTo>
                <a:lnTo>
                  <a:pt x="264" y="4268"/>
                </a:lnTo>
                <a:lnTo>
                  <a:pt x="283" y="4288"/>
                </a:lnTo>
                <a:lnTo>
                  <a:pt x="303" y="4307"/>
                </a:lnTo>
                <a:lnTo>
                  <a:pt x="324" y="4325"/>
                </a:lnTo>
                <a:lnTo>
                  <a:pt x="346" y="4343"/>
                </a:lnTo>
                <a:lnTo>
                  <a:pt x="367" y="4360"/>
                </a:lnTo>
                <a:lnTo>
                  <a:pt x="390" y="4376"/>
                </a:lnTo>
                <a:lnTo>
                  <a:pt x="414" y="4391"/>
                </a:lnTo>
                <a:lnTo>
                  <a:pt x="439" y="4407"/>
                </a:lnTo>
                <a:lnTo>
                  <a:pt x="465" y="4421"/>
                </a:lnTo>
                <a:lnTo>
                  <a:pt x="490" y="4435"/>
                </a:lnTo>
                <a:lnTo>
                  <a:pt x="518" y="4449"/>
                </a:lnTo>
                <a:lnTo>
                  <a:pt x="545" y="4461"/>
                </a:lnTo>
                <a:lnTo>
                  <a:pt x="575" y="4472"/>
                </a:lnTo>
                <a:lnTo>
                  <a:pt x="604" y="4483"/>
                </a:lnTo>
                <a:lnTo>
                  <a:pt x="635" y="4493"/>
                </a:lnTo>
                <a:lnTo>
                  <a:pt x="666" y="4503"/>
                </a:lnTo>
                <a:lnTo>
                  <a:pt x="699" y="4511"/>
                </a:lnTo>
                <a:lnTo>
                  <a:pt x="732" y="4519"/>
                </a:lnTo>
                <a:lnTo>
                  <a:pt x="766" y="4526"/>
                </a:lnTo>
                <a:lnTo>
                  <a:pt x="801" y="4532"/>
                </a:lnTo>
                <a:lnTo>
                  <a:pt x="838" y="4537"/>
                </a:lnTo>
                <a:lnTo>
                  <a:pt x="874" y="4541"/>
                </a:lnTo>
                <a:lnTo>
                  <a:pt x="912" y="4545"/>
                </a:lnTo>
                <a:lnTo>
                  <a:pt x="952" y="4548"/>
                </a:lnTo>
                <a:lnTo>
                  <a:pt x="991" y="4549"/>
                </a:lnTo>
                <a:lnTo>
                  <a:pt x="1475" y="4566"/>
                </a:lnTo>
                <a:lnTo>
                  <a:pt x="1751" y="4575"/>
                </a:lnTo>
                <a:lnTo>
                  <a:pt x="1876" y="4578"/>
                </a:lnTo>
                <a:lnTo>
                  <a:pt x="1904" y="4578"/>
                </a:lnTo>
                <a:lnTo>
                  <a:pt x="1933" y="4578"/>
                </a:lnTo>
                <a:lnTo>
                  <a:pt x="2057" y="4575"/>
                </a:lnTo>
                <a:lnTo>
                  <a:pt x="2333" y="4566"/>
                </a:lnTo>
                <a:lnTo>
                  <a:pt x="2817" y="4549"/>
                </a:lnTo>
                <a:lnTo>
                  <a:pt x="2857" y="4548"/>
                </a:lnTo>
                <a:lnTo>
                  <a:pt x="2896" y="4545"/>
                </a:lnTo>
                <a:lnTo>
                  <a:pt x="2934" y="4541"/>
                </a:lnTo>
                <a:lnTo>
                  <a:pt x="2971" y="4537"/>
                </a:lnTo>
                <a:lnTo>
                  <a:pt x="3007" y="4532"/>
                </a:lnTo>
                <a:lnTo>
                  <a:pt x="3042" y="4526"/>
                </a:lnTo>
                <a:lnTo>
                  <a:pt x="3077" y="4519"/>
                </a:lnTo>
                <a:lnTo>
                  <a:pt x="3109" y="4511"/>
                </a:lnTo>
                <a:lnTo>
                  <a:pt x="3142" y="4503"/>
                </a:lnTo>
                <a:lnTo>
                  <a:pt x="3173" y="4493"/>
                </a:lnTo>
                <a:lnTo>
                  <a:pt x="3204" y="4483"/>
                </a:lnTo>
                <a:lnTo>
                  <a:pt x="3234" y="4472"/>
                </a:lnTo>
                <a:lnTo>
                  <a:pt x="3263" y="4461"/>
                </a:lnTo>
                <a:lnTo>
                  <a:pt x="3291" y="4449"/>
                </a:lnTo>
                <a:lnTo>
                  <a:pt x="3318" y="4435"/>
                </a:lnTo>
                <a:lnTo>
                  <a:pt x="3345" y="4421"/>
                </a:lnTo>
                <a:lnTo>
                  <a:pt x="3369" y="4407"/>
                </a:lnTo>
                <a:lnTo>
                  <a:pt x="3394" y="4391"/>
                </a:lnTo>
                <a:lnTo>
                  <a:pt x="3418" y="4376"/>
                </a:lnTo>
                <a:lnTo>
                  <a:pt x="3441" y="4360"/>
                </a:lnTo>
                <a:lnTo>
                  <a:pt x="3463" y="4343"/>
                </a:lnTo>
                <a:lnTo>
                  <a:pt x="3484" y="4325"/>
                </a:lnTo>
                <a:lnTo>
                  <a:pt x="3506" y="4307"/>
                </a:lnTo>
                <a:lnTo>
                  <a:pt x="3525" y="4288"/>
                </a:lnTo>
                <a:lnTo>
                  <a:pt x="3544" y="4268"/>
                </a:lnTo>
                <a:lnTo>
                  <a:pt x="3563" y="4248"/>
                </a:lnTo>
                <a:lnTo>
                  <a:pt x="3580" y="4227"/>
                </a:lnTo>
                <a:lnTo>
                  <a:pt x="3597" y="4206"/>
                </a:lnTo>
                <a:lnTo>
                  <a:pt x="3614" y="4185"/>
                </a:lnTo>
                <a:lnTo>
                  <a:pt x="3629" y="4162"/>
                </a:lnTo>
                <a:lnTo>
                  <a:pt x="3643" y="4140"/>
                </a:lnTo>
                <a:lnTo>
                  <a:pt x="3657" y="4116"/>
                </a:lnTo>
                <a:lnTo>
                  <a:pt x="3671" y="4093"/>
                </a:lnTo>
                <a:lnTo>
                  <a:pt x="3684" y="4069"/>
                </a:lnTo>
                <a:lnTo>
                  <a:pt x="3695" y="4044"/>
                </a:lnTo>
                <a:lnTo>
                  <a:pt x="3706" y="4019"/>
                </a:lnTo>
                <a:lnTo>
                  <a:pt x="3717" y="3993"/>
                </a:lnTo>
                <a:lnTo>
                  <a:pt x="3728" y="3968"/>
                </a:lnTo>
                <a:lnTo>
                  <a:pt x="3737" y="3941"/>
                </a:lnTo>
                <a:lnTo>
                  <a:pt x="3746" y="3915"/>
                </a:lnTo>
                <a:lnTo>
                  <a:pt x="3754" y="3887"/>
                </a:lnTo>
                <a:lnTo>
                  <a:pt x="3761" y="3860"/>
                </a:lnTo>
                <a:lnTo>
                  <a:pt x="3768" y="3832"/>
                </a:lnTo>
                <a:lnTo>
                  <a:pt x="3774" y="3804"/>
                </a:lnTo>
                <a:lnTo>
                  <a:pt x="3781" y="3775"/>
                </a:lnTo>
                <a:lnTo>
                  <a:pt x="3786" y="3747"/>
                </a:lnTo>
                <a:lnTo>
                  <a:pt x="3794" y="3688"/>
                </a:lnTo>
                <a:lnTo>
                  <a:pt x="3801" y="3629"/>
                </a:lnTo>
                <a:lnTo>
                  <a:pt x="3805" y="3567"/>
                </a:lnTo>
                <a:lnTo>
                  <a:pt x="3807" y="3506"/>
                </a:lnTo>
                <a:lnTo>
                  <a:pt x="3808" y="3443"/>
                </a:lnTo>
                <a:lnTo>
                  <a:pt x="3806" y="3380"/>
                </a:lnTo>
                <a:lnTo>
                  <a:pt x="3803" y="3317"/>
                </a:lnTo>
                <a:lnTo>
                  <a:pt x="3798" y="3253"/>
                </a:lnTo>
                <a:lnTo>
                  <a:pt x="3791" y="3189"/>
                </a:lnTo>
                <a:lnTo>
                  <a:pt x="3783" y="3123"/>
                </a:lnTo>
                <a:lnTo>
                  <a:pt x="3772" y="3058"/>
                </a:lnTo>
                <a:lnTo>
                  <a:pt x="3761" y="2993"/>
                </a:lnTo>
                <a:lnTo>
                  <a:pt x="3749" y="2928"/>
                </a:lnTo>
                <a:lnTo>
                  <a:pt x="3735" y="2863"/>
                </a:lnTo>
                <a:lnTo>
                  <a:pt x="3719" y="2798"/>
                </a:lnTo>
                <a:lnTo>
                  <a:pt x="3702" y="2734"/>
                </a:lnTo>
                <a:lnTo>
                  <a:pt x="3685" y="2670"/>
                </a:lnTo>
                <a:lnTo>
                  <a:pt x="3666" y="2606"/>
                </a:lnTo>
                <a:lnTo>
                  <a:pt x="3647" y="2544"/>
                </a:lnTo>
                <a:lnTo>
                  <a:pt x="3626" y="2482"/>
                </a:lnTo>
                <a:lnTo>
                  <a:pt x="3605" y="2421"/>
                </a:lnTo>
                <a:lnTo>
                  <a:pt x="3583" y="2359"/>
                </a:lnTo>
                <a:lnTo>
                  <a:pt x="3561" y="2300"/>
                </a:lnTo>
                <a:lnTo>
                  <a:pt x="3537" y="2242"/>
                </a:lnTo>
                <a:lnTo>
                  <a:pt x="3513" y="2185"/>
                </a:lnTo>
                <a:lnTo>
                  <a:pt x="3488" y="2130"/>
                </a:lnTo>
                <a:lnTo>
                  <a:pt x="3464" y="2076"/>
                </a:lnTo>
                <a:lnTo>
                  <a:pt x="3439" y="2023"/>
                </a:lnTo>
                <a:lnTo>
                  <a:pt x="3414" y="1973"/>
                </a:lnTo>
                <a:lnTo>
                  <a:pt x="3388" y="1923"/>
                </a:lnTo>
                <a:lnTo>
                  <a:pt x="3363" y="1877"/>
                </a:lnTo>
                <a:lnTo>
                  <a:pt x="3337" y="1832"/>
                </a:lnTo>
                <a:lnTo>
                  <a:pt x="3312" y="1788"/>
                </a:lnTo>
                <a:lnTo>
                  <a:pt x="3287" y="1747"/>
                </a:lnTo>
                <a:lnTo>
                  <a:pt x="3261" y="1709"/>
                </a:lnTo>
                <a:lnTo>
                  <a:pt x="3237" y="1673"/>
                </a:lnTo>
                <a:lnTo>
                  <a:pt x="3212" y="1638"/>
                </a:lnTo>
                <a:lnTo>
                  <a:pt x="3188" y="1608"/>
                </a:lnTo>
                <a:lnTo>
                  <a:pt x="3164" y="1579"/>
                </a:lnTo>
                <a:lnTo>
                  <a:pt x="3141" y="1554"/>
                </a:lnTo>
                <a:lnTo>
                  <a:pt x="3118" y="1530"/>
                </a:lnTo>
                <a:close/>
                <a:moveTo>
                  <a:pt x="2672" y="3305"/>
                </a:moveTo>
                <a:lnTo>
                  <a:pt x="2672" y="3305"/>
                </a:lnTo>
                <a:lnTo>
                  <a:pt x="2669" y="3323"/>
                </a:lnTo>
                <a:lnTo>
                  <a:pt x="2667" y="3340"/>
                </a:lnTo>
                <a:lnTo>
                  <a:pt x="2663" y="3359"/>
                </a:lnTo>
                <a:lnTo>
                  <a:pt x="2659" y="3376"/>
                </a:lnTo>
                <a:lnTo>
                  <a:pt x="2654" y="3393"/>
                </a:lnTo>
                <a:lnTo>
                  <a:pt x="2649" y="3410"/>
                </a:lnTo>
                <a:lnTo>
                  <a:pt x="2643" y="3427"/>
                </a:lnTo>
                <a:lnTo>
                  <a:pt x="2637" y="3444"/>
                </a:lnTo>
                <a:lnTo>
                  <a:pt x="2629" y="3460"/>
                </a:lnTo>
                <a:lnTo>
                  <a:pt x="2621" y="3477"/>
                </a:lnTo>
                <a:lnTo>
                  <a:pt x="2604" y="3509"/>
                </a:lnTo>
                <a:lnTo>
                  <a:pt x="2584" y="3542"/>
                </a:lnTo>
                <a:lnTo>
                  <a:pt x="2561" y="3574"/>
                </a:lnTo>
                <a:lnTo>
                  <a:pt x="2549" y="3589"/>
                </a:lnTo>
                <a:lnTo>
                  <a:pt x="2537" y="3603"/>
                </a:lnTo>
                <a:lnTo>
                  <a:pt x="2523" y="3617"/>
                </a:lnTo>
                <a:lnTo>
                  <a:pt x="2509" y="3632"/>
                </a:lnTo>
                <a:lnTo>
                  <a:pt x="2495" y="3645"/>
                </a:lnTo>
                <a:lnTo>
                  <a:pt x="2481" y="3658"/>
                </a:lnTo>
                <a:lnTo>
                  <a:pt x="2465" y="3670"/>
                </a:lnTo>
                <a:lnTo>
                  <a:pt x="2449" y="3683"/>
                </a:lnTo>
                <a:lnTo>
                  <a:pt x="2433" y="3695"/>
                </a:lnTo>
                <a:lnTo>
                  <a:pt x="2416" y="3706"/>
                </a:lnTo>
                <a:lnTo>
                  <a:pt x="2398" y="3717"/>
                </a:lnTo>
                <a:lnTo>
                  <a:pt x="2380" y="3727"/>
                </a:lnTo>
                <a:lnTo>
                  <a:pt x="2342" y="3748"/>
                </a:lnTo>
                <a:lnTo>
                  <a:pt x="2302" y="3766"/>
                </a:lnTo>
                <a:lnTo>
                  <a:pt x="2283" y="3774"/>
                </a:lnTo>
                <a:lnTo>
                  <a:pt x="2263" y="3780"/>
                </a:lnTo>
                <a:lnTo>
                  <a:pt x="2242" y="3785"/>
                </a:lnTo>
                <a:lnTo>
                  <a:pt x="2223" y="3792"/>
                </a:lnTo>
                <a:lnTo>
                  <a:pt x="2210" y="3970"/>
                </a:lnTo>
                <a:lnTo>
                  <a:pt x="2209" y="3979"/>
                </a:lnTo>
                <a:lnTo>
                  <a:pt x="2207" y="3987"/>
                </a:lnTo>
                <a:lnTo>
                  <a:pt x="2204" y="3996"/>
                </a:lnTo>
                <a:lnTo>
                  <a:pt x="2200" y="4004"/>
                </a:lnTo>
                <a:lnTo>
                  <a:pt x="2194" y="4013"/>
                </a:lnTo>
                <a:lnTo>
                  <a:pt x="2188" y="4020"/>
                </a:lnTo>
                <a:lnTo>
                  <a:pt x="2181" y="4027"/>
                </a:lnTo>
                <a:lnTo>
                  <a:pt x="2174" y="4033"/>
                </a:lnTo>
                <a:lnTo>
                  <a:pt x="2166" y="4039"/>
                </a:lnTo>
                <a:lnTo>
                  <a:pt x="2157" y="4045"/>
                </a:lnTo>
                <a:lnTo>
                  <a:pt x="2148" y="4049"/>
                </a:lnTo>
                <a:lnTo>
                  <a:pt x="2137" y="4053"/>
                </a:lnTo>
                <a:lnTo>
                  <a:pt x="2127" y="4056"/>
                </a:lnTo>
                <a:lnTo>
                  <a:pt x="2117" y="4059"/>
                </a:lnTo>
                <a:lnTo>
                  <a:pt x="2106" y="4060"/>
                </a:lnTo>
                <a:lnTo>
                  <a:pt x="2095" y="4061"/>
                </a:lnTo>
                <a:lnTo>
                  <a:pt x="2083" y="4061"/>
                </a:lnTo>
                <a:lnTo>
                  <a:pt x="2072" y="4060"/>
                </a:lnTo>
                <a:lnTo>
                  <a:pt x="2061" y="4058"/>
                </a:lnTo>
                <a:lnTo>
                  <a:pt x="2052" y="4055"/>
                </a:lnTo>
                <a:lnTo>
                  <a:pt x="2042" y="4052"/>
                </a:lnTo>
                <a:lnTo>
                  <a:pt x="2032" y="4048"/>
                </a:lnTo>
                <a:lnTo>
                  <a:pt x="2024" y="4043"/>
                </a:lnTo>
                <a:lnTo>
                  <a:pt x="2016" y="4038"/>
                </a:lnTo>
                <a:lnTo>
                  <a:pt x="2009" y="4032"/>
                </a:lnTo>
                <a:lnTo>
                  <a:pt x="2003" y="4025"/>
                </a:lnTo>
                <a:lnTo>
                  <a:pt x="1998" y="4018"/>
                </a:lnTo>
                <a:lnTo>
                  <a:pt x="1993" y="4011"/>
                </a:lnTo>
                <a:lnTo>
                  <a:pt x="1990" y="4002"/>
                </a:lnTo>
                <a:lnTo>
                  <a:pt x="1987" y="3993"/>
                </a:lnTo>
                <a:lnTo>
                  <a:pt x="1986" y="3985"/>
                </a:lnTo>
                <a:lnTo>
                  <a:pt x="1985" y="3976"/>
                </a:lnTo>
                <a:lnTo>
                  <a:pt x="1987" y="3833"/>
                </a:lnTo>
                <a:lnTo>
                  <a:pt x="1973" y="3834"/>
                </a:lnTo>
                <a:lnTo>
                  <a:pt x="1960" y="3835"/>
                </a:lnTo>
                <a:lnTo>
                  <a:pt x="1946" y="3836"/>
                </a:lnTo>
                <a:lnTo>
                  <a:pt x="1932" y="3837"/>
                </a:lnTo>
                <a:lnTo>
                  <a:pt x="1906" y="3836"/>
                </a:lnTo>
                <a:lnTo>
                  <a:pt x="1882" y="3835"/>
                </a:lnTo>
                <a:lnTo>
                  <a:pt x="1834" y="3832"/>
                </a:lnTo>
                <a:lnTo>
                  <a:pt x="1838" y="3976"/>
                </a:lnTo>
                <a:lnTo>
                  <a:pt x="1837" y="3985"/>
                </a:lnTo>
                <a:lnTo>
                  <a:pt x="1836" y="3993"/>
                </a:lnTo>
                <a:lnTo>
                  <a:pt x="1833" y="4001"/>
                </a:lnTo>
                <a:lnTo>
                  <a:pt x="1830" y="4010"/>
                </a:lnTo>
                <a:lnTo>
                  <a:pt x="1825" y="4017"/>
                </a:lnTo>
                <a:lnTo>
                  <a:pt x="1820" y="4024"/>
                </a:lnTo>
                <a:lnTo>
                  <a:pt x="1813" y="4031"/>
                </a:lnTo>
                <a:lnTo>
                  <a:pt x="1806" y="4037"/>
                </a:lnTo>
                <a:lnTo>
                  <a:pt x="1798" y="4042"/>
                </a:lnTo>
                <a:lnTo>
                  <a:pt x="1790" y="4047"/>
                </a:lnTo>
                <a:lnTo>
                  <a:pt x="1781" y="4051"/>
                </a:lnTo>
                <a:lnTo>
                  <a:pt x="1772" y="4054"/>
                </a:lnTo>
                <a:lnTo>
                  <a:pt x="1762" y="4057"/>
                </a:lnTo>
                <a:lnTo>
                  <a:pt x="1750" y="4059"/>
                </a:lnTo>
                <a:lnTo>
                  <a:pt x="1740" y="4060"/>
                </a:lnTo>
                <a:lnTo>
                  <a:pt x="1729" y="4060"/>
                </a:lnTo>
                <a:lnTo>
                  <a:pt x="1718" y="4059"/>
                </a:lnTo>
                <a:lnTo>
                  <a:pt x="1706" y="4058"/>
                </a:lnTo>
                <a:lnTo>
                  <a:pt x="1695" y="4055"/>
                </a:lnTo>
                <a:lnTo>
                  <a:pt x="1685" y="4052"/>
                </a:lnTo>
                <a:lnTo>
                  <a:pt x="1675" y="4048"/>
                </a:lnTo>
                <a:lnTo>
                  <a:pt x="1666" y="4043"/>
                </a:lnTo>
                <a:lnTo>
                  <a:pt x="1658" y="4038"/>
                </a:lnTo>
                <a:lnTo>
                  <a:pt x="1649" y="4032"/>
                </a:lnTo>
                <a:lnTo>
                  <a:pt x="1641" y="4026"/>
                </a:lnTo>
                <a:lnTo>
                  <a:pt x="1635" y="4019"/>
                </a:lnTo>
                <a:lnTo>
                  <a:pt x="1629" y="4011"/>
                </a:lnTo>
                <a:lnTo>
                  <a:pt x="1624" y="4002"/>
                </a:lnTo>
                <a:lnTo>
                  <a:pt x="1620" y="3994"/>
                </a:lnTo>
                <a:lnTo>
                  <a:pt x="1617" y="3986"/>
                </a:lnTo>
                <a:lnTo>
                  <a:pt x="1614" y="3977"/>
                </a:lnTo>
                <a:lnTo>
                  <a:pt x="1613" y="3968"/>
                </a:lnTo>
                <a:lnTo>
                  <a:pt x="1600" y="3789"/>
                </a:lnTo>
                <a:lnTo>
                  <a:pt x="1573" y="3780"/>
                </a:lnTo>
                <a:lnTo>
                  <a:pt x="1547" y="3770"/>
                </a:lnTo>
                <a:lnTo>
                  <a:pt x="1521" y="3760"/>
                </a:lnTo>
                <a:lnTo>
                  <a:pt x="1498" y="3749"/>
                </a:lnTo>
                <a:lnTo>
                  <a:pt x="1474" y="3737"/>
                </a:lnTo>
                <a:lnTo>
                  <a:pt x="1452" y="3724"/>
                </a:lnTo>
                <a:lnTo>
                  <a:pt x="1429" y="3711"/>
                </a:lnTo>
                <a:lnTo>
                  <a:pt x="1409" y="3697"/>
                </a:lnTo>
                <a:lnTo>
                  <a:pt x="1387" y="3678"/>
                </a:lnTo>
                <a:lnTo>
                  <a:pt x="1365" y="3659"/>
                </a:lnTo>
                <a:lnTo>
                  <a:pt x="1345" y="3639"/>
                </a:lnTo>
                <a:lnTo>
                  <a:pt x="1324" y="3616"/>
                </a:lnTo>
                <a:lnTo>
                  <a:pt x="1305" y="3594"/>
                </a:lnTo>
                <a:lnTo>
                  <a:pt x="1287" y="3569"/>
                </a:lnTo>
                <a:lnTo>
                  <a:pt x="1269" y="3544"/>
                </a:lnTo>
                <a:lnTo>
                  <a:pt x="1252" y="3518"/>
                </a:lnTo>
                <a:lnTo>
                  <a:pt x="1237" y="3489"/>
                </a:lnTo>
                <a:lnTo>
                  <a:pt x="1222" y="3460"/>
                </a:lnTo>
                <a:lnTo>
                  <a:pt x="1207" y="3432"/>
                </a:lnTo>
                <a:lnTo>
                  <a:pt x="1194" y="3401"/>
                </a:lnTo>
                <a:lnTo>
                  <a:pt x="1182" y="3370"/>
                </a:lnTo>
                <a:lnTo>
                  <a:pt x="1170" y="3338"/>
                </a:lnTo>
                <a:lnTo>
                  <a:pt x="1159" y="3306"/>
                </a:lnTo>
                <a:lnTo>
                  <a:pt x="1149" y="3272"/>
                </a:lnTo>
                <a:lnTo>
                  <a:pt x="1148" y="3258"/>
                </a:lnTo>
                <a:lnTo>
                  <a:pt x="1149" y="3244"/>
                </a:lnTo>
                <a:lnTo>
                  <a:pt x="1151" y="3230"/>
                </a:lnTo>
                <a:lnTo>
                  <a:pt x="1154" y="3217"/>
                </a:lnTo>
                <a:lnTo>
                  <a:pt x="1158" y="3205"/>
                </a:lnTo>
                <a:lnTo>
                  <a:pt x="1165" y="3194"/>
                </a:lnTo>
                <a:lnTo>
                  <a:pt x="1172" y="3183"/>
                </a:lnTo>
                <a:lnTo>
                  <a:pt x="1179" y="3173"/>
                </a:lnTo>
                <a:lnTo>
                  <a:pt x="1188" y="3165"/>
                </a:lnTo>
                <a:lnTo>
                  <a:pt x="1197" y="3157"/>
                </a:lnTo>
                <a:lnTo>
                  <a:pt x="1208" y="3151"/>
                </a:lnTo>
                <a:lnTo>
                  <a:pt x="1220" y="3146"/>
                </a:lnTo>
                <a:lnTo>
                  <a:pt x="1232" y="3142"/>
                </a:lnTo>
                <a:lnTo>
                  <a:pt x="1245" y="3140"/>
                </a:lnTo>
                <a:lnTo>
                  <a:pt x="1258" y="3139"/>
                </a:lnTo>
                <a:lnTo>
                  <a:pt x="1273" y="3139"/>
                </a:lnTo>
                <a:lnTo>
                  <a:pt x="1288" y="3141"/>
                </a:lnTo>
                <a:lnTo>
                  <a:pt x="1302" y="3145"/>
                </a:lnTo>
                <a:lnTo>
                  <a:pt x="1316" y="3149"/>
                </a:lnTo>
                <a:lnTo>
                  <a:pt x="1330" y="3155"/>
                </a:lnTo>
                <a:lnTo>
                  <a:pt x="1343" y="3163"/>
                </a:lnTo>
                <a:lnTo>
                  <a:pt x="1355" y="3171"/>
                </a:lnTo>
                <a:lnTo>
                  <a:pt x="1367" y="3181"/>
                </a:lnTo>
                <a:lnTo>
                  <a:pt x="1378" y="3192"/>
                </a:lnTo>
                <a:lnTo>
                  <a:pt x="1389" y="3203"/>
                </a:lnTo>
                <a:lnTo>
                  <a:pt x="1398" y="3215"/>
                </a:lnTo>
                <a:lnTo>
                  <a:pt x="1407" y="3228"/>
                </a:lnTo>
                <a:lnTo>
                  <a:pt x="1414" y="3243"/>
                </a:lnTo>
                <a:lnTo>
                  <a:pt x="1420" y="3256"/>
                </a:lnTo>
                <a:lnTo>
                  <a:pt x="1424" y="3271"/>
                </a:lnTo>
                <a:lnTo>
                  <a:pt x="1428" y="3286"/>
                </a:lnTo>
                <a:lnTo>
                  <a:pt x="1430" y="3302"/>
                </a:lnTo>
                <a:lnTo>
                  <a:pt x="1436" y="3321"/>
                </a:lnTo>
                <a:lnTo>
                  <a:pt x="1441" y="3339"/>
                </a:lnTo>
                <a:lnTo>
                  <a:pt x="1447" y="3358"/>
                </a:lnTo>
                <a:lnTo>
                  <a:pt x="1454" y="3375"/>
                </a:lnTo>
                <a:lnTo>
                  <a:pt x="1461" y="3391"/>
                </a:lnTo>
                <a:lnTo>
                  <a:pt x="1469" y="3407"/>
                </a:lnTo>
                <a:lnTo>
                  <a:pt x="1477" y="3421"/>
                </a:lnTo>
                <a:lnTo>
                  <a:pt x="1486" y="3435"/>
                </a:lnTo>
                <a:lnTo>
                  <a:pt x="1496" y="3449"/>
                </a:lnTo>
                <a:lnTo>
                  <a:pt x="1506" y="3463"/>
                </a:lnTo>
                <a:lnTo>
                  <a:pt x="1516" y="3475"/>
                </a:lnTo>
                <a:lnTo>
                  <a:pt x="1527" y="3487"/>
                </a:lnTo>
                <a:lnTo>
                  <a:pt x="1538" y="3499"/>
                </a:lnTo>
                <a:lnTo>
                  <a:pt x="1551" y="3510"/>
                </a:lnTo>
                <a:lnTo>
                  <a:pt x="1577" y="3533"/>
                </a:lnTo>
                <a:lnTo>
                  <a:pt x="1542" y="2990"/>
                </a:lnTo>
                <a:lnTo>
                  <a:pt x="1507" y="2977"/>
                </a:lnTo>
                <a:lnTo>
                  <a:pt x="1474" y="2962"/>
                </a:lnTo>
                <a:lnTo>
                  <a:pt x="1446" y="2949"/>
                </a:lnTo>
                <a:lnTo>
                  <a:pt x="1420" y="2937"/>
                </a:lnTo>
                <a:lnTo>
                  <a:pt x="1389" y="2918"/>
                </a:lnTo>
                <a:lnTo>
                  <a:pt x="1359" y="2897"/>
                </a:lnTo>
                <a:lnTo>
                  <a:pt x="1345" y="2886"/>
                </a:lnTo>
                <a:lnTo>
                  <a:pt x="1332" y="2875"/>
                </a:lnTo>
                <a:lnTo>
                  <a:pt x="1318" y="2864"/>
                </a:lnTo>
                <a:lnTo>
                  <a:pt x="1306" y="2852"/>
                </a:lnTo>
                <a:lnTo>
                  <a:pt x="1294" y="2840"/>
                </a:lnTo>
                <a:lnTo>
                  <a:pt x="1283" y="2827"/>
                </a:lnTo>
                <a:lnTo>
                  <a:pt x="1273" y="2815"/>
                </a:lnTo>
                <a:lnTo>
                  <a:pt x="1262" y="2801"/>
                </a:lnTo>
                <a:lnTo>
                  <a:pt x="1252" y="2787"/>
                </a:lnTo>
                <a:lnTo>
                  <a:pt x="1243" y="2774"/>
                </a:lnTo>
                <a:lnTo>
                  <a:pt x="1235" y="2760"/>
                </a:lnTo>
                <a:lnTo>
                  <a:pt x="1227" y="2744"/>
                </a:lnTo>
                <a:lnTo>
                  <a:pt x="1212" y="2715"/>
                </a:lnTo>
                <a:lnTo>
                  <a:pt x="1200" y="2684"/>
                </a:lnTo>
                <a:lnTo>
                  <a:pt x="1190" y="2654"/>
                </a:lnTo>
                <a:lnTo>
                  <a:pt x="1182" y="2622"/>
                </a:lnTo>
                <a:lnTo>
                  <a:pt x="1177" y="2590"/>
                </a:lnTo>
                <a:lnTo>
                  <a:pt x="1173" y="2557"/>
                </a:lnTo>
                <a:lnTo>
                  <a:pt x="1172" y="2523"/>
                </a:lnTo>
                <a:lnTo>
                  <a:pt x="1173" y="2490"/>
                </a:lnTo>
                <a:lnTo>
                  <a:pt x="1175" y="2458"/>
                </a:lnTo>
                <a:lnTo>
                  <a:pt x="1179" y="2429"/>
                </a:lnTo>
                <a:lnTo>
                  <a:pt x="1185" y="2399"/>
                </a:lnTo>
                <a:lnTo>
                  <a:pt x="1192" y="2370"/>
                </a:lnTo>
                <a:lnTo>
                  <a:pt x="1201" y="2341"/>
                </a:lnTo>
                <a:lnTo>
                  <a:pt x="1212" y="2314"/>
                </a:lnTo>
                <a:lnTo>
                  <a:pt x="1225" y="2286"/>
                </a:lnTo>
                <a:lnTo>
                  <a:pt x="1239" y="2260"/>
                </a:lnTo>
                <a:lnTo>
                  <a:pt x="1254" y="2234"/>
                </a:lnTo>
                <a:lnTo>
                  <a:pt x="1270" y="2209"/>
                </a:lnTo>
                <a:lnTo>
                  <a:pt x="1289" y="2185"/>
                </a:lnTo>
                <a:lnTo>
                  <a:pt x="1308" y="2163"/>
                </a:lnTo>
                <a:lnTo>
                  <a:pt x="1329" y="2140"/>
                </a:lnTo>
                <a:lnTo>
                  <a:pt x="1350" y="2120"/>
                </a:lnTo>
                <a:lnTo>
                  <a:pt x="1372" y="2101"/>
                </a:lnTo>
                <a:lnTo>
                  <a:pt x="1396" y="2082"/>
                </a:lnTo>
                <a:lnTo>
                  <a:pt x="1413" y="2069"/>
                </a:lnTo>
                <a:lnTo>
                  <a:pt x="1432" y="2058"/>
                </a:lnTo>
                <a:lnTo>
                  <a:pt x="1453" y="2046"/>
                </a:lnTo>
                <a:lnTo>
                  <a:pt x="1474" y="2034"/>
                </a:lnTo>
                <a:lnTo>
                  <a:pt x="1498" y="2024"/>
                </a:lnTo>
                <a:lnTo>
                  <a:pt x="1521" y="2013"/>
                </a:lnTo>
                <a:lnTo>
                  <a:pt x="1547" y="2003"/>
                </a:lnTo>
                <a:lnTo>
                  <a:pt x="1574" y="1993"/>
                </a:lnTo>
                <a:lnTo>
                  <a:pt x="1590" y="1796"/>
                </a:lnTo>
                <a:lnTo>
                  <a:pt x="1592" y="1786"/>
                </a:lnTo>
                <a:lnTo>
                  <a:pt x="1594" y="1777"/>
                </a:lnTo>
                <a:lnTo>
                  <a:pt x="1599" y="1768"/>
                </a:lnTo>
                <a:lnTo>
                  <a:pt x="1603" y="1758"/>
                </a:lnTo>
                <a:lnTo>
                  <a:pt x="1609" y="1749"/>
                </a:lnTo>
                <a:lnTo>
                  <a:pt x="1615" y="1741"/>
                </a:lnTo>
                <a:lnTo>
                  <a:pt x="1622" y="1734"/>
                </a:lnTo>
                <a:lnTo>
                  <a:pt x="1630" y="1727"/>
                </a:lnTo>
                <a:lnTo>
                  <a:pt x="1639" y="1720"/>
                </a:lnTo>
                <a:lnTo>
                  <a:pt x="1648" y="1714"/>
                </a:lnTo>
                <a:lnTo>
                  <a:pt x="1659" y="1709"/>
                </a:lnTo>
                <a:lnTo>
                  <a:pt x="1669" y="1704"/>
                </a:lnTo>
                <a:lnTo>
                  <a:pt x="1680" y="1700"/>
                </a:lnTo>
                <a:lnTo>
                  <a:pt x="1691" y="1697"/>
                </a:lnTo>
                <a:lnTo>
                  <a:pt x="1703" y="1695"/>
                </a:lnTo>
                <a:lnTo>
                  <a:pt x="1716" y="1694"/>
                </a:lnTo>
                <a:lnTo>
                  <a:pt x="1727" y="1694"/>
                </a:lnTo>
                <a:lnTo>
                  <a:pt x="1739" y="1695"/>
                </a:lnTo>
                <a:lnTo>
                  <a:pt x="1750" y="1697"/>
                </a:lnTo>
                <a:lnTo>
                  <a:pt x="1760" y="1700"/>
                </a:lnTo>
                <a:lnTo>
                  <a:pt x="1771" y="1703"/>
                </a:lnTo>
                <a:lnTo>
                  <a:pt x="1781" y="1708"/>
                </a:lnTo>
                <a:lnTo>
                  <a:pt x="1789" y="1713"/>
                </a:lnTo>
                <a:lnTo>
                  <a:pt x="1797" y="1719"/>
                </a:lnTo>
                <a:lnTo>
                  <a:pt x="1805" y="1725"/>
                </a:lnTo>
                <a:lnTo>
                  <a:pt x="1811" y="1732"/>
                </a:lnTo>
                <a:lnTo>
                  <a:pt x="1818" y="1740"/>
                </a:lnTo>
                <a:lnTo>
                  <a:pt x="1822" y="1748"/>
                </a:lnTo>
                <a:lnTo>
                  <a:pt x="1826" y="1756"/>
                </a:lnTo>
                <a:lnTo>
                  <a:pt x="1829" y="1766"/>
                </a:lnTo>
                <a:lnTo>
                  <a:pt x="1830" y="1775"/>
                </a:lnTo>
                <a:lnTo>
                  <a:pt x="1831" y="1784"/>
                </a:lnTo>
                <a:lnTo>
                  <a:pt x="1826" y="1944"/>
                </a:lnTo>
                <a:lnTo>
                  <a:pt x="1849" y="1943"/>
                </a:lnTo>
                <a:lnTo>
                  <a:pt x="1861" y="1942"/>
                </a:lnTo>
                <a:lnTo>
                  <a:pt x="1873" y="1941"/>
                </a:lnTo>
                <a:lnTo>
                  <a:pt x="1904" y="1942"/>
                </a:lnTo>
                <a:lnTo>
                  <a:pt x="1934" y="1944"/>
                </a:lnTo>
                <a:lnTo>
                  <a:pt x="1992" y="1949"/>
                </a:lnTo>
                <a:lnTo>
                  <a:pt x="1989" y="1784"/>
                </a:lnTo>
                <a:lnTo>
                  <a:pt x="1990" y="1774"/>
                </a:lnTo>
                <a:lnTo>
                  <a:pt x="1991" y="1765"/>
                </a:lnTo>
                <a:lnTo>
                  <a:pt x="1994" y="1755"/>
                </a:lnTo>
                <a:lnTo>
                  <a:pt x="1998" y="1747"/>
                </a:lnTo>
                <a:lnTo>
                  <a:pt x="2002" y="1739"/>
                </a:lnTo>
                <a:lnTo>
                  <a:pt x="2008" y="1731"/>
                </a:lnTo>
                <a:lnTo>
                  <a:pt x="2015" y="1725"/>
                </a:lnTo>
                <a:lnTo>
                  <a:pt x="2022" y="1718"/>
                </a:lnTo>
                <a:lnTo>
                  <a:pt x="2030" y="1712"/>
                </a:lnTo>
                <a:lnTo>
                  <a:pt x="2040" y="1707"/>
                </a:lnTo>
                <a:lnTo>
                  <a:pt x="2049" y="1702"/>
                </a:lnTo>
                <a:lnTo>
                  <a:pt x="2059" y="1698"/>
                </a:lnTo>
                <a:lnTo>
                  <a:pt x="2070" y="1696"/>
                </a:lnTo>
                <a:lnTo>
                  <a:pt x="2081" y="1694"/>
                </a:lnTo>
                <a:lnTo>
                  <a:pt x="2094" y="1693"/>
                </a:lnTo>
                <a:lnTo>
                  <a:pt x="2105" y="1693"/>
                </a:lnTo>
                <a:lnTo>
                  <a:pt x="2117" y="1694"/>
                </a:lnTo>
                <a:lnTo>
                  <a:pt x="2129" y="1695"/>
                </a:lnTo>
                <a:lnTo>
                  <a:pt x="2140" y="1698"/>
                </a:lnTo>
                <a:lnTo>
                  <a:pt x="2152" y="1702"/>
                </a:lnTo>
                <a:lnTo>
                  <a:pt x="2162" y="1707"/>
                </a:lnTo>
                <a:lnTo>
                  <a:pt x="2172" y="1712"/>
                </a:lnTo>
                <a:lnTo>
                  <a:pt x="2181" y="1718"/>
                </a:lnTo>
                <a:lnTo>
                  <a:pt x="2190" y="1724"/>
                </a:lnTo>
                <a:lnTo>
                  <a:pt x="2199" y="1731"/>
                </a:lnTo>
                <a:lnTo>
                  <a:pt x="2206" y="1739"/>
                </a:lnTo>
                <a:lnTo>
                  <a:pt x="2213" y="1747"/>
                </a:lnTo>
                <a:lnTo>
                  <a:pt x="2218" y="1755"/>
                </a:lnTo>
                <a:lnTo>
                  <a:pt x="2223" y="1765"/>
                </a:lnTo>
                <a:lnTo>
                  <a:pt x="2226" y="1774"/>
                </a:lnTo>
                <a:lnTo>
                  <a:pt x="2229" y="1783"/>
                </a:lnTo>
                <a:lnTo>
                  <a:pt x="2230" y="1793"/>
                </a:lnTo>
                <a:lnTo>
                  <a:pt x="2246" y="2001"/>
                </a:lnTo>
                <a:lnTo>
                  <a:pt x="2256" y="2004"/>
                </a:lnTo>
                <a:lnTo>
                  <a:pt x="2266" y="2007"/>
                </a:lnTo>
                <a:lnTo>
                  <a:pt x="2307" y="2024"/>
                </a:lnTo>
                <a:lnTo>
                  <a:pt x="2344" y="2043"/>
                </a:lnTo>
                <a:lnTo>
                  <a:pt x="2379" y="2063"/>
                </a:lnTo>
                <a:lnTo>
                  <a:pt x="2395" y="2073"/>
                </a:lnTo>
                <a:lnTo>
                  <a:pt x="2411" y="2084"/>
                </a:lnTo>
                <a:lnTo>
                  <a:pt x="2427" y="2096"/>
                </a:lnTo>
                <a:lnTo>
                  <a:pt x="2441" y="2107"/>
                </a:lnTo>
                <a:lnTo>
                  <a:pt x="2454" y="2119"/>
                </a:lnTo>
                <a:lnTo>
                  <a:pt x="2467" y="2130"/>
                </a:lnTo>
                <a:lnTo>
                  <a:pt x="2481" y="2143"/>
                </a:lnTo>
                <a:lnTo>
                  <a:pt x="2493" y="2156"/>
                </a:lnTo>
                <a:lnTo>
                  <a:pt x="2504" y="2169"/>
                </a:lnTo>
                <a:lnTo>
                  <a:pt x="2514" y="2182"/>
                </a:lnTo>
                <a:lnTo>
                  <a:pt x="2525" y="2196"/>
                </a:lnTo>
                <a:lnTo>
                  <a:pt x="2535" y="2211"/>
                </a:lnTo>
                <a:lnTo>
                  <a:pt x="2544" y="2227"/>
                </a:lnTo>
                <a:lnTo>
                  <a:pt x="2553" y="2244"/>
                </a:lnTo>
                <a:lnTo>
                  <a:pt x="2562" y="2262"/>
                </a:lnTo>
                <a:lnTo>
                  <a:pt x="2570" y="2280"/>
                </a:lnTo>
                <a:lnTo>
                  <a:pt x="2587" y="2319"/>
                </a:lnTo>
                <a:lnTo>
                  <a:pt x="2602" y="2359"/>
                </a:lnTo>
                <a:lnTo>
                  <a:pt x="2615" y="2403"/>
                </a:lnTo>
                <a:lnTo>
                  <a:pt x="2626" y="2447"/>
                </a:lnTo>
                <a:lnTo>
                  <a:pt x="2637" y="2493"/>
                </a:lnTo>
                <a:lnTo>
                  <a:pt x="2637" y="2508"/>
                </a:lnTo>
                <a:lnTo>
                  <a:pt x="2636" y="2523"/>
                </a:lnTo>
                <a:lnTo>
                  <a:pt x="2633" y="2539"/>
                </a:lnTo>
                <a:lnTo>
                  <a:pt x="2628" y="2553"/>
                </a:lnTo>
                <a:lnTo>
                  <a:pt x="2623" y="2566"/>
                </a:lnTo>
                <a:lnTo>
                  <a:pt x="2616" y="2578"/>
                </a:lnTo>
                <a:lnTo>
                  <a:pt x="2609" y="2590"/>
                </a:lnTo>
                <a:lnTo>
                  <a:pt x="2600" y="2601"/>
                </a:lnTo>
                <a:lnTo>
                  <a:pt x="2591" y="2611"/>
                </a:lnTo>
                <a:lnTo>
                  <a:pt x="2580" y="2619"/>
                </a:lnTo>
                <a:lnTo>
                  <a:pt x="2568" y="2626"/>
                </a:lnTo>
                <a:lnTo>
                  <a:pt x="2556" y="2632"/>
                </a:lnTo>
                <a:lnTo>
                  <a:pt x="2543" y="2637"/>
                </a:lnTo>
                <a:lnTo>
                  <a:pt x="2529" y="2642"/>
                </a:lnTo>
                <a:lnTo>
                  <a:pt x="2514" y="2644"/>
                </a:lnTo>
                <a:lnTo>
                  <a:pt x="2500" y="2644"/>
                </a:lnTo>
                <a:lnTo>
                  <a:pt x="2485" y="2643"/>
                </a:lnTo>
                <a:lnTo>
                  <a:pt x="2470" y="2640"/>
                </a:lnTo>
                <a:lnTo>
                  <a:pt x="2454" y="2635"/>
                </a:lnTo>
                <a:lnTo>
                  <a:pt x="2440" y="2629"/>
                </a:lnTo>
                <a:lnTo>
                  <a:pt x="2427" y="2622"/>
                </a:lnTo>
                <a:lnTo>
                  <a:pt x="2413" y="2614"/>
                </a:lnTo>
                <a:lnTo>
                  <a:pt x="2401" y="2604"/>
                </a:lnTo>
                <a:lnTo>
                  <a:pt x="2390" y="2594"/>
                </a:lnTo>
                <a:lnTo>
                  <a:pt x="2380" y="2581"/>
                </a:lnTo>
                <a:lnTo>
                  <a:pt x="2371" y="2569"/>
                </a:lnTo>
                <a:lnTo>
                  <a:pt x="2363" y="2555"/>
                </a:lnTo>
                <a:lnTo>
                  <a:pt x="2355" y="2541"/>
                </a:lnTo>
                <a:lnTo>
                  <a:pt x="2349" y="2525"/>
                </a:lnTo>
                <a:lnTo>
                  <a:pt x="2345" y="2510"/>
                </a:lnTo>
                <a:lnTo>
                  <a:pt x="2342" y="2494"/>
                </a:lnTo>
                <a:lnTo>
                  <a:pt x="2341" y="2478"/>
                </a:lnTo>
                <a:lnTo>
                  <a:pt x="2335" y="2453"/>
                </a:lnTo>
                <a:lnTo>
                  <a:pt x="2329" y="2432"/>
                </a:lnTo>
                <a:lnTo>
                  <a:pt x="2321" y="2411"/>
                </a:lnTo>
                <a:lnTo>
                  <a:pt x="2313" y="2392"/>
                </a:lnTo>
                <a:lnTo>
                  <a:pt x="2302" y="2374"/>
                </a:lnTo>
                <a:lnTo>
                  <a:pt x="2291" y="2357"/>
                </a:lnTo>
                <a:lnTo>
                  <a:pt x="2280" y="2341"/>
                </a:lnTo>
                <a:lnTo>
                  <a:pt x="2268" y="2325"/>
                </a:lnTo>
                <a:lnTo>
                  <a:pt x="2278" y="2832"/>
                </a:lnTo>
                <a:lnTo>
                  <a:pt x="2328" y="2847"/>
                </a:lnTo>
                <a:lnTo>
                  <a:pt x="2372" y="2864"/>
                </a:lnTo>
                <a:lnTo>
                  <a:pt x="2409" y="2878"/>
                </a:lnTo>
                <a:lnTo>
                  <a:pt x="2442" y="2891"/>
                </a:lnTo>
                <a:lnTo>
                  <a:pt x="2473" y="2906"/>
                </a:lnTo>
                <a:lnTo>
                  <a:pt x="2501" y="2923"/>
                </a:lnTo>
                <a:lnTo>
                  <a:pt x="2514" y="2932"/>
                </a:lnTo>
                <a:lnTo>
                  <a:pt x="2528" y="2941"/>
                </a:lnTo>
                <a:lnTo>
                  <a:pt x="2540" y="2950"/>
                </a:lnTo>
                <a:lnTo>
                  <a:pt x="2551" y="2960"/>
                </a:lnTo>
                <a:lnTo>
                  <a:pt x="2563" y="2971"/>
                </a:lnTo>
                <a:lnTo>
                  <a:pt x="2573" y="2981"/>
                </a:lnTo>
                <a:lnTo>
                  <a:pt x="2584" y="2992"/>
                </a:lnTo>
                <a:lnTo>
                  <a:pt x="2594" y="3003"/>
                </a:lnTo>
                <a:lnTo>
                  <a:pt x="2603" y="3015"/>
                </a:lnTo>
                <a:lnTo>
                  <a:pt x="2612" y="3028"/>
                </a:lnTo>
                <a:lnTo>
                  <a:pt x="2620" y="3040"/>
                </a:lnTo>
                <a:lnTo>
                  <a:pt x="2628" y="3053"/>
                </a:lnTo>
                <a:lnTo>
                  <a:pt x="2636" y="3066"/>
                </a:lnTo>
                <a:lnTo>
                  <a:pt x="2642" y="3080"/>
                </a:lnTo>
                <a:lnTo>
                  <a:pt x="2648" y="3094"/>
                </a:lnTo>
                <a:lnTo>
                  <a:pt x="2653" y="3108"/>
                </a:lnTo>
                <a:lnTo>
                  <a:pt x="2658" y="3122"/>
                </a:lnTo>
                <a:lnTo>
                  <a:pt x="2662" y="3138"/>
                </a:lnTo>
                <a:lnTo>
                  <a:pt x="2666" y="3153"/>
                </a:lnTo>
                <a:lnTo>
                  <a:pt x="2669" y="3168"/>
                </a:lnTo>
                <a:lnTo>
                  <a:pt x="2671" y="3184"/>
                </a:lnTo>
                <a:lnTo>
                  <a:pt x="2673" y="3201"/>
                </a:lnTo>
                <a:lnTo>
                  <a:pt x="2675" y="3234"/>
                </a:lnTo>
                <a:lnTo>
                  <a:pt x="2674" y="3269"/>
                </a:lnTo>
                <a:lnTo>
                  <a:pt x="2672" y="3305"/>
                </a:lnTo>
                <a:close/>
                <a:moveTo>
                  <a:pt x="2291" y="3213"/>
                </a:moveTo>
                <a:lnTo>
                  <a:pt x="2291" y="3213"/>
                </a:lnTo>
                <a:lnTo>
                  <a:pt x="2285" y="3210"/>
                </a:lnTo>
                <a:lnTo>
                  <a:pt x="2279" y="3207"/>
                </a:lnTo>
                <a:lnTo>
                  <a:pt x="2266" y="3202"/>
                </a:lnTo>
                <a:lnTo>
                  <a:pt x="2240" y="3563"/>
                </a:lnTo>
                <a:lnTo>
                  <a:pt x="2247" y="3560"/>
                </a:lnTo>
                <a:lnTo>
                  <a:pt x="2250" y="3558"/>
                </a:lnTo>
                <a:lnTo>
                  <a:pt x="2254" y="3557"/>
                </a:lnTo>
                <a:lnTo>
                  <a:pt x="2267" y="3546"/>
                </a:lnTo>
                <a:lnTo>
                  <a:pt x="2279" y="3536"/>
                </a:lnTo>
                <a:lnTo>
                  <a:pt x="2291" y="3526"/>
                </a:lnTo>
                <a:lnTo>
                  <a:pt x="2301" y="3514"/>
                </a:lnTo>
                <a:lnTo>
                  <a:pt x="2312" y="3503"/>
                </a:lnTo>
                <a:lnTo>
                  <a:pt x="2321" y="3492"/>
                </a:lnTo>
                <a:lnTo>
                  <a:pt x="2330" y="3480"/>
                </a:lnTo>
                <a:lnTo>
                  <a:pt x="2338" y="3469"/>
                </a:lnTo>
                <a:lnTo>
                  <a:pt x="2344" y="3456"/>
                </a:lnTo>
                <a:lnTo>
                  <a:pt x="2350" y="3444"/>
                </a:lnTo>
                <a:lnTo>
                  <a:pt x="2356" y="3432"/>
                </a:lnTo>
                <a:lnTo>
                  <a:pt x="2361" y="3419"/>
                </a:lnTo>
                <a:lnTo>
                  <a:pt x="2365" y="3407"/>
                </a:lnTo>
                <a:lnTo>
                  <a:pt x="2368" y="3393"/>
                </a:lnTo>
                <a:lnTo>
                  <a:pt x="2371" y="3380"/>
                </a:lnTo>
                <a:lnTo>
                  <a:pt x="2372" y="3366"/>
                </a:lnTo>
                <a:lnTo>
                  <a:pt x="2373" y="3355"/>
                </a:lnTo>
                <a:lnTo>
                  <a:pt x="2373" y="3342"/>
                </a:lnTo>
                <a:lnTo>
                  <a:pt x="2372" y="3331"/>
                </a:lnTo>
                <a:lnTo>
                  <a:pt x="2371" y="3320"/>
                </a:lnTo>
                <a:lnTo>
                  <a:pt x="2368" y="3309"/>
                </a:lnTo>
                <a:lnTo>
                  <a:pt x="2365" y="3299"/>
                </a:lnTo>
                <a:lnTo>
                  <a:pt x="2361" y="3288"/>
                </a:lnTo>
                <a:lnTo>
                  <a:pt x="2356" y="3278"/>
                </a:lnTo>
                <a:lnTo>
                  <a:pt x="2350" y="3269"/>
                </a:lnTo>
                <a:lnTo>
                  <a:pt x="2344" y="3260"/>
                </a:lnTo>
                <a:lnTo>
                  <a:pt x="2337" y="3252"/>
                </a:lnTo>
                <a:lnTo>
                  <a:pt x="2330" y="3243"/>
                </a:lnTo>
                <a:lnTo>
                  <a:pt x="2321" y="3235"/>
                </a:lnTo>
                <a:lnTo>
                  <a:pt x="2312" y="3227"/>
                </a:lnTo>
                <a:lnTo>
                  <a:pt x="2301" y="3220"/>
                </a:lnTo>
                <a:lnTo>
                  <a:pt x="2291" y="3213"/>
                </a:lnTo>
                <a:close/>
              </a:path>
            </a:pathLst>
          </a:custGeom>
          <a:solidFill>
            <a:schemeClr val="tx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33" name=" 2"/>
          <p:cNvSpPr/>
          <p:nvPr/>
        </p:nvSpPr>
        <p:spPr bwMode="auto">
          <a:xfrm>
            <a:off x="2896411" y="4096105"/>
            <a:ext cx="1054735" cy="585345"/>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tx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dirty="0">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0"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par>
                          <p:cTn id="19" fill="hold">
                            <p:stCondLst>
                              <p:cond delay="2625"/>
                            </p:stCondLst>
                            <p:childTnLst>
                              <p:par>
                                <p:cTn id="20" presetID="22" presetClass="entr" presetSubtype="1"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up)">
                                      <p:cBhvr>
                                        <p:cTn id="22" dur="500"/>
                                        <p:tgtEl>
                                          <p:spTgt spid="28"/>
                                        </p:tgtEl>
                                      </p:cBhvr>
                                    </p:animEffect>
                                  </p:childTnLst>
                                </p:cTn>
                              </p:par>
                            </p:childTnLst>
                          </p:cTn>
                        </p:par>
                        <p:par>
                          <p:cTn id="23" fill="hold">
                            <p:stCondLst>
                              <p:cond delay="3125"/>
                            </p:stCondLst>
                            <p:childTnLst>
                              <p:par>
                                <p:cTn id="24" presetID="10" presetClass="entr" presetSubtype="0" fill="hold" grpId="0" nodeType="afterEffect">
                                  <p:stCondLst>
                                    <p:cond delay="0"/>
                                  </p:stCondLst>
                                  <p:iterate type="lt">
                                    <p:tmPct val="0"/>
                                  </p:iterate>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34" presetClass="emph" presetSubtype="0" fill="hold" grpId="1" nodeType="withEffect">
                                  <p:stCondLst>
                                    <p:cond delay="0"/>
                                  </p:stCondLst>
                                  <p:iterate type="lt">
                                    <p:tmPct val="30000"/>
                                  </p:iterate>
                                  <p:childTnLst>
                                    <p:animMotion origin="layout" path="M 0.0 0.0 L 0.0 -0.07213" pathEditMode="relative" ptsTypes="">
                                      <p:cBhvr>
                                        <p:cTn id="28" dur="250" accel="50000" decel="50000" autoRev="1" fill="hold">
                                          <p:stCondLst>
                                            <p:cond delay="0"/>
                                          </p:stCondLst>
                                        </p:cTn>
                                        <p:tgtEl>
                                          <p:spTgt spid="17"/>
                                        </p:tgtEl>
                                        <p:attrNameLst>
                                          <p:attrName>ppt_x</p:attrName>
                                          <p:attrName>ppt_y</p:attrName>
                                        </p:attrNameLst>
                                      </p:cBhvr>
                                    </p:animMotion>
                                    <p:animRot by="1500000">
                                      <p:cBhvr>
                                        <p:cTn id="29" dur="125" fill="hold">
                                          <p:stCondLst>
                                            <p:cond delay="0"/>
                                          </p:stCondLst>
                                        </p:cTn>
                                        <p:tgtEl>
                                          <p:spTgt spid="17"/>
                                        </p:tgtEl>
                                        <p:attrNameLst>
                                          <p:attrName>r</p:attrName>
                                        </p:attrNameLst>
                                      </p:cBhvr>
                                    </p:animRot>
                                    <p:animRot by="-1500000">
                                      <p:cBhvr>
                                        <p:cTn id="30" dur="125" fill="hold">
                                          <p:stCondLst>
                                            <p:cond delay="125"/>
                                          </p:stCondLst>
                                        </p:cTn>
                                        <p:tgtEl>
                                          <p:spTgt spid="17"/>
                                        </p:tgtEl>
                                        <p:attrNameLst>
                                          <p:attrName>r</p:attrName>
                                        </p:attrNameLst>
                                      </p:cBhvr>
                                    </p:animRot>
                                    <p:animRot by="-1500000">
                                      <p:cBhvr>
                                        <p:cTn id="31" dur="125" fill="hold">
                                          <p:stCondLst>
                                            <p:cond delay="250"/>
                                          </p:stCondLst>
                                        </p:cTn>
                                        <p:tgtEl>
                                          <p:spTgt spid="17"/>
                                        </p:tgtEl>
                                        <p:attrNameLst>
                                          <p:attrName>r</p:attrName>
                                        </p:attrNameLst>
                                      </p:cBhvr>
                                    </p:animRot>
                                    <p:animRot by="1500000">
                                      <p:cBhvr>
                                        <p:cTn id="32" dur="125" fill="hold">
                                          <p:stCondLst>
                                            <p:cond delay="375"/>
                                          </p:stCondLst>
                                        </p:cTn>
                                        <p:tgtEl>
                                          <p:spTgt spid="17"/>
                                        </p:tgtEl>
                                        <p:attrNameLst>
                                          <p:attrName>r</p:attrName>
                                        </p:attrNameLst>
                                      </p:cBhvr>
                                    </p:animRot>
                                  </p:childTnLst>
                                </p:cTn>
                              </p:par>
                              <p:par>
                                <p:cTn id="33" presetID="42"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1000"/>
                                        <p:tgtEl>
                                          <p:spTgt spid="21"/>
                                        </p:tgtEl>
                                      </p:cBhvr>
                                    </p:animEffect>
                                    <p:anim calcmode="lin" valueType="num">
                                      <p:cBhvr>
                                        <p:cTn id="36" dur="1000" fill="hold"/>
                                        <p:tgtEl>
                                          <p:spTgt spid="21"/>
                                        </p:tgtEl>
                                        <p:attrNameLst>
                                          <p:attrName>ppt_x</p:attrName>
                                        </p:attrNameLst>
                                      </p:cBhvr>
                                      <p:tavLst>
                                        <p:tav tm="0">
                                          <p:val>
                                            <p:strVal val="#ppt_x"/>
                                          </p:val>
                                        </p:tav>
                                        <p:tav tm="100000">
                                          <p:val>
                                            <p:strVal val="#ppt_x"/>
                                          </p:val>
                                        </p:tav>
                                      </p:tavLst>
                                    </p:anim>
                                    <p:anim calcmode="lin" valueType="num">
                                      <p:cBhvr>
                                        <p:cTn id="37" dur="1000" fill="hold"/>
                                        <p:tgtEl>
                                          <p:spTgt spid="21"/>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5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1000"/>
                                        <p:tgtEl>
                                          <p:spTgt spid="16"/>
                                        </p:tgtEl>
                                      </p:cBhvr>
                                    </p:animEffect>
                                    <p:anim calcmode="lin" valueType="num">
                                      <p:cBhvr>
                                        <p:cTn id="41" dur="1000" fill="hold"/>
                                        <p:tgtEl>
                                          <p:spTgt spid="16"/>
                                        </p:tgtEl>
                                        <p:attrNameLst>
                                          <p:attrName>ppt_x</p:attrName>
                                        </p:attrNameLst>
                                      </p:cBhvr>
                                      <p:tavLst>
                                        <p:tav tm="0">
                                          <p:val>
                                            <p:strVal val="#ppt_x"/>
                                          </p:val>
                                        </p:tav>
                                        <p:tav tm="100000">
                                          <p:val>
                                            <p:strVal val="#ppt_x"/>
                                          </p:val>
                                        </p:tav>
                                      </p:tavLst>
                                    </p:anim>
                                    <p:anim calcmode="lin" valueType="num">
                                      <p:cBhvr>
                                        <p:cTn id="42" dur="1000" fill="hold"/>
                                        <p:tgtEl>
                                          <p:spTgt spid="16"/>
                                        </p:tgtEl>
                                        <p:attrNameLst>
                                          <p:attrName>ppt_y</p:attrName>
                                        </p:attrNameLst>
                                      </p:cBhvr>
                                      <p:tavLst>
                                        <p:tav tm="0">
                                          <p:val>
                                            <p:strVal val="#ppt_y+.1"/>
                                          </p:val>
                                        </p:tav>
                                        <p:tav tm="100000">
                                          <p:val>
                                            <p:strVal val="#ppt_y"/>
                                          </p:val>
                                        </p:tav>
                                      </p:tavLst>
                                    </p:anim>
                                  </p:childTnLst>
                                </p:cTn>
                              </p:par>
                            </p:childTnLst>
                          </p:cTn>
                        </p:par>
                        <p:par>
                          <p:cTn id="43" fill="hold">
                            <p:stCondLst>
                              <p:cond delay="4525"/>
                            </p:stCondLst>
                            <p:childTnLst>
                              <p:par>
                                <p:cTn id="44" presetID="22" presetClass="entr" presetSubtype="8"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left)">
                                      <p:cBhvr>
                                        <p:cTn id="46" dur="1000"/>
                                        <p:tgtEl>
                                          <p:spTgt spid="22"/>
                                        </p:tgtEl>
                                      </p:cBhvr>
                                    </p:animEffect>
                                  </p:childTnLst>
                                </p:cTn>
                              </p:par>
                            </p:childTnLst>
                          </p:cTn>
                        </p:par>
                        <p:par>
                          <p:cTn id="47" fill="hold">
                            <p:stCondLst>
                              <p:cond delay="5525"/>
                            </p:stCondLst>
                            <p:childTnLst>
                              <p:par>
                                <p:cTn id="48" presetID="22" presetClass="entr" presetSubtype="1" fill="hold"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up)">
                                      <p:cBhvr>
                                        <p:cTn id="50" dur="1000"/>
                                        <p:tgtEl>
                                          <p:spTgt spid="23"/>
                                        </p:tgtEl>
                                      </p:cBhvr>
                                    </p:animEffect>
                                  </p:childTnLst>
                                </p:cTn>
                              </p:par>
                            </p:childTnLst>
                          </p:cTn>
                        </p:par>
                        <p:par>
                          <p:cTn id="51" fill="hold">
                            <p:stCondLst>
                              <p:cond delay="6525"/>
                            </p:stCondLst>
                            <p:childTnLst>
                              <p:par>
                                <p:cTn id="52" presetID="14" presetClass="entr" presetSubtype="10"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randombar(horizontal)">
                                      <p:cBhvr>
                                        <p:cTn id="54" dur="500"/>
                                        <p:tgtEl>
                                          <p:spTgt spid="31"/>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down)">
                                      <p:cBhvr>
                                        <p:cTn id="57" dur="500"/>
                                        <p:tgtEl>
                                          <p:spTgt spid="24"/>
                                        </p:tgtEl>
                                      </p:cBhvr>
                                    </p:animEffect>
                                  </p:childTnLst>
                                </p:cTn>
                              </p:par>
                            </p:childTnLst>
                          </p:cTn>
                        </p:par>
                        <p:par>
                          <p:cTn id="58" fill="hold">
                            <p:stCondLst>
                              <p:cond delay="7025"/>
                            </p:stCondLst>
                            <p:childTnLst>
                              <p:par>
                                <p:cTn id="59" presetID="14" presetClass="entr" presetSubtype="10"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randombar(horizontal)">
                                      <p:cBhvr>
                                        <p:cTn id="61" dur="500"/>
                                        <p:tgtEl>
                                          <p:spTgt spid="32"/>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down)">
                                      <p:cBhvr>
                                        <p:cTn id="64" dur="500"/>
                                        <p:tgtEl>
                                          <p:spTgt spid="26"/>
                                        </p:tgtEl>
                                      </p:cBhvr>
                                    </p:animEffect>
                                  </p:childTnLst>
                                </p:cTn>
                              </p:par>
                            </p:childTnLst>
                          </p:cTn>
                        </p:par>
                        <p:par>
                          <p:cTn id="65" fill="hold">
                            <p:stCondLst>
                              <p:cond delay="7525"/>
                            </p:stCondLst>
                            <p:childTnLst>
                              <p:par>
                                <p:cTn id="66" presetID="14" presetClass="entr" presetSubtype="1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randombar(horizontal)">
                                      <p:cBhvr>
                                        <p:cTn id="68" dur="500"/>
                                        <p:tgtEl>
                                          <p:spTgt spid="33"/>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wipe(down)">
                                      <p:cBhvr>
                                        <p:cTn id="7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p:bldP spid="17" grpId="0"/>
      <p:bldP spid="17" grpId="1"/>
      <p:bldP spid="21" grpId="0"/>
      <p:bldP spid="28" grpId="0" animBg="1"/>
      <p:bldP spid="5" grpId="0"/>
      <p:bldP spid="5" grpId="1"/>
      <p:bldP spid="24" grpId="0"/>
      <p:bldP spid="26" grpId="0"/>
      <p:bldP spid="27" grpId="0"/>
      <p:bldP spid="31" grpId="0" animBg="1"/>
      <p:bldP spid="32" grpId="0" animBg="1"/>
      <p:bldP spid="3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第一章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活动流程</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41</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第三部分   </a:t>
            </a:r>
            <a:r>
              <a:rPr lang="zh-CN" altLang="en-US" sz="2400" dirty="0">
                <a:solidFill>
                  <a:srgbClr val="F5E4D0"/>
                </a:solidFill>
                <a:latin typeface="造字工房版黑（非商用）常规体" pitchFamily="50" charset="-122"/>
                <a:ea typeface="造字工房版黑（非商用）常规体" pitchFamily="50" charset="-122"/>
              </a:rPr>
              <a:t>活动实施</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7" name="矩形 6"/>
          <p:cNvSpPr/>
          <p:nvPr/>
        </p:nvSpPr>
        <p:spPr>
          <a:xfrm>
            <a:off x="3812960" y="829816"/>
            <a:ext cx="4566079" cy="5518732"/>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8379040" y="2095500"/>
            <a:ext cx="3812960" cy="2838449"/>
          </a:xfrm>
          <a:prstGeom prst="rect">
            <a:avLst/>
          </a:prstGeom>
          <a:blipFill>
            <a:blip r:embed="rId6"/>
            <a:stretch>
              <a:fillRect/>
            </a:stretch>
          </a:blip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 y="2219325"/>
            <a:ext cx="3812960" cy="2838449"/>
          </a:xfrm>
          <a:prstGeom prst="rect">
            <a:avLst/>
          </a:prstGeom>
          <a:blipFill>
            <a:blip r:embed="rId6"/>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1607218"/>
            <a:ext cx="3812960" cy="631157"/>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379040" y="4933949"/>
            <a:ext cx="3812960" cy="631157"/>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4153499" y="3569769"/>
            <a:ext cx="3832667" cy="1938992"/>
          </a:xfrm>
          <a:prstGeom prst="rect">
            <a:avLst/>
          </a:prstGeom>
          <a:noFill/>
        </p:spPr>
        <p:txBody>
          <a:bodyPr wrap="square" rtlCol="0">
            <a:spAutoFit/>
          </a:bodyPr>
          <a:lstStyle/>
          <a:p>
            <a:pPr>
              <a:lnSpc>
                <a:spcPct val="150000"/>
              </a:lnSpc>
            </a:pPr>
            <a:r>
              <a:rPr lang="zh-CN" altLang="en-US" sz="1600" dirty="0">
                <a:solidFill>
                  <a:schemeClr val="bg1"/>
                </a:solidFill>
              </a:rPr>
              <a:t>工人阶级走向街头游行示威，向政府提出改善劳动与生活条件，要求缩短工时，实行八小时工作制。罢工不久，队伍日渐扩大，工会会员人数激增，各地工人也纷纷参加了罢工运动。</a:t>
            </a:r>
            <a:endParaRPr lang="zh-CN" altLang="en-US" sz="1600" dirty="0">
              <a:solidFill>
                <a:schemeClr val="bg1"/>
              </a:solidFill>
            </a:endParaRPr>
          </a:p>
        </p:txBody>
      </p:sp>
      <p:sp>
        <p:nvSpPr>
          <p:cNvPr id="23" name="文本框 22"/>
          <p:cNvSpPr txBox="1"/>
          <p:nvPr/>
        </p:nvSpPr>
        <p:spPr>
          <a:xfrm>
            <a:off x="4022405" y="1561362"/>
            <a:ext cx="3916136" cy="646331"/>
          </a:xfrm>
          <a:prstGeom prst="rect">
            <a:avLst/>
          </a:prstGeom>
          <a:noFill/>
        </p:spPr>
        <p:txBody>
          <a:bodyPr wrap="square" rtlCol="0">
            <a:spAutoFit/>
          </a:bodyPr>
          <a:lstStyle/>
          <a:p>
            <a:r>
              <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点击添加小标题</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4" name="文本框 23"/>
          <p:cNvSpPr txBox="1"/>
          <p:nvPr/>
        </p:nvSpPr>
        <p:spPr>
          <a:xfrm>
            <a:off x="4156726" y="2185193"/>
            <a:ext cx="4267200" cy="830997"/>
          </a:xfrm>
          <a:prstGeom prst="rect">
            <a:avLst/>
          </a:prstGeom>
          <a:noFill/>
        </p:spPr>
        <p:txBody>
          <a:bodyPr wrap="square" rtlCol="0">
            <a:spAutoFit/>
          </a:bodyPr>
          <a:lstStyle/>
          <a:p>
            <a:pPr>
              <a:lnSpc>
                <a:spcPct val="150000"/>
              </a:lnSpc>
            </a:pPr>
            <a:r>
              <a:rPr lang="en-US" altLang="zh-CN" sz="1600" dirty="0">
                <a:solidFill>
                  <a:schemeClr val="bg1"/>
                </a:solidFill>
              </a:rPr>
              <a:t>1877</a:t>
            </a:r>
            <a:r>
              <a:rPr lang="zh-CN" altLang="en-US" sz="1600" dirty="0">
                <a:solidFill>
                  <a:schemeClr val="bg1"/>
                </a:solidFill>
              </a:rPr>
              <a:t>年，美国历史上第一次全国罢工开始了</a:t>
            </a:r>
            <a:endParaRPr lang="zh-CN" altLang="en-US" sz="16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0"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par>
                          <p:cTn id="19" fill="hold">
                            <p:stCondLst>
                              <p:cond delay="2625"/>
                            </p:stCondLst>
                            <p:childTnLst>
                              <p:par>
                                <p:cTn id="20" presetID="10" presetClass="entr" presetSubtype="0" fill="hold" grpId="0" nodeType="afterEffect">
                                  <p:stCondLst>
                                    <p:cond delay="0"/>
                                  </p:stCondLst>
                                  <p:iterate type="lt">
                                    <p:tmPct val="0"/>
                                  </p:iterate>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34" presetClass="emph" presetSubtype="0" fill="hold" grpId="1" nodeType="withEffect">
                                  <p:stCondLst>
                                    <p:cond delay="0"/>
                                  </p:stCondLst>
                                  <p:iterate type="lt">
                                    <p:tmPct val="30000"/>
                                  </p:iterate>
                                  <p:childTnLst>
                                    <p:animMotion origin="layout" path="M 0.0 0.0 L 0.0 -0.07213" pathEditMode="relative" ptsTypes="">
                                      <p:cBhvr>
                                        <p:cTn id="24" dur="250" accel="50000" decel="50000" autoRev="1" fill="hold">
                                          <p:stCondLst>
                                            <p:cond delay="0"/>
                                          </p:stCondLst>
                                        </p:cTn>
                                        <p:tgtEl>
                                          <p:spTgt spid="23"/>
                                        </p:tgtEl>
                                        <p:attrNameLst>
                                          <p:attrName>ppt_x</p:attrName>
                                          <p:attrName>ppt_y</p:attrName>
                                        </p:attrNameLst>
                                      </p:cBhvr>
                                    </p:animMotion>
                                    <p:animRot by="1500000">
                                      <p:cBhvr>
                                        <p:cTn id="25" dur="125" fill="hold">
                                          <p:stCondLst>
                                            <p:cond delay="0"/>
                                          </p:stCondLst>
                                        </p:cTn>
                                        <p:tgtEl>
                                          <p:spTgt spid="23"/>
                                        </p:tgtEl>
                                        <p:attrNameLst>
                                          <p:attrName>r</p:attrName>
                                        </p:attrNameLst>
                                      </p:cBhvr>
                                    </p:animRot>
                                    <p:animRot by="-1500000">
                                      <p:cBhvr>
                                        <p:cTn id="26" dur="125" fill="hold">
                                          <p:stCondLst>
                                            <p:cond delay="125"/>
                                          </p:stCondLst>
                                        </p:cTn>
                                        <p:tgtEl>
                                          <p:spTgt spid="23"/>
                                        </p:tgtEl>
                                        <p:attrNameLst>
                                          <p:attrName>r</p:attrName>
                                        </p:attrNameLst>
                                      </p:cBhvr>
                                    </p:animRot>
                                    <p:animRot by="-1500000">
                                      <p:cBhvr>
                                        <p:cTn id="27" dur="125" fill="hold">
                                          <p:stCondLst>
                                            <p:cond delay="250"/>
                                          </p:stCondLst>
                                        </p:cTn>
                                        <p:tgtEl>
                                          <p:spTgt spid="23"/>
                                        </p:tgtEl>
                                        <p:attrNameLst>
                                          <p:attrName>r</p:attrName>
                                        </p:attrNameLst>
                                      </p:cBhvr>
                                    </p:animRot>
                                    <p:animRot by="1500000">
                                      <p:cBhvr>
                                        <p:cTn id="28" dur="125" fill="hold">
                                          <p:stCondLst>
                                            <p:cond delay="375"/>
                                          </p:stCondLst>
                                        </p:cTn>
                                        <p:tgtEl>
                                          <p:spTgt spid="23"/>
                                        </p:tgtEl>
                                        <p:attrNameLst>
                                          <p:attrName>r</p:attrName>
                                        </p:attrNameLst>
                                      </p:cBhvr>
                                    </p:animRot>
                                  </p:childTnLst>
                                </p:cTn>
                              </p:par>
                              <p:par>
                                <p:cTn id="29" presetID="42"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5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childTnLst>
                          </p:cTn>
                        </p:par>
                        <p:par>
                          <p:cTn id="39" fill="hold">
                            <p:stCondLst>
                              <p:cond delay="4025"/>
                            </p:stCondLst>
                            <p:childTnLst>
                              <p:par>
                                <p:cTn id="40" presetID="1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p:tgtEl>
                                          <p:spTgt spid="16"/>
                                        </p:tgtEl>
                                        <p:attrNameLst>
                                          <p:attrName>ppt_x</p:attrName>
                                        </p:attrNameLst>
                                      </p:cBhvr>
                                      <p:tavLst>
                                        <p:tav tm="0">
                                          <p:val>
                                            <p:strVal val="#ppt_x-#ppt_w*1.125000"/>
                                          </p:val>
                                        </p:tav>
                                        <p:tav tm="100000">
                                          <p:val>
                                            <p:strVal val="#ppt_x"/>
                                          </p:val>
                                        </p:tav>
                                      </p:tavLst>
                                    </p:anim>
                                    <p:animEffect transition="in" filter="wipe(right)">
                                      <p:cBhvr>
                                        <p:cTn id="43" dur="500"/>
                                        <p:tgtEl>
                                          <p:spTgt spid="16"/>
                                        </p:tgtEl>
                                      </p:cBhvr>
                                    </p:animEffect>
                                  </p:childTnLst>
                                </p:cTn>
                              </p:par>
                              <p:par>
                                <p:cTn id="44" presetID="12" presetClass="entr" presetSubtype="2"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p:tgtEl>
                                          <p:spTgt spid="17"/>
                                        </p:tgtEl>
                                        <p:attrNameLst>
                                          <p:attrName>ppt_x</p:attrName>
                                        </p:attrNameLst>
                                      </p:cBhvr>
                                      <p:tavLst>
                                        <p:tav tm="0">
                                          <p:val>
                                            <p:strVal val="#ppt_x+#ppt_w*1.125000"/>
                                          </p:val>
                                        </p:tav>
                                        <p:tav tm="100000">
                                          <p:val>
                                            <p:strVal val="#ppt_x"/>
                                          </p:val>
                                        </p:tav>
                                      </p:tavLst>
                                    </p:anim>
                                    <p:animEffect transition="in" filter="wipe(left)">
                                      <p:cBhvr>
                                        <p:cTn id="47" dur="500"/>
                                        <p:tgtEl>
                                          <p:spTgt spid="17"/>
                                        </p:tgtEl>
                                      </p:cBhvr>
                                    </p:animEffect>
                                  </p:childTnLst>
                                </p:cTn>
                              </p:par>
                            </p:childTnLst>
                          </p:cTn>
                        </p:par>
                        <p:par>
                          <p:cTn id="48" fill="hold">
                            <p:stCondLst>
                              <p:cond delay="4525"/>
                            </p:stCondLst>
                            <p:childTnLst>
                              <p:par>
                                <p:cTn id="49" presetID="22" presetClass="entr" presetSubtype="2"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right)">
                                      <p:cBhvr>
                                        <p:cTn id="51" dur="500"/>
                                        <p:tgtEl>
                                          <p:spTgt spid="8"/>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wipe(left)">
                                      <p:cBhvr>
                                        <p:cTn id="5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animBg="1"/>
      <p:bldP spid="17" grpId="0" animBg="1"/>
      <p:bldP spid="16" grpId="0" animBg="1"/>
      <p:bldP spid="8" grpId="0" animBg="1"/>
      <p:bldP spid="21" grpId="0" animBg="1"/>
      <p:bldP spid="22" grpId="0"/>
      <p:bldP spid="23" grpId="0"/>
      <p:bldP spid="23" grpId="1"/>
      <p:bldP spid="2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sp>
        <p:nvSpPr>
          <p:cNvPr id="22" name="矩形 21"/>
          <p:cNvSpPr/>
          <p:nvPr/>
        </p:nvSpPr>
        <p:spPr>
          <a:xfrm>
            <a:off x="0" y="10751"/>
            <a:ext cx="12192000" cy="3749858"/>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第一章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活动流程</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5"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42</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第三部分   </a:t>
            </a:r>
            <a:r>
              <a:rPr lang="zh-CN" altLang="en-US" sz="2400" dirty="0">
                <a:solidFill>
                  <a:srgbClr val="F5E4D0"/>
                </a:solidFill>
                <a:latin typeface="造字工房版黑（非商用）常规体" pitchFamily="50" charset="-122"/>
                <a:ea typeface="造字工房版黑（非商用）常规体" pitchFamily="50" charset="-122"/>
              </a:rPr>
              <a:t>活动实施</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24" name="文本框 23"/>
          <p:cNvSpPr txBox="1"/>
          <p:nvPr/>
        </p:nvSpPr>
        <p:spPr>
          <a:xfrm>
            <a:off x="504824" y="4152999"/>
            <a:ext cx="3573236" cy="1569660"/>
          </a:xfrm>
          <a:prstGeom prst="rect">
            <a:avLst/>
          </a:prstGeom>
          <a:noFill/>
        </p:spPr>
        <p:txBody>
          <a:bodyPr wrap="square" rtlCol="0">
            <a:spAutoFit/>
          </a:bodyPr>
          <a:lstStyle/>
          <a:p>
            <a:pPr>
              <a:lnSpc>
                <a:spcPct val="150000"/>
              </a:lnSpc>
            </a:pPr>
            <a:r>
              <a:rPr lang="en-US" altLang="zh-CN" sz="1600" dirty="0"/>
              <a:t>1877</a:t>
            </a:r>
            <a:r>
              <a:rPr lang="zh-CN" altLang="en-US" sz="1600" dirty="0"/>
              <a:t>年，美国历史上第一次全国罢工开始了。工人阶级走向街头游行示威，向政府提出改善劳动与生活条件，要求缩短工时，实行八小时工作制。</a:t>
            </a:r>
            <a:endParaRPr lang="zh-CN" altLang="en-US" sz="1600" dirty="0"/>
          </a:p>
        </p:txBody>
      </p:sp>
      <p:grpSp>
        <p:nvGrpSpPr>
          <p:cNvPr id="8" name="组合 7"/>
          <p:cNvGrpSpPr/>
          <p:nvPr/>
        </p:nvGrpSpPr>
        <p:grpSpPr>
          <a:xfrm>
            <a:off x="542924" y="3411762"/>
            <a:ext cx="3476625" cy="627399"/>
            <a:chOff x="542924" y="3411762"/>
            <a:chExt cx="3476625" cy="627399"/>
          </a:xfrm>
        </p:grpSpPr>
        <p:pic>
          <p:nvPicPr>
            <p:cNvPr id="23" name="图片 22"/>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542924" y="3411762"/>
              <a:ext cx="3476625" cy="627399"/>
            </a:xfrm>
            <a:prstGeom prst="rect">
              <a:avLst/>
            </a:prstGeom>
          </p:spPr>
        </p:pic>
        <p:sp>
          <p:nvSpPr>
            <p:cNvPr id="7" name="文本框 6"/>
            <p:cNvSpPr txBox="1"/>
            <p:nvPr/>
          </p:nvSpPr>
          <p:spPr>
            <a:xfrm>
              <a:off x="771525" y="3514725"/>
              <a:ext cx="3019425" cy="400110"/>
            </a:xfrm>
            <a:prstGeom prst="rect">
              <a:avLst/>
            </a:prstGeom>
            <a:noFill/>
          </p:spPr>
          <p:txBody>
            <a:bodyPr wrap="square" rtlCol="0">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点击此处添加小标题</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26" name="文本框 25"/>
          <p:cNvSpPr txBox="1"/>
          <p:nvPr/>
        </p:nvSpPr>
        <p:spPr>
          <a:xfrm>
            <a:off x="4337882" y="4162524"/>
            <a:ext cx="3573236" cy="1569660"/>
          </a:xfrm>
          <a:prstGeom prst="rect">
            <a:avLst/>
          </a:prstGeom>
          <a:noFill/>
        </p:spPr>
        <p:txBody>
          <a:bodyPr wrap="square" rtlCol="0">
            <a:spAutoFit/>
          </a:bodyPr>
          <a:lstStyle/>
          <a:p>
            <a:pPr>
              <a:lnSpc>
                <a:spcPct val="150000"/>
              </a:lnSpc>
            </a:pPr>
            <a:r>
              <a:rPr lang="zh-CN" altLang="en-US" sz="1600" dirty="0"/>
              <a:t>美国历史上第一次全国罢工开始了工人阶级走向街头游行示威，向政府提出改善劳动与生活条件，要求缩短工时，实行八小时工作制。</a:t>
            </a:r>
            <a:endParaRPr lang="zh-CN" altLang="en-US" sz="1600" dirty="0"/>
          </a:p>
        </p:txBody>
      </p:sp>
      <p:grpSp>
        <p:nvGrpSpPr>
          <p:cNvPr id="27" name="组合 26"/>
          <p:cNvGrpSpPr/>
          <p:nvPr/>
        </p:nvGrpSpPr>
        <p:grpSpPr>
          <a:xfrm>
            <a:off x="4375982" y="3421287"/>
            <a:ext cx="3476625" cy="627399"/>
            <a:chOff x="542924" y="3411762"/>
            <a:chExt cx="3476625" cy="627399"/>
          </a:xfrm>
        </p:grpSpPr>
        <p:pic>
          <p:nvPicPr>
            <p:cNvPr id="28" name="图片 27"/>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542924" y="3411762"/>
              <a:ext cx="3476625" cy="627399"/>
            </a:xfrm>
            <a:prstGeom prst="rect">
              <a:avLst/>
            </a:prstGeom>
          </p:spPr>
        </p:pic>
        <p:sp>
          <p:nvSpPr>
            <p:cNvPr id="29" name="文本框 28"/>
            <p:cNvSpPr txBox="1"/>
            <p:nvPr/>
          </p:nvSpPr>
          <p:spPr>
            <a:xfrm>
              <a:off x="771525" y="3514725"/>
              <a:ext cx="3019425" cy="400110"/>
            </a:xfrm>
            <a:prstGeom prst="rect">
              <a:avLst/>
            </a:prstGeom>
            <a:noFill/>
          </p:spPr>
          <p:txBody>
            <a:bodyPr wrap="square" rtlCol="0">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点击此处添加小标题</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32" name="文本框 31"/>
          <p:cNvSpPr txBox="1"/>
          <p:nvPr/>
        </p:nvSpPr>
        <p:spPr>
          <a:xfrm>
            <a:off x="8158769" y="4155238"/>
            <a:ext cx="3573236" cy="1569660"/>
          </a:xfrm>
          <a:prstGeom prst="rect">
            <a:avLst/>
          </a:prstGeom>
          <a:noFill/>
        </p:spPr>
        <p:txBody>
          <a:bodyPr wrap="square" rtlCol="0">
            <a:spAutoFit/>
          </a:bodyPr>
          <a:lstStyle/>
          <a:p>
            <a:pPr>
              <a:lnSpc>
                <a:spcPct val="150000"/>
              </a:lnSpc>
            </a:pPr>
            <a:r>
              <a:rPr lang="en-US" altLang="zh-CN" sz="1600" dirty="0"/>
              <a:t>1877</a:t>
            </a:r>
            <a:r>
              <a:rPr lang="zh-CN" altLang="en-US" sz="1600" dirty="0"/>
              <a:t>年，美国历史上第一次全国罢工开始了。工人阶级走向街头游行示威，向政府提出改善劳动与生活条件，要求缩短工时，实行八小时工作制。</a:t>
            </a:r>
            <a:endParaRPr lang="zh-CN" altLang="en-US" sz="1600" dirty="0"/>
          </a:p>
        </p:txBody>
      </p:sp>
      <p:grpSp>
        <p:nvGrpSpPr>
          <p:cNvPr id="33" name="组合 32"/>
          <p:cNvGrpSpPr/>
          <p:nvPr/>
        </p:nvGrpSpPr>
        <p:grpSpPr>
          <a:xfrm>
            <a:off x="8196869" y="3414001"/>
            <a:ext cx="3476625" cy="627399"/>
            <a:chOff x="542924" y="3411762"/>
            <a:chExt cx="3476625" cy="627399"/>
          </a:xfrm>
        </p:grpSpPr>
        <p:pic>
          <p:nvPicPr>
            <p:cNvPr id="34" name="图片 33"/>
            <p:cNvPicPr>
              <a:picLocks noChangeAspect="1"/>
            </p:cNvPicPr>
            <p:nvPr/>
          </p:nvPicPr>
          <p:blipFill rotWithShape="1">
            <a:blip r:embed="rId3">
              <a:extLst>
                <a:ext uri="{28A0092B-C50C-407E-A947-70E740481C1C}">
                  <a14:useLocalDpi xmlns:a14="http://schemas.microsoft.com/office/drawing/2010/main" val="0"/>
                </a:ext>
              </a:extLst>
            </a:blip>
            <a:srcRect b="80441"/>
            <a:stretch>
              <a:fillRect/>
            </a:stretch>
          </p:blipFill>
          <p:spPr>
            <a:xfrm>
              <a:off x="542924" y="3411762"/>
              <a:ext cx="3476625" cy="627399"/>
            </a:xfrm>
            <a:prstGeom prst="rect">
              <a:avLst/>
            </a:prstGeom>
          </p:spPr>
        </p:pic>
        <p:sp>
          <p:nvSpPr>
            <p:cNvPr id="35" name="文本框 34"/>
            <p:cNvSpPr txBox="1"/>
            <p:nvPr/>
          </p:nvSpPr>
          <p:spPr>
            <a:xfrm>
              <a:off x="771525" y="3514725"/>
              <a:ext cx="3019425" cy="400110"/>
            </a:xfrm>
            <a:prstGeom prst="rect">
              <a:avLst/>
            </a:prstGeom>
            <a:noFill/>
          </p:spPr>
          <p:txBody>
            <a:bodyPr wrap="square" rtlCol="0">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点击此处添加小标题</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11" name="直角三角形 10"/>
          <p:cNvSpPr/>
          <p:nvPr/>
        </p:nvSpPr>
        <p:spPr>
          <a:xfrm flipH="1">
            <a:off x="11334750" y="5438775"/>
            <a:ext cx="857250" cy="847725"/>
          </a:xfrm>
          <a:prstGeom prst="rtTriangl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2" presetClass="entr" presetSubtype="2"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p:tgtEl>
                                          <p:spTgt spid="22"/>
                                        </p:tgtEl>
                                        <p:attrNameLst>
                                          <p:attrName>ppt_x</p:attrName>
                                        </p:attrNameLst>
                                      </p:cBhvr>
                                      <p:tavLst>
                                        <p:tav tm="0">
                                          <p:val>
                                            <p:strVal val="#ppt_x+#ppt_w*1.125000"/>
                                          </p:val>
                                        </p:tav>
                                        <p:tav tm="100000">
                                          <p:val>
                                            <p:strVal val="#ppt_x"/>
                                          </p:val>
                                        </p:tav>
                                      </p:tavLst>
                                    </p:anim>
                                    <p:animEffect transition="in" filter="wipe(left)">
                                      <p:cBhvr>
                                        <p:cTn id="19" dur="500"/>
                                        <p:tgtEl>
                                          <p:spTgt spid="22"/>
                                        </p:tgtEl>
                                      </p:cBhvr>
                                    </p:animEffect>
                                  </p:childTnLst>
                                </p:cTn>
                              </p:par>
                            </p:childTnLst>
                          </p:cTn>
                        </p:par>
                        <p:par>
                          <p:cTn id="20" fill="hold">
                            <p:stCondLst>
                              <p:cond delay="2625"/>
                            </p:stCondLst>
                            <p:childTnLst>
                              <p:par>
                                <p:cTn id="21" presetID="12" presetClass="entr" presetSubtype="8"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p:tgtEl>
                                          <p:spTgt spid="33"/>
                                        </p:tgtEl>
                                        <p:attrNameLst>
                                          <p:attrName>ppt_x</p:attrName>
                                        </p:attrNameLst>
                                      </p:cBhvr>
                                      <p:tavLst>
                                        <p:tav tm="0">
                                          <p:val>
                                            <p:strVal val="#ppt_x-#ppt_w*1.125000"/>
                                          </p:val>
                                        </p:tav>
                                        <p:tav tm="100000">
                                          <p:val>
                                            <p:strVal val="#ppt_x"/>
                                          </p:val>
                                        </p:tav>
                                      </p:tavLst>
                                    </p:anim>
                                    <p:animEffect transition="in" filter="wipe(right)">
                                      <p:cBhvr>
                                        <p:cTn id="24" dur="500"/>
                                        <p:tgtEl>
                                          <p:spTgt spid="33"/>
                                        </p:tgtEl>
                                      </p:cBhvr>
                                    </p:animEffect>
                                  </p:childTnLst>
                                </p:cTn>
                              </p:par>
                            </p:childTnLst>
                          </p:cTn>
                        </p:par>
                        <p:par>
                          <p:cTn id="25" fill="hold">
                            <p:stCondLst>
                              <p:cond delay="3125"/>
                            </p:stCondLst>
                            <p:childTnLst>
                              <p:par>
                                <p:cTn id="26" presetID="12" presetClass="entr" presetSubtype="8"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p:tgtEl>
                                          <p:spTgt spid="27"/>
                                        </p:tgtEl>
                                        <p:attrNameLst>
                                          <p:attrName>ppt_x</p:attrName>
                                        </p:attrNameLst>
                                      </p:cBhvr>
                                      <p:tavLst>
                                        <p:tav tm="0">
                                          <p:val>
                                            <p:strVal val="#ppt_x-#ppt_w*1.125000"/>
                                          </p:val>
                                        </p:tav>
                                        <p:tav tm="100000">
                                          <p:val>
                                            <p:strVal val="#ppt_x"/>
                                          </p:val>
                                        </p:tav>
                                      </p:tavLst>
                                    </p:anim>
                                    <p:animEffect transition="in" filter="wipe(right)">
                                      <p:cBhvr>
                                        <p:cTn id="29" dur="500"/>
                                        <p:tgtEl>
                                          <p:spTgt spid="27"/>
                                        </p:tgtEl>
                                      </p:cBhvr>
                                    </p:animEffect>
                                  </p:childTnLst>
                                </p:cTn>
                              </p:par>
                            </p:childTnLst>
                          </p:cTn>
                        </p:par>
                        <p:par>
                          <p:cTn id="30" fill="hold">
                            <p:stCondLst>
                              <p:cond delay="3625"/>
                            </p:stCondLst>
                            <p:childTnLst>
                              <p:par>
                                <p:cTn id="31" presetID="12" presetClass="entr" presetSubtype="8"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ppt_x</p:attrName>
                                        </p:attrNameLst>
                                      </p:cBhvr>
                                      <p:tavLst>
                                        <p:tav tm="0">
                                          <p:val>
                                            <p:strVal val="#ppt_x-#ppt_w*1.125000"/>
                                          </p:val>
                                        </p:tav>
                                        <p:tav tm="100000">
                                          <p:val>
                                            <p:strVal val="#ppt_x"/>
                                          </p:val>
                                        </p:tav>
                                      </p:tavLst>
                                    </p:anim>
                                    <p:animEffect transition="in" filter="wipe(right)">
                                      <p:cBhvr>
                                        <p:cTn id="34" dur="500"/>
                                        <p:tgtEl>
                                          <p:spTgt spid="8"/>
                                        </p:tgtEl>
                                      </p:cBhvr>
                                    </p:animEffect>
                                  </p:childTnLst>
                                </p:cTn>
                              </p:par>
                            </p:childTnLst>
                          </p:cTn>
                        </p:par>
                        <p:par>
                          <p:cTn id="35" fill="hold">
                            <p:stCondLst>
                              <p:cond delay="4125"/>
                            </p:stCondLst>
                            <p:childTnLst>
                              <p:par>
                                <p:cTn id="36" presetID="42"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anim calcmode="lin" valueType="num">
                                      <p:cBhvr>
                                        <p:cTn id="39" dur="500" fill="hold"/>
                                        <p:tgtEl>
                                          <p:spTgt spid="24"/>
                                        </p:tgtEl>
                                        <p:attrNameLst>
                                          <p:attrName>ppt_x</p:attrName>
                                        </p:attrNameLst>
                                      </p:cBhvr>
                                      <p:tavLst>
                                        <p:tav tm="0">
                                          <p:val>
                                            <p:strVal val="#ppt_x"/>
                                          </p:val>
                                        </p:tav>
                                        <p:tav tm="100000">
                                          <p:val>
                                            <p:strVal val="#ppt_x"/>
                                          </p:val>
                                        </p:tav>
                                      </p:tavLst>
                                    </p:anim>
                                    <p:anim calcmode="lin" valueType="num">
                                      <p:cBhvr>
                                        <p:cTn id="40" dur="500" fill="hold"/>
                                        <p:tgtEl>
                                          <p:spTgt spid="24"/>
                                        </p:tgtEl>
                                        <p:attrNameLst>
                                          <p:attrName>ppt_y</p:attrName>
                                        </p:attrNameLst>
                                      </p:cBhvr>
                                      <p:tavLst>
                                        <p:tav tm="0">
                                          <p:val>
                                            <p:strVal val="#ppt_y+.1"/>
                                          </p:val>
                                        </p:tav>
                                        <p:tav tm="100000">
                                          <p:val>
                                            <p:strVal val="#ppt_y"/>
                                          </p:val>
                                        </p:tav>
                                      </p:tavLst>
                                    </p:anim>
                                  </p:childTnLst>
                                </p:cTn>
                              </p:par>
                            </p:childTnLst>
                          </p:cTn>
                        </p:par>
                        <p:par>
                          <p:cTn id="41" fill="hold">
                            <p:stCondLst>
                              <p:cond delay="4625"/>
                            </p:stCondLst>
                            <p:childTnLst>
                              <p:par>
                                <p:cTn id="42" presetID="42" presetClass="entr" presetSubtype="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anim calcmode="lin" valueType="num">
                                      <p:cBhvr>
                                        <p:cTn id="45" dur="500" fill="hold"/>
                                        <p:tgtEl>
                                          <p:spTgt spid="26"/>
                                        </p:tgtEl>
                                        <p:attrNameLst>
                                          <p:attrName>ppt_x</p:attrName>
                                        </p:attrNameLst>
                                      </p:cBhvr>
                                      <p:tavLst>
                                        <p:tav tm="0">
                                          <p:val>
                                            <p:strVal val="#ppt_x"/>
                                          </p:val>
                                        </p:tav>
                                        <p:tav tm="100000">
                                          <p:val>
                                            <p:strVal val="#ppt_x"/>
                                          </p:val>
                                        </p:tav>
                                      </p:tavLst>
                                    </p:anim>
                                    <p:anim calcmode="lin" valueType="num">
                                      <p:cBhvr>
                                        <p:cTn id="46" dur="500" fill="hold"/>
                                        <p:tgtEl>
                                          <p:spTgt spid="26"/>
                                        </p:tgtEl>
                                        <p:attrNameLst>
                                          <p:attrName>ppt_y</p:attrName>
                                        </p:attrNameLst>
                                      </p:cBhvr>
                                      <p:tavLst>
                                        <p:tav tm="0">
                                          <p:val>
                                            <p:strVal val="#ppt_y+.1"/>
                                          </p:val>
                                        </p:tav>
                                        <p:tav tm="100000">
                                          <p:val>
                                            <p:strVal val="#ppt_y"/>
                                          </p:val>
                                        </p:tav>
                                      </p:tavLst>
                                    </p:anim>
                                  </p:childTnLst>
                                </p:cTn>
                              </p:par>
                            </p:childTnLst>
                          </p:cTn>
                        </p:par>
                        <p:par>
                          <p:cTn id="47" fill="hold">
                            <p:stCondLst>
                              <p:cond delay="5125"/>
                            </p:stCondLst>
                            <p:childTnLst>
                              <p:par>
                                <p:cTn id="48" presetID="42" presetClass="entr" presetSubtype="0" fill="hold" grpId="0" nodeType="after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500"/>
                                        <p:tgtEl>
                                          <p:spTgt spid="32"/>
                                        </p:tgtEl>
                                      </p:cBhvr>
                                    </p:animEffect>
                                    <p:anim calcmode="lin" valueType="num">
                                      <p:cBhvr>
                                        <p:cTn id="51" dur="500" fill="hold"/>
                                        <p:tgtEl>
                                          <p:spTgt spid="32"/>
                                        </p:tgtEl>
                                        <p:attrNameLst>
                                          <p:attrName>ppt_x</p:attrName>
                                        </p:attrNameLst>
                                      </p:cBhvr>
                                      <p:tavLst>
                                        <p:tav tm="0">
                                          <p:val>
                                            <p:strVal val="#ppt_x"/>
                                          </p:val>
                                        </p:tav>
                                        <p:tav tm="100000">
                                          <p:val>
                                            <p:strVal val="#ppt_x"/>
                                          </p:val>
                                        </p:tav>
                                      </p:tavLst>
                                    </p:anim>
                                    <p:anim calcmode="lin" valueType="num">
                                      <p:cBhvr>
                                        <p:cTn id="52"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5" grpId="0"/>
      <p:bldP spid="5" grpId="1"/>
      <p:bldP spid="24" grpId="0"/>
      <p:bldP spid="26" grpId="0"/>
      <p:bldP spid="3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第一章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活动流程</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43</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第三部分   </a:t>
            </a:r>
            <a:r>
              <a:rPr lang="zh-CN" altLang="en-US" sz="2400" dirty="0">
                <a:solidFill>
                  <a:srgbClr val="F5E4D0"/>
                </a:solidFill>
                <a:latin typeface="造字工房版黑（非商用）常规体" pitchFamily="50" charset="-122"/>
                <a:ea typeface="造字工房版黑（非商用）常规体" pitchFamily="50" charset="-122"/>
              </a:rPr>
              <a:t>活动实施</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16" name="矩形 15"/>
          <p:cNvSpPr/>
          <p:nvPr/>
        </p:nvSpPr>
        <p:spPr>
          <a:xfrm>
            <a:off x="981076" y="1781174"/>
            <a:ext cx="4648384" cy="1015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6574653" y="1781174"/>
            <a:ext cx="4648384" cy="101553"/>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981076" y="4708572"/>
            <a:ext cx="3076628" cy="10155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981076" y="1781174"/>
            <a:ext cx="91428" cy="301684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1176648" y="1781174"/>
            <a:ext cx="91428" cy="3016846"/>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8166473" y="4701539"/>
            <a:ext cx="3076628" cy="101553"/>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1996162" y="2462101"/>
            <a:ext cx="1916202" cy="1642732"/>
          </a:xfrm>
          <a:prstGeom prst="rect">
            <a:avLst/>
          </a:prstGeom>
          <a:solidFill>
            <a:srgbClr val="C00000"/>
          </a:solidFill>
          <a:ln>
            <a:noFill/>
          </a:ln>
          <a:effectLst>
            <a:outerShdw blurRad="63500" dist="50800" sx="101000" sy="101000" algn="l" rotWithShape="0">
              <a:srgbClr val="CD1F06">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4104659" y="2462101"/>
            <a:ext cx="1916202" cy="1642732"/>
          </a:xfrm>
          <a:prstGeom prst="rect">
            <a:avLst/>
          </a:prstGeom>
          <a:solidFill>
            <a:srgbClr val="C00000"/>
          </a:solidFill>
          <a:ln>
            <a:noFill/>
          </a:ln>
          <a:effectLst>
            <a:outerShdw blurRad="63500" dist="50800" sx="101000" sy="101000" algn="l" rotWithShape="0">
              <a:srgbClr val="CD1F06">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6213156" y="2462101"/>
            <a:ext cx="1916202" cy="1642732"/>
          </a:xfrm>
          <a:prstGeom prst="rect">
            <a:avLst/>
          </a:prstGeom>
          <a:solidFill>
            <a:srgbClr val="C00000"/>
          </a:solidFill>
          <a:ln>
            <a:noFill/>
          </a:ln>
          <a:effectLst>
            <a:outerShdw blurRad="63500" dist="50800" sx="101000" sy="101000" algn="l" rotWithShape="0">
              <a:srgbClr val="CD1F06">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8312128" y="2462101"/>
            <a:ext cx="1916202" cy="1642732"/>
          </a:xfrm>
          <a:prstGeom prst="rect">
            <a:avLst/>
          </a:prstGeom>
          <a:solidFill>
            <a:srgbClr val="C00000"/>
          </a:solidFill>
          <a:ln>
            <a:noFill/>
          </a:ln>
          <a:effectLst>
            <a:outerShdw blurRad="63500" dist="50800" sx="101000" sy="101000" algn="l" rotWithShape="0">
              <a:srgbClr val="CD1F06">
                <a:alpha val="5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 17"/>
          <p:cNvSpPr/>
          <p:nvPr/>
        </p:nvSpPr>
        <p:spPr bwMode="auto">
          <a:xfrm>
            <a:off x="5741425" y="1306286"/>
            <a:ext cx="702917" cy="669496"/>
          </a:xfrm>
          <a:custGeom>
            <a:avLst/>
            <a:gdLst>
              <a:gd name="T0" fmla="*/ 2147483646 w 108"/>
              <a:gd name="T1" fmla="*/ 2147483646 h 81"/>
              <a:gd name="T2" fmla="*/ 2147483646 w 108"/>
              <a:gd name="T3" fmla="*/ 2147483646 h 81"/>
              <a:gd name="T4" fmla="*/ 2147483646 w 108"/>
              <a:gd name="T5" fmla="*/ 2147483646 h 81"/>
              <a:gd name="T6" fmla="*/ 2147483646 w 108"/>
              <a:gd name="T7" fmla="*/ 2147483646 h 81"/>
              <a:gd name="T8" fmla="*/ 2147483646 w 108"/>
              <a:gd name="T9" fmla="*/ 2147483646 h 81"/>
              <a:gd name="T10" fmla="*/ 2147483646 w 108"/>
              <a:gd name="T11" fmla="*/ 2147483646 h 81"/>
              <a:gd name="T12" fmla="*/ 2147483646 w 108"/>
              <a:gd name="T13" fmla="*/ 2147483646 h 81"/>
              <a:gd name="T14" fmla="*/ 2147483646 w 108"/>
              <a:gd name="T15" fmla="*/ 2147483646 h 81"/>
              <a:gd name="T16" fmla="*/ 2147483646 w 108"/>
              <a:gd name="T17" fmla="*/ 2147483646 h 81"/>
              <a:gd name="T18" fmla="*/ 2147483646 w 108"/>
              <a:gd name="T19" fmla="*/ 2147483646 h 81"/>
              <a:gd name="T20" fmla="*/ 2147483646 w 108"/>
              <a:gd name="T21" fmla="*/ 2147483646 h 81"/>
              <a:gd name="T22" fmla="*/ 2147483646 w 108"/>
              <a:gd name="T23" fmla="*/ 2147483646 h 81"/>
              <a:gd name="T24" fmla="*/ 2147483646 w 108"/>
              <a:gd name="T25" fmla="*/ 2147483646 h 81"/>
              <a:gd name="T26" fmla="*/ 2147483646 w 108"/>
              <a:gd name="T27" fmla="*/ 2147483646 h 81"/>
              <a:gd name="T28" fmla="*/ 2147483646 w 108"/>
              <a:gd name="T29" fmla="*/ 2147483646 h 81"/>
              <a:gd name="T30" fmla="*/ 0 w 108"/>
              <a:gd name="T31" fmla="*/ 2147483646 h 81"/>
              <a:gd name="T32" fmla="*/ 2147483646 w 108"/>
              <a:gd name="T33" fmla="*/ 2147483646 h 81"/>
              <a:gd name="T34" fmla="*/ 2147483646 w 108"/>
              <a:gd name="T35" fmla="*/ 2147483646 h 81"/>
              <a:gd name="T36" fmla="*/ 2147483646 w 108"/>
              <a:gd name="T37" fmla="*/ 2147483646 h 81"/>
              <a:gd name="T38" fmla="*/ 2147483646 w 108"/>
              <a:gd name="T39" fmla="*/ 2147483646 h 81"/>
              <a:gd name="T40" fmla="*/ 2147483646 w 108"/>
              <a:gd name="T41" fmla="*/ 2147483646 h 81"/>
              <a:gd name="T42" fmla="*/ 2147483646 w 108"/>
              <a:gd name="T43" fmla="*/ 2147483646 h 81"/>
              <a:gd name="T44" fmla="*/ 2147483646 w 108"/>
              <a:gd name="T45" fmla="*/ 2147483646 h 81"/>
              <a:gd name="T46" fmla="*/ 2147483646 w 108"/>
              <a:gd name="T47" fmla="*/ 2147483646 h 81"/>
              <a:gd name="T48" fmla="*/ 2147483646 w 108"/>
              <a:gd name="T49" fmla="*/ 2147483646 h 81"/>
              <a:gd name="T50" fmla="*/ 2147483646 w 108"/>
              <a:gd name="T51" fmla="*/ 2147483646 h 81"/>
              <a:gd name="T52" fmla="*/ 2147483646 w 108"/>
              <a:gd name="T53" fmla="*/ 2147483646 h 81"/>
              <a:gd name="T54" fmla="*/ 2147483646 w 108"/>
              <a:gd name="T55" fmla="*/ 2147483646 h 81"/>
              <a:gd name="T56" fmla="*/ 2147483646 w 108"/>
              <a:gd name="T57" fmla="*/ 2147483646 h 81"/>
              <a:gd name="T58" fmla="*/ 2147483646 w 108"/>
              <a:gd name="T59" fmla="*/ 2147483646 h 81"/>
              <a:gd name="T60" fmla="*/ 2147483646 w 108"/>
              <a:gd name="T61" fmla="*/ 2147483646 h 81"/>
              <a:gd name="T62" fmla="*/ 2147483646 w 108"/>
              <a:gd name="T63" fmla="*/ 2147483646 h 81"/>
              <a:gd name="T64" fmla="*/ 2147483646 w 108"/>
              <a:gd name="T65" fmla="*/ 2147483646 h 81"/>
              <a:gd name="T66" fmla="*/ 2147483646 w 108"/>
              <a:gd name="T67" fmla="*/ 2147483646 h 81"/>
              <a:gd name="T68" fmla="*/ 2147483646 w 108"/>
              <a:gd name="T69" fmla="*/ 2147483646 h 81"/>
              <a:gd name="T70" fmla="*/ 2147483646 w 108"/>
              <a:gd name="T71" fmla="*/ 2147483646 h 81"/>
              <a:gd name="T72" fmla="*/ 2147483646 w 108"/>
              <a:gd name="T73" fmla="*/ 2147483646 h 81"/>
              <a:gd name="T74" fmla="*/ 2147483646 w 108"/>
              <a:gd name="T75" fmla="*/ 2147483646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chemeClr val="tx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9" name="文本框 8"/>
          <p:cNvSpPr txBox="1"/>
          <p:nvPr/>
        </p:nvSpPr>
        <p:spPr>
          <a:xfrm>
            <a:off x="4104659" y="4410075"/>
            <a:ext cx="4024699" cy="523220"/>
          </a:xfrm>
          <a:prstGeom prst="rect">
            <a:avLst/>
          </a:prstGeom>
          <a:noFill/>
        </p:spPr>
        <p:txBody>
          <a:bodyPr wrap="square" rtlCol="0">
            <a:spAutoFit/>
          </a:bodyPr>
          <a:lstStyle/>
          <a:p>
            <a:pPr algn="ctr"/>
            <a:r>
              <a:rPr lang="zh-CN" altLang="en-US" sz="2800" b="1" dirty="0">
                <a:latin typeface="微软雅黑" panose="020B0503020204020204" pitchFamily="34" charset="-122"/>
                <a:ea typeface="微软雅黑" panose="020B0503020204020204" pitchFamily="34" charset="-122"/>
              </a:rPr>
              <a:t>点击此处添加小标题</a:t>
            </a:r>
            <a:endParaRPr lang="zh-CN" altLang="en-US" sz="2800" b="1" dirty="0">
              <a:latin typeface="微软雅黑" panose="020B0503020204020204" pitchFamily="34" charset="-122"/>
              <a:ea typeface="微软雅黑" panose="020B0503020204020204" pitchFamily="34" charset="-122"/>
            </a:endParaRPr>
          </a:p>
        </p:txBody>
      </p:sp>
      <p:sp>
        <p:nvSpPr>
          <p:cNvPr id="32" name="矩形 31"/>
          <p:cNvSpPr/>
          <p:nvPr/>
        </p:nvSpPr>
        <p:spPr>
          <a:xfrm>
            <a:off x="2106162" y="2581073"/>
            <a:ext cx="1703837" cy="1404000"/>
          </a:xfrm>
          <a:prstGeom prst="rect">
            <a:avLst/>
          </a:prstGeom>
          <a:blipFill>
            <a:blip r:embed="rId5"/>
            <a:stretch>
              <a:fillRect/>
            </a:stretch>
          </a:blipFill>
          <a:ln>
            <a:solidFill>
              <a:schemeClr val="bg1"/>
            </a:solidFill>
          </a:ln>
          <a:effectLst>
            <a:outerShdw blurRad="50800" dist="38100" dir="13500000" algn="b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213678" y="2580999"/>
            <a:ext cx="1703837" cy="1404000"/>
          </a:xfrm>
          <a:prstGeom prst="rect">
            <a:avLst/>
          </a:prstGeom>
          <a:blipFill>
            <a:blip r:embed="rId6"/>
            <a:stretch>
              <a:fillRect/>
            </a:stretch>
          </a:blipFill>
          <a:ln>
            <a:solidFill>
              <a:schemeClr val="bg1"/>
            </a:solidFill>
          </a:ln>
          <a:effectLst>
            <a:outerShdw blurRad="50800" dist="38100" dir="13500000" algn="b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6315853" y="2574696"/>
            <a:ext cx="1703837" cy="1404000"/>
          </a:xfrm>
          <a:prstGeom prst="rect">
            <a:avLst/>
          </a:prstGeom>
          <a:blipFill>
            <a:blip r:embed="rId7"/>
            <a:stretch>
              <a:fillRect/>
            </a:stretch>
          </a:blipFill>
          <a:ln>
            <a:solidFill>
              <a:schemeClr val="bg1"/>
            </a:solidFill>
          </a:ln>
          <a:effectLst>
            <a:outerShdw blurRad="50800" dist="38100" dir="13500000" algn="b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8423915" y="2562824"/>
            <a:ext cx="1703837" cy="1404000"/>
          </a:xfrm>
          <a:prstGeom prst="rect">
            <a:avLst/>
          </a:prstGeom>
          <a:blipFill>
            <a:blip r:embed="rId8"/>
            <a:stretch>
              <a:fillRect/>
            </a:stretch>
          </a:blipFill>
          <a:ln>
            <a:solidFill>
              <a:schemeClr val="bg1"/>
            </a:solidFill>
          </a:ln>
          <a:effectLst>
            <a:outerShdw blurRad="50800" dist="38100" dir="13500000" algn="b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948182" y="5125165"/>
            <a:ext cx="10538967" cy="830997"/>
          </a:xfrm>
          <a:prstGeom prst="rect">
            <a:avLst/>
          </a:prstGeom>
          <a:noFill/>
        </p:spPr>
        <p:txBody>
          <a:bodyPr wrap="square" rtlCol="0">
            <a:spAutoFit/>
          </a:bodyPr>
          <a:lstStyle/>
          <a:p>
            <a:pPr>
              <a:lnSpc>
                <a:spcPct val="150000"/>
              </a:lnSpc>
            </a:pPr>
            <a:r>
              <a:rPr lang="en-US" altLang="zh-CN" sz="1600" dirty="0"/>
              <a:t>1877</a:t>
            </a:r>
            <a:r>
              <a:rPr lang="zh-CN" altLang="en-US" sz="1600" dirty="0"/>
              <a:t>年，美国历史上第一次全国罢工开始了。工人阶级走向街头游行示威，向政府提出改善劳动与生活条件，要求缩短工时，实行八小时工作制。</a:t>
            </a:r>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0" presetClass="entr" presetSubtype="0"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childTnLst>
                          </p:cTn>
                        </p:par>
                        <p:par>
                          <p:cTn id="19" fill="hold">
                            <p:stCondLst>
                              <p:cond delay="2625"/>
                            </p:stCondLst>
                            <p:childTnLst>
                              <p:par>
                                <p:cTn id="20" presetID="22" presetClass="entr" presetSubtype="2"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right)">
                                      <p:cBhvr>
                                        <p:cTn id="22" dur="500"/>
                                        <p:tgtEl>
                                          <p:spTgt spid="1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childTnLst>
                          </p:cTn>
                        </p:par>
                        <p:par>
                          <p:cTn id="26" fill="hold">
                            <p:stCondLst>
                              <p:cond delay="3125"/>
                            </p:stCondLst>
                            <p:childTnLst>
                              <p:par>
                                <p:cTn id="27" presetID="22" presetClass="entr" presetSubtype="1"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up)">
                                      <p:cBhvr>
                                        <p:cTn id="29" dur="500"/>
                                        <p:tgtEl>
                                          <p:spTgt spid="23"/>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up)">
                                      <p:cBhvr>
                                        <p:cTn id="32" dur="500"/>
                                        <p:tgtEl>
                                          <p:spTgt spid="24"/>
                                        </p:tgtEl>
                                      </p:cBhvr>
                                    </p:animEffect>
                                  </p:childTnLst>
                                </p:cTn>
                              </p:par>
                            </p:childTnLst>
                          </p:cTn>
                        </p:par>
                        <p:par>
                          <p:cTn id="33" fill="hold">
                            <p:stCondLst>
                              <p:cond delay="3625"/>
                            </p:stCondLst>
                            <p:childTnLst>
                              <p:par>
                                <p:cTn id="34" presetID="22" presetClass="entr" presetSubtype="8"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left)">
                                      <p:cBhvr>
                                        <p:cTn id="36" dur="500"/>
                                        <p:tgtEl>
                                          <p:spTgt spid="22"/>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right)">
                                      <p:cBhvr>
                                        <p:cTn id="39" dur="500"/>
                                        <p:tgtEl>
                                          <p:spTgt spid="25"/>
                                        </p:tgtEl>
                                      </p:cBhvr>
                                    </p:animEffect>
                                  </p:childTnLst>
                                </p:cTn>
                              </p:par>
                            </p:childTnLst>
                          </p:cTn>
                        </p:par>
                        <p:par>
                          <p:cTn id="40" fill="hold">
                            <p:stCondLst>
                              <p:cond delay="4125"/>
                            </p:stCondLst>
                            <p:childTnLst>
                              <p:par>
                                <p:cTn id="41" presetID="12" presetClass="entr" presetSubtype="1"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p:tgtEl>
                                          <p:spTgt spid="26"/>
                                        </p:tgtEl>
                                        <p:attrNameLst>
                                          <p:attrName>ppt_y</p:attrName>
                                        </p:attrNameLst>
                                      </p:cBhvr>
                                      <p:tavLst>
                                        <p:tav tm="0">
                                          <p:val>
                                            <p:strVal val="#ppt_y-#ppt_h*1.125000"/>
                                          </p:val>
                                        </p:tav>
                                        <p:tav tm="100000">
                                          <p:val>
                                            <p:strVal val="#ppt_y"/>
                                          </p:val>
                                        </p:tav>
                                      </p:tavLst>
                                    </p:anim>
                                    <p:animEffect transition="in" filter="wipe(down)">
                                      <p:cBhvr>
                                        <p:cTn id="44" dur="500"/>
                                        <p:tgtEl>
                                          <p:spTgt spid="26"/>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p:tgtEl>
                                          <p:spTgt spid="27"/>
                                        </p:tgtEl>
                                        <p:attrNameLst>
                                          <p:attrName>ppt_y</p:attrName>
                                        </p:attrNameLst>
                                      </p:cBhvr>
                                      <p:tavLst>
                                        <p:tav tm="0">
                                          <p:val>
                                            <p:strVal val="#ppt_y-#ppt_h*1.125000"/>
                                          </p:val>
                                        </p:tav>
                                        <p:tav tm="100000">
                                          <p:val>
                                            <p:strVal val="#ppt_y"/>
                                          </p:val>
                                        </p:tav>
                                      </p:tavLst>
                                    </p:anim>
                                    <p:animEffect transition="in" filter="wipe(down)">
                                      <p:cBhvr>
                                        <p:cTn id="48" dur="500"/>
                                        <p:tgtEl>
                                          <p:spTgt spid="27"/>
                                        </p:tgtEl>
                                      </p:cBhvr>
                                    </p:animEffect>
                                  </p:childTnLst>
                                </p:cTn>
                              </p:par>
                              <p:par>
                                <p:cTn id="49" presetID="12" presetClass="entr" presetSubtype="1"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500"/>
                                        <p:tgtEl>
                                          <p:spTgt spid="28"/>
                                        </p:tgtEl>
                                        <p:attrNameLst>
                                          <p:attrName>ppt_y</p:attrName>
                                        </p:attrNameLst>
                                      </p:cBhvr>
                                      <p:tavLst>
                                        <p:tav tm="0">
                                          <p:val>
                                            <p:strVal val="#ppt_y-#ppt_h*1.125000"/>
                                          </p:val>
                                        </p:tav>
                                        <p:tav tm="100000">
                                          <p:val>
                                            <p:strVal val="#ppt_y"/>
                                          </p:val>
                                        </p:tav>
                                      </p:tavLst>
                                    </p:anim>
                                    <p:animEffect transition="in" filter="wipe(down)">
                                      <p:cBhvr>
                                        <p:cTn id="52" dur="500"/>
                                        <p:tgtEl>
                                          <p:spTgt spid="28"/>
                                        </p:tgtEl>
                                      </p:cBhvr>
                                    </p:animEffect>
                                  </p:childTnLst>
                                </p:cTn>
                              </p:par>
                              <p:par>
                                <p:cTn id="53" presetID="12" presetClass="entr" presetSubtype="1"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additive="base">
                                        <p:cTn id="55" dur="500"/>
                                        <p:tgtEl>
                                          <p:spTgt spid="29"/>
                                        </p:tgtEl>
                                        <p:attrNameLst>
                                          <p:attrName>ppt_y</p:attrName>
                                        </p:attrNameLst>
                                      </p:cBhvr>
                                      <p:tavLst>
                                        <p:tav tm="0">
                                          <p:val>
                                            <p:strVal val="#ppt_y-#ppt_h*1.125000"/>
                                          </p:val>
                                        </p:tav>
                                        <p:tav tm="100000">
                                          <p:val>
                                            <p:strVal val="#ppt_y"/>
                                          </p:val>
                                        </p:tav>
                                      </p:tavLst>
                                    </p:anim>
                                    <p:animEffect transition="in" filter="wipe(down)">
                                      <p:cBhvr>
                                        <p:cTn id="56" dur="500"/>
                                        <p:tgtEl>
                                          <p:spTgt spid="29"/>
                                        </p:tgtEl>
                                      </p:cBhvr>
                                    </p:animEffect>
                                  </p:childTnLst>
                                </p:cTn>
                              </p:par>
                            </p:childTnLst>
                          </p:cTn>
                        </p:par>
                        <p:par>
                          <p:cTn id="57" fill="hold">
                            <p:stCondLst>
                              <p:cond delay="4625"/>
                            </p:stCondLst>
                            <p:childTnLst>
                              <p:par>
                                <p:cTn id="58" presetID="2" presetClass="entr" presetSubtype="9"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 calcmode="lin" valueType="num">
                                      <p:cBhvr additive="base">
                                        <p:cTn id="60" dur="500" fill="hold"/>
                                        <p:tgtEl>
                                          <p:spTgt spid="33"/>
                                        </p:tgtEl>
                                        <p:attrNameLst>
                                          <p:attrName>ppt_x</p:attrName>
                                        </p:attrNameLst>
                                      </p:cBhvr>
                                      <p:tavLst>
                                        <p:tav tm="0">
                                          <p:val>
                                            <p:strVal val="0-#ppt_w/2"/>
                                          </p:val>
                                        </p:tav>
                                        <p:tav tm="100000">
                                          <p:val>
                                            <p:strVal val="#ppt_x"/>
                                          </p:val>
                                        </p:tav>
                                      </p:tavLst>
                                    </p:anim>
                                    <p:anim calcmode="lin" valueType="num">
                                      <p:cBhvr additive="base">
                                        <p:cTn id="61" dur="500" fill="hold"/>
                                        <p:tgtEl>
                                          <p:spTgt spid="33"/>
                                        </p:tgtEl>
                                        <p:attrNameLst>
                                          <p:attrName>ppt_y</p:attrName>
                                        </p:attrNameLst>
                                      </p:cBhvr>
                                      <p:tavLst>
                                        <p:tav tm="0">
                                          <p:val>
                                            <p:strVal val="0-#ppt_h/2"/>
                                          </p:val>
                                        </p:tav>
                                        <p:tav tm="100000">
                                          <p:val>
                                            <p:strVal val="#ppt_y"/>
                                          </p:val>
                                        </p:tav>
                                      </p:tavLst>
                                    </p:anim>
                                  </p:childTnLst>
                                </p:cTn>
                              </p:par>
                              <p:par>
                                <p:cTn id="62" presetID="2" presetClass="entr" presetSubtype="3" fill="hold" grpId="0" nodeType="withEffect">
                                  <p:stCondLst>
                                    <p:cond delay="0"/>
                                  </p:stCondLst>
                                  <p:childTnLst>
                                    <p:set>
                                      <p:cBhvr>
                                        <p:cTn id="63" dur="1" fill="hold">
                                          <p:stCondLst>
                                            <p:cond delay="0"/>
                                          </p:stCondLst>
                                        </p:cTn>
                                        <p:tgtEl>
                                          <p:spTgt spid="34"/>
                                        </p:tgtEl>
                                        <p:attrNameLst>
                                          <p:attrName>style.visibility</p:attrName>
                                        </p:attrNameLst>
                                      </p:cBhvr>
                                      <p:to>
                                        <p:strVal val="visible"/>
                                      </p:to>
                                    </p:set>
                                    <p:anim calcmode="lin" valueType="num">
                                      <p:cBhvr additive="base">
                                        <p:cTn id="64" dur="500" fill="hold"/>
                                        <p:tgtEl>
                                          <p:spTgt spid="34"/>
                                        </p:tgtEl>
                                        <p:attrNameLst>
                                          <p:attrName>ppt_x</p:attrName>
                                        </p:attrNameLst>
                                      </p:cBhvr>
                                      <p:tavLst>
                                        <p:tav tm="0">
                                          <p:val>
                                            <p:strVal val="1+#ppt_w/2"/>
                                          </p:val>
                                        </p:tav>
                                        <p:tav tm="100000">
                                          <p:val>
                                            <p:strVal val="#ppt_x"/>
                                          </p:val>
                                        </p:tav>
                                      </p:tavLst>
                                    </p:anim>
                                    <p:anim calcmode="lin" valueType="num">
                                      <p:cBhvr additive="base">
                                        <p:cTn id="65" dur="500" fill="hold"/>
                                        <p:tgtEl>
                                          <p:spTgt spid="34"/>
                                        </p:tgtEl>
                                        <p:attrNameLst>
                                          <p:attrName>ppt_y</p:attrName>
                                        </p:attrNameLst>
                                      </p:cBhvr>
                                      <p:tavLst>
                                        <p:tav tm="0">
                                          <p:val>
                                            <p:strVal val="0-#ppt_h/2"/>
                                          </p:val>
                                        </p:tav>
                                        <p:tav tm="100000">
                                          <p:val>
                                            <p:strVal val="#ppt_y"/>
                                          </p:val>
                                        </p:tav>
                                      </p:tavLst>
                                    </p:anim>
                                  </p:childTnLst>
                                </p:cTn>
                              </p:par>
                            </p:childTnLst>
                          </p:cTn>
                        </p:par>
                        <p:par>
                          <p:cTn id="66" fill="hold">
                            <p:stCondLst>
                              <p:cond delay="5125"/>
                            </p:stCondLst>
                            <p:childTnLst>
                              <p:par>
                                <p:cTn id="67" presetID="2" presetClass="entr" presetSubtype="9" fill="hold" grpId="0" nodeType="afterEffect">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cBhvr additive="base">
                                        <p:cTn id="69" dur="500" fill="hold"/>
                                        <p:tgtEl>
                                          <p:spTgt spid="32"/>
                                        </p:tgtEl>
                                        <p:attrNameLst>
                                          <p:attrName>ppt_x</p:attrName>
                                        </p:attrNameLst>
                                      </p:cBhvr>
                                      <p:tavLst>
                                        <p:tav tm="0">
                                          <p:val>
                                            <p:strVal val="0-#ppt_w/2"/>
                                          </p:val>
                                        </p:tav>
                                        <p:tav tm="100000">
                                          <p:val>
                                            <p:strVal val="#ppt_x"/>
                                          </p:val>
                                        </p:tav>
                                      </p:tavLst>
                                    </p:anim>
                                    <p:anim calcmode="lin" valueType="num">
                                      <p:cBhvr additive="base">
                                        <p:cTn id="70" dur="500" fill="hold"/>
                                        <p:tgtEl>
                                          <p:spTgt spid="32"/>
                                        </p:tgtEl>
                                        <p:attrNameLst>
                                          <p:attrName>ppt_y</p:attrName>
                                        </p:attrNameLst>
                                      </p:cBhvr>
                                      <p:tavLst>
                                        <p:tav tm="0">
                                          <p:val>
                                            <p:strVal val="0-#ppt_h/2"/>
                                          </p:val>
                                        </p:tav>
                                        <p:tav tm="100000">
                                          <p:val>
                                            <p:strVal val="#ppt_y"/>
                                          </p:val>
                                        </p:tav>
                                      </p:tavLst>
                                    </p:anim>
                                  </p:childTnLst>
                                </p:cTn>
                              </p:par>
                              <p:par>
                                <p:cTn id="71" presetID="2" presetClass="entr" presetSubtype="3"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additive="base">
                                        <p:cTn id="73" dur="500" fill="hold"/>
                                        <p:tgtEl>
                                          <p:spTgt spid="35"/>
                                        </p:tgtEl>
                                        <p:attrNameLst>
                                          <p:attrName>ppt_x</p:attrName>
                                        </p:attrNameLst>
                                      </p:cBhvr>
                                      <p:tavLst>
                                        <p:tav tm="0">
                                          <p:val>
                                            <p:strVal val="1+#ppt_w/2"/>
                                          </p:val>
                                        </p:tav>
                                        <p:tav tm="100000">
                                          <p:val>
                                            <p:strVal val="#ppt_x"/>
                                          </p:val>
                                        </p:tav>
                                      </p:tavLst>
                                    </p:anim>
                                    <p:anim calcmode="lin" valueType="num">
                                      <p:cBhvr additive="base">
                                        <p:cTn id="74" dur="500" fill="hold"/>
                                        <p:tgtEl>
                                          <p:spTgt spid="35"/>
                                        </p:tgtEl>
                                        <p:attrNameLst>
                                          <p:attrName>ppt_y</p:attrName>
                                        </p:attrNameLst>
                                      </p:cBhvr>
                                      <p:tavLst>
                                        <p:tav tm="0">
                                          <p:val>
                                            <p:strVal val="0-#ppt_h/2"/>
                                          </p:val>
                                        </p:tav>
                                        <p:tav tm="100000">
                                          <p:val>
                                            <p:strVal val="#ppt_y"/>
                                          </p:val>
                                        </p:tav>
                                      </p:tavLst>
                                    </p:anim>
                                  </p:childTnLst>
                                </p:cTn>
                              </p:par>
                            </p:childTnLst>
                          </p:cTn>
                        </p:par>
                        <p:par>
                          <p:cTn id="75" fill="hold">
                            <p:stCondLst>
                              <p:cond delay="5625"/>
                            </p:stCondLst>
                            <p:childTnLst>
                              <p:par>
                                <p:cTn id="76" presetID="10" presetClass="entr" presetSubtype="0" fill="hold" grpId="0" nodeType="afterEffect">
                                  <p:stCondLst>
                                    <p:cond delay="0"/>
                                  </p:stCondLst>
                                  <p:iterate type="lt">
                                    <p:tmPct val="0"/>
                                  </p:iterate>
                                  <p:childTnLst>
                                    <p:set>
                                      <p:cBhvr>
                                        <p:cTn id="77" dur="1" fill="hold">
                                          <p:stCondLst>
                                            <p:cond delay="0"/>
                                          </p:stCondLst>
                                        </p:cTn>
                                        <p:tgtEl>
                                          <p:spTgt spid="9"/>
                                        </p:tgtEl>
                                        <p:attrNameLst>
                                          <p:attrName>style.visibility</p:attrName>
                                        </p:attrNameLst>
                                      </p:cBhvr>
                                      <p:to>
                                        <p:strVal val="visible"/>
                                      </p:to>
                                    </p:set>
                                    <p:animEffect transition="in" filter="fade">
                                      <p:cBhvr>
                                        <p:cTn id="78" dur="500"/>
                                        <p:tgtEl>
                                          <p:spTgt spid="9"/>
                                        </p:tgtEl>
                                      </p:cBhvr>
                                    </p:animEffect>
                                  </p:childTnLst>
                                </p:cTn>
                              </p:par>
                              <p:par>
                                <p:cTn id="79" presetID="34" presetClass="emph" presetSubtype="0" fill="hold" grpId="1" nodeType="withEffect">
                                  <p:stCondLst>
                                    <p:cond delay="0"/>
                                  </p:stCondLst>
                                  <p:iterate type="lt">
                                    <p:tmPct val="10000"/>
                                  </p:iterate>
                                  <p:childTnLst>
                                    <p:animMotion origin="layout" path="M 0.0 0.0 L 0.0 -0.07213" pathEditMode="relative" ptsTypes="">
                                      <p:cBhvr>
                                        <p:cTn id="80" dur="250" accel="50000" decel="50000" autoRev="1" fill="hold">
                                          <p:stCondLst>
                                            <p:cond delay="0"/>
                                          </p:stCondLst>
                                        </p:cTn>
                                        <p:tgtEl>
                                          <p:spTgt spid="9"/>
                                        </p:tgtEl>
                                        <p:attrNameLst>
                                          <p:attrName>ppt_x</p:attrName>
                                          <p:attrName>ppt_y</p:attrName>
                                        </p:attrNameLst>
                                      </p:cBhvr>
                                    </p:animMotion>
                                    <p:animRot by="1500000">
                                      <p:cBhvr>
                                        <p:cTn id="81" dur="125" fill="hold">
                                          <p:stCondLst>
                                            <p:cond delay="0"/>
                                          </p:stCondLst>
                                        </p:cTn>
                                        <p:tgtEl>
                                          <p:spTgt spid="9"/>
                                        </p:tgtEl>
                                        <p:attrNameLst>
                                          <p:attrName>r</p:attrName>
                                        </p:attrNameLst>
                                      </p:cBhvr>
                                    </p:animRot>
                                    <p:animRot by="-1500000">
                                      <p:cBhvr>
                                        <p:cTn id="82" dur="125" fill="hold">
                                          <p:stCondLst>
                                            <p:cond delay="125"/>
                                          </p:stCondLst>
                                        </p:cTn>
                                        <p:tgtEl>
                                          <p:spTgt spid="9"/>
                                        </p:tgtEl>
                                        <p:attrNameLst>
                                          <p:attrName>r</p:attrName>
                                        </p:attrNameLst>
                                      </p:cBhvr>
                                    </p:animRot>
                                    <p:animRot by="-1500000">
                                      <p:cBhvr>
                                        <p:cTn id="83" dur="125" fill="hold">
                                          <p:stCondLst>
                                            <p:cond delay="250"/>
                                          </p:stCondLst>
                                        </p:cTn>
                                        <p:tgtEl>
                                          <p:spTgt spid="9"/>
                                        </p:tgtEl>
                                        <p:attrNameLst>
                                          <p:attrName>r</p:attrName>
                                        </p:attrNameLst>
                                      </p:cBhvr>
                                    </p:animRot>
                                    <p:animRot by="1500000">
                                      <p:cBhvr>
                                        <p:cTn id="84" dur="125" fill="hold">
                                          <p:stCondLst>
                                            <p:cond delay="375"/>
                                          </p:stCondLst>
                                        </p:cTn>
                                        <p:tgtEl>
                                          <p:spTgt spid="9"/>
                                        </p:tgtEl>
                                        <p:attrNameLst>
                                          <p:attrName>r</p:attrName>
                                        </p:attrNameLst>
                                      </p:cBhvr>
                                    </p:animRot>
                                  </p:childTnLst>
                                </p:cTn>
                              </p:par>
                            </p:childTnLst>
                          </p:cTn>
                        </p:par>
                        <p:par>
                          <p:cTn id="85" fill="hold">
                            <p:stCondLst>
                              <p:cond delay="6525"/>
                            </p:stCondLst>
                            <p:childTnLst>
                              <p:par>
                                <p:cTn id="86" presetID="6" presetClass="entr" presetSubtype="16" fill="hold" grpId="0" nodeType="after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circle(in)">
                                      <p:cBhvr>
                                        <p:cTn id="88"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6" grpId="0" animBg="1"/>
      <p:bldP spid="21" grpId="0" animBg="1"/>
      <p:bldP spid="22" grpId="0" animBg="1"/>
      <p:bldP spid="23" grpId="0" animBg="1"/>
      <p:bldP spid="24" grpId="0" animBg="1"/>
      <p:bldP spid="25" grpId="0" animBg="1"/>
      <p:bldP spid="26" grpId="0" animBg="1"/>
      <p:bldP spid="27" grpId="0" animBg="1"/>
      <p:bldP spid="28" grpId="0" animBg="1"/>
      <p:bldP spid="29" grpId="0" animBg="1"/>
      <p:bldP spid="31" grpId="0" animBg="1"/>
      <p:bldP spid="9" grpId="0"/>
      <p:bldP spid="9" grpId="1"/>
      <p:bldP spid="32" grpId="0" animBg="1"/>
      <p:bldP spid="33" grpId="0" animBg="1"/>
      <p:bldP spid="34" grpId="0" animBg="1"/>
      <p:bldP spid="35" grpId="0" animBg="1"/>
      <p:bldP spid="3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第一章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活动流程</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44</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第三部分   </a:t>
            </a:r>
            <a:r>
              <a:rPr lang="zh-CN" altLang="en-US" sz="2400" dirty="0">
                <a:solidFill>
                  <a:srgbClr val="F5E4D0"/>
                </a:solidFill>
                <a:latin typeface="造字工房版黑（非商用）常规体" pitchFamily="50" charset="-122"/>
                <a:ea typeface="造字工房版黑（非商用）常规体" pitchFamily="50" charset="-122"/>
              </a:rPr>
              <a:t>活动实施</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14" name="矩形 13"/>
          <p:cNvSpPr/>
          <p:nvPr/>
        </p:nvSpPr>
        <p:spPr>
          <a:xfrm>
            <a:off x="497268" y="1247774"/>
            <a:ext cx="11142281" cy="514351"/>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242580" y="3643312"/>
            <a:ext cx="3664890" cy="514351"/>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159753" y="1762125"/>
            <a:ext cx="80422" cy="424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7900467" y="1743075"/>
            <a:ext cx="80422" cy="424800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497268" y="4352970"/>
            <a:ext cx="3664890" cy="514351"/>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974659" y="4326730"/>
            <a:ext cx="3664890" cy="514351"/>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89189" y="1319521"/>
            <a:ext cx="3526194" cy="369332"/>
          </a:xfrm>
          <a:prstGeom prst="rect">
            <a:avLst/>
          </a:prstGeom>
          <a:noFill/>
        </p:spPr>
        <p:txBody>
          <a:bodyPr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1</a:t>
            </a:r>
            <a:r>
              <a:rPr lang="zh-CN" altLang="en-US" dirty="0">
                <a:solidFill>
                  <a:schemeClr val="bg1"/>
                </a:solidFill>
                <a:latin typeface="微软雅黑" panose="020B0503020204020204" pitchFamily="34" charset="-122"/>
                <a:ea typeface="微软雅黑" panose="020B0503020204020204" pitchFamily="34" charset="-122"/>
              </a:rPr>
              <a:t>）</a:t>
            </a:r>
            <a:r>
              <a:rPr lang="zh-CN" altLang="en-US" b="1" dirty="0">
                <a:solidFill>
                  <a:schemeClr val="bg1"/>
                </a:solidFill>
                <a:latin typeface="微软雅黑" panose="020B0503020204020204" pitchFamily="34" charset="-122"/>
                <a:ea typeface="微软雅黑" panose="020B0503020204020204" pitchFamily="34" charset="-122"/>
              </a:rPr>
              <a:t>点击添加小标题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4351631" y="1321088"/>
            <a:ext cx="3449344" cy="369332"/>
          </a:xfrm>
          <a:prstGeom prst="rect">
            <a:avLst/>
          </a:prstGeom>
          <a:noFill/>
        </p:spPr>
        <p:txBody>
          <a:bodyPr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2</a:t>
            </a:r>
            <a:r>
              <a:rPr lang="zh-CN" altLang="en-US" dirty="0">
                <a:solidFill>
                  <a:schemeClr val="bg1"/>
                </a:solidFill>
                <a:latin typeface="微软雅黑" panose="020B0503020204020204" pitchFamily="34" charset="-122"/>
                <a:ea typeface="微软雅黑" panose="020B0503020204020204" pitchFamily="34" charset="-122"/>
              </a:rPr>
              <a:t>）</a:t>
            </a:r>
            <a:r>
              <a:rPr lang="zh-CN" altLang="en-US" b="1" dirty="0">
                <a:solidFill>
                  <a:schemeClr val="bg1"/>
                </a:solidFill>
                <a:latin typeface="微软雅黑" panose="020B0503020204020204" pitchFamily="34" charset="-122"/>
                <a:ea typeface="微软雅黑" panose="020B0503020204020204" pitchFamily="34" charset="-122"/>
              </a:rPr>
              <a:t>点击添加小标题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8037223" y="1321088"/>
            <a:ext cx="3525718" cy="369332"/>
          </a:xfrm>
          <a:prstGeom prst="rect">
            <a:avLst/>
          </a:prstGeom>
          <a:noFill/>
        </p:spPr>
        <p:txBody>
          <a:bodyPr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3</a:t>
            </a:r>
            <a:r>
              <a:rPr lang="zh-CN" altLang="en-US" dirty="0">
                <a:solidFill>
                  <a:schemeClr val="bg1"/>
                </a:solidFill>
                <a:latin typeface="微软雅黑" panose="020B0503020204020204" pitchFamily="34" charset="-122"/>
                <a:ea typeface="微软雅黑" panose="020B0503020204020204" pitchFamily="34" charset="-122"/>
              </a:rPr>
              <a:t>）</a:t>
            </a:r>
            <a:r>
              <a:rPr lang="zh-CN" altLang="en-US" b="1" dirty="0">
                <a:solidFill>
                  <a:schemeClr val="bg1"/>
                </a:solidFill>
                <a:latin typeface="微软雅黑" panose="020B0503020204020204" pitchFamily="34" charset="-122"/>
                <a:ea typeface="微软雅黑" panose="020B0503020204020204" pitchFamily="34" charset="-122"/>
              </a:rPr>
              <a:t>点击添加小标题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4363228" y="3715821"/>
            <a:ext cx="3437747" cy="369332"/>
          </a:xfrm>
          <a:prstGeom prst="rect">
            <a:avLst/>
          </a:prstGeom>
          <a:noFill/>
        </p:spPr>
        <p:txBody>
          <a:bodyPr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5</a:t>
            </a:r>
            <a:r>
              <a:rPr lang="zh-CN" altLang="en-US" dirty="0">
                <a:solidFill>
                  <a:schemeClr val="bg1"/>
                </a:solidFill>
                <a:latin typeface="微软雅黑" panose="020B0503020204020204" pitchFamily="34" charset="-122"/>
                <a:ea typeface="微软雅黑" panose="020B0503020204020204" pitchFamily="34" charset="-122"/>
              </a:rPr>
              <a:t>）</a:t>
            </a:r>
            <a:r>
              <a:rPr lang="zh-CN" altLang="en-US" b="1" dirty="0">
                <a:solidFill>
                  <a:schemeClr val="bg1"/>
                </a:solidFill>
                <a:latin typeface="微软雅黑" panose="020B0503020204020204" pitchFamily="34" charset="-122"/>
                <a:ea typeface="微软雅黑" panose="020B0503020204020204" pitchFamily="34" charset="-122"/>
              </a:rPr>
              <a:t>点击添加小标题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625772" y="4426671"/>
            <a:ext cx="3437747" cy="369332"/>
          </a:xfrm>
          <a:prstGeom prst="rect">
            <a:avLst/>
          </a:prstGeom>
          <a:noFill/>
        </p:spPr>
        <p:txBody>
          <a:bodyPr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4</a:t>
            </a:r>
            <a:r>
              <a:rPr lang="zh-CN" altLang="en-US" dirty="0">
                <a:solidFill>
                  <a:schemeClr val="bg1"/>
                </a:solidFill>
                <a:latin typeface="微软雅黑" panose="020B0503020204020204" pitchFamily="34" charset="-122"/>
                <a:ea typeface="微软雅黑" panose="020B0503020204020204" pitchFamily="34" charset="-122"/>
              </a:rPr>
              <a:t>）</a:t>
            </a:r>
            <a:r>
              <a:rPr lang="zh-CN" altLang="en-US" b="1" dirty="0">
                <a:solidFill>
                  <a:schemeClr val="bg1"/>
                </a:solidFill>
                <a:latin typeface="微软雅黑" panose="020B0503020204020204" pitchFamily="34" charset="-122"/>
                <a:ea typeface="微软雅黑" panose="020B0503020204020204" pitchFamily="34" charset="-122"/>
              </a:rPr>
              <a:t>点击添加小标题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8086175" y="4399164"/>
            <a:ext cx="3437747" cy="369332"/>
          </a:xfrm>
          <a:prstGeom prst="rect">
            <a:avLst/>
          </a:prstGeom>
          <a:noFill/>
        </p:spPr>
        <p:txBody>
          <a:bodyPr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6</a:t>
            </a:r>
            <a:r>
              <a:rPr lang="zh-CN" altLang="en-US" dirty="0">
                <a:solidFill>
                  <a:schemeClr val="bg1"/>
                </a:solidFill>
                <a:latin typeface="微软雅黑" panose="020B0503020204020204" pitchFamily="34" charset="-122"/>
                <a:ea typeface="微软雅黑" panose="020B0503020204020204" pitchFamily="34" charset="-122"/>
              </a:rPr>
              <a:t>）</a:t>
            </a:r>
            <a:r>
              <a:rPr lang="zh-CN" altLang="en-US" b="1" dirty="0">
                <a:solidFill>
                  <a:schemeClr val="bg1"/>
                </a:solidFill>
                <a:latin typeface="微软雅黑" panose="020B0503020204020204" pitchFamily="34" charset="-122"/>
                <a:ea typeface="微软雅黑" panose="020B0503020204020204" pitchFamily="34" charset="-122"/>
              </a:rPr>
              <a:t>点击添加小标题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497268" y="1809812"/>
            <a:ext cx="1329855" cy="249555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497268" y="4912742"/>
            <a:ext cx="1329855" cy="1097383"/>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0309694" y="4884680"/>
            <a:ext cx="1329855" cy="1097383"/>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8037223" y="3324225"/>
            <a:ext cx="3602326" cy="956763"/>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4298275" y="1805123"/>
            <a:ext cx="1007150" cy="1765679"/>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6843926" y="4212748"/>
            <a:ext cx="1007150" cy="1765679"/>
          </a:xfrm>
          <a:prstGeom prst="rect">
            <a:avLst/>
          </a:pr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1930688" y="1890610"/>
            <a:ext cx="2189240" cy="2308324"/>
          </a:xfrm>
          <a:prstGeom prst="rect">
            <a:avLst/>
          </a:prstGeom>
          <a:noFill/>
        </p:spPr>
        <p:txBody>
          <a:bodyPr wrap="square" rtlCol="0">
            <a:spAutoFit/>
          </a:bodyPr>
          <a:lstStyle/>
          <a:p>
            <a:pPr>
              <a:lnSpc>
                <a:spcPct val="150000"/>
              </a:lnSpc>
            </a:pPr>
            <a:r>
              <a:rPr lang="en-US" altLang="zh-CN" sz="1600" dirty="0"/>
              <a:t>1877</a:t>
            </a:r>
            <a:r>
              <a:rPr lang="zh-CN" altLang="en-US" sz="1600" dirty="0"/>
              <a:t>年，美国历史上第一次全国罢工开始了。工人阶级走向街头游行示威，向政府提出改善劳动与生活条件，要求缩短工时。</a:t>
            </a:r>
            <a:endParaRPr lang="zh-CN" altLang="en-US" sz="1600" dirty="0"/>
          </a:p>
        </p:txBody>
      </p:sp>
      <p:sp>
        <p:nvSpPr>
          <p:cNvPr id="36" name="文本框 35"/>
          <p:cNvSpPr txBox="1"/>
          <p:nvPr/>
        </p:nvSpPr>
        <p:spPr>
          <a:xfrm>
            <a:off x="1870582" y="4846863"/>
            <a:ext cx="2359201" cy="1200329"/>
          </a:xfrm>
          <a:prstGeom prst="rect">
            <a:avLst/>
          </a:prstGeom>
          <a:noFill/>
        </p:spPr>
        <p:txBody>
          <a:bodyPr wrap="square" rtlCol="0">
            <a:spAutoFit/>
          </a:bodyPr>
          <a:lstStyle/>
          <a:p>
            <a:pPr>
              <a:lnSpc>
                <a:spcPct val="150000"/>
              </a:lnSpc>
            </a:pPr>
            <a:r>
              <a:rPr lang="zh-CN" altLang="en-US" sz="1600" dirty="0"/>
              <a:t>向政府提出改善劳动与生活条件，要求缩短工时，实行八小时工作制。</a:t>
            </a:r>
            <a:endParaRPr lang="zh-CN" altLang="en-US" sz="1600" dirty="0"/>
          </a:p>
        </p:txBody>
      </p:sp>
      <p:sp>
        <p:nvSpPr>
          <p:cNvPr id="37" name="文本框 36"/>
          <p:cNvSpPr txBox="1"/>
          <p:nvPr/>
        </p:nvSpPr>
        <p:spPr>
          <a:xfrm>
            <a:off x="8024992" y="4812355"/>
            <a:ext cx="2359201" cy="1200329"/>
          </a:xfrm>
          <a:prstGeom prst="rect">
            <a:avLst/>
          </a:prstGeom>
          <a:noFill/>
        </p:spPr>
        <p:txBody>
          <a:bodyPr wrap="square" rtlCol="0">
            <a:spAutoFit/>
          </a:bodyPr>
          <a:lstStyle/>
          <a:p>
            <a:pPr>
              <a:lnSpc>
                <a:spcPct val="150000"/>
              </a:lnSpc>
            </a:pPr>
            <a:r>
              <a:rPr lang="zh-CN" altLang="en-US" sz="1600" dirty="0"/>
              <a:t>向政府提出改善劳动与生活条件，要求缩短工时，实行八小时工作制。</a:t>
            </a:r>
            <a:endParaRPr lang="zh-CN" altLang="en-US" sz="1600" dirty="0"/>
          </a:p>
        </p:txBody>
      </p:sp>
      <p:sp>
        <p:nvSpPr>
          <p:cNvPr id="39" name="文本框 38"/>
          <p:cNvSpPr txBox="1"/>
          <p:nvPr/>
        </p:nvSpPr>
        <p:spPr>
          <a:xfrm>
            <a:off x="5295899" y="1723823"/>
            <a:ext cx="2684173" cy="1938992"/>
          </a:xfrm>
          <a:prstGeom prst="rect">
            <a:avLst/>
          </a:prstGeom>
          <a:noFill/>
        </p:spPr>
        <p:txBody>
          <a:bodyPr wrap="square" rtlCol="0">
            <a:spAutoFit/>
          </a:bodyPr>
          <a:lstStyle/>
          <a:p>
            <a:pPr>
              <a:lnSpc>
                <a:spcPct val="150000"/>
              </a:lnSpc>
            </a:pPr>
            <a:r>
              <a:rPr lang="en-US" altLang="zh-CN" sz="1600" dirty="0"/>
              <a:t>1877</a:t>
            </a:r>
            <a:r>
              <a:rPr lang="zh-CN" altLang="en-US" sz="1600" dirty="0"/>
              <a:t>年，美国历史上第一次全国罢工开始了。工人阶级走向街头游行示威，向政府提出改善劳动与生活条件，要求缩短工时。</a:t>
            </a:r>
            <a:endParaRPr lang="zh-CN" altLang="en-US" sz="1600" dirty="0"/>
          </a:p>
        </p:txBody>
      </p:sp>
      <p:sp>
        <p:nvSpPr>
          <p:cNvPr id="40" name="文本框 39"/>
          <p:cNvSpPr txBox="1"/>
          <p:nvPr/>
        </p:nvSpPr>
        <p:spPr>
          <a:xfrm>
            <a:off x="4220086" y="4152498"/>
            <a:ext cx="2684173" cy="1938992"/>
          </a:xfrm>
          <a:prstGeom prst="rect">
            <a:avLst/>
          </a:prstGeom>
          <a:noFill/>
        </p:spPr>
        <p:txBody>
          <a:bodyPr wrap="square" rtlCol="0">
            <a:spAutoFit/>
          </a:bodyPr>
          <a:lstStyle/>
          <a:p>
            <a:pPr>
              <a:lnSpc>
                <a:spcPct val="150000"/>
              </a:lnSpc>
            </a:pPr>
            <a:r>
              <a:rPr lang="en-US" altLang="zh-CN" sz="1600" dirty="0"/>
              <a:t>1877</a:t>
            </a:r>
            <a:r>
              <a:rPr lang="zh-CN" altLang="en-US" sz="1600" dirty="0"/>
              <a:t>年，美国历史上第一次全国罢工开始了。工人阶级走向街头游行示威，向政府提出改善劳动与生活条件，要求缩短工时。</a:t>
            </a:r>
            <a:endParaRPr lang="zh-CN" altLang="en-US" sz="1600" dirty="0"/>
          </a:p>
        </p:txBody>
      </p:sp>
      <p:sp>
        <p:nvSpPr>
          <p:cNvPr id="41" name="文本框 40"/>
          <p:cNvSpPr txBox="1"/>
          <p:nvPr/>
        </p:nvSpPr>
        <p:spPr>
          <a:xfrm>
            <a:off x="8000828" y="1765086"/>
            <a:ext cx="3715871" cy="1569660"/>
          </a:xfrm>
          <a:prstGeom prst="rect">
            <a:avLst/>
          </a:prstGeom>
          <a:noFill/>
        </p:spPr>
        <p:txBody>
          <a:bodyPr wrap="square" rtlCol="0">
            <a:spAutoFit/>
          </a:bodyPr>
          <a:lstStyle/>
          <a:p>
            <a:pPr>
              <a:lnSpc>
                <a:spcPct val="150000"/>
              </a:lnSpc>
            </a:pPr>
            <a:r>
              <a:rPr lang="en-US" altLang="zh-CN" sz="1600" dirty="0"/>
              <a:t>1877</a:t>
            </a:r>
            <a:r>
              <a:rPr lang="zh-CN" altLang="en-US" sz="1600" dirty="0"/>
              <a:t>年，美国历史上第一次全国罢工开始了。工人阶级走向街头游行示威，向政府提出改善劳动与生活条件，要求缩短工时。</a:t>
            </a:r>
            <a:endParaRPr lang="zh-CN" altLang="en-US" sz="16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37"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900" decel="100000" fill="hold"/>
                                        <p:tgtEl>
                                          <p:spTgt spid="14"/>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22" presetID="37"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900" decel="100000" fill="hold"/>
                                        <p:tgtEl>
                                          <p:spTgt spid="16"/>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900" decel="100000" fill="hold"/>
                                        <p:tgtEl>
                                          <p:spTgt spid="22"/>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34" presetID="37"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1000"/>
                                        <p:tgtEl>
                                          <p:spTgt spid="23"/>
                                        </p:tgtEl>
                                      </p:cBhvr>
                                    </p:animEffect>
                                    <p:anim calcmode="lin" valueType="num">
                                      <p:cBhvr>
                                        <p:cTn id="37" dur="1000" fill="hold"/>
                                        <p:tgtEl>
                                          <p:spTgt spid="23"/>
                                        </p:tgtEl>
                                        <p:attrNameLst>
                                          <p:attrName>ppt_x</p:attrName>
                                        </p:attrNameLst>
                                      </p:cBhvr>
                                      <p:tavLst>
                                        <p:tav tm="0">
                                          <p:val>
                                            <p:strVal val="#ppt_x"/>
                                          </p:val>
                                        </p:tav>
                                        <p:tav tm="100000">
                                          <p:val>
                                            <p:strVal val="#ppt_x"/>
                                          </p:val>
                                        </p:tav>
                                      </p:tavLst>
                                    </p:anim>
                                    <p:anim calcmode="lin" valueType="num">
                                      <p:cBhvr>
                                        <p:cTn id="38" dur="900" decel="100000" fill="hold"/>
                                        <p:tgtEl>
                                          <p:spTgt spid="23"/>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40" fill="hold">
                            <p:stCondLst>
                              <p:cond delay="3125"/>
                            </p:stCondLst>
                            <p:childTnLst>
                              <p:par>
                                <p:cTn id="41" presetID="22" presetClass="entr" presetSubtype="1"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500"/>
                                        <p:tgtEl>
                                          <p:spTgt spid="17"/>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par>
                          <p:cTn id="47" fill="hold">
                            <p:stCondLst>
                              <p:cond delay="3625"/>
                            </p:stCondLst>
                            <p:childTnLst>
                              <p:par>
                                <p:cTn id="48" presetID="10" presetClass="entr" presetSubtype="0"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1000"/>
                                        <p:tgtEl>
                                          <p:spTgt spid="8"/>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left)">
                                      <p:cBhvr>
                                        <p:cTn id="53" dur="500"/>
                                        <p:tgtEl>
                                          <p:spTgt spid="9"/>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down)">
                                      <p:cBhvr>
                                        <p:cTn id="56" dur="500"/>
                                        <p:tgtEl>
                                          <p:spTgt spid="35"/>
                                        </p:tgtEl>
                                      </p:cBhvr>
                                    </p:animEffect>
                                  </p:childTnLst>
                                </p:cTn>
                              </p:par>
                            </p:childTnLst>
                          </p:cTn>
                        </p:par>
                        <p:par>
                          <p:cTn id="57" fill="hold">
                            <p:stCondLst>
                              <p:cond delay="4625"/>
                            </p:stCondLst>
                            <p:childTnLst>
                              <p:par>
                                <p:cTn id="58" presetID="10" presetClass="entr" presetSubtype="0"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000"/>
                                        <p:tgtEl>
                                          <p:spTgt spid="2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left)">
                                      <p:cBhvr>
                                        <p:cTn id="63" dur="500"/>
                                        <p:tgtEl>
                                          <p:spTgt spid="33"/>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wipe(down)">
                                      <p:cBhvr>
                                        <p:cTn id="66" dur="500"/>
                                        <p:tgtEl>
                                          <p:spTgt spid="39"/>
                                        </p:tgtEl>
                                      </p:cBhvr>
                                    </p:animEffect>
                                  </p:childTnLst>
                                </p:cTn>
                              </p:par>
                            </p:childTnLst>
                          </p:cTn>
                        </p:par>
                        <p:par>
                          <p:cTn id="67" fill="hold">
                            <p:stCondLst>
                              <p:cond delay="5625"/>
                            </p:stCondLst>
                            <p:childTnLst>
                              <p:par>
                                <p:cTn id="68" presetID="10" presetClass="entr" presetSubtype="0"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1000"/>
                                        <p:tgtEl>
                                          <p:spTgt spid="25"/>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wipe(down)">
                                      <p:cBhvr>
                                        <p:cTn id="73" dur="500"/>
                                        <p:tgtEl>
                                          <p:spTgt spid="32"/>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41"/>
                                        </p:tgtEl>
                                        <p:attrNameLst>
                                          <p:attrName>style.visibility</p:attrName>
                                        </p:attrNameLst>
                                      </p:cBhvr>
                                      <p:to>
                                        <p:strVal val="visible"/>
                                      </p:to>
                                    </p:set>
                                    <p:animEffect transition="in" filter="wipe(up)">
                                      <p:cBhvr>
                                        <p:cTn id="76" dur="500"/>
                                        <p:tgtEl>
                                          <p:spTgt spid="41"/>
                                        </p:tgtEl>
                                      </p:cBhvr>
                                    </p:animEffect>
                                  </p:childTnLst>
                                </p:cTn>
                              </p:par>
                            </p:childTnLst>
                          </p:cTn>
                        </p:par>
                        <p:par>
                          <p:cTn id="77" fill="hold">
                            <p:stCondLst>
                              <p:cond delay="6625"/>
                            </p:stCondLst>
                            <p:childTnLst>
                              <p:par>
                                <p:cTn id="78" presetID="10" presetClass="entr" presetSubtype="0"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1000"/>
                                        <p:tgtEl>
                                          <p:spTgt spid="2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wipe(left)">
                                      <p:cBhvr>
                                        <p:cTn id="83" dur="500"/>
                                        <p:tgtEl>
                                          <p:spTgt spid="29"/>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wipe(down)">
                                      <p:cBhvr>
                                        <p:cTn id="86" dur="500"/>
                                        <p:tgtEl>
                                          <p:spTgt spid="36"/>
                                        </p:tgtEl>
                                      </p:cBhvr>
                                    </p:animEffect>
                                  </p:childTnLst>
                                </p:cTn>
                              </p:par>
                            </p:childTnLst>
                          </p:cTn>
                        </p:par>
                        <p:par>
                          <p:cTn id="87" fill="hold">
                            <p:stCondLst>
                              <p:cond delay="7625"/>
                            </p:stCondLst>
                            <p:childTnLst>
                              <p:par>
                                <p:cTn id="88" presetID="10" presetClass="entr" presetSubtype="0" fill="hold" grpId="0" nodeType="after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fade">
                                      <p:cBhvr>
                                        <p:cTn id="90" dur="1000"/>
                                        <p:tgtEl>
                                          <p:spTgt spid="26"/>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34"/>
                                        </p:tgtEl>
                                        <p:attrNameLst>
                                          <p:attrName>style.visibility</p:attrName>
                                        </p:attrNameLst>
                                      </p:cBhvr>
                                      <p:to>
                                        <p:strVal val="visible"/>
                                      </p:to>
                                    </p:set>
                                    <p:animEffect transition="in" filter="wipe(right)">
                                      <p:cBhvr>
                                        <p:cTn id="93" dur="500"/>
                                        <p:tgtEl>
                                          <p:spTgt spid="34"/>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40"/>
                                        </p:tgtEl>
                                        <p:attrNameLst>
                                          <p:attrName>style.visibility</p:attrName>
                                        </p:attrNameLst>
                                      </p:cBhvr>
                                      <p:to>
                                        <p:strVal val="visible"/>
                                      </p:to>
                                    </p:set>
                                    <p:animEffect transition="in" filter="wipe(left)">
                                      <p:cBhvr>
                                        <p:cTn id="96" dur="500"/>
                                        <p:tgtEl>
                                          <p:spTgt spid="40"/>
                                        </p:tgtEl>
                                      </p:cBhvr>
                                    </p:animEffect>
                                  </p:childTnLst>
                                </p:cTn>
                              </p:par>
                            </p:childTnLst>
                          </p:cTn>
                        </p:par>
                        <p:par>
                          <p:cTn id="97" fill="hold">
                            <p:stCondLst>
                              <p:cond delay="8625"/>
                            </p:stCondLst>
                            <p:childTnLst>
                              <p:par>
                                <p:cTn id="98" presetID="10" presetClass="entr" presetSubtype="0" fill="hold" grpId="0" nodeType="afterEffect">
                                  <p:stCondLst>
                                    <p:cond delay="0"/>
                                  </p:stCondLst>
                                  <p:childTnLst>
                                    <p:set>
                                      <p:cBhvr>
                                        <p:cTn id="99" dur="1" fill="hold">
                                          <p:stCondLst>
                                            <p:cond delay="0"/>
                                          </p:stCondLst>
                                        </p:cTn>
                                        <p:tgtEl>
                                          <p:spTgt spid="28"/>
                                        </p:tgtEl>
                                        <p:attrNameLst>
                                          <p:attrName>style.visibility</p:attrName>
                                        </p:attrNameLst>
                                      </p:cBhvr>
                                      <p:to>
                                        <p:strVal val="visible"/>
                                      </p:to>
                                    </p:set>
                                    <p:animEffect transition="in" filter="fade">
                                      <p:cBhvr>
                                        <p:cTn id="100" dur="1000"/>
                                        <p:tgtEl>
                                          <p:spTgt spid="28"/>
                                        </p:tgtEl>
                                      </p:cBhvr>
                                    </p:animEffect>
                                  </p:childTnLst>
                                </p:cTn>
                              </p:par>
                              <p:par>
                                <p:cTn id="101" presetID="22" presetClass="entr" presetSubtype="2" fill="hold" grpId="0" nodeType="withEffect">
                                  <p:stCondLst>
                                    <p:cond delay="0"/>
                                  </p:stCondLst>
                                  <p:childTnLst>
                                    <p:set>
                                      <p:cBhvr>
                                        <p:cTn id="102" dur="1" fill="hold">
                                          <p:stCondLst>
                                            <p:cond delay="0"/>
                                          </p:stCondLst>
                                        </p:cTn>
                                        <p:tgtEl>
                                          <p:spTgt spid="31"/>
                                        </p:tgtEl>
                                        <p:attrNameLst>
                                          <p:attrName>style.visibility</p:attrName>
                                        </p:attrNameLst>
                                      </p:cBhvr>
                                      <p:to>
                                        <p:strVal val="visible"/>
                                      </p:to>
                                    </p:set>
                                    <p:animEffect transition="in" filter="wipe(right)">
                                      <p:cBhvr>
                                        <p:cTn id="103" dur="500"/>
                                        <p:tgtEl>
                                          <p:spTgt spid="31"/>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37"/>
                                        </p:tgtEl>
                                        <p:attrNameLst>
                                          <p:attrName>style.visibility</p:attrName>
                                        </p:attrNameLst>
                                      </p:cBhvr>
                                      <p:to>
                                        <p:strVal val="visible"/>
                                      </p:to>
                                    </p:set>
                                    <p:animEffect transition="in" filter="wipe(down)">
                                      <p:cBhvr>
                                        <p:cTn id="10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4" grpId="0" animBg="1"/>
      <p:bldP spid="16" grpId="0" animBg="1"/>
      <p:bldP spid="17" grpId="0" animBg="1"/>
      <p:bldP spid="21" grpId="0" animBg="1"/>
      <p:bldP spid="22" grpId="0" animBg="1"/>
      <p:bldP spid="23" grpId="0" animBg="1"/>
      <p:bldP spid="8" grpId="0"/>
      <p:bldP spid="24" grpId="0"/>
      <p:bldP spid="25" grpId="0"/>
      <p:bldP spid="26" grpId="0"/>
      <p:bldP spid="27" grpId="0"/>
      <p:bldP spid="28" grpId="0"/>
      <p:bldP spid="9" grpId="0" animBg="1"/>
      <p:bldP spid="29" grpId="0" animBg="1"/>
      <p:bldP spid="31" grpId="0" animBg="1"/>
      <p:bldP spid="32" grpId="0" animBg="1"/>
      <p:bldP spid="33" grpId="0" animBg="1"/>
      <p:bldP spid="34" grpId="0" animBg="1"/>
      <p:bldP spid="35" grpId="0"/>
      <p:bldP spid="36" grpId="0"/>
      <p:bldP spid="37" grpId="0"/>
      <p:bldP spid="39" grpId="0"/>
      <p:bldP spid="40" grpId="0"/>
      <p:bldP spid="4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a:noFill/>
          <a:ln w="22225">
            <a:solidFill>
              <a:srgbClr val="CD1F06"/>
            </a:solidFill>
            <a:round/>
          </a:ln>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第一章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活动流程</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45</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第三部分   </a:t>
            </a:r>
            <a:r>
              <a:rPr lang="zh-CN" altLang="en-US" sz="2400" dirty="0">
                <a:solidFill>
                  <a:srgbClr val="F5E4D0"/>
                </a:solidFill>
                <a:latin typeface="造字工房版黑（非商用）常规体" pitchFamily="50" charset="-122"/>
                <a:ea typeface="造字工房版黑（非商用）常规体" pitchFamily="50" charset="-122"/>
              </a:rPr>
              <a:t>活动实施</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35" name="Freeform 9"/>
          <p:cNvSpPr/>
          <p:nvPr/>
        </p:nvSpPr>
        <p:spPr bwMode="auto">
          <a:xfrm>
            <a:off x="657178" y="4130287"/>
            <a:ext cx="4536000" cy="95250"/>
          </a:xfrm>
          <a:custGeom>
            <a:avLst/>
            <a:gdLst>
              <a:gd name="T0" fmla="*/ 2147483647 w 1961"/>
              <a:gd name="T1" fmla="*/ 164955690 h 55"/>
              <a:gd name="T2" fmla="*/ 2147483647 w 1961"/>
              <a:gd name="T3" fmla="*/ 0 h 55"/>
              <a:gd name="T4" fmla="*/ 0 w 1961"/>
              <a:gd name="T5" fmla="*/ 2999509 h 55"/>
              <a:gd name="T6" fmla="*/ 0 60000 65536"/>
              <a:gd name="T7" fmla="*/ 0 60000 65536"/>
              <a:gd name="T8" fmla="*/ 0 60000 65536"/>
              <a:gd name="T9" fmla="*/ 0 w 1961"/>
              <a:gd name="T10" fmla="*/ 0 h 55"/>
              <a:gd name="T11" fmla="*/ 1961 w 1961"/>
              <a:gd name="T12" fmla="*/ 55 h 55"/>
            </a:gdLst>
            <a:ahLst/>
            <a:cxnLst>
              <a:cxn ang="T6">
                <a:pos x="T0" y="T1"/>
              </a:cxn>
              <a:cxn ang="T7">
                <a:pos x="T2" y="T3"/>
              </a:cxn>
              <a:cxn ang="T8">
                <a:pos x="T4" y="T5"/>
              </a:cxn>
            </a:cxnLst>
            <a:rect l="T9" t="T10" r="T11" b="T12"/>
            <a:pathLst>
              <a:path w="1961" h="55">
                <a:moveTo>
                  <a:pt x="1961" y="55"/>
                </a:moveTo>
                <a:lnTo>
                  <a:pt x="1733" y="0"/>
                </a:lnTo>
                <a:lnTo>
                  <a:pt x="0" y="1"/>
                </a:lnTo>
              </a:path>
            </a:pathLst>
          </a:custGeom>
          <a:noFill/>
          <a:ln w="22225">
            <a:solidFill>
              <a:srgbClr val="CD1F06"/>
            </a:solidFill>
            <a:round/>
            <a:tailEnd type="none"/>
          </a:ln>
          <a:extLst>
            <a:ext uri="{909E8E84-426E-40DD-AFC4-6F175D3DCCD1}">
              <a14:hiddenFill xmlns:a14="http://schemas.microsoft.com/office/drawing/2010/main">
                <a:noFill/>
              </a14:hiddenFill>
            </a:ext>
          </a:extLst>
        </p:spPr>
        <p:txBody>
          <a:bodyPr wrap="none" lIns="0" tIns="0" rIns="0" bIns="0" anchor="ct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36" name="Freeform 10"/>
          <p:cNvSpPr/>
          <p:nvPr/>
        </p:nvSpPr>
        <p:spPr bwMode="auto">
          <a:xfrm>
            <a:off x="417466" y="5247887"/>
            <a:ext cx="5112000" cy="412750"/>
          </a:xfrm>
          <a:custGeom>
            <a:avLst/>
            <a:gdLst>
              <a:gd name="T0" fmla="*/ 2147483647 w 2156"/>
              <a:gd name="T1" fmla="*/ 0 h 242"/>
              <a:gd name="T2" fmla="*/ 2147483647 w 2156"/>
              <a:gd name="T3" fmla="*/ 703977567 h 242"/>
              <a:gd name="T4" fmla="*/ 0 w 2156"/>
              <a:gd name="T5" fmla="*/ 686524386 h 242"/>
              <a:gd name="T6" fmla="*/ 0 60000 65536"/>
              <a:gd name="T7" fmla="*/ 0 60000 65536"/>
              <a:gd name="T8" fmla="*/ 0 60000 65536"/>
              <a:gd name="T9" fmla="*/ 0 w 2156"/>
              <a:gd name="T10" fmla="*/ 0 h 242"/>
              <a:gd name="T11" fmla="*/ 2156 w 2156"/>
              <a:gd name="T12" fmla="*/ 242 h 242"/>
            </a:gdLst>
            <a:ahLst/>
            <a:cxnLst>
              <a:cxn ang="T6">
                <a:pos x="T0" y="T1"/>
              </a:cxn>
              <a:cxn ang="T7">
                <a:pos x="T2" y="T3"/>
              </a:cxn>
              <a:cxn ang="T8">
                <a:pos x="T4" y="T5"/>
              </a:cxn>
            </a:cxnLst>
            <a:rect l="T9" t="T10" r="T11" b="T12"/>
            <a:pathLst>
              <a:path w="2156" h="242">
                <a:moveTo>
                  <a:pt x="2156" y="0"/>
                </a:moveTo>
                <a:lnTo>
                  <a:pt x="2018" y="242"/>
                </a:lnTo>
                <a:lnTo>
                  <a:pt x="0" y="236"/>
                </a:lnTo>
              </a:path>
            </a:pathLst>
          </a:custGeom>
          <a:noFill/>
          <a:ln w="22225">
            <a:solidFill>
              <a:srgbClr val="CD1F06"/>
            </a:solidFill>
            <a:round/>
          </a:ln>
          <a:extLst>
            <a:ext uri="{909E8E84-426E-40DD-AFC4-6F175D3DCCD1}">
              <a14:hiddenFill xmlns:a14="http://schemas.microsoft.com/office/drawing/2010/main">
                <a:noFill/>
              </a14:hiddenFill>
            </a:ext>
          </a:extLst>
        </p:spPr>
        <p:txBody>
          <a:bodyPr wrap="none" lIns="0" tIns="0" rIns="0" bIns="0" anchor="ct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37" name="Freeform 11"/>
          <p:cNvSpPr/>
          <p:nvPr/>
        </p:nvSpPr>
        <p:spPr bwMode="auto">
          <a:xfrm flipH="1">
            <a:off x="6988128" y="4130287"/>
            <a:ext cx="4536000" cy="95250"/>
          </a:xfrm>
          <a:custGeom>
            <a:avLst/>
            <a:gdLst>
              <a:gd name="T0" fmla="*/ 2147483647 w 1961"/>
              <a:gd name="T1" fmla="*/ 164955690 h 55"/>
              <a:gd name="T2" fmla="*/ 2147483647 w 1961"/>
              <a:gd name="T3" fmla="*/ 0 h 55"/>
              <a:gd name="T4" fmla="*/ 0 w 1961"/>
              <a:gd name="T5" fmla="*/ 2999509 h 55"/>
              <a:gd name="T6" fmla="*/ 0 60000 65536"/>
              <a:gd name="T7" fmla="*/ 0 60000 65536"/>
              <a:gd name="T8" fmla="*/ 0 60000 65536"/>
              <a:gd name="T9" fmla="*/ 0 w 1961"/>
              <a:gd name="T10" fmla="*/ 0 h 55"/>
              <a:gd name="T11" fmla="*/ 1961 w 1961"/>
              <a:gd name="T12" fmla="*/ 55 h 55"/>
            </a:gdLst>
            <a:ahLst/>
            <a:cxnLst>
              <a:cxn ang="T6">
                <a:pos x="T0" y="T1"/>
              </a:cxn>
              <a:cxn ang="T7">
                <a:pos x="T2" y="T3"/>
              </a:cxn>
              <a:cxn ang="T8">
                <a:pos x="T4" y="T5"/>
              </a:cxn>
            </a:cxnLst>
            <a:rect l="T9" t="T10" r="T11" b="T12"/>
            <a:pathLst>
              <a:path w="1961" h="55">
                <a:moveTo>
                  <a:pt x="1961" y="55"/>
                </a:moveTo>
                <a:lnTo>
                  <a:pt x="1733" y="0"/>
                </a:lnTo>
                <a:lnTo>
                  <a:pt x="0" y="1"/>
                </a:lnTo>
              </a:path>
            </a:pathLst>
          </a:custGeom>
          <a:noFill/>
          <a:ln w="22225">
            <a:solidFill>
              <a:srgbClr val="CD1F06"/>
            </a:solidFill>
            <a:round/>
          </a:ln>
          <a:extLst>
            <a:ext uri="{909E8E84-426E-40DD-AFC4-6F175D3DCCD1}">
              <a14:hiddenFill xmlns:a14="http://schemas.microsoft.com/office/drawing/2010/main">
                <a:noFill/>
              </a14:hiddenFill>
            </a:ext>
          </a:extLst>
        </p:spPr>
        <p:txBody>
          <a:bodyPr wrap="none" lIns="0" tIns="0" rIns="0" bIns="0" anchor="ct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39" name="Freeform 12"/>
          <p:cNvSpPr/>
          <p:nvPr/>
        </p:nvSpPr>
        <p:spPr bwMode="auto">
          <a:xfrm flipH="1">
            <a:off x="6630941" y="5247887"/>
            <a:ext cx="5112000" cy="412750"/>
          </a:xfrm>
          <a:custGeom>
            <a:avLst/>
            <a:gdLst>
              <a:gd name="T0" fmla="*/ 2147483647 w 2156"/>
              <a:gd name="T1" fmla="*/ 0 h 242"/>
              <a:gd name="T2" fmla="*/ 2147483647 w 2156"/>
              <a:gd name="T3" fmla="*/ 703977567 h 242"/>
              <a:gd name="T4" fmla="*/ 0 w 2156"/>
              <a:gd name="T5" fmla="*/ 686524386 h 242"/>
              <a:gd name="T6" fmla="*/ 0 60000 65536"/>
              <a:gd name="T7" fmla="*/ 0 60000 65536"/>
              <a:gd name="T8" fmla="*/ 0 60000 65536"/>
              <a:gd name="T9" fmla="*/ 0 w 2156"/>
              <a:gd name="T10" fmla="*/ 0 h 242"/>
              <a:gd name="T11" fmla="*/ 2156 w 2156"/>
              <a:gd name="T12" fmla="*/ 242 h 242"/>
            </a:gdLst>
            <a:ahLst/>
            <a:cxnLst>
              <a:cxn ang="T6">
                <a:pos x="T0" y="T1"/>
              </a:cxn>
              <a:cxn ang="T7">
                <a:pos x="T2" y="T3"/>
              </a:cxn>
              <a:cxn ang="T8">
                <a:pos x="T4" y="T5"/>
              </a:cxn>
            </a:cxnLst>
            <a:rect l="T9" t="T10" r="T11" b="T12"/>
            <a:pathLst>
              <a:path w="2156" h="242">
                <a:moveTo>
                  <a:pt x="2156" y="0"/>
                </a:moveTo>
                <a:lnTo>
                  <a:pt x="2018" y="242"/>
                </a:lnTo>
                <a:lnTo>
                  <a:pt x="0" y="236"/>
                </a:lnTo>
              </a:path>
            </a:pathLst>
          </a:custGeom>
          <a:noFill/>
          <a:ln w="22225">
            <a:solidFill>
              <a:srgbClr val="CD1F06"/>
            </a:solidFill>
            <a:round/>
          </a:ln>
          <a:extLst>
            <a:ext uri="{909E8E84-426E-40DD-AFC4-6F175D3DCCD1}">
              <a14:hiddenFill xmlns:a14="http://schemas.microsoft.com/office/drawing/2010/main">
                <a:noFill/>
              </a14:hiddenFill>
            </a:ext>
          </a:extLst>
        </p:spPr>
        <p:txBody>
          <a:bodyPr wrap="none" lIns="0" tIns="0" rIns="0" bIns="0" anchor="ct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40" name="Line 13"/>
          <p:cNvSpPr>
            <a:spLocks noChangeShapeType="1"/>
          </p:cNvSpPr>
          <p:nvPr/>
        </p:nvSpPr>
        <p:spPr bwMode="auto">
          <a:xfrm>
            <a:off x="6086429" y="2660261"/>
            <a:ext cx="0" cy="972000"/>
          </a:xfrm>
          <a:prstGeom prst="line">
            <a:avLst/>
          </a:prstGeom>
          <a:noFill/>
          <a:ln w="22225">
            <a:solidFill>
              <a:srgbClr val="CD1F06"/>
            </a:solidFill>
            <a:round/>
          </a:ln>
          <a:extLst>
            <a:ext uri="{909E8E84-426E-40DD-AFC4-6F175D3DCCD1}">
              <a14:hiddenFill xmlns:a14="http://schemas.microsoft.com/office/drawing/2010/main">
                <a:noFill/>
              </a14:hiddenFill>
            </a:ext>
          </a:extLst>
        </p:spPr>
        <p:txBody>
          <a:bodyPr wrap="none" lIns="0" tIns="0" rIns="0" bIns="0" anchor="ctr"/>
          <a:lstStyle/>
          <a:p>
            <a:endParaRPr lang="zh-CN" altLang="en-US"/>
          </a:p>
        </p:txBody>
      </p:sp>
      <p:sp>
        <p:nvSpPr>
          <p:cNvPr id="42" name="Line 15"/>
          <p:cNvSpPr>
            <a:spLocks noChangeShapeType="1"/>
          </p:cNvSpPr>
          <p:nvPr/>
        </p:nvSpPr>
        <p:spPr bwMode="auto">
          <a:xfrm>
            <a:off x="3636916" y="2660262"/>
            <a:ext cx="4896000" cy="0"/>
          </a:xfrm>
          <a:prstGeom prst="line">
            <a:avLst/>
          </a:prstGeom>
          <a:noFill/>
          <a:ln w="22225">
            <a:solidFill>
              <a:srgbClr val="CD1F06"/>
            </a:solidFill>
            <a:round/>
          </a:ln>
          <a:extLst>
            <a:ext uri="{909E8E84-426E-40DD-AFC4-6F175D3DCCD1}">
              <a14:hiddenFill xmlns:a14="http://schemas.microsoft.com/office/drawing/2010/main">
                <a:noFill/>
              </a14:hiddenFill>
            </a:ext>
          </a:extLst>
        </p:spPr>
        <p:txBody>
          <a:bodyPr wrap="none" lIns="0" tIns="0" rIns="0" bIns="0" anchor="ctr"/>
          <a:lstStyle/>
          <a:p>
            <a:endParaRPr lang="zh-CN" altLang="en-US"/>
          </a:p>
        </p:txBody>
      </p:sp>
      <p:sp>
        <p:nvSpPr>
          <p:cNvPr id="7" name="五边形 6"/>
          <p:cNvSpPr/>
          <p:nvPr/>
        </p:nvSpPr>
        <p:spPr>
          <a:xfrm>
            <a:off x="5132403" y="3581016"/>
            <a:ext cx="1903413" cy="1776412"/>
          </a:xfrm>
          <a:prstGeom prst="pentagon">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5045071" y="1598357"/>
            <a:ext cx="3760601" cy="861774"/>
          </a:xfrm>
          <a:prstGeom prst="rect">
            <a:avLst/>
          </a:prstGeom>
          <a:noFill/>
        </p:spPr>
        <p:txBody>
          <a:bodyPr wrap="square" rtlCol="0">
            <a:spAutoFit/>
          </a:bodyPr>
          <a:lstStyle/>
          <a:p>
            <a:r>
              <a:rPr lang="zh-CN" altLang="en-US" b="1" dirty="0"/>
              <a:t>添加小标题一</a:t>
            </a:r>
            <a:r>
              <a:rPr lang="zh-CN" altLang="en-US" sz="1600" dirty="0"/>
              <a:t>：走向街头游行示威，向政府提出改善劳动与生活条件，要</a:t>
            </a:r>
            <a:endParaRPr lang="en-US" altLang="zh-CN" sz="1600" dirty="0"/>
          </a:p>
          <a:p>
            <a:r>
              <a:rPr lang="zh-CN" altLang="en-US" sz="1600" dirty="0"/>
              <a:t>求缩短工时，实行八小时工作制。</a:t>
            </a:r>
            <a:endParaRPr lang="zh-CN" altLang="en-US" sz="1600" dirty="0"/>
          </a:p>
        </p:txBody>
      </p:sp>
      <p:sp>
        <p:nvSpPr>
          <p:cNvPr id="45" name="矩形 44"/>
          <p:cNvSpPr/>
          <p:nvPr/>
        </p:nvSpPr>
        <p:spPr>
          <a:xfrm>
            <a:off x="3636916" y="1480553"/>
            <a:ext cx="1340925" cy="1097383"/>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2087772" y="3079057"/>
            <a:ext cx="3729554" cy="861774"/>
          </a:xfrm>
          <a:prstGeom prst="rect">
            <a:avLst/>
          </a:prstGeom>
          <a:noFill/>
        </p:spPr>
        <p:txBody>
          <a:bodyPr wrap="square" rtlCol="0">
            <a:spAutoFit/>
          </a:bodyPr>
          <a:lstStyle/>
          <a:p>
            <a:r>
              <a:rPr lang="zh-CN" altLang="en-US" b="1" dirty="0"/>
              <a:t>添加小标题一</a:t>
            </a:r>
            <a:r>
              <a:rPr lang="zh-CN" altLang="en-US" sz="1600" dirty="0"/>
              <a:t>：走向街头游行示威，向政府提出改善劳动与生活条件，要</a:t>
            </a:r>
            <a:endParaRPr lang="en-US" altLang="zh-CN" sz="1600" dirty="0"/>
          </a:p>
          <a:p>
            <a:r>
              <a:rPr lang="zh-CN" altLang="en-US" sz="1600" dirty="0"/>
              <a:t>求缩短工时，实行八小时工作制。</a:t>
            </a:r>
            <a:endParaRPr lang="zh-CN" altLang="en-US" sz="1600" dirty="0"/>
          </a:p>
        </p:txBody>
      </p:sp>
      <p:sp>
        <p:nvSpPr>
          <p:cNvPr id="48" name="矩形 47"/>
          <p:cNvSpPr/>
          <p:nvPr/>
        </p:nvSpPr>
        <p:spPr>
          <a:xfrm>
            <a:off x="691242" y="2961253"/>
            <a:ext cx="1329855" cy="1097383"/>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1858933" y="4601190"/>
            <a:ext cx="3729554" cy="861774"/>
          </a:xfrm>
          <a:prstGeom prst="rect">
            <a:avLst/>
          </a:prstGeom>
          <a:noFill/>
        </p:spPr>
        <p:txBody>
          <a:bodyPr wrap="square" rtlCol="0">
            <a:spAutoFit/>
          </a:bodyPr>
          <a:lstStyle/>
          <a:p>
            <a:r>
              <a:rPr lang="zh-CN" altLang="en-US" b="1" dirty="0"/>
              <a:t>添加小标题一</a:t>
            </a:r>
            <a:r>
              <a:rPr lang="zh-CN" altLang="en-US" sz="1600" dirty="0"/>
              <a:t>：走向街头游行示威，向政府提出改善劳动与生活条件，要</a:t>
            </a:r>
            <a:endParaRPr lang="en-US" altLang="zh-CN" sz="1600" dirty="0"/>
          </a:p>
          <a:p>
            <a:r>
              <a:rPr lang="zh-CN" altLang="en-US" sz="1600" dirty="0"/>
              <a:t>求缩短工时，实行八小时工作制。</a:t>
            </a:r>
            <a:endParaRPr lang="zh-CN" altLang="en-US" sz="1600" dirty="0"/>
          </a:p>
        </p:txBody>
      </p:sp>
      <p:sp>
        <p:nvSpPr>
          <p:cNvPr id="51" name="矩形 50"/>
          <p:cNvSpPr/>
          <p:nvPr/>
        </p:nvSpPr>
        <p:spPr>
          <a:xfrm>
            <a:off x="462403" y="4483386"/>
            <a:ext cx="1329855" cy="1097383"/>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6719071" y="3075482"/>
            <a:ext cx="3729554" cy="861774"/>
          </a:xfrm>
          <a:prstGeom prst="rect">
            <a:avLst/>
          </a:prstGeom>
          <a:noFill/>
        </p:spPr>
        <p:txBody>
          <a:bodyPr wrap="square" rtlCol="0">
            <a:spAutoFit/>
          </a:bodyPr>
          <a:lstStyle/>
          <a:p>
            <a:r>
              <a:rPr lang="zh-CN" altLang="en-US" b="1" dirty="0"/>
              <a:t>添加小标题一</a:t>
            </a:r>
            <a:r>
              <a:rPr lang="zh-CN" altLang="en-US" sz="1600" dirty="0"/>
              <a:t>：走向街头游行示威，向政府提出改善劳动与生活条件，要</a:t>
            </a:r>
            <a:endParaRPr lang="en-US" altLang="zh-CN" sz="1600" dirty="0"/>
          </a:p>
          <a:p>
            <a:r>
              <a:rPr lang="zh-CN" altLang="en-US" sz="1600" dirty="0"/>
              <a:t>求缩短工时，实行八小时工作制。</a:t>
            </a:r>
            <a:endParaRPr lang="zh-CN" altLang="en-US" sz="1600" dirty="0"/>
          </a:p>
        </p:txBody>
      </p:sp>
      <p:sp>
        <p:nvSpPr>
          <p:cNvPr id="54" name="矩形 53"/>
          <p:cNvSpPr/>
          <p:nvPr/>
        </p:nvSpPr>
        <p:spPr>
          <a:xfrm>
            <a:off x="10189816" y="2957678"/>
            <a:ext cx="1329855" cy="1097383"/>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p:cNvSpPr txBox="1"/>
          <p:nvPr/>
        </p:nvSpPr>
        <p:spPr>
          <a:xfrm>
            <a:off x="6924661" y="4601189"/>
            <a:ext cx="3729554" cy="861774"/>
          </a:xfrm>
          <a:prstGeom prst="rect">
            <a:avLst/>
          </a:prstGeom>
          <a:noFill/>
        </p:spPr>
        <p:txBody>
          <a:bodyPr wrap="square" rtlCol="0">
            <a:spAutoFit/>
          </a:bodyPr>
          <a:lstStyle/>
          <a:p>
            <a:r>
              <a:rPr lang="zh-CN" altLang="en-US" b="1" dirty="0"/>
              <a:t>添加小标题一</a:t>
            </a:r>
            <a:r>
              <a:rPr lang="zh-CN" altLang="en-US" sz="1600" dirty="0"/>
              <a:t>：走向街头游行示威，向政府提出改善劳动与生活条件，要</a:t>
            </a:r>
            <a:endParaRPr lang="en-US" altLang="zh-CN" sz="1600" dirty="0"/>
          </a:p>
          <a:p>
            <a:r>
              <a:rPr lang="zh-CN" altLang="en-US" sz="1600" dirty="0"/>
              <a:t>求缩短工时，实行八小时工作制。</a:t>
            </a:r>
            <a:endParaRPr lang="zh-CN" altLang="en-US" sz="1600" dirty="0"/>
          </a:p>
        </p:txBody>
      </p:sp>
      <p:sp>
        <p:nvSpPr>
          <p:cNvPr id="57" name="矩形 56"/>
          <p:cNvSpPr/>
          <p:nvPr/>
        </p:nvSpPr>
        <p:spPr>
          <a:xfrm>
            <a:off x="10395406" y="4483385"/>
            <a:ext cx="1329855" cy="1097383"/>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5504801" y="4073608"/>
            <a:ext cx="1189605" cy="954107"/>
          </a:xfrm>
          <a:prstGeom prst="rect">
            <a:avLst/>
          </a:prstGeom>
          <a:noFill/>
        </p:spPr>
        <p:txBody>
          <a:bodyPr wrap="square" rtlCol="0">
            <a:spAutoFit/>
          </a:bodyPr>
          <a:lstStyle/>
          <a:p>
            <a:pPr algn="ctr"/>
            <a:r>
              <a:rPr lang="zh-CN" altLang="en-US" sz="2800" dirty="0">
                <a:solidFill>
                  <a:schemeClr val="bg1"/>
                </a:solidFill>
              </a:rPr>
              <a:t>活动流程</a:t>
            </a:r>
            <a:endParaRPr lang="zh-CN" altLang="en-US" sz="28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53" presetClass="entr" presetSubtype="16"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2625"/>
                            </p:stCondLst>
                            <p:childTnLst>
                              <p:par>
                                <p:cTn id="22" presetID="35"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style.rotation</p:attrName>
                                        </p:attrNameLst>
                                      </p:cBhvr>
                                      <p:tavLst>
                                        <p:tav tm="0">
                                          <p:val>
                                            <p:fltVal val="720"/>
                                          </p:val>
                                        </p:tav>
                                        <p:tav tm="100000">
                                          <p:val>
                                            <p:fltVal val="0"/>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ppt_w</p:attrName>
                                        </p:attrNameLst>
                                      </p:cBhvr>
                                      <p:tavLst>
                                        <p:tav tm="0">
                                          <p:val>
                                            <p:fltVal val="0"/>
                                          </p:val>
                                        </p:tav>
                                        <p:tav tm="100000">
                                          <p:val>
                                            <p:strVal val="#ppt_w"/>
                                          </p:val>
                                        </p:tav>
                                      </p:tavLst>
                                    </p:anim>
                                  </p:childTnLst>
                                </p:cTn>
                              </p:par>
                            </p:childTnLst>
                          </p:cTn>
                        </p:par>
                        <p:par>
                          <p:cTn id="28" fill="hold">
                            <p:stCondLst>
                              <p:cond delay="3625"/>
                            </p:stCondLst>
                            <p:childTnLst>
                              <p:par>
                                <p:cTn id="29" presetID="22" presetClass="entr" presetSubtype="4"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down)">
                                      <p:cBhvr>
                                        <p:cTn id="31" dur="500"/>
                                        <p:tgtEl>
                                          <p:spTgt spid="40"/>
                                        </p:tgtEl>
                                      </p:cBhvr>
                                    </p:animEffect>
                                  </p:childTnLst>
                                </p:cTn>
                              </p:par>
                            </p:childTnLst>
                          </p:cTn>
                        </p:par>
                        <p:par>
                          <p:cTn id="32" fill="hold">
                            <p:stCondLst>
                              <p:cond delay="4125"/>
                            </p:stCondLst>
                            <p:childTnLst>
                              <p:par>
                                <p:cTn id="33" presetID="10" presetClass="entr" presetSubtype="0"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500"/>
                                        <p:tgtEl>
                                          <p:spTgt spid="42"/>
                                        </p:tgtEl>
                                      </p:cBhvr>
                                    </p:animEffect>
                                  </p:childTnLst>
                                </p:cTn>
                              </p:par>
                            </p:childTnLst>
                          </p:cTn>
                        </p:par>
                        <p:par>
                          <p:cTn id="36" fill="hold">
                            <p:stCondLst>
                              <p:cond delay="4625"/>
                            </p:stCondLst>
                            <p:childTnLst>
                              <p:par>
                                <p:cTn id="37" presetID="2" presetClass="entr" presetSubtype="8"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500" fill="hold"/>
                                        <p:tgtEl>
                                          <p:spTgt spid="45"/>
                                        </p:tgtEl>
                                        <p:attrNameLst>
                                          <p:attrName>ppt_x</p:attrName>
                                        </p:attrNameLst>
                                      </p:cBhvr>
                                      <p:tavLst>
                                        <p:tav tm="0">
                                          <p:val>
                                            <p:strVal val="0-#ppt_w/2"/>
                                          </p:val>
                                        </p:tav>
                                        <p:tav tm="100000">
                                          <p:val>
                                            <p:strVal val="#ppt_x"/>
                                          </p:val>
                                        </p:tav>
                                      </p:tavLst>
                                    </p:anim>
                                    <p:anim calcmode="lin" valueType="num">
                                      <p:cBhvr additive="base">
                                        <p:cTn id="40" dur="500" fill="hold"/>
                                        <p:tgtEl>
                                          <p:spTgt spid="45"/>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anim calcmode="lin" valueType="num">
                                      <p:cBhvr additive="base">
                                        <p:cTn id="43" dur="500" fill="hold"/>
                                        <p:tgtEl>
                                          <p:spTgt spid="44"/>
                                        </p:tgtEl>
                                        <p:attrNameLst>
                                          <p:attrName>ppt_x</p:attrName>
                                        </p:attrNameLst>
                                      </p:cBhvr>
                                      <p:tavLst>
                                        <p:tav tm="0">
                                          <p:val>
                                            <p:strVal val="1+#ppt_w/2"/>
                                          </p:val>
                                        </p:tav>
                                        <p:tav tm="100000">
                                          <p:val>
                                            <p:strVal val="#ppt_x"/>
                                          </p:val>
                                        </p:tav>
                                      </p:tavLst>
                                    </p:anim>
                                    <p:anim calcmode="lin" valueType="num">
                                      <p:cBhvr additive="base">
                                        <p:cTn id="44" dur="500" fill="hold"/>
                                        <p:tgtEl>
                                          <p:spTgt spid="44"/>
                                        </p:tgtEl>
                                        <p:attrNameLst>
                                          <p:attrName>ppt_y</p:attrName>
                                        </p:attrNameLst>
                                      </p:cBhvr>
                                      <p:tavLst>
                                        <p:tav tm="0">
                                          <p:val>
                                            <p:strVal val="#ppt_y"/>
                                          </p:val>
                                        </p:tav>
                                        <p:tav tm="100000">
                                          <p:val>
                                            <p:strVal val="#ppt_y"/>
                                          </p:val>
                                        </p:tav>
                                      </p:tavLst>
                                    </p:anim>
                                  </p:childTnLst>
                                </p:cTn>
                              </p:par>
                            </p:childTnLst>
                          </p:cTn>
                        </p:par>
                        <p:par>
                          <p:cTn id="45" fill="hold">
                            <p:stCondLst>
                              <p:cond delay="5125"/>
                            </p:stCondLst>
                            <p:childTnLst>
                              <p:par>
                                <p:cTn id="46" presetID="22" presetClass="entr" presetSubtype="2"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right)">
                                      <p:cBhvr>
                                        <p:cTn id="48" dur="500"/>
                                        <p:tgtEl>
                                          <p:spTgt spid="35"/>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left)">
                                      <p:cBhvr>
                                        <p:cTn id="51" dur="500"/>
                                        <p:tgtEl>
                                          <p:spTgt spid="37"/>
                                        </p:tgtEl>
                                      </p:cBhvr>
                                    </p:animEffect>
                                  </p:childTnLst>
                                </p:cTn>
                              </p:par>
                            </p:childTnLst>
                          </p:cTn>
                        </p:par>
                        <p:par>
                          <p:cTn id="52" fill="hold">
                            <p:stCondLst>
                              <p:cond delay="5625"/>
                            </p:stCondLst>
                            <p:childTnLst>
                              <p:par>
                                <p:cTn id="53" presetID="14" presetClass="entr" presetSubtype="10" fill="hold" grpId="0" nodeType="after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randombar(horizontal)">
                                      <p:cBhvr>
                                        <p:cTn id="55" dur="500"/>
                                        <p:tgtEl>
                                          <p:spTgt spid="48"/>
                                        </p:tgtEl>
                                      </p:cBhvr>
                                    </p:animEffect>
                                  </p:childTnLst>
                                </p:cTn>
                              </p:par>
                            </p:childTnLst>
                          </p:cTn>
                        </p:par>
                        <p:par>
                          <p:cTn id="56" fill="hold">
                            <p:stCondLst>
                              <p:cond delay="6125"/>
                            </p:stCondLst>
                            <p:childTnLst>
                              <p:par>
                                <p:cTn id="57" presetID="22" presetClass="entr" presetSubtype="4"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ipe(down)">
                                      <p:cBhvr>
                                        <p:cTn id="59" dur="500"/>
                                        <p:tgtEl>
                                          <p:spTgt spid="47"/>
                                        </p:tgtEl>
                                      </p:cBhvr>
                                    </p:animEffect>
                                  </p:childTnLst>
                                </p:cTn>
                              </p:par>
                            </p:childTnLst>
                          </p:cTn>
                        </p:par>
                        <p:par>
                          <p:cTn id="60" fill="hold">
                            <p:stCondLst>
                              <p:cond delay="6625"/>
                            </p:stCondLst>
                            <p:childTnLst>
                              <p:par>
                                <p:cTn id="61" presetID="14" presetClass="entr" presetSubtype="10"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randombar(horizontal)">
                                      <p:cBhvr>
                                        <p:cTn id="63" dur="500"/>
                                        <p:tgtEl>
                                          <p:spTgt spid="54"/>
                                        </p:tgtEl>
                                      </p:cBhvr>
                                    </p:animEffect>
                                  </p:childTnLst>
                                </p:cTn>
                              </p:par>
                            </p:childTnLst>
                          </p:cTn>
                        </p:par>
                        <p:par>
                          <p:cTn id="64" fill="hold">
                            <p:stCondLst>
                              <p:cond delay="7125"/>
                            </p:stCondLst>
                            <p:childTnLst>
                              <p:par>
                                <p:cTn id="65" presetID="22" presetClass="entr" presetSubtype="4" fill="hold" grpId="0" nodeType="after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wipe(down)">
                                      <p:cBhvr>
                                        <p:cTn id="67" dur="500"/>
                                        <p:tgtEl>
                                          <p:spTgt spid="53"/>
                                        </p:tgtEl>
                                      </p:cBhvr>
                                    </p:animEffect>
                                  </p:childTnLst>
                                </p:cTn>
                              </p:par>
                            </p:childTnLst>
                          </p:cTn>
                        </p:par>
                        <p:par>
                          <p:cTn id="68" fill="hold">
                            <p:stCondLst>
                              <p:cond delay="7625"/>
                            </p:stCondLst>
                            <p:childTnLst>
                              <p:par>
                                <p:cTn id="69" presetID="22" presetClass="entr" presetSubtype="2" fill="hold" grpId="0" nodeType="after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wipe(right)">
                                      <p:cBhvr>
                                        <p:cTn id="71" dur="500"/>
                                        <p:tgtEl>
                                          <p:spTgt spid="36"/>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wipe(left)">
                                      <p:cBhvr>
                                        <p:cTn id="74" dur="500"/>
                                        <p:tgtEl>
                                          <p:spTgt spid="39"/>
                                        </p:tgtEl>
                                      </p:cBhvr>
                                    </p:animEffect>
                                  </p:childTnLst>
                                </p:cTn>
                              </p:par>
                            </p:childTnLst>
                          </p:cTn>
                        </p:par>
                        <p:par>
                          <p:cTn id="75" fill="hold">
                            <p:stCondLst>
                              <p:cond delay="8125"/>
                            </p:stCondLst>
                            <p:childTnLst>
                              <p:par>
                                <p:cTn id="76" presetID="14" presetClass="entr" presetSubtype="10" fill="hold" grpId="0" nodeType="afterEffect">
                                  <p:stCondLst>
                                    <p:cond delay="0"/>
                                  </p:stCondLst>
                                  <p:childTnLst>
                                    <p:set>
                                      <p:cBhvr>
                                        <p:cTn id="77" dur="1" fill="hold">
                                          <p:stCondLst>
                                            <p:cond delay="0"/>
                                          </p:stCondLst>
                                        </p:cTn>
                                        <p:tgtEl>
                                          <p:spTgt spid="51"/>
                                        </p:tgtEl>
                                        <p:attrNameLst>
                                          <p:attrName>style.visibility</p:attrName>
                                        </p:attrNameLst>
                                      </p:cBhvr>
                                      <p:to>
                                        <p:strVal val="visible"/>
                                      </p:to>
                                    </p:set>
                                    <p:animEffect transition="in" filter="randombar(horizontal)">
                                      <p:cBhvr>
                                        <p:cTn id="78" dur="500"/>
                                        <p:tgtEl>
                                          <p:spTgt spid="51"/>
                                        </p:tgtEl>
                                      </p:cBhvr>
                                    </p:animEffect>
                                  </p:childTnLst>
                                </p:cTn>
                              </p:par>
                            </p:childTnLst>
                          </p:cTn>
                        </p:par>
                        <p:par>
                          <p:cTn id="79" fill="hold">
                            <p:stCondLst>
                              <p:cond delay="8625"/>
                            </p:stCondLst>
                            <p:childTnLst>
                              <p:par>
                                <p:cTn id="80" presetID="22" presetClass="entr" presetSubtype="4" fill="hold" grpId="0" nodeType="afterEffect">
                                  <p:stCondLst>
                                    <p:cond delay="0"/>
                                  </p:stCondLst>
                                  <p:childTnLst>
                                    <p:set>
                                      <p:cBhvr>
                                        <p:cTn id="81" dur="1" fill="hold">
                                          <p:stCondLst>
                                            <p:cond delay="0"/>
                                          </p:stCondLst>
                                        </p:cTn>
                                        <p:tgtEl>
                                          <p:spTgt spid="50"/>
                                        </p:tgtEl>
                                        <p:attrNameLst>
                                          <p:attrName>style.visibility</p:attrName>
                                        </p:attrNameLst>
                                      </p:cBhvr>
                                      <p:to>
                                        <p:strVal val="visible"/>
                                      </p:to>
                                    </p:set>
                                    <p:animEffect transition="in" filter="wipe(down)">
                                      <p:cBhvr>
                                        <p:cTn id="82" dur="500"/>
                                        <p:tgtEl>
                                          <p:spTgt spid="50"/>
                                        </p:tgtEl>
                                      </p:cBhvr>
                                    </p:animEffect>
                                  </p:childTnLst>
                                </p:cTn>
                              </p:par>
                            </p:childTnLst>
                          </p:cTn>
                        </p:par>
                        <p:par>
                          <p:cTn id="83" fill="hold">
                            <p:stCondLst>
                              <p:cond delay="9125"/>
                            </p:stCondLst>
                            <p:childTnLst>
                              <p:par>
                                <p:cTn id="84" presetID="14" presetClass="entr" presetSubtype="10" fill="hold" grpId="0" nodeType="afterEffect">
                                  <p:stCondLst>
                                    <p:cond delay="0"/>
                                  </p:stCondLst>
                                  <p:childTnLst>
                                    <p:set>
                                      <p:cBhvr>
                                        <p:cTn id="85" dur="1" fill="hold">
                                          <p:stCondLst>
                                            <p:cond delay="0"/>
                                          </p:stCondLst>
                                        </p:cTn>
                                        <p:tgtEl>
                                          <p:spTgt spid="57"/>
                                        </p:tgtEl>
                                        <p:attrNameLst>
                                          <p:attrName>style.visibility</p:attrName>
                                        </p:attrNameLst>
                                      </p:cBhvr>
                                      <p:to>
                                        <p:strVal val="visible"/>
                                      </p:to>
                                    </p:set>
                                    <p:animEffect transition="in" filter="randombar(horizontal)">
                                      <p:cBhvr>
                                        <p:cTn id="86" dur="500"/>
                                        <p:tgtEl>
                                          <p:spTgt spid="57"/>
                                        </p:tgtEl>
                                      </p:cBhvr>
                                    </p:animEffect>
                                  </p:childTnLst>
                                </p:cTn>
                              </p:par>
                            </p:childTnLst>
                          </p:cTn>
                        </p:par>
                        <p:par>
                          <p:cTn id="87" fill="hold">
                            <p:stCondLst>
                              <p:cond delay="9625"/>
                            </p:stCondLst>
                            <p:childTnLst>
                              <p:par>
                                <p:cTn id="88" presetID="22" presetClass="entr" presetSubtype="4" fill="hold" grpId="0" nodeType="afterEffect">
                                  <p:stCondLst>
                                    <p:cond delay="0"/>
                                  </p:stCondLst>
                                  <p:childTnLst>
                                    <p:set>
                                      <p:cBhvr>
                                        <p:cTn id="89" dur="1" fill="hold">
                                          <p:stCondLst>
                                            <p:cond delay="0"/>
                                          </p:stCondLst>
                                        </p:cTn>
                                        <p:tgtEl>
                                          <p:spTgt spid="56"/>
                                        </p:tgtEl>
                                        <p:attrNameLst>
                                          <p:attrName>style.visibility</p:attrName>
                                        </p:attrNameLst>
                                      </p:cBhvr>
                                      <p:to>
                                        <p:strVal val="visible"/>
                                      </p:to>
                                    </p:set>
                                    <p:animEffect transition="in" filter="wipe(down)">
                                      <p:cBhvr>
                                        <p:cTn id="9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35" grpId="0" animBg="1"/>
      <p:bldP spid="36" grpId="0" animBg="1"/>
      <p:bldP spid="37" grpId="0" animBg="1"/>
      <p:bldP spid="39" grpId="0" animBg="1"/>
      <p:bldP spid="40" grpId="0" animBg="1"/>
      <p:bldP spid="42" grpId="0" animBg="1"/>
      <p:bldP spid="7" grpId="0" animBg="1"/>
      <p:bldP spid="44" grpId="0"/>
      <p:bldP spid="45" grpId="0" animBg="1"/>
      <p:bldP spid="47" grpId="0"/>
      <p:bldP spid="48" grpId="0" animBg="1"/>
      <p:bldP spid="50" grpId="0"/>
      <p:bldP spid="51" grpId="0" animBg="1"/>
      <p:bldP spid="53" grpId="0"/>
      <p:bldP spid="54" grpId="0" animBg="1"/>
      <p:bldP spid="56" grpId="0"/>
      <p:bldP spid="57" grpId="0" animBg="1"/>
      <p:bldP spid="1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第二章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部门分工</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46</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第三部分   </a:t>
            </a:r>
            <a:r>
              <a:rPr lang="zh-CN" altLang="en-US" sz="2400" dirty="0">
                <a:solidFill>
                  <a:srgbClr val="F5E4D0"/>
                </a:solidFill>
                <a:latin typeface="造字工房版黑（非商用）常规体" pitchFamily="50" charset="-122"/>
                <a:ea typeface="造字工房版黑（非商用）常规体" pitchFamily="50" charset="-122"/>
              </a:rPr>
              <a:t>活动实施</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45" name="Rectangle 4"/>
          <p:cNvSpPr>
            <a:spLocks noChangeArrowheads="1"/>
          </p:cNvSpPr>
          <p:nvPr/>
        </p:nvSpPr>
        <p:spPr bwMode="auto">
          <a:xfrm>
            <a:off x="775048" y="1463289"/>
            <a:ext cx="10647381" cy="490104"/>
          </a:xfrm>
          <a:prstGeom prst="rect">
            <a:avLst/>
          </a:prstGeom>
          <a:solidFill>
            <a:schemeClr val="tx1">
              <a:lumMod val="75000"/>
              <a:lumOff val="25000"/>
            </a:schemeClr>
          </a:solidFill>
          <a:ln w="6350">
            <a:noFill/>
            <a:miter lim="800000"/>
          </a:ln>
          <a:effectLst>
            <a:outerShdw dist="35921" dir="2700000" algn="ctr" rotWithShape="0">
              <a:schemeClr val="bg2"/>
            </a:outerShdw>
          </a:effectLst>
        </p:spPr>
        <p:txBody>
          <a:bodyPr lIns="0" tIns="0" rIns="0" bIns="0" anchor="ctr">
            <a:spAutoFit/>
          </a:bodyPr>
          <a:lstStyle/>
          <a:p>
            <a:pPr eaLnBrk="0" hangingPunct="0">
              <a:defRPr/>
            </a:pPr>
            <a:endParaRPr lang="zh-CN" altLang="en-US"/>
          </a:p>
        </p:txBody>
      </p:sp>
      <p:sp>
        <p:nvSpPr>
          <p:cNvPr id="48" name="Rectangle 7"/>
          <p:cNvSpPr>
            <a:spLocks noChangeArrowheads="1"/>
          </p:cNvSpPr>
          <p:nvPr/>
        </p:nvSpPr>
        <p:spPr bwMode="auto">
          <a:xfrm>
            <a:off x="769571" y="2035077"/>
            <a:ext cx="10644642" cy="1326477"/>
          </a:xfrm>
          <a:prstGeom prst="rect">
            <a:avLst/>
          </a:prstGeom>
          <a:noFill/>
          <a:ln w="6350">
            <a:solidFill>
              <a:schemeClr val="tx1"/>
            </a:solidFill>
            <a:miter lim="800000"/>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50" name="Rectangle 9"/>
          <p:cNvSpPr>
            <a:spLocks noChangeArrowheads="1"/>
          </p:cNvSpPr>
          <p:nvPr/>
        </p:nvSpPr>
        <p:spPr bwMode="auto">
          <a:xfrm>
            <a:off x="772309" y="3810816"/>
            <a:ext cx="5118302" cy="490104"/>
          </a:xfrm>
          <a:prstGeom prst="rect">
            <a:avLst/>
          </a:prstGeom>
          <a:solidFill>
            <a:schemeClr val="tx1">
              <a:lumMod val="75000"/>
              <a:lumOff val="25000"/>
            </a:schemeClr>
          </a:solidFill>
          <a:ln w="6350">
            <a:noFill/>
            <a:miter lim="800000"/>
          </a:ln>
          <a:effectLst>
            <a:outerShdw dist="35921" dir="2700000" algn="ctr" rotWithShape="0">
              <a:schemeClr val="bg2"/>
            </a:outerShdw>
          </a:effectLst>
        </p:spPr>
        <p:txBody>
          <a:bodyPr lIns="0" tIns="0" rIns="0" bIns="0" anchor="ctr">
            <a:spAutoFit/>
          </a:bodyPr>
          <a:lstStyle/>
          <a:p>
            <a:pPr eaLnBrk="0" hangingPunct="0">
              <a:defRPr/>
            </a:pPr>
            <a:endParaRPr lang="zh-CN" altLang="en-US"/>
          </a:p>
        </p:txBody>
      </p:sp>
      <p:sp>
        <p:nvSpPr>
          <p:cNvPr id="52" name="Rectangle 11"/>
          <p:cNvSpPr>
            <a:spLocks noChangeArrowheads="1"/>
          </p:cNvSpPr>
          <p:nvPr/>
        </p:nvSpPr>
        <p:spPr bwMode="auto">
          <a:xfrm>
            <a:off x="769571" y="4382604"/>
            <a:ext cx="5118300" cy="1326477"/>
          </a:xfrm>
          <a:prstGeom prst="rect">
            <a:avLst/>
          </a:prstGeom>
          <a:noFill/>
          <a:ln w="6350">
            <a:solidFill>
              <a:schemeClr val="tx1"/>
            </a:solidFill>
            <a:miter lim="800000"/>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54" name="Rectangle 13"/>
          <p:cNvSpPr>
            <a:spLocks noChangeArrowheads="1"/>
          </p:cNvSpPr>
          <p:nvPr/>
        </p:nvSpPr>
        <p:spPr bwMode="auto">
          <a:xfrm>
            <a:off x="6295912" y="3810816"/>
            <a:ext cx="5118300" cy="490104"/>
          </a:xfrm>
          <a:prstGeom prst="rect">
            <a:avLst/>
          </a:prstGeom>
          <a:solidFill>
            <a:schemeClr val="tx1">
              <a:lumMod val="75000"/>
              <a:lumOff val="25000"/>
            </a:schemeClr>
          </a:solidFill>
          <a:ln w="6350">
            <a:noFill/>
            <a:miter lim="800000"/>
          </a:ln>
          <a:effectLst>
            <a:outerShdw dist="35921" dir="2700000" algn="ctr" rotWithShape="0">
              <a:schemeClr val="bg2"/>
            </a:outerShdw>
          </a:effectLst>
        </p:spPr>
        <p:txBody>
          <a:bodyPr lIns="0" tIns="0" rIns="0" bIns="0" anchor="ctr">
            <a:spAutoFit/>
          </a:bodyPr>
          <a:lstStyle/>
          <a:p>
            <a:pPr eaLnBrk="0" hangingPunct="0">
              <a:defRPr/>
            </a:pPr>
            <a:endParaRPr lang="zh-CN" altLang="en-US"/>
          </a:p>
        </p:txBody>
      </p:sp>
      <p:sp>
        <p:nvSpPr>
          <p:cNvPr id="58" name="Rectangle 17"/>
          <p:cNvSpPr>
            <a:spLocks noChangeArrowheads="1"/>
          </p:cNvSpPr>
          <p:nvPr/>
        </p:nvSpPr>
        <p:spPr bwMode="auto">
          <a:xfrm>
            <a:off x="6293173" y="4382604"/>
            <a:ext cx="5118302" cy="1326477"/>
          </a:xfrm>
          <a:prstGeom prst="rect">
            <a:avLst/>
          </a:prstGeom>
          <a:noFill/>
          <a:ln w="6350">
            <a:solidFill>
              <a:schemeClr val="tx1"/>
            </a:solidFill>
            <a:miter lim="800000"/>
          </a:ln>
          <a:extLst>
            <a:ext uri="{909E8E84-426E-40DD-AFC4-6F175D3DCCD1}">
              <a14:hiddenFill xmlns:a14="http://schemas.microsoft.com/office/drawing/2010/main">
                <a:solidFill>
                  <a:srgbClr val="FFFFFF"/>
                </a:solidFill>
              </a14:hiddenFill>
            </a:ext>
          </a:extLst>
        </p:spPr>
        <p:txBody>
          <a:bodyPr wrap="none" lIns="0" tIns="0" rIns="0" bIns="0" anchor="ctr"/>
          <a:lstStyle>
            <a:lvl1pPr eaLnBrk="0" hangingPunct="0">
              <a:defRPr sz="1300" b="1">
                <a:solidFill>
                  <a:srgbClr val="000000"/>
                </a:solidFill>
                <a:latin typeface="Arial" panose="020B0604020202020204" pitchFamily="34" charset="0"/>
                <a:ea typeface="宋体" panose="02010600030101010101" pitchFamily="2" charset="-122"/>
              </a:defRPr>
            </a:lvl1pPr>
            <a:lvl2pPr marL="742950" indent="-285750" eaLnBrk="0" hangingPunct="0">
              <a:defRPr sz="1300" b="1">
                <a:solidFill>
                  <a:srgbClr val="000000"/>
                </a:solidFill>
                <a:latin typeface="Arial" panose="020B0604020202020204" pitchFamily="34" charset="0"/>
                <a:ea typeface="宋体" panose="02010600030101010101" pitchFamily="2" charset="-122"/>
              </a:defRPr>
            </a:lvl2pPr>
            <a:lvl3pPr marL="1143000" indent="-228600" eaLnBrk="0" hangingPunct="0">
              <a:defRPr sz="1300" b="1">
                <a:solidFill>
                  <a:srgbClr val="000000"/>
                </a:solidFill>
                <a:latin typeface="Arial" panose="020B0604020202020204" pitchFamily="34" charset="0"/>
                <a:ea typeface="宋体" panose="02010600030101010101" pitchFamily="2" charset="-122"/>
              </a:defRPr>
            </a:lvl3pPr>
            <a:lvl4pPr marL="1600200" indent="-228600" eaLnBrk="0" hangingPunct="0">
              <a:defRPr sz="1300" b="1">
                <a:solidFill>
                  <a:srgbClr val="000000"/>
                </a:solidFill>
                <a:latin typeface="Arial" panose="020B0604020202020204" pitchFamily="34" charset="0"/>
                <a:ea typeface="宋体" panose="02010600030101010101" pitchFamily="2" charset="-122"/>
              </a:defRPr>
            </a:lvl4pPr>
            <a:lvl5pPr marL="2057400" indent="-228600" eaLnBrk="0" hangingPunct="0">
              <a:defRPr sz="1300" b="1">
                <a:solidFill>
                  <a:srgbClr val="000000"/>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9pPr>
          </a:lstStyle>
          <a:p>
            <a:endParaRPr lang="zh-CN" altLang="en-US"/>
          </a:p>
        </p:txBody>
      </p:sp>
      <p:sp>
        <p:nvSpPr>
          <p:cNvPr id="60" name="矩形 59"/>
          <p:cNvSpPr/>
          <p:nvPr/>
        </p:nvSpPr>
        <p:spPr>
          <a:xfrm>
            <a:off x="788621" y="2056924"/>
            <a:ext cx="1506904" cy="130463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9904571" y="2047594"/>
            <a:ext cx="1506904" cy="1304630"/>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788621" y="4403052"/>
            <a:ext cx="1506904" cy="1304630"/>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9904571" y="4400260"/>
            <a:ext cx="1506904" cy="1304630"/>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63"/>
          <p:cNvSpPr txBox="1"/>
          <p:nvPr/>
        </p:nvSpPr>
        <p:spPr>
          <a:xfrm>
            <a:off x="2427498" y="2154147"/>
            <a:ext cx="7345100" cy="1077218"/>
          </a:xfrm>
          <a:prstGeom prst="rect">
            <a:avLst/>
          </a:prstGeom>
          <a:noFill/>
        </p:spPr>
        <p:txBody>
          <a:bodyPr wrap="square" rtlCol="0">
            <a:spAutoFit/>
          </a:bodyPr>
          <a:lstStyle/>
          <a:p>
            <a:r>
              <a:rPr lang="zh-CN" altLang="en-US" sz="1600" dirty="0">
                <a:latin typeface="+mn-ea"/>
              </a:rPr>
              <a:t>在工人运动的强大压力下，美国国会虽然被迫制定了八小时工作制的法律。但是，狠毒的资本家根本不予理睬，这项法律只不过是一纸空文，工人们仍然是生活在水深火热之中，倍受资本家的折磨。忍无可忍的工人们决定将这场争取生存权利的斗争，推向一个新的高潮，准备举行更大规模的罢工运动。</a:t>
            </a:r>
            <a:endParaRPr lang="zh-CN" altLang="en-US" sz="1600" dirty="0">
              <a:latin typeface="+mn-ea"/>
            </a:endParaRPr>
          </a:p>
        </p:txBody>
      </p:sp>
      <p:sp>
        <p:nvSpPr>
          <p:cNvPr id="65" name="文本框 64"/>
          <p:cNvSpPr txBox="1"/>
          <p:nvPr/>
        </p:nvSpPr>
        <p:spPr>
          <a:xfrm>
            <a:off x="2435732" y="4618026"/>
            <a:ext cx="3311931" cy="830997"/>
          </a:xfrm>
          <a:prstGeom prst="rect">
            <a:avLst/>
          </a:prstGeom>
          <a:noFill/>
        </p:spPr>
        <p:txBody>
          <a:bodyPr wrap="square" rtlCol="0">
            <a:spAutoFit/>
          </a:bodyPr>
          <a:lstStyle/>
          <a:p>
            <a:r>
              <a:rPr lang="zh-CN" altLang="en-US" sz="1600" dirty="0">
                <a:latin typeface="+mn-ea"/>
              </a:rPr>
              <a:t>忍无可忍的工人们决定将这场争取生存权利的斗争，推向一个新的高潮，准备举行更大规模的罢工运动。</a:t>
            </a:r>
            <a:endParaRPr lang="zh-CN" altLang="en-US" sz="1600" dirty="0">
              <a:latin typeface="+mn-ea"/>
            </a:endParaRPr>
          </a:p>
        </p:txBody>
      </p:sp>
      <p:sp>
        <p:nvSpPr>
          <p:cNvPr id="66" name="文本框 65"/>
          <p:cNvSpPr txBox="1"/>
          <p:nvPr/>
        </p:nvSpPr>
        <p:spPr>
          <a:xfrm>
            <a:off x="6373366" y="4513966"/>
            <a:ext cx="3540730" cy="1077218"/>
          </a:xfrm>
          <a:prstGeom prst="rect">
            <a:avLst/>
          </a:prstGeom>
          <a:noFill/>
        </p:spPr>
        <p:txBody>
          <a:bodyPr wrap="square" rtlCol="0">
            <a:spAutoFit/>
          </a:bodyPr>
          <a:lstStyle/>
          <a:p>
            <a:r>
              <a:rPr lang="zh-CN" altLang="en-US" sz="1600" dirty="0">
                <a:latin typeface="+mn-ea"/>
              </a:rPr>
              <a:t>美国国会虽然被迫制定了八小时工作制的法律。但是，狠毒的资本家根本不予理睬，这项法律只不过是一纸空文，倍受资本家的折磨。</a:t>
            </a:r>
            <a:endParaRPr lang="zh-CN" altLang="en-US" sz="1600" dirty="0">
              <a:latin typeface="+mn-ea"/>
            </a:endParaRPr>
          </a:p>
        </p:txBody>
      </p:sp>
      <p:sp>
        <p:nvSpPr>
          <p:cNvPr id="67" name="文本框 66"/>
          <p:cNvSpPr txBox="1"/>
          <p:nvPr/>
        </p:nvSpPr>
        <p:spPr>
          <a:xfrm>
            <a:off x="4351631" y="1524544"/>
            <a:ext cx="3449344" cy="369332"/>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点击添加部门</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68" name="文本框 67"/>
          <p:cNvSpPr txBox="1"/>
          <p:nvPr/>
        </p:nvSpPr>
        <p:spPr>
          <a:xfrm>
            <a:off x="1570648" y="3857461"/>
            <a:ext cx="3449344" cy="369332"/>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点击添加部门</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69" name="文本框 68"/>
          <p:cNvSpPr txBox="1"/>
          <p:nvPr/>
        </p:nvSpPr>
        <p:spPr>
          <a:xfrm>
            <a:off x="7142456" y="3871202"/>
            <a:ext cx="3449344" cy="369332"/>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点击添加部门</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22" presetClass="entr" presetSubtype="1"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wipe(up)">
                                      <p:cBhvr>
                                        <p:cTn id="18" dur="500"/>
                                        <p:tgtEl>
                                          <p:spTgt spid="45"/>
                                        </p:tgtEl>
                                      </p:cBhvr>
                                    </p:animEffect>
                                  </p:childTnLst>
                                </p:cTn>
                              </p:par>
                            </p:childTnLst>
                          </p:cTn>
                        </p:par>
                        <p:par>
                          <p:cTn id="19" fill="hold">
                            <p:stCondLst>
                              <p:cond delay="2625"/>
                            </p:stCondLst>
                            <p:childTnLst>
                              <p:par>
                                <p:cTn id="20" presetID="21" presetClass="entr" presetSubtype="1" fill="hold" grpId="0" nodeType="after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wheel(1)">
                                      <p:cBhvr>
                                        <p:cTn id="22" dur="2000"/>
                                        <p:tgtEl>
                                          <p:spTgt spid="48"/>
                                        </p:tgtEl>
                                      </p:cBhvr>
                                    </p:animEffect>
                                  </p:childTnLst>
                                </p:cTn>
                              </p:par>
                            </p:childTnLst>
                          </p:cTn>
                        </p:par>
                        <p:par>
                          <p:cTn id="23" fill="hold">
                            <p:stCondLst>
                              <p:cond delay="4625"/>
                            </p:stCondLst>
                            <p:childTnLst>
                              <p:par>
                                <p:cTn id="24" presetID="10" presetClass="entr" presetSubtype="0" fill="hold" grpId="0" nodeType="afterEffect">
                                  <p:stCondLst>
                                    <p:cond delay="0"/>
                                  </p:stCondLst>
                                  <p:iterate type="lt">
                                    <p:tmPct val="0"/>
                                  </p:iterate>
                                  <p:childTnLst>
                                    <p:set>
                                      <p:cBhvr>
                                        <p:cTn id="25" dur="1" fill="hold">
                                          <p:stCondLst>
                                            <p:cond delay="0"/>
                                          </p:stCondLst>
                                        </p:cTn>
                                        <p:tgtEl>
                                          <p:spTgt spid="67"/>
                                        </p:tgtEl>
                                        <p:attrNameLst>
                                          <p:attrName>style.visibility</p:attrName>
                                        </p:attrNameLst>
                                      </p:cBhvr>
                                      <p:to>
                                        <p:strVal val="visible"/>
                                      </p:to>
                                    </p:set>
                                    <p:animEffect transition="in" filter="fade">
                                      <p:cBhvr>
                                        <p:cTn id="26" dur="500"/>
                                        <p:tgtEl>
                                          <p:spTgt spid="67"/>
                                        </p:tgtEl>
                                      </p:cBhvr>
                                    </p:animEffect>
                                  </p:childTnLst>
                                </p:cTn>
                              </p:par>
                              <p:par>
                                <p:cTn id="27" presetID="34" presetClass="emph" presetSubtype="0" fill="hold" grpId="1" nodeType="withEffect">
                                  <p:stCondLst>
                                    <p:cond delay="0"/>
                                  </p:stCondLst>
                                  <p:iterate type="lt">
                                    <p:tmPct val="30000"/>
                                  </p:iterate>
                                  <p:childTnLst>
                                    <p:animMotion origin="layout" path="M 0.0 0.0 L 0.0 -0.07213" pathEditMode="relative" ptsTypes="">
                                      <p:cBhvr>
                                        <p:cTn id="28" dur="250" accel="50000" decel="50000" autoRev="1" fill="hold">
                                          <p:stCondLst>
                                            <p:cond delay="0"/>
                                          </p:stCondLst>
                                        </p:cTn>
                                        <p:tgtEl>
                                          <p:spTgt spid="67"/>
                                        </p:tgtEl>
                                        <p:attrNameLst>
                                          <p:attrName>ppt_x</p:attrName>
                                          <p:attrName>ppt_y</p:attrName>
                                        </p:attrNameLst>
                                      </p:cBhvr>
                                    </p:animMotion>
                                    <p:animRot by="1500000">
                                      <p:cBhvr>
                                        <p:cTn id="29" dur="125" fill="hold">
                                          <p:stCondLst>
                                            <p:cond delay="0"/>
                                          </p:stCondLst>
                                        </p:cTn>
                                        <p:tgtEl>
                                          <p:spTgt spid="67"/>
                                        </p:tgtEl>
                                        <p:attrNameLst>
                                          <p:attrName>r</p:attrName>
                                        </p:attrNameLst>
                                      </p:cBhvr>
                                    </p:animRot>
                                    <p:animRot by="-1500000">
                                      <p:cBhvr>
                                        <p:cTn id="30" dur="125" fill="hold">
                                          <p:stCondLst>
                                            <p:cond delay="125"/>
                                          </p:stCondLst>
                                        </p:cTn>
                                        <p:tgtEl>
                                          <p:spTgt spid="67"/>
                                        </p:tgtEl>
                                        <p:attrNameLst>
                                          <p:attrName>r</p:attrName>
                                        </p:attrNameLst>
                                      </p:cBhvr>
                                    </p:animRot>
                                    <p:animRot by="-1500000">
                                      <p:cBhvr>
                                        <p:cTn id="31" dur="125" fill="hold">
                                          <p:stCondLst>
                                            <p:cond delay="250"/>
                                          </p:stCondLst>
                                        </p:cTn>
                                        <p:tgtEl>
                                          <p:spTgt spid="67"/>
                                        </p:tgtEl>
                                        <p:attrNameLst>
                                          <p:attrName>r</p:attrName>
                                        </p:attrNameLst>
                                      </p:cBhvr>
                                    </p:animRot>
                                    <p:animRot by="1500000">
                                      <p:cBhvr>
                                        <p:cTn id="32" dur="125" fill="hold">
                                          <p:stCondLst>
                                            <p:cond delay="375"/>
                                          </p:stCondLst>
                                        </p:cTn>
                                        <p:tgtEl>
                                          <p:spTgt spid="67"/>
                                        </p:tgtEl>
                                        <p:attrNameLst>
                                          <p:attrName>r</p:attrName>
                                        </p:attrNameLst>
                                      </p:cBhvr>
                                    </p:animRot>
                                  </p:childTnLst>
                                </p:cTn>
                              </p:par>
                              <p:par>
                                <p:cTn id="33" presetID="22" presetClass="entr" presetSubtype="4"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wipe(down)">
                                      <p:cBhvr>
                                        <p:cTn id="35" dur="500"/>
                                        <p:tgtEl>
                                          <p:spTgt spid="64"/>
                                        </p:tgtEl>
                                      </p:cBhvr>
                                    </p:animEffect>
                                  </p:childTnLst>
                                </p:cTn>
                              </p:par>
                              <p:par>
                                <p:cTn id="36" presetID="12" presetClass="entr" presetSubtype="8" fill="hold" grpId="0" nodeType="withEffect">
                                  <p:stCondLst>
                                    <p:cond delay="0"/>
                                  </p:stCondLst>
                                  <p:childTnLst>
                                    <p:set>
                                      <p:cBhvr>
                                        <p:cTn id="37" dur="1" fill="hold">
                                          <p:stCondLst>
                                            <p:cond delay="0"/>
                                          </p:stCondLst>
                                        </p:cTn>
                                        <p:tgtEl>
                                          <p:spTgt spid="60"/>
                                        </p:tgtEl>
                                        <p:attrNameLst>
                                          <p:attrName>style.visibility</p:attrName>
                                        </p:attrNameLst>
                                      </p:cBhvr>
                                      <p:to>
                                        <p:strVal val="visible"/>
                                      </p:to>
                                    </p:set>
                                    <p:anim calcmode="lin" valueType="num">
                                      <p:cBhvr additive="base">
                                        <p:cTn id="38" dur="500"/>
                                        <p:tgtEl>
                                          <p:spTgt spid="60"/>
                                        </p:tgtEl>
                                        <p:attrNameLst>
                                          <p:attrName>ppt_x</p:attrName>
                                        </p:attrNameLst>
                                      </p:cBhvr>
                                      <p:tavLst>
                                        <p:tav tm="0">
                                          <p:val>
                                            <p:strVal val="#ppt_x-#ppt_w*1.125000"/>
                                          </p:val>
                                        </p:tav>
                                        <p:tav tm="100000">
                                          <p:val>
                                            <p:strVal val="#ppt_x"/>
                                          </p:val>
                                        </p:tav>
                                      </p:tavLst>
                                    </p:anim>
                                    <p:animEffect transition="in" filter="wipe(right)">
                                      <p:cBhvr>
                                        <p:cTn id="39" dur="500"/>
                                        <p:tgtEl>
                                          <p:spTgt spid="60"/>
                                        </p:tgtEl>
                                      </p:cBhvr>
                                    </p:animEffect>
                                  </p:childTnLst>
                                </p:cTn>
                              </p:par>
                              <p:par>
                                <p:cTn id="40" presetID="12" presetClass="entr" presetSubtype="2" fill="hold" grpId="0" nodeType="withEffect">
                                  <p:stCondLst>
                                    <p:cond delay="0"/>
                                  </p:stCondLst>
                                  <p:childTnLst>
                                    <p:set>
                                      <p:cBhvr>
                                        <p:cTn id="41" dur="1" fill="hold">
                                          <p:stCondLst>
                                            <p:cond delay="0"/>
                                          </p:stCondLst>
                                        </p:cTn>
                                        <p:tgtEl>
                                          <p:spTgt spid="61"/>
                                        </p:tgtEl>
                                        <p:attrNameLst>
                                          <p:attrName>style.visibility</p:attrName>
                                        </p:attrNameLst>
                                      </p:cBhvr>
                                      <p:to>
                                        <p:strVal val="visible"/>
                                      </p:to>
                                    </p:set>
                                    <p:anim calcmode="lin" valueType="num">
                                      <p:cBhvr additive="base">
                                        <p:cTn id="42" dur="500"/>
                                        <p:tgtEl>
                                          <p:spTgt spid="61"/>
                                        </p:tgtEl>
                                        <p:attrNameLst>
                                          <p:attrName>ppt_x</p:attrName>
                                        </p:attrNameLst>
                                      </p:cBhvr>
                                      <p:tavLst>
                                        <p:tav tm="0">
                                          <p:val>
                                            <p:strVal val="#ppt_x+#ppt_w*1.125000"/>
                                          </p:val>
                                        </p:tav>
                                        <p:tav tm="100000">
                                          <p:val>
                                            <p:strVal val="#ppt_x"/>
                                          </p:val>
                                        </p:tav>
                                      </p:tavLst>
                                    </p:anim>
                                    <p:animEffect transition="in" filter="wipe(left)">
                                      <p:cBhvr>
                                        <p:cTn id="43" dur="500"/>
                                        <p:tgtEl>
                                          <p:spTgt spid="61"/>
                                        </p:tgtEl>
                                      </p:cBhvr>
                                    </p:animEffect>
                                  </p:childTnLst>
                                </p:cTn>
                              </p:par>
                            </p:childTnLst>
                          </p:cTn>
                        </p:par>
                        <p:par>
                          <p:cTn id="44" fill="hold">
                            <p:stCondLst>
                              <p:cond delay="5875"/>
                            </p:stCondLst>
                            <p:childTnLst>
                              <p:par>
                                <p:cTn id="45" presetID="22" presetClass="entr" presetSubtype="8"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500"/>
                                        <p:tgtEl>
                                          <p:spTgt spid="50"/>
                                        </p:tgtEl>
                                      </p:cBhvr>
                                    </p:animEffect>
                                  </p:childTnLst>
                                </p:cTn>
                              </p:par>
                            </p:childTnLst>
                          </p:cTn>
                        </p:par>
                        <p:par>
                          <p:cTn id="48" fill="hold">
                            <p:stCondLst>
                              <p:cond delay="6375"/>
                            </p:stCondLst>
                            <p:childTnLst>
                              <p:par>
                                <p:cTn id="49" presetID="21" presetClass="entr" presetSubtype="1"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wheel(1)">
                                      <p:cBhvr>
                                        <p:cTn id="51" dur="2000"/>
                                        <p:tgtEl>
                                          <p:spTgt spid="52"/>
                                        </p:tgtEl>
                                      </p:cBhvr>
                                    </p:animEffect>
                                  </p:childTnLst>
                                </p:cTn>
                              </p:par>
                            </p:childTnLst>
                          </p:cTn>
                        </p:par>
                        <p:par>
                          <p:cTn id="52" fill="hold">
                            <p:stCondLst>
                              <p:cond delay="8375"/>
                            </p:stCondLst>
                            <p:childTnLst>
                              <p:par>
                                <p:cTn id="53" presetID="10" presetClass="entr" presetSubtype="0" fill="hold" grpId="0" nodeType="afterEffect">
                                  <p:stCondLst>
                                    <p:cond delay="0"/>
                                  </p:stCondLst>
                                  <p:iterate type="lt">
                                    <p:tmPct val="0"/>
                                  </p:iterate>
                                  <p:childTnLst>
                                    <p:set>
                                      <p:cBhvr>
                                        <p:cTn id="54" dur="1" fill="hold">
                                          <p:stCondLst>
                                            <p:cond delay="0"/>
                                          </p:stCondLst>
                                        </p:cTn>
                                        <p:tgtEl>
                                          <p:spTgt spid="68"/>
                                        </p:tgtEl>
                                        <p:attrNameLst>
                                          <p:attrName>style.visibility</p:attrName>
                                        </p:attrNameLst>
                                      </p:cBhvr>
                                      <p:to>
                                        <p:strVal val="visible"/>
                                      </p:to>
                                    </p:set>
                                    <p:animEffect transition="in" filter="fade">
                                      <p:cBhvr>
                                        <p:cTn id="55" dur="500"/>
                                        <p:tgtEl>
                                          <p:spTgt spid="68"/>
                                        </p:tgtEl>
                                      </p:cBhvr>
                                    </p:animEffect>
                                  </p:childTnLst>
                                </p:cTn>
                              </p:par>
                              <p:par>
                                <p:cTn id="56" presetID="34" presetClass="emph" presetSubtype="0" fill="hold" grpId="1" nodeType="withEffect">
                                  <p:stCondLst>
                                    <p:cond delay="0"/>
                                  </p:stCondLst>
                                  <p:iterate type="lt">
                                    <p:tmPct val="30000"/>
                                  </p:iterate>
                                  <p:childTnLst>
                                    <p:animMotion origin="layout" path="M 0.0 0.0 L 0.0 -0.07213" pathEditMode="relative" ptsTypes="">
                                      <p:cBhvr>
                                        <p:cTn id="57" dur="250" accel="50000" decel="50000" autoRev="1" fill="hold">
                                          <p:stCondLst>
                                            <p:cond delay="0"/>
                                          </p:stCondLst>
                                        </p:cTn>
                                        <p:tgtEl>
                                          <p:spTgt spid="68"/>
                                        </p:tgtEl>
                                        <p:attrNameLst>
                                          <p:attrName>ppt_x</p:attrName>
                                          <p:attrName>ppt_y</p:attrName>
                                        </p:attrNameLst>
                                      </p:cBhvr>
                                    </p:animMotion>
                                    <p:animRot by="1500000">
                                      <p:cBhvr>
                                        <p:cTn id="58" dur="125" fill="hold">
                                          <p:stCondLst>
                                            <p:cond delay="0"/>
                                          </p:stCondLst>
                                        </p:cTn>
                                        <p:tgtEl>
                                          <p:spTgt spid="68"/>
                                        </p:tgtEl>
                                        <p:attrNameLst>
                                          <p:attrName>r</p:attrName>
                                        </p:attrNameLst>
                                      </p:cBhvr>
                                    </p:animRot>
                                    <p:animRot by="-1500000">
                                      <p:cBhvr>
                                        <p:cTn id="59" dur="125" fill="hold">
                                          <p:stCondLst>
                                            <p:cond delay="125"/>
                                          </p:stCondLst>
                                        </p:cTn>
                                        <p:tgtEl>
                                          <p:spTgt spid="68"/>
                                        </p:tgtEl>
                                        <p:attrNameLst>
                                          <p:attrName>r</p:attrName>
                                        </p:attrNameLst>
                                      </p:cBhvr>
                                    </p:animRot>
                                    <p:animRot by="-1500000">
                                      <p:cBhvr>
                                        <p:cTn id="60" dur="125" fill="hold">
                                          <p:stCondLst>
                                            <p:cond delay="250"/>
                                          </p:stCondLst>
                                        </p:cTn>
                                        <p:tgtEl>
                                          <p:spTgt spid="68"/>
                                        </p:tgtEl>
                                        <p:attrNameLst>
                                          <p:attrName>r</p:attrName>
                                        </p:attrNameLst>
                                      </p:cBhvr>
                                    </p:animRot>
                                    <p:animRot by="1500000">
                                      <p:cBhvr>
                                        <p:cTn id="61" dur="125" fill="hold">
                                          <p:stCondLst>
                                            <p:cond delay="375"/>
                                          </p:stCondLst>
                                        </p:cTn>
                                        <p:tgtEl>
                                          <p:spTgt spid="68"/>
                                        </p:tgtEl>
                                        <p:attrNameLst>
                                          <p:attrName>r</p:attrName>
                                        </p:attrNameLst>
                                      </p:cBhvr>
                                    </p:animRot>
                                  </p:childTnLst>
                                </p:cTn>
                              </p:par>
                              <p:par>
                                <p:cTn id="62" presetID="22" presetClass="entr" presetSubtype="4" fill="hold" grpId="0" nodeType="with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wipe(down)">
                                      <p:cBhvr>
                                        <p:cTn id="64" dur="500"/>
                                        <p:tgtEl>
                                          <p:spTgt spid="65"/>
                                        </p:tgtEl>
                                      </p:cBhvr>
                                    </p:animEffect>
                                  </p:childTnLst>
                                </p:cTn>
                              </p:par>
                              <p:par>
                                <p:cTn id="65" presetID="12" presetClass="entr" presetSubtype="8" fill="hold" grpId="0" nodeType="withEffect">
                                  <p:stCondLst>
                                    <p:cond delay="0"/>
                                  </p:stCondLst>
                                  <p:childTnLst>
                                    <p:set>
                                      <p:cBhvr>
                                        <p:cTn id="66" dur="1" fill="hold">
                                          <p:stCondLst>
                                            <p:cond delay="0"/>
                                          </p:stCondLst>
                                        </p:cTn>
                                        <p:tgtEl>
                                          <p:spTgt spid="62"/>
                                        </p:tgtEl>
                                        <p:attrNameLst>
                                          <p:attrName>style.visibility</p:attrName>
                                        </p:attrNameLst>
                                      </p:cBhvr>
                                      <p:to>
                                        <p:strVal val="visible"/>
                                      </p:to>
                                    </p:set>
                                    <p:anim calcmode="lin" valueType="num">
                                      <p:cBhvr additive="base">
                                        <p:cTn id="67" dur="500"/>
                                        <p:tgtEl>
                                          <p:spTgt spid="62"/>
                                        </p:tgtEl>
                                        <p:attrNameLst>
                                          <p:attrName>ppt_x</p:attrName>
                                        </p:attrNameLst>
                                      </p:cBhvr>
                                      <p:tavLst>
                                        <p:tav tm="0">
                                          <p:val>
                                            <p:strVal val="#ppt_x-#ppt_w*1.125000"/>
                                          </p:val>
                                        </p:tav>
                                        <p:tav tm="100000">
                                          <p:val>
                                            <p:strVal val="#ppt_x"/>
                                          </p:val>
                                        </p:tav>
                                      </p:tavLst>
                                    </p:anim>
                                    <p:animEffect transition="in" filter="wipe(right)">
                                      <p:cBhvr>
                                        <p:cTn id="68" dur="500"/>
                                        <p:tgtEl>
                                          <p:spTgt spid="62"/>
                                        </p:tgtEl>
                                      </p:cBhvr>
                                    </p:animEffect>
                                  </p:childTnLst>
                                </p:cTn>
                              </p:par>
                            </p:childTnLst>
                          </p:cTn>
                        </p:par>
                        <p:par>
                          <p:cTn id="69" fill="hold">
                            <p:stCondLst>
                              <p:cond delay="9625"/>
                            </p:stCondLst>
                            <p:childTnLst>
                              <p:par>
                                <p:cTn id="70" presetID="22" presetClass="entr" presetSubtype="2" fill="hold" grpId="0" nodeType="after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wipe(right)">
                                      <p:cBhvr>
                                        <p:cTn id="72" dur="500"/>
                                        <p:tgtEl>
                                          <p:spTgt spid="54"/>
                                        </p:tgtEl>
                                      </p:cBhvr>
                                    </p:animEffect>
                                  </p:childTnLst>
                                </p:cTn>
                              </p:par>
                            </p:childTnLst>
                          </p:cTn>
                        </p:par>
                        <p:par>
                          <p:cTn id="73" fill="hold">
                            <p:stCondLst>
                              <p:cond delay="10125"/>
                            </p:stCondLst>
                            <p:childTnLst>
                              <p:par>
                                <p:cTn id="74" presetID="21" presetClass="entr" presetSubtype="1" fill="hold" grpId="0" nodeType="after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wheel(1)">
                                      <p:cBhvr>
                                        <p:cTn id="76" dur="2000"/>
                                        <p:tgtEl>
                                          <p:spTgt spid="58"/>
                                        </p:tgtEl>
                                      </p:cBhvr>
                                    </p:animEffect>
                                  </p:childTnLst>
                                </p:cTn>
                              </p:par>
                            </p:childTnLst>
                          </p:cTn>
                        </p:par>
                        <p:par>
                          <p:cTn id="77" fill="hold">
                            <p:stCondLst>
                              <p:cond delay="12125"/>
                            </p:stCondLst>
                            <p:childTnLst>
                              <p:par>
                                <p:cTn id="78" presetID="10" presetClass="entr" presetSubtype="0" fill="hold" grpId="0" nodeType="afterEffect">
                                  <p:stCondLst>
                                    <p:cond delay="0"/>
                                  </p:stCondLst>
                                  <p:iterate type="lt">
                                    <p:tmPct val="0"/>
                                  </p:iterate>
                                  <p:childTnLst>
                                    <p:set>
                                      <p:cBhvr>
                                        <p:cTn id="79" dur="1" fill="hold">
                                          <p:stCondLst>
                                            <p:cond delay="0"/>
                                          </p:stCondLst>
                                        </p:cTn>
                                        <p:tgtEl>
                                          <p:spTgt spid="69"/>
                                        </p:tgtEl>
                                        <p:attrNameLst>
                                          <p:attrName>style.visibility</p:attrName>
                                        </p:attrNameLst>
                                      </p:cBhvr>
                                      <p:to>
                                        <p:strVal val="visible"/>
                                      </p:to>
                                    </p:set>
                                    <p:animEffect transition="in" filter="fade">
                                      <p:cBhvr>
                                        <p:cTn id="80" dur="500"/>
                                        <p:tgtEl>
                                          <p:spTgt spid="69"/>
                                        </p:tgtEl>
                                      </p:cBhvr>
                                    </p:animEffect>
                                  </p:childTnLst>
                                </p:cTn>
                              </p:par>
                              <p:par>
                                <p:cTn id="81" presetID="34" presetClass="emph" presetSubtype="0" fill="hold" grpId="1" nodeType="withEffect">
                                  <p:stCondLst>
                                    <p:cond delay="0"/>
                                  </p:stCondLst>
                                  <p:iterate type="lt">
                                    <p:tmPct val="30000"/>
                                  </p:iterate>
                                  <p:childTnLst>
                                    <p:animMotion origin="layout" path="M 0.0 0.0 L 0.0 -0.07213" pathEditMode="relative" ptsTypes="">
                                      <p:cBhvr>
                                        <p:cTn id="82" dur="250" accel="50000" decel="50000" autoRev="1" fill="hold">
                                          <p:stCondLst>
                                            <p:cond delay="0"/>
                                          </p:stCondLst>
                                        </p:cTn>
                                        <p:tgtEl>
                                          <p:spTgt spid="69"/>
                                        </p:tgtEl>
                                        <p:attrNameLst>
                                          <p:attrName>ppt_x</p:attrName>
                                          <p:attrName>ppt_y</p:attrName>
                                        </p:attrNameLst>
                                      </p:cBhvr>
                                    </p:animMotion>
                                    <p:animRot by="1500000">
                                      <p:cBhvr>
                                        <p:cTn id="83" dur="125" fill="hold">
                                          <p:stCondLst>
                                            <p:cond delay="0"/>
                                          </p:stCondLst>
                                        </p:cTn>
                                        <p:tgtEl>
                                          <p:spTgt spid="69"/>
                                        </p:tgtEl>
                                        <p:attrNameLst>
                                          <p:attrName>r</p:attrName>
                                        </p:attrNameLst>
                                      </p:cBhvr>
                                    </p:animRot>
                                    <p:animRot by="-1500000">
                                      <p:cBhvr>
                                        <p:cTn id="84" dur="125" fill="hold">
                                          <p:stCondLst>
                                            <p:cond delay="125"/>
                                          </p:stCondLst>
                                        </p:cTn>
                                        <p:tgtEl>
                                          <p:spTgt spid="69"/>
                                        </p:tgtEl>
                                        <p:attrNameLst>
                                          <p:attrName>r</p:attrName>
                                        </p:attrNameLst>
                                      </p:cBhvr>
                                    </p:animRot>
                                    <p:animRot by="-1500000">
                                      <p:cBhvr>
                                        <p:cTn id="85" dur="125" fill="hold">
                                          <p:stCondLst>
                                            <p:cond delay="250"/>
                                          </p:stCondLst>
                                        </p:cTn>
                                        <p:tgtEl>
                                          <p:spTgt spid="69"/>
                                        </p:tgtEl>
                                        <p:attrNameLst>
                                          <p:attrName>r</p:attrName>
                                        </p:attrNameLst>
                                      </p:cBhvr>
                                    </p:animRot>
                                    <p:animRot by="1500000">
                                      <p:cBhvr>
                                        <p:cTn id="86" dur="125" fill="hold">
                                          <p:stCondLst>
                                            <p:cond delay="375"/>
                                          </p:stCondLst>
                                        </p:cTn>
                                        <p:tgtEl>
                                          <p:spTgt spid="69"/>
                                        </p:tgtEl>
                                        <p:attrNameLst>
                                          <p:attrName>r</p:attrName>
                                        </p:attrNameLst>
                                      </p:cBhvr>
                                    </p:animRot>
                                  </p:childTnLst>
                                </p:cTn>
                              </p:par>
                              <p:par>
                                <p:cTn id="87" presetID="22" presetClass="entr" presetSubtype="4" fill="hold" grpId="0" nodeType="withEffect">
                                  <p:stCondLst>
                                    <p:cond delay="0"/>
                                  </p:stCondLst>
                                  <p:childTnLst>
                                    <p:set>
                                      <p:cBhvr>
                                        <p:cTn id="88" dur="1" fill="hold">
                                          <p:stCondLst>
                                            <p:cond delay="0"/>
                                          </p:stCondLst>
                                        </p:cTn>
                                        <p:tgtEl>
                                          <p:spTgt spid="66"/>
                                        </p:tgtEl>
                                        <p:attrNameLst>
                                          <p:attrName>style.visibility</p:attrName>
                                        </p:attrNameLst>
                                      </p:cBhvr>
                                      <p:to>
                                        <p:strVal val="visible"/>
                                      </p:to>
                                    </p:set>
                                    <p:animEffect transition="in" filter="wipe(down)">
                                      <p:cBhvr>
                                        <p:cTn id="89" dur="500"/>
                                        <p:tgtEl>
                                          <p:spTgt spid="66"/>
                                        </p:tgtEl>
                                      </p:cBhvr>
                                    </p:animEffect>
                                  </p:childTnLst>
                                </p:cTn>
                              </p:par>
                              <p:par>
                                <p:cTn id="90" presetID="12" presetClass="entr" presetSubtype="2" fill="hold" grpId="0" nodeType="withEffect">
                                  <p:stCondLst>
                                    <p:cond delay="0"/>
                                  </p:stCondLst>
                                  <p:childTnLst>
                                    <p:set>
                                      <p:cBhvr>
                                        <p:cTn id="91" dur="1" fill="hold">
                                          <p:stCondLst>
                                            <p:cond delay="0"/>
                                          </p:stCondLst>
                                        </p:cTn>
                                        <p:tgtEl>
                                          <p:spTgt spid="63"/>
                                        </p:tgtEl>
                                        <p:attrNameLst>
                                          <p:attrName>style.visibility</p:attrName>
                                        </p:attrNameLst>
                                      </p:cBhvr>
                                      <p:to>
                                        <p:strVal val="visible"/>
                                      </p:to>
                                    </p:set>
                                    <p:anim calcmode="lin" valueType="num">
                                      <p:cBhvr additive="base">
                                        <p:cTn id="92" dur="500"/>
                                        <p:tgtEl>
                                          <p:spTgt spid="63"/>
                                        </p:tgtEl>
                                        <p:attrNameLst>
                                          <p:attrName>ppt_x</p:attrName>
                                        </p:attrNameLst>
                                      </p:cBhvr>
                                      <p:tavLst>
                                        <p:tav tm="0">
                                          <p:val>
                                            <p:strVal val="#ppt_x+#ppt_w*1.125000"/>
                                          </p:val>
                                        </p:tav>
                                        <p:tav tm="100000">
                                          <p:val>
                                            <p:strVal val="#ppt_x"/>
                                          </p:val>
                                        </p:tav>
                                      </p:tavLst>
                                    </p:anim>
                                    <p:animEffect transition="in" filter="wipe(left)">
                                      <p:cBhvr>
                                        <p:cTn id="93"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45" grpId="0" animBg="1"/>
      <p:bldP spid="48" grpId="0" animBg="1"/>
      <p:bldP spid="50" grpId="0" animBg="1"/>
      <p:bldP spid="52" grpId="0" animBg="1"/>
      <p:bldP spid="54" grpId="0" animBg="1"/>
      <p:bldP spid="58" grpId="0" animBg="1"/>
      <p:bldP spid="60" grpId="0" animBg="1"/>
      <p:bldP spid="61" grpId="0" animBg="1"/>
      <p:bldP spid="62" grpId="0" animBg="1"/>
      <p:bldP spid="63" grpId="0" animBg="1"/>
      <p:bldP spid="64" grpId="0"/>
      <p:bldP spid="65" grpId="0"/>
      <p:bldP spid="66" grpId="0"/>
      <p:bldP spid="67" grpId="0"/>
      <p:bldP spid="67" grpId="1"/>
      <p:bldP spid="68" grpId="0"/>
      <p:bldP spid="68" grpId="1"/>
      <p:bldP spid="69" grpId="0"/>
      <p:bldP spid="69" grpId="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第三章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活动人员</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47</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第三部分   </a:t>
            </a:r>
            <a:r>
              <a:rPr lang="zh-CN" altLang="en-US" sz="2400" dirty="0">
                <a:solidFill>
                  <a:srgbClr val="F5E4D0"/>
                </a:solidFill>
                <a:latin typeface="造字工房版黑（非商用）常规体" pitchFamily="50" charset="-122"/>
                <a:ea typeface="造字工房版黑（非商用）常规体" pitchFamily="50" charset="-122"/>
              </a:rPr>
              <a:t>活动实施</a:t>
            </a:r>
            <a:endParaRPr lang="zh-CN" altLang="en-US" sz="2400" dirty="0">
              <a:solidFill>
                <a:srgbClr val="F5E4D0"/>
              </a:solidFill>
              <a:latin typeface="造字工房版黑（非商用）常规体" pitchFamily="50" charset="-122"/>
              <a:ea typeface="造字工房版黑（非商用）常规体" pitchFamily="50" charset="-122"/>
            </a:endParaRPr>
          </a:p>
        </p:txBody>
      </p:sp>
      <p:grpSp>
        <p:nvGrpSpPr>
          <p:cNvPr id="13" name="组合 12"/>
          <p:cNvGrpSpPr/>
          <p:nvPr/>
        </p:nvGrpSpPr>
        <p:grpSpPr>
          <a:xfrm>
            <a:off x="431321" y="1107661"/>
            <a:ext cx="2626204" cy="4899804"/>
            <a:chOff x="431321" y="1107661"/>
            <a:chExt cx="2626204" cy="4899804"/>
          </a:xfrm>
        </p:grpSpPr>
        <p:sp>
          <p:nvSpPr>
            <p:cNvPr id="7" name="矩形 6"/>
            <p:cNvSpPr/>
            <p:nvPr/>
          </p:nvSpPr>
          <p:spPr>
            <a:xfrm>
              <a:off x="431321" y="1107661"/>
              <a:ext cx="2626204" cy="4899804"/>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72423" y="1973353"/>
              <a:ext cx="1944000" cy="1944000"/>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31321" y="5305425"/>
              <a:ext cx="2626204" cy="70204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76275" y="1266825"/>
              <a:ext cx="2114550" cy="584775"/>
            </a:xfrm>
            <a:prstGeom prst="rect">
              <a:avLst/>
            </a:prstGeom>
            <a:noFill/>
          </p:spPr>
          <p:txBody>
            <a:bodyPr wrap="square" rtlCol="0">
              <a:spAutoFit/>
            </a:bodyPr>
            <a:lstStyle/>
            <a:p>
              <a:pPr algn="ctr"/>
              <a:r>
                <a:rPr lang="zh-CN" altLang="en-US" b="1" dirty="0">
                  <a:solidFill>
                    <a:srgbClr val="CD1F06"/>
                  </a:solidFill>
                  <a:latin typeface="微软雅黑" panose="020B0503020204020204" pitchFamily="34" charset="-122"/>
                  <a:ea typeface="微软雅黑" panose="020B0503020204020204" pitchFamily="34" charset="-122"/>
                </a:rPr>
                <a:t>丹妮丝</a:t>
              </a:r>
              <a:r>
                <a:rPr lang="en-US" altLang="zh-CN" b="1" dirty="0">
                  <a:solidFill>
                    <a:srgbClr val="CD1F06"/>
                  </a:solidFill>
                  <a:latin typeface="微软雅黑" panose="020B0503020204020204" pitchFamily="34" charset="-122"/>
                  <a:ea typeface="微软雅黑" panose="020B0503020204020204" pitchFamily="34" charset="-122"/>
                </a:rPr>
                <a:t>.</a:t>
              </a:r>
              <a:r>
                <a:rPr lang="zh-CN" altLang="en-US" b="1" dirty="0">
                  <a:solidFill>
                    <a:srgbClr val="CD1F06"/>
                  </a:solidFill>
                  <a:latin typeface="微软雅黑" panose="020B0503020204020204" pitchFamily="34" charset="-122"/>
                  <a:ea typeface="微软雅黑" panose="020B0503020204020204" pitchFamily="34" charset="-122"/>
                </a:rPr>
                <a:t>霍克</a:t>
              </a:r>
              <a:endParaRPr lang="en-US" altLang="zh-CN" b="1" dirty="0">
                <a:solidFill>
                  <a:srgbClr val="CD1F06"/>
                </a:solidFill>
                <a:latin typeface="微软雅黑" panose="020B0503020204020204" pitchFamily="34" charset="-122"/>
                <a:ea typeface="微软雅黑" panose="020B0503020204020204" pitchFamily="34" charset="-122"/>
              </a:endParaRPr>
            </a:p>
            <a:p>
              <a:pPr algn="ctr"/>
              <a:r>
                <a:rPr lang="zh-CN" altLang="en-US" sz="1400" dirty="0"/>
                <a:t>策划总监</a:t>
              </a:r>
              <a:endParaRPr lang="zh-CN" altLang="en-US" sz="1400" dirty="0"/>
            </a:p>
          </p:txBody>
        </p:sp>
        <p:sp>
          <p:nvSpPr>
            <p:cNvPr id="11" name="文本框 10"/>
            <p:cNvSpPr txBox="1"/>
            <p:nvPr/>
          </p:nvSpPr>
          <p:spPr>
            <a:xfrm>
              <a:off x="614362" y="4035197"/>
              <a:ext cx="2390775" cy="954107"/>
            </a:xfrm>
            <a:prstGeom prst="rect">
              <a:avLst/>
            </a:prstGeom>
            <a:noFill/>
          </p:spPr>
          <p:txBody>
            <a:bodyPr wrap="square" rtlCol="0">
              <a:spAutoFit/>
            </a:bodyPr>
            <a:lstStyle/>
            <a:p>
              <a:r>
                <a:rPr lang="zh-CN" altLang="en-US" sz="1400" dirty="0"/>
                <a:t>毕业于美国哈佛大学，拥有十年广告策划经验，经典策划有蓝天商场开业、吉隆酒店团拜会</a:t>
              </a:r>
              <a:r>
                <a:rPr lang="en-US" altLang="zh-CN" sz="1400" dirty="0"/>
                <a:t>……</a:t>
              </a:r>
              <a:endParaRPr lang="zh-CN" altLang="en-US" sz="1400" dirty="0"/>
            </a:p>
          </p:txBody>
        </p:sp>
        <p:sp>
          <p:nvSpPr>
            <p:cNvPr id="12" name="文本框 11"/>
            <p:cNvSpPr txBox="1"/>
            <p:nvPr/>
          </p:nvSpPr>
          <p:spPr>
            <a:xfrm>
              <a:off x="491885" y="5456734"/>
              <a:ext cx="2483329" cy="369332"/>
            </a:xfrm>
            <a:prstGeom prst="rect">
              <a:avLst/>
            </a:prstGeom>
            <a:noFill/>
          </p:spPr>
          <p:txBody>
            <a:bodyPr wrap="square" rtlCol="0">
              <a:spAutoFit/>
            </a:bodyPr>
            <a:lstStyle/>
            <a:p>
              <a:r>
                <a:rPr lang="zh-CN" altLang="en-US" dirty="0">
                  <a:solidFill>
                    <a:schemeClr val="bg1"/>
                  </a:solidFill>
                </a:rPr>
                <a:t>负责整个活动文案策划</a:t>
              </a:r>
              <a:endParaRPr lang="zh-CN" altLang="en-US" dirty="0">
                <a:solidFill>
                  <a:schemeClr val="bg1"/>
                </a:solidFill>
              </a:endParaRPr>
            </a:p>
          </p:txBody>
        </p:sp>
      </p:grpSp>
      <p:grpSp>
        <p:nvGrpSpPr>
          <p:cNvPr id="21" name="组合 20"/>
          <p:cNvGrpSpPr/>
          <p:nvPr/>
        </p:nvGrpSpPr>
        <p:grpSpPr>
          <a:xfrm>
            <a:off x="3302479" y="1107661"/>
            <a:ext cx="2626204" cy="4899804"/>
            <a:chOff x="431321" y="1107661"/>
            <a:chExt cx="2626204" cy="4899804"/>
          </a:xfrm>
        </p:grpSpPr>
        <p:sp>
          <p:nvSpPr>
            <p:cNvPr id="22" name="矩形 21"/>
            <p:cNvSpPr/>
            <p:nvPr/>
          </p:nvSpPr>
          <p:spPr>
            <a:xfrm>
              <a:off x="431321" y="1107661"/>
              <a:ext cx="2626204" cy="4899804"/>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772423" y="1973353"/>
              <a:ext cx="1944000" cy="1944000"/>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431321" y="5305425"/>
              <a:ext cx="2626204" cy="70204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76275" y="1266825"/>
              <a:ext cx="2114550" cy="584775"/>
            </a:xfrm>
            <a:prstGeom prst="rect">
              <a:avLst/>
            </a:prstGeom>
            <a:noFill/>
          </p:spPr>
          <p:txBody>
            <a:bodyPr wrap="square" rtlCol="0">
              <a:spAutoFit/>
            </a:bodyPr>
            <a:lstStyle/>
            <a:p>
              <a:pPr algn="ctr"/>
              <a:r>
                <a:rPr lang="zh-CN" altLang="en-US" b="1" dirty="0">
                  <a:solidFill>
                    <a:srgbClr val="CD1F06"/>
                  </a:solidFill>
                  <a:latin typeface="微软雅黑" panose="020B0503020204020204" pitchFamily="34" charset="-122"/>
                  <a:ea typeface="微软雅黑" panose="020B0503020204020204" pitchFamily="34" charset="-122"/>
                </a:rPr>
                <a:t>乔治</a:t>
              </a:r>
              <a:r>
                <a:rPr lang="en-US" altLang="zh-CN" b="1" dirty="0">
                  <a:solidFill>
                    <a:srgbClr val="CD1F06"/>
                  </a:solidFill>
                  <a:latin typeface="微软雅黑" panose="020B0503020204020204" pitchFamily="34" charset="-122"/>
                  <a:ea typeface="微软雅黑" panose="020B0503020204020204" pitchFamily="34" charset="-122"/>
                </a:rPr>
                <a:t>.</a:t>
              </a:r>
              <a:r>
                <a:rPr lang="zh-CN" altLang="en-US" b="1" dirty="0">
                  <a:solidFill>
                    <a:srgbClr val="CD1F06"/>
                  </a:solidFill>
                  <a:latin typeface="微软雅黑" panose="020B0503020204020204" pitchFamily="34" charset="-122"/>
                  <a:ea typeface="微软雅黑" panose="020B0503020204020204" pitchFamily="34" charset="-122"/>
                </a:rPr>
                <a:t>布兰克</a:t>
              </a:r>
              <a:endParaRPr lang="en-US" altLang="zh-CN" b="1" dirty="0">
                <a:solidFill>
                  <a:srgbClr val="CD1F06"/>
                </a:solidFill>
                <a:latin typeface="微软雅黑" panose="020B0503020204020204" pitchFamily="34" charset="-122"/>
                <a:ea typeface="微软雅黑" panose="020B0503020204020204" pitchFamily="34" charset="-122"/>
              </a:endParaRPr>
            </a:p>
            <a:p>
              <a:pPr algn="ctr"/>
              <a:r>
                <a:rPr lang="zh-CN" altLang="en-US" sz="1400" dirty="0"/>
                <a:t>创意总监</a:t>
              </a:r>
              <a:endParaRPr lang="zh-CN" altLang="en-US" sz="1400" dirty="0"/>
            </a:p>
          </p:txBody>
        </p:sp>
        <p:sp>
          <p:nvSpPr>
            <p:cNvPr id="26" name="文本框 25"/>
            <p:cNvSpPr txBox="1"/>
            <p:nvPr/>
          </p:nvSpPr>
          <p:spPr>
            <a:xfrm>
              <a:off x="614362" y="4035197"/>
              <a:ext cx="2390775" cy="954107"/>
            </a:xfrm>
            <a:prstGeom prst="rect">
              <a:avLst/>
            </a:prstGeom>
            <a:noFill/>
          </p:spPr>
          <p:txBody>
            <a:bodyPr wrap="square" rtlCol="0">
              <a:spAutoFit/>
            </a:bodyPr>
            <a:lstStyle/>
            <a:p>
              <a:r>
                <a:rPr lang="zh-CN" altLang="en-US" sz="1400" dirty="0"/>
                <a:t>毕业于美国哈佛大学，拥有十年广告策划经验，经典策划有蓝天商场开业、吉隆酒店团拜会</a:t>
              </a:r>
              <a:r>
                <a:rPr lang="en-US" altLang="zh-CN" sz="1400" dirty="0"/>
                <a:t>……</a:t>
              </a:r>
              <a:endParaRPr lang="zh-CN" altLang="en-US" sz="1400" dirty="0"/>
            </a:p>
          </p:txBody>
        </p:sp>
        <p:sp>
          <p:nvSpPr>
            <p:cNvPr id="27" name="文本框 26"/>
            <p:cNvSpPr txBox="1"/>
            <p:nvPr/>
          </p:nvSpPr>
          <p:spPr>
            <a:xfrm>
              <a:off x="491885" y="5456734"/>
              <a:ext cx="2483329" cy="369332"/>
            </a:xfrm>
            <a:prstGeom prst="rect">
              <a:avLst/>
            </a:prstGeom>
            <a:noFill/>
          </p:spPr>
          <p:txBody>
            <a:bodyPr wrap="square" rtlCol="0">
              <a:spAutoFit/>
            </a:bodyPr>
            <a:lstStyle/>
            <a:p>
              <a:r>
                <a:rPr lang="zh-CN" altLang="en-US" dirty="0">
                  <a:solidFill>
                    <a:schemeClr val="bg1"/>
                  </a:solidFill>
                </a:rPr>
                <a:t>负责整个活动创意策划</a:t>
              </a:r>
              <a:endParaRPr lang="zh-CN" altLang="en-US" dirty="0">
                <a:solidFill>
                  <a:schemeClr val="bg1"/>
                </a:solidFill>
              </a:endParaRPr>
            </a:p>
          </p:txBody>
        </p:sp>
      </p:grpSp>
      <p:grpSp>
        <p:nvGrpSpPr>
          <p:cNvPr id="28" name="组合 27"/>
          <p:cNvGrpSpPr/>
          <p:nvPr/>
        </p:nvGrpSpPr>
        <p:grpSpPr>
          <a:xfrm>
            <a:off x="6173637" y="1107661"/>
            <a:ext cx="2626204" cy="4899804"/>
            <a:chOff x="431321" y="1107661"/>
            <a:chExt cx="2626204" cy="4899804"/>
          </a:xfrm>
        </p:grpSpPr>
        <p:sp>
          <p:nvSpPr>
            <p:cNvPr id="29" name="矩形 28"/>
            <p:cNvSpPr/>
            <p:nvPr/>
          </p:nvSpPr>
          <p:spPr>
            <a:xfrm>
              <a:off x="431321" y="1107661"/>
              <a:ext cx="2626204" cy="4899804"/>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772423" y="1973353"/>
              <a:ext cx="1944000" cy="1944000"/>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431321" y="5305425"/>
              <a:ext cx="2626204" cy="70204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676275" y="1266825"/>
              <a:ext cx="2114550" cy="584775"/>
            </a:xfrm>
            <a:prstGeom prst="rect">
              <a:avLst/>
            </a:prstGeom>
            <a:noFill/>
          </p:spPr>
          <p:txBody>
            <a:bodyPr wrap="square" rtlCol="0">
              <a:spAutoFit/>
            </a:bodyPr>
            <a:lstStyle/>
            <a:p>
              <a:pPr algn="ctr"/>
              <a:r>
                <a:rPr lang="zh-CN" altLang="en-US" b="1" dirty="0">
                  <a:solidFill>
                    <a:srgbClr val="CD1F06"/>
                  </a:solidFill>
                  <a:latin typeface="微软雅黑" panose="020B0503020204020204" pitchFamily="34" charset="-122"/>
                  <a:ea typeface="微软雅黑" panose="020B0503020204020204" pitchFamily="34" charset="-122"/>
                </a:rPr>
                <a:t>黛绮丝</a:t>
              </a:r>
              <a:r>
                <a:rPr lang="en-US" altLang="zh-CN" b="1" dirty="0">
                  <a:solidFill>
                    <a:srgbClr val="CD1F06"/>
                  </a:solidFill>
                  <a:latin typeface="微软雅黑" panose="020B0503020204020204" pitchFamily="34" charset="-122"/>
                  <a:ea typeface="微软雅黑" panose="020B0503020204020204" pitchFamily="34" charset="-122"/>
                </a:rPr>
                <a:t>.</a:t>
              </a:r>
              <a:r>
                <a:rPr lang="zh-CN" altLang="en-US" b="1" dirty="0">
                  <a:solidFill>
                    <a:srgbClr val="CD1F06"/>
                  </a:solidFill>
                  <a:latin typeface="微软雅黑" panose="020B0503020204020204" pitchFamily="34" charset="-122"/>
                  <a:ea typeface="微软雅黑" panose="020B0503020204020204" pitchFamily="34" charset="-122"/>
                </a:rPr>
                <a:t>德克</a:t>
              </a:r>
              <a:endParaRPr lang="en-US" altLang="zh-CN" b="1" dirty="0">
                <a:solidFill>
                  <a:srgbClr val="CD1F06"/>
                </a:solidFill>
                <a:latin typeface="微软雅黑" panose="020B0503020204020204" pitchFamily="34" charset="-122"/>
                <a:ea typeface="微软雅黑" panose="020B0503020204020204" pitchFamily="34" charset="-122"/>
              </a:endParaRPr>
            </a:p>
            <a:p>
              <a:pPr algn="ctr"/>
              <a:r>
                <a:rPr lang="zh-CN" altLang="en-US" sz="1400" dirty="0"/>
                <a:t>设计总监</a:t>
              </a:r>
              <a:endParaRPr lang="zh-CN" altLang="en-US" sz="1400" dirty="0"/>
            </a:p>
          </p:txBody>
        </p:sp>
        <p:sp>
          <p:nvSpPr>
            <p:cNvPr id="34" name="文本框 33"/>
            <p:cNvSpPr txBox="1"/>
            <p:nvPr/>
          </p:nvSpPr>
          <p:spPr>
            <a:xfrm>
              <a:off x="614362" y="4035197"/>
              <a:ext cx="2390775" cy="954107"/>
            </a:xfrm>
            <a:prstGeom prst="rect">
              <a:avLst/>
            </a:prstGeom>
            <a:noFill/>
          </p:spPr>
          <p:txBody>
            <a:bodyPr wrap="square" rtlCol="0">
              <a:spAutoFit/>
            </a:bodyPr>
            <a:lstStyle/>
            <a:p>
              <a:r>
                <a:rPr lang="zh-CN" altLang="en-US" sz="1400" dirty="0"/>
                <a:t>毕业于美国哈佛大学，拥有十年广告策划经验，经典策划有蓝天商场开业、吉隆酒店团拜会</a:t>
              </a:r>
              <a:r>
                <a:rPr lang="en-US" altLang="zh-CN" sz="1400" dirty="0"/>
                <a:t>……</a:t>
              </a:r>
              <a:endParaRPr lang="zh-CN" altLang="en-US" sz="1400" dirty="0"/>
            </a:p>
          </p:txBody>
        </p:sp>
        <p:sp>
          <p:nvSpPr>
            <p:cNvPr id="35" name="文本框 34"/>
            <p:cNvSpPr txBox="1"/>
            <p:nvPr/>
          </p:nvSpPr>
          <p:spPr>
            <a:xfrm>
              <a:off x="491885" y="5456734"/>
              <a:ext cx="2483329" cy="369332"/>
            </a:xfrm>
            <a:prstGeom prst="rect">
              <a:avLst/>
            </a:prstGeom>
            <a:noFill/>
          </p:spPr>
          <p:txBody>
            <a:bodyPr wrap="square" rtlCol="0">
              <a:spAutoFit/>
            </a:bodyPr>
            <a:lstStyle/>
            <a:p>
              <a:r>
                <a:rPr lang="zh-CN" altLang="en-US" dirty="0">
                  <a:solidFill>
                    <a:schemeClr val="bg1"/>
                  </a:solidFill>
                </a:rPr>
                <a:t>负责整个活动设计策划</a:t>
              </a:r>
              <a:endParaRPr lang="zh-CN" altLang="en-US" dirty="0">
                <a:solidFill>
                  <a:schemeClr val="bg1"/>
                </a:solidFill>
              </a:endParaRPr>
            </a:p>
          </p:txBody>
        </p:sp>
      </p:grpSp>
      <p:grpSp>
        <p:nvGrpSpPr>
          <p:cNvPr id="36" name="组合 35"/>
          <p:cNvGrpSpPr/>
          <p:nvPr/>
        </p:nvGrpSpPr>
        <p:grpSpPr>
          <a:xfrm>
            <a:off x="9051039" y="1107661"/>
            <a:ext cx="2626204" cy="4899804"/>
            <a:chOff x="431321" y="1107661"/>
            <a:chExt cx="2626204" cy="4899804"/>
          </a:xfrm>
        </p:grpSpPr>
        <p:sp>
          <p:nvSpPr>
            <p:cNvPr id="37" name="矩形 36"/>
            <p:cNvSpPr/>
            <p:nvPr/>
          </p:nvSpPr>
          <p:spPr>
            <a:xfrm>
              <a:off x="431321" y="1107661"/>
              <a:ext cx="2626204" cy="4899804"/>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772423" y="1973353"/>
              <a:ext cx="1944000" cy="1944000"/>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431321" y="5305425"/>
              <a:ext cx="2626204" cy="702040"/>
            </a:xfrm>
            <a:prstGeom prst="rect">
              <a:avLst/>
            </a:prstGeom>
            <a:solidFill>
              <a:srgbClr val="CD1F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676275" y="1266825"/>
              <a:ext cx="2114550" cy="584775"/>
            </a:xfrm>
            <a:prstGeom prst="rect">
              <a:avLst/>
            </a:prstGeom>
            <a:noFill/>
          </p:spPr>
          <p:txBody>
            <a:bodyPr wrap="square" rtlCol="0">
              <a:spAutoFit/>
            </a:bodyPr>
            <a:lstStyle/>
            <a:p>
              <a:pPr algn="ctr"/>
              <a:r>
                <a:rPr lang="zh-CN" altLang="en-US" b="1" dirty="0">
                  <a:solidFill>
                    <a:srgbClr val="CD1F06"/>
                  </a:solidFill>
                  <a:latin typeface="微软雅黑" panose="020B0503020204020204" pitchFamily="34" charset="-122"/>
                  <a:ea typeface="微软雅黑" panose="020B0503020204020204" pitchFamily="34" charset="-122"/>
                </a:rPr>
                <a:t>大卫</a:t>
              </a:r>
              <a:r>
                <a:rPr lang="en-US" altLang="zh-CN" b="1" dirty="0">
                  <a:solidFill>
                    <a:srgbClr val="CD1F06"/>
                  </a:solidFill>
                  <a:latin typeface="微软雅黑" panose="020B0503020204020204" pitchFamily="34" charset="-122"/>
                  <a:ea typeface="微软雅黑" panose="020B0503020204020204" pitchFamily="34" charset="-122"/>
                </a:rPr>
                <a:t>.</a:t>
              </a:r>
              <a:r>
                <a:rPr lang="zh-CN" altLang="en-US" b="1" dirty="0">
                  <a:solidFill>
                    <a:srgbClr val="CD1F06"/>
                  </a:solidFill>
                  <a:latin typeface="微软雅黑" panose="020B0503020204020204" pitchFamily="34" charset="-122"/>
                  <a:ea typeface="微软雅黑" panose="020B0503020204020204" pitchFamily="34" charset="-122"/>
                </a:rPr>
                <a:t>乔克森</a:t>
              </a:r>
              <a:endParaRPr lang="en-US" altLang="zh-CN" b="1" dirty="0">
                <a:solidFill>
                  <a:srgbClr val="CD1F06"/>
                </a:solidFill>
                <a:latin typeface="微软雅黑" panose="020B0503020204020204" pitchFamily="34" charset="-122"/>
                <a:ea typeface="微软雅黑" panose="020B0503020204020204" pitchFamily="34" charset="-122"/>
              </a:endParaRPr>
            </a:p>
            <a:p>
              <a:pPr algn="ctr"/>
              <a:r>
                <a:rPr lang="zh-CN" altLang="en-US" sz="1400" dirty="0"/>
                <a:t>活动总监</a:t>
              </a:r>
              <a:endParaRPr lang="zh-CN" altLang="en-US" sz="1400" dirty="0"/>
            </a:p>
          </p:txBody>
        </p:sp>
        <p:sp>
          <p:nvSpPr>
            <p:cNvPr id="42" name="文本框 41"/>
            <p:cNvSpPr txBox="1"/>
            <p:nvPr/>
          </p:nvSpPr>
          <p:spPr>
            <a:xfrm>
              <a:off x="614362" y="4035197"/>
              <a:ext cx="2390775" cy="954107"/>
            </a:xfrm>
            <a:prstGeom prst="rect">
              <a:avLst/>
            </a:prstGeom>
            <a:noFill/>
          </p:spPr>
          <p:txBody>
            <a:bodyPr wrap="square" rtlCol="0">
              <a:spAutoFit/>
            </a:bodyPr>
            <a:lstStyle/>
            <a:p>
              <a:r>
                <a:rPr lang="zh-CN" altLang="en-US" sz="1400" dirty="0"/>
                <a:t>毕业于美国哈佛大学，拥有十年广告策划经验，经典策划有蓝天商场开业、吉隆酒店团拜会</a:t>
              </a:r>
              <a:r>
                <a:rPr lang="en-US" altLang="zh-CN" sz="1400" dirty="0"/>
                <a:t>……</a:t>
              </a:r>
              <a:endParaRPr lang="zh-CN" altLang="en-US" sz="1400" dirty="0"/>
            </a:p>
          </p:txBody>
        </p:sp>
        <p:sp>
          <p:nvSpPr>
            <p:cNvPr id="43" name="文本框 42"/>
            <p:cNvSpPr txBox="1"/>
            <p:nvPr/>
          </p:nvSpPr>
          <p:spPr>
            <a:xfrm>
              <a:off x="491885" y="5456734"/>
              <a:ext cx="2483329" cy="369332"/>
            </a:xfrm>
            <a:prstGeom prst="rect">
              <a:avLst/>
            </a:prstGeom>
            <a:noFill/>
          </p:spPr>
          <p:txBody>
            <a:bodyPr wrap="square" rtlCol="0">
              <a:spAutoFit/>
            </a:bodyPr>
            <a:lstStyle/>
            <a:p>
              <a:r>
                <a:rPr lang="zh-CN" altLang="en-US" dirty="0">
                  <a:solidFill>
                    <a:schemeClr val="bg1"/>
                  </a:solidFill>
                </a:rPr>
                <a:t>负责整个活动现场执行</a:t>
              </a:r>
              <a:endParaRPr lang="zh-CN" altLang="en-US"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12" presetClass="entr" presetSubtype="2"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ppt_x</p:attrName>
                                        </p:attrNameLst>
                                      </p:cBhvr>
                                      <p:tavLst>
                                        <p:tav tm="0">
                                          <p:val>
                                            <p:strVal val="#ppt_x+#ppt_w*1.125000"/>
                                          </p:val>
                                        </p:tav>
                                        <p:tav tm="100000">
                                          <p:val>
                                            <p:strVal val="#ppt_x"/>
                                          </p:val>
                                        </p:tav>
                                      </p:tavLst>
                                    </p:anim>
                                    <p:animEffect transition="in" filter="wipe(left)">
                                      <p:cBhvr>
                                        <p:cTn id="19" dur="500"/>
                                        <p:tgtEl>
                                          <p:spTgt spid="13"/>
                                        </p:tgtEl>
                                      </p:cBhvr>
                                    </p:animEffect>
                                  </p:childTnLst>
                                </p:cTn>
                              </p:par>
                            </p:childTnLst>
                          </p:cTn>
                        </p:par>
                        <p:par>
                          <p:cTn id="20" fill="hold">
                            <p:stCondLst>
                              <p:cond delay="2625"/>
                            </p:stCondLst>
                            <p:childTnLst>
                              <p:par>
                                <p:cTn id="21" presetID="12" presetClass="entr" presetSubtype="2"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ppt_x</p:attrName>
                                        </p:attrNameLst>
                                      </p:cBhvr>
                                      <p:tavLst>
                                        <p:tav tm="0">
                                          <p:val>
                                            <p:strVal val="#ppt_x+#ppt_w*1.125000"/>
                                          </p:val>
                                        </p:tav>
                                        <p:tav tm="100000">
                                          <p:val>
                                            <p:strVal val="#ppt_x"/>
                                          </p:val>
                                        </p:tav>
                                      </p:tavLst>
                                    </p:anim>
                                    <p:animEffect transition="in" filter="wipe(left)">
                                      <p:cBhvr>
                                        <p:cTn id="24" dur="500"/>
                                        <p:tgtEl>
                                          <p:spTgt spid="21"/>
                                        </p:tgtEl>
                                      </p:cBhvr>
                                    </p:animEffect>
                                  </p:childTnLst>
                                </p:cTn>
                              </p:par>
                            </p:childTnLst>
                          </p:cTn>
                        </p:par>
                        <p:par>
                          <p:cTn id="25" fill="hold">
                            <p:stCondLst>
                              <p:cond delay="3125"/>
                            </p:stCondLst>
                            <p:childTnLst>
                              <p:par>
                                <p:cTn id="26" presetID="12" presetClass="entr" presetSubtype="2"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additive="base">
                                        <p:cTn id="28" dur="500"/>
                                        <p:tgtEl>
                                          <p:spTgt spid="28"/>
                                        </p:tgtEl>
                                        <p:attrNameLst>
                                          <p:attrName>ppt_x</p:attrName>
                                        </p:attrNameLst>
                                      </p:cBhvr>
                                      <p:tavLst>
                                        <p:tav tm="0">
                                          <p:val>
                                            <p:strVal val="#ppt_x+#ppt_w*1.125000"/>
                                          </p:val>
                                        </p:tav>
                                        <p:tav tm="100000">
                                          <p:val>
                                            <p:strVal val="#ppt_x"/>
                                          </p:val>
                                        </p:tav>
                                      </p:tavLst>
                                    </p:anim>
                                    <p:animEffect transition="in" filter="wipe(left)">
                                      <p:cBhvr>
                                        <p:cTn id="29" dur="500"/>
                                        <p:tgtEl>
                                          <p:spTgt spid="28"/>
                                        </p:tgtEl>
                                      </p:cBhvr>
                                    </p:animEffect>
                                  </p:childTnLst>
                                </p:cTn>
                              </p:par>
                            </p:childTnLst>
                          </p:cTn>
                        </p:par>
                        <p:par>
                          <p:cTn id="30" fill="hold">
                            <p:stCondLst>
                              <p:cond delay="3625"/>
                            </p:stCondLst>
                            <p:childTnLst>
                              <p:par>
                                <p:cTn id="31" presetID="12" presetClass="entr" presetSubtype="2"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p:tgtEl>
                                          <p:spTgt spid="36"/>
                                        </p:tgtEl>
                                        <p:attrNameLst>
                                          <p:attrName>ppt_x</p:attrName>
                                        </p:attrNameLst>
                                      </p:cBhvr>
                                      <p:tavLst>
                                        <p:tav tm="0">
                                          <p:val>
                                            <p:strVal val="#ppt_x+#ppt_w*1.125000"/>
                                          </p:val>
                                        </p:tav>
                                        <p:tav tm="100000">
                                          <p:val>
                                            <p:strVal val="#ppt_x"/>
                                          </p:val>
                                        </p:tav>
                                      </p:tavLst>
                                    </p:anim>
                                    <p:animEffect transition="in" filter="wipe(left)">
                                      <p:cBhvr>
                                        <p:cTn id="3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b="80441"/>
          <a:stretch>
            <a:fillRect/>
          </a:stretch>
        </p:blipFill>
        <p:spPr>
          <a:xfrm>
            <a:off x="0" y="0"/>
            <a:ext cx="12192000" cy="6858000"/>
          </a:xfrm>
          <a:prstGeom prst="rect">
            <a:avLst/>
          </a:prstGeom>
        </p:spPr>
      </p:pic>
      <p:pic>
        <p:nvPicPr>
          <p:cNvPr id="22" name="图片 21"/>
          <p:cNvPicPr>
            <a:picLocks noChangeAspect="1"/>
          </p:cNvPicPr>
          <p:nvPr/>
        </p:nvPicPr>
        <p:blipFill rotWithShape="1">
          <a:blip r:embed="rId2">
            <a:duotone>
              <a:prstClr val="black"/>
              <a:srgbClr val="D9C3A5">
                <a:tint val="50000"/>
                <a:satMod val="180000"/>
              </a:srgbClr>
            </a:duotone>
            <a:extLst>
              <a:ext uri="{28A0092B-C50C-407E-A947-70E740481C1C}">
                <a14:useLocalDpi xmlns:a14="http://schemas.microsoft.com/office/drawing/2010/main" val="0"/>
              </a:ext>
            </a:extLst>
          </a:blip>
          <a:srcRect l="3567" t="5232" r="6033" b="7781"/>
          <a:stretch>
            <a:fillRect/>
          </a:stretch>
        </p:blipFill>
        <p:spPr>
          <a:xfrm>
            <a:off x="592183" y="470262"/>
            <a:ext cx="11059886" cy="6052458"/>
          </a:xfrm>
          <a:prstGeom prst="rect">
            <a:avLst/>
          </a:prstGeom>
        </p:spPr>
      </p:pic>
      <p:pic>
        <p:nvPicPr>
          <p:cNvPr id="8" name="图片 7"/>
          <p:cNvPicPr>
            <a:picLocks noChangeAspect="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5167669" y="1206229"/>
            <a:ext cx="2580562" cy="1994988"/>
          </a:xfrm>
          <a:prstGeom prst="rect">
            <a:avLst/>
          </a:prstGeom>
        </p:spPr>
      </p:pic>
      <p:sp>
        <p:nvSpPr>
          <p:cNvPr id="9" name="文本框 8"/>
          <p:cNvSpPr txBox="1"/>
          <p:nvPr/>
        </p:nvSpPr>
        <p:spPr>
          <a:xfrm>
            <a:off x="3774077" y="3514398"/>
            <a:ext cx="5381897" cy="646331"/>
          </a:xfrm>
          <a:prstGeom prst="rect">
            <a:avLst/>
          </a:prstGeom>
          <a:noFill/>
        </p:spPr>
        <p:txBody>
          <a:bodyPr wrap="square" rtlCol="0">
            <a:spAutoFit/>
          </a:bodyPr>
          <a:lstStyle/>
          <a:p>
            <a:pPr algn="ctr"/>
            <a:r>
              <a:rPr lang="zh-CN" altLang="en-US" sz="3600" dirty="0">
                <a:solidFill>
                  <a:srgbClr val="F5E4D0"/>
                </a:solidFill>
                <a:latin typeface="+mn-ea"/>
              </a:rPr>
              <a:t>第四部分    </a:t>
            </a:r>
            <a:endParaRPr lang="en-US" altLang="zh-CN" sz="3600" dirty="0">
              <a:solidFill>
                <a:srgbClr val="F5E4D0"/>
              </a:solidFill>
              <a:latin typeface="+mn-ea"/>
            </a:endParaRPr>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281455" y="1149079"/>
            <a:ext cx="3177537" cy="1299937"/>
          </a:xfrm>
          <a:prstGeom prst="rect">
            <a:avLst/>
          </a:prstGeom>
        </p:spPr>
      </p:pic>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7522" y="3346689"/>
            <a:ext cx="2023403" cy="2549488"/>
          </a:xfrm>
          <a:prstGeom prst="rect">
            <a:avLst/>
          </a:prstGeom>
        </p:spPr>
      </p:pic>
      <p:sp>
        <p:nvSpPr>
          <p:cNvPr id="21" name="文本框 20"/>
          <p:cNvSpPr txBox="1"/>
          <p:nvPr/>
        </p:nvSpPr>
        <p:spPr>
          <a:xfrm>
            <a:off x="3737476" y="4141679"/>
            <a:ext cx="3130050" cy="1569660"/>
          </a:xfrm>
          <a:prstGeom prst="rect">
            <a:avLst/>
          </a:prstGeom>
          <a:noFill/>
        </p:spPr>
        <p:txBody>
          <a:bodyPr wrap="square" rtlCol="0">
            <a:spAutoFit/>
          </a:bodyPr>
          <a:lstStyle/>
          <a:p>
            <a:pPr algn="ctr"/>
            <a:r>
              <a:rPr lang="zh-CN" altLang="en-US" sz="9600" dirty="0">
                <a:solidFill>
                  <a:srgbClr val="F5E4D0"/>
                </a:solidFill>
                <a:latin typeface="造字工房版黑（非商用）常规体" pitchFamily="50" charset="-122"/>
                <a:ea typeface="造字工房版黑（非商用）常规体" pitchFamily="50" charset="-122"/>
              </a:rPr>
              <a:t>活动</a:t>
            </a:r>
            <a:endParaRPr lang="zh-CN" altLang="en-US" sz="9600" dirty="0">
              <a:solidFill>
                <a:srgbClr val="F5E4D0"/>
              </a:solidFill>
              <a:latin typeface="造字工房版黑（非商用）常规体" pitchFamily="50" charset="-122"/>
              <a:ea typeface="造字工房版黑（非商用）常规体" pitchFamily="50" charset="-122"/>
            </a:endParaRPr>
          </a:p>
        </p:txBody>
      </p:sp>
      <p:sp>
        <p:nvSpPr>
          <p:cNvPr id="25" name="文本框 24"/>
          <p:cNvSpPr txBox="1"/>
          <p:nvPr/>
        </p:nvSpPr>
        <p:spPr>
          <a:xfrm>
            <a:off x="6391275" y="4132154"/>
            <a:ext cx="2775722" cy="1569660"/>
          </a:xfrm>
          <a:prstGeom prst="rect">
            <a:avLst/>
          </a:prstGeom>
          <a:noFill/>
        </p:spPr>
        <p:txBody>
          <a:bodyPr wrap="square" rtlCol="0">
            <a:spAutoFit/>
          </a:bodyPr>
          <a:lstStyle/>
          <a:p>
            <a:pPr algn="ctr"/>
            <a:r>
              <a:rPr lang="zh-CN" altLang="en-US" sz="9600" dirty="0">
                <a:solidFill>
                  <a:srgbClr val="F5E4D0"/>
                </a:solidFill>
                <a:latin typeface="造字工房版黑（非商用）常规体" pitchFamily="50" charset="-122"/>
                <a:ea typeface="造字工房版黑（非商用）常规体" pitchFamily="50" charset="-122"/>
              </a:rPr>
              <a:t>预算</a:t>
            </a:r>
            <a:endParaRPr lang="zh-CN" altLang="en-US" sz="9600" dirty="0">
              <a:solidFill>
                <a:srgbClr val="F5E4D0"/>
              </a:solidFill>
              <a:latin typeface="造字工房版黑（非商用）常规体" pitchFamily="50" charset="-122"/>
              <a:ea typeface="造字工房版黑（非商用）常规体" pitchFamily="50" charset="-122"/>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6" presetClass="entr" presetSubtype="21" fill="hold" grpId="0" nodeType="afterEffect">
                                  <p:stCondLst>
                                    <p:cond delay="0"/>
                                  </p:stCondLst>
                                  <p:iterate type="lt">
                                    <p:tmPct val="0"/>
                                  </p:iterate>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par>
                          <p:cTn id="14" fill="hold">
                            <p:stCondLst>
                              <p:cond delay="1000"/>
                            </p:stCondLst>
                            <p:childTnLst>
                              <p:par>
                                <p:cTn id="15" presetID="34" presetClass="emph" presetSubtype="0" fill="hold" grpId="1" nodeType="afterEffect">
                                  <p:stCondLst>
                                    <p:cond delay="0"/>
                                  </p:stCondLst>
                                  <p:iterate type="lt">
                                    <p:tmPct val="51000"/>
                                  </p:iterate>
                                  <p:childTnLst>
                                    <p:animMotion origin="layout" path="M 0.0 0.0 L 0.0 -0.07213" pathEditMode="relative" ptsTypes="">
                                      <p:cBhvr>
                                        <p:cTn id="16" dur="250" accel="50000" decel="50000" autoRev="1" fill="hold">
                                          <p:stCondLst>
                                            <p:cond delay="0"/>
                                          </p:stCondLst>
                                        </p:cTn>
                                        <p:tgtEl>
                                          <p:spTgt spid="9"/>
                                        </p:tgtEl>
                                        <p:attrNameLst>
                                          <p:attrName>ppt_x</p:attrName>
                                          <p:attrName>ppt_y</p:attrName>
                                        </p:attrNameLst>
                                      </p:cBhvr>
                                    </p:animMotion>
                                    <p:animRot by="1500000">
                                      <p:cBhvr>
                                        <p:cTn id="17" dur="125" fill="hold">
                                          <p:stCondLst>
                                            <p:cond delay="0"/>
                                          </p:stCondLst>
                                        </p:cTn>
                                        <p:tgtEl>
                                          <p:spTgt spid="9"/>
                                        </p:tgtEl>
                                        <p:attrNameLst>
                                          <p:attrName>r</p:attrName>
                                        </p:attrNameLst>
                                      </p:cBhvr>
                                    </p:animRot>
                                    <p:animRot by="-1500000">
                                      <p:cBhvr>
                                        <p:cTn id="18" dur="125" fill="hold">
                                          <p:stCondLst>
                                            <p:cond delay="125"/>
                                          </p:stCondLst>
                                        </p:cTn>
                                        <p:tgtEl>
                                          <p:spTgt spid="9"/>
                                        </p:tgtEl>
                                        <p:attrNameLst>
                                          <p:attrName>r</p:attrName>
                                        </p:attrNameLst>
                                      </p:cBhvr>
                                    </p:animRot>
                                    <p:animRot by="-1500000">
                                      <p:cBhvr>
                                        <p:cTn id="19" dur="125" fill="hold">
                                          <p:stCondLst>
                                            <p:cond delay="250"/>
                                          </p:stCondLst>
                                        </p:cTn>
                                        <p:tgtEl>
                                          <p:spTgt spid="9"/>
                                        </p:tgtEl>
                                        <p:attrNameLst>
                                          <p:attrName>r</p:attrName>
                                        </p:attrNameLst>
                                      </p:cBhvr>
                                    </p:animRot>
                                    <p:animRot by="1500000">
                                      <p:cBhvr>
                                        <p:cTn id="20" dur="125" fill="hold">
                                          <p:stCondLst>
                                            <p:cond delay="375"/>
                                          </p:stCondLst>
                                        </p:cTn>
                                        <p:tgtEl>
                                          <p:spTgt spid="9"/>
                                        </p:tgtEl>
                                        <p:attrNameLst>
                                          <p:attrName>r</p:attrName>
                                        </p:attrNameLst>
                                      </p:cBhvr>
                                    </p:animRot>
                                  </p:childTnLst>
                                </p:cTn>
                              </p:par>
                            </p:childTnLst>
                          </p:cTn>
                        </p:par>
                        <p:par>
                          <p:cTn id="21" fill="hold">
                            <p:stCondLst>
                              <p:cond delay="3285"/>
                            </p:stCondLst>
                            <p:childTnLst>
                              <p:par>
                                <p:cTn id="22" presetID="2" presetClass="entr" presetSubtype="8" fill="hold" grpId="0" nodeType="afterEffect">
                                  <p:stCondLst>
                                    <p:cond delay="50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0-#ppt_w/2"/>
                                          </p:val>
                                        </p:tav>
                                        <p:tav tm="100000">
                                          <p:val>
                                            <p:strVal val="#ppt_x"/>
                                          </p:val>
                                        </p:tav>
                                      </p:tavLst>
                                    </p:anim>
                                    <p:anim calcmode="lin" valueType="num">
                                      <p:cBhvr additive="base">
                                        <p:cTn id="25" dur="500" fill="hold"/>
                                        <p:tgtEl>
                                          <p:spTgt spid="21"/>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5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1+#ppt_w/2"/>
                                          </p:val>
                                        </p:tav>
                                        <p:tav tm="100000">
                                          <p:val>
                                            <p:strVal val="#ppt_x"/>
                                          </p:val>
                                        </p:tav>
                                      </p:tavLst>
                                    </p:anim>
                                    <p:anim calcmode="lin" valueType="num">
                                      <p:cBhvr additive="base">
                                        <p:cTn id="29"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21" grpId="0"/>
      <p:bldP spid="2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146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857249"/>
          </a:xfrm>
          <a:prstGeom prst="rect">
            <a:avLst/>
          </a:prstGeom>
        </p:spPr>
      </p:pic>
      <p:pic>
        <p:nvPicPr>
          <p:cNvPr id="4" name="图片 3"/>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6286500"/>
            <a:ext cx="12192000" cy="571500"/>
          </a:xfrm>
          <a:prstGeom prst="rect">
            <a:avLst/>
          </a:prstGeom>
        </p:spPr>
      </p:pic>
      <p:sp>
        <p:nvSpPr>
          <p:cNvPr id="5" name="文本框 4"/>
          <p:cNvSpPr txBox="1"/>
          <p:nvPr/>
        </p:nvSpPr>
        <p:spPr>
          <a:xfrm>
            <a:off x="910083" y="212102"/>
            <a:ext cx="2621281" cy="461665"/>
          </a:xfrm>
          <a:prstGeom prst="rect">
            <a:avLst/>
          </a:prstGeom>
          <a:noFill/>
        </p:spPr>
        <p:txBody>
          <a:bodyPr wrap="square" rtlCol="0">
            <a:spAutoFit/>
          </a:bodyPr>
          <a:lstStyle/>
          <a:p>
            <a:r>
              <a:rPr lang="zh-CN" altLang="en-US" dirty="0">
                <a:solidFill>
                  <a:schemeClr val="bg1"/>
                </a:solidFill>
                <a:effectLst>
                  <a:outerShdw blurRad="38100" dist="38100" dir="2700000" algn="tl">
                    <a:srgbClr val="000000">
                      <a:alpha val="43137"/>
                    </a:srgbClr>
                  </a:outerShdw>
                </a:effectLst>
              </a:rPr>
              <a:t>第一章   </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活动预算</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946" y="0"/>
            <a:ext cx="775137" cy="885871"/>
          </a:xfrm>
          <a:prstGeom prst="rect">
            <a:avLst/>
          </a:prstGeom>
        </p:spPr>
      </p:pic>
      <p:grpSp>
        <p:nvGrpSpPr>
          <p:cNvPr id="20" name="组合 19"/>
          <p:cNvGrpSpPr/>
          <p:nvPr/>
        </p:nvGrpSpPr>
        <p:grpSpPr>
          <a:xfrm>
            <a:off x="5668752" y="6348548"/>
            <a:ext cx="987697" cy="483870"/>
            <a:chOff x="5668752" y="6365966"/>
            <a:chExt cx="987697" cy="483870"/>
          </a:xfrm>
        </p:grpSpPr>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b="63951"/>
            <a:stretch>
              <a:fillRect/>
            </a:stretch>
          </p:blipFill>
          <p:spPr>
            <a:xfrm rot="10800000">
              <a:off x="5668752" y="6604908"/>
              <a:ext cx="987697" cy="244928"/>
            </a:xfrm>
            <a:prstGeom prst="rect">
              <a:avLst/>
            </a:prstGeom>
          </p:spPr>
        </p:pic>
        <p:sp>
          <p:nvSpPr>
            <p:cNvPr id="19" name="文本框 18"/>
            <p:cNvSpPr txBox="1"/>
            <p:nvPr/>
          </p:nvSpPr>
          <p:spPr>
            <a:xfrm>
              <a:off x="5817326" y="6365966"/>
              <a:ext cx="661852" cy="276999"/>
            </a:xfrm>
            <a:prstGeom prst="rect">
              <a:avLst/>
            </a:prstGeom>
            <a:noFill/>
          </p:spPr>
          <p:txBody>
            <a:bodyPr wrap="square" rtlCol="0">
              <a:spAutoFit/>
            </a:bodyPr>
            <a:lstStyle/>
            <a:p>
              <a:r>
                <a:rPr lang="zh-CN" altLang="en-US" sz="1200" dirty="0">
                  <a:solidFill>
                    <a:schemeClr val="bg1"/>
                  </a:solidFill>
                </a:rPr>
                <a:t>第</a:t>
              </a:r>
              <a:r>
                <a:rPr lang="en-US" altLang="zh-CN" sz="1200" dirty="0">
                  <a:solidFill>
                    <a:schemeClr val="bg1"/>
                  </a:solidFill>
                </a:rPr>
                <a:t>49</a:t>
              </a:r>
              <a:r>
                <a:rPr lang="zh-CN" altLang="en-US" sz="1200" dirty="0">
                  <a:solidFill>
                    <a:schemeClr val="bg1"/>
                  </a:solidFill>
                </a:rPr>
                <a:t>页</a:t>
              </a:r>
              <a:endParaRPr lang="zh-CN" altLang="en-US" sz="1200" dirty="0">
                <a:solidFill>
                  <a:schemeClr val="bg1"/>
                </a:solidFill>
              </a:endParaRPr>
            </a:p>
          </p:txBody>
        </p:sp>
      </p:grpSp>
      <p:sp>
        <p:nvSpPr>
          <p:cNvPr id="30" name="文本框 29"/>
          <p:cNvSpPr txBox="1"/>
          <p:nvPr/>
        </p:nvSpPr>
        <p:spPr>
          <a:xfrm>
            <a:off x="11181806" y="212102"/>
            <a:ext cx="862148" cy="369332"/>
          </a:xfrm>
          <a:prstGeom prst="rect">
            <a:avLst/>
          </a:prstGeom>
          <a:noFill/>
        </p:spPr>
        <p:txBody>
          <a:bodyPr wrap="square" rtlCol="0">
            <a:spAutoFit/>
          </a:bodyPr>
          <a:lstStyle/>
          <a:p>
            <a:r>
              <a:rPr lang="en-US" altLang="zh-CN"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rPr>
              <a:t>LOGO</a:t>
            </a:r>
            <a:endParaRPr lang="zh-CN" altLang="en-US" dirty="0">
              <a:solidFill>
                <a:srgbClr val="F5E4D0"/>
              </a:solidFill>
              <a:effectLst>
                <a:reflection blurRad="6350" stA="50000" endA="300" endPos="50000" dist="60007" dir="5400000" sy="-100000" algn="bl" rotWithShape="0"/>
              </a:effectLst>
              <a:latin typeface="造字工房版黑（非商用）常规体" pitchFamily="50" charset="-122"/>
              <a:ea typeface="造字工房版黑（非商用）常规体" pitchFamily="50" charset="-122"/>
            </a:endParaRPr>
          </a:p>
        </p:txBody>
      </p:sp>
      <p:sp>
        <p:nvSpPr>
          <p:cNvPr id="38" name="文本框 37"/>
          <p:cNvSpPr txBox="1"/>
          <p:nvPr/>
        </p:nvSpPr>
        <p:spPr>
          <a:xfrm>
            <a:off x="182117" y="6421874"/>
            <a:ext cx="1627633" cy="369332"/>
          </a:xfrm>
          <a:prstGeom prst="rect">
            <a:avLst/>
          </a:prstGeom>
          <a:noFill/>
        </p:spPr>
        <p:txBody>
          <a:bodyPr wrap="square" rtlCol="0">
            <a:spAutoFit/>
          </a:bodyPr>
          <a:lstStyle/>
          <a:p>
            <a:r>
              <a:rPr lang="zh-CN" altLang="en-US" dirty="0">
                <a:solidFill>
                  <a:srgbClr val="F5E4D0"/>
                </a:solidFill>
              </a:rPr>
              <a:t>■■■■■■</a:t>
            </a:r>
            <a:endParaRPr lang="zh-CN" altLang="en-US" sz="2400" dirty="0">
              <a:solidFill>
                <a:srgbClr val="F5E4D0"/>
              </a:solidFill>
              <a:latin typeface="造字工房版黑（非商用）常规体" pitchFamily="50" charset="-122"/>
              <a:ea typeface="造字工房版黑（非商用）常规体" pitchFamily="50" charset="-122"/>
            </a:endParaRPr>
          </a:p>
        </p:txBody>
      </p:sp>
      <p:sp>
        <p:nvSpPr>
          <p:cNvPr id="6" name="文本框 5"/>
          <p:cNvSpPr txBox="1"/>
          <p:nvPr/>
        </p:nvSpPr>
        <p:spPr>
          <a:xfrm>
            <a:off x="11562941" y="6337607"/>
            <a:ext cx="629059" cy="461665"/>
          </a:xfrm>
          <a:prstGeom prst="rect">
            <a:avLst/>
          </a:prstGeom>
          <a:noFill/>
        </p:spPr>
        <p:txBody>
          <a:bodyPr wrap="square" rtlCol="0">
            <a:spAutoFit/>
          </a:bodyPr>
          <a:lstStyle/>
          <a:p>
            <a:r>
              <a:rPr lang="en-US" altLang="zh-CN" sz="2400" dirty="0">
                <a:solidFill>
                  <a:srgbClr val="F5E4D0"/>
                </a:solidFill>
                <a:latin typeface="Broadway" panose="04040905080B02020502" pitchFamily="82" charset="0"/>
              </a:rPr>
              <a:t>&gt;&gt;</a:t>
            </a:r>
            <a:endParaRPr lang="zh-CN" altLang="en-US" sz="2400" dirty="0">
              <a:solidFill>
                <a:srgbClr val="F5E4D0"/>
              </a:solidFill>
              <a:latin typeface="Broadway" panose="04040905080B02020502" pitchFamily="82" charset="0"/>
            </a:endParaRPr>
          </a:p>
        </p:txBody>
      </p:sp>
      <p:sp>
        <p:nvSpPr>
          <p:cNvPr id="15" name="文本框 14"/>
          <p:cNvSpPr txBox="1"/>
          <p:nvPr/>
        </p:nvSpPr>
        <p:spPr>
          <a:xfrm>
            <a:off x="1827123" y="6348548"/>
            <a:ext cx="2524508" cy="461665"/>
          </a:xfrm>
          <a:prstGeom prst="rect">
            <a:avLst/>
          </a:prstGeom>
          <a:noFill/>
        </p:spPr>
        <p:txBody>
          <a:bodyPr wrap="square" rtlCol="0">
            <a:spAutoFit/>
          </a:bodyPr>
          <a:lstStyle/>
          <a:p>
            <a:r>
              <a:rPr lang="zh-CN" altLang="en-US" sz="1600" dirty="0">
                <a:solidFill>
                  <a:srgbClr val="F5E4D0"/>
                </a:solidFill>
              </a:rPr>
              <a:t>第一部分   </a:t>
            </a:r>
            <a:r>
              <a:rPr lang="zh-CN" altLang="en-US" sz="2400" dirty="0">
                <a:solidFill>
                  <a:srgbClr val="F5E4D0"/>
                </a:solidFill>
                <a:latin typeface="造字工房版黑（非商用）常规体" pitchFamily="50" charset="-122"/>
                <a:ea typeface="造字工房版黑（非商用）常规体" pitchFamily="50" charset="-122"/>
              </a:rPr>
              <a:t>活动概况</a:t>
            </a:r>
            <a:endParaRPr lang="zh-CN" altLang="en-US" sz="2400" dirty="0">
              <a:solidFill>
                <a:srgbClr val="F5E4D0"/>
              </a:solidFill>
              <a:latin typeface="造字工房版黑（非商用）常规体" pitchFamily="50" charset="-122"/>
              <a:ea typeface="造字工房版黑（非商用）常规体" pitchFamily="50" charset="-122"/>
            </a:endParaRPr>
          </a:p>
        </p:txBody>
      </p:sp>
      <p:graphicFrame>
        <p:nvGraphicFramePr>
          <p:cNvPr id="7" name="表格 6"/>
          <p:cNvGraphicFramePr>
            <a:graphicFrameLocks noGrp="1"/>
          </p:cNvGraphicFramePr>
          <p:nvPr/>
        </p:nvGraphicFramePr>
        <p:xfrm>
          <a:off x="380999" y="2847975"/>
          <a:ext cx="9401176" cy="3019792"/>
        </p:xfrm>
        <a:graphic>
          <a:graphicData uri="http://schemas.openxmlformats.org/drawingml/2006/table">
            <a:tbl>
              <a:tblPr firstRow="1" bandRow="1">
                <a:tableStyleId>{073A0DAA-6AF3-43AB-8588-CEC1D06C72B9}</a:tableStyleId>
              </a:tblPr>
              <a:tblGrid>
                <a:gridCol w="664810"/>
                <a:gridCol w="2150851"/>
                <a:gridCol w="1634647"/>
                <a:gridCol w="649166"/>
                <a:gridCol w="776261"/>
                <a:gridCol w="983527"/>
                <a:gridCol w="1366767"/>
                <a:gridCol w="1175147"/>
              </a:tblGrid>
              <a:tr h="377474">
                <a:tc>
                  <a:txBody>
                    <a:bodyPr/>
                    <a:lstStyle/>
                    <a:p>
                      <a:pPr algn="ctr"/>
                      <a:r>
                        <a:rPr lang="zh-CN" altLang="en-US" dirty="0"/>
                        <a:t>序号</a:t>
                      </a:r>
                      <a:endParaRPr lang="zh-CN" alt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zh-CN" altLang="en-US" dirty="0"/>
                        <a:t>物品名称</a:t>
                      </a:r>
                      <a:endParaRPr lang="zh-CN" alt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zh-CN" altLang="en-US" dirty="0"/>
                        <a:t>材质</a:t>
                      </a:r>
                      <a:endParaRPr lang="zh-CN" alt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zh-CN" altLang="en-US" dirty="0"/>
                        <a:t>数量</a:t>
                      </a:r>
                      <a:endParaRPr lang="zh-CN" alt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zh-CN" altLang="en-US" dirty="0"/>
                        <a:t>单位</a:t>
                      </a:r>
                      <a:endParaRPr lang="zh-CN" alt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zh-CN" altLang="en-US" dirty="0"/>
                        <a:t>单价</a:t>
                      </a:r>
                      <a:endParaRPr lang="zh-CN" alt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zh-CN" altLang="en-US" dirty="0"/>
                        <a:t>总价</a:t>
                      </a:r>
                      <a:endParaRPr lang="zh-CN" alt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zh-CN" altLang="en-US" dirty="0"/>
                        <a:t>备注</a:t>
                      </a:r>
                      <a:endParaRPr lang="zh-CN" alt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1">
                        <a:lumMod val="75000"/>
                        <a:lumOff val="25000"/>
                      </a:schemeClr>
                    </a:solidFill>
                  </a:tcPr>
                </a:tc>
              </a:tr>
              <a:tr h="377474">
                <a:tc>
                  <a:txBody>
                    <a:bodyPr/>
                    <a:lstStyle/>
                    <a:p>
                      <a:pPr algn="ctr"/>
                      <a:r>
                        <a:rPr lang="en-US" altLang="zh-CN" dirty="0"/>
                        <a:t>1</a:t>
                      </a:r>
                      <a:endParaRPr lang="zh-CN" alt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r>
              <a:tr h="377474">
                <a:tc>
                  <a:txBody>
                    <a:bodyPr/>
                    <a:lstStyle/>
                    <a:p>
                      <a:pPr algn="ctr"/>
                      <a:r>
                        <a:rPr lang="en-US" altLang="zh-CN" dirty="0"/>
                        <a:t>2</a:t>
                      </a:r>
                      <a:endParaRPr lang="zh-CN" alt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r>
              <a:tr h="377474">
                <a:tc>
                  <a:txBody>
                    <a:bodyPr/>
                    <a:lstStyle/>
                    <a:p>
                      <a:pPr algn="ctr"/>
                      <a:r>
                        <a:rPr lang="en-US" altLang="zh-CN" dirty="0"/>
                        <a:t>3</a:t>
                      </a:r>
                      <a:endParaRPr lang="zh-CN" alt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r>
              <a:tr h="377474">
                <a:tc>
                  <a:txBody>
                    <a:bodyPr/>
                    <a:lstStyle/>
                    <a:p>
                      <a:pPr algn="ctr"/>
                      <a:r>
                        <a:rPr lang="en-US" altLang="zh-CN" dirty="0"/>
                        <a:t>4</a:t>
                      </a:r>
                      <a:endParaRPr lang="zh-CN" alt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r>
              <a:tr h="377474">
                <a:tc>
                  <a:txBody>
                    <a:bodyPr/>
                    <a:lstStyle/>
                    <a:p>
                      <a:pPr algn="ctr"/>
                      <a:r>
                        <a:rPr lang="en-US" altLang="zh-CN" dirty="0"/>
                        <a:t>5</a:t>
                      </a:r>
                      <a:endParaRPr lang="zh-CN" alt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r>
              <a:tr h="377474">
                <a:tc>
                  <a:txBody>
                    <a:bodyPr/>
                    <a:lstStyle/>
                    <a:p>
                      <a:pPr algn="ctr"/>
                      <a:r>
                        <a:rPr lang="en-US" altLang="zh-CN" dirty="0"/>
                        <a:t>6</a:t>
                      </a:r>
                      <a:endParaRPr lang="zh-CN" alt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r>
              <a:tr h="377474">
                <a:tc>
                  <a:txBody>
                    <a:bodyPr/>
                    <a:lstStyle/>
                    <a:p>
                      <a:pPr algn="ctr"/>
                      <a:r>
                        <a:rPr lang="en-US" altLang="zh-CN" dirty="0"/>
                        <a:t>7</a:t>
                      </a:r>
                      <a:endParaRPr lang="zh-CN" alt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zh-CN" alt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r>
            </a:tbl>
          </a:graphicData>
        </a:graphic>
      </p:graphicFrame>
      <p:sp>
        <p:nvSpPr>
          <p:cNvPr id="16" name="文本框 15"/>
          <p:cNvSpPr txBox="1"/>
          <p:nvPr/>
        </p:nvSpPr>
        <p:spPr>
          <a:xfrm>
            <a:off x="371475" y="1255082"/>
            <a:ext cx="11672479" cy="1200329"/>
          </a:xfrm>
          <a:prstGeom prst="rect">
            <a:avLst/>
          </a:prstGeom>
          <a:noFill/>
        </p:spPr>
        <p:txBody>
          <a:bodyPr wrap="square" rtlCol="0">
            <a:spAutoFit/>
          </a:bodyPr>
          <a:lstStyle/>
          <a:p>
            <a:pPr>
              <a:lnSpc>
                <a:spcPct val="150000"/>
              </a:lnSpc>
            </a:pPr>
            <a:r>
              <a:rPr lang="zh-CN" altLang="en-US" sz="1600" dirty="0">
                <a:latin typeface="+mn-ea"/>
              </a:rPr>
              <a:t>在工人运动的强大压力下，美国国会虽然被迫制定了八小时工作制的法律。但是，狠毒的资本家根本不予理睬，这项法律只不过是一纸空文，工人们仍然是生活在水深火热之中，准备举行更大规模的罢工运动。</a:t>
            </a:r>
            <a:endParaRPr lang="zh-CN" altLang="en-US" sz="1600" dirty="0">
              <a:latin typeface="+mn-ea"/>
            </a:endParaRPr>
          </a:p>
        </p:txBody>
      </p:sp>
      <p:sp>
        <p:nvSpPr>
          <p:cNvPr id="17" name="文本框 16"/>
          <p:cNvSpPr txBox="1"/>
          <p:nvPr/>
        </p:nvSpPr>
        <p:spPr>
          <a:xfrm>
            <a:off x="371475" y="2269561"/>
            <a:ext cx="11487148" cy="461665"/>
          </a:xfrm>
          <a:prstGeom prst="rect">
            <a:avLst/>
          </a:prstGeom>
          <a:noFill/>
        </p:spPr>
        <p:txBody>
          <a:bodyPr wrap="square" rtlCol="0">
            <a:spAutoFit/>
          </a:bodyPr>
          <a:lstStyle/>
          <a:p>
            <a:pPr>
              <a:lnSpc>
                <a:spcPct val="150000"/>
              </a:lnSpc>
            </a:pPr>
            <a:r>
              <a:rPr lang="zh-CN" altLang="en-US" sz="1600" dirty="0">
                <a:latin typeface="+mn-ea"/>
              </a:rPr>
              <a:t>活动预算图表如下：</a:t>
            </a:r>
            <a:endParaRPr lang="zh-CN" altLang="en-US" sz="1600" dirty="0">
              <a:latin typeface="+mn-ea"/>
            </a:endParaRPr>
          </a:p>
        </p:txBody>
      </p:sp>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29102" y="1715176"/>
            <a:ext cx="2188875" cy="457132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0"/>
                                  </p:iterate>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4" presetClass="emph" presetSubtype="0" fill="hold" grpId="1" nodeType="afterEffect">
                                  <p:stCondLst>
                                    <p:cond delay="0"/>
                                  </p:stCondLst>
                                  <p:iterate type="lt">
                                    <p:tmPct val="25000"/>
                                  </p:iterate>
                                  <p:childTnLst>
                                    <p:animMotion origin="layout" path="M -1.25E-6 -3.33333E-6 L 0.00026 -0.03356 " pathEditMode="relative" rAng="0" ptsTypes="AA">
                                      <p:cBhvr>
                                        <p:cTn id="10" dur="250" accel="50000" decel="50000" autoRev="1" fill="hold">
                                          <p:stCondLst>
                                            <p:cond delay="0"/>
                                          </p:stCondLst>
                                        </p:cTn>
                                        <p:tgtEl>
                                          <p:spTgt spid="5"/>
                                        </p:tgtEl>
                                        <p:attrNameLst>
                                          <p:attrName>ppt_x</p:attrName>
                                          <p:attrName>ppt_y</p:attrName>
                                        </p:attrNameLst>
                                      </p:cBhvr>
                                      <p:rCtr x="13" y="-1690"/>
                                    </p:animMotion>
                                    <p:animRot by="1500000">
                                      <p:cBhvr>
                                        <p:cTn id="11" dur="125" fill="hold">
                                          <p:stCondLst>
                                            <p:cond delay="0"/>
                                          </p:stCondLst>
                                        </p:cTn>
                                        <p:tgtEl>
                                          <p:spTgt spid="5"/>
                                        </p:tgtEl>
                                        <p:attrNameLst>
                                          <p:attrName>r</p:attrName>
                                        </p:attrNameLst>
                                      </p:cBhvr>
                                    </p:animRot>
                                    <p:animRot by="-1500000">
                                      <p:cBhvr>
                                        <p:cTn id="12" dur="125" fill="hold">
                                          <p:stCondLst>
                                            <p:cond delay="125"/>
                                          </p:stCondLst>
                                        </p:cTn>
                                        <p:tgtEl>
                                          <p:spTgt spid="5"/>
                                        </p:tgtEl>
                                        <p:attrNameLst>
                                          <p:attrName>r</p:attrName>
                                        </p:attrNameLst>
                                      </p:cBhvr>
                                    </p:animRot>
                                    <p:animRot by="-1500000">
                                      <p:cBhvr>
                                        <p:cTn id="13" dur="125" fill="hold">
                                          <p:stCondLst>
                                            <p:cond delay="250"/>
                                          </p:stCondLst>
                                        </p:cTn>
                                        <p:tgtEl>
                                          <p:spTgt spid="5"/>
                                        </p:tgtEl>
                                        <p:attrNameLst>
                                          <p:attrName>r</p:attrName>
                                        </p:attrNameLst>
                                      </p:cBhvr>
                                    </p:animRot>
                                    <p:animRot by="1500000">
                                      <p:cBhvr>
                                        <p:cTn id="14" dur="125" fill="hold">
                                          <p:stCondLst>
                                            <p:cond delay="375"/>
                                          </p:stCondLst>
                                        </p:cTn>
                                        <p:tgtEl>
                                          <p:spTgt spid="5"/>
                                        </p:tgtEl>
                                        <p:attrNameLst>
                                          <p:attrName>r</p:attrName>
                                        </p:attrNameLst>
                                      </p:cBhvr>
                                    </p:animRot>
                                  </p:childTnLst>
                                </p:cTn>
                              </p:par>
                            </p:childTnLst>
                          </p:cTn>
                        </p:par>
                        <p:par>
                          <p:cTn id="15" fill="hold">
                            <p:stCondLst>
                              <p:cond delay="2125"/>
                            </p:stCondLst>
                            <p:childTnLst>
                              <p:par>
                                <p:cTn id="16" presetID="6" presetClass="entr" presetSubtype="16"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circle(in)">
                                      <p:cBhvr>
                                        <p:cTn id="18" dur="1000"/>
                                        <p:tgtEl>
                                          <p:spTgt spid="16"/>
                                        </p:tgtEl>
                                      </p:cBhvr>
                                    </p:animEffect>
                                  </p:childTnLst>
                                </p:cTn>
                              </p:par>
                            </p:childTnLst>
                          </p:cTn>
                        </p:par>
                        <p:par>
                          <p:cTn id="19" fill="hold">
                            <p:stCondLst>
                              <p:cond delay="3125"/>
                            </p:stCondLst>
                            <p:childTnLst>
                              <p:par>
                                <p:cTn id="20" presetID="22" presetClass="entr" presetSubtype="1"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1000"/>
                                        <p:tgtEl>
                                          <p:spTgt spid="17"/>
                                        </p:tgtEl>
                                      </p:cBhvr>
                                    </p:animEffect>
                                  </p:childTnLst>
                                </p:cTn>
                              </p:par>
                              <p:par>
                                <p:cTn id="23" presetID="42"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4125"/>
                            </p:stCondLst>
                            <p:childTnLst>
                              <p:par>
                                <p:cTn id="29" presetID="2" presetClass="entr" presetSubtype="2"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6" grpId="0"/>
      <p:bldP spid="1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836763"/>
            <a:ext cx="12192000" cy="5448180"/>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t="87951"/>
          <a:stretch>
            <a:fillRect/>
          </a:stretch>
        </p:blipFill>
        <p:spPr>
          <a:xfrm>
            <a:off x="0" y="6284942"/>
            <a:ext cx="12192000" cy="573058"/>
          </a:xfrm>
          <a:prstGeom prst="rect">
            <a:avLst/>
          </a:prstGeom>
        </p:spPr>
      </p:pic>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b="80441"/>
          <a:stretch>
            <a:fillRect/>
          </a:stretch>
        </p:blipFill>
        <p:spPr>
          <a:xfrm>
            <a:off x="0" y="0"/>
            <a:ext cx="12192000" cy="930275"/>
          </a:xfrm>
          <a:prstGeom prst="rect">
            <a:avLst/>
          </a:prstGeom>
        </p:spPr>
      </p:pic>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t="22287" b="9091"/>
          <a:stretch>
            <a:fillRect/>
          </a:stretch>
        </p:blipFill>
        <p:spPr>
          <a:xfrm>
            <a:off x="8909032" y="263706"/>
            <a:ext cx="3295968" cy="2261775"/>
          </a:xfrm>
          <a:prstGeom prst="rect">
            <a:avLst/>
          </a:prstGeom>
        </p:spPr>
      </p:pic>
      <p:grpSp>
        <p:nvGrpSpPr>
          <p:cNvPr id="2" name="组合 1"/>
          <p:cNvGrpSpPr/>
          <p:nvPr/>
        </p:nvGrpSpPr>
        <p:grpSpPr>
          <a:xfrm>
            <a:off x="2897913" y="1929546"/>
            <a:ext cx="6396174" cy="1226810"/>
            <a:chOff x="1119052" y="2158013"/>
            <a:chExt cx="5467466" cy="980646"/>
          </a:xfrm>
        </p:grpSpPr>
        <p:grpSp>
          <p:nvGrpSpPr>
            <p:cNvPr id="14" name="组合 13"/>
            <p:cNvGrpSpPr/>
            <p:nvPr/>
          </p:nvGrpSpPr>
          <p:grpSpPr>
            <a:xfrm>
              <a:off x="2008607" y="2166723"/>
              <a:ext cx="998176" cy="971005"/>
              <a:chOff x="1715589" y="2354717"/>
              <a:chExt cx="1118887" cy="971005"/>
            </a:xfrm>
          </p:grpSpPr>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16" name="文本框 15"/>
              <p:cNvSpPr txBox="1"/>
              <p:nvPr/>
            </p:nvSpPr>
            <p:spPr>
              <a:xfrm>
                <a:off x="1794891" y="2426525"/>
                <a:ext cx="995118" cy="811867"/>
              </a:xfrm>
              <a:prstGeom prst="rect">
                <a:avLst/>
              </a:prstGeom>
              <a:noFill/>
            </p:spPr>
            <p:txBody>
              <a:bodyPr wrap="square" rtlCol="0">
                <a:spAutoFit/>
              </a:bodyPr>
              <a:lstStyle/>
              <a:p>
                <a:pPr algn="ctr"/>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谢</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17" name="组合 16"/>
            <p:cNvGrpSpPr/>
            <p:nvPr/>
          </p:nvGrpSpPr>
          <p:grpSpPr>
            <a:xfrm>
              <a:off x="2905932" y="2167654"/>
              <a:ext cx="998176" cy="971005"/>
              <a:chOff x="1715589" y="2354717"/>
              <a:chExt cx="1118887" cy="971005"/>
            </a:xfrm>
          </p:grpSpPr>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19" name="文本框 18"/>
              <p:cNvSpPr txBox="1"/>
              <p:nvPr/>
            </p:nvSpPr>
            <p:spPr>
              <a:xfrm>
                <a:off x="1794891" y="2426525"/>
                <a:ext cx="995118" cy="811867"/>
              </a:xfrm>
              <a:prstGeom prst="rect">
                <a:avLst/>
              </a:prstGeom>
              <a:noFill/>
            </p:spPr>
            <p:txBody>
              <a:bodyPr wrap="square" rtlCol="0">
                <a:spAutoFit/>
              </a:bodyPr>
              <a:lstStyle/>
              <a:p>
                <a:pPr algn="ctr"/>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您</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20" name="组合 19"/>
            <p:cNvGrpSpPr/>
            <p:nvPr/>
          </p:nvGrpSpPr>
          <p:grpSpPr>
            <a:xfrm>
              <a:off x="1119052" y="2166723"/>
              <a:ext cx="998176" cy="971005"/>
              <a:chOff x="1715589" y="2354717"/>
              <a:chExt cx="1118887" cy="971005"/>
            </a:xfrm>
          </p:grpSpPr>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22" name="文本框 21"/>
              <p:cNvSpPr txBox="1"/>
              <p:nvPr/>
            </p:nvSpPr>
            <p:spPr>
              <a:xfrm>
                <a:off x="1794892" y="2426525"/>
                <a:ext cx="995118" cy="811867"/>
              </a:xfrm>
              <a:prstGeom prst="rect">
                <a:avLst/>
              </a:prstGeom>
              <a:noFill/>
            </p:spPr>
            <p:txBody>
              <a:bodyPr wrap="square" rtlCol="0">
                <a:spAutoFit/>
              </a:bodyPr>
              <a:lstStyle/>
              <a:p>
                <a:pPr algn="ctr"/>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感</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23" name="组合 22"/>
            <p:cNvGrpSpPr/>
            <p:nvPr/>
          </p:nvGrpSpPr>
          <p:grpSpPr>
            <a:xfrm>
              <a:off x="3797284" y="2162368"/>
              <a:ext cx="998176" cy="971005"/>
              <a:chOff x="1715589" y="2354717"/>
              <a:chExt cx="1118887" cy="971005"/>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25" name="文本框 24"/>
              <p:cNvSpPr txBox="1"/>
              <p:nvPr/>
            </p:nvSpPr>
            <p:spPr>
              <a:xfrm>
                <a:off x="1794891" y="2426524"/>
                <a:ext cx="995118" cy="811867"/>
              </a:xfrm>
              <a:prstGeom prst="rect">
                <a:avLst/>
              </a:prstGeom>
              <a:noFill/>
            </p:spPr>
            <p:txBody>
              <a:bodyPr wrap="square" rtlCol="0">
                <a:spAutoFit/>
              </a:bodyPr>
              <a:lstStyle/>
              <a:p>
                <a:pPr algn="ctr"/>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的</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26" name="组合 25"/>
            <p:cNvGrpSpPr/>
            <p:nvPr/>
          </p:nvGrpSpPr>
          <p:grpSpPr>
            <a:xfrm>
              <a:off x="4692813" y="2162368"/>
              <a:ext cx="998176" cy="971005"/>
              <a:chOff x="1715589" y="2354717"/>
              <a:chExt cx="1118887" cy="971005"/>
            </a:xfrm>
          </p:grpSpPr>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28" name="文本框 27"/>
              <p:cNvSpPr txBox="1"/>
              <p:nvPr/>
            </p:nvSpPr>
            <p:spPr>
              <a:xfrm>
                <a:off x="1794892" y="2426525"/>
                <a:ext cx="995118" cy="811867"/>
              </a:xfrm>
              <a:prstGeom prst="rect">
                <a:avLst/>
              </a:prstGeom>
              <a:noFill/>
            </p:spPr>
            <p:txBody>
              <a:bodyPr wrap="square" rtlCol="0">
                <a:spAutoFit/>
              </a:bodyPr>
              <a:lstStyle/>
              <a:p>
                <a:pPr algn="ctr"/>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聆</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nvGrpSpPr>
            <p:cNvPr id="29" name="组合 28"/>
            <p:cNvGrpSpPr/>
            <p:nvPr/>
          </p:nvGrpSpPr>
          <p:grpSpPr>
            <a:xfrm>
              <a:off x="5588342" y="2158013"/>
              <a:ext cx="998176" cy="971005"/>
              <a:chOff x="1715589" y="2354717"/>
              <a:chExt cx="1118887" cy="971005"/>
            </a:xfrm>
          </p:grpSpPr>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5589" y="2354717"/>
                <a:ext cx="1118887" cy="971005"/>
              </a:xfrm>
              <a:prstGeom prst="rect">
                <a:avLst/>
              </a:prstGeom>
            </p:spPr>
          </p:pic>
          <p:sp>
            <p:nvSpPr>
              <p:cNvPr id="31" name="文本框 30"/>
              <p:cNvSpPr txBox="1"/>
              <p:nvPr/>
            </p:nvSpPr>
            <p:spPr>
              <a:xfrm>
                <a:off x="1794891" y="2426525"/>
                <a:ext cx="995118" cy="811867"/>
              </a:xfrm>
              <a:prstGeom prst="rect">
                <a:avLst/>
              </a:prstGeom>
              <a:noFill/>
            </p:spPr>
            <p:txBody>
              <a:bodyPr wrap="square" rtlCol="0">
                <a:spAutoFit/>
              </a:bodyPr>
              <a:lstStyle/>
              <a:p>
                <a:pPr algn="ctr"/>
                <a:r>
                  <a:rPr lang="zh-CN" altLang="en-US" sz="6000" dirty="0">
                    <a:solidFill>
                      <a:schemeClr val="tx1">
                        <a:lumMod val="85000"/>
                        <a:lumOff val="15000"/>
                      </a:schemeClr>
                    </a:solidFill>
                    <a:latin typeface="造字工房版黑（非商用）常规体" pitchFamily="50" charset="-122"/>
                    <a:ea typeface="造字工房版黑（非商用）常规体" pitchFamily="50" charset="-122"/>
                  </a:rPr>
                  <a:t>听</a:t>
                </a:r>
                <a:endParaRPr lang="zh-CN" altLang="en-US" sz="6000" dirty="0">
                  <a:solidFill>
                    <a:schemeClr val="tx1">
                      <a:lumMod val="85000"/>
                      <a:lumOff val="15000"/>
                    </a:schemeClr>
                  </a:solidFill>
                  <a:latin typeface="造字工房版黑（非商用）常规体" pitchFamily="50" charset="-122"/>
                  <a:ea typeface="造字工房版黑（非商用）常规体" pitchFamily="50" charset="-122"/>
                </a:endParaRPr>
              </a:p>
            </p:txBody>
          </p:sp>
        </p:grpSp>
      </p:grpSp>
      <p:pic>
        <p:nvPicPr>
          <p:cNvPr id="87" name="图片 86"/>
          <p:cNvPicPr>
            <a:picLocks noChangeAspect="1"/>
          </p:cNvPicPr>
          <p:nvPr/>
        </p:nvPicPr>
        <p:blipFill rotWithShape="1">
          <a:blip r:embed="rId5">
            <a:extLst>
              <a:ext uri="{28A0092B-C50C-407E-A947-70E740481C1C}">
                <a14:useLocalDpi xmlns:a14="http://schemas.microsoft.com/office/drawing/2010/main" val="0"/>
              </a:ext>
            </a:extLst>
          </a:blip>
          <a:srcRect l="14307" t="73889" r="14286" b="18481"/>
          <a:stretch>
            <a:fillRect/>
          </a:stretch>
        </p:blipFill>
        <p:spPr>
          <a:xfrm>
            <a:off x="3629025" y="3563877"/>
            <a:ext cx="4953000" cy="430479"/>
          </a:xfrm>
          <a:prstGeom prst="rect">
            <a:avLst/>
          </a:prstGeom>
        </p:spPr>
      </p:pic>
      <p:sp>
        <p:nvSpPr>
          <p:cNvPr id="88" name="文本框 87"/>
          <p:cNvSpPr txBox="1"/>
          <p:nvPr/>
        </p:nvSpPr>
        <p:spPr>
          <a:xfrm>
            <a:off x="4065640" y="3117194"/>
            <a:ext cx="4060720" cy="584775"/>
          </a:xfrm>
          <a:prstGeom prst="rect">
            <a:avLst/>
          </a:prstGeom>
          <a:noFill/>
        </p:spPr>
        <p:txBody>
          <a:bodyPr wrap="square" rtlCol="0">
            <a:spAutoFit/>
          </a:bodyPr>
          <a:lstStyle/>
          <a:p>
            <a:pPr algn="ctr"/>
            <a:r>
              <a:rPr lang="en-US" altLang="zh-CN" sz="3200" dirty="0">
                <a:latin typeface="Vladimir Script" panose="03050402040407070305" pitchFamily="66" charset="0"/>
              </a:rPr>
              <a:t>Thank you very much</a:t>
            </a:r>
            <a:endParaRPr lang="zh-CN" altLang="en-US" sz="3200" dirty="0">
              <a:latin typeface="Vladimir Script" panose="03050402040407070305" pitchFamily="66" charset="0"/>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88"/>
                                        </p:tgtEl>
                                        <p:attrNameLst>
                                          <p:attrName>style.visibility</p:attrName>
                                        </p:attrNameLst>
                                      </p:cBhvr>
                                      <p:to>
                                        <p:strVal val="visible"/>
                                      </p:to>
                                    </p:set>
                                    <p:animEffect transition="in" filter="wipe(up)">
                                      <p:cBhvr>
                                        <p:cTn id="24" dur="1000"/>
                                        <p:tgtEl>
                                          <p:spTgt spid="88"/>
                                        </p:tgtEl>
                                      </p:cBhvr>
                                    </p:animEffect>
                                  </p:childTnLst>
                                </p:cTn>
                              </p:par>
                              <p:par>
                                <p:cTn id="25" presetID="22" presetClass="entr" presetSubtype="4" fill="hold" nodeType="with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wipe(down)">
                                      <p:cBhvr>
                                        <p:cTn id="27" dur="1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8932</Words>
  <Application>WPS 演示</Application>
  <PresentationFormat>宽屏</PresentationFormat>
  <Paragraphs>1036</Paragraphs>
  <Slides>50</Slides>
  <Notes>50</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50</vt:i4>
      </vt:variant>
    </vt:vector>
  </HeadingPairs>
  <TitlesOfParts>
    <vt:vector size="68" baseType="lpstr">
      <vt:lpstr>Arial</vt:lpstr>
      <vt:lpstr>宋体</vt:lpstr>
      <vt:lpstr>Wingdings</vt:lpstr>
      <vt:lpstr>造字工房版黑（非商用）常规体</vt:lpstr>
      <vt:lpstr>微软雅黑</vt:lpstr>
      <vt:lpstr>Broadway</vt:lpstr>
      <vt:lpstr>楷体</vt:lpstr>
      <vt:lpstr>Impact</vt:lpstr>
      <vt:lpstr>等线</vt:lpstr>
      <vt:lpstr>黑体</vt:lpstr>
      <vt:lpstr>Arial Unicode MS</vt:lpstr>
      <vt:lpstr>等线 Light</vt:lpstr>
      <vt:lpstr>Segoe Print</vt:lpstr>
      <vt:lpstr>Kunstler Script</vt:lpstr>
      <vt:lpstr>Vladimir Script</vt:lpstr>
      <vt:lpstr>Calibri</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五一劳动节通用活动策划方案</dc:title>
  <dc:creator>Office 365</dc:creator>
  <cp:lastModifiedBy>拉普耶鲁</cp:lastModifiedBy>
  <cp:revision>158</cp:revision>
  <dcterms:created xsi:type="dcterms:W3CDTF">2017-03-22T16:04:00Z</dcterms:created>
  <dcterms:modified xsi:type="dcterms:W3CDTF">2018-03-23T06:13:59Z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