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782" r:id="rId2"/>
  </p:sldMasterIdLst>
  <p:notesMasterIdLst>
    <p:notesMasterId r:id="rId38"/>
  </p:notesMasterIdLst>
  <p:sldIdLst>
    <p:sldId id="621" r:id="rId3"/>
    <p:sldId id="618" r:id="rId4"/>
    <p:sldId id="619" r:id="rId5"/>
    <p:sldId id="620" r:id="rId6"/>
    <p:sldId id="622" r:id="rId7"/>
    <p:sldId id="623" r:id="rId8"/>
    <p:sldId id="624" r:id="rId9"/>
    <p:sldId id="625" r:id="rId10"/>
    <p:sldId id="626" r:id="rId11"/>
    <p:sldId id="627" r:id="rId12"/>
    <p:sldId id="628" r:id="rId13"/>
    <p:sldId id="629" r:id="rId14"/>
    <p:sldId id="630" r:id="rId15"/>
    <p:sldId id="631" r:id="rId16"/>
    <p:sldId id="632" r:id="rId17"/>
    <p:sldId id="633" r:id="rId18"/>
    <p:sldId id="634" r:id="rId19"/>
    <p:sldId id="635" r:id="rId20"/>
    <p:sldId id="636" r:id="rId21"/>
    <p:sldId id="637" r:id="rId22"/>
    <p:sldId id="638" r:id="rId23"/>
    <p:sldId id="639" r:id="rId24"/>
    <p:sldId id="640" r:id="rId25"/>
    <p:sldId id="641" r:id="rId26"/>
    <p:sldId id="642" r:id="rId27"/>
    <p:sldId id="643" r:id="rId28"/>
    <p:sldId id="644" r:id="rId29"/>
    <p:sldId id="645" r:id="rId30"/>
    <p:sldId id="646" r:id="rId31"/>
    <p:sldId id="647" r:id="rId32"/>
    <p:sldId id="648" r:id="rId33"/>
    <p:sldId id="650" r:id="rId34"/>
    <p:sldId id="651" r:id="rId35"/>
    <p:sldId id="652" r:id="rId36"/>
    <p:sldId id="653" r:id="rId37"/>
  </p:sldIdLst>
  <p:sldSz cx="9144000" cy="5143500" type="screen16x9"/>
  <p:notesSz cx="6858000" cy="9144000"/>
  <p:custDataLst>
    <p:tags r:id="rId3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3429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685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0287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3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2FA"/>
    <a:srgbClr val="FF3300"/>
    <a:srgbClr val="FF6600"/>
    <a:srgbClr val="0000FF"/>
    <a:srgbClr val="FF00FF"/>
    <a:srgbClr val="87FFB4"/>
    <a:srgbClr val="FF66FF"/>
    <a:srgbClr val="F6BB00"/>
    <a:srgbClr val="00000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2" d="100"/>
          <a:sy n="122" d="100"/>
        </p:scale>
        <p:origin x="-230" y="-197"/>
      </p:cViewPr>
      <p:guideLst>
        <p:guide orient="horz" pos="167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B77EF95-F678-42BB-897F-438B38E257D0}" type="datetimeFigureOut">
              <a:rPr lang="zh-CN" altLang="en-US"/>
              <a:pPr>
                <a:defRPr/>
              </a:pPr>
              <a:t>2020/3/13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31526E1-74F6-4EE9-9159-6D91E68BE48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587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04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526E1-74F6-4EE9-9159-6D91E68BE489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914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856245" y="1637311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个人简历：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www.1ppt.com/jianli/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手抄报：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www.1ppt.com/shouchaobao/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9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78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96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699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4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4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87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5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5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4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470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0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6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4" y="273846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8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43000" y="1390651"/>
            <a:ext cx="6858000" cy="1241822"/>
          </a:xfrm>
        </p:spPr>
        <p:txBody>
          <a:bodyPr anchor="b">
            <a:normAutofit/>
          </a:bodyPr>
          <a:lstStyle>
            <a:lvl1pPr algn="ctr">
              <a:defRPr sz="54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52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409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28650" y="1640584"/>
            <a:ext cx="7886700" cy="1862336"/>
          </a:xfrm>
        </p:spPr>
        <p:txBody>
          <a:bodyPr>
            <a:normAutofit/>
          </a:bodyPr>
          <a:lstStyle>
            <a:lvl1pPr algn="ctr">
              <a:defRPr sz="45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  <p:extLst>
      <p:ext uri="{BB962C8B-B14F-4D97-AF65-F5344CB8AC3E}">
        <p14:creationId xmlns:p14="http://schemas.microsoft.com/office/powerpoint/2010/main" val="329990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32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961709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4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4" y="1961709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25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428875" y="1619251"/>
            <a:ext cx="4286250" cy="1036838"/>
          </a:xfrm>
        </p:spPr>
        <p:txBody>
          <a:bodyPr anchor="b" anchorCtr="0">
            <a:normAutofit/>
          </a:bodyPr>
          <a:lstStyle>
            <a:lvl1pPr algn="ctr"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2428875" y="2799903"/>
            <a:ext cx="4286250" cy="88945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val="1313726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22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8654" y="535257"/>
            <a:ext cx="3511241" cy="1071121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4231888" y="535255"/>
            <a:ext cx="4283912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8654" y="1735406"/>
            <a:ext cx="3511241" cy="285869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942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833674" y="273846"/>
            <a:ext cx="681676" cy="4358879"/>
          </a:xfrm>
        </p:spPr>
        <p:txBody>
          <a:bodyPr vert="eaVert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6"/>
            <a:ext cx="7084832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0124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2020/3/13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413659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05188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928AF13-36E5-4A42-A38E-7E849DE945D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2020/3/13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495BA1D-7B4A-4A82-926B-C81D3F5F307F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2622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997B5FA-0921-464F-AAE1-844C04324D75}" type="datetimeFigureOut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2020/3/13</a:t>
            </a:fld>
            <a:endParaRPr lang="zh-CN" alt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65CE74E-AB26-4998-AD42-012C4C1AD076}" type="slidenum">
              <a:rPr lang="zh-CN" altLang="en-US" smtClean="0">
                <a:solidFill>
                  <a:srgbClr val="FFFFFF">
                    <a:lumMod val="50000"/>
                  </a:srgb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62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9.jpeg"/><Relationship Id="rId4" Type="http://schemas.openxmlformats.org/officeDocument/2006/relationships/image" Target="../media/image3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PPT课件\208\花钟\timg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756082" y="888374"/>
            <a:ext cx="5453785" cy="1612673"/>
          </a:xfrm>
          <a:prstGeom prst="rect">
            <a:avLst/>
          </a:prstGeom>
          <a:solidFill>
            <a:srgbClr val="E3F2FA">
              <a:alpha val="78824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3658988" y="888373"/>
            <a:ext cx="3018782" cy="99417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花 </a:t>
            </a:r>
            <a:r>
              <a:rPr lang="zh-CN" altLang="en-US" b="1" dirty="0" smtClean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钟</a:t>
            </a:r>
            <a:endParaRPr lang="zh-CN" altLang="en-US" b="1" dirty="0">
              <a:solidFill>
                <a:prstClr val="black"/>
              </a:solidFill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149036" y="1044203"/>
            <a:ext cx="872100" cy="864871"/>
          </a:xfrm>
          <a:prstGeom prst="ellipse">
            <a:avLst/>
          </a:prstGeom>
          <a:solidFill>
            <a:srgbClr val="FF0000"/>
          </a:solidFill>
          <a:ln w="12700" cmpd="sng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3600" b="1" dirty="0">
                <a:solidFill>
                  <a:prstClr val="white"/>
                </a:solidFill>
                <a:latin typeface="黑体" panose="02010600030101010101" charset="-122"/>
                <a:ea typeface="黑体" panose="02010600030101010101" charset="-122"/>
              </a:rPr>
              <a:t>13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995938" y="1943986"/>
            <a:ext cx="5213927" cy="0"/>
          </a:xfrm>
          <a:prstGeom prst="line">
            <a:avLst/>
          </a:prstGeom>
          <a:ln w="5715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标题 1"/>
          <p:cNvSpPr txBox="1"/>
          <p:nvPr/>
        </p:nvSpPr>
        <p:spPr>
          <a:xfrm>
            <a:off x="3658992" y="1746349"/>
            <a:ext cx="1735061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三年级下册</a:t>
            </a:r>
          </a:p>
        </p:txBody>
      </p:sp>
    </p:spTree>
    <p:extLst>
      <p:ext uri="{BB962C8B-B14F-4D97-AF65-F5344CB8AC3E}">
        <p14:creationId xmlns:p14="http://schemas.microsoft.com/office/powerpoint/2010/main" val="102374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19" name="组合 5"/>
          <p:cNvGrpSpPr>
            <a:grpSpLocks/>
          </p:cNvGrpSpPr>
          <p:nvPr/>
        </p:nvGrpSpPr>
        <p:grpSpPr bwMode="auto">
          <a:xfrm>
            <a:off x="101604" y="155576"/>
            <a:ext cx="2352675" cy="836613"/>
            <a:chOff x="135082" y="206733"/>
            <a:chExt cx="3137986" cy="1115717"/>
          </a:xfrm>
        </p:grpSpPr>
        <p:grpSp>
          <p:nvGrpSpPr>
            <p:cNvPr id="162820" name="组合 6"/>
            <p:cNvGrpSpPr>
              <a:grpSpLocks/>
            </p:cNvGrpSpPr>
            <p:nvPr/>
          </p:nvGrpSpPr>
          <p:grpSpPr bwMode="auto">
            <a:xfrm>
              <a:off x="1026508" y="566641"/>
              <a:ext cx="2246560" cy="679594"/>
              <a:chOff x="1937742" y="2510421"/>
              <a:chExt cx="2246560" cy="679594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973738" y="2510421"/>
                <a:ext cx="1867546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973738" y="3190014"/>
                <a:ext cx="1876015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3"/>
              <p:cNvSpPr txBox="1">
                <a:spLocks noChangeArrowheads="1"/>
              </p:cNvSpPr>
              <p:nvPr/>
            </p:nvSpPr>
            <p:spPr bwMode="auto">
              <a:xfrm>
                <a:off x="1937742" y="2542178"/>
                <a:ext cx="2246560" cy="61568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2400" b="1" spc="375" dirty="0">
                    <a:solidFill>
                      <a:prstClr val="black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新课导入</a:t>
                </a: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3830697" y="2510421"/>
                <a:ext cx="309140" cy="334503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3849753" y="2827988"/>
                <a:ext cx="268910" cy="362027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62821" name="图片 7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082" y="206733"/>
              <a:ext cx="900074" cy="1115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19" y="1672654"/>
            <a:ext cx="3669530" cy="2611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4764" y="1668135"/>
            <a:ext cx="3762041" cy="2634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文本框 16"/>
          <p:cNvSpPr txBox="1"/>
          <p:nvPr/>
        </p:nvSpPr>
        <p:spPr>
          <a:xfrm>
            <a:off x="1768859" y="4387978"/>
            <a:ext cx="1246189" cy="500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0030101010101" charset="-122"/>
              </a:rPr>
              <a:t>牵牛花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00691" y="4391065"/>
            <a:ext cx="1209116" cy="500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0030101010101" charset="-122"/>
              </a:rPr>
              <a:t>万寿菊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06603" y="1055743"/>
            <a:ext cx="5568093" cy="484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0030101010101" charset="-122"/>
              </a:rPr>
              <a:t>同学们，你知道这些都是什么花吗？</a:t>
            </a:r>
            <a:endParaRPr lang="zh-CN" altLang="en-US" sz="27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93208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24" y="1371601"/>
            <a:ext cx="3688868" cy="2763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7938" y="1371600"/>
            <a:ext cx="3669464" cy="2776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文本框 16"/>
          <p:cNvSpPr txBox="1"/>
          <p:nvPr/>
        </p:nvSpPr>
        <p:spPr>
          <a:xfrm>
            <a:off x="1725617" y="4184089"/>
            <a:ext cx="1202940" cy="500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0030101010101" charset="-122"/>
              </a:rPr>
              <a:t>睡 莲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69798" y="4187176"/>
            <a:ext cx="1209116" cy="500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0030101010101" charset="-122"/>
              </a:rPr>
              <a:t>蔷 薇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25953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7042" y="1776543"/>
            <a:ext cx="7886700" cy="994172"/>
          </a:xfrm>
        </p:spPr>
        <p:txBody>
          <a:bodyPr>
            <a:normAutofit fontScale="90000"/>
          </a:bodyPr>
          <a:lstStyle/>
          <a:p>
            <a:pPr>
              <a:lnSpc>
                <a:spcPct val="140000"/>
              </a:lnSpc>
            </a:pPr>
            <a:r>
              <a:rPr lang="zh-CN" altLang="en-US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你知道这些花儿是在一天中的什么时候开放吗？其实，自然界中的花儿也可以像钟表一样报时，这究竟是怎么一回事呢？让我们一起走进课文，去一探究竟吧！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564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30748" y="122539"/>
            <a:ext cx="2329301" cy="949967"/>
            <a:chOff x="225760" y="163382"/>
            <a:chExt cx="3105734" cy="1266623"/>
          </a:xfrm>
        </p:grpSpPr>
        <p:grpSp>
          <p:nvGrpSpPr>
            <p:cNvPr id="27" name="组合 26"/>
            <p:cNvGrpSpPr/>
            <p:nvPr/>
          </p:nvGrpSpPr>
          <p:grpSpPr>
            <a:xfrm>
              <a:off x="1158729" y="567600"/>
              <a:ext cx="2172765" cy="679269"/>
              <a:chOff x="1966053" y="2511380"/>
              <a:chExt cx="2172765" cy="679269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1966053" y="2511380"/>
                <a:ext cx="1874427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"/>
              <p:cNvSpPr txBox="1">
                <a:spLocks noChangeArrowheads="1"/>
              </p:cNvSpPr>
              <p:nvPr/>
            </p:nvSpPr>
            <p:spPr bwMode="auto">
              <a:xfrm>
                <a:off x="2057889" y="2542905"/>
                <a:ext cx="2063148" cy="61555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400" b="1" spc="900" dirty="0">
                    <a:solidFill>
                      <a:prstClr val="black"/>
                    </a:solidFill>
                    <a:latin typeface="黑体" panose="02010600030101010101" charset="-122"/>
                    <a:ea typeface="黑体" panose="02010600030101010101" charset="-122"/>
                  </a:rPr>
                  <a:t>我会认</a:t>
                </a: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3831771" y="2511380"/>
                <a:ext cx="307047" cy="33528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V="1">
                <a:off x="3849189" y="2828613"/>
                <a:ext cx="269966" cy="362036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966053" y="3190649"/>
                <a:ext cx="1905090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760" y="163382"/>
              <a:ext cx="1065668" cy="1266623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2251850" y="1343275"/>
            <a:ext cx="1389490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sz="3400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ā</a:t>
            </a:r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ng</a:t>
            </a:r>
            <a:endParaRPr lang="zh-CN" altLang="en-US" sz="29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2495647" y="17693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芳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8650" y="1425168"/>
            <a:ext cx="1389490" cy="5155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nèi</a:t>
            </a:r>
            <a:endParaRPr lang="zh-CN" altLang="en-US" sz="29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"/>
          <p:cNvSpPr txBox="1"/>
          <p:nvPr/>
        </p:nvSpPr>
        <p:spPr>
          <a:xfrm>
            <a:off x="4233705" y="17693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内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5740400" y="1343275"/>
            <a:ext cx="1389490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en-US" altLang="zh-CN" sz="3400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à</a:t>
            </a:r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9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4"/>
          <p:cNvSpPr txBox="1"/>
          <p:nvPr/>
        </p:nvSpPr>
        <p:spPr>
          <a:xfrm>
            <a:off x="6008911" y="17693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燥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466227" y="1425168"/>
            <a:ext cx="1389490" cy="5155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zhuó</a:t>
            </a:r>
            <a:endParaRPr lang="en-US" sz="29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4"/>
          <p:cNvSpPr txBox="1"/>
          <p:nvPr/>
        </p:nvSpPr>
        <p:spPr>
          <a:xfrm>
            <a:off x="7709481" y="17693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灼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93840" y="1425168"/>
            <a:ext cx="1389490" cy="5155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fēn</a:t>
            </a:r>
            <a:endParaRPr 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4"/>
          <p:cNvSpPr txBox="1"/>
          <p:nvPr/>
        </p:nvSpPr>
        <p:spPr>
          <a:xfrm>
            <a:off x="758065" y="17693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芬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2335310" y="2976718"/>
            <a:ext cx="1389490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en-US" altLang="zh-CN" sz="3400" b="1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ǎ</a:t>
            </a:r>
            <a:endParaRPr lang="en-US" altLang="zh-CN" sz="3400" b="1" dirty="0">
              <a:solidFill>
                <a:srgbClr val="FF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68" name="TextBox 4"/>
          <p:cNvSpPr txBox="1"/>
          <p:nvPr/>
        </p:nvSpPr>
        <p:spPr>
          <a:xfrm>
            <a:off x="2603821" y="33597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雅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4001055" y="3058610"/>
            <a:ext cx="1389490" cy="5155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wěn</a:t>
            </a:r>
            <a:endParaRPr lang="zh-CN" altLang="en-US" sz="29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4"/>
          <p:cNvSpPr txBox="1"/>
          <p:nvPr/>
        </p:nvSpPr>
        <p:spPr>
          <a:xfrm>
            <a:off x="4233771" y="33597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吻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5765179" y="3058610"/>
            <a:ext cx="1389490" cy="5155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zǔ</a:t>
            </a:r>
            <a:endParaRPr lang="en-US" altLang="zh-CN" sz="29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4"/>
          <p:cNvSpPr txBox="1"/>
          <p:nvPr/>
        </p:nvSpPr>
        <p:spPr>
          <a:xfrm>
            <a:off x="6008976" y="33597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组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449088" y="3058610"/>
            <a:ext cx="1389490" cy="5155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9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shì</a:t>
            </a:r>
            <a:endParaRPr lang="en-US" altLang="zh-CN" sz="29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4"/>
          <p:cNvSpPr txBox="1"/>
          <p:nvPr/>
        </p:nvSpPr>
        <p:spPr>
          <a:xfrm>
            <a:off x="754797" y="3359708"/>
            <a:ext cx="804105" cy="11156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 anchorCtr="1">
            <a:spAutoFit/>
          </a:bodyPr>
          <a:lstStyle/>
          <a:p>
            <a:r>
              <a:rPr lang="zh-CN" altLang="en-US" sz="68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适</a:t>
            </a:r>
          </a:p>
        </p:txBody>
      </p:sp>
    </p:spTree>
    <p:extLst>
      <p:ext uri="{BB962C8B-B14F-4D97-AF65-F5344CB8AC3E}">
        <p14:creationId xmlns:p14="http://schemas.microsoft.com/office/powerpoint/2010/main" val="120108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5" grpId="0"/>
      <p:bldP spid="37" grpId="0"/>
      <p:bldP spid="55" grpId="0"/>
      <p:bldP spid="56" grpId="0"/>
      <p:bldP spid="58" grpId="0"/>
      <p:bldP spid="59" grpId="0"/>
      <p:bldP spid="64" grpId="0"/>
      <p:bldP spid="65" grpId="0"/>
      <p:bldP spid="67" grpId="0"/>
      <p:bldP spid="68" grpId="0"/>
      <p:bldP spid="76" grpId="0"/>
      <p:bldP spid="77" grpId="0"/>
      <p:bldP spid="79" grpId="0"/>
      <p:bldP spid="80" grpId="0"/>
      <p:bldP spid="88" grpId="0"/>
      <p:bldP spid="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2"/>
            <a:ext cx="9132897" cy="5178059"/>
          </a:xfrm>
          <a:prstGeom prst="rect">
            <a:avLst/>
          </a:prstGeom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036269" y="1741917"/>
            <a:ext cx="1432436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500" b="1" dirty="0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芬芳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892537" y="1741917"/>
            <a:ext cx="1432084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5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内外</a:t>
            </a:r>
            <a:endParaRPr lang="zh-CN" altLang="en-US" sz="45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6748452" y="1741917"/>
            <a:ext cx="1432084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5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干燥</a:t>
            </a:r>
            <a:endParaRPr lang="zh-CN" altLang="en-US" sz="45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3036621" y="2922042"/>
            <a:ext cx="1432084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5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灼伤</a:t>
            </a:r>
            <a:endParaRPr lang="zh-CN" altLang="en-US" sz="45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4907216" y="2922042"/>
            <a:ext cx="1432436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5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适宜</a:t>
            </a:r>
            <a:endParaRPr lang="zh-CN" altLang="en-US" sz="45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6779911" y="2922042"/>
            <a:ext cx="1333930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5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淡雅</a:t>
            </a:r>
            <a:endParaRPr lang="zh-CN" altLang="en-US" sz="45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3036269" y="4061118"/>
            <a:ext cx="1432436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5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吻合</a:t>
            </a:r>
            <a:endParaRPr lang="zh-CN" altLang="en-US" sz="45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4954981" y="4061118"/>
            <a:ext cx="1432436" cy="761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4500" b="1">
                <a:solidFill>
                  <a:prstClr val="black"/>
                </a:solidFill>
                <a:latin typeface="楷体" panose="02010609060101010101" charset="-122"/>
                <a:ea typeface="楷体" panose="02010609060101010101" charset="-122"/>
              </a:rPr>
              <a:t>组成</a:t>
            </a:r>
            <a:endParaRPr lang="zh-CN" altLang="en-US" sz="4500" b="1" dirty="0">
              <a:solidFill>
                <a:prstClr val="black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817203" y="244176"/>
            <a:ext cx="2889724" cy="781812"/>
            <a:chOff x="3615028" y="325568"/>
            <a:chExt cx="3852965" cy="1042416"/>
          </a:xfrm>
        </p:grpSpPr>
        <p:grpSp>
          <p:nvGrpSpPr>
            <p:cNvPr id="32" name="组合 31"/>
            <p:cNvGrpSpPr/>
            <p:nvPr/>
          </p:nvGrpSpPr>
          <p:grpSpPr>
            <a:xfrm>
              <a:off x="4725740" y="484672"/>
              <a:ext cx="2742253" cy="800219"/>
              <a:chOff x="4462124" y="798438"/>
              <a:chExt cx="2742253" cy="800219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4462124" y="798438"/>
                <a:ext cx="810479" cy="8002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r>
                  <a:rPr lang="zh-CN" altLang="en-US" sz="3300">
                    <a:solidFill>
                      <a:prstClr val="white"/>
                    </a:solidFill>
                    <a:latin typeface="黑体" panose="02010600030101010101" charset="-122"/>
                    <a:ea typeface="黑体" panose="02010600030101010101" charset="-122"/>
                  </a:rPr>
                  <a:t>读</a:t>
                </a:r>
                <a:endParaRPr lang="zh-CN" altLang="en-US" sz="3300" dirty="0">
                  <a:solidFill>
                    <a:prstClr val="white"/>
                  </a:solidFill>
                  <a:latin typeface="黑体" panose="02010600030101010101" charset="-122"/>
                  <a:ea typeface="黑体" panose="02010600030101010101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5428011" y="798438"/>
                <a:ext cx="810479" cy="8002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r>
                  <a:rPr lang="zh-CN" altLang="en-US" sz="3300">
                    <a:solidFill>
                      <a:prstClr val="white"/>
                    </a:solidFill>
                    <a:latin typeface="黑体" panose="02010600030101010101" charset="-122"/>
                    <a:ea typeface="黑体" panose="02010600030101010101" charset="-122"/>
                  </a:rPr>
                  <a:t>一</a:t>
                </a:r>
                <a:endParaRPr lang="zh-CN" altLang="en-US" sz="3300" dirty="0">
                  <a:solidFill>
                    <a:prstClr val="white"/>
                  </a:solidFill>
                  <a:latin typeface="黑体" panose="02010600030101010101" charset="-122"/>
                  <a:ea typeface="黑体" panose="02010600030101010101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6393898" y="798438"/>
                <a:ext cx="810479" cy="8002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r>
                  <a:rPr lang="zh-CN" altLang="en-US" sz="3300">
                    <a:solidFill>
                      <a:prstClr val="white"/>
                    </a:solidFill>
                    <a:latin typeface="黑体" panose="02010600030101010101" charset="-122"/>
                    <a:ea typeface="黑体" panose="02010600030101010101" charset="-122"/>
                  </a:rPr>
                  <a:t>读</a:t>
                </a:r>
                <a:endParaRPr lang="zh-CN" altLang="en-US" sz="3300" dirty="0">
                  <a:solidFill>
                    <a:prstClr val="white"/>
                  </a:solidFill>
                  <a:latin typeface="黑体" panose="02010600030101010101" charset="-122"/>
                  <a:ea typeface="黑体" panose="02010600030101010101" charset="-122"/>
                </a:endParaRPr>
              </a:p>
            </p:txBody>
          </p:sp>
        </p:grp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DFF"/>
                </a:clrFrom>
                <a:clrTo>
                  <a:srgbClr val="FF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5028" y="325568"/>
              <a:ext cx="932688" cy="1042416"/>
            </a:xfrm>
            <a:prstGeom prst="rect">
              <a:avLst/>
            </a:prstGeom>
          </p:spPr>
        </p:pic>
      </p:grpSp>
      <p:sp>
        <p:nvSpPr>
          <p:cNvPr id="43" name="文本框 42"/>
          <p:cNvSpPr txBox="1"/>
          <p:nvPr/>
        </p:nvSpPr>
        <p:spPr>
          <a:xfrm>
            <a:off x="2906993" y="1370305"/>
            <a:ext cx="1844993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fēn fān</a:t>
            </a:r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</a:rPr>
              <a:t>ɡ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987132" y="1370305"/>
            <a:ext cx="73629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nèi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078639" y="1370305"/>
            <a:ext cx="1186975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zào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917623" y="2560576"/>
            <a:ext cx="876737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shì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181411" y="2560576"/>
            <a:ext cx="109553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yǎ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856928" y="2560576"/>
            <a:ext cx="1062869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zhuó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076175" y="3734473"/>
            <a:ext cx="876737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wěn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949752" y="3734473"/>
            <a:ext cx="876737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zǔ</a:t>
            </a:r>
            <a:endParaRPr lang="en-US" altLang="zh-CN" sz="2800" b="1" dirty="0">
              <a:solidFill>
                <a:srgbClr val="0000FF"/>
              </a:solidFill>
              <a:latin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1219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4" grpId="0" bldLvl="0" animBg="1"/>
      <p:bldP spid="21" grpId="0" bldLvl="0" animBg="1"/>
      <p:bldP spid="23" grpId="0" bldLvl="0" animBg="1"/>
      <p:bldP spid="25" grpId="0" bldLvl="0" animBg="1"/>
      <p:bldP spid="28" grpId="0" bldLvl="0" animBg="1"/>
      <p:bldP spid="29" grpId="0" bldLvl="0" animBg="1"/>
      <p:bldP spid="33" grpId="0" bldLvl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2537" y="168968"/>
            <a:ext cx="2349886" cy="797797"/>
            <a:chOff x="398493" y="235133"/>
            <a:chExt cx="3133181" cy="1063729"/>
          </a:xfrm>
        </p:grpSpPr>
        <p:grpSp>
          <p:nvGrpSpPr>
            <p:cNvPr id="44" name="组合 43"/>
            <p:cNvGrpSpPr/>
            <p:nvPr/>
          </p:nvGrpSpPr>
          <p:grpSpPr>
            <a:xfrm>
              <a:off x="1285916" y="505254"/>
              <a:ext cx="2245758" cy="679269"/>
              <a:chOff x="2197150" y="2511380"/>
              <a:chExt cx="2245758" cy="679269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2197150" y="2511380"/>
                <a:ext cx="1643330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2197150" y="3190649"/>
                <a:ext cx="1653211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3"/>
              <p:cNvSpPr txBox="1">
                <a:spLocks noChangeArrowheads="1"/>
              </p:cNvSpPr>
              <p:nvPr/>
            </p:nvSpPr>
            <p:spPr bwMode="auto">
              <a:xfrm>
                <a:off x="2197150" y="2536225"/>
                <a:ext cx="2245758" cy="61555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400" b="1" spc="375" dirty="0">
                    <a:solidFill>
                      <a:prstClr val="black"/>
                    </a:solidFill>
                    <a:latin typeface="黑体" panose="02010600030101010101" charset="-122"/>
                    <a:ea typeface="黑体" panose="02010600030101010101" charset="-122"/>
                  </a:rPr>
                  <a:t>我会写</a:t>
                </a:r>
              </a:p>
            </p:txBody>
          </p:sp>
          <p:cxnSp>
            <p:nvCxnSpPr>
              <p:cNvPr id="49" name="直接连接符 48"/>
              <p:cNvCxnSpPr/>
              <p:nvPr/>
            </p:nvCxnSpPr>
            <p:spPr>
              <a:xfrm>
                <a:off x="3831771" y="2511380"/>
                <a:ext cx="307047" cy="33528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V="1">
                <a:off x="3849189" y="2828613"/>
                <a:ext cx="269966" cy="362036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8493" y="235133"/>
              <a:ext cx="873825" cy="106372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995112" y="1695226"/>
            <a:ext cx="918370" cy="918001"/>
            <a:chOff x="1244432" y="2317964"/>
            <a:chExt cx="1224493" cy="1224001"/>
          </a:xfrm>
        </p:grpSpPr>
        <p:sp>
          <p:nvSpPr>
            <p:cNvPr id="36" name="文本框 35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斗</a:t>
              </a:r>
            </a:p>
          </p:txBody>
        </p:sp>
        <p:grpSp>
          <p:nvGrpSpPr>
            <p:cNvPr id="37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9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51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2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48" name="组合 147"/>
          <p:cNvGrpSpPr/>
          <p:nvPr/>
        </p:nvGrpSpPr>
        <p:grpSpPr>
          <a:xfrm>
            <a:off x="2225327" y="1695226"/>
            <a:ext cx="918370" cy="918001"/>
            <a:chOff x="1244432" y="2317964"/>
            <a:chExt cx="1224493" cy="1224001"/>
          </a:xfrm>
        </p:grpSpPr>
        <p:sp>
          <p:nvSpPr>
            <p:cNvPr id="149" name="文本框 148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芬</a:t>
              </a:r>
            </a:p>
          </p:txBody>
        </p:sp>
        <p:grpSp>
          <p:nvGrpSpPr>
            <p:cNvPr id="150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151" name="矩形 150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2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153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4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55" name="组合 154"/>
          <p:cNvGrpSpPr/>
          <p:nvPr/>
        </p:nvGrpSpPr>
        <p:grpSpPr>
          <a:xfrm>
            <a:off x="3455542" y="1695226"/>
            <a:ext cx="918370" cy="918001"/>
            <a:chOff x="1244432" y="2317964"/>
            <a:chExt cx="1224493" cy="1224001"/>
          </a:xfrm>
        </p:grpSpPr>
        <p:sp>
          <p:nvSpPr>
            <p:cNvPr id="156" name="文本框 155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芳</a:t>
              </a:r>
            </a:p>
          </p:txBody>
        </p:sp>
        <p:grpSp>
          <p:nvGrpSpPr>
            <p:cNvPr id="157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158" name="矩形 157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9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160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1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62" name="组合 161"/>
          <p:cNvGrpSpPr/>
          <p:nvPr/>
        </p:nvGrpSpPr>
        <p:grpSpPr>
          <a:xfrm>
            <a:off x="4685756" y="1695226"/>
            <a:ext cx="918370" cy="918001"/>
            <a:chOff x="1244432" y="2317964"/>
            <a:chExt cx="1224493" cy="1224001"/>
          </a:xfrm>
        </p:grpSpPr>
        <p:sp>
          <p:nvSpPr>
            <p:cNvPr id="163" name="文本框 162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内</a:t>
              </a:r>
            </a:p>
          </p:txBody>
        </p:sp>
        <p:grpSp>
          <p:nvGrpSpPr>
            <p:cNvPr id="164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165" name="矩形 164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6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167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68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69" name="组合 168"/>
          <p:cNvGrpSpPr/>
          <p:nvPr/>
        </p:nvGrpSpPr>
        <p:grpSpPr>
          <a:xfrm>
            <a:off x="5915971" y="1695226"/>
            <a:ext cx="918370" cy="918001"/>
            <a:chOff x="1244432" y="2317964"/>
            <a:chExt cx="1224493" cy="1224001"/>
          </a:xfrm>
        </p:grpSpPr>
        <p:sp>
          <p:nvSpPr>
            <p:cNvPr id="170" name="文本框 169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醒</a:t>
              </a:r>
            </a:p>
          </p:txBody>
        </p:sp>
        <p:grpSp>
          <p:nvGrpSpPr>
            <p:cNvPr id="171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172" name="矩形 171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3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174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75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76" name="组合 175"/>
          <p:cNvGrpSpPr/>
          <p:nvPr/>
        </p:nvGrpSpPr>
        <p:grpSpPr>
          <a:xfrm>
            <a:off x="7146187" y="1695226"/>
            <a:ext cx="918370" cy="918001"/>
            <a:chOff x="1244432" y="2317964"/>
            <a:chExt cx="1224493" cy="1224001"/>
          </a:xfrm>
        </p:grpSpPr>
        <p:sp>
          <p:nvSpPr>
            <p:cNvPr id="177" name="文本框 176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寿</a:t>
              </a:r>
            </a:p>
          </p:txBody>
        </p:sp>
        <p:grpSp>
          <p:nvGrpSpPr>
            <p:cNvPr id="178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179" name="矩形 178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0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181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2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90" name="组合 189"/>
          <p:cNvGrpSpPr/>
          <p:nvPr/>
        </p:nvGrpSpPr>
        <p:grpSpPr>
          <a:xfrm>
            <a:off x="547177" y="3032849"/>
            <a:ext cx="918370" cy="918001"/>
            <a:chOff x="1244432" y="2317964"/>
            <a:chExt cx="1224493" cy="1224001"/>
          </a:xfrm>
        </p:grpSpPr>
        <p:sp>
          <p:nvSpPr>
            <p:cNvPr id="191" name="文本框 190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苏</a:t>
              </a:r>
            </a:p>
          </p:txBody>
        </p:sp>
        <p:grpSp>
          <p:nvGrpSpPr>
            <p:cNvPr id="192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193" name="矩形 192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4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195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6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97" name="组合 196"/>
          <p:cNvGrpSpPr/>
          <p:nvPr/>
        </p:nvGrpSpPr>
        <p:grpSpPr>
          <a:xfrm>
            <a:off x="1751077" y="3032849"/>
            <a:ext cx="918370" cy="918001"/>
            <a:chOff x="1244432" y="2317964"/>
            <a:chExt cx="1224493" cy="1224001"/>
          </a:xfrm>
        </p:grpSpPr>
        <p:sp>
          <p:nvSpPr>
            <p:cNvPr id="198" name="文本框 197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强</a:t>
              </a:r>
            </a:p>
          </p:txBody>
        </p:sp>
        <p:grpSp>
          <p:nvGrpSpPr>
            <p:cNvPr id="199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200" name="矩形 199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1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202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3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204" name="组合 203"/>
          <p:cNvGrpSpPr/>
          <p:nvPr/>
        </p:nvGrpSpPr>
        <p:grpSpPr>
          <a:xfrm>
            <a:off x="2954976" y="3032849"/>
            <a:ext cx="918370" cy="918001"/>
            <a:chOff x="1244432" y="2317964"/>
            <a:chExt cx="1224493" cy="1224001"/>
          </a:xfrm>
        </p:grpSpPr>
        <p:sp>
          <p:nvSpPr>
            <p:cNvPr id="205" name="文本框 204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示</a:t>
              </a:r>
            </a:p>
          </p:txBody>
        </p:sp>
        <p:grpSp>
          <p:nvGrpSpPr>
            <p:cNvPr id="206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207" name="矩形 206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8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209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0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211" name="组合 210"/>
          <p:cNvGrpSpPr/>
          <p:nvPr/>
        </p:nvGrpSpPr>
        <p:grpSpPr>
          <a:xfrm>
            <a:off x="4158875" y="3032849"/>
            <a:ext cx="918370" cy="918001"/>
            <a:chOff x="1244432" y="2317964"/>
            <a:chExt cx="1224493" cy="1224001"/>
          </a:xfrm>
        </p:grpSpPr>
        <p:sp>
          <p:nvSpPr>
            <p:cNvPr id="212" name="文本框 211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昆</a:t>
              </a:r>
            </a:p>
          </p:txBody>
        </p:sp>
        <p:grpSp>
          <p:nvGrpSpPr>
            <p:cNvPr id="213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214" name="矩形 213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5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216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7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218" name="组合 217"/>
          <p:cNvGrpSpPr/>
          <p:nvPr/>
        </p:nvGrpSpPr>
        <p:grpSpPr>
          <a:xfrm>
            <a:off x="5362774" y="3032849"/>
            <a:ext cx="918370" cy="918001"/>
            <a:chOff x="1244432" y="2317964"/>
            <a:chExt cx="1224493" cy="1224001"/>
          </a:xfrm>
        </p:grpSpPr>
        <p:sp>
          <p:nvSpPr>
            <p:cNvPr id="219" name="文本框 218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修</a:t>
              </a:r>
            </a:p>
          </p:txBody>
        </p:sp>
        <p:grpSp>
          <p:nvGrpSpPr>
            <p:cNvPr id="220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221" name="矩形 220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2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223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24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225" name="组合 224"/>
          <p:cNvGrpSpPr/>
          <p:nvPr/>
        </p:nvGrpSpPr>
        <p:grpSpPr>
          <a:xfrm>
            <a:off x="6566674" y="3032849"/>
            <a:ext cx="918370" cy="918001"/>
            <a:chOff x="1244432" y="2317964"/>
            <a:chExt cx="1224493" cy="1224001"/>
          </a:xfrm>
        </p:grpSpPr>
        <p:sp>
          <p:nvSpPr>
            <p:cNvPr id="226" name="文本框 225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建</a:t>
              </a:r>
            </a:p>
          </p:txBody>
        </p:sp>
        <p:grpSp>
          <p:nvGrpSpPr>
            <p:cNvPr id="227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228" name="矩形 227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29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230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1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232" name="组合 231"/>
          <p:cNvGrpSpPr/>
          <p:nvPr/>
        </p:nvGrpSpPr>
        <p:grpSpPr>
          <a:xfrm>
            <a:off x="7770571" y="3032849"/>
            <a:ext cx="918370" cy="918001"/>
            <a:chOff x="1244432" y="2317964"/>
            <a:chExt cx="1224493" cy="1224001"/>
          </a:xfrm>
        </p:grpSpPr>
        <p:sp>
          <p:nvSpPr>
            <p:cNvPr id="233" name="文本框 232"/>
            <p:cNvSpPr txBox="1"/>
            <p:nvPr/>
          </p:nvSpPr>
          <p:spPr>
            <a:xfrm>
              <a:off x="1312199" y="2317964"/>
              <a:ext cx="1156726" cy="1210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300" b="1" dirty="0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</a:rPr>
                <a:t>组</a:t>
              </a:r>
            </a:p>
          </p:txBody>
        </p:sp>
        <p:grpSp>
          <p:nvGrpSpPr>
            <p:cNvPr id="234" name="组合 67"/>
            <p:cNvGrpSpPr/>
            <p:nvPr/>
          </p:nvGrpSpPr>
          <p:grpSpPr bwMode="auto">
            <a:xfrm>
              <a:off x="1244432" y="2317965"/>
              <a:ext cx="1224000" cy="1224000"/>
              <a:chOff x="2570294" y="4004753"/>
              <a:chExt cx="1428080" cy="1428080"/>
            </a:xfrm>
          </p:grpSpPr>
          <p:sp>
            <p:nvSpPr>
              <p:cNvPr id="235" name="矩形 234"/>
              <p:cNvSpPr/>
              <p:nvPr/>
            </p:nvSpPr>
            <p:spPr>
              <a:xfrm>
                <a:off x="2570294" y="4004753"/>
                <a:ext cx="1424681" cy="1428080"/>
              </a:xfrm>
              <a:prstGeom prst="rect">
                <a:avLst/>
              </a:prstGeom>
              <a:noFill/>
              <a:ln w="12700" cap="flat" cmpd="sng" algn="ctr">
                <a:solidFill>
                  <a:srgbClr val="70AD47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6" name="组合 70"/>
              <p:cNvGrpSpPr/>
              <p:nvPr/>
            </p:nvGrpSpPr>
            <p:grpSpPr bwMode="auto">
              <a:xfrm>
                <a:off x="2570295" y="4004754"/>
                <a:ext cx="1428079" cy="1428079"/>
                <a:chOff x="2965248" y="4797909"/>
                <a:chExt cx="1428079" cy="1428079"/>
              </a:xfrm>
            </p:grpSpPr>
            <p:cxnSp>
              <p:nvCxnSpPr>
                <p:cNvPr id="237" name="直接连接符 71"/>
                <p:cNvCxnSpPr>
                  <a:cxnSpLocks noChangeShapeType="1"/>
                </p:cNvCxnSpPr>
                <p:nvPr/>
              </p:nvCxnSpPr>
              <p:spPr bwMode="auto">
                <a:xfrm>
                  <a:off x="2965248" y="5511949"/>
                  <a:ext cx="1428079" cy="0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8" name="直接连接符 72"/>
                <p:cNvCxnSpPr>
                  <a:cxnSpLocks noChangeShapeType="1"/>
                </p:cNvCxnSpPr>
                <p:nvPr/>
              </p:nvCxnSpPr>
              <p:spPr bwMode="auto">
                <a:xfrm>
                  <a:off x="3679287" y="4797909"/>
                  <a:ext cx="0" cy="1428079"/>
                </a:xfrm>
                <a:prstGeom prst="line">
                  <a:avLst/>
                </a:prstGeom>
                <a:noFill/>
                <a:ln w="6350" algn="ctr">
                  <a:solidFill>
                    <a:srgbClr val="70AD47"/>
                  </a:solidFill>
                  <a:prstDash val="dash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372897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2082" y="1396341"/>
            <a:ext cx="7396639" cy="3046988"/>
            <a:chOff x="1495630" y="1845367"/>
            <a:chExt cx="8574814" cy="4152188"/>
          </a:xfrm>
        </p:grpSpPr>
        <p:sp>
          <p:nvSpPr>
            <p:cNvPr id="4" name="矩形 3"/>
            <p:cNvSpPr/>
            <p:nvPr/>
          </p:nvSpPr>
          <p:spPr>
            <a:xfrm>
              <a:off x="1495630" y="1846215"/>
              <a:ext cx="8574814" cy="398852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Rectangle 4"/>
            <p:cNvSpPr>
              <a:spLocks noChangeArrowheads="1"/>
            </p:cNvSpPr>
            <p:nvPr/>
          </p:nvSpPr>
          <p:spPr bwMode="auto">
            <a:xfrm>
              <a:off x="1618642" y="1845367"/>
              <a:ext cx="8306045" cy="4152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0000FF"/>
                  </a:solidFill>
                  <a:latin typeface="黑体" panose="02010600030101010101" charset="-122"/>
                  <a:ea typeface="黑体" panose="02010600030101010101" charset="-122"/>
                </a:rPr>
                <a:t>争奇斗艳 芬芳 迷人 留心 开放 艳丽  笑脸 睡莲  醒来 万寿菊 欣然 苏醒 含笑  温度  湿度  光照  气温  长期 </a:t>
              </a:r>
              <a:endParaRPr lang="en-US" altLang="zh-CN" sz="3200" b="1" dirty="0">
                <a:solidFill>
                  <a:srgbClr val="0000FF"/>
                </a:solidFill>
                <a:latin typeface="黑体" panose="02010600030101010101" charset="-122"/>
                <a:ea typeface="黑体" panose="02010600030101010101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0000FF"/>
                  </a:solidFill>
                  <a:latin typeface="黑体" panose="02010600030101010101" charset="-122"/>
                  <a:ea typeface="黑体" panose="02010600030101010101" charset="-122"/>
                </a:rPr>
                <a:t>展示 昆虫 修建 组成 时钟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204488" y="468266"/>
            <a:ext cx="561692" cy="577081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 rtlCol="0" anchor="ctr">
            <a:spAutoFit/>
          </a:bodyPr>
          <a:lstStyle/>
          <a:p>
            <a:r>
              <a:rPr lang="zh-CN" altLang="en-US" sz="3300">
                <a:solidFill>
                  <a:prstClr val="white"/>
                </a:solidFill>
                <a:latin typeface="黑体" panose="02010600030101010101" charset="-122"/>
                <a:ea typeface="黑体" panose="02010600030101010101" charset="-122"/>
              </a:rPr>
              <a:t>词</a:t>
            </a:r>
            <a:endParaRPr lang="zh-CN" altLang="en-US" sz="3300" dirty="0">
              <a:solidFill>
                <a:prstClr val="white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54" y="468266"/>
            <a:ext cx="561692" cy="577081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 anchor="ctr">
            <a:spAutoFit/>
          </a:bodyPr>
          <a:lstStyle/>
          <a:p>
            <a:r>
              <a:rPr lang="zh-CN" altLang="en-US" sz="3300">
                <a:solidFill>
                  <a:prstClr val="white"/>
                </a:solidFill>
                <a:latin typeface="黑体" panose="02010600030101010101" charset="-122"/>
                <a:ea typeface="黑体" panose="02010600030101010101" charset="-122"/>
              </a:rPr>
              <a:t>语</a:t>
            </a:r>
            <a:endParaRPr lang="zh-CN" altLang="en-US" sz="3300" dirty="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01992" y="468266"/>
            <a:ext cx="561692" cy="577081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 anchor="ctr">
            <a:spAutoFit/>
          </a:bodyPr>
          <a:lstStyle/>
          <a:p>
            <a:r>
              <a:rPr lang="zh-CN" altLang="en-US" sz="3300">
                <a:solidFill>
                  <a:prstClr val="white"/>
                </a:solidFill>
                <a:latin typeface="黑体" panose="02010600030101010101" charset="-122"/>
                <a:ea typeface="黑体" panose="02010600030101010101" charset="-122"/>
              </a:rPr>
              <a:t>表</a:t>
            </a:r>
            <a:endParaRPr lang="zh-CN" altLang="en-US" sz="33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5172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8187" y="1160145"/>
            <a:ext cx="8055769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【</a:t>
            </a:r>
            <a:r>
              <a:rPr lang="zh-CN" altLang="en-US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争奇斗艳</a:t>
            </a: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】</a:t>
            </a:r>
            <a:r>
              <a:rPr lang="zh-CN" altLang="en-US" sz="23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竞相展示形貌、色彩的奇异、艳丽，以比高下。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7147" y="122158"/>
            <a:ext cx="2447659" cy="954698"/>
            <a:chOff x="9523" y="162876"/>
            <a:chExt cx="3263545" cy="1272930"/>
          </a:xfrm>
        </p:grpSpPr>
        <p:grpSp>
          <p:nvGrpSpPr>
            <p:cNvPr id="11" name="组合 10"/>
            <p:cNvGrpSpPr/>
            <p:nvPr/>
          </p:nvGrpSpPr>
          <p:grpSpPr>
            <a:xfrm>
              <a:off x="1027310" y="567600"/>
              <a:ext cx="2245758" cy="679269"/>
              <a:chOff x="1938544" y="2511380"/>
              <a:chExt cx="2245758" cy="679269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1966053" y="2511380"/>
                <a:ext cx="1874427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1974761" y="3190649"/>
                <a:ext cx="1875600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3"/>
              <p:cNvSpPr txBox="1">
                <a:spLocks noChangeArrowheads="1"/>
              </p:cNvSpPr>
              <p:nvPr/>
            </p:nvSpPr>
            <p:spPr bwMode="auto">
              <a:xfrm>
                <a:off x="1938544" y="2542905"/>
                <a:ext cx="2245758" cy="61555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2400" b="1" spc="375" dirty="0">
                    <a:solidFill>
                      <a:prstClr val="black"/>
                    </a:solidFill>
                    <a:latin typeface="黑体" panose="02010600030101010101" charset="-122"/>
                    <a:ea typeface="黑体" panose="02010600030101010101" charset="-122"/>
                  </a:rPr>
                  <a:t>词语解释</a:t>
                </a: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3831771" y="2511380"/>
                <a:ext cx="307047" cy="33528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V="1">
                <a:off x="3849189" y="2828613"/>
                <a:ext cx="269966" cy="362036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23" y="162876"/>
              <a:ext cx="1054004" cy="1272930"/>
            </a:xfrm>
            <a:prstGeom prst="rect">
              <a:avLst/>
            </a:prstGeom>
          </p:spPr>
        </p:pic>
      </p:grpSp>
      <p:sp>
        <p:nvSpPr>
          <p:cNvPr id="16" name="矩形 15"/>
          <p:cNvSpPr/>
          <p:nvPr/>
        </p:nvSpPr>
        <p:spPr>
          <a:xfrm>
            <a:off x="718189" y="1757254"/>
            <a:ext cx="6120177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【</a:t>
            </a:r>
            <a:r>
              <a:rPr lang="zh-CN" altLang="en-US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欣然</a:t>
            </a: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】</a:t>
            </a:r>
            <a:r>
              <a:rPr lang="zh-CN" altLang="en-US" sz="23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愉快的样子。</a:t>
            </a:r>
          </a:p>
        </p:txBody>
      </p:sp>
      <p:sp>
        <p:nvSpPr>
          <p:cNvPr id="17" name="矩形 16"/>
          <p:cNvSpPr/>
          <p:nvPr/>
        </p:nvSpPr>
        <p:spPr>
          <a:xfrm>
            <a:off x="718185" y="2354364"/>
            <a:ext cx="5464452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【</a:t>
            </a:r>
            <a:r>
              <a:rPr lang="zh-CN" altLang="en-US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舒展</a:t>
            </a: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】</a:t>
            </a:r>
            <a:r>
              <a:rPr lang="zh-CN" altLang="en-US" sz="23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伸展张开；不卷缩；不皱。</a:t>
            </a:r>
          </a:p>
        </p:txBody>
      </p:sp>
      <p:sp>
        <p:nvSpPr>
          <p:cNvPr id="19" name="矩形 18"/>
          <p:cNvSpPr/>
          <p:nvPr/>
        </p:nvSpPr>
        <p:spPr>
          <a:xfrm>
            <a:off x="718187" y="3548583"/>
            <a:ext cx="6600237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【</a:t>
            </a:r>
            <a:r>
              <a:rPr lang="zh-CN" altLang="en-US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淡雅</a:t>
            </a: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】</a:t>
            </a:r>
            <a:r>
              <a:rPr lang="zh-CN" altLang="en-US" sz="23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素净雅致；素淡典雅。</a:t>
            </a:r>
          </a:p>
        </p:txBody>
      </p:sp>
      <p:sp>
        <p:nvSpPr>
          <p:cNvPr id="21" name="矩形 20"/>
          <p:cNvSpPr/>
          <p:nvPr/>
        </p:nvSpPr>
        <p:spPr>
          <a:xfrm>
            <a:off x="718186" y="2951473"/>
            <a:ext cx="7784306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【</a:t>
            </a:r>
            <a:r>
              <a:rPr lang="zh-CN" altLang="en-US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灼伤</a:t>
            </a: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】</a:t>
            </a:r>
            <a:r>
              <a:rPr lang="zh-CN" altLang="en-US" sz="23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被火烧伤，烫伤。这里指因阳光强烈而晒伤。</a:t>
            </a:r>
          </a:p>
        </p:txBody>
      </p:sp>
      <p:sp>
        <p:nvSpPr>
          <p:cNvPr id="22" name="矩形 21"/>
          <p:cNvSpPr/>
          <p:nvPr/>
        </p:nvSpPr>
        <p:spPr>
          <a:xfrm>
            <a:off x="718185" y="4145692"/>
            <a:ext cx="6296526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【</a:t>
            </a:r>
            <a:r>
              <a:rPr lang="zh-CN" altLang="en-US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花蕾</a:t>
            </a:r>
            <a:r>
              <a:rPr lang="en-US" altLang="zh-CN" sz="23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】</a:t>
            </a:r>
            <a:r>
              <a:rPr lang="zh-CN" altLang="en-US" sz="23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没有开放的花。通称花骨朵儿。</a:t>
            </a:r>
          </a:p>
        </p:txBody>
      </p:sp>
    </p:spTree>
    <p:extLst>
      <p:ext uri="{BB962C8B-B14F-4D97-AF65-F5344CB8AC3E}">
        <p14:creationId xmlns:p14="http://schemas.microsoft.com/office/powerpoint/2010/main" val="20558402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19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28707" y="1211969"/>
            <a:ext cx="8227034" cy="14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留心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留意</a:t>
            </a: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   舒展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伸展</a:t>
            </a: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   密切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紧密</a:t>
            </a:r>
            <a:endParaRPr lang="en-US" altLang="zh-CN" sz="2900" b="1" dirty="0">
              <a:solidFill>
                <a:srgbClr val="FF0000"/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娇嫩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柔嫩</a:t>
            </a: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   适宜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适合</a:t>
            </a: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   淡雅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素雅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4720" y="173724"/>
            <a:ext cx="2710890" cy="865560"/>
            <a:chOff x="32960" y="231632"/>
            <a:chExt cx="3614520" cy="115408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60" y="231632"/>
              <a:ext cx="1102179" cy="1154080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970537" y="567600"/>
              <a:ext cx="2676943" cy="679269"/>
              <a:chOff x="1844447" y="2511380"/>
              <a:chExt cx="2676943" cy="679269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2009049" y="2511380"/>
                <a:ext cx="1990058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2009049" y="3190649"/>
                <a:ext cx="1999939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3"/>
              <p:cNvSpPr txBox="1">
                <a:spLocks noChangeArrowheads="1"/>
              </p:cNvSpPr>
              <p:nvPr/>
            </p:nvSpPr>
            <p:spPr bwMode="auto">
              <a:xfrm>
                <a:off x="1844447" y="2551128"/>
                <a:ext cx="2676943" cy="61555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2400" b="1" spc="30" dirty="0">
                    <a:solidFill>
                      <a:prstClr val="black"/>
                    </a:solidFill>
                    <a:latin typeface="黑体" panose="02010600030101010101" charset="-122"/>
                    <a:ea typeface="黑体" panose="02010600030101010101" charset="-122"/>
                  </a:rPr>
                  <a:t>词语对对碰</a:t>
                </a: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3990398" y="2511380"/>
                <a:ext cx="307047" cy="33528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V="1">
                <a:off x="4007816" y="2828613"/>
                <a:ext cx="269966" cy="362036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矩形 20"/>
          <p:cNvSpPr/>
          <p:nvPr/>
        </p:nvSpPr>
        <p:spPr>
          <a:xfrm>
            <a:off x="3456261" y="621252"/>
            <a:ext cx="2047676" cy="623248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marL="514350" indent="-514350" algn="ctr">
              <a:buClr>
                <a:srgbClr val="0000FF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3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00FF"/>
                </a:solidFill>
                <a:latin typeface="黑体" panose="02010600030101010101" charset="-122"/>
                <a:ea typeface="黑体" panose="02010600030101010101" charset="-122"/>
              </a:rPr>
              <a:t>近义词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31972" y="3271585"/>
            <a:ext cx="8008616" cy="14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艳丽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素雅</a:t>
            </a: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   怒放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凋谢</a:t>
            </a: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   苏醒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昏迷</a:t>
            </a:r>
            <a:endParaRPr lang="en-US" altLang="zh-CN" sz="2900" b="1" dirty="0">
              <a:solidFill>
                <a:srgbClr val="FF0000"/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密切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疏远</a:t>
            </a: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   干燥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湿润</a:t>
            </a:r>
            <a:r>
              <a:rPr lang="zh-CN" altLang="en-US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   大致</a:t>
            </a:r>
            <a:r>
              <a:rPr lang="en-US" altLang="zh-CN" sz="2900" b="1" dirty="0">
                <a:solidFill>
                  <a:prstClr val="black"/>
                </a:solidFill>
                <a:latin typeface="黑体" panose="02010600030101010101" charset="-122"/>
                <a:ea typeface="黑体" panose="02010600030101010101" charset="-122"/>
              </a:rPr>
              <a:t>——</a:t>
            </a:r>
            <a:r>
              <a:rPr lang="zh-CN" altLang="en-US" sz="2900" b="1" dirty="0">
                <a:solidFill>
                  <a:srgbClr val="FF0000"/>
                </a:solidFill>
                <a:latin typeface="黑体" panose="02010600030101010101" charset="-122"/>
                <a:ea typeface="黑体" panose="02010600030101010101" charset="-122"/>
              </a:rPr>
              <a:t>精确</a:t>
            </a:r>
          </a:p>
        </p:txBody>
      </p:sp>
      <p:sp>
        <p:nvSpPr>
          <p:cNvPr id="23" name="矩形 22"/>
          <p:cNvSpPr/>
          <p:nvPr/>
        </p:nvSpPr>
        <p:spPr>
          <a:xfrm>
            <a:off x="3459526" y="2680868"/>
            <a:ext cx="2047676" cy="623248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marL="514350" indent="-514350" algn="ctr">
              <a:buClr>
                <a:srgbClr val="0000FF"/>
              </a:buClr>
              <a:buFont typeface="Wingdings" panose="05000000000000000000" pitchFamily="2" charset="2"/>
              <a:buChar char="u"/>
              <a:defRPr/>
            </a:pPr>
            <a:r>
              <a:rPr lang="zh-CN" altLang="en-US" sz="3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00FF"/>
                </a:solidFill>
                <a:latin typeface="黑体" panose="02010600030101010101" charset="-122"/>
                <a:ea typeface="黑体" panose="02010600030101010101" charset="-122"/>
              </a:rPr>
              <a:t>反义词</a:t>
            </a:r>
          </a:p>
        </p:txBody>
      </p:sp>
    </p:spTree>
    <p:extLst>
      <p:ext uri="{BB962C8B-B14F-4D97-AF65-F5344CB8AC3E}">
        <p14:creationId xmlns:p14="http://schemas.microsoft.com/office/powerpoint/2010/main" val="11111238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" y="-11430"/>
            <a:ext cx="9134288" cy="51549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7141" y="324658"/>
            <a:ext cx="561692" cy="5770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33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妙</a:t>
            </a:r>
            <a:endParaRPr lang="zh-CN" altLang="en-US" sz="33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07593" y="324658"/>
            <a:ext cx="561692" cy="5770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33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endParaRPr lang="zh-CN" altLang="en-US" sz="33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7367" y="324658"/>
            <a:ext cx="561692" cy="5770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33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57819" y="327745"/>
            <a:ext cx="561692" cy="5770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68580" tIns="34290" rIns="68580" bIns="34290" rtlCol="0">
            <a:spAutoFit/>
          </a:bodyPr>
          <a:lstStyle/>
          <a:p>
            <a:r>
              <a:rPr lang="zh-CN" altLang="en-US" sz="33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</a:t>
            </a:r>
            <a:endParaRPr lang="zh-CN" altLang="en-US" sz="33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1210680" y="1515598"/>
            <a:ext cx="6357836" cy="140807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认真朗读课文，思考：</a:t>
            </a:r>
            <a:endParaRPr lang="en-US" altLang="zh-CN" sz="30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spcBef>
                <a:spcPts val="900"/>
              </a:spcBef>
            </a:pPr>
            <a:r>
              <a:rPr lang="zh-CN" altLang="en-US" sz="29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29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什么是“花钟”？在文中找一找。</a:t>
            </a:r>
            <a:endParaRPr lang="zh-CN" altLang="en-US" sz="29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76931" y="3124236"/>
            <a:ext cx="6766174" cy="14080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9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一位植物学家曾有意把不同时间开放的花种在一起，把花圃修建得像钟面一样，组成</a:t>
            </a:r>
            <a:r>
              <a:rPr lang="zh-CN" altLang="en-US" sz="29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花的“时钟”</a:t>
            </a:r>
            <a:r>
              <a:rPr lang="zh-CN" altLang="en-US" sz="29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7425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873520" y="1481265"/>
            <a:ext cx="6842760" cy="623248"/>
          </a:xfrm>
          <a:prstGeom prst="rect">
            <a:avLst/>
          </a:prstGeom>
          <a:solidFill>
            <a:srgbClr val="B1FFB1"/>
          </a:solidFill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鲜花朵朵，争奇斗艳，芬芳迷人</a:t>
            </a:r>
            <a:r>
              <a:rPr lang="zh-CN" altLang="zh-CN" sz="3600" dirty="0"/>
              <a:t>。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3520" y="2774815"/>
            <a:ext cx="6917416" cy="1943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700" b="1" dirty="0">
                <a:solidFill>
                  <a:srgbClr val="FF0000"/>
                </a:solidFill>
                <a:ea typeface="宋体" panose="02010600030101010101" pitchFamily="2" charset="-122"/>
              </a:rPr>
              <a:t>          </a:t>
            </a:r>
            <a:r>
              <a:rPr lang="zh-CN" altLang="en-US" sz="2900" b="1" dirty="0">
                <a:solidFill>
                  <a:srgbClr val="FF0000"/>
                </a:solidFill>
                <a:ea typeface="宋体" panose="02010600030101010101" pitchFamily="2" charset="-122"/>
              </a:rPr>
              <a:t>课文开头用简短</a:t>
            </a:r>
            <a:r>
              <a:rPr lang="en-US" altLang="zh-CN" sz="2900" b="1" dirty="0">
                <a:solidFill>
                  <a:srgbClr val="FF0000"/>
                </a:solidFill>
                <a:ea typeface="宋体" panose="02010600030101010101" pitchFamily="2" charset="-122"/>
              </a:rPr>
              <a:t>12</a:t>
            </a:r>
            <a:r>
              <a:rPr lang="zh-CN" altLang="en-US" sz="2900" b="1" dirty="0">
                <a:solidFill>
                  <a:srgbClr val="FF0000"/>
                </a:solidFill>
                <a:ea typeface="宋体" panose="02010600030101010101" pitchFamily="2" charset="-122"/>
              </a:rPr>
              <a:t>个字写出了鲜花的数量、种类、</a:t>
            </a:r>
            <a:r>
              <a:rPr lang="zh-CN" altLang="en-US" sz="2900" b="1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charset="0"/>
              </a:rPr>
              <a:t>色彩多，香味浓的特点，把我们带入了花的世界。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965951" y="2169819"/>
            <a:ext cx="1701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578001" y="2199616"/>
            <a:ext cx="557213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3400" b="1">
                <a:solidFill>
                  <a:srgbClr val="0000FF"/>
                </a:solidFill>
              </a:rPr>
              <a:t>多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886709" y="2199616"/>
            <a:ext cx="557213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3400" b="1">
                <a:solidFill>
                  <a:srgbClr val="0000FF"/>
                </a:solidFill>
              </a:rPr>
              <a:t>美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228004" y="2199616"/>
            <a:ext cx="542925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3400" b="1">
                <a:solidFill>
                  <a:srgbClr val="0000FF"/>
                </a:solidFill>
              </a:rPr>
              <a:t>香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353894" y="2166728"/>
            <a:ext cx="1701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5646060" y="2166728"/>
            <a:ext cx="1701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553826" y="567080"/>
            <a:ext cx="5859335" cy="571723"/>
            <a:chOff x="920847" y="351438"/>
            <a:chExt cx="7812446" cy="762297"/>
          </a:xfrm>
        </p:grpSpPr>
        <p:sp>
          <p:nvSpPr>
            <p:cNvPr id="16" name="文本框 45"/>
            <p:cNvSpPr txBox="1"/>
            <p:nvPr/>
          </p:nvSpPr>
          <p:spPr>
            <a:xfrm>
              <a:off x="1428022" y="436627"/>
              <a:ext cx="7305271" cy="677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7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黑体" panose="02010609060101010101" pitchFamily="49" charset="-122"/>
                </a:rPr>
                <a:t>课文开头</a:t>
              </a:r>
              <a:r>
                <a:rPr lang="en-US" altLang="zh-CN" sz="27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黑体" panose="02010609060101010101" pitchFamily="49" charset="-122"/>
                </a:rPr>
                <a:t>12</a:t>
              </a:r>
              <a:r>
                <a:rPr lang="zh-CN" altLang="en-US" sz="27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黑体" panose="02010609060101010101" pitchFamily="49" charset="-122"/>
                </a:rPr>
                <a:t>个字有什么作用</a:t>
              </a:r>
              <a:r>
                <a:rPr lang="zh-CN" altLang="en-US" sz="27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黑体" panose="02010609060101010101" pitchFamily="49" charset="-122"/>
                  <a:sym typeface="+mn-ea"/>
                </a:rPr>
                <a:t>？</a:t>
              </a:r>
              <a:endParaRPr lang="zh-CN" altLang="en-US" sz="2700" b="1" u="sng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0847" y="351438"/>
              <a:ext cx="667512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93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7" grpId="0" animBg="1"/>
      <p:bldP spid="9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318036" y="2347360"/>
            <a:ext cx="1293019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271743" y="2335486"/>
            <a:ext cx="591597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318733" y="2736560"/>
            <a:ext cx="2164979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4936524" y="2742652"/>
            <a:ext cx="1237258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919759" y="3151540"/>
            <a:ext cx="1293019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6775682" y="3145993"/>
            <a:ext cx="1243591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3997256" y="3550711"/>
            <a:ext cx="1262126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7372759" y="3555580"/>
            <a:ext cx="646510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844921" y="3928408"/>
            <a:ext cx="686276" cy="40100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3054677" y="1948174"/>
            <a:ext cx="1293019" cy="335756"/>
          </a:xfrm>
          <a:prstGeom prst="roundRect">
            <a:avLst/>
          </a:prstGeom>
          <a:solidFill>
            <a:srgbClr val="F6BB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274165" y="1470381"/>
            <a:ext cx="8171678" cy="29131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dirty="0">
                <a:uFill>
                  <a:solidFill>
                    <a:srgbClr val="FF3399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400" b="1" dirty="0">
                <a:uFill>
                  <a:solidFill>
                    <a:srgbClr val="FF3399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是我们留心观察，就会发现，一天之内，不同的花开放的时间是不同的。凌晨四点，牵牛花吹起了紫色的小喇叭；五点左右，艳丽的蔷薇绽开了笑脸；七点，睡莲从梦中醒来；中午十二点左右，午时花开花了；下午三点，万寿菊欣然怒放；傍晚六点，烟草花在暮色中苏醒；月光花在七点左右舒展开自己的花瓣；夜来香在晚上八点开花；昙花却在九点左右含笑一现</a:t>
            </a:r>
            <a:r>
              <a:rPr lang="en-US" sz="2400" b="1" dirty="0">
                <a:uFill>
                  <a:solidFill>
                    <a:srgbClr val="FF3399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en-US" altLang="en-US" sz="2400" b="1" dirty="0">
              <a:uFill>
                <a:solidFill>
                  <a:srgbClr val="FF3399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84498" y="914000"/>
            <a:ext cx="1877758" cy="4847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本段总起句</a:t>
            </a:r>
            <a:endParaRPr lang="en-US" altLang="en-US" sz="2700" b="1" u="wavy" dirty="0">
              <a:solidFill>
                <a:srgbClr val="0000FF"/>
              </a:solidFill>
              <a:uFill>
                <a:solidFill>
                  <a:srgbClr val="FF3399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997795" y="1863859"/>
            <a:ext cx="715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78617" y="2283929"/>
            <a:ext cx="243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90500" y="264399"/>
            <a:ext cx="6685178" cy="571723"/>
            <a:chOff x="920847" y="351438"/>
            <a:chExt cx="8913570" cy="762297"/>
          </a:xfrm>
        </p:grpSpPr>
        <p:sp>
          <p:nvSpPr>
            <p:cNvPr id="21" name="文本框 45"/>
            <p:cNvSpPr txBox="1"/>
            <p:nvPr/>
          </p:nvSpPr>
          <p:spPr>
            <a:xfrm>
              <a:off x="1428022" y="436627"/>
              <a:ext cx="8406395" cy="677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7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黑体" panose="02010609060101010101" pitchFamily="49" charset="-122"/>
                </a:rPr>
                <a:t>继续读第</a:t>
              </a:r>
              <a:r>
                <a:rPr lang="en-US" altLang="zh-CN" sz="27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黑体" panose="02010609060101010101" pitchFamily="49" charset="-122"/>
                </a:rPr>
                <a:t>1</a:t>
              </a:r>
              <a:r>
                <a:rPr lang="zh-CN" altLang="en-US" sz="2700" b="1" dirty="0">
                  <a:solidFill>
                    <a:prstClr val="black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黑体" panose="02010609060101010101" pitchFamily="49" charset="-122"/>
                </a:rPr>
                <a:t>自然段，找出表示时间的词语。</a:t>
              </a:r>
              <a:endParaRPr lang="zh-CN" altLang="en-US" sz="2700" b="1" u="sng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0847" y="351438"/>
              <a:ext cx="667512" cy="731520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3893631" y="4172824"/>
            <a:ext cx="1266622" cy="1030263"/>
            <a:chOff x="1987230" y="5007451"/>
            <a:chExt cx="1688829" cy="1373680"/>
          </a:xfrm>
        </p:grpSpPr>
        <p:sp>
          <p:nvSpPr>
            <p:cNvPr id="33" name="对话气泡: 椭圆形 15">
              <a:extLst>
                <a:ext uri="{FF2B5EF4-FFF2-40B4-BE49-F238E27FC236}">
                  <a16:creationId xmlns:a16="http://schemas.microsoft.com/office/drawing/2014/main" xmlns="" id="{D07AEA1C-8B4F-42E2-B139-DD97832AA3D8}"/>
                </a:ext>
              </a:extLst>
            </p:cNvPr>
            <p:cNvSpPr/>
            <p:nvPr/>
          </p:nvSpPr>
          <p:spPr bwMode="auto">
            <a:xfrm>
              <a:off x="1987230" y="5007451"/>
              <a:ext cx="1655878" cy="717215"/>
            </a:xfrm>
            <a:prstGeom prst="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eaLnBrk="0" hangingPunct="0">
                <a:defRPr/>
              </a:pPr>
              <a:endParaRPr lang="zh-CN" altLang="en-US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2003183" y="5019060"/>
              <a:ext cx="1672876" cy="1362071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700" b="1" ker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排比句</a:t>
              </a:r>
              <a:endParaRPr lang="en-US" altLang="zh-CN" sz="27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5" grpId="0" bldLvl="0" animBg="1"/>
      <p:bldP spid="18" grpId="0" bldLvl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2834" y="192955"/>
            <a:ext cx="4091907" cy="1077980"/>
            <a:chOff x="827669" y="650596"/>
            <a:chExt cx="5455876" cy="1437306"/>
          </a:xfrm>
        </p:grpSpPr>
        <p:sp>
          <p:nvSpPr>
            <p:cNvPr id="3" name="矩形 2"/>
            <p:cNvSpPr/>
            <p:nvPr/>
          </p:nvSpPr>
          <p:spPr>
            <a:xfrm>
              <a:off x="1916537" y="1015306"/>
              <a:ext cx="4367008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思考并回答问题：</a:t>
              </a: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669" y="650596"/>
              <a:ext cx="1088868" cy="1437306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1341587" y="1410879"/>
            <a:ext cx="5532605" cy="4847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自然段主要写的是什么内容？</a:t>
            </a:r>
          </a:p>
        </p:txBody>
      </p:sp>
      <p:sp>
        <p:nvSpPr>
          <p:cNvPr id="8" name="矩形 7"/>
          <p:cNvSpPr/>
          <p:nvPr/>
        </p:nvSpPr>
        <p:spPr>
          <a:xfrm>
            <a:off x="1675220" y="2035570"/>
            <a:ext cx="4960363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按照从早到晚的时间顺序列举了九种花在不同时间</a:t>
            </a:r>
            <a:r>
              <a:rPr lang="zh-CN" altLang="en-US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r>
              <a:rPr lang="zh-CN" altLang="zh-CN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开放。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41584" y="3152436"/>
            <a:ext cx="4836902" cy="4847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末尾的省略号有什么作用？ </a:t>
            </a:r>
          </a:p>
        </p:txBody>
      </p:sp>
      <p:sp>
        <p:nvSpPr>
          <p:cNvPr id="10" name="矩形 9"/>
          <p:cNvSpPr/>
          <p:nvPr/>
        </p:nvSpPr>
        <p:spPr>
          <a:xfrm>
            <a:off x="1718470" y="3735049"/>
            <a:ext cx="5003611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省略号表明还有很多花开放的时间不同。</a:t>
            </a:r>
          </a:p>
        </p:txBody>
      </p:sp>
    </p:spTree>
    <p:extLst>
      <p:ext uri="{BB962C8B-B14F-4D97-AF65-F5344CB8AC3E}">
        <p14:creationId xmlns:p14="http://schemas.microsoft.com/office/powerpoint/2010/main" val="21019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408" y="2"/>
            <a:ext cx="9158408" cy="512559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1865" y="258313"/>
            <a:ext cx="8291368" cy="814864"/>
            <a:chOff x="4095938" y="400685"/>
            <a:chExt cx="3465007" cy="1086485"/>
          </a:xfrm>
        </p:grpSpPr>
        <p:sp>
          <p:nvSpPr>
            <p:cNvPr id="5" name="圆角矩形 4"/>
            <p:cNvSpPr/>
            <p:nvPr/>
          </p:nvSpPr>
          <p:spPr>
            <a:xfrm>
              <a:off x="4095938" y="400685"/>
              <a:ext cx="3465007" cy="1086485"/>
            </a:xfrm>
            <a:prstGeom prst="roundRect">
              <a:avLst/>
            </a:pr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095938" y="483104"/>
              <a:ext cx="3465007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4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自由读第</a:t>
              </a:r>
              <a:r>
                <a:rPr lang="en-US" altLang="zh-CN" sz="34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en-US" sz="3400" b="1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自然段，想象各种花开花的样子。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776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" y="0"/>
            <a:ext cx="9143999" cy="5147320"/>
          </a:xfrm>
          <a:prstGeom prst="bevel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" y="0"/>
            <a:ext cx="9143999" cy="567848"/>
          </a:xfrm>
          <a:prstGeom prst="rect">
            <a:avLst/>
          </a:prstGeom>
          <a:solidFill>
            <a:srgbClr val="FFF4A4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凌晨四点，</a:t>
            </a:r>
            <a:r>
              <a:rPr lang="zh-CN" altLang="en-US" sz="27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牵牛花</a:t>
            </a:r>
            <a:r>
              <a:rPr lang="zh-CN" altLang="en-US" sz="27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吹起了紫色的小喇叭；</a:t>
            </a:r>
            <a:endParaRPr kumimoji="1" lang="zh-CN" altLang="en-US" sz="27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173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2"/>
          <a:stretch/>
        </p:blipFill>
        <p:spPr>
          <a:xfrm>
            <a:off x="-18536" y="3"/>
            <a:ext cx="9162534" cy="5143499"/>
          </a:xfrm>
          <a:prstGeom prst="bevel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" y="0"/>
            <a:ext cx="9143999" cy="567848"/>
          </a:xfrm>
          <a:prstGeom prst="rect">
            <a:avLst/>
          </a:prstGeom>
          <a:solidFill>
            <a:srgbClr val="FFF4A4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2700">
                <a:latin typeface="黑体" panose="02010609060101010101" pitchFamily="49" charset="-122"/>
                <a:ea typeface="黑体" panose="02010609060101010101" pitchFamily="49" charset="-122"/>
              </a:rPr>
              <a:t>五点左右，艳丽的</a:t>
            </a:r>
            <a:r>
              <a:rPr lang="zh-CN" altLang="en-US" sz="27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蔷薇</a:t>
            </a:r>
            <a:r>
              <a:rPr lang="zh-CN" altLang="en-US" sz="27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绽开了笑脸；</a:t>
            </a:r>
            <a:endParaRPr kumimoji="1" lang="zh-CN" altLang="en-US" sz="27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827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526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3776" y="0"/>
            <a:ext cx="3286370" cy="5124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七点，</a:t>
            </a:r>
            <a:r>
              <a:rPr lang="zh-CN" altLang="en-US" sz="24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睡莲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从梦</a:t>
            </a:r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中醒来；</a:t>
            </a:r>
            <a:endParaRPr lang="zh-CN" altLang="en-US" sz="24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" y="1519"/>
            <a:ext cx="9138062" cy="514046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22519" y="676789"/>
            <a:ext cx="3644684" cy="3835566"/>
            <a:chOff x="696691" y="902385"/>
            <a:chExt cx="4859579" cy="511408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6691" y="2372500"/>
              <a:ext cx="4859579" cy="36439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文本框 45"/>
            <p:cNvSpPr txBox="1"/>
            <p:nvPr/>
          </p:nvSpPr>
          <p:spPr>
            <a:xfrm>
              <a:off x="1207906" y="902385"/>
              <a:ext cx="3545327" cy="1231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sz="27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中午十二点左右，</a:t>
              </a:r>
              <a:r>
                <a:rPr lang="zh-CN" altLang="en-US" sz="27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午时花</a:t>
              </a:r>
              <a:r>
                <a:rPr lang="zh-CN" altLang="en-US" sz="27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开花了；</a:t>
              </a:r>
              <a:endParaRPr lang="zh-CN" altLang="en-US" sz="2700" b="1" u="sng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77555" y="686056"/>
            <a:ext cx="3650903" cy="3826301"/>
            <a:chOff x="6236734" y="914739"/>
            <a:chExt cx="4867871" cy="5101734"/>
          </a:xfrm>
        </p:grpSpPr>
        <p:pic>
          <p:nvPicPr>
            <p:cNvPr id="5" name="图片 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6734" y="2372500"/>
              <a:ext cx="4867871" cy="36439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文本框 45"/>
            <p:cNvSpPr txBox="1"/>
            <p:nvPr/>
          </p:nvSpPr>
          <p:spPr>
            <a:xfrm>
              <a:off x="6962015" y="914739"/>
              <a:ext cx="3895454" cy="1231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sz="27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下午三点，</a:t>
              </a:r>
              <a:r>
                <a:rPr lang="zh-CN" altLang="en-US" sz="27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万寿菊</a:t>
              </a:r>
              <a:r>
                <a:rPr lang="zh-CN" altLang="en-US" sz="27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欣然怒放；</a:t>
              </a:r>
              <a:endParaRPr lang="zh-CN" altLang="en-US" sz="2700" b="1" u="sng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55036" y="157390"/>
            <a:ext cx="3985053" cy="4630518"/>
            <a:chOff x="473376" y="209852"/>
            <a:chExt cx="5313404" cy="6174025"/>
          </a:xfrm>
        </p:grpSpPr>
        <p:pic>
          <p:nvPicPr>
            <p:cNvPr id="22531" name="图片 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76" y="209852"/>
              <a:ext cx="5313404" cy="4802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矩形 2"/>
            <p:cNvSpPr/>
            <p:nvPr/>
          </p:nvSpPr>
          <p:spPr>
            <a:xfrm>
              <a:off x="1166615" y="5152770"/>
              <a:ext cx="3924371" cy="12311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7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傍晚六点，</a:t>
              </a:r>
              <a:r>
                <a:rPr lang="zh-CN" altLang="en-US" sz="27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烟草花</a:t>
              </a:r>
              <a:r>
                <a:rPr lang="zh-CN" altLang="en-US" sz="27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在暮色</a:t>
              </a:r>
              <a:r>
                <a:rPr lang="zh-CN" altLang="en-US" sz="27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中苏醒；</a:t>
              </a:r>
              <a:endParaRPr lang="zh-CN" altLang="en-US" sz="27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57351" y="803192"/>
            <a:ext cx="4136906" cy="4066914"/>
            <a:chOff x="6343134" y="1070922"/>
            <a:chExt cx="5515875" cy="54225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3134" y="2361947"/>
              <a:ext cx="5515875" cy="4131527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7072503" y="1070922"/>
              <a:ext cx="4057135" cy="12311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700" b="1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月光花</a:t>
              </a:r>
              <a:r>
                <a:rPr lang="zh-CN" altLang="en-US" sz="27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在七点左右舒展开自己的花瓣；</a:t>
              </a:r>
              <a:endPara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34902" y="231976"/>
            <a:ext cx="4759643" cy="67864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3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夜来香</a:t>
            </a:r>
            <a:r>
              <a:rPr lang="zh-CN" altLang="en-US" sz="3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33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晚上八点开花；</a:t>
            </a:r>
            <a:endParaRPr lang="zh-CN" altLang="en-US" sz="33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7289" y="948406"/>
            <a:ext cx="5336381" cy="3793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650372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9087" y="4498596"/>
            <a:ext cx="4435679" cy="5678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7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昙花</a:t>
            </a:r>
            <a:r>
              <a:rPr lang="zh-CN" altLang="en-US" sz="27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却在九点左右含笑一现。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7125" y="0"/>
            <a:ext cx="2606879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框 1"/>
          <p:cNvSpPr txBox="1">
            <a:spLocks noChangeArrowheads="1"/>
          </p:cNvSpPr>
          <p:nvPr/>
        </p:nvSpPr>
        <p:spPr bwMode="auto">
          <a:xfrm>
            <a:off x="1041461" y="1239217"/>
            <a:ext cx="7076933" cy="231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685800">
              <a:lnSpc>
                <a:spcPct val="120000"/>
              </a:lnSpc>
              <a:spcBef>
                <a:spcPts val="675"/>
              </a:spcBef>
              <a:defRPr/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牵牛花</a:t>
            </a:r>
            <a:r>
              <a:rPr lang="zh-CN" altLang="en-US" sz="27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吹起了紫色的</a:t>
            </a:r>
            <a:r>
              <a:rPr lang="zh-CN" altLang="en-US" sz="27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小喇叭。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800">
              <a:lnSpc>
                <a:spcPct val="120000"/>
              </a:lnSpc>
              <a:spcBef>
                <a:spcPts val="675"/>
              </a:spcBef>
              <a:defRPr/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蔷薇</a:t>
            </a: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_____________   </a:t>
            </a: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睡莲</a:t>
            </a: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_______________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800">
              <a:lnSpc>
                <a:spcPct val="120000"/>
              </a:lnSpc>
              <a:spcBef>
                <a:spcPts val="675"/>
              </a:spcBef>
              <a:defRPr/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万寿菊</a:t>
            </a: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    </a:t>
            </a: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烟草花</a:t>
            </a: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_____________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defTabSz="685800">
              <a:lnSpc>
                <a:spcPct val="120000"/>
              </a:lnSpc>
              <a:spcBef>
                <a:spcPts val="675"/>
              </a:spcBef>
              <a:defRPr/>
            </a:pP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月光花</a:t>
            </a: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_________________    </a:t>
            </a:r>
            <a:r>
              <a:rPr lang="zh-CN" altLang="en-US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昙花</a:t>
            </a:r>
            <a:r>
              <a:rPr lang="en-US" altLang="zh-CN" sz="27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6626" name="矩形 2"/>
          <p:cNvSpPr/>
          <p:nvPr/>
        </p:nvSpPr>
        <p:spPr>
          <a:xfrm>
            <a:off x="566158" y="613898"/>
            <a:ext cx="3851288" cy="56784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  <a:spcBef>
                <a:spcPts val="675"/>
              </a:spcBef>
            </a:pPr>
            <a:r>
              <a:rPr lang="zh-CN" altLang="en-US" sz="27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根据原文内容，</a:t>
            </a:r>
            <a:r>
              <a:rPr lang="zh-CN" altLang="en-US" sz="27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填一填。</a:t>
            </a:r>
          </a:p>
        </p:txBody>
      </p:sp>
      <p:sp>
        <p:nvSpPr>
          <p:cNvPr id="5" name="矩形 4"/>
          <p:cNvSpPr/>
          <p:nvPr/>
        </p:nvSpPr>
        <p:spPr>
          <a:xfrm>
            <a:off x="1993003" y="1817033"/>
            <a:ext cx="2152688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 eaLnBrk="0" hangingPunct="0">
              <a:defRPr/>
            </a:pPr>
            <a:r>
              <a:rPr lang="zh-CN" altLang="en-US" sz="25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绽开</a:t>
            </a:r>
            <a:r>
              <a:rPr lang="zh-CN" altLang="en-US" sz="25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了笑脸。</a:t>
            </a:r>
            <a:endParaRPr lang="zh-CN" altLang="en-US" sz="25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35945" y="1817033"/>
            <a:ext cx="2126392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 eaLnBrk="0" hangingPunct="0">
              <a:defRPr/>
            </a:pPr>
            <a:r>
              <a:rPr lang="zh-CN" altLang="en-US" sz="25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从梦</a:t>
            </a:r>
            <a:r>
              <a:rPr lang="zh-CN" altLang="en-US" sz="25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中醒来。</a:t>
            </a:r>
            <a:endParaRPr lang="zh-CN" altLang="en-US" sz="25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96894" y="2384647"/>
            <a:ext cx="1768316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 eaLnBrk="0" hangingPunct="0">
              <a:defRPr/>
            </a:pPr>
            <a:r>
              <a:rPr lang="zh-CN" altLang="en-US" sz="25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欣然怒放。</a:t>
            </a:r>
            <a:endParaRPr lang="zh-CN" altLang="en-US" sz="25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33657" y="2384647"/>
            <a:ext cx="2378393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 eaLnBrk="0" hangingPunct="0">
              <a:defRPr/>
            </a:pPr>
            <a:r>
              <a:rPr lang="zh-CN" altLang="en-US" sz="25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在暮色</a:t>
            </a:r>
            <a:r>
              <a:rPr lang="zh-CN" altLang="en-US" sz="25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中苏醒。</a:t>
            </a:r>
            <a:endParaRPr lang="zh-CN" altLang="en-US" sz="25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66004" y="2990050"/>
            <a:ext cx="3118009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 eaLnBrk="0" hangingPunct="0">
              <a:defRPr/>
            </a:pPr>
            <a:r>
              <a:rPr lang="zh-CN" altLang="en-US" sz="25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舒展开自己</a:t>
            </a:r>
            <a:r>
              <a:rPr lang="zh-CN" altLang="en-US" sz="25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的花瓣。</a:t>
            </a:r>
            <a:endParaRPr lang="zh-CN" altLang="en-US" sz="25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36842" y="2990050"/>
            <a:ext cx="1803632" cy="453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 eaLnBrk="0" hangingPunct="0">
              <a:defRPr/>
            </a:pPr>
            <a:r>
              <a:rPr lang="zh-CN" altLang="en-US" sz="25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含笑</a:t>
            </a:r>
            <a:r>
              <a:rPr lang="zh-CN" altLang="en-US" sz="2500" b="1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一现。</a:t>
            </a:r>
            <a:endParaRPr lang="zh-CN" altLang="en-US" sz="25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3" name="文本框 2"/>
          <p:cNvSpPr txBox="1">
            <a:spLocks noChangeArrowheads="1"/>
          </p:cNvSpPr>
          <p:nvPr/>
        </p:nvSpPr>
        <p:spPr bwMode="auto">
          <a:xfrm>
            <a:off x="171921" y="3695378"/>
            <a:ext cx="8816002" cy="1029513"/>
          </a:xfrm>
          <a:prstGeom prst="rect">
            <a:avLst/>
          </a:prstGeom>
          <a:solidFill>
            <a:srgbClr val="D8F6FF"/>
          </a:solidFill>
          <a:ln w="3810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b="1">
                <a:solidFill>
                  <a:srgbClr val="FF0000"/>
                </a:solidFill>
              </a:rPr>
              <a:t>拟人</a:t>
            </a:r>
            <a:r>
              <a:rPr lang="zh-CN" altLang="zh-CN" sz="2400" b="1">
                <a:solidFill>
                  <a:srgbClr val="0000FF"/>
                </a:solidFill>
              </a:rPr>
              <a:t>的修辞手法，</a:t>
            </a:r>
            <a:r>
              <a:rPr lang="zh-CN" altLang="en-US" sz="2400" b="1">
                <a:solidFill>
                  <a:srgbClr val="0000FF"/>
                </a:solidFill>
              </a:rPr>
              <a:t>不同的</a:t>
            </a:r>
            <a:r>
              <a:rPr lang="zh-CN" altLang="en-US" sz="2400" b="1">
                <a:solidFill>
                  <a:srgbClr val="0000FF"/>
                </a:solidFill>
                <a:sym typeface="+mn-ea"/>
              </a:rPr>
              <a:t>表达方式，生动形象地</a:t>
            </a:r>
            <a:r>
              <a:rPr lang="zh-CN" altLang="zh-CN" sz="2400" b="1">
                <a:solidFill>
                  <a:srgbClr val="0000FF"/>
                </a:solidFill>
              </a:rPr>
              <a:t>描绘了各种花开放</a:t>
            </a:r>
            <a:r>
              <a:rPr lang="zh-CN" altLang="en-US" sz="2400" b="1">
                <a:solidFill>
                  <a:srgbClr val="0000FF"/>
                </a:solidFill>
              </a:rPr>
              <a:t>时</a:t>
            </a:r>
            <a:r>
              <a:rPr lang="zh-CN" altLang="zh-CN" sz="2400" b="1">
                <a:solidFill>
                  <a:srgbClr val="0000FF"/>
                </a:solidFill>
              </a:rPr>
              <a:t>的情景，</a:t>
            </a:r>
            <a:r>
              <a:rPr lang="zh-CN" altLang="en-US" sz="2400" b="1">
                <a:solidFill>
                  <a:srgbClr val="0000FF"/>
                </a:solidFill>
              </a:rPr>
              <a:t>避免了语言上的单调重复，使文章显得生动、有趣。</a:t>
            </a:r>
            <a:endParaRPr lang="zh-CN" altLang="zh-CN" sz="2400" b="1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9" y="6179"/>
            <a:ext cx="9137825" cy="5137323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892086" y="2348868"/>
            <a:ext cx="3265695" cy="2252752"/>
            <a:chOff x="422055" y="2917309"/>
            <a:chExt cx="4354260" cy="3003669"/>
          </a:xfrm>
        </p:grpSpPr>
        <p:sp>
          <p:nvSpPr>
            <p:cNvPr id="4" name="文本框 3"/>
            <p:cNvSpPr txBox="1"/>
            <p:nvPr/>
          </p:nvSpPr>
          <p:spPr>
            <a:xfrm>
              <a:off x="1658447" y="3583004"/>
              <a:ext cx="3117868" cy="2283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700" b="1">
                  <a:solidFill>
                    <a:srgbClr val="FF0000"/>
                  </a:solidFill>
                  <a:latin typeface="+mn-ea"/>
                  <a:cs typeface="楷体" panose="02010609060101010101" pitchFamily="49" charset="-122"/>
                  <a:sym typeface="+mn-ea"/>
                </a:rPr>
                <a:t>    早上七点，</a:t>
              </a:r>
              <a:r>
                <a:rPr lang="zh-CN" altLang="en-US" sz="2700" b="1">
                  <a:solidFill>
                    <a:srgbClr val="0000FF"/>
                  </a:solidFill>
                  <a:latin typeface="+mn-ea"/>
                  <a:cs typeface="楷体" panose="02010609060101010101" pitchFamily="49" charset="-122"/>
                  <a:sym typeface="+mn-ea"/>
                </a:rPr>
                <a:t>牡丹花</a:t>
              </a:r>
              <a:r>
                <a:rPr lang="zh-CN" altLang="en-US" sz="2700" b="1">
                  <a:solidFill>
                    <a:srgbClr val="FF0000"/>
                  </a:solidFill>
                  <a:latin typeface="+mn-ea"/>
                  <a:cs typeface="楷体" panose="02010609060101010101" pitchFamily="49" charset="-122"/>
                  <a:sym typeface="+mn-ea"/>
                </a:rPr>
                <a:t>披上了红色的外衣。</a:t>
              </a:r>
              <a:endParaRPr lang="zh-CN" altLang="en-US" sz="2700" b="1">
                <a:solidFill>
                  <a:srgbClr val="FF0000"/>
                </a:solidFill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2055" y="2917309"/>
              <a:ext cx="1293471" cy="3003669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3229057" y="493698"/>
            <a:ext cx="2459762" cy="844273"/>
            <a:chOff x="614858" y="685609"/>
            <a:chExt cx="3279682" cy="1125697"/>
          </a:xfrm>
        </p:grpSpPr>
        <p:sp>
          <p:nvSpPr>
            <p:cNvPr id="2" name="矩形 1"/>
            <p:cNvSpPr/>
            <p:nvPr/>
          </p:nvSpPr>
          <p:spPr>
            <a:xfrm>
              <a:off x="1068790" y="833486"/>
              <a:ext cx="2825750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3600" b="1" u="sng">
                  <a:solidFill>
                    <a:srgbClr val="0000FF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宋体" panose="02010600030101010101" pitchFamily="2" charset="-122"/>
                  <a:cs typeface="+mj-ea"/>
                </a:rPr>
                <a:t>我会写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58" y="685609"/>
              <a:ext cx="1027199" cy="1125697"/>
            </a:xfrm>
            <a:prstGeom prst="rect">
              <a:avLst/>
            </a:prstGeom>
          </p:spPr>
        </p:pic>
      </p:grpSp>
      <p:sp>
        <p:nvSpPr>
          <p:cNvPr id="11" name="文本框 45"/>
          <p:cNvSpPr txBox="1"/>
          <p:nvPr/>
        </p:nvSpPr>
        <p:spPr>
          <a:xfrm>
            <a:off x="490489" y="1663758"/>
            <a:ext cx="8165421" cy="484748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700" b="1">
                <a:latin typeface="黑体" panose="02010609060101010101" pitchFamily="49" charset="-122"/>
                <a:ea typeface="黑体" panose="02010609060101010101" pitchFamily="49" charset="-122"/>
              </a:rPr>
              <a:t>仿照课文中表达鲜花开放的语句，写一写你喜欢的花。</a:t>
            </a:r>
            <a:endParaRPr lang="zh-CN" altLang="en-US" sz="2700" b="1" u="sng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77983" y="2335429"/>
            <a:ext cx="3760458" cy="2508518"/>
            <a:chOff x="6237311" y="3113903"/>
            <a:chExt cx="5013944" cy="33446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7311" y="3113903"/>
              <a:ext cx="5013944" cy="3344690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9298100" y="3131822"/>
              <a:ext cx="195315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300" b="1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牡丹花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242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659769" y="418962"/>
            <a:ext cx="3971253" cy="2252752"/>
            <a:chOff x="422055" y="2917309"/>
            <a:chExt cx="5295004" cy="3003669"/>
          </a:xfrm>
        </p:grpSpPr>
        <p:sp>
          <p:nvSpPr>
            <p:cNvPr id="15" name="文本框 14"/>
            <p:cNvSpPr txBox="1"/>
            <p:nvPr/>
          </p:nvSpPr>
          <p:spPr>
            <a:xfrm>
              <a:off x="1658446" y="3583004"/>
              <a:ext cx="4058613" cy="2283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700" b="1">
                  <a:solidFill>
                    <a:srgbClr val="FF0000"/>
                  </a:solidFill>
                  <a:latin typeface="+mn-ea"/>
                  <a:cs typeface="楷体" panose="02010609060101010101" pitchFamily="49" charset="-122"/>
                  <a:sym typeface="+mn-ea"/>
                </a:rPr>
                <a:t>    凌晨四至六点，向日葵绽放出阳光般灿烂的笑容。</a:t>
              </a:r>
              <a:endParaRPr lang="zh-CN" altLang="en-US" sz="2700" b="1">
                <a:solidFill>
                  <a:srgbClr val="FF0000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2055" y="2917309"/>
              <a:ext cx="1293471" cy="3003669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/>
        </p:nvSpPr>
        <p:spPr>
          <a:xfrm>
            <a:off x="5013211" y="3338197"/>
            <a:ext cx="3815692" cy="10664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>
              <a:lnSpc>
                <a:spcPct val="120000"/>
              </a:lnSpc>
              <a:spcBef>
                <a:spcPts val="675"/>
              </a:spcBef>
              <a:defRPr/>
            </a:pPr>
            <a:r>
              <a:rPr lang="zh-CN" altLang="en-US" sz="2700" b="1">
                <a:solidFill>
                  <a:srgbClr val="FF0000"/>
                </a:solidFill>
                <a:latin typeface="+mn-ea"/>
                <a:cs typeface="楷体" panose="02010609060101010101" pitchFamily="49" charset="-122"/>
                <a:sym typeface="+mn-ea"/>
              </a:rPr>
              <a:t>    下午四点，蝴蝶兰睁开了蒙眬的睡眼。</a:t>
            </a:r>
            <a:endParaRPr lang="en-US" altLang="zh-CN" sz="2700" b="1" dirty="0">
              <a:solidFill>
                <a:srgbClr val="FF0000"/>
              </a:solidFill>
              <a:latin typeface="+mn-ea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" y="3"/>
            <a:ext cx="4430517" cy="2490131"/>
            <a:chOff x="0" y="0"/>
            <a:chExt cx="5907356" cy="332017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907356" cy="3320175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44796" y="66689"/>
              <a:ext cx="1527485" cy="636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 eaLnBrk="0" hangingPunct="0">
                <a:defRPr/>
              </a:pPr>
              <a:r>
                <a:rPr lang="zh-CN" altLang="en-US" sz="2500" b="1">
                  <a:solidFill>
                    <a:srgbClr val="0000FF"/>
                  </a:solidFill>
                  <a:latin typeface="+mn-ea"/>
                  <a:ea typeface="+mn-ea"/>
                  <a:sym typeface="+mn-ea"/>
                </a:rPr>
                <a:t>向日葵</a:t>
              </a:r>
              <a:endParaRPr lang="zh-CN" altLang="en-US" sz="2500" b="1" dirty="0">
                <a:solidFill>
                  <a:srgbClr val="0000FF"/>
                </a:solidFill>
                <a:latin typeface="+mn-ea"/>
                <a:ea typeface="+mn-ea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88838" y="2671714"/>
            <a:ext cx="3641678" cy="2226422"/>
            <a:chOff x="1051784" y="3562282"/>
            <a:chExt cx="4855571" cy="296856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0199" y="3562282"/>
              <a:ext cx="4127156" cy="2968563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1051784" y="4353979"/>
              <a:ext cx="728415" cy="166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 eaLnBrk="0" hangingPunct="0">
                <a:defRPr/>
              </a:pPr>
              <a:r>
                <a:rPr lang="zh-CN" altLang="en-US" sz="2500" b="1">
                  <a:solidFill>
                    <a:srgbClr val="FF0000"/>
                  </a:solidFill>
                  <a:latin typeface="+mn-ea"/>
                  <a:ea typeface="+mn-ea"/>
                  <a:sym typeface="+mn-ea"/>
                </a:rPr>
                <a:t>蝴</a:t>
              </a:r>
              <a:endParaRPr lang="en-US" altLang="zh-CN" sz="2500" b="1">
                <a:solidFill>
                  <a:srgbClr val="FF0000"/>
                </a:solidFill>
                <a:latin typeface="+mn-ea"/>
                <a:ea typeface="+mn-ea"/>
                <a:sym typeface="+mn-ea"/>
              </a:endParaRPr>
            </a:p>
            <a:p>
              <a:pPr defTabSz="685800" eaLnBrk="0" hangingPunct="0">
                <a:defRPr/>
              </a:pPr>
              <a:r>
                <a:rPr lang="zh-CN" altLang="en-US" sz="2500" b="1">
                  <a:solidFill>
                    <a:srgbClr val="FF0000"/>
                  </a:solidFill>
                  <a:latin typeface="+mn-ea"/>
                  <a:ea typeface="+mn-ea"/>
                  <a:sym typeface="+mn-ea"/>
                </a:rPr>
                <a:t>蝶</a:t>
              </a:r>
              <a:endParaRPr lang="en-US" altLang="zh-CN" sz="2500" b="1">
                <a:solidFill>
                  <a:srgbClr val="FF0000"/>
                </a:solidFill>
                <a:latin typeface="+mn-ea"/>
                <a:ea typeface="+mn-ea"/>
                <a:sym typeface="+mn-ea"/>
              </a:endParaRPr>
            </a:p>
            <a:p>
              <a:pPr defTabSz="685800" eaLnBrk="0" hangingPunct="0">
                <a:defRPr/>
              </a:pPr>
              <a:r>
                <a:rPr lang="zh-CN" altLang="en-US" sz="2500" b="1">
                  <a:solidFill>
                    <a:srgbClr val="FF0000"/>
                  </a:solidFill>
                  <a:latin typeface="+mn-ea"/>
                  <a:ea typeface="+mn-ea"/>
                  <a:sym typeface="+mn-ea"/>
                </a:rPr>
                <a:t>兰</a:t>
              </a:r>
              <a:endParaRPr lang="zh-CN" altLang="en-US" sz="2500" b="1" dirty="0">
                <a:solidFill>
                  <a:srgbClr val="FF0000"/>
                </a:solidFill>
                <a:latin typeface="+mn-ea"/>
                <a:ea typeface="+mn-ea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0480" y="340738"/>
            <a:ext cx="7704773" cy="186512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读了第一自然段我知道了：</a:t>
            </a:r>
            <a:endParaRPr lang="en-US" altLang="zh-CN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900"/>
              </a:spcBef>
            </a:pPr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一天之内，不同</a:t>
            </a:r>
            <a:r>
              <a:rPr lang="zh-CN" altLang="en-US" sz="27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的花开放的</a:t>
            </a:r>
            <a:r>
              <a:rPr lang="en-US" altLang="zh-CN" sz="27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______</a:t>
            </a:r>
            <a:r>
              <a:rPr lang="zh-CN" altLang="en-US" sz="27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是不同的，开放的</a:t>
            </a:r>
            <a:r>
              <a:rPr lang="en-US" altLang="zh-CN" sz="27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__</a:t>
            </a:r>
            <a:r>
              <a:rPr lang="zh-CN" altLang="en-US" sz="2700" b="1" u="sng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</a:t>
            </a:r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也不同。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86993" y="1008535"/>
            <a:ext cx="834203" cy="484748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22047" y="1568411"/>
            <a:ext cx="834203" cy="484748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样子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7491" y="2234908"/>
            <a:ext cx="5456185" cy="2703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1"/>
          <p:cNvSpPr txBox="1"/>
          <p:nvPr/>
        </p:nvSpPr>
        <p:spPr>
          <a:xfrm>
            <a:off x="1122349" y="907913"/>
            <a:ext cx="6205213" cy="6047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9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不同的植物为什么开花的时间不同</a:t>
            </a:r>
            <a:r>
              <a:rPr lang="zh-CN" altLang="en-US" sz="29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呢？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5069" y="270254"/>
            <a:ext cx="4808047" cy="6047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9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自由</a:t>
            </a:r>
            <a:r>
              <a:rPr lang="zh-CN" altLang="en-US" sz="29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读第</a:t>
            </a:r>
            <a:r>
              <a:rPr lang="en-US" altLang="zh-CN" sz="29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9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自然段</a:t>
            </a:r>
            <a:r>
              <a:rPr lang="zh-CN" altLang="en-US" sz="29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，想一想：</a:t>
            </a:r>
            <a:endParaRPr lang="zh-CN" altLang="en-US" sz="29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6769" y="1718568"/>
            <a:ext cx="5105271" cy="3130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流程图: 可选过程 9"/>
          <p:cNvSpPr/>
          <p:nvPr/>
        </p:nvSpPr>
        <p:spPr>
          <a:xfrm>
            <a:off x="4462195" y="4092946"/>
            <a:ext cx="2142488" cy="435769"/>
          </a:xfrm>
          <a:prstGeom prst="flowChartAlternateProcess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271968" y="1936010"/>
            <a:ext cx="800100" cy="36433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可选过程 5"/>
          <p:cNvSpPr/>
          <p:nvPr/>
        </p:nvSpPr>
        <p:spPr>
          <a:xfrm>
            <a:off x="6172004" y="1433477"/>
            <a:ext cx="643414" cy="435769"/>
          </a:xfrm>
          <a:prstGeom prst="flowChartAlternateProcess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可选过程 4"/>
          <p:cNvSpPr/>
          <p:nvPr/>
        </p:nvSpPr>
        <p:spPr>
          <a:xfrm>
            <a:off x="5236176" y="1433477"/>
            <a:ext cx="607219" cy="435769"/>
          </a:xfrm>
          <a:prstGeom prst="flowChartAlternateProcess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可选过程 2"/>
          <p:cNvSpPr/>
          <p:nvPr/>
        </p:nvSpPr>
        <p:spPr>
          <a:xfrm>
            <a:off x="4350347" y="1433477"/>
            <a:ext cx="628650" cy="435769"/>
          </a:xfrm>
          <a:prstGeom prst="flowChartAlternateProcess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5602" name="矩形 4"/>
          <p:cNvSpPr>
            <a:spLocks noChangeArrowheads="1"/>
          </p:cNvSpPr>
          <p:nvPr/>
        </p:nvSpPr>
        <p:spPr bwMode="auto">
          <a:xfrm>
            <a:off x="399664" y="1408762"/>
            <a:ext cx="8219174" cy="3171637"/>
          </a:xfrm>
          <a:prstGeom prst="rect">
            <a:avLst/>
          </a:prstGeom>
          <a:solidFill>
            <a:schemeClr val="bg1">
              <a:lumMod val="95000"/>
              <a:alpha val="38000"/>
            </a:schemeClr>
          </a:solidFill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685800" eaLnBrk="0" hangingPunct="0">
              <a:lnSpc>
                <a:spcPct val="120000"/>
              </a:lnSpc>
              <a:defRPr/>
            </a:pPr>
            <a:r>
              <a:rPr lang="zh-CN" altLang="en-US" sz="20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  <a:sym typeface="+mn-ea"/>
              </a:rPr>
              <a:t>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有的植物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开花的时间，与温度、湿度、光照有着密切的关系。比如，昙花的花瓣又大又娇嫩，白天阳光强，气温高，空气干燥，要是在白天开花，就有被灼伤的危险。深夜气温过低，开花也不适宜。长期以来，它适应了晚上九点左右的温度和湿度，到了那时，便悄悄绽开淡雅的花蕾，向人们展示美丽的笑脸。还有的花，需要昆虫传播花粉，才能结出种子，它们开花的时间往往跟昆虫活动的时间相吻合。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011322" y="1900136"/>
            <a:ext cx="729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032105" y="714273"/>
            <a:ext cx="1508760" cy="492919"/>
            <a:chOff x="1172536" y="211301"/>
            <a:chExt cx="2011680" cy="657225"/>
          </a:xfrm>
        </p:grpSpPr>
        <p:sp>
          <p:nvSpPr>
            <p:cNvPr id="7" name="云形标注 6"/>
            <p:cNvSpPr/>
            <p:nvPr/>
          </p:nvSpPr>
          <p:spPr>
            <a:xfrm>
              <a:off x="1172536" y="211301"/>
              <a:ext cx="2011680" cy="657225"/>
            </a:xfrm>
            <a:prstGeom prst="cloudCallout">
              <a:avLst>
                <a:gd name="adj1" fmla="val -8033"/>
                <a:gd name="adj2" fmla="val 210206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487649" y="219057"/>
              <a:ext cx="1622425" cy="615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举例子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4391444" y="1003048"/>
            <a:ext cx="486352" cy="484748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zh-CN" altLang="en-US" sz="2700" b="1">
                <a:solidFill>
                  <a:srgbClr val="FF0000"/>
                </a:solidFill>
                <a:latin typeface="Calibri" panose="020F0502020204030204" charset="0"/>
              </a:rPr>
              <a:t>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269774" y="1003048"/>
            <a:ext cx="486352" cy="484748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en-US" altLang="zh-CN" sz="2700" b="1">
                <a:solidFill>
                  <a:srgbClr val="FF0000"/>
                </a:solidFill>
                <a:latin typeface="Calibri" panose="020F0502020204030204" charset="0"/>
              </a:rPr>
              <a:t>③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315846" y="1003048"/>
            <a:ext cx="486352" cy="484748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en-US" altLang="zh-CN" sz="2700" b="1">
                <a:solidFill>
                  <a:srgbClr val="FF0000"/>
                </a:solidFill>
                <a:latin typeface="Calibri" panose="020F0502020204030204" charset="0"/>
              </a:rPr>
              <a:t>②</a:t>
            </a:r>
            <a:endParaRPr lang="zh-CN" altLang="en-US" sz="2700">
              <a:latin typeface="Calibri" panose="020F05020202040302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77241" y="4553970"/>
            <a:ext cx="486352" cy="484748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en-US" altLang="zh-CN" sz="2700" b="1">
                <a:solidFill>
                  <a:srgbClr val="FF0000"/>
                </a:solidFill>
                <a:latin typeface="Calibri" panose="020F0502020204030204" charset="0"/>
              </a:rPr>
              <a:t>④</a:t>
            </a: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519819" y="4582286"/>
            <a:ext cx="702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4496052" y="4039165"/>
            <a:ext cx="378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974118" y="245983"/>
            <a:ext cx="4489367" cy="715581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rgbClr val="0000FF"/>
                </a:solidFill>
                <a:ea typeface="宋体" panose="02010600030101010101" pitchFamily="2" charset="-122"/>
              </a:rPr>
              <a:t>以昙花为例，说明植物开花的时间与温度、湿度、光照有着密切的关系</a:t>
            </a:r>
            <a:r>
              <a:rPr lang="zh-CN" altLang="en-US" sz="1500" b="1">
                <a:solidFill>
                  <a:srgbClr val="0000FF"/>
                </a:solidFill>
                <a:ea typeface="宋体" panose="02010600030101010101" pitchFamily="2" charset="-122"/>
              </a:rPr>
              <a:t>。</a:t>
            </a: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495428" y="2304821"/>
            <a:ext cx="54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6" grpId="0" bldLvl="0" animBg="1"/>
      <p:bldP spid="5" grpId="0" bldLvl="0" animBg="1"/>
      <p:bldP spid="3" grpId="0" bldLvl="0" animBg="1"/>
      <p:bldP spid="13" grpId="0"/>
      <p:bldP spid="14" grpId="0"/>
      <p:bldP spid="15" grpId="0"/>
      <p:bldP spid="16" grpId="0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3963382" y="2213263"/>
            <a:ext cx="321469" cy="44291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7350103" y="848616"/>
            <a:ext cx="321469" cy="60721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508640" y="817723"/>
            <a:ext cx="7031831" cy="186974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700">
                <a:uFill>
                  <a:solidFill>
                    <a:srgbClr val="FF3399"/>
                  </a:solidFill>
                </a:uFill>
                <a:ea typeface="宋体" panose="02010600030101010101" pitchFamily="2" charset="-122"/>
              </a:rPr>
              <a:t>         </a:t>
            </a:r>
            <a:r>
              <a:rPr lang="zh-CN" altLang="en-US" sz="3000" b="1">
                <a:uFill>
                  <a:solidFill>
                    <a:srgbClr val="FF3399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不同的植物为什么开花的时间不同呢？原来，植物开花的时间，与温度、湿度、光照有着密切的关系。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624364" y="2012633"/>
            <a:ext cx="648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619601" y="2606129"/>
            <a:ext cx="324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801529" y="3616643"/>
            <a:ext cx="7187114" cy="12695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</a:rPr>
              <a:t>          </a:t>
            </a:r>
            <a:r>
              <a:rPr lang="zh-CN" altLang="en-US" sz="2600" b="1">
                <a:solidFill>
                  <a:srgbClr val="FF0000"/>
                </a:solidFill>
              </a:rPr>
              <a:t>运用设问的修辞手法，强调不同的植物开花时间不同的主要原因是与温度、湿度、光照有关。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49843" y="2843323"/>
            <a:ext cx="71437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/>
            <a:r>
              <a:rPr lang="zh-CN" altLang="en-US" sz="27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</a:t>
            </a:r>
            <a:r>
              <a:rPr lang="en-US" altLang="zh-CN" sz="27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——</a:t>
            </a:r>
            <a:r>
              <a:rPr lang="zh-CN" altLang="en-US" sz="27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前一句提出问题，后一句作出回答。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ldLvl="0" animBg="1"/>
      <p:bldP spid="7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/>
          <p:nvPr/>
        </p:nvSpPr>
        <p:spPr>
          <a:xfrm>
            <a:off x="628392" y="699008"/>
            <a:ext cx="4849178" cy="5309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读了第二自然段我知道了：</a:t>
            </a:r>
          </a:p>
        </p:txBody>
      </p:sp>
      <p:sp>
        <p:nvSpPr>
          <p:cNvPr id="33794" name="Rectangle 3"/>
          <p:cNvSpPr txBox="1"/>
          <p:nvPr/>
        </p:nvSpPr>
        <p:spPr>
          <a:xfrm>
            <a:off x="628397" y="1388142"/>
            <a:ext cx="7124963" cy="2626043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/>
          <a:lstStyle/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植物开花的时间，与</a:t>
            </a:r>
            <a:r>
              <a:rPr lang="zh-CN" altLang="en-US" sz="2700" b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altLang="en-US" sz="2700" b="1" u="sng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endParaRPr lang="en-US" altLang="zh-CN" sz="27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altLang="zh-CN" sz="27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__</a:t>
            </a:r>
            <a:r>
              <a:rPr lang="zh-CN" altLang="en-US" sz="27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有着</a:t>
            </a: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密切的</a:t>
            </a:r>
            <a:r>
              <a:rPr lang="zh-CN" altLang="en-US" sz="27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关系，还有的花，它们开花的时间还跟</a:t>
            </a:r>
            <a:r>
              <a:rPr lang="zh-CN" altLang="en-US" sz="2700" b="1" u="sng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</a:t>
            </a: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相吻合。</a:t>
            </a:r>
          </a:p>
        </p:txBody>
      </p:sp>
      <p:sp>
        <p:nvSpPr>
          <p:cNvPr id="33" name="Text Box 4"/>
          <p:cNvSpPr txBox="1"/>
          <p:nvPr/>
        </p:nvSpPr>
        <p:spPr>
          <a:xfrm>
            <a:off x="4580531" y="1532111"/>
            <a:ext cx="808555" cy="469359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温度</a:t>
            </a:r>
          </a:p>
        </p:txBody>
      </p:sp>
      <p:sp>
        <p:nvSpPr>
          <p:cNvPr id="34" name="Text Box 5"/>
          <p:cNvSpPr txBox="1"/>
          <p:nvPr/>
        </p:nvSpPr>
        <p:spPr>
          <a:xfrm>
            <a:off x="6173196" y="1532111"/>
            <a:ext cx="870154" cy="469359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湿度</a:t>
            </a:r>
          </a:p>
        </p:txBody>
      </p:sp>
      <p:sp>
        <p:nvSpPr>
          <p:cNvPr id="35" name="Text Box 6"/>
          <p:cNvSpPr txBox="1"/>
          <p:nvPr/>
        </p:nvSpPr>
        <p:spPr>
          <a:xfrm>
            <a:off x="778219" y="2223722"/>
            <a:ext cx="808555" cy="469359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光照</a:t>
            </a:r>
          </a:p>
        </p:txBody>
      </p:sp>
      <p:sp>
        <p:nvSpPr>
          <p:cNvPr id="31" name="矩形 30"/>
          <p:cNvSpPr/>
          <p:nvPr/>
        </p:nvSpPr>
        <p:spPr>
          <a:xfrm>
            <a:off x="2471262" y="2809747"/>
            <a:ext cx="2483693" cy="669414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Comic Sans MS" panose="030F0702030302020204" pitchFamily="66" charset="0"/>
                <a:ea typeface="黑体" panose="02010609060101010101" pitchFamily="49" charset="-122"/>
              </a:rPr>
              <a:t>昆虫活动的时间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62525" y="3550859"/>
            <a:ext cx="1873091" cy="1555909"/>
          </a:xfrm>
          <a:prstGeom prst="teardrop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3207493" y="2882736"/>
            <a:ext cx="818190" cy="60721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6071347" y="1748980"/>
            <a:ext cx="1936301" cy="60721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260787" y="1175082"/>
            <a:ext cx="8610652" cy="2970044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900">
                <a:uFill>
                  <a:solidFill>
                    <a:srgbClr val="FF3399"/>
                  </a:solidFill>
                </a:uFill>
                <a:ea typeface="宋体" panose="02010600030101010101" pitchFamily="2" charset="-122"/>
              </a:rPr>
              <a:t>         </a:t>
            </a:r>
            <a:r>
              <a:rPr lang="zh-CN" altLang="en-US" sz="2900" b="1">
                <a:uFill>
                  <a:solidFill>
                    <a:srgbClr val="FF3399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一位植物学家曾有意把不同时间开放的花种在一起，把花圃修建得像钟面一样，组成花的“时钟”。这些花在二十四小时内依次开放。你只要看看什么花刚刚开放，就知道大致是几点钟，这是不是很有趣？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081564" y="1738723"/>
            <a:ext cx="75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384823" y="2302365"/>
            <a:ext cx="74987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60786" y="633304"/>
            <a:ext cx="71437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/>
            <a:r>
              <a:rPr lang="zh-CN" altLang="en-US" sz="27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点明“花钟”的真正含义，照应课题。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115199" y="3751992"/>
            <a:ext cx="5651922" cy="9002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zh-CN" altLang="en-US" sz="2700" b="1">
                <a:solidFill>
                  <a:srgbClr val="FF0000"/>
                </a:solidFill>
                <a:latin typeface="+mn-ea"/>
              </a:rPr>
              <a:t>“大致”一词看似表意模糊，其实很严谨，是对客观事物的真实反映。</a:t>
            </a:r>
            <a:endParaRPr lang="zh-CN" altLang="en-US" sz="2600" b="1">
              <a:solidFill>
                <a:srgbClr val="FF0000"/>
              </a:solidFill>
            </a:endParaRPr>
          </a:p>
        </p:txBody>
      </p:sp>
      <p:sp>
        <p:nvSpPr>
          <p:cNvPr id="13" name="云形标注 12"/>
          <p:cNvSpPr/>
          <p:nvPr/>
        </p:nvSpPr>
        <p:spPr>
          <a:xfrm>
            <a:off x="129750" y="3769915"/>
            <a:ext cx="2860589" cy="864403"/>
          </a:xfrm>
          <a:prstGeom prst="cloudCallout">
            <a:avLst>
              <a:gd name="adj1" fmla="val 7264"/>
              <a:gd name="adj2" fmla="val -58796"/>
            </a:avLst>
          </a:prstGeom>
          <a:solidFill>
            <a:srgbClr val="00B050"/>
          </a:solidFill>
        </p:spPr>
        <p:txBody>
          <a:bodyPr wrap="square" lIns="68580" tIns="34290" rIns="68580" bIns="34290">
            <a:spAutoFit/>
          </a:bodyPr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2700" b="1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花钟作用大。</a:t>
            </a:r>
            <a:endParaRPr kumimoji="1" lang="zh-CN" altLang="en-US" sz="2700" b="1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598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2" grpId="0" bldLvl="0" animBg="1"/>
      <p:bldP spid="8" grpId="0"/>
      <p:bldP spid="11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/>
          <p:nvPr/>
        </p:nvGrpSpPr>
        <p:grpSpPr>
          <a:xfrm>
            <a:off x="13997" y="267789"/>
            <a:ext cx="2440805" cy="735689"/>
            <a:chOff x="18662" y="357049"/>
            <a:chExt cx="3254406" cy="980919"/>
          </a:xfrm>
        </p:grpSpPr>
        <p:grpSp>
          <p:nvGrpSpPr>
            <p:cNvPr id="3" name="组合 31"/>
            <p:cNvGrpSpPr/>
            <p:nvPr/>
          </p:nvGrpSpPr>
          <p:grpSpPr>
            <a:xfrm>
              <a:off x="1027310" y="567600"/>
              <a:ext cx="2245758" cy="679269"/>
              <a:chOff x="1938544" y="2511380"/>
              <a:chExt cx="2245758" cy="679269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1966053" y="2511380"/>
                <a:ext cx="1874427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1974761" y="3190649"/>
                <a:ext cx="1875600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"/>
              <p:cNvSpPr txBox="1">
                <a:spLocks noChangeArrowheads="1"/>
              </p:cNvSpPr>
              <p:nvPr/>
            </p:nvSpPr>
            <p:spPr bwMode="auto">
              <a:xfrm>
                <a:off x="1938544" y="2542905"/>
                <a:ext cx="2245758" cy="61555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400" b="1" spc="375" dirty="0">
                    <a:solidFill>
                      <a:prstClr val="black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主旨归纳</a:t>
                </a: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3831771" y="2511380"/>
                <a:ext cx="307047" cy="33528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V="1">
                <a:off x="3849189" y="2828613"/>
                <a:ext cx="269966" cy="362036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62" y="357049"/>
              <a:ext cx="1090423" cy="980919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609684" y="1775392"/>
            <a:ext cx="7905611" cy="2295994"/>
            <a:chOff x="818849" y="2136531"/>
            <a:chExt cx="10540814" cy="3061324"/>
          </a:xfrm>
        </p:grpSpPr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928774" y="2270558"/>
              <a:ext cx="10351758" cy="2927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ts val="4050"/>
                </a:lnSpc>
              </a:pPr>
              <a:r>
                <a:rPr kumimoji="1" lang="zh-CN" altLang="en-US" sz="2700" b="1" dirty="0">
                  <a:solidFill>
                    <a:prstClr val="black"/>
                  </a:solidFill>
                  <a:latin typeface="楷体" pitchFamily="49" charset="-122"/>
                  <a:ea typeface="楷体" pitchFamily="49" charset="-122"/>
                </a:rPr>
                <a:t>    </a:t>
              </a:r>
              <a:r>
                <a:rPr lang="zh-CN" altLang="en-US" sz="3000" b="1" dirty="0">
                  <a:solidFill>
                    <a:srgbClr val="0000FF"/>
                  </a:solidFill>
                  <a:latin typeface="楷体" pitchFamily="49" charset="-122"/>
                  <a:ea typeface="楷体" pitchFamily="49" charset="-122"/>
                </a:rPr>
                <a:t>本文按照“归纳现象</a:t>
              </a:r>
              <a:r>
                <a:rPr lang="en-US" altLang="zh-CN" sz="3000" b="1" dirty="0">
                  <a:solidFill>
                    <a:srgbClr val="0000FF"/>
                  </a:solidFill>
                  <a:latin typeface="楷体" pitchFamily="49" charset="-122"/>
                  <a:ea typeface="楷体" pitchFamily="49" charset="-122"/>
                </a:rPr>
                <a:t>——</a:t>
              </a:r>
              <a:r>
                <a:rPr lang="zh-CN" altLang="en-US" sz="3000" b="1" dirty="0">
                  <a:solidFill>
                    <a:srgbClr val="0000FF"/>
                  </a:solidFill>
                  <a:latin typeface="楷体" pitchFamily="49" charset="-122"/>
                  <a:ea typeface="楷体" pitchFamily="49" charset="-122"/>
                </a:rPr>
                <a:t>揭示原因</a:t>
              </a:r>
              <a:r>
                <a:rPr lang="en-US" altLang="zh-CN" sz="3000" b="1" dirty="0">
                  <a:solidFill>
                    <a:srgbClr val="0000FF"/>
                  </a:solidFill>
                  <a:latin typeface="楷体" pitchFamily="49" charset="-122"/>
                  <a:ea typeface="楷体" pitchFamily="49" charset="-122"/>
                </a:rPr>
                <a:t>——</a:t>
              </a:r>
              <a:r>
                <a:rPr lang="zh-CN" altLang="en-US" sz="3000" b="1" dirty="0">
                  <a:solidFill>
                    <a:srgbClr val="0000FF"/>
                  </a:solidFill>
                  <a:latin typeface="楷体" pitchFamily="49" charset="-122"/>
                  <a:ea typeface="楷体" pitchFamily="49" charset="-122"/>
                </a:rPr>
                <a:t>实际应用”的思路，说明了不同的花会在不同的时间开放及其原因，体现了作者善于留心观察周围事物，勤于思考的好习惯。</a:t>
              </a:r>
              <a:endParaRPr kumimoji="1" lang="zh-CN" altLang="en-US" sz="2900" b="1" dirty="0">
                <a:solidFill>
                  <a:srgbClr val="0000FF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1" name="矩形: 圆角 22">
              <a:extLst/>
            </p:cNvPr>
            <p:cNvSpPr/>
            <p:nvPr/>
          </p:nvSpPr>
          <p:spPr>
            <a:xfrm>
              <a:off x="818849" y="2136531"/>
              <a:ext cx="10540814" cy="3012118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>
                <a:defRPr/>
              </a:pPr>
              <a:endParaRPr lang="zh-CN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417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" y="1519"/>
            <a:ext cx="9138062" cy="5140466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4554" y="125759"/>
            <a:ext cx="2400249" cy="895241"/>
            <a:chOff x="72736" y="167675"/>
            <a:chExt cx="3200332" cy="1193655"/>
          </a:xfrm>
        </p:grpSpPr>
        <p:grpSp>
          <p:nvGrpSpPr>
            <p:cNvPr id="16" name="组合 15"/>
            <p:cNvGrpSpPr/>
            <p:nvPr/>
          </p:nvGrpSpPr>
          <p:grpSpPr>
            <a:xfrm>
              <a:off x="1027310" y="567600"/>
              <a:ext cx="2245758" cy="679269"/>
              <a:chOff x="1938544" y="2511380"/>
              <a:chExt cx="2245758" cy="679269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1966053" y="2511380"/>
                <a:ext cx="1874427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1974761" y="3190649"/>
                <a:ext cx="1875600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3"/>
              <p:cNvSpPr txBox="1">
                <a:spLocks noChangeArrowheads="1"/>
              </p:cNvSpPr>
              <p:nvPr/>
            </p:nvSpPr>
            <p:spPr bwMode="auto">
              <a:xfrm>
                <a:off x="1938544" y="2542905"/>
                <a:ext cx="2245758" cy="61555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spc="375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综合拓展</a:t>
                </a: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3831771" y="2511380"/>
                <a:ext cx="307047" cy="33528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V="1">
                <a:off x="3849189" y="2828613"/>
                <a:ext cx="269966" cy="362036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736" y="167675"/>
              <a:ext cx="1009037" cy="1193655"/>
            </a:xfrm>
            <a:prstGeom prst="rect">
              <a:avLst/>
            </a:prstGeom>
          </p:spPr>
        </p:pic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761518" y="1300581"/>
            <a:ext cx="6295091" cy="3559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685800">
              <a:lnSpc>
                <a:spcPct val="140000"/>
              </a:lnSpc>
              <a:spcBef>
                <a:spcPts val="0"/>
              </a:spcBef>
              <a:defRPr/>
            </a:pPr>
            <a:r>
              <a:rPr lang="zh-CN" altLang="en-US" sz="2400" b="1" dirty="0">
                <a:latin typeface="+mn-ea"/>
                <a:ea typeface="+mn-ea"/>
                <a:sym typeface="+mn-ea"/>
              </a:rPr>
              <a:t>  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正月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梅花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香又香，二月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兰花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盆里装，</a:t>
            </a:r>
          </a:p>
          <a:p>
            <a:pPr defTabSz="685800">
              <a:lnSpc>
                <a:spcPct val="140000"/>
              </a:lnSpc>
              <a:spcBef>
                <a:spcPts val="0"/>
              </a:spcBef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  三月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桃花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红十里，四月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蔷薇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靠短墙，</a:t>
            </a:r>
          </a:p>
          <a:p>
            <a:pPr defTabSz="685800">
              <a:lnSpc>
                <a:spcPct val="140000"/>
              </a:lnSpc>
              <a:spcBef>
                <a:spcPts val="0"/>
              </a:spcBef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  五月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石榴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红似火，六月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荷花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满池塘，</a:t>
            </a:r>
          </a:p>
          <a:p>
            <a:pPr defTabSz="685800">
              <a:lnSpc>
                <a:spcPct val="140000"/>
              </a:lnSpc>
              <a:spcBef>
                <a:spcPts val="0"/>
              </a:spcBef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  七月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栀子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头上戴，八月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丹桂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满枝黄，</a:t>
            </a:r>
          </a:p>
          <a:p>
            <a:pPr defTabSz="685800">
              <a:lnSpc>
                <a:spcPct val="140000"/>
              </a:lnSpc>
              <a:spcBef>
                <a:spcPts val="0"/>
              </a:spcBef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  九月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菊花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初开放，十月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芙蓉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正上妆，</a:t>
            </a:r>
            <a:endParaRPr lang="en-US" altLang="zh-CN" sz="27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  <a:p>
            <a:pPr defTabSz="685800">
              <a:lnSpc>
                <a:spcPct val="140000"/>
              </a:lnSpc>
              <a:spcBef>
                <a:spcPts val="0"/>
              </a:spcBef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十一月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水仙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供上案，十二月</a:t>
            </a:r>
            <a:r>
              <a:rPr lang="zh-CN" altLang="en-US" sz="2700" b="1" dirty="0">
                <a:solidFill>
                  <a:srgbClr val="0000FF"/>
                </a:solidFill>
                <a:latin typeface="+mn-ea"/>
                <a:ea typeface="+mn-ea"/>
                <a:sym typeface="+mn-ea"/>
              </a:rPr>
              <a:t>腊梅</a:t>
            </a:r>
            <a:r>
              <a:rPr lang="zh-CN" altLang="en-US" sz="27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雪里香。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248792" y="286254"/>
            <a:ext cx="2889724" cy="781812"/>
            <a:chOff x="3615028" y="325568"/>
            <a:chExt cx="3852965" cy="1042416"/>
          </a:xfrm>
        </p:grpSpPr>
        <p:grpSp>
          <p:nvGrpSpPr>
            <p:cNvPr id="15" name="组合 14"/>
            <p:cNvGrpSpPr/>
            <p:nvPr/>
          </p:nvGrpSpPr>
          <p:grpSpPr>
            <a:xfrm>
              <a:off x="4725740" y="484672"/>
              <a:ext cx="2742253" cy="800219"/>
              <a:chOff x="4462124" y="798438"/>
              <a:chExt cx="2742253" cy="800219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4462124" y="798438"/>
                <a:ext cx="810479" cy="8002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r>
                  <a:rPr lang="zh-CN" altLang="en-US" sz="3300" dirty="0">
                    <a:solidFill>
                      <a:prstClr val="white"/>
                    </a:solidFill>
                    <a:latin typeface="黑体" panose="02010600030101010101" charset="-122"/>
                    <a:ea typeface="黑体" panose="02010600030101010101" charset="-122"/>
                  </a:rPr>
                  <a:t>读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428011" y="798438"/>
                <a:ext cx="810479" cy="8002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r>
                  <a:rPr lang="zh-CN" altLang="en-US" sz="3300">
                    <a:solidFill>
                      <a:prstClr val="white"/>
                    </a:solidFill>
                    <a:latin typeface="黑体" panose="02010600030101010101" charset="-122"/>
                    <a:ea typeface="黑体" panose="02010600030101010101" charset="-122"/>
                  </a:rPr>
                  <a:t>一</a:t>
                </a:r>
                <a:endParaRPr lang="zh-CN" altLang="en-US" sz="3300" dirty="0">
                  <a:solidFill>
                    <a:prstClr val="white"/>
                  </a:solidFill>
                  <a:latin typeface="黑体" panose="02010600030101010101" charset="-122"/>
                  <a:ea typeface="黑体" panose="02010600030101010101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6393898" y="798438"/>
                <a:ext cx="810479" cy="8002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 anchor="ctr">
                <a:spAutoFit/>
              </a:bodyPr>
              <a:lstStyle/>
              <a:p>
                <a:r>
                  <a:rPr lang="zh-CN" altLang="en-US" sz="3300">
                    <a:solidFill>
                      <a:prstClr val="white"/>
                    </a:solidFill>
                    <a:latin typeface="黑体" panose="02010600030101010101" charset="-122"/>
                    <a:ea typeface="黑体" panose="02010600030101010101" charset="-122"/>
                  </a:rPr>
                  <a:t>读</a:t>
                </a:r>
                <a:endParaRPr lang="zh-CN" altLang="en-US" sz="3300" dirty="0">
                  <a:solidFill>
                    <a:prstClr val="white"/>
                  </a:solidFill>
                  <a:latin typeface="黑体" panose="02010600030101010101" charset="-122"/>
                  <a:ea typeface="黑体" panose="02010600030101010101" charset="-122"/>
                </a:endParaRPr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FFDFF"/>
                </a:clrFrom>
                <a:clrTo>
                  <a:srgbClr val="FF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5028" y="325568"/>
              <a:ext cx="932688" cy="1042416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41509" y="1657052"/>
            <a:ext cx="7905274" cy="5578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7610" rIns="0" bIns="47610" numCol="1" anchor="ctr" anchorCtr="0" compatLnSpc="1">
            <a:spAutoFit/>
          </a:bodyPr>
          <a:lstStyle/>
          <a:p>
            <a:pPr marL="342900" indent="-342900" eaLnBrk="0" hangingPunct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有感情地朗读课文，背诵第</a:t>
            </a:r>
            <a:r>
              <a:rPr lang="en-US" altLang="zh-CN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自然段。</a:t>
            </a:r>
            <a:endParaRPr lang="zh-CN" altLang="zh-CN" sz="3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4781" y="144417"/>
            <a:ext cx="2400020" cy="837497"/>
            <a:chOff x="73041" y="192552"/>
            <a:chExt cx="3200027" cy="1116663"/>
          </a:xfrm>
        </p:grpSpPr>
        <p:grpSp>
          <p:nvGrpSpPr>
            <p:cNvPr id="21" name="组合 20"/>
            <p:cNvGrpSpPr/>
            <p:nvPr/>
          </p:nvGrpSpPr>
          <p:grpSpPr>
            <a:xfrm>
              <a:off x="1027310" y="567600"/>
              <a:ext cx="2245758" cy="679269"/>
              <a:chOff x="1938544" y="2511380"/>
              <a:chExt cx="2245758" cy="679269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1966053" y="2511380"/>
                <a:ext cx="1874427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974761" y="3190649"/>
                <a:ext cx="1875600" cy="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3"/>
              <p:cNvSpPr txBox="1">
                <a:spLocks noChangeArrowheads="1"/>
              </p:cNvSpPr>
              <p:nvPr/>
            </p:nvSpPr>
            <p:spPr bwMode="auto">
              <a:xfrm>
                <a:off x="1938544" y="2542905"/>
                <a:ext cx="2245758" cy="61555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spc="375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课后作业</a:t>
                </a: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3831771" y="2511380"/>
                <a:ext cx="307047" cy="335280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V="1">
                <a:off x="3849189" y="2828613"/>
                <a:ext cx="269966" cy="362036"/>
              </a:xfrm>
              <a:prstGeom prst="line">
                <a:avLst/>
              </a:prstGeom>
              <a:ln w="3175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041" y="192552"/>
              <a:ext cx="976164" cy="1116663"/>
            </a:xfrm>
            <a:prstGeom prst="rect">
              <a:avLst/>
            </a:prstGeom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19125" y="2531266"/>
            <a:ext cx="7905274" cy="14811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7610" rIns="0" bIns="47610" numCol="1" anchor="ctr" anchorCtr="0" compatLnSpc="1">
            <a:spAutoFit/>
          </a:bodyPr>
          <a:lstStyle/>
          <a:p>
            <a:pPr marL="342900" indent="-342900" eaLnBrk="0" hangingPunct="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3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观察你最喜爱的一种植物，看看它什么时候开花，开花时是什么样子的，记录下来讲给同学们听。</a:t>
            </a:r>
            <a:endParaRPr lang="zh-CN" altLang="zh-CN" sz="3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62525" y="3550859"/>
            <a:ext cx="1873091" cy="1555909"/>
          </a:xfrm>
          <a:prstGeom prst="teardrop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144" b="3933"/>
          <a:stretch/>
        </p:blipFill>
        <p:spPr>
          <a:xfrm>
            <a:off x="0" y="-23646"/>
            <a:ext cx="9144000" cy="517331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234184" y="1241853"/>
            <a:ext cx="6629400" cy="2215055"/>
            <a:chOff x="1645579" y="1655802"/>
            <a:chExt cx="8839200" cy="2953406"/>
          </a:xfrm>
        </p:grpSpPr>
        <p:sp>
          <p:nvSpPr>
            <p:cNvPr id="4" name="圆角矩形 3"/>
            <p:cNvSpPr/>
            <p:nvPr/>
          </p:nvSpPr>
          <p:spPr>
            <a:xfrm>
              <a:off x="1645579" y="1655802"/>
              <a:ext cx="8839200" cy="2953406"/>
            </a:xfrm>
            <a:prstGeom prst="roundRect">
              <a:avLst/>
            </a:pr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Rectangle 1"/>
            <p:cNvSpPr>
              <a:spLocks noChangeArrowheads="1"/>
            </p:cNvSpPr>
            <p:nvPr/>
          </p:nvSpPr>
          <p:spPr bwMode="auto">
            <a:xfrm>
              <a:off x="2047095" y="1932730"/>
              <a:ext cx="8097809" cy="2400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000" b="1" dirty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       结束语：</a:t>
              </a:r>
              <a:r>
                <a:rPr lang="zh-CN" altLang="zh-CN" sz="2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鲜花的绽放不仅给</a:t>
              </a:r>
              <a:r>
                <a:rPr lang="zh-CN" altLang="en-US" sz="2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世界</a:t>
              </a:r>
              <a:r>
                <a:rPr lang="zh-CN" altLang="zh-CN" sz="2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带来</a:t>
              </a:r>
              <a:r>
                <a:rPr lang="zh-CN" altLang="en-US" sz="2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了</a:t>
              </a:r>
              <a:r>
                <a:rPr lang="zh-CN" altLang="zh-CN" sz="2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美丽与芬芳，还藏着这么多奥秘。</a:t>
              </a:r>
              <a:r>
                <a:rPr lang="zh-CN" altLang="en-US" sz="2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同学们，</a:t>
              </a:r>
              <a:r>
                <a:rPr lang="zh-CN" altLang="zh-CN" sz="2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让我们做一个有心人，留心观察，去发现大自然中更多的奥秘吧！</a:t>
              </a:r>
              <a:endParaRPr lang="zh-CN" altLang="en-US" sz="27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422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4241</TotalTime>
  <Words>1394</Words>
  <Application>Microsoft Office PowerPoint</Application>
  <PresentationFormat>全屏显示(16:9)</PresentationFormat>
  <Paragraphs>179</Paragraphs>
  <Slides>35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37" baseType="lpstr">
      <vt:lpstr>第一PPT模板网-WWW.1PPT.COM</vt:lpstr>
      <vt:lpstr>10_Office 主题</vt:lpstr>
      <vt:lpstr>PowerPoint 演示文稿</vt:lpstr>
      <vt:lpstr>PowerPoint 演示文稿</vt:lpstr>
      <vt:lpstr>PowerPoint 演示文稿</vt:lpstr>
      <vt:lpstr>    你知道这些花儿是在一天中的什么时候开放吗？其实，自然界中的花儿也可以像钟表一样报时，这究竟是怎么一回事呢？让我们一起走进课文，去一探究竟吧！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Carrie</cp:lastModifiedBy>
  <cp:revision>2148</cp:revision>
  <dcterms:created xsi:type="dcterms:W3CDTF">2018-04-28T09:34:00Z</dcterms:created>
  <dcterms:modified xsi:type="dcterms:W3CDTF">2020-03-13T03:09:50Z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