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7"/>
  </p:notesMasterIdLst>
  <p:sldIdLst>
    <p:sldId id="257" r:id="rId2"/>
    <p:sldId id="258" r:id="rId3"/>
    <p:sldId id="262" r:id="rId4"/>
    <p:sldId id="263" r:id="rId5"/>
    <p:sldId id="275" r:id="rId6"/>
    <p:sldId id="276" r:id="rId7"/>
    <p:sldId id="277" r:id="rId8"/>
    <p:sldId id="278" r:id="rId9"/>
    <p:sldId id="279" r:id="rId10"/>
    <p:sldId id="266" r:id="rId11"/>
    <p:sldId id="282" r:id="rId12"/>
    <p:sldId id="281" r:id="rId13"/>
    <p:sldId id="280" r:id="rId14"/>
    <p:sldId id="267" r:id="rId15"/>
    <p:sldId id="274" r:id="rId16"/>
    <p:sldId id="283" r:id="rId17"/>
    <p:sldId id="284" r:id="rId18"/>
    <p:sldId id="285" r:id="rId19"/>
    <p:sldId id="286" r:id="rId20"/>
    <p:sldId id="287" r:id="rId21"/>
    <p:sldId id="288" r:id="rId22"/>
    <p:sldId id="289" r:id="rId23"/>
    <p:sldId id="268" r:id="rId24"/>
    <p:sldId id="290" r:id="rId25"/>
    <p:sldId id="265" r:id="rId26"/>
  </p:sldIdLst>
  <p:sldSz cx="9144000" cy="5143500" type="screen16x9"/>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75AA"/>
    <a:srgbClr val="FF3300"/>
    <a:srgbClr val="1F5E89"/>
    <a:srgbClr val="2980B9"/>
    <a:srgbClr val="40B473"/>
    <a:srgbClr val="C1F1CA"/>
    <a:srgbClr val="34DB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89" autoAdjust="0"/>
    <p:restoredTop sz="94660"/>
  </p:normalViewPr>
  <p:slideViewPr>
    <p:cSldViewPr>
      <p:cViewPr varScale="1">
        <p:scale>
          <a:sx n="115" d="100"/>
          <a:sy n="115" d="100"/>
        </p:scale>
        <p:origin x="792" y="96"/>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9FB972-3D5D-4B7D-9EA9-0BB5851C9EDB}" type="datetimeFigureOut">
              <a:rPr lang="zh-CN" altLang="en-US" smtClean="0"/>
              <a:t>2018/12/27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5133A3-15F2-4830-AE7A-F68A93F69E01}" type="slidenum">
              <a:rPr lang="zh-CN" altLang="en-US" smtClean="0"/>
              <a:t>‹#›</a:t>
            </a:fld>
            <a:endParaRPr lang="zh-CN" altLang="en-US"/>
          </a:p>
        </p:txBody>
      </p:sp>
    </p:spTree>
    <p:extLst>
      <p:ext uri="{BB962C8B-B14F-4D97-AF65-F5344CB8AC3E}">
        <p14:creationId xmlns:p14="http://schemas.microsoft.com/office/powerpoint/2010/main" val="3054067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55133A3-15F2-4830-AE7A-F68A93F69E01}" type="slidenum">
              <a:rPr lang="zh-CN" altLang="en-US" smtClean="0"/>
              <a:t>1</a:t>
            </a:fld>
            <a:endParaRPr lang="zh-CN" altLang="en-US"/>
          </a:p>
        </p:txBody>
      </p:sp>
    </p:spTree>
    <p:extLst>
      <p:ext uri="{BB962C8B-B14F-4D97-AF65-F5344CB8AC3E}">
        <p14:creationId xmlns:p14="http://schemas.microsoft.com/office/powerpoint/2010/main" val="25968550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55133A3-15F2-4830-AE7A-F68A93F69E01}" type="slidenum">
              <a:rPr lang="zh-CN" altLang="en-US" smtClean="0"/>
              <a:t>2</a:t>
            </a:fld>
            <a:endParaRPr lang="zh-CN" altLang="en-US"/>
          </a:p>
        </p:txBody>
      </p:sp>
    </p:spTree>
    <p:extLst>
      <p:ext uri="{BB962C8B-B14F-4D97-AF65-F5344CB8AC3E}">
        <p14:creationId xmlns:p14="http://schemas.microsoft.com/office/powerpoint/2010/main" val="1749102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3</a:t>
            </a:fld>
            <a:endParaRPr lang="zh-CN" altLang="en-US"/>
          </a:p>
        </p:txBody>
      </p:sp>
    </p:spTree>
    <p:extLst>
      <p:ext uri="{BB962C8B-B14F-4D97-AF65-F5344CB8AC3E}">
        <p14:creationId xmlns:p14="http://schemas.microsoft.com/office/powerpoint/2010/main" val="3671281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4</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5</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6</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7</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8</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9</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10</a:t>
            </a:fld>
            <a:endParaRPr lang="zh-CN" altLang="en-US"/>
          </a:p>
        </p:txBody>
      </p:sp>
    </p:spTree>
    <p:extLst>
      <p:ext uri="{BB962C8B-B14F-4D97-AF65-F5344CB8AC3E}">
        <p14:creationId xmlns:p14="http://schemas.microsoft.com/office/powerpoint/2010/main" val="36712812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11</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12</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13</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14</a:t>
            </a:fld>
            <a:endParaRPr lang="zh-CN" altLang="en-US"/>
          </a:p>
        </p:txBody>
      </p:sp>
    </p:spTree>
    <p:extLst>
      <p:ext uri="{BB962C8B-B14F-4D97-AF65-F5344CB8AC3E}">
        <p14:creationId xmlns:p14="http://schemas.microsoft.com/office/powerpoint/2010/main" val="3671281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15</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16</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17</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18</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19</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20</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t>21</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22</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23</a:t>
            </a:fld>
            <a:endParaRPr lang="zh-CN" altLang="en-US"/>
          </a:p>
        </p:txBody>
      </p:sp>
    </p:spTree>
    <p:extLst>
      <p:ext uri="{BB962C8B-B14F-4D97-AF65-F5344CB8AC3E}">
        <p14:creationId xmlns:p14="http://schemas.microsoft.com/office/powerpoint/2010/main" val="36712812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10"/>
          </p:nvPr>
        </p:nvSpPr>
        <p:spPr/>
        <p:txBody>
          <a:bodyPr/>
          <a:lstStyle/>
          <a:p>
            <a:fld id="{D4D398E3-16CD-4F8A-A268-FE366D8E7381}" type="slidenum">
              <a:rPr lang="zh-CN" altLang="en-US" smtClean="0"/>
              <a:t>24</a:t>
            </a:fld>
            <a:endParaRPr lang="zh-CN" altLang="en-US"/>
          </a:p>
        </p:txBody>
      </p:sp>
    </p:spTree>
    <p:extLst>
      <p:ext uri="{BB962C8B-B14F-4D97-AF65-F5344CB8AC3E}">
        <p14:creationId xmlns:p14="http://schemas.microsoft.com/office/powerpoint/2010/main" val="13978186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55133A3-15F2-4830-AE7A-F68A93F69E01}" type="slidenum">
              <a:rPr lang="zh-CN" altLang="en-US" smtClean="0"/>
              <a:t>25</a:t>
            </a:fld>
            <a:endParaRPr lang="zh-CN" altLang="en-US"/>
          </a:p>
        </p:txBody>
      </p:sp>
    </p:spTree>
    <p:extLst>
      <p:ext uri="{BB962C8B-B14F-4D97-AF65-F5344CB8AC3E}">
        <p14:creationId xmlns:p14="http://schemas.microsoft.com/office/powerpoint/2010/main" val="313147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457200" y="1200151"/>
            <a:ext cx="8229600" cy="3394472"/>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457200" y="4767263"/>
            <a:ext cx="2133600" cy="273844"/>
          </a:xfrm>
          <a:prstGeom prst="rect">
            <a:avLst/>
          </a:prstGeom>
        </p:spPr>
        <p:txBody>
          <a:bodyPr/>
          <a:lstStyle/>
          <a:p>
            <a:fld id="{530820CF-B880-4189-942D-D702A7CBA730}" type="datetimeFigureOut">
              <a:rPr lang="zh-CN" altLang="en-US" smtClean="0"/>
              <a:t>2018/12/27</a:t>
            </a:fld>
            <a:endParaRPr lang="zh-CN" altLang="en-US"/>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494452"/>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0" y="0"/>
            <a:ext cx="3959443" cy="4147524"/>
          </a:xfrm>
          <a:custGeom>
            <a:avLst/>
            <a:gdLst>
              <a:gd name="connsiteX0" fmla="*/ 0 w 5279257"/>
              <a:gd name="connsiteY0" fmla="*/ 0 h 5530032"/>
              <a:gd name="connsiteX1" fmla="*/ 3641372 w 5279257"/>
              <a:gd name="connsiteY1" fmla="*/ 0 h 5530032"/>
              <a:gd name="connsiteX2" fmla="*/ 5010556 w 5279257"/>
              <a:gd name="connsiteY2" fmla="*/ 1369184 h 5530032"/>
              <a:gd name="connsiteX3" fmla="*/ 5010556 w 5279257"/>
              <a:gd name="connsiteY3" fmla="*/ 2666592 h 5530032"/>
              <a:gd name="connsiteX4" fmla="*/ 2415817 w 5279257"/>
              <a:gd name="connsiteY4" fmla="*/ 5261331 h 5530032"/>
              <a:gd name="connsiteX5" fmla="*/ 1118409 w 5279257"/>
              <a:gd name="connsiteY5" fmla="*/ 5261331 h 5530032"/>
              <a:gd name="connsiteX6" fmla="*/ 1 w 5279257"/>
              <a:gd name="connsiteY6" fmla="*/ 4142923 h 5530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9257" h="5530032">
                <a:moveTo>
                  <a:pt x="0" y="0"/>
                </a:moveTo>
                <a:lnTo>
                  <a:pt x="3641372" y="0"/>
                </a:lnTo>
                <a:lnTo>
                  <a:pt x="5010556" y="1369184"/>
                </a:lnTo>
                <a:cubicBezTo>
                  <a:pt x="5368825" y="1727453"/>
                  <a:pt x="5368825" y="2308323"/>
                  <a:pt x="5010556" y="2666592"/>
                </a:cubicBezTo>
                <a:lnTo>
                  <a:pt x="2415817" y="5261331"/>
                </a:lnTo>
                <a:cubicBezTo>
                  <a:pt x="2057548" y="5619600"/>
                  <a:pt x="1476678" y="5619600"/>
                  <a:pt x="1118409" y="5261331"/>
                </a:cubicBezTo>
                <a:lnTo>
                  <a:pt x="1" y="414292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24221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30C4D992-FE14-4F96-A7AB-5B418976BB1E}"/>
              </a:ext>
            </a:extLst>
          </p:cNvPr>
          <p:cNvSpPr/>
          <p:nvPr userDrawn="1"/>
        </p:nvSpPr>
        <p:spPr>
          <a:xfrm>
            <a:off x="0" y="0"/>
            <a:ext cx="9144000" cy="5143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image" Target="../media/image5.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2123728" y="2292059"/>
            <a:ext cx="5040560" cy="461665"/>
          </a:xfrm>
          <a:prstGeom prst="rect">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39411" y="119675"/>
            <a:ext cx="1604589" cy="1876012"/>
          </a:xfrm>
          <a:prstGeom prst="rect">
            <a:avLst/>
          </a:prstGeom>
        </p:spPr>
      </p:pic>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720" y="1470144"/>
            <a:ext cx="5184576" cy="677899"/>
          </a:xfrm>
          <a:prstGeom prst="rect">
            <a:avLst/>
          </a:prstGeom>
        </p:spPr>
      </p:pic>
      <p:sp>
        <p:nvSpPr>
          <p:cNvPr id="5" name="矩形 4"/>
          <p:cNvSpPr/>
          <p:nvPr/>
        </p:nvSpPr>
        <p:spPr>
          <a:xfrm>
            <a:off x="2740314" y="2292059"/>
            <a:ext cx="3801041" cy="461665"/>
          </a:xfrm>
          <a:prstGeom prst="rect">
            <a:avLst/>
          </a:prstGeom>
        </p:spPr>
        <p:txBody>
          <a:bodyPr wrap="none" anchor="ctr">
            <a:spAutoFit/>
          </a:bodyPr>
          <a:lstStyle/>
          <a:p>
            <a:pPr algn="ctr"/>
            <a:r>
              <a:rPr lang="zh-CN" altLang="en-US" sz="2400" b="1" dirty="0">
                <a:solidFill>
                  <a:schemeClr val="bg1">
                    <a:lumMod val="95000"/>
                  </a:schemeClr>
                </a:solidFill>
                <a:latin typeface="微软雅黑" pitchFamily="34" charset="-122"/>
                <a:ea typeface="微软雅黑" pitchFamily="34" charset="-122"/>
              </a:rPr>
              <a:t>儿童网络安全教育</a:t>
            </a:r>
            <a:r>
              <a:rPr lang="en-US" altLang="zh-CN" sz="2400" b="1" dirty="0" err="1">
                <a:solidFill>
                  <a:schemeClr val="bg1">
                    <a:lumMod val="95000"/>
                  </a:schemeClr>
                </a:solidFill>
                <a:latin typeface="微软雅黑" pitchFamily="34" charset="-122"/>
                <a:ea typeface="微软雅黑" pitchFamily="34" charset="-122"/>
              </a:rPr>
              <a:t>ppt</a:t>
            </a:r>
            <a:r>
              <a:rPr lang="zh-CN" altLang="en-US" sz="2400" b="1" dirty="0">
                <a:solidFill>
                  <a:schemeClr val="bg1">
                    <a:lumMod val="95000"/>
                  </a:schemeClr>
                </a:solidFill>
                <a:latin typeface="微软雅黑" pitchFamily="34" charset="-122"/>
                <a:ea typeface="微软雅黑" pitchFamily="34" charset="-122"/>
              </a:rPr>
              <a:t>模板</a:t>
            </a:r>
          </a:p>
        </p:txBody>
      </p:sp>
      <p:sp>
        <p:nvSpPr>
          <p:cNvPr id="6" name="矩形 5"/>
          <p:cNvSpPr/>
          <p:nvPr/>
        </p:nvSpPr>
        <p:spPr>
          <a:xfrm>
            <a:off x="3163507" y="892179"/>
            <a:ext cx="2954655" cy="461665"/>
          </a:xfrm>
          <a:prstGeom prst="rect">
            <a:avLst/>
          </a:prstGeom>
        </p:spPr>
        <p:txBody>
          <a:bodyPr wrap="none">
            <a:spAutoFit/>
          </a:bodyPr>
          <a:lstStyle/>
          <a:p>
            <a:r>
              <a:rPr lang="zh-CN" altLang="zh-CN" sz="2400" dirty="0">
                <a:solidFill>
                  <a:srgbClr val="FF3300"/>
                </a:solidFill>
                <a:latin typeface="华文行楷" pitchFamily="2" charset="-122"/>
                <a:ea typeface="华文行楷" pitchFamily="2" charset="-122"/>
              </a:rPr>
              <a:t>网络安全，一路随行</a:t>
            </a:r>
          </a:p>
        </p:txBody>
      </p:sp>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44208" y="2276652"/>
            <a:ext cx="2267729" cy="2815378"/>
          </a:xfrm>
          <a:prstGeom prst="rect">
            <a:avLst/>
          </a:prstGeom>
        </p:spPr>
      </p:pic>
      <p:pic>
        <p:nvPicPr>
          <p:cNvPr id="10" name="图片 9">
            <a:extLst>
              <a:ext uri="{FF2B5EF4-FFF2-40B4-BE49-F238E27FC236}">
                <a16:creationId xmlns="" xmlns:a16="http://schemas.microsoft.com/office/drawing/2014/main" id="{9429F407-9C46-4A75-A6FE-B46B3AF931C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123556" y="2632314"/>
            <a:ext cx="1993826" cy="2427734"/>
          </a:xfrm>
          <a:prstGeom prst="rect">
            <a:avLst/>
          </a:prstGeom>
        </p:spPr>
      </p:pic>
    </p:spTree>
    <p:extLst>
      <p:ext uri="{BB962C8B-B14F-4D97-AF65-F5344CB8AC3E}">
        <p14:creationId xmlns:p14="http://schemas.microsoft.com/office/powerpoint/2010/main" val="1327067077"/>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11"/>
          <p:cNvSpPr>
            <a:spLocks/>
          </p:cNvSpPr>
          <p:nvPr/>
        </p:nvSpPr>
        <p:spPr bwMode="auto">
          <a:xfrm>
            <a:off x="1021830" y="685056"/>
            <a:ext cx="668338" cy="84138"/>
          </a:xfrm>
          <a:custGeom>
            <a:avLst/>
            <a:gdLst>
              <a:gd name="T0" fmla="*/ 2147483647 w 1156"/>
              <a:gd name="T1" fmla="*/ 0 h 142"/>
              <a:gd name="T2" fmla="*/ 2147483647 w 1156"/>
              <a:gd name="T3" fmla="*/ 0 h 142"/>
              <a:gd name="T4" fmla="*/ 2147483647 w 1156"/>
              <a:gd name="T5" fmla="*/ 2147483647 h 142"/>
              <a:gd name="T6" fmla="*/ 0 w 1156"/>
              <a:gd name="T7" fmla="*/ 2147483647 h 142"/>
              <a:gd name="T8" fmla="*/ 2147483647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54" name="Freeform 10"/>
          <p:cNvSpPr>
            <a:spLocks/>
          </p:cNvSpPr>
          <p:nvPr/>
        </p:nvSpPr>
        <p:spPr bwMode="auto">
          <a:xfrm>
            <a:off x="899592" y="750144"/>
            <a:ext cx="4716019" cy="525462"/>
          </a:xfrm>
          <a:custGeom>
            <a:avLst/>
            <a:gdLst>
              <a:gd name="T0" fmla="*/ 2147483647 w 8676"/>
              <a:gd name="T1" fmla="*/ 0 h 884"/>
              <a:gd name="T2" fmla="*/ 2147483647 w 8676"/>
              <a:gd name="T3" fmla="*/ 0 h 884"/>
              <a:gd name="T4" fmla="*/ 2147483647 w 8676"/>
              <a:gd name="T5" fmla="*/ 2147483647 h 884"/>
              <a:gd name="T6" fmla="*/ 2147483647 w 8676"/>
              <a:gd name="T7" fmla="*/ 2147483647 h 884"/>
              <a:gd name="T8" fmla="*/ 2147483647 w 8676"/>
              <a:gd name="T9" fmla="*/ 2147483647 h 884"/>
              <a:gd name="T10" fmla="*/ 2147483647 w 8676"/>
              <a:gd name="T11" fmla="*/ 2147483647 h 884"/>
              <a:gd name="T12" fmla="*/ 0 w 8676"/>
              <a:gd name="T13" fmla="*/ 2147483647 h 884"/>
              <a:gd name="T14" fmla="*/ 0 w 8676"/>
              <a:gd name="T15" fmla="*/ 2147483647 h 884"/>
              <a:gd name="T16" fmla="*/ 2147483647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lIns="68562" tIns="34281" rIns="68562" bIns="34281"/>
          <a:lstStyle/>
          <a:p>
            <a:endParaRPr lang="zh-CN" altLang="en-US"/>
          </a:p>
        </p:txBody>
      </p:sp>
      <p:sp>
        <p:nvSpPr>
          <p:cNvPr id="55" name="Rectangle 12"/>
          <p:cNvSpPr>
            <a:spLocks noChangeArrowheads="1"/>
          </p:cNvSpPr>
          <p:nvPr/>
        </p:nvSpPr>
        <p:spPr bwMode="auto">
          <a:xfrm>
            <a:off x="1085330" y="683469"/>
            <a:ext cx="541338" cy="554037"/>
          </a:xfrm>
          <a:prstGeom prst="rect">
            <a:avLst/>
          </a:prstGeom>
          <a:solidFill>
            <a:srgbClr val="2980B9"/>
          </a:solidFill>
          <a:ln>
            <a:noFill/>
          </a:ln>
        </p:spPr>
        <p:txBody>
          <a:bodyPr lIns="68562" tIns="34281" rIns="68562" bIns="34281"/>
          <a:lstStyle/>
          <a:p>
            <a:pPr eaLnBrk="1" hangingPunct="1"/>
            <a:endParaRPr lang="zh-CN" altLang="en-US"/>
          </a:p>
        </p:txBody>
      </p:sp>
      <p:sp>
        <p:nvSpPr>
          <p:cNvPr id="56" name="Freeform 11"/>
          <p:cNvSpPr>
            <a:spLocks/>
          </p:cNvSpPr>
          <p:nvPr/>
        </p:nvSpPr>
        <p:spPr bwMode="auto">
          <a:xfrm>
            <a:off x="1021830" y="1563588"/>
            <a:ext cx="668338" cy="84138"/>
          </a:xfrm>
          <a:custGeom>
            <a:avLst/>
            <a:gdLst>
              <a:gd name="T0" fmla="*/ 2147483647 w 1156"/>
              <a:gd name="T1" fmla="*/ 0 h 142"/>
              <a:gd name="T2" fmla="*/ 2147483647 w 1156"/>
              <a:gd name="T3" fmla="*/ 0 h 142"/>
              <a:gd name="T4" fmla="*/ 2147483647 w 1156"/>
              <a:gd name="T5" fmla="*/ 2147483647 h 142"/>
              <a:gd name="T6" fmla="*/ 0 w 1156"/>
              <a:gd name="T7" fmla="*/ 2147483647 h 142"/>
              <a:gd name="T8" fmla="*/ 2147483647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57" name="Freeform 10"/>
          <p:cNvSpPr>
            <a:spLocks/>
          </p:cNvSpPr>
          <p:nvPr/>
        </p:nvSpPr>
        <p:spPr bwMode="auto">
          <a:xfrm>
            <a:off x="899593" y="1630263"/>
            <a:ext cx="4716018" cy="527050"/>
          </a:xfrm>
          <a:custGeom>
            <a:avLst/>
            <a:gdLst>
              <a:gd name="T0" fmla="*/ 2147483647 w 8676"/>
              <a:gd name="T1" fmla="*/ 0 h 884"/>
              <a:gd name="T2" fmla="*/ 2147483647 w 8676"/>
              <a:gd name="T3" fmla="*/ 0 h 884"/>
              <a:gd name="T4" fmla="*/ 2147483647 w 8676"/>
              <a:gd name="T5" fmla="*/ 2147483647 h 884"/>
              <a:gd name="T6" fmla="*/ 2147483647 w 8676"/>
              <a:gd name="T7" fmla="*/ 2147483647 h 884"/>
              <a:gd name="T8" fmla="*/ 2147483647 w 8676"/>
              <a:gd name="T9" fmla="*/ 2147483647 h 884"/>
              <a:gd name="T10" fmla="*/ 2147483647 w 8676"/>
              <a:gd name="T11" fmla="*/ 2147483647 h 884"/>
              <a:gd name="T12" fmla="*/ 0 w 8676"/>
              <a:gd name="T13" fmla="*/ 2147483647 h 884"/>
              <a:gd name="T14" fmla="*/ 0 w 8676"/>
              <a:gd name="T15" fmla="*/ 2147483647 h 884"/>
              <a:gd name="T16" fmla="*/ 2147483647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lIns="68562" tIns="34281" rIns="68562" bIns="34281"/>
          <a:lstStyle/>
          <a:p>
            <a:endParaRPr lang="zh-CN" altLang="en-US"/>
          </a:p>
        </p:txBody>
      </p:sp>
      <p:sp>
        <p:nvSpPr>
          <p:cNvPr id="58" name="Rectangle 12"/>
          <p:cNvSpPr>
            <a:spLocks noChangeArrowheads="1"/>
          </p:cNvSpPr>
          <p:nvPr/>
        </p:nvSpPr>
        <p:spPr bwMode="auto">
          <a:xfrm>
            <a:off x="1085330" y="1563588"/>
            <a:ext cx="541338" cy="554038"/>
          </a:xfrm>
          <a:prstGeom prst="rect">
            <a:avLst/>
          </a:prstGeom>
          <a:solidFill>
            <a:srgbClr val="2980B9"/>
          </a:solidFill>
          <a:ln>
            <a:noFill/>
          </a:ln>
        </p:spPr>
        <p:txBody>
          <a:bodyPr lIns="68562" tIns="34281" rIns="68562" bIns="34281"/>
          <a:lstStyle/>
          <a:p>
            <a:pPr eaLnBrk="1" hangingPunct="1"/>
            <a:endParaRPr lang="zh-CN" altLang="en-US"/>
          </a:p>
        </p:txBody>
      </p:sp>
      <p:sp>
        <p:nvSpPr>
          <p:cNvPr id="59" name="Freeform 11"/>
          <p:cNvSpPr>
            <a:spLocks/>
          </p:cNvSpPr>
          <p:nvPr/>
        </p:nvSpPr>
        <p:spPr bwMode="auto">
          <a:xfrm>
            <a:off x="1021830" y="2427734"/>
            <a:ext cx="668338" cy="84137"/>
          </a:xfrm>
          <a:custGeom>
            <a:avLst/>
            <a:gdLst>
              <a:gd name="T0" fmla="*/ 2147483647 w 1156"/>
              <a:gd name="T1" fmla="*/ 0 h 142"/>
              <a:gd name="T2" fmla="*/ 2147483647 w 1156"/>
              <a:gd name="T3" fmla="*/ 0 h 142"/>
              <a:gd name="T4" fmla="*/ 2147483647 w 1156"/>
              <a:gd name="T5" fmla="*/ 2147483647 h 142"/>
              <a:gd name="T6" fmla="*/ 0 w 1156"/>
              <a:gd name="T7" fmla="*/ 2147483647 h 142"/>
              <a:gd name="T8" fmla="*/ 2147483647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60" name="Freeform 10"/>
          <p:cNvSpPr>
            <a:spLocks/>
          </p:cNvSpPr>
          <p:nvPr/>
        </p:nvSpPr>
        <p:spPr bwMode="auto">
          <a:xfrm>
            <a:off x="899593" y="2492821"/>
            <a:ext cx="4716018" cy="527050"/>
          </a:xfrm>
          <a:custGeom>
            <a:avLst/>
            <a:gdLst>
              <a:gd name="T0" fmla="*/ 2147483647 w 8676"/>
              <a:gd name="T1" fmla="*/ 0 h 884"/>
              <a:gd name="T2" fmla="*/ 2147483647 w 8676"/>
              <a:gd name="T3" fmla="*/ 0 h 884"/>
              <a:gd name="T4" fmla="*/ 2147483647 w 8676"/>
              <a:gd name="T5" fmla="*/ 2147483647 h 884"/>
              <a:gd name="T6" fmla="*/ 2147483647 w 8676"/>
              <a:gd name="T7" fmla="*/ 2147483647 h 884"/>
              <a:gd name="T8" fmla="*/ 2147483647 w 8676"/>
              <a:gd name="T9" fmla="*/ 2147483647 h 884"/>
              <a:gd name="T10" fmla="*/ 2147483647 w 8676"/>
              <a:gd name="T11" fmla="*/ 2147483647 h 884"/>
              <a:gd name="T12" fmla="*/ 0 w 8676"/>
              <a:gd name="T13" fmla="*/ 2147483647 h 884"/>
              <a:gd name="T14" fmla="*/ 0 w 8676"/>
              <a:gd name="T15" fmla="*/ 2147483647 h 884"/>
              <a:gd name="T16" fmla="*/ 2147483647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lIns="68562" tIns="34281" rIns="68562" bIns="34281"/>
          <a:lstStyle/>
          <a:p>
            <a:endParaRPr lang="zh-CN" altLang="en-US"/>
          </a:p>
        </p:txBody>
      </p:sp>
      <p:sp>
        <p:nvSpPr>
          <p:cNvPr id="61" name="Rectangle 12"/>
          <p:cNvSpPr>
            <a:spLocks noChangeArrowheads="1"/>
          </p:cNvSpPr>
          <p:nvPr/>
        </p:nvSpPr>
        <p:spPr bwMode="auto">
          <a:xfrm>
            <a:off x="1085330" y="2427734"/>
            <a:ext cx="541338" cy="554037"/>
          </a:xfrm>
          <a:prstGeom prst="rect">
            <a:avLst/>
          </a:prstGeom>
          <a:solidFill>
            <a:srgbClr val="2980B9"/>
          </a:solidFill>
          <a:ln>
            <a:noFill/>
          </a:ln>
        </p:spPr>
        <p:txBody>
          <a:bodyPr lIns="68562" tIns="34281" rIns="68562" bIns="34281"/>
          <a:lstStyle/>
          <a:p>
            <a:pPr eaLnBrk="1" hangingPunct="1"/>
            <a:endParaRPr lang="zh-CN" altLang="en-US"/>
          </a:p>
        </p:txBody>
      </p:sp>
      <p:sp>
        <p:nvSpPr>
          <p:cNvPr id="62" name="TextBox 61"/>
          <p:cNvSpPr txBox="1"/>
          <p:nvPr/>
        </p:nvSpPr>
        <p:spPr>
          <a:xfrm>
            <a:off x="1691681" y="841295"/>
            <a:ext cx="3831782" cy="346230"/>
          </a:xfrm>
          <a:prstGeom prst="rect">
            <a:avLst/>
          </a:prstGeom>
          <a:noFill/>
        </p:spPr>
        <p:txBody>
          <a:bodyPr wrap="none" lIns="68562" tIns="34281" rIns="68562" bIns="34281">
            <a:spAutoFit/>
          </a:bodyPr>
          <a:lstStyle/>
          <a:p>
            <a:pPr>
              <a:defRPr/>
            </a:pPr>
            <a:r>
              <a:rPr lang="zh-CN" altLang="en-US" b="1" dirty="0">
                <a:solidFill>
                  <a:srgbClr val="2980B9"/>
                </a:solidFill>
                <a:latin typeface="微软雅黑" pitchFamily="34" charset="-122"/>
                <a:ea typeface="微软雅黑" pitchFamily="34" charset="-122"/>
              </a:rPr>
              <a:t>金融知识课堂之支付安全你、我、他</a:t>
            </a:r>
          </a:p>
        </p:txBody>
      </p:sp>
      <p:sp>
        <p:nvSpPr>
          <p:cNvPr id="63" name="TextBox 62"/>
          <p:cNvSpPr txBox="1"/>
          <p:nvPr/>
        </p:nvSpPr>
        <p:spPr>
          <a:xfrm>
            <a:off x="1166293" y="716806"/>
            <a:ext cx="374650" cy="530225"/>
          </a:xfrm>
          <a:prstGeom prst="rect">
            <a:avLst/>
          </a:prstGeom>
          <a:noFill/>
        </p:spPr>
        <p:txBody>
          <a:bodyPr wrap="none" lIns="68562" tIns="34281" rIns="68562" bIns="34281">
            <a:spAutoFit/>
          </a:bodyPr>
          <a:lstStyle/>
          <a:p>
            <a:pPr eaLnBrk="1" hangingPunct="1">
              <a:buFont typeface="Arial" pitchFamily="34" charset="0"/>
              <a:buNone/>
              <a:defRPr/>
            </a:pPr>
            <a:r>
              <a:rPr lang="en-US" altLang="zh-CN" sz="3000" b="1" dirty="0">
                <a:solidFill>
                  <a:srgbClr val="F8F8F8"/>
                </a:solidFill>
                <a:latin typeface="微软雅黑" pitchFamily="34" charset="-122"/>
                <a:ea typeface="微软雅黑" pitchFamily="34" charset="-122"/>
              </a:rPr>
              <a:t>1</a:t>
            </a:r>
            <a:endParaRPr lang="zh-CN" altLang="en-US" sz="3000" b="1" dirty="0">
              <a:solidFill>
                <a:srgbClr val="F8F8F8"/>
              </a:solidFill>
              <a:latin typeface="微软雅黑" pitchFamily="34" charset="-122"/>
              <a:ea typeface="微软雅黑" pitchFamily="34" charset="-122"/>
            </a:endParaRPr>
          </a:p>
        </p:txBody>
      </p:sp>
      <p:sp>
        <p:nvSpPr>
          <p:cNvPr id="64" name="TextBox 63"/>
          <p:cNvSpPr txBox="1"/>
          <p:nvPr/>
        </p:nvSpPr>
        <p:spPr>
          <a:xfrm>
            <a:off x="1584175" y="1707654"/>
            <a:ext cx="3923930" cy="377008"/>
          </a:xfrm>
          <a:prstGeom prst="rect">
            <a:avLst/>
          </a:prstGeom>
          <a:noFill/>
        </p:spPr>
        <p:txBody>
          <a:bodyPr wrap="square" lIns="68562" tIns="34281" rIns="68562" bIns="34281">
            <a:spAutoFit/>
          </a:bodyPr>
          <a:lstStyle>
            <a:defPPr>
              <a:defRPr lang="zh-CN"/>
            </a:defPPr>
            <a:lvl1pPr>
              <a:defRPr sz="3000">
                <a:solidFill>
                  <a:schemeClr val="accent1"/>
                </a:solidFill>
                <a:latin typeface="+mn-ea"/>
                <a:ea typeface="+mn-ea"/>
              </a:defRPr>
            </a:lvl1pPr>
          </a:lstStyle>
          <a:p>
            <a:pPr>
              <a:defRPr/>
            </a:pPr>
            <a:r>
              <a:rPr lang="en-US" altLang="zh-CN" sz="2000" b="1" dirty="0">
                <a:solidFill>
                  <a:srgbClr val="2980B9"/>
                </a:solidFill>
                <a:latin typeface="微软雅黑" pitchFamily="34" charset="-122"/>
                <a:ea typeface="微软雅黑" pitchFamily="34" charset="-122"/>
              </a:rPr>
              <a:t>《</a:t>
            </a:r>
            <a:r>
              <a:rPr lang="zh-CN" altLang="en-US" sz="2000" b="1" dirty="0">
                <a:solidFill>
                  <a:srgbClr val="2980B9"/>
                </a:solidFill>
                <a:latin typeface="微软雅黑" pitchFamily="34" charset="-122"/>
                <a:ea typeface="微软雅黑" pitchFamily="34" charset="-122"/>
              </a:rPr>
              <a:t>网络安全法</a:t>
            </a:r>
            <a:r>
              <a:rPr lang="en-US" altLang="zh-CN" sz="2000" b="1" dirty="0">
                <a:solidFill>
                  <a:srgbClr val="2980B9"/>
                </a:solidFill>
                <a:latin typeface="微软雅黑" pitchFamily="34" charset="-122"/>
                <a:ea typeface="微软雅黑" pitchFamily="34" charset="-122"/>
              </a:rPr>
              <a:t>》</a:t>
            </a:r>
            <a:r>
              <a:rPr lang="zh-CN" altLang="en-US" sz="2000" b="1" dirty="0">
                <a:solidFill>
                  <a:srgbClr val="2980B9"/>
                </a:solidFill>
                <a:latin typeface="微软雅黑" pitchFamily="34" charset="-122"/>
                <a:ea typeface="微软雅黑" pitchFamily="34" charset="-122"/>
              </a:rPr>
              <a:t>这些内容你要懂</a:t>
            </a:r>
          </a:p>
        </p:txBody>
      </p:sp>
      <p:sp>
        <p:nvSpPr>
          <p:cNvPr id="65" name="TextBox 64"/>
          <p:cNvSpPr txBox="1"/>
          <p:nvPr/>
        </p:nvSpPr>
        <p:spPr>
          <a:xfrm>
            <a:off x="1166293" y="1579463"/>
            <a:ext cx="374650" cy="530225"/>
          </a:xfrm>
          <a:prstGeom prst="rect">
            <a:avLst/>
          </a:prstGeom>
          <a:noFill/>
        </p:spPr>
        <p:txBody>
          <a:bodyPr wrap="none" lIns="68562" tIns="34281" rIns="68562" bIns="34281">
            <a:spAutoFit/>
          </a:bodyPr>
          <a:lstStyle/>
          <a:p>
            <a:pPr eaLnBrk="1" hangingPunct="1">
              <a:buFont typeface="Arial" pitchFamily="34" charset="0"/>
              <a:buNone/>
              <a:defRPr/>
            </a:pPr>
            <a:r>
              <a:rPr lang="en-US" altLang="zh-CN" sz="3000" b="1" dirty="0">
                <a:solidFill>
                  <a:srgbClr val="F8F8F8"/>
                </a:solidFill>
                <a:latin typeface="微软雅黑" pitchFamily="34" charset="-122"/>
                <a:ea typeface="微软雅黑" pitchFamily="34" charset="-122"/>
              </a:rPr>
              <a:t>2</a:t>
            </a:r>
            <a:endParaRPr lang="zh-CN" altLang="en-US" sz="3000" b="1" dirty="0">
              <a:solidFill>
                <a:srgbClr val="F8F8F8"/>
              </a:solidFill>
              <a:latin typeface="微软雅黑" pitchFamily="34" charset="-122"/>
              <a:ea typeface="微软雅黑" pitchFamily="34" charset="-122"/>
            </a:endParaRPr>
          </a:p>
        </p:txBody>
      </p:sp>
      <p:sp>
        <p:nvSpPr>
          <p:cNvPr id="66" name="TextBox 65"/>
          <p:cNvSpPr txBox="1"/>
          <p:nvPr/>
        </p:nvSpPr>
        <p:spPr>
          <a:xfrm>
            <a:off x="1691681" y="2570756"/>
            <a:ext cx="2446787" cy="377008"/>
          </a:xfrm>
          <a:prstGeom prst="rect">
            <a:avLst/>
          </a:prstGeom>
          <a:noFill/>
        </p:spPr>
        <p:txBody>
          <a:bodyPr wrap="none" lIns="68562" tIns="34281" rIns="68562" bIns="34281">
            <a:spAutoFit/>
          </a:bodyPr>
          <a:lstStyle>
            <a:defPPr>
              <a:defRPr lang="zh-CN"/>
            </a:defPPr>
            <a:lvl1pPr>
              <a:defRPr sz="3000">
                <a:solidFill>
                  <a:schemeClr val="accent1"/>
                </a:solidFill>
                <a:latin typeface="+mn-ea"/>
                <a:ea typeface="+mn-ea"/>
              </a:defRPr>
            </a:lvl1pPr>
          </a:lstStyle>
          <a:p>
            <a:pPr>
              <a:defRPr/>
            </a:pPr>
            <a:r>
              <a:rPr lang="zh-CN" altLang="en-US" sz="2000" b="1" dirty="0">
                <a:solidFill>
                  <a:srgbClr val="2980B9"/>
                </a:solidFill>
                <a:latin typeface="微软雅黑" pitchFamily="34" charset="-122"/>
                <a:ea typeface="微软雅黑" pitchFamily="34" charset="-122"/>
              </a:rPr>
              <a:t>安全攻略及典型案例</a:t>
            </a:r>
          </a:p>
        </p:txBody>
      </p:sp>
      <p:sp>
        <p:nvSpPr>
          <p:cNvPr id="67" name="TextBox 66"/>
          <p:cNvSpPr txBox="1"/>
          <p:nvPr/>
        </p:nvSpPr>
        <p:spPr>
          <a:xfrm>
            <a:off x="1166293" y="2442021"/>
            <a:ext cx="374650" cy="530225"/>
          </a:xfrm>
          <a:prstGeom prst="rect">
            <a:avLst/>
          </a:prstGeom>
          <a:noFill/>
        </p:spPr>
        <p:txBody>
          <a:bodyPr wrap="none" lIns="68562" tIns="34281" rIns="68562" bIns="34281">
            <a:spAutoFit/>
          </a:bodyPr>
          <a:lstStyle/>
          <a:p>
            <a:pPr eaLnBrk="1" hangingPunct="1">
              <a:buFont typeface="Arial" pitchFamily="34" charset="0"/>
              <a:buNone/>
              <a:defRPr/>
            </a:pPr>
            <a:r>
              <a:rPr lang="en-US" altLang="zh-CN" sz="3000" b="1" dirty="0">
                <a:solidFill>
                  <a:srgbClr val="F8F8F8"/>
                </a:solidFill>
                <a:latin typeface="微软雅黑" pitchFamily="34" charset="-122"/>
                <a:ea typeface="微软雅黑" pitchFamily="34" charset="-122"/>
              </a:rPr>
              <a:t>3</a:t>
            </a:r>
            <a:endParaRPr lang="zh-CN" altLang="en-US" sz="3000" b="1" dirty="0">
              <a:solidFill>
                <a:srgbClr val="F8F8F8"/>
              </a:solidFill>
              <a:latin typeface="微软雅黑" pitchFamily="34" charset="-122"/>
              <a:ea typeface="微软雅黑" pitchFamily="34" charset="-122"/>
            </a:endParaRPr>
          </a:p>
        </p:txBody>
      </p:sp>
      <p:sp>
        <p:nvSpPr>
          <p:cNvPr id="68" name="Freeform 11"/>
          <p:cNvSpPr>
            <a:spLocks/>
          </p:cNvSpPr>
          <p:nvPr/>
        </p:nvSpPr>
        <p:spPr bwMode="auto">
          <a:xfrm>
            <a:off x="1021830" y="3293417"/>
            <a:ext cx="668338" cy="84138"/>
          </a:xfrm>
          <a:custGeom>
            <a:avLst/>
            <a:gdLst>
              <a:gd name="T0" fmla="*/ 2147483647 w 1156"/>
              <a:gd name="T1" fmla="*/ 0 h 142"/>
              <a:gd name="T2" fmla="*/ 2147483647 w 1156"/>
              <a:gd name="T3" fmla="*/ 0 h 142"/>
              <a:gd name="T4" fmla="*/ 2147483647 w 1156"/>
              <a:gd name="T5" fmla="*/ 2147483647 h 142"/>
              <a:gd name="T6" fmla="*/ 0 w 1156"/>
              <a:gd name="T7" fmla="*/ 2147483647 h 142"/>
              <a:gd name="T8" fmla="*/ 2147483647 w 1156"/>
              <a:gd name="T9" fmla="*/ 0 h 1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56" h="142">
                <a:moveTo>
                  <a:pt x="111" y="0"/>
                </a:moveTo>
                <a:lnTo>
                  <a:pt x="1045" y="0"/>
                </a:lnTo>
                <a:lnTo>
                  <a:pt x="1156" y="142"/>
                </a:lnTo>
                <a:lnTo>
                  <a:pt x="0" y="142"/>
                </a:lnTo>
                <a:lnTo>
                  <a:pt x="111"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lIns="68562" tIns="34281" rIns="68562" bIns="34281"/>
          <a:lstStyle/>
          <a:p>
            <a:endParaRPr lang="zh-CN" altLang="en-US"/>
          </a:p>
        </p:txBody>
      </p:sp>
      <p:sp>
        <p:nvSpPr>
          <p:cNvPr id="69" name="Freeform 10"/>
          <p:cNvSpPr>
            <a:spLocks/>
          </p:cNvSpPr>
          <p:nvPr/>
        </p:nvSpPr>
        <p:spPr bwMode="auto">
          <a:xfrm>
            <a:off x="899593" y="3358505"/>
            <a:ext cx="4716018" cy="525462"/>
          </a:xfrm>
          <a:custGeom>
            <a:avLst/>
            <a:gdLst>
              <a:gd name="T0" fmla="*/ 2147483647 w 8676"/>
              <a:gd name="T1" fmla="*/ 0 h 884"/>
              <a:gd name="T2" fmla="*/ 2147483647 w 8676"/>
              <a:gd name="T3" fmla="*/ 0 h 884"/>
              <a:gd name="T4" fmla="*/ 2147483647 w 8676"/>
              <a:gd name="T5" fmla="*/ 2147483647 h 884"/>
              <a:gd name="T6" fmla="*/ 2147483647 w 8676"/>
              <a:gd name="T7" fmla="*/ 2147483647 h 884"/>
              <a:gd name="T8" fmla="*/ 2147483647 w 8676"/>
              <a:gd name="T9" fmla="*/ 2147483647 h 884"/>
              <a:gd name="T10" fmla="*/ 2147483647 w 8676"/>
              <a:gd name="T11" fmla="*/ 2147483647 h 884"/>
              <a:gd name="T12" fmla="*/ 0 w 8676"/>
              <a:gd name="T13" fmla="*/ 2147483647 h 884"/>
              <a:gd name="T14" fmla="*/ 0 w 8676"/>
              <a:gd name="T15" fmla="*/ 2147483647 h 884"/>
              <a:gd name="T16" fmla="*/ 2147483647 w 8676"/>
              <a:gd name="T17" fmla="*/ 0 h 8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headEnd/>
            <a:tailEnd/>
          </a:ln>
        </p:spPr>
        <p:txBody>
          <a:bodyPr lIns="68562" tIns="34281" rIns="68562" bIns="34281"/>
          <a:lstStyle/>
          <a:p>
            <a:endParaRPr lang="zh-CN" altLang="en-US"/>
          </a:p>
        </p:txBody>
      </p:sp>
      <p:sp>
        <p:nvSpPr>
          <p:cNvPr id="70" name="Rectangle 12"/>
          <p:cNvSpPr>
            <a:spLocks noChangeArrowheads="1"/>
          </p:cNvSpPr>
          <p:nvPr/>
        </p:nvSpPr>
        <p:spPr bwMode="auto">
          <a:xfrm>
            <a:off x="1085330" y="3291830"/>
            <a:ext cx="541338" cy="554037"/>
          </a:xfrm>
          <a:prstGeom prst="rect">
            <a:avLst/>
          </a:prstGeom>
          <a:solidFill>
            <a:srgbClr val="2980B9"/>
          </a:solidFill>
          <a:ln>
            <a:noFill/>
          </a:ln>
        </p:spPr>
        <p:txBody>
          <a:bodyPr lIns="68562" tIns="34281" rIns="68562" bIns="34281"/>
          <a:lstStyle/>
          <a:p>
            <a:pPr eaLnBrk="1" hangingPunct="1"/>
            <a:endParaRPr lang="zh-CN" altLang="en-US"/>
          </a:p>
        </p:txBody>
      </p:sp>
      <p:sp>
        <p:nvSpPr>
          <p:cNvPr id="71" name="TextBox 70"/>
          <p:cNvSpPr txBox="1"/>
          <p:nvPr/>
        </p:nvSpPr>
        <p:spPr>
          <a:xfrm>
            <a:off x="1691681" y="3422005"/>
            <a:ext cx="3472709" cy="377008"/>
          </a:xfrm>
          <a:prstGeom prst="rect">
            <a:avLst/>
          </a:prstGeom>
          <a:noFill/>
        </p:spPr>
        <p:txBody>
          <a:bodyPr wrap="none" lIns="68562" tIns="34281" rIns="68562" bIns="34281">
            <a:spAutoFit/>
          </a:bodyPr>
          <a:lstStyle>
            <a:defPPr>
              <a:defRPr lang="zh-CN"/>
            </a:defPPr>
            <a:lvl1pPr>
              <a:defRPr sz="3000">
                <a:solidFill>
                  <a:schemeClr val="accent1"/>
                </a:solidFill>
                <a:latin typeface="+mn-ea"/>
                <a:ea typeface="+mn-ea"/>
              </a:defRPr>
            </a:lvl1pPr>
          </a:lstStyle>
          <a:p>
            <a:pPr>
              <a:defRPr/>
            </a:pPr>
            <a:r>
              <a:rPr lang="zh-CN" altLang="en-US" sz="2000" b="1" dirty="0">
                <a:solidFill>
                  <a:srgbClr val="2980B9"/>
                </a:solidFill>
                <a:latin typeface="微软雅黑" pitchFamily="34" charset="-122"/>
                <a:ea typeface="微软雅黑" pitchFamily="34" charset="-122"/>
              </a:rPr>
              <a:t>提升安全意识，培养良好习惯</a:t>
            </a:r>
          </a:p>
        </p:txBody>
      </p:sp>
      <p:sp>
        <p:nvSpPr>
          <p:cNvPr id="72" name="TextBox 71"/>
          <p:cNvSpPr txBox="1"/>
          <p:nvPr/>
        </p:nvSpPr>
        <p:spPr>
          <a:xfrm>
            <a:off x="1166293" y="3307705"/>
            <a:ext cx="374650" cy="530225"/>
          </a:xfrm>
          <a:prstGeom prst="rect">
            <a:avLst/>
          </a:prstGeom>
          <a:noFill/>
        </p:spPr>
        <p:txBody>
          <a:bodyPr wrap="none" lIns="68562" tIns="34281" rIns="68562" bIns="34281">
            <a:spAutoFit/>
          </a:bodyPr>
          <a:lstStyle/>
          <a:p>
            <a:pPr eaLnBrk="1" hangingPunct="1">
              <a:buFont typeface="Arial" pitchFamily="34" charset="0"/>
              <a:buNone/>
              <a:defRPr/>
            </a:pPr>
            <a:r>
              <a:rPr lang="en-US" altLang="zh-CN" sz="3000" b="1" dirty="0">
                <a:solidFill>
                  <a:srgbClr val="F8F8F8"/>
                </a:solidFill>
                <a:latin typeface="微软雅黑" pitchFamily="34" charset="-122"/>
                <a:ea typeface="微软雅黑" pitchFamily="34" charset="-122"/>
              </a:rPr>
              <a:t>4</a:t>
            </a:r>
            <a:endParaRPr lang="zh-CN" altLang="en-US" sz="3000" b="1" dirty="0">
              <a:solidFill>
                <a:srgbClr val="F8F8F8"/>
              </a:solidFill>
              <a:latin typeface="微软雅黑" pitchFamily="34" charset="-122"/>
              <a:ea typeface="微软雅黑" pitchFamily="34" charset="-122"/>
            </a:endParaRPr>
          </a:p>
        </p:txBody>
      </p:sp>
      <p:pic>
        <p:nvPicPr>
          <p:cNvPr id="73" name="图片 7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5591" y="1275606"/>
            <a:ext cx="3260905" cy="3186906"/>
          </a:xfrm>
          <a:prstGeom prst="rect">
            <a:avLst/>
          </a:prstGeom>
        </p:spPr>
      </p:pic>
      <p:sp>
        <p:nvSpPr>
          <p:cNvPr id="2" name="TextBox 1"/>
          <p:cNvSpPr txBox="1"/>
          <p:nvPr/>
        </p:nvSpPr>
        <p:spPr>
          <a:xfrm>
            <a:off x="6834920" y="578173"/>
            <a:ext cx="1481496" cy="769441"/>
          </a:xfrm>
          <a:prstGeom prst="rect">
            <a:avLst/>
          </a:prstGeom>
          <a:noFill/>
        </p:spPr>
        <p:txBody>
          <a:bodyPr wrap="none" rtlCol="0">
            <a:spAutoFit/>
          </a:bodyPr>
          <a:lstStyle/>
          <a:p>
            <a:r>
              <a:rPr lang="zh-CN" altLang="en-US" sz="4400" b="1" dirty="0">
                <a:solidFill>
                  <a:srgbClr val="FF3300"/>
                </a:solidFill>
                <a:latin typeface="微软雅黑" pitchFamily="34" charset="-122"/>
                <a:ea typeface="微软雅黑" pitchFamily="34" charset="-122"/>
              </a:rPr>
              <a:t>目 录</a:t>
            </a:r>
          </a:p>
        </p:txBody>
      </p:sp>
      <p:sp>
        <p:nvSpPr>
          <p:cNvPr id="24" name="矩形 23"/>
          <p:cNvSpPr/>
          <p:nvPr/>
        </p:nvSpPr>
        <p:spPr>
          <a:xfrm>
            <a:off x="8493944" y="683469"/>
            <a:ext cx="685800" cy="588962"/>
          </a:xfrm>
          <a:prstGeom prst="rect">
            <a:avLst/>
          </a:prstGeom>
          <a:solidFill>
            <a:srgbClr val="2675A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996" fontAlgn="auto">
              <a:spcBef>
                <a:spcPts val="0"/>
              </a:spcBef>
              <a:spcAft>
                <a:spcPts val="0"/>
              </a:spcAft>
              <a:defRPr/>
            </a:pPr>
            <a:endParaRPr lang="zh-CN" altLang="en-US" sz="2799" b="1"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27588683"/>
      </p:ext>
    </p:extLst>
  </p:cSld>
  <p:clrMapOvr>
    <a:masterClrMapping/>
  </p:clrMapOvr>
  <mc:AlternateContent xmlns:mc="http://schemas.openxmlformats.org/markup-compatibility/2006" xmlns:p14="http://schemas.microsoft.com/office/powerpoint/2010/main">
    <mc:Choice Requires="p14">
      <p:transition spd="slow" p14:dur="1600" advClick="0" advTm="2000">
        <p:blinds dir="vert"/>
      </p:transition>
    </mc:Choice>
    <mc:Fallback xmlns="">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0-#ppt_w/2"/>
                                          </p:val>
                                        </p:tav>
                                        <p:tav tm="100000">
                                          <p:val>
                                            <p:strVal val="#ppt_x"/>
                                          </p:val>
                                        </p:tav>
                                      </p:tavLst>
                                    </p:anim>
                                    <p:anim calcmode="lin" valueType="num">
                                      <p:cBhvr additive="base">
                                        <p:cTn id="12" dur="500" fill="hold"/>
                                        <p:tgtEl>
                                          <p:spTgt spid="57"/>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200"/>
                                  </p:stCondLst>
                                  <p:childTnLst>
                                    <p:set>
                                      <p:cBhvr>
                                        <p:cTn id="14" dur="1" fill="hold">
                                          <p:stCondLst>
                                            <p:cond delay="0"/>
                                          </p:stCondLst>
                                        </p:cTn>
                                        <p:tgtEl>
                                          <p:spTgt spid="60"/>
                                        </p:tgtEl>
                                        <p:attrNameLst>
                                          <p:attrName>style.visibility</p:attrName>
                                        </p:attrNameLst>
                                      </p:cBhvr>
                                      <p:to>
                                        <p:strVal val="visible"/>
                                      </p:to>
                                    </p:set>
                                    <p:anim calcmode="lin" valueType="num">
                                      <p:cBhvr additive="base">
                                        <p:cTn id="15" dur="500" fill="hold"/>
                                        <p:tgtEl>
                                          <p:spTgt spid="60"/>
                                        </p:tgtEl>
                                        <p:attrNameLst>
                                          <p:attrName>ppt_x</p:attrName>
                                        </p:attrNameLst>
                                      </p:cBhvr>
                                      <p:tavLst>
                                        <p:tav tm="0">
                                          <p:val>
                                            <p:strVal val="0-#ppt_w/2"/>
                                          </p:val>
                                        </p:tav>
                                        <p:tav tm="100000">
                                          <p:val>
                                            <p:strVal val="#ppt_x"/>
                                          </p:val>
                                        </p:tav>
                                      </p:tavLst>
                                    </p:anim>
                                    <p:anim calcmode="lin" valueType="num">
                                      <p:cBhvr additive="base">
                                        <p:cTn id="16" dur="500" fill="hold"/>
                                        <p:tgtEl>
                                          <p:spTgt spid="60"/>
                                        </p:tgtEl>
                                        <p:attrNameLst>
                                          <p:attrName>ppt_y</p:attrName>
                                        </p:attrNameLst>
                                      </p:cBhvr>
                                      <p:tavLst>
                                        <p:tav tm="0">
                                          <p:val>
                                            <p:strVal val="1+#ppt_h/2"/>
                                          </p:val>
                                        </p:tav>
                                        <p:tav tm="100000">
                                          <p:val>
                                            <p:strVal val="#ppt_y"/>
                                          </p:val>
                                        </p:tav>
                                      </p:tavLst>
                                    </p:anim>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53"/>
                                        </p:tgtEl>
                                        <p:attrNameLst>
                                          <p:attrName>style.visibility</p:attrName>
                                        </p:attrNameLst>
                                      </p:cBhvr>
                                      <p:to>
                                        <p:strVal val="visible"/>
                                      </p:to>
                                    </p:set>
                                    <p:animEffect transition="in" filter="wipe(down)">
                                      <p:cBhvr>
                                        <p:cTn id="20" dur="300"/>
                                        <p:tgtEl>
                                          <p:spTgt spid="53"/>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55"/>
                                        </p:tgtEl>
                                        <p:attrNameLst>
                                          <p:attrName>style.visibility</p:attrName>
                                        </p:attrNameLst>
                                      </p:cBhvr>
                                      <p:to>
                                        <p:strVal val="visible"/>
                                      </p:to>
                                    </p:set>
                                    <p:animEffect transition="in" filter="wipe(up)">
                                      <p:cBhvr>
                                        <p:cTn id="24" dur="500"/>
                                        <p:tgtEl>
                                          <p:spTgt spid="55"/>
                                        </p:tgtEl>
                                      </p:cBhvr>
                                    </p:animEffect>
                                  </p:childTnLst>
                                </p:cTn>
                              </p:par>
                            </p:childTnLst>
                          </p:cTn>
                        </p:par>
                        <p:par>
                          <p:cTn id="25" fill="hold">
                            <p:stCondLst>
                              <p:cond delay="1500"/>
                            </p:stCondLst>
                            <p:childTnLst>
                              <p:par>
                                <p:cTn id="26" presetID="31" presetClass="entr" presetSubtype="0" fill="hold" grpId="0" nodeType="afterEffect">
                                  <p:stCondLst>
                                    <p:cond delay="0"/>
                                  </p:stCondLst>
                                  <p:childTnLst>
                                    <p:set>
                                      <p:cBhvr>
                                        <p:cTn id="27" dur="1" fill="hold">
                                          <p:stCondLst>
                                            <p:cond delay="0"/>
                                          </p:stCondLst>
                                        </p:cTn>
                                        <p:tgtEl>
                                          <p:spTgt spid="63"/>
                                        </p:tgtEl>
                                        <p:attrNameLst>
                                          <p:attrName>style.visibility</p:attrName>
                                        </p:attrNameLst>
                                      </p:cBhvr>
                                      <p:to>
                                        <p:strVal val="visible"/>
                                      </p:to>
                                    </p:set>
                                    <p:anim calcmode="lin" valueType="num">
                                      <p:cBhvr>
                                        <p:cTn id="28" dur="500" fill="hold"/>
                                        <p:tgtEl>
                                          <p:spTgt spid="63"/>
                                        </p:tgtEl>
                                        <p:attrNameLst>
                                          <p:attrName>ppt_w</p:attrName>
                                        </p:attrNameLst>
                                      </p:cBhvr>
                                      <p:tavLst>
                                        <p:tav tm="0">
                                          <p:val>
                                            <p:fltVal val="0"/>
                                          </p:val>
                                        </p:tav>
                                        <p:tav tm="100000">
                                          <p:val>
                                            <p:strVal val="#ppt_w"/>
                                          </p:val>
                                        </p:tav>
                                      </p:tavLst>
                                    </p:anim>
                                    <p:anim calcmode="lin" valueType="num">
                                      <p:cBhvr>
                                        <p:cTn id="29" dur="500" fill="hold"/>
                                        <p:tgtEl>
                                          <p:spTgt spid="63"/>
                                        </p:tgtEl>
                                        <p:attrNameLst>
                                          <p:attrName>ppt_h</p:attrName>
                                        </p:attrNameLst>
                                      </p:cBhvr>
                                      <p:tavLst>
                                        <p:tav tm="0">
                                          <p:val>
                                            <p:fltVal val="0"/>
                                          </p:val>
                                        </p:tav>
                                        <p:tav tm="100000">
                                          <p:val>
                                            <p:strVal val="#ppt_h"/>
                                          </p:val>
                                        </p:tav>
                                      </p:tavLst>
                                    </p:anim>
                                    <p:anim calcmode="lin" valueType="num">
                                      <p:cBhvr>
                                        <p:cTn id="30" dur="500" fill="hold"/>
                                        <p:tgtEl>
                                          <p:spTgt spid="63"/>
                                        </p:tgtEl>
                                        <p:attrNameLst>
                                          <p:attrName>style.rotation</p:attrName>
                                        </p:attrNameLst>
                                      </p:cBhvr>
                                      <p:tavLst>
                                        <p:tav tm="0">
                                          <p:val>
                                            <p:fltVal val="90"/>
                                          </p:val>
                                        </p:tav>
                                        <p:tav tm="100000">
                                          <p:val>
                                            <p:fltVal val="0"/>
                                          </p:val>
                                        </p:tav>
                                      </p:tavLst>
                                    </p:anim>
                                    <p:animEffect transition="in" filter="fade">
                                      <p:cBhvr>
                                        <p:cTn id="31" dur="500"/>
                                        <p:tgtEl>
                                          <p:spTgt spid="63"/>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62"/>
                                        </p:tgtEl>
                                        <p:attrNameLst>
                                          <p:attrName>style.visibility</p:attrName>
                                        </p:attrNameLst>
                                      </p:cBhvr>
                                      <p:to>
                                        <p:strVal val="visible"/>
                                      </p:to>
                                    </p:set>
                                    <p:animEffect transition="in" filter="wipe(left)">
                                      <p:cBhvr>
                                        <p:cTn id="35" dur="500"/>
                                        <p:tgtEl>
                                          <p:spTgt spid="62"/>
                                        </p:tgtEl>
                                      </p:cBhvr>
                                    </p:animEffect>
                                  </p:childTnLst>
                                </p:cTn>
                              </p:par>
                            </p:childTnLst>
                          </p:cTn>
                        </p:par>
                        <p:par>
                          <p:cTn id="36" fill="hold">
                            <p:stCondLst>
                              <p:cond delay="2500"/>
                            </p:stCondLst>
                            <p:childTnLst>
                              <p:par>
                                <p:cTn id="37" presetID="22" presetClass="entr" presetSubtype="4"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down)">
                                      <p:cBhvr>
                                        <p:cTn id="39" dur="300"/>
                                        <p:tgtEl>
                                          <p:spTgt spid="56"/>
                                        </p:tgtEl>
                                      </p:cBhvr>
                                    </p:animEffect>
                                  </p:childTnLst>
                                </p:cTn>
                              </p:par>
                            </p:childTnLst>
                          </p:cTn>
                        </p:par>
                        <p:par>
                          <p:cTn id="40" fill="hold">
                            <p:stCondLst>
                              <p:cond delay="2800"/>
                            </p:stCondLst>
                            <p:childTnLst>
                              <p:par>
                                <p:cTn id="41" presetID="22" presetClass="entr" presetSubtype="1"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up)">
                                      <p:cBhvr>
                                        <p:cTn id="43" dur="500"/>
                                        <p:tgtEl>
                                          <p:spTgt spid="58"/>
                                        </p:tgtEl>
                                      </p:cBhvr>
                                    </p:animEffect>
                                  </p:childTnLst>
                                </p:cTn>
                              </p:par>
                            </p:childTnLst>
                          </p:cTn>
                        </p:par>
                        <p:par>
                          <p:cTn id="44" fill="hold">
                            <p:stCondLst>
                              <p:cond delay="3300"/>
                            </p:stCondLst>
                            <p:childTnLst>
                              <p:par>
                                <p:cTn id="45" presetID="31" presetClass="entr" presetSubtype="0" fill="hold" grpId="0" nodeType="after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p:cTn id="47" dur="500" fill="hold"/>
                                        <p:tgtEl>
                                          <p:spTgt spid="65"/>
                                        </p:tgtEl>
                                        <p:attrNameLst>
                                          <p:attrName>ppt_w</p:attrName>
                                        </p:attrNameLst>
                                      </p:cBhvr>
                                      <p:tavLst>
                                        <p:tav tm="0">
                                          <p:val>
                                            <p:fltVal val="0"/>
                                          </p:val>
                                        </p:tav>
                                        <p:tav tm="100000">
                                          <p:val>
                                            <p:strVal val="#ppt_w"/>
                                          </p:val>
                                        </p:tav>
                                      </p:tavLst>
                                    </p:anim>
                                    <p:anim calcmode="lin" valueType="num">
                                      <p:cBhvr>
                                        <p:cTn id="48" dur="500" fill="hold"/>
                                        <p:tgtEl>
                                          <p:spTgt spid="65"/>
                                        </p:tgtEl>
                                        <p:attrNameLst>
                                          <p:attrName>ppt_h</p:attrName>
                                        </p:attrNameLst>
                                      </p:cBhvr>
                                      <p:tavLst>
                                        <p:tav tm="0">
                                          <p:val>
                                            <p:fltVal val="0"/>
                                          </p:val>
                                        </p:tav>
                                        <p:tav tm="100000">
                                          <p:val>
                                            <p:strVal val="#ppt_h"/>
                                          </p:val>
                                        </p:tav>
                                      </p:tavLst>
                                    </p:anim>
                                    <p:anim calcmode="lin" valueType="num">
                                      <p:cBhvr>
                                        <p:cTn id="49" dur="500" fill="hold"/>
                                        <p:tgtEl>
                                          <p:spTgt spid="65"/>
                                        </p:tgtEl>
                                        <p:attrNameLst>
                                          <p:attrName>style.rotation</p:attrName>
                                        </p:attrNameLst>
                                      </p:cBhvr>
                                      <p:tavLst>
                                        <p:tav tm="0">
                                          <p:val>
                                            <p:fltVal val="90"/>
                                          </p:val>
                                        </p:tav>
                                        <p:tav tm="100000">
                                          <p:val>
                                            <p:fltVal val="0"/>
                                          </p:val>
                                        </p:tav>
                                      </p:tavLst>
                                    </p:anim>
                                    <p:animEffect transition="in" filter="fade">
                                      <p:cBhvr>
                                        <p:cTn id="50" dur="500"/>
                                        <p:tgtEl>
                                          <p:spTgt spid="65"/>
                                        </p:tgtEl>
                                      </p:cBhvr>
                                    </p:animEffect>
                                  </p:childTnLst>
                                </p:cTn>
                              </p:par>
                            </p:childTnLst>
                          </p:cTn>
                        </p:par>
                        <p:par>
                          <p:cTn id="51" fill="hold">
                            <p:stCondLst>
                              <p:cond delay="3800"/>
                            </p:stCondLst>
                            <p:childTnLst>
                              <p:par>
                                <p:cTn id="52" presetID="22" presetClass="entr" presetSubtype="8" fill="hold" grpId="0"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left)">
                                      <p:cBhvr>
                                        <p:cTn id="54" dur="500"/>
                                        <p:tgtEl>
                                          <p:spTgt spid="64"/>
                                        </p:tgtEl>
                                      </p:cBhvr>
                                    </p:animEffect>
                                  </p:childTnLst>
                                </p:cTn>
                              </p:par>
                            </p:childTnLst>
                          </p:cTn>
                        </p:par>
                        <p:par>
                          <p:cTn id="55" fill="hold">
                            <p:stCondLst>
                              <p:cond delay="4300"/>
                            </p:stCondLst>
                            <p:childTnLst>
                              <p:par>
                                <p:cTn id="56" presetID="22" presetClass="entr" presetSubtype="4" fill="hold" grpId="0" nodeType="afterEffect">
                                  <p:stCondLst>
                                    <p:cond delay="0"/>
                                  </p:stCondLst>
                                  <p:childTnLst>
                                    <p:set>
                                      <p:cBhvr>
                                        <p:cTn id="57" dur="1" fill="hold">
                                          <p:stCondLst>
                                            <p:cond delay="0"/>
                                          </p:stCondLst>
                                        </p:cTn>
                                        <p:tgtEl>
                                          <p:spTgt spid="59"/>
                                        </p:tgtEl>
                                        <p:attrNameLst>
                                          <p:attrName>style.visibility</p:attrName>
                                        </p:attrNameLst>
                                      </p:cBhvr>
                                      <p:to>
                                        <p:strVal val="visible"/>
                                      </p:to>
                                    </p:set>
                                    <p:animEffect transition="in" filter="wipe(down)">
                                      <p:cBhvr>
                                        <p:cTn id="58" dur="300"/>
                                        <p:tgtEl>
                                          <p:spTgt spid="59"/>
                                        </p:tgtEl>
                                      </p:cBhvr>
                                    </p:animEffect>
                                  </p:childTnLst>
                                </p:cTn>
                              </p:par>
                            </p:childTnLst>
                          </p:cTn>
                        </p:par>
                        <p:par>
                          <p:cTn id="59" fill="hold">
                            <p:stCondLst>
                              <p:cond delay="4600"/>
                            </p:stCondLst>
                            <p:childTnLst>
                              <p:par>
                                <p:cTn id="60" presetID="22" presetClass="entr" presetSubtype="1" fill="hold" grpId="0"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up)">
                                      <p:cBhvr>
                                        <p:cTn id="62" dur="500"/>
                                        <p:tgtEl>
                                          <p:spTgt spid="61"/>
                                        </p:tgtEl>
                                      </p:cBhvr>
                                    </p:animEffect>
                                  </p:childTnLst>
                                </p:cTn>
                              </p:par>
                            </p:childTnLst>
                          </p:cTn>
                        </p:par>
                        <p:par>
                          <p:cTn id="63" fill="hold">
                            <p:stCondLst>
                              <p:cond delay="5100"/>
                            </p:stCondLst>
                            <p:childTnLst>
                              <p:par>
                                <p:cTn id="64" presetID="31" presetClass="entr" presetSubtype="0" fill="hold" grpId="0" nodeType="afterEffect">
                                  <p:stCondLst>
                                    <p:cond delay="0"/>
                                  </p:stCondLst>
                                  <p:childTnLst>
                                    <p:set>
                                      <p:cBhvr>
                                        <p:cTn id="65" dur="1" fill="hold">
                                          <p:stCondLst>
                                            <p:cond delay="0"/>
                                          </p:stCondLst>
                                        </p:cTn>
                                        <p:tgtEl>
                                          <p:spTgt spid="67"/>
                                        </p:tgtEl>
                                        <p:attrNameLst>
                                          <p:attrName>style.visibility</p:attrName>
                                        </p:attrNameLst>
                                      </p:cBhvr>
                                      <p:to>
                                        <p:strVal val="visible"/>
                                      </p:to>
                                    </p:set>
                                    <p:anim calcmode="lin" valueType="num">
                                      <p:cBhvr>
                                        <p:cTn id="66" dur="500" fill="hold"/>
                                        <p:tgtEl>
                                          <p:spTgt spid="67"/>
                                        </p:tgtEl>
                                        <p:attrNameLst>
                                          <p:attrName>ppt_w</p:attrName>
                                        </p:attrNameLst>
                                      </p:cBhvr>
                                      <p:tavLst>
                                        <p:tav tm="0">
                                          <p:val>
                                            <p:fltVal val="0"/>
                                          </p:val>
                                        </p:tav>
                                        <p:tav tm="100000">
                                          <p:val>
                                            <p:strVal val="#ppt_w"/>
                                          </p:val>
                                        </p:tav>
                                      </p:tavLst>
                                    </p:anim>
                                    <p:anim calcmode="lin" valueType="num">
                                      <p:cBhvr>
                                        <p:cTn id="67" dur="500" fill="hold"/>
                                        <p:tgtEl>
                                          <p:spTgt spid="67"/>
                                        </p:tgtEl>
                                        <p:attrNameLst>
                                          <p:attrName>ppt_h</p:attrName>
                                        </p:attrNameLst>
                                      </p:cBhvr>
                                      <p:tavLst>
                                        <p:tav tm="0">
                                          <p:val>
                                            <p:fltVal val="0"/>
                                          </p:val>
                                        </p:tav>
                                        <p:tav tm="100000">
                                          <p:val>
                                            <p:strVal val="#ppt_h"/>
                                          </p:val>
                                        </p:tav>
                                      </p:tavLst>
                                    </p:anim>
                                    <p:anim calcmode="lin" valueType="num">
                                      <p:cBhvr>
                                        <p:cTn id="68" dur="500" fill="hold"/>
                                        <p:tgtEl>
                                          <p:spTgt spid="67"/>
                                        </p:tgtEl>
                                        <p:attrNameLst>
                                          <p:attrName>style.rotation</p:attrName>
                                        </p:attrNameLst>
                                      </p:cBhvr>
                                      <p:tavLst>
                                        <p:tav tm="0">
                                          <p:val>
                                            <p:fltVal val="90"/>
                                          </p:val>
                                        </p:tav>
                                        <p:tav tm="100000">
                                          <p:val>
                                            <p:fltVal val="0"/>
                                          </p:val>
                                        </p:tav>
                                      </p:tavLst>
                                    </p:anim>
                                    <p:animEffect transition="in" filter="fade">
                                      <p:cBhvr>
                                        <p:cTn id="69" dur="500"/>
                                        <p:tgtEl>
                                          <p:spTgt spid="67"/>
                                        </p:tgtEl>
                                      </p:cBhvr>
                                    </p:animEffect>
                                  </p:childTnLst>
                                </p:cTn>
                              </p:par>
                            </p:childTnLst>
                          </p:cTn>
                        </p:par>
                        <p:par>
                          <p:cTn id="70" fill="hold">
                            <p:stCondLst>
                              <p:cond delay="5600"/>
                            </p:stCondLst>
                            <p:childTnLst>
                              <p:par>
                                <p:cTn id="71" presetID="22" presetClass="entr" presetSubtype="8" fill="hold" grpId="0" nodeType="afterEffect">
                                  <p:stCondLst>
                                    <p:cond delay="0"/>
                                  </p:stCondLst>
                                  <p:childTnLst>
                                    <p:set>
                                      <p:cBhvr>
                                        <p:cTn id="72" dur="1" fill="hold">
                                          <p:stCondLst>
                                            <p:cond delay="0"/>
                                          </p:stCondLst>
                                        </p:cTn>
                                        <p:tgtEl>
                                          <p:spTgt spid="66"/>
                                        </p:tgtEl>
                                        <p:attrNameLst>
                                          <p:attrName>style.visibility</p:attrName>
                                        </p:attrNameLst>
                                      </p:cBhvr>
                                      <p:to>
                                        <p:strVal val="visible"/>
                                      </p:to>
                                    </p:set>
                                    <p:animEffect transition="in" filter="wipe(left)">
                                      <p:cBhvr>
                                        <p:cTn id="73" dur="500"/>
                                        <p:tgtEl>
                                          <p:spTgt spid="66"/>
                                        </p:tgtEl>
                                      </p:cBhvr>
                                    </p:animEffect>
                                  </p:childTnLst>
                                </p:cTn>
                              </p:par>
                              <p:par>
                                <p:cTn id="74" presetID="2" presetClass="entr" presetSubtype="12" fill="hold" grpId="0" nodeType="withEffect">
                                  <p:stCondLst>
                                    <p:cond delay="200"/>
                                  </p:stCondLst>
                                  <p:childTnLst>
                                    <p:set>
                                      <p:cBhvr>
                                        <p:cTn id="75" dur="1" fill="hold">
                                          <p:stCondLst>
                                            <p:cond delay="0"/>
                                          </p:stCondLst>
                                        </p:cTn>
                                        <p:tgtEl>
                                          <p:spTgt spid="69"/>
                                        </p:tgtEl>
                                        <p:attrNameLst>
                                          <p:attrName>style.visibility</p:attrName>
                                        </p:attrNameLst>
                                      </p:cBhvr>
                                      <p:to>
                                        <p:strVal val="visible"/>
                                      </p:to>
                                    </p:set>
                                    <p:anim calcmode="lin" valueType="num">
                                      <p:cBhvr additive="base">
                                        <p:cTn id="76" dur="500" fill="hold"/>
                                        <p:tgtEl>
                                          <p:spTgt spid="69"/>
                                        </p:tgtEl>
                                        <p:attrNameLst>
                                          <p:attrName>ppt_x</p:attrName>
                                        </p:attrNameLst>
                                      </p:cBhvr>
                                      <p:tavLst>
                                        <p:tav tm="0">
                                          <p:val>
                                            <p:strVal val="0-#ppt_w/2"/>
                                          </p:val>
                                        </p:tav>
                                        <p:tav tm="100000">
                                          <p:val>
                                            <p:strVal val="#ppt_x"/>
                                          </p:val>
                                        </p:tav>
                                      </p:tavLst>
                                    </p:anim>
                                    <p:anim calcmode="lin" valueType="num">
                                      <p:cBhvr additive="base">
                                        <p:cTn id="77" dur="500" fill="hold"/>
                                        <p:tgtEl>
                                          <p:spTgt spid="69"/>
                                        </p:tgtEl>
                                        <p:attrNameLst>
                                          <p:attrName>ppt_y</p:attrName>
                                        </p:attrNameLst>
                                      </p:cBhvr>
                                      <p:tavLst>
                                        <p:tav tm="0">
                                          <p:val>
                                            <p:strVal val="1+#ppt_h/2"/>
                                          </p:val>
                                        </p:tav>
                                        <p:tav tm="100000">
                                          <p:val>
                                            <p:strVal val="#ppt_y"/>
                                          </p:val>
                                        </p:tav>
                                      </p:tavLst>
                                    </p:anim>
                                  </p:childTnLst>
                                </p:cTn>
                              </p:par>
                            </p:childTnLst>
                          </p:cTn>
                        </p:par>
                        <p:par>
                          <p:cTn id="78" fill="hold">
                            <p:stCondLst>
                              <p:cond delay="6300"/>
                            </p:stCondLst>
                            <p:childTnLst>
                              <p:par>
                                <p:cTn id="79" presetID="22" presetClass="entr" presetSubtype="4"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down)">
                                      <p:cBhvr>
                                        <p:cTn id="81" dur="300"/>
                                        <p:tgtEl>
                                          <p:spTgt spid="68"/>
                                        </p:tgtEl>
                                      </p:cBhvr>
                                    </p:animEffect>
                                  </p:childTnLst>
                                </p:cTn>
                              </p:par>
                            </p:childTnLst>
                          </p:cTn>
                        </p:par>
                        <p:par>
                          <p:cTn id="82" fill="hold">
                            <p:stCondLst>
                              <p:cond delay="6600"/>
                            </p:stCondLst>
                            <p:childTnLst>
                              <p:par>
                                <p:cTn id="83" presetID="22" presetClass="entr" presetSubtype="1" fill="hold" grpId="0" nodeType="after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wipe(up)">
                                      <p:cBhvr>
                                        <p:cTn id="85" dur="500"/>
                                        <p:tgtEl>
                                          <p:spTgt spid="70"/>
                                        </p:tgtEl>
                                      </p:cBhvr>
                                    </p:animEffect>
                                  </p:childTnLst>
                                </p:cTn>
                              </p:par>
                            </p:childTnLst>
                          </p:cTn>
                        </p:par>
                        <p:par>
                          <p:cTn id="86" fill="hold">
                            <p:stCondLst>
                              <p:cond delay="7100"/>
                            </p:stCondLst>
                            <p:childTnLst>
                              <p:par>
                                <p:cTn id="87" presetID="31" presetClass="entr" presetSubtype="0" fill="hold" grpId="0" nodeType="afterEffect">
                                  <p:stCondLst>
                                    <p:cond delay="0"/>
                                  </p:stCondLst>
                                  <p:childTnLst>
                                    <p:set>
                                      <p:cBhvr>
                                        <p:cTn id="88" dur="1" fill="hold">
                                          <p:stCondLst>
                                            <p:cond delay="0"/>
                                          </p:stCondLst>
                                        </p:cTn>
                                        <p:tgtEl>
                                          <p:spTgt spid="72"/>
                                        </p:tgtEl>
                                        <p:attrNameLst>
                                          <p:attrName>style.visibility</p:attrName>
                                        </p:attrNameLst>
                                      </p:cBhvr>
                                      <p:to>
                                        <p:strVal val="visible"/>
                                      </p:to>
                                    </p:set>
                                    <p:anim calcmode="lin" valueType="num">
                                      <p:cBhvr>
                                        <p:cTn id="89" dur="500" fill="hold"/>
                                        <p:tgtEl>
                                          <p:spTgt spid="72"/>
                                        </p:tgtEl>
                                        <p:attrNameLst>
                                          <p:attrName>ppt_w</p:attrName>
                                        </p:attrNameLst>
                                      </p:cBhvr>
                                      <p:tavLst>
                                        <p:tav tm="0">
                                          <p:val>
                                            <p:fltVal val="0"/>
                                          </p:val>
                                        </p:tav>
                                        <p:tav tm="100000">
                                          <p:val>
                                            <p:strVal val="#ppt_w"/>
                                          </p:val>
                                        </p:tav>
                                      </p:tavLst>
                                    </p:anim>
                                    <p:anim calcmode="lin" valueType="num">
                                      <p:cBhvr>
                                        <p:cTn id="90" dur="500" fill="hold"/>
                                        <p:tgtEl>
                                          <p:spTgt spid="72"/>
                                        </p:tgtEl>
                                        <p:attrNameLst>
                                          <p:attrName>ppt_h</p:attrName>
                                        </p:attrNameLst>
                                      </p:cBhvr>
                                      <p:tavLst>
                                        <p:tav tm="0">
                                          <p:val>
                                            <p:fltVal val="0"/>
                                          </p:val>
                                        </p:tav>
                                        <p:tav tm="100000">
                                          <p:val>
                                            <p:strVal val="#ppt_h"/>
                                          </p:val>
                                        </p:tav>
                                      </p:tavLst>
                                    </p:anim>
                                    <p:anim calcmode="lin" valueType="num">
                                      <p:cBhvr>
                                        <p:cTn id="91" dur="500" fill="hold"/>
                                        <p:tgtEl>
                                          <p:spTgt spid="72"/>
                                        </p:tgtEl>
                                        <p:attrNameLst>
                                          <p:attrName>style.rotation</p:attrName>
                                        </p:attrNameLst>
                                      </p:cBhvr>
                                      <p:tavLst>
                                        <p:tav tm="0">
                                          <p:val>
                                            <p:fltVal val="90"/>
                                          </p:val>
                                        </p:tav>
                                        <p:tav tm="100000">
                                          <p:val>
                                            <p:fltVal val="0"/>
                                          </p:val>
                                        </p:tav>
                                      </p:tavLst>
                                    </p:anim>
                                    <p:animEffect transition="in" filter="fade">
                                      <p:cBhvr>
                                        <p:cTn id="92" dur="500"/>
                                        <p:tgtEl>
                                          <p:spTgt spid="72"/>
                                        </p:tgtEl>
                                      </p:cBhvr>
                                    </p:animEffect>
                                  </p:childTnLst>
                                </p:cTn>
                              </p:par>
                            </p:childTnLst>
                          </p:cTn>
                        </p:par>
                        <p:par>
                          <p:cTn id="93" fill="hold">
                            <p:stCondLst>
                              <p:cond delay="7600"/>
                            </p:stCondLst>
                            <p:childTnLst>
                              <p:par>
                                <p:cTn id="94" presetID="22" presetClass="entr" presetSubtype="8" fill="hold" grpId="0" nodeType="afterEffect">
                                  <p:stCondLst>
                                    <p:cond delay="0"/>
                                  </p:stCondLst>
                                  <p:childTnLst>
                                    <p:set>
                                      <p:cBhvr>
                                        <p:cTn id="95" dur="1" fill="hold">
                                          <p:stCondLst>
                                            <p:cond delay="0"/>
                                          </p:stCondLst>
                                        </p:cTn>
                                        <p:tgtEl>
                                          <p:spTgt spid="71"/>
                                        </p:tgtEl>
                                        <p:attrNameLst>
                                          <p:attrName>style.visibility</p:attrName>
                                        </p:attrNameLst>
                                      </p:cBhvr>
                                      <p:to>
                                        <p:strVal val="visible"/>
                                      </p:to>
                                    </p:set>
                                    <p:animEffect transition="in" filter="wipe(left)">
                                      <p:cBhvr>
                                        <p:cTn id="9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58" grpId="0" animBg="1"/>
      <p:bldP spid="59" grpId="0" animBg="1"/>
      <p:bldP spid="60" grpId="0" animBg="1"/>
      <p:bldP spid="61" grpId="0" animBg="1"/>
      <p:bldP spid="62" grpId="0"/>
      <p:bldP spid="63" grpId="0"/>
      <p:bldP spid="64" grpId="0"/>
      <p:bldP spid="65" grpId="0"/>
      <p:bldP spid="66" grpId="0"/>
      <p:bldP spid="67" grpId="0"/>
      <p:bldP spid="68" grpId="0" animBg="1"/>
      <p:bldP spid="69" grpId="0" animBg="1"/>
      <p:bldP spid="70" grpId="0" animBg="1"/>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1" name="任意多边形: 形状 10"/>
          <p:cNvSpPr/>
          <p:nvPr/>
        </p:nvSpPr>
        <p:spPr>
          <a:xfrm rot="2700000">
            <a:off x="-602880" y="-566822"/>
            <a:ext cx="4071422" cy="437547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文本框 12"/>
          <p:cNvSpPr txBox="1"/>
          <p:nvPr/>
        </p:nvSpPr>
        <p:spPr>
          <a:xfrm>
            <a:off x="3826654" y="2515275"/>
            <a:ext cx="3985706" cy="992579"/>
          </a:xfrm>
          <a:prstGeom prst="rect">
            <a:avLst/>
          </a:prstGeom>
          <a:noFill/>
        </p:spPr>
        <p:txBody>
          <a:bodyPr wrap="none" lIns="68580" tIns="34290" rIns="68580" bIns="34290" rtlCol="0">
            <a:spAutoFit/>
            <a:scene3d>
              <a:camera prst="orthographicFront"/>
              <a:lightRig rig="threePt" dir="t"/>
            </a:scene3d>
            <a:sp3d contourW="6350"/>
          </a:bodyPr>
          <a:lstStyle/>
          <a:p>
            <a:pPr algn="ctr">
              <a:defRPr/>
            </a:pPr>
            <a:r>
              <a:rPr lang="zh-CN" altLang="en-US" sz="3000" b="1" dirty="0">
                <a:solidFill>
                  <a:srgbClr val="2980B9"/>
                </a:solidFill>
                <a:latin typeface="Arial"/>
                <a:ea typeface="微软雅黑"/>
              </a:rPr>
              <a:t>金融知识课堂</a:t>
            </a:r>
            <a:endParaRPr lang="en-US" altLang="zh-CN" sz="3000" b="1" dirty="0">
              <a:solidFill>
                <a:srgbClr val="2980B9"/>
              </a:solidFill>
              <a:latin typeface="Arial"/>
              <a:ea typeface="微软雅黑"/>
            </a:endParaRPr>
          </a:p>
          <a:p>
            <a:pPr algn="ctr">
              <a:defRPr/>
            </a:pPr>
            <a:r>
              <a:rPr lang="zh-CN" altLang="en-US" sz="3000" b="1" dirty="0">
                <a:solidFill>
                  <a:srgbClr val="2980B9"/>
                </a:solidFill>
                <a:latin typeface="Arial"/>
                <a:ea typeface="微软雅黑"/>
              </a:rPr>
              <a:t>之支付安全你、我、他</a:t>
            </a:r>
          </a:p>
        </p:txBody>
      </p:sp>
      <p:pic>
        <p:nvPicPr>
          <p:cNvPr id="5" name="图片占位符 4"/>
          <p:cNvPicPr>
            <a:picLocks noGrp="1" noChangeAspect="1"/>
          </p:cNvPicPr>
          <p:nvPr>
            <p:ph type="pic" sz="quarter" idx="10"/>
          </p:nvPr>
        </p:nvPicPr>
        <p:blipFill>
          <a:blip r:embed="rId4">
            <a:extLst>
              <a:ext uri="{28A0092B-C50C-407E-A947-70E740481C1C}">
                <a14:useLocalDpi xmlns:a14="http://schemas.microsoft.com/office/drawing/2010/main" val="0"/>
              </a:ext>
            </a:extLst>
          </a:blip>
          <a:stretch>
            <a:fillRect/>
          </a:stretch>
        </p:blipFill>
        <p:spPr>
          <a:xfrm>
            <a:off x="360" y="0"/>
            <a:ext cx="3958723" cy="4147524"/>
          </a:xfrm>
        </p:spPr>
      </p:pic>
      <p:cxnSp>
        <p:nvCxnSpPr>
          <p:cNvPr id="14" name="直接连接符 13"/>
          <p:cNvCxnSpPr/>
          <p:nvPr/>
        </p:nvCxnSpPr>
        <p:spPr>
          <a:xfrm>
            <a:off x="4572000" y="2426875"/>
            <a:ext cx="23513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71066" y="315146"/>
            <a:ext cx="1080120" cy="1340965"/>
          </a:xfrm>
          <a:prstGeom prst="rect">
            <a:avLst/>
          </a:prstGeom>
        </p:spPr>
      </p:pic>
      <p:sp>
        <p:nvSpPr>
          <p:cNvPr id="9" name="文本框 11"/>
          <p:cNvSpPr txBox="1"/>
          <p:nvPr/>
        </p:nvSpPr>
        <p:spPr>
          <a:xfrm>
            <a:off x="5004048" y="1707654"/>
            <a:ext cx="1523494" cy="623248"/>
          </a:xfrm>
          <a:prstGeom prst="rect">
            <a:avLst/>
          </a:prstGeom>
          <a:noFill/>
        </p:spPr>
        <p:txBody>
          <a:bodyPr wrap="none" lIns="68580" tIns="34290" rIns="68580" bIns="34290"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pPr>
              <a:defRPr/>
            </a:pPr>
            <a:r>
              <a:rPr lang="zh-CN" altLang="en-US" sz="3600" dirty="0">
                <a:solidFill>
                  <a:schemeClr val="tx2"/>
                </a:solidFill>
                <a:latin typeface="Arial"/>
                <a:ea typeface="微软雅黑"/>
              </a:rPr>
              <a:t>第一章</a:t>
            </a:r>
          </a:p>
        </p:txBody>
      </p:sp>
    </p:spTree>
    <p:extLst>
      <p:ext uri="{BB962C8B-B14F-4D97-AF65-F5344CB8AC3E}">
        <p14:creationId xmlns:p14="http://schemas.microsoft.com/office/powerpoint/2010/main" val="529165257"/>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个人银行账户分类管理是什么？</a:t>
            </a: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一</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611560" y="1101842"/>
            <a:ext cx="7982611" cy="3270108"/>
          </a:xfrm>
          <a:prstGeom prst="rect">
            <a:avLst/>
          </a:prstGeom>
        </p:spPr>
        <p:txBody>
          <a:bodyPr wrap="square" lIns="68562" tIns="34281" rIns="68562" bIns="34281">
            <a:spAutoFit/>
          </a:bodyPr>
          <a:lstStyle/>
          <a:p>
            <a:r>
              <a:rPr lang="zh-CN" altLang="zh-CN" sz="1600" dirty="0">
                <a:latin typeface="微软雅黑" pitchFamily="34" charset="-122"/>
                <a:ea typeface="微软雅黑" pitchFamily="34" charset="-122"/>
              </a:rPr>
              <a:t>自</a:t>
            </a:r>
            <a:r>
              <a:rPr lang="en-US" altLang="zh-CN" sz="1600" dirty="0">
                <a:latin typeface="微软雅黑" pitchFamily="34" charset="-122"/>
                <a:ea typeface="微软雅黑" pitchFamily="34" charset="-122"/>
              </a:rPr>
              <a:t>2016</a:t>
            </a:r>
            <a:r>
              <a:rPr lang="zh-CN" altLang="zh-CN" sz="1600" dirty="0">
                <a:latin typeface="微软雅黑" pitchFamily="34" charset="-122"/>
                <a:ea typeface="微软雅黑" pitchFamily="34" charset="-122"/>
              </a:rPr>
              <a:t>年</a:t>
            </a:r>
            <a:r>
              <a:rPr lang="en-US" altLang="zh-CN" sz="1600" dirty="0">
                <a:latin typeface="微软雅黑" pitchFamily="34" charset="-122"/>
                <a:ea typeface="微软雅黑" pitchFamily="34" charset="-122"/>
              </a:rPr>
              <a:t>12</a:t>
            </a:r>
            <a:r>
              <a:rPr lang="zh-CN" altLang="zh-CN" sz="1600" dirty="0">
                <a:latin typeface="微软雅黑" pitchFamily="34" charset="-122"/>
                <a:ea typeface="微软雅黑" pitchFamily="34" charset="-122"/>
              </a:rPr>
              <a:t>月</a:t>
            </a:r>
            <a:r>
              <a:rPr lang="en-US" altLang="zh-CN" sz="1600" dirty="0">
                <a:latin typeface="微软雅黑" pitchFamily="34" charset="-122"/>
                <a:ea typeface="微软雅黑" pitchFamily="34" charset="-122"/>
              </a:rPr>
              <a:t>1</a:t>
            </a:r>
            <a:r>
              <a:rPr lang="zh-CN" altLang="zh-CN" sz="1600" dirty="0">
                <a:latin typeface="微软雅黑" pitchFamily="34" charset="-122"/>
                <a:ea typeface="微软雅黑" pitchFamily="34" charset="-122"/>
              </a:rPr>
              <a:t>日起</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个人银行账户实行分类管理</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分为</a:t>
            </a:r>
            <a:r>
              <a:rPr lang="en-US" altLang="zh-CN" sz="1600" dirty="0">
                <a:latin typeface="微软雅黑" pitchFamily="34" charset="-122"/>
                <a:ea typeface="微软雅黑" pitchFamily="34" charset="-122"/>
              </a:rPr>
              <a:t>I</a:t>
            </a:r>
            <a:r>
              <a:rPr lang="zh-CN" altLang="zh-CN" sz="1600" dirty="0">
                <a:latin typeface="微软雅黑" pitchFamily="34" charset="-122"/>
                <a:ea typeface="微软雅黑" pitchFamily="34" charset="-122"/>
              </a:rPr>
              <a:t>类、</a:t>
            </a:r>
            <a:r>
              <a:rPr lang="en-US" altLang="zh-CN" sz="1600" dirty="0">
                <a:latin typeface="微软雅黑" pitchFamily="34" charset="-122"/>
                <a:ea typeface="微软雅黑" pitchFamily="34" charset="-122"/>
              </a:rPr>
              <a:t> I </a:t>
            </a:r>
            <a:r>
              <a:rPr lang="en-US" altLang="zh-CN" sz="1600" dirty="0" err="1">
                <a:latin typeface="微软雅黑" pitchFamily="34" charset="-122"/>
                <a:ea typeface="微软雅黑" pitchFamily="34" charset="-122"/>
              </a:rPr>
              <a:t>I</a:t>
            </a:r>
            <a:r>
              <a:rPr lang="zh-CN" altLang="zh-CN" sz="1600" dirty="0">
                <a:latin typeface="微软雅黑" pitchFamily="34" charset="-122"/>
                <a:ea typeface="微软雅黑" pitchFamily="34" charset="-122"/>
              </a:rPr>
              <a:t>类、</a:t>
            </a:r>
            <a:r>
              <a:rPr lang="en-US" altLang="zh-CN" sz="1600" dirty="0">
                <a:latin typeface="微软雅黑" pitchFamily="34" charset="-122"/>
                <a:ea typeface="微软雅黑" pitchFamily="34" charset="-122"/>
              </a:rPr>
              <a:t>Ⅲ</a:t>
            </a:r>
            <a:r>
              <a:rPr lang="zh-CN" altLang="zh-CN" sz="1600" dirty="0">
                <a:latin typeface="微软雅黑" pitchFamily="34" charset="-122"/>
                <a:ea typeface="微软雅黑" pitchFamily="34" charset="-122"/>
              </a:rPr>
              <a:t>类账户</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不同类别的账户有不同的功能和权限。个人在银行开立账户</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每人在同一家银行只能开立个</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类户</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如果已经有</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类账户的</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再开户时</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则只能是</a:t>
            </a:r>
            <a:r>
              <a:rPr lang="en-US" altLang="zh-CN" sz="1600" dirty="0">
                <a:latin typeface="微软雅黑" pitchFamily="34" charset="-122"/>
                <a:ea typeface="微软雅黑" pitchFamily="34" charset="-122"/>
              </a:rPr>
              <a:t>I </a:t>
            </a:r>
            <a:r>
              <a:rPr lang="zh-CN" altLang="zh-CN" sz="1600" dirty="0">
                <a:latin typeface="微软雅黑" pitchFamily="34" charset="-122"/>
                <a:ea typeface="微软雅黑" pitchFamily="34" charset="-122"/>
              </a:rPr>
              <a:t>、</a:t>
            </a:r>
            <a:r>
              <a:rPr lang="en-US" altLang="zh-CN" sz="1600" dirty="0">
                <a:latin typeface="微软雅黑" pitchFamily="34" charset="-122"/>
                <a:ea typeface="微软雅黑" pitchFamily="34" charset="-122"/>
              </a:rPr>
              <a:t>Ⅲ</a:t>
            </a:r>
            <a:r>
              <a:rPr lang="zh-CN" altLang="zh-CN" sz="1600" dirty="0">
                <a:latin typeface="微软雅黑" pitchFamily="34" charset="-122"/>
                <a:ea typeface="微软雅黑" pitchFamily="34" charset="-122"/>
              </a:rPr>
              <a:t>类账户。</a:t>
            </a: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b="1" dirty="0">
                <a:solidFill>
                  <a:srgbClr val="FF3300"/>
                </a:solidFill>
                <a:latin typeface="微软雅黑" pitchFamily="34" charset="-122"/>
                <a:ea typeface="微软雅黑" pitchFamily="34" charset="-122"/>
              </a:rPr>
              <a:t>I</a:t>
            </a:r>
            <a:r>
              <a:rPr lang="zh-CN" altLang="zh-CN" sz="1600" b="1" dirty="0">
                <a:solidFill>
                  <a:srgbClr val="FF3300"/>
                </a:solidFill>
                <a:latin typeface="微软雅黑" pitchFamily="34" charset="-122"/>
                <a:ea typeface="微软雅黑" pitchFamily="34" charset="-122"/>
              </a:rPr>
              <a:t>类账户是</a:t>
            </a:r>
            <a:r>
              <a:rPr lang="en-US" altLang="zh-CN" sz="1600" b="1" dirty="0">
                <a:solidFill>
                  <a:srgbClr val="FF3300"/>
                </a:solidFill>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钱箱</a:t>
            </a:r>
            <a:r>
              <a:rPr lang="en-US" altLang="zh-CN" sz="1600" b="1" dirty="0">
                <a:solidFill>
                  <a:srgbClr val="FF3300"/>
                </a:solidFill>
                <a:latin typeface="微软雅黑" pitchFamily="34" charset="-122"/>
                <a:ea typeface="微软雅黑" pitchFamily="34" charset="-122"/>
              </a:rPr>
              <a:t>”</a:t>
            </a:r>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zh-CN" altLang="zh-CN" sz="1600" dirty="0">
                <a:latin typeface="微软雅黑" pitchFamily="34" charset="-122"/>
                <a:ea typeface="微软雅黑" pitchFamily="34" charset="-122"/>
              </a:rPr>
              <a:t>个人的工资收入等主要资金来源都存放在该账户中</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安全性要求较高</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主要用于现金存取、大额转账、大额消费购买投资理财产品等。</a:t>
            </a: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b="1" dirty="0">
                <a:solidFill>
                  <a:srgbClr val="FF3300"/>
                </a:solidFill>
                <a:latin typeface="微软雅黑" pitchFamily="34" charset="-122"/>
                <a:ea typeface="微软雅黑" pitchFamily="34" charset="-122"/>
              </a:rPr>
              <a:t>I </a:t>
            </a:r>
            <a:r>
              <a:rPr lang="en-US" altLang="zh-CN" sz="1600" b="1" dirty="0" err="1">
                <a:solidFill>
                  <a:srgbClr val="FF3300"/>
                </a:solidFill>
                <a:latin typeface="微软雅黑" pitchFamily="34" charset="-122"/>
                <a:ea typeface="微软雅黑" pitchFamily="34" charset="-122"/>
              </a:rPr>
              <a:t>I</a:t>
            </a:r>
            <a:r>
              <a:rPr lang="zh-CN" altLang="zh-CN" sz="1600" b="1" dirty="0">
                <a:solidFill>
                  <a:srgbClr val="FF3300"/>
                </a:solidFill>
                <a:latin typeface="微软雅黑" pitchFamily="34" charset="-122"/>
                <a:ea typeface="微软雅黑" pitchFamily="34" charset="-122"/>
              </a:rPr>
              <a:t>类账户相当于</a:t>
            </a:r>
            <a:r>
              <a:rPr lang="en-US" altLang="zh-CN" sz="1600" b="1" dirty="0">
                <a:solidFill>
                  <a:srgbClr val="FF3300"/>
                </a:solidFill>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钱夹</a:t>
            </a:r>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zh-CN" altLang="zh-CN" sz="1600" dirty="0">
                <a:latin typeface="微软雅黑" pitchFamily="34" charset="-122"/>
                <a:ea typeface="微软雅黑" pitchFamily="34" charset="-122"/>
              </a:rPr>
              <a:t>个人日常刷卡消费、网络购物、网络缴费通过该账户办理</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可购买投资理财产品。</a:t>
            </a: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b="1" dirty="0">
                <a:solidFill>
                  <a:srgbClr val="FF3300"/>
                </a:solidFill>
                <a:latin typeface="微软雅黑" pitchFamily="34" charset="-122"/>
                <a:ea typeface="微软雅黑" pitchFamily="34" charset="-122"/>
              </a:rPr>
              <a:t>Ⅲ</a:t>
            </a:r>
            <a:r>
              <a:rPr lang="zh-CN" altLang="zh-CN" sz="1600" b="1" dirty="0">
                <a:solidFill>
                  <a:srgbClr val="FF3300"/>
                </a:solidFill>
                <a:latin typeface="微软雅黑" pitchFamily="34" charset="-122"/>
                <a:ea typeface="微软雅黑" pitchFamily="34" charset="-122"/>
              </a:rPr>
              <a:t>类账户就相当于</a:t>
            </a:r>
            <a:r>
              <a:rPr lang="en-US" altLang="zh-CN" sz="1600" b="1" dirty="0">
                <a:solidFill>
                  <a:srgbClr val="FF3300"/>
                </a:solidFill>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零钱包</a:t>
            </a:r>
            <a:r>
              <a:rPr lang="en-US" altLang="zh-CN" sz="1600" b="1" dirty="0">
                <a:solidFill>
                  <a:srgbClr val="FF3300"/>
                </a:solidFill>
                <a:latin typeface="微软雅黑" pitchFamily="34" charset="-122"/>
                <a:ea typeface="微软雅黑" pitchFamily="34" charset="-122"/>
              </a:rPr>
              <a:t>”</a:t>
            </a:r>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zh-CN" altLang="zh-CN" sz="1600" dirty="0">
                <a:latin typeface="微软雅黑" pitchFamily="34" charset="-122"/>
                <a:ea typeface="微软雅黑" pitchFamily="34" charset="-122"/>
              </a:rPr>
              <a:t>用于金额较小、频次较高的交易</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适用于移动支付。</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spTree>
    <p:extLst>
      <p:ext uri="{BB962C8B-B14F-4D97-AF65-F5344CB8AC3E}">
        <p14:creationId xmlns:p14="http://schemas.microsoft.com/office/powerpoint/2010/main" val="3587328236"/>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个人账户转账业务的新增规定有哪些</a:t>
            </a:r>
            <a:r>
              <a:rPr lang="en-US" altLang="zh-CN" sz="2400" b="1" dirty="0">
                <a:solidFill>
                  <a:srgbClr val="2980B9"/>
                </a:solidFill>
                <a:latin typeface="Arial"/>
                <a:ea typeface="微软雅黑"/>
              </a:rPr>
              <a:t>?</a:t>
            </a:r>
            <a:endParaRPr lang="zh-CN" altLang="en-US" sz="2400" b="1" dirty="0">
              <a:solidFill>
                <a:srgbClr val="2980B9"/>
              </a:solidFill>
              <a:latin typeface="Arial"/>
              <a:ea typeface="微软雅黑"/>
            </a:endParaRP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二</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611560" y="1131590"/>
            <a:ext cx="7982611" cy="1838947"/>
          </a:xfrm>
          <a:prstGeom prst="rect">
            <a:avLst/>
          </a:prstGeom>
        </p:spPr>
        <p:txBody>
          <a:bodyPr wrap="square" lIns="68562" tIns="34281" rIns="68562" bIns="34281">
            <a:spAutoFit/>
          </a:bodyPr>
          <a:lstStyle/>
          <a:p>
            <a:pPr>
              <a:lnSpc>
                <a:spcPts val="2300"/>
              </a:lnSpc>
            </a:pPr>
            <a:r>
              <a:rPr lang="zh-CN" altLang="zh-CN" sz="1500" dirty="0">
                <a:solidFill>
                  <a:srgbClr val="FF3300"/>
                </a:solidFill>
                <a:latin typeface="微软雅黑" pitchFamily="34" charset="-122"/>
                <a:ea typeface="微软雅黑" pitchFamily="34" charset="-122"/>
              </a:rPr>
              <a:t>增加转账方式</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自</a:t>
            </a:r>
            <a:r>
              <a:rPr lang="en-US" altLang="zh-CN" sz="1500" dirty="0">
                <a:latin typeface="微软雅黑" pitchFamily="34" charset="-122"/>
                <a:ea typeface="微软雅黑" pitchFamily="34" charset="-122"/>
              </a:rPr>
              <a:t>2016</a:t>
            </a:r>
            <a:r>
              <a:rPr lang="zh-CN" altLang="zh-CN" sz="1500" dirty="0">
                <a:latin typeface="微软雅黑" pitchFamily="34" charset="-122"/>
                <a:ea typeface="微软雅黑" pitchFamily="34" charset="-122"/>
              </a:rPr>
              <a:t>年</a:t>
            </a:r>
            <a:r>
              <a:rPr lang="en-US" altLang="zh-CN" sz="1500" dirty="0">
                <a:latin typeface="微软雅黑" pitchFamily="34" charset="-122"/>
                <a:ea typeface="微软雅黑" pitchFamily="34" charset="-122"/>
              </a:rPr>
              <a:t>12</a:t>
            </a:r>
            <a:r>
              <a:rPr lang="zh-CN" altLang="zh-CN" sz="1500" dirty="0">
                <a:latin typeface="微软雅黑" pitchFamily="34" charset="-122"/>
                <a:ea typeface="微软雅黑" pitchFamily="34" charset="-122"/>
              </a:rPr>
              <a:t>月</a:t>
            </a:r>
            <a:r>
              <a:rPr lang="en-US" altLang="zh-CN" sz="1500" dirty="0">
                <a:latin typeface="微软雅黑" pitchFamily="34" charset="-122"/>
                <a:ea typeface="微软雅黑" pitchFamily="34" charset="-122"/>
              </a:rPr>
              <a:t>1</a:t>
            </a:r>
            <a:r>
              <a:rPr lang="zh-CN" altLang="zh-CN" sz="1500" dirty="0">
                <a:latin typeface="微软雅黑" pitchFamily="34" charset="-122"/>
                <a:ea typeface="微软雅黑" pitchFamily="34" charset="-122"/>
              </a:rPr>
              <a:t>日起</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银行和支付机构提供转账服务时</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向存款人提供实时到账、普通到账、次日到账等多种转账方式选择</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存款人在选择后才能办理业务</a:t>
            </a:r>
            <a:r>
              <a:rPr lang="zh-CN" altLang="en-US" sz="1500" dirty="0">
                <a:latin typeface="微软雅黑" pitchFamily="34" charset="-122"/>
                <a:ea typeface="微软雅黑" pitchFamily="34" charset="-122"/>
              </a:rPr>
              <a:t>。</a:t>
            </a:r>
            <a:endParaRPr lang="en-US" altLang="zh-CN" sz="1500" dirty="0">
              <a:latin typeface="微软雅黑" pitchFamily="34" charset="-122"/>
              <a:ea typeface="微软雅黑" pitchFamily="34" charset="-122"/>
            </a:endParaRPr>
          </a:p>
          <a:p>
            <a:pPr>
              <a:lnSpc>
                <a:spcPts val="2300"/>
              </a:lnSpc>
            </a:pPr>
            <a:r>
              <a:rPr lang="en-US" altLang="zh-CN" sz="1500" dirty="0">
                <a:latin typeface="微软雅黑" pitchFamily="34" charset="-122"/>
                <a:ea typeface="微软雅黑" pitchFamily="34" charset="-122"/>
              </a:rPr>
              <a:t/>
            </a:r>
            <a:br>
              <a:rPr lang="en-US" altLang="zh-CN" sz="1500" dirty="0">
                <a:latin typeface="微软雅黑" pitchFamily="34" charset="-122"/>
                <a:ea typeface="微软雅黑" pitchFamily="34" charset="-122"/>
              </a:rPr>
            </a:br>
            <a:r>
              <a:rPr lang="zh-CN" altLang="zh-CN" sz="1500" dirty="0">
                <a:solidFill>
                  <a:srgbClr val="FF3300"/>
                </a:solidFill>
                <a:latin typeface="微软雅黑" pitchFamily="34" charset="-122"/>
                <a:ea typeface="微软雅黑" pitchFamily="34" charset="-122"/>
              </a:rPr>
              <a:t>调整转账时间</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除向本人同行账户转账外</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个人通过</a:t>
            </a:r>
            <a:r>
              <a:rPr lang="en-US" altLang="zh-CN" sz="1500" dirty="0">
                <a:latin typeface="微软雅黑" pitchFamily="34" charset="-122"/>
                <a:ea typeface="微软雅黑" pitchFamily="34" charset="-122"/>
              </a:rPr>
              <a:t>ATM(</a:t>
            </a:r>
            <a:r>
              <a:rPr lang="zh-CN" altLang="zh-CN" sz="1500" dirty="0">
                <a:latin typeface="微软雅黑" pitchFamily="34" charset="-122"/>
                <a:ea typeface="微软雅黑" pitchFamily="34" charset="-122"/>
              </a:rPr>
              <a:t>自助柜员机</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转账的</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发卡银行在受理</a:t>
            </a:r>
            <a:r>
              <a:rPr lang="en-US" altLang="zh-CN" sz="1500" dirty="0">
                <a:latin typeface="微软雅黑" pitchFamily="34" charset="-122"/>
                <a:ea typeface="微软雅黑" pitchFamily="34" charset="-122"/>
              </a:rPr>
              <a:t>24</a:t>
            </a:r>
            <a:r>
              <a:rPr lang="zh-CN" altLang="zh-CN" sz="1500" dirty="0">
                <a:latin typeface="微软雅黑" pitchFamily="34" charset="-122"/>
                <a:ea typeface="微软雅黑" pitchFamily="34" charset="-122"/>
              </a:rPr>
              <a:t>小时后办理资金转账。在发卡银行受理后</a:t>
            </a:r>
            <a:r>
              <a:rPr lang="en-US" altLang="zh-CN" sz="1500" dirty="0">
                <a:latin typeface="微软雅黑" pitchFamily="34" charset="-122"/>
                <a:ea typeface="微软雅黑" pitchFamily="34" charset="-122"/>
              </a:rPr>
              <a:t>24</a:t>
            </a:r>
            <a:r>
              <a:rPr lang="zh-CN" altLang="zh-CN" sz="1500" dirty="0">
                <a:latin typeface="微软雅黑" pitchFamily="34" charset="-122"/>
                <a:ea typeface="微软雅黑" pitchFamily="34" charset="-122"/>
              </a:rPr>
              <a:t>小时内</a:t>
            </a:r>
            <a:r>
              <a:rPr lang="en-US" altLang="zh-CN" sz="1500" dirty="0">
                <a:latin typeface="微软雅黑" pitchFamily="34" charset="-122"/>
                <a:ea typeface="微软雅黑" pitchFamily="34" charset="-122"/>
              </a:rPr>
              <a:t>,</a:t>
            </a:r>
            <a:r>
              <a:rPr lang="zh-CN" altLang="zh-CN" sz="1500" dirty="0">
                <a:latin typeface="微软雅黑" pitchFamily="34" charset="-122"/>
                <a:ea typeface="微软雅黑" pitchFamily="34" charset="-122"/>
              </a:rPr>
              <a:t>个人可以向发卡银行申请撤销转账。受理银行应当在受理结果界面对转账业务办理时间和可撤销规定做出明确提示。</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spTree>
    <p:extLst>
      <p:ext uri="{BB962C8B-B14F-4D97-AF65-F5344CB8AC3E}">
        <p14:creationId xmlns:p14="http://schemas.microsoft.com/office/powerpoint/2010/main" val="404853318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什么是小额免密免签？</a:t>
            </a: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三</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539552" y="1275606"/>
            <a:ext cx="3950163" cy="2698926"/>
          </a:xfrm>
          <a:prstGeom prst="rect">
            <a:avLst/>
          </a:prstGeom>
        </p:spPr>
        <p:txBody>
          <a:bodyPr wrap="square" lIns="68562" tIns="34281" rIns="68562" bIns="34281">
            <a:spAutoFit/>
          </a:bodyPr>
          <a:lstStyle/>
          <a:p>
            <a:pPr>
              <a:lnSpc>
                <a:spcPts val="2300"/>
              </a:lnSpc>
            </a:pPr>
            <a:r>
              <a:rPr lang="zh-CN" altLang="zh-CN" sz="1600" dirty="0">
                <a:latin typeface="微软雅黑" pitchFamily="34" charset="-122"/>
                <a:ea typeface="微软雅黑" pitchFamily="34" charset="-122"/>
              </a:rPr>
              <a:t>小额免密免签是中国银联为持卡人提供的一种小额快速支付服务。当持卡人使用具有</a:t>
            </a:r>
            <a:r>
              <a:rPr lang="en-US" altLang="zh-CN" sz="1600" b="1" dirty="0">
                <a:solidFill>
                  <a:srgbClr val="FF3300"/>
                </a:solidFill>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闪付</a:t>
            </a:r>
            <a:r>
              <a:rPr lang="en-US" altLang="zh-CN"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功能的金融</a:t>
            </a:r>
            <a:r>
              <a:rPr lang="en-US" altLang="zh-CN" sz="1600" dirty="0">
                <a:latin typeface="微软雅黑" pitchFamily="34" charset="-122"/>
                <a:ea typeface="微软雅黑" pitchFamily="34" charset="-122"/>
              </a:rPr>
              <a:t>C</a:t>
            </a:r>
            <a:r>
              <a:rPr lang="zh-CN" altLang="zh-CN" sz="1600" dirty="0">
                <a:latin typeface="微软雅黑" pitchFamily="34" charset="-122"/>
                <a:ea typeface="微软雅黑" pitchFamily="34" charset="-122"/>
              </a:rPr>
              <a:t>卡或支持银联闪付</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的移动设备</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在指定商户进行一定金额</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境内</a:t>
            </a:r>
            <a:r>
              <a:rPr lang="en-US" altLang="zh-CN" sz="1600" dirty="0">
                <a:latin typeface="微软雅黑" pitchFamily="34" charset="-122"/>
                <a:ea typeface="微软雅黑" pitchFamily="34" charset="-122"/>
              </a:rPr>
              <a:t>1000</a:t>
            </a:r>
            <a:r>
              <a:rPr lang="zh-CN" altLang="zh-CN" sz="1600" dirty="0">
                <a:latin typeface="微软雅黑" pitchFamily="34" charset="-122"/>
                <a:ea typeface="微软雅黑" pitchFamily="34" charset="-122"/>
              </a:rPr>
              <a:t>元人民币</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境外以当地限额为准</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内的交易时</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只需将银行卡或移动设备靠近</a:t>
            </a:r>
            <a:r>
              <a:rPr lang="en-US" altLang="zh-CN" sz="1600" dirty="0">
                <a:latin typeface="微软雅黑" pitchFamily="34" charset="-122"/>
                <a:ea typeface="微软雅黑" pitchFamily="34" charset="-122"/>
              </a:rPr>
              <a:t>POS</a:t>
            </a:r>
            <a:r>
              <a:rPr lang="zh-CN" altLang="zh-CN" sz="1600" dirty="0">
                <a:latin typeface="微软雅黑" pitchFamily="34" charset="-122"/>
                <a:ea typeface="微软雅黑" pitchFamily="34" charset="-122"/>
              </a:rPr>
              <a:t>机等受理终端的</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闪付</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感应区</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即可完成支付。支付过程中</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持卡人不会被要求输入密码</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也无需签名。</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1667" y="1419622"/>
            <a:ext cx="3596757" cy="2678737"/>
          </a:xfrm>
          <a:prstGeom prst="rect">
            <a:avLst/>
          </a:prstGeom>
        </p:spPr>
      </p:pic>
    </p:spTree>
    <p:extLst>
      <p:ext uri="{BB962C8B-B14F-4D97-AF65-F5344CB8AC3E}">
        <p14:creationId xmlns:p14="http://schemas.microsoft.com/office/powerpoint/2010/main" val="29154189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开通了小额免密免签功能的银行卡遗失怎么办</a:t>
            </a:r>
            <a:r>
              <a:rPr lang="en-US" altLang="zh-CN" sz="2400" b="1" dirty="0">
                <a:solidFill>
                  <a:srgbClr val="2980B9"/>
                </a:solidFill>
                <a:latin typeface="Arial"/>
                <a:ea typeface="微软雅黑"/>
              </a:rPr>
              <a:t>?</a:t>
            </a:r>
            <a:endParaRPr lang="zh-CN" altLang="en-US" sz="2400" b="1" dirty="0">
              <a:solidFill>
                <a:srgbClr val="2980B9"/>
              </a:solidFill>
              <a:latin typeface="Arial"/>
              <a:ea typeface="微软雅黑"/>
            </a:endParaRP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四</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4964373" y="1275606"/>
            <a:ext cx="3629798" cy="2698926"/>
          </a:xfrm>
          <a:prstGeom prst="rect">
            <a:avLst/>
          </a:prstGeom>
        </p:spPr>
        <p:txBody>
          <a:bodyPr wrap="square" lIns="68562" tIns="34281" rIns="68562" bIns="34281">
            <a:spAutoFit/>
          </a:bodyPr>
          <a:lstStyle/>
          <a:p>
            <a:pPr>
              <a:lnSpc>
                <a:spcPts val="2300"/>
              </a:lnSpc>
            </a:pPr>
            <a:r>
              <a:rPr lang="zh-CN" altLang="zh-CN" sz="1600" dirty="0">
                <a:latin typeface="微软雅黑" pitchFamily="34" charset="-122"/>
                <a:ea typeface="微软雅黑" pitchFamily="34" charset="-122"/>
              </a:rPr>
              <a:t>与正常的银行卡挂失一样，拨打发卡银行服务热线进行电话挂失或者前往银行柜台办理挂失手续</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对于挂失之前</a:t>
            </a:r>
            <a:r>
              <a:rPr lang="en-US" altLang="zh-CN" sz="1600" dirty="0">
                <a:latin typeface="微软雅黑" pitchFamily="34" charset="-122"/>
                <a:ea typeface="微软雅黑" pitchFamily="34" charset="-122"/>
              </a:rPr>
              <a:t>72</a:t>
            </a:r>
            <a:r>
              <a:rPr lang="zh-CN" altLang="zh-CN" sz="1600" dirty="0">
                <a:latin typeface="微软雅黑" pitchFamily="34" charset="-122"/>
                <a:ea typeface="微软雅黑" pitchFamily="34" charset="-122"/>
              </a:rPr>
              <a:t>小时内发生的小额免密免签盗刷交易</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在挂失后按照发卡银行流程申请赔付</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发卡银行在接收到持卡人申请赔付的</a:t>
            </a:r>
            <a:r>
              <a:rPr lang="en-US" altLang="zh-CN" sz="1600" dirty="0">
                <a:solidFill>
                  <a:srgbClr val="FF3300"/>
                </a:solidFill>
                <a:latin typeface="微软雅黑" pitchFamily="34" charset="-122"/>
                <a:ea typeface="微软雅黑" pitchFamily="34" charset="-122"/>
              </a:rPr>
              <a:t>5</a:t>
            </a:r>
            <a:r>
              <a:rPr lang="zh-CN" altLang="zh-CN" sz="1600" dirty="0">
                <a:solidFill>
                  <a:srgbClr val="FF3300"/>
                </a:solidFill>
                <a:latin typeface="微软雅黑" pitchFamily="34" charset="-122"/>
                <a:ea typeface="微软雅黑" pitchFamily="34" charset="-122"/>
              </a:rPr>
              <a:t>个工作日内</a:t>
            </a:r>
            <a:r>
              <a:rPr lang="zh-CN" altLang="zh-CN" sz="1600" dirty="0">
                <a:latin typeface="微软雅黑" pitchFamily="34" charset="-122"/>
                <a:ea typeface="微软雅黑" pitchFamily="34" charset="-122"/>
              </a:rPr>
              <a:t>向中国银联提交补偿申请对于审核确认的</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中国银联在</a:t>
            </a:r>
            <a:r>
              <a:rPr lang="en-US" altLang="zh-CN" sz="1600" dirty="0">
                <a:solidFill>
                  <a:srgbClr val="FF3300"/>
                </a:solidFill>
                <a:latin typeface="微软雅黑" pitchFamily="34" charset="-122"/>
                <a:ea typeface="微软雅黑" pitchFamily="34" charset="-122"/>
              </a:rPr>
              <a:t>2</a:t>
            </a:r>
            <a:r>
              <a:rPr lang="zh-CN" altLang="zh-CN" sz="1600" dirty="0">
                <a:solidFill>
                  <a:srgbClr val="FF3300"/>
                </a:solidFill>
                <a:latin typeface="微软雅黑" pitchFamily="34" charset="-122"/>
                <a:ea typeface="微软雅黑" pitchFamily="34" charset="-122"/>
              </a:rPr>
              <a:t>个工作日内</a:t>
            </a:r>
            <a:r>
              <a:rPr lang="zh-CN" altLang="zh-CN" sz="1600" dirty="0">
                <a:latin typeface="微软雅黑" pitchFamily="34" charset="-122"/>
                <a:ea typeface="微软雅黑" pitchFamily="34" charset="-122"/>
              </a:rPr>
              <a:t>将资金返还至持卡人账户。</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552" y="1347614"/>
            <a:ext cx="4196113" cy="2711334"/>
          </a:xfrm>
          <a:prstGeom prst="rect">
            <a:avLst/>
          </a:prstGeom>
        </p:spPr>
      </p:pic>
    </p:spTree>
    <p:extLst>
      <p:ext uri="{BB962C8B-B14F-4D97-AF65-F5344CB8AC3E}">
        <p14:creationId xmlns:p14="http://schemas.microsoft.com/office/powerpoint/2010/main" val="29154189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如何有效保护自身银行卡信息安全？</a:t>
            </a: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五</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611560" y="1131590"/>
            <a:ext cx="7982611" cy="3270108"/>
          </a:xfrm>
          <a:prstGeom prst="rect">
            <a:avLst/>
          </a:prstGeom>
        </p:spPr>
        <p:txBody>
          <a:bodyPr wrap="square" lIns="68562" tIns="34281" rIns="68562" bIns="34281">
            <a:spAutoFit/>
          </a:bodyPr>
          <a:lstStyle/>
          <a:p>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妥善保管好自己的身份证件、银行卡、网银</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盾、手机</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不借给他人使用</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一旦丢失要立即挂失</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endParaRPr lang="zh-CN"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2</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开通银行账户变动短信提醒</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仔细核对交易业务类型、交易商户和金额是否正确</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关注账户变动情况</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定期检查账户资金交易明细和余额</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3</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不随意丢弃银行卡消费或</a:t>
            </a:r>
            <a:r>
              <a:rPr lang="en-US" altLang="zh-CN" sz="1600" dirty="0">
                <a:latin typeface="微软雅黑" pitchFamily="34" charset="-122"/>
                <a:ea typeface="微软雅黑" pitchFamily="34" charset="-122"/>
              </a:rPr>
              <a:t>ATM</a:t>
            </a:r>
            <a:r>
              <a:rPr lang="zh-CN" altLang="zh-CN" sz="1600" dirty="0">
                <a:latin typeface="微软雅黑" pitchFamily="34" charset="-122"/>
                <a:ea typeface="微软雅黑" pitchFamily="34" charset="-122"/>
              </a:rPr>
              <a:t>交易的凭证</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4</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不要轻易透露身份证号码、账号、银行卡等信息</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不要相信任何索要银行卡密码和验证码的行为</a:t>
            </a:r>
            <a:r>
              <a:rPr lang="zh-CN" altLang="en-US" sz="1600" dirty="0">
                <a:latin typeface="微软雅黑" pitchFamily="34" charset="-122"/>
                <a:ea typeface="微软雅黑" pitchFamily="34" charset="-122"/>
              </a:rPr>
              <a:t>。</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5</a:t>
            </a:r>
            <a:r>
              <a:rPr lang="zh-CN" altLang="en-US"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不向银行和支付机构业务流程外的任何渠道提供银行卡密码和验证码</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不向任何人发送带有银行卡信息和支付信息的图片。</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spTree>
    <p:extLst>
      <p:ext uri="{BB962C8B-B14F-4D97-AF65-F5344CB8AC3E}">
        <p14:creationId xmlns:p14="http://schemas.microsoft.com/office/powerpoint/2010/main" val="29154189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p:cNvSpPr/>
          <p:nvPr/>
        </p:nvSpPr>
        <p:spPr>
          <a:xfrm rot="2700000">
            <a:off x="361146" y="243348"/>
            <a:ext cx="456106" cy="456106"/>
          </a:xfrm>
          <a:prstGeom prst="roundRect">
            <a:avLst/>
          </a:prstGeom>
          <a:solidFill>
            <a:schemeClr val="accent1"/>
          </a:solidFill>
          <a:ln w="38100">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cxnSp>
        <p:nvCxnSpPr>
          <p:cNvPr id="4" name="直接连接符 3"/>
          <p:cNvCxnSpPr>
            <a:cxnSpLocks/>
          </p:cNvCxnSpPr>
          <p:nvPr/>
        </p:nvCxnSpPr>
        <p:spPr>
          <a:xfrm>
            <a:off x="784746" y="767689"/>
            <a:ext cx="8359254"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971600"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手机丢失怎么办？</a:t>
            </a:r>
          </a:p>
        </p:txBody>
      </p:sp>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六</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611560" y="1131590"/>
            <a:ext cx="7982611" cy="2285223"/>
          </a:xfrm>
          <a:prstGeom prst="rect">
            <a:avLst/>
          </a:prstGeom>
        </p:spPr>
        <p:txBody>
          <a:bodyPr wrap="square" lIns="68562" tIns="34281" rIns="68562" bIns="34281">
            <a:spAutoFit/>
          </a:bodyPr>
          <a:lstStyle/>
          <a:p>
            <a:r>
              <a:rPr lang="en-US" altLang="zh-CN" sz="1600" dirty="0">
                <a:latin typeface="微软雅黑" pitchFamily="34" charset="-122"/>
                <a:ea typeface="微软雅黑" pitchFamily="34" charset="-122"/>
              </a:rPr>
              <a:t>1</a:t>
            </a:r>
            <a:r>
              <a:rPr lang="zh-CN" altLang="en-US" sz="1600" dirty="0">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挂失手机卡</a:t>
            </a:r>
            <a:r>
              <a:rPr lang="zh-CN" altLang="en-US"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致电运营商挂失、冻结手机卡</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并及时到运营商网点补办。</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2</a:t>
            </a:r>
            <a:r>
              <a:rPr lang="zh-CN" altLang="en-US" sz="1600" dirty="0">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冻结手机银行账户</a:t>
            </a:r>
            <a:r>
              <a:rPr lang="zh-CN" altLang="en-US"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通过银行客服电话银行网点</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网银果道冻结或销户。</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3</a:t>
            </a:r>
            <a:r>
              <a:rPr lang="zh-CN" altLang="en-US" sz="1600" dirty="0">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挂失云闪付</a:t>
            </a:r>
            <a:r>
              <a:rPr lang="zh-CN" altLang="en-US"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拨打银行服务热线或到银行柜台挂失。</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4</a:t>
            </a:r>
            <a:r>
              <a:rPr lang="zh-CN" altLang="en-US" sz="1600" dirty="0">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冻结微信账户</a:t>
            </a:r>
            <a:r>
              <a:rPr lang="zh-CN" altLang="en-US"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登录</a:t>
            </a:r>
            <a:r>
              <a:rPr lang="en-US" altLang="zh-CN" sz="1600" dirty="0">
                <a:latin typeface="微软雅黑" pitchFamily="34" charset="-122"/>
                <a:ea typeface="微软雅黑" pitchFamily="34" charset="-122"/>
              </a:rPr>
              <a:t>http://110.qg.com</a:t>
            </a:r>
            <a:r>
              <a:rPr lang="zh-CN" altLang="zh-CN" sz="1600" dirty="0">
                <a:latin typeface="微软雅黑" pitchFamily="34" charset="-122"/>
                <a:ea typeface="微软雅黑" pitchFamily="34" charset="-122"/>
              </a:rPr>
              <a:t>通过</a:t>
            </a:r>
            <a:r>
              <a:rPr lang="en-US" altLang="zh-CN" sz="1600" dirty="0">
                <a:latin typeface="微软雅黑" pitchFamily="34" charset="-122"/>
                <a:ea typeface="微软雅黑" pitchFamily="34" charset="-122"/>
              </a:rPr>
              <a:t>QQ</a:t>
            </a:r>
            <a:r>
              <a:rPr lang="zh-CN" altLang="zh-CN" sz="1600" dirty="0">
                <a:latin typeface="微软雅黑" pitchFamily="34" charset="-122"/>
                <a:ea typeface="微软雅黑" pitchFamily="34" charset="-122"/>
              </a:rPr>
              <a:t>号或手机号冻结微信。</a:t>
            </a:r>
            <a:endParaRPr lang="en-US" altLang="zh-CN" sz="1600" dirty="0">
              <a:latin typeface="微软雅黑" pitchFamily="34" charset="-122"/>
              <a:ea typeface="微软雅黑" pitchFamily="34" charset="-122"/>
            </a:endParaRPr>
          </a:p>
          <a:p>
            <a:r>
              <a:rPr lang="en-US" altLang="zh-CN" sz="1600" dirty="0">
                <a:latin typeface="微软雅黑" pitchFamily="34" charset="-122"/>
                <a:ea typeface="微软雅黑" pitchFamily="34" charset="-122"/>
              </a:rPr>
              <a:t/>
            </a:r>
            <a:br>
              <a:rPr lang="en-US" altLang="zh-CN" sz="1600" dirty="0">
                <a:latin typeface="微软雅黑" pitchFamily="34" charset="-122"/>
                <a:ea typeface="微软雅黑" pitchFamily="34" charset="-122"/>
              </a:rPr>
            </a:br>
            <a:r>
              <a:rPr lang="en-US" altLang="zh-CN" sz="1600" dirty="0">
                <a:latin typeface="微软雅黑" pitchFamily="34" charset="-122"/>
                <a:ea typeface="微软雅黑" pitchFamily="34" charset="-122"/>
              </a:rPr>
              <a:t>5</a:t>
            </a:r>
            <a:r>
              <a:rPr lang="zh-CN" altLang="en-US" sz="1600" dirty="0">
                <a:latin typeface="微软雅黑" pitchFamily="34" charset="-122"/>
                <a:ea typeface="微软雅黑" pitchFamily="34" charset="-122"/>
              </a:rPr>
              <a:t>、</a:t>
            </a:r>
            <a:r>
              <a:rPr lang="zh-CN" altLang="zh-CN" sz="1600" b="1" dirty="0">
                <a:solidFill>
                  <a:srgbClr val="FF3300"/>
                </a:solidFill>
                <a:latin typeface="微软雅黑" pitchFamily="34" charset="-122"/>
                <a:ea typeface="微软雅黑" pitchFamily="34" charset="-122"/>
              </a:rPr>
              <a:t>冻结支付宝账户</a:t>
            </a:r>
            <a:r>
              <a:rPr lang="zh-CN" altLang="en-US" sz="1600" b="1" dirty="0">
                <a:solidFill>
                  <a:srgbClr val="FF3300"/>
                </a:solidFill>
                <a:latin typeface="微软雅黑" pitchFamily="34" charset="-122"/>
                <a:ea typeface="微软雅黑" pitchFamily="34" charset="-122"/>
              </a:rPr>
              <a:t>：</a:t>
            </a:r>
            <a:r>
              <a:rPr lang="zh-CN" altLang="zh-CN" sz="1600" dirty="0">
                <a:latin typeface="微软雅黑" pitchFamily="34" charset="-122"/>
                <a:ea typeface="微软雅黑" pitchFamily="34" charset="-122"/>
              </a:rPr>
              <a:t>登录支付宝一安全中心</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应急服务。</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spTree>
    <p:extLst>
      <p:ext uri="{BB962C8B-B14F-4D97-AF65-F5344CB8AC3E}">
        <p14:creationId xmlns:p14="http://schemas.microsoft.com/office/powerpoint/2010/main" val="3941905767"/>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602880" y="-566822"/>
            <a:ext cx="4071422" cy="437547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文本框 11"/>
          <p:cNvSpPr txBox="1"/>
          <p:nvPr/>
        </p:nvSpPr>
        <p:spPr>
          <a:xfrm>
            <a:off x="5004048" y="1707654"/>
            <a:ext cx="1523494" cy="623248"/>
          </a:xfrm>
          <a:prstGeom prst="rect">
            <a:avLst/>
          </a:prstGeom>
          <a:noFill/>
        </p:spPr>
        <p:txBody>
          <a:bodyPr wrap="none" lIns="68580" tIns="34290" rIns="68580" bIns="34290"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pPr>
              <a:defRPr/>
            </a:pPr>
            <a:r>
              <a:rPr lang="zh-CN" altLang="en-US" sz="3600" dirty="0">
                <a:solidFill>
                  <a:schemeClr val="tx2"/>
                </a:solidFill>
                <a:latin typeface="Arial"/>
                <a:ea typeface="微软雅黑"/>
              </a:rPr>
              <a:t>第二章</a:t>
            </a:r>
          </a:p>
        </p:txBody>
      </p:sp>
      <p:sp>
        <p:nvSpPr>
          <p:cNvPr id="13" name="文本框 12"/>
          <p:cNvSpPr txBox="1"/>
          <p:nvPr/>
        </p:nvSpPr>
        <p:spPr>
          <a:xfrm>
            <a:off x="4427984" y="2571750"/>
            <a:ext cx="2831544" cy="992579"/>
          </a:xfrm>
          <a:prstGeom prst="rect">
            <a:avLst/>
          </a:prstGeom>
          <a:noFill/>
        </p:spPr>
        <p:txBody>
          <a:bodyPr wrap="none" lIns="68580" tIns="34290" rIns="68580" bIns="34290" rtlCol="0">
            <a:spAutoFit/>
            <a:scene3d>
              <a:camera prst="orthographicFront"/>
              <a:lightRig rig="threePt" dir="t"/>
            </a:scene3d>
            <a:sp3d contourW="6350"/>
          </a:bodyPr>
          <a:lstStyle/>
          <a:p>
            <a:pPr algn="ctr">
              <a:defRPr/>
            </a:pPr>
            <a:r>
              <a:rPr lang="en-US" altLang="zh-CN" sz="3000" b="1" dirty="0">
                <a:solidFill>
                  <a:srgbClr val="2980B9"/>
                </a:solidFill>
                <a:latin typeface="Arial"/>
                <a:ea typeface="微软雅黑"/>
              </a:rPr>
              <a:t>《</a:t>
            </a:r>
            <a:r>
              <a:rPr lang="zh-CN" altLang="en-US" sz="3000" b="1" dirty="0">
                <a:solidFill>
                  <a:srgbClr val="2980B9"/>
                </a:solidFill>
                <a:latin typeface="Arial"/>
                <a:ea typeface="微软雅黑"/>
              </a:rPr>
              <a:t>网络安全法</a:t>
            </a:r>
            <a:r>
              <a:rPr lang="en-US" altLang="zh-CN" sz="3000" b="1" dirty="0">
                <a:solidFill>
                  <a:srgbClr val="2980B9"/>
                </a:solidFill>
                <a:latin typeface="Arial"/>
                <a:ea typeface="微软雅黑"/>
              </a:rPr>
              <a:t>》</a:t>
            </a:r>
          </a:p>
          <a:p>
            <a:pPr algn="ctr">
              <a:defRPr/>
            </a:pPr>
            <a:r>
              <a:rPr lang="zh-CN" altLang="en-US" sz="3000" b="1" dirty="0">
                <a:solidFill>
                  <a:srgbClr val="2980B9"/>
                </a:solidFill>
                <a:latin typeface="Arial"/>
                <a:ea typeface="微软雅黑"/>
              </a:rPr>
              <a:t>这些内容你要懂</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360" y="0"/>
            <a:ext cx="3958723" cy="4147524"/>
          </a:xfrm>
        </p:spPr>
      </p:pic>
      <p:cxnSp>
        <p:nvCxnSpPr>
          <p:cNvPr id="14" name="直接连接符 13"/>
          <p:cNvCxnSpPr/>
          <p:nvPr/>
        </p:nvCxnSpPr>
        <p:spPr>
          <a:xfrm>
            <a:off x="4572000" y="2426875"/>
            <a:ext cx="23513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066" y="315146"/>
            <a:ext cx="1080120" cy="1340965"/>
          </a:xfrm>
          <a:prstGeom prst="rect">
            <a:avLst/>
          </a:prstGeom>
        </p:spPr>
      </p:pic>
    </p:spTree>
    <p:extLst>
      <p:ext uri="{BB962C8B-B14F-4D97-AF65-F5344CB8AC3E}">
        <p14:creationId xmlns:p14="http://schemas.microsoft.com/office/powerpoint/2010/main" val="193346618"/>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一</a:t>
            </a:r>
          </a:p>
        </p:txBody>
      </p:sp>
      <p:sp>
        <p:nvSpPr>
          <p:cNvPr id="469" name="矩形 468"/>
          <p:cNvSpPr/>
          <p:nvPr/>
        </p:nvSpPr>
        <p:spPr>
          <a:xfrm>
            <a:off x="2771800" y="1563638"/>
            <a:ext cx="5814359" cy="1249042"/>
          </a:xfrm>
          <a:prstGeom prst="rect">
            <a:avLst/>
          </a:prstGeom>
        </p:spPr>
        <p:txBody>
          <a:bodyPr wrap="square" lIns="68562" tIns="34281" rIns="68562" bIns="34281">
            <a:spAutoFit/>
          </a:bodyPr>
          <a:lstStyle/>
          <a:p>
            <a:pPr>
              <a:lnSpc>
                <a:spcPts val="2300"/>
              </a:lnSpc>
            </a:pPr>
            <a:r>
              <a:rPr lang="zh-CN" altLang="zh-CN" sz="1600" dirty="0">
                <a:latin typeface="微软雅黑" pitchFamily="34" charset="-122"/>
                <a:ea typeface="微软雅黑" pitchFamily="34" charset="-122"/>
              </a:rPr>
              <a:t>中华人民共和国网络安全法》</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以下简称《网络安全法》</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是我国第一部全面规范网络空间安全管理方面问题的基础性法律</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由全国人民代表大会常务委员会于</a:t>
            </a:r>
            <a:r>
              <a:rPr lang="en-US" altLang="zh-CN" sz="1600" dirty="0">
                <a:latin typeface="微软雅黑" pitchFamily="34" charset="-122"/>
                <a:ea typeface="微软雅黑" pitchFamily="34" charset="-122"/>
              </a:rPr>
              <a:t>2016</a:t>
            </a:r>
            <a:r>
              <a:rPr lang="zh-CN" altLang="zh-CN" sz="1600" dirty="0">
                <a:latin typeface="微软雅黑" pitchFamily="34" charset="-122"/>
                <a:ea typeface="微软雅黑" pitchFamily="34" charset="-122"/>
              </a:rPr>
              <a:t>年</a:t>
            </a:r>
            <a:r>
              <a:rPr lang="en-US" altLang="zh-CN" sz="1600" dirty="0">
                <a:latin typeface="微软雅黑" pitchFamily="34" charset="-122"/>
                <a:ea typeface="微软雅黑" pitchFamily="34" charset="-122"/>
              </a:rPr>
              <a:t>11</a:t>
            </a:r>
            <a:r>
              <a:rPr lang="zh-CN" altLang="zh-CN" sz="1600" dirty="0">
                <a:latin typeface="微软雅黑" pitchFamily="34" charset="-122"/>
                <a:ea typeface="微软雅黑" pitchFamily="34" charset="-122"/>
              </a:rPr>
              <a:t>月</a:t>
            </a:r>
            <a:r>
              <a:rPr lang="en-US" altLang="zh-CN" sz="1600" dirty="0">
                <a:latin typeface="微软雅黑" pitchFamily="34" charset="-122"/>
                <a:ea typeface="微软雅黑" pitchFamily="34" charset="-122"/>
              </a:rPr>
              <a:t>7</a:t>
            </a:r>
            <a:r>
              <a:rPr lang="zh-CN" altLang="zh-CN" sz="1600" dirty="0">
                <a:latin typeface="微软雅黑" pitchFamily="34" charset="-122"/>
                <a:ea typeface="微软雅黑" pitchFamily="34" charset="-122"/>
              </a:rPr>
              <a:t>日公布</a:t>
            </a:r>
            <a:r>
              <a:rPr lang="en-US" altLang="zh-CN" sz="1600" dirty="0">
                <a:latin typeface="微软雅黑" pitchFamily="34" charset="-122"/>
                <a:ea typeface="微软雅黑" pitchFamily="34" charset="-122"/>
              </a:rPr>
              <a:t>,</a:t>
            </a:r>
            <a:r>
              <a:rPr lang="zh-CN" altLang="zh-CN" sz="1600" dirty="0">
                <a:latin typeface="微软雅黑" pitchFamily="34" charset="-122"/>
                <a:ea typeface="微软雅黑" pitchFamily="34" charset="-122"/>
              </a:rPr>
              <a:t>自</a:t>
            </a:r>
            <a:r>
              <a:rPr lang="en-US" altLang="zh-CN" sz="1600" dirty="0">
                <a:latin typeface="微软雅黑" pitchFamily="34" charset="-122"/>
                <a:ea typeface="微软雅黑" pitchFamily="34" charset="-122"/>
              </a:rPr>
              <a:t>2017</a:t>
            </a:r>
            <a:r>
              <a:rPr lang="zh-CN" altLang="zh-CN" sz="1600" dirty="0">
                <a:latin typeface="微软雅黑" pitchFamily="34" charset="-122"/>
                <a:ea typeface="微软雅黑" pitchFamily="34" charset="-122"/>
              </a:rPr>
              <a:t>年</a:t>
            </a:r>
            <a:r>
              <a:rPr lang="en-US" altLang="zh-CN" sz="1600" dirty="0">
                <a:latin typeface="微软雅黑" pitchFamily="34" charset="-122"/>
                <a:ea typeface="微软雅黑" pitchFamily="34" charset="-122"/>
              </a:rPr>
              <a:t>6</a:t>
            </a:r>
            <a:r>
              <a:rPr lang="zh-CN" altLang="zh-CN" sz="1600" dirty="0">
                <a:latin typeface="微软雅黑" pitchFamily="34" charset="-122"/>
                <a:ea typeface="微软雅黑" pitchFamily="34" charset="-122"/>
              </a:rPr>
              <a:t>月</a:t>
            </a:r>
            <a:r>
              <a:rPr lang="en-US" altLang="zh-CN" sz="1600" dirty="0">
                <a:latin typeface="微软雅黑" pitchFamily="34" charset="-122"/>
                <a:ea typeface="微软雅黑" pitchFamily="34" charset="-122"/>
              </a:rPr>
              <a:t>1</a:t>
            </a:r>
            <a:r>
              <a:rPr lang="zh-CN" altLang="zh-CN" sz="1600" dirty="0">
                <a:latin typeface="微软雅黑" pitchFamily="34" charset="-122"/>
                <a:ea typeface="微软雅黑" pitchFamily="34" charset="-122"/>
              </a:rPr>
              <a:t>日起施行。</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cxnSp>
        <p:nvCxnSpPr>
          <p:cNvPr id="14" name="直接连接符 13"/>
          <p:cNvCxnSpPr>
            <a:cxnSpLocks/>
          </p:cNvCxnSpPr>
          <p:nvPr/>
        </p:nvCxnSpPr>
        <p:spPr>
          <a:xfrm>
            <a:off x="467544" y="767689"/>
            <a:ext cx="867645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5"/>
          <p:cNvSpPr txBox="1"/>
          <p:nvPr/>
        </p:nvSpPr>
        <p:spPr>
          <a:xfrm>
            <a:off x="323528"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网络安全法</a:t>
            </a: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知识讲解</a:t>
            </a:r>
          </a:p>
        </p:txBody>
      </p:sp>
      <p:sp>
        <p:nvSpPr>
          <p:cNvPr id="16"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7"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8"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717" y="1390505"/>
            <a:ext cx="2897649" cy="3557509"/>
          </a:xfrm>
          <a:prstGeom prst="rect">
            <a:avLst/>
          </a:prstGeom>
        </p:spPr>
      </p:pic>
    </p:spTree>
    <p:extLst>
      <p:ext uri="{BB962C8B-B14F-4D97-AF65-F5344CB8AC3E}">
        <p14:creationId xmlns:p14="http://schemas.microsoft.com/office/powerpoint/2010/main" val="3745523762"/>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69"/>
                                        </p:tgtEl>
                                        <p:attrNameLst>
                                          <p:attrName>style.visibility</p:attrName>
                                        </p:attrNameLst>
                                      </p:cBhvr>
                                      <p:to>
                                        <p:strVal val="visible"/>
                                      </p:to>
                                    </p:set>
                                    <p:animEffect transition="in" filter="fade">
                                      <p:cBhvr>
                                        <p:cTn id="7" dur="600"/>
                                        <p:tgtEl>
                                          <p:spTgt spid="469"/>
                                        </p:tgtEl>
                                      </p:cBhvr>
                                    </p:animEffect>
                                    <p:anim calcmode="lin" valueType="num">
                                      <p:cBhvr>
                                        <p:cTn id="8" dur="600" fill="hold"/>
                                        <p:tgtEl>
                                          <p:spTgt spid="469"/>
                                        </p:tgtEl>
                                        <p:attrNameLst>
                                          <p:attrName>ppt_x</p:attrName>
                                        </p:attrNameLst>
                                      </p:cBhvr>
                                      <p:tavLst>
                                        <p:tav tm="0">
                                          <p:val>
                                            <p:strVal val="#ppt_x"/>
                                          </p:val>
                                        </p:tav>
                                        <p:tav tm="100000">
                                          <p:val>
                                            <p:strVal val="#ppt_x"/>
                                          </p:val>
                                        </p:tav>
                                      </p:tavLst>
                                    </p:anim>
                                    <p:anim calcmode="lin" valueType="num">
                                      <p:cBhvr>
                                        <p:cTn id="9" dur="600" fill="hold"/>
                                        <p:tgtEl>
                                          <p:spTgt spid="4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a:extLst>
              <a:ext uri="{FF2B5EF4-FFF2-40B4-BE49-F238E27FC236}">
                <a16:creationId xmlns="" xmlns:a16="http://schemas.microsoft.com/office/drawing/2014/main" id="{BA85DE6D-5733-40E6-BCEC-67F070A869D5}"/>
              </a:ext>
            </a:extLst>
          </p:cNvPr>
          <p:cNvSpPr/>
          <p:nvPr/>
        </p:nvSpPr>
        <p:spPr>
          <a:xfrm>
            <a:off x="3347864" y="2015106"/>
            <a:ext cx="2304256" cy="2535876"/>
          </a:xfrm>
          <a:prstGeom prst="rect">
            <a:avLst/>
          </a:prstGeom>
          <a:solidFill>
            <a:schemeClr val="bg1">
              <a:alpha val="48000"/>
            </a:schemeClr>
          </a:solidFill>
          <a:ln w="6350">
            <a:solidFill>
              <a:srgbClr val="2675AA"/>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defRPr/>
            </a:pPr>
            <a:endParaRPr lang="zh-CN" altLang="en-US" dirty="0">
              <a:solidFill>
                <a:srgbClr val="70AD47">
                  <a:lumMod val="50000"/>
                </a:srgbClr>
              </a:solidFill>
              <a:latin typeface="等线" panose="020F0502020204030204"/>
              <a:ea typeface="等线" panose="02010600030101010101" pitchFamily="2" charset="-122"/>
            </a:endParaRPr>
          </a:p>
        </p:txBody>
      </p:sp>
      <p:sp>
        <p:nvSpPr>
          <p:cNvPr id="22" name="矩形 21">
            <a:extLst>
              <a:ext uri="{FF2B5EF4-FFF2-40B4-BE49-F238E27FC236}">
                <a16:creationId xmlns="" xmlns:a16="http://schemas.microsoft.com/office/drawing/2014/main" id="{BA85DE6D-5733-40E6-BCEC-67F070A869D5}"/>
              </a:ext>
            </a:extLst>
          </p:cNvPr>
          <p:cNvSpPr/>
          <p:nvPr/>
        </p:nvSpPr>
        <p:spPr>
          <a:xfrm>
            <a:off x="6156176" y="2027972"/>
            <a:ext cx="2304256" cy="2535876"/>
          </a:xfrm>
          <a:prstGeom prst="rect">
            <a:avLst/>
          </a:prstGeom>
          <a:solidFill>
            <a:schemeClr val="bg1">
              <a:alpha val="48000"/>
            </a:schemeClr>
          </a:solidFill>
          <a:ln w="6350">
            <a:solidFill>
              <a:srgbClr val="2675AA"/>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defRPr/>
            </a:pPr>
            <a:endParaRPr lang="zh-CN" altLang="en-US" dirty="0">
              <a:solidFill>
                <a:srgbClr val="70AD47">
                  <a:lumMod val="50000"/>
                </a:srgbClr>
              </a:solidFill>
              <a:latin typeface="等线" panose="020F0502020204030204"/>
              <a:ea typeface="等线" panose="02010600030101010101" pitchFamily="2" charset="-122"/>
            </a:endParaRPr>
          </a:p>
        </p:txBody>
      </p:sp>
      <p:sp>
        <p:nvSpPr>
          <p:cNvPr id="20" name="矩形 19">
            <a:extLst>
              <a:ext uri="{FF2B5EF4-FFF2-40B4-BE49-F238E27FC236}">
                <a16:creationId xmlns="" xmlns:a16="http://schemas.microsoft.com/office/drawing/2014/main" id="{BA85DE6D-5733-40E6-BCEC-67F070A869D5}"/>
              </a:ext>
            </a:extLst>
          </p:cNvPr>
          <p:cNvSpPr/>
          <p:nvPr/>
        </p:nvSpPr>
        <p:spPr>
          <a:xfrm>
            <a:off x="539552" y="2011000"/>
            <a:ext cx="2304256" cy="2535876"/>
          </a:xfrm>
          <a:prstGeom prst="rect">
            <a:avLst/>
          </a:prstGeom>
          <a:solidFill>
            <a:schemeClr val="bg1">
              <a:alpha val="48000"/>
            </a:schemeClr>
          </a:solidFill>
          <a:ln w="6350">
            <a:solidFill>
              <a:srgbClr val="2675AA"/>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77">
              <a:defRPr/>
            </a:pPr>
            <a:endParaRPr lang="zh-CN" altLang="en-US" dirty="0">
              <a:solidFill>
                <a:srgbClr val="70AD47">
                  <a:lumMod val="50000"/>
                </a:srgbClr>
              </a:solidFill>
              <a:latin typeface="等线" panose="020F0502020204030204"/>
              <a:ea typeface="等线" panose="02010600030101010101" pitchFamily="2" charset="-122"/>
            </a:endParaRPr>
          </a:p>
        </p:txBody>
      </p:sp>
      <p:sp>
        <p:nvSpPr>
          <p:cNvPr id="3" name="圆角矩形 2"/>
          <p:cNvSpPr/>
          <p:nvPr/>
        </p:nvSpPr>
        <p:spPr>
          <a:xfrm>
            <a:off x="539552" y="1131591"/>
            <a:ext cx="2304256" cy="720080"/>
          </a:xfrm>
          <a:prstGeom prst="round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a:off x="467544" y="767689"/>
            <a:ext cx="867645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6" name="文本框 5"/>
          <p:cNvSpPr txBox="1"/>
          <p:nvPr/>
        </p:nvSpPr>
        <p:spPr>
          <a:xfrm>
            <a:off x="323528"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网络安全法</a:t>
            </a: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知识讲解</a:t>
            </a:r>
          </a:p>
        </p:txBody>
      </p: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9" name="矩形 468"/>
          <p:cNvSpPr/>
          <p:nvPr/>
        </p:nvSpPr>
        <p:spPr>
          <a:xfrm>
            <a:off x="611560" y="2015106"/>
            <a:ext cx="2160240" cy="2428852"/>
          </a:xfrm>
          <a:prstGeom prst="rect">
            <a:avLst/>
          </a:prstGeom>
        </p:spPr>
        <p:txBody>
          <a:bodyPr wrap="square" lIns="68562" tIns="34281" rIns="68562" bIns="34281">
            <a:spAutoFit/>
          </a:bodyPr>
          <a:lstStyle/>
          <a:p>
            <a:pPr>
              <a:lnSpc>
                <a:spcPts val="2300"/>
              </a:lnSpc>
            </a:pPr>
            <a:r>
              <a:rPr lang="zh-CN" altLang="zh-CN" sz="1400" dirty="0">
                <a:latin typeface="微软雅黑" pitchFamily="34" charset="-122"/>
                <a:ea typeface="微软雅黑" pitchFamily="34" charset="-122"/>
              </a:rPr>
              <a:t>中华人民共和国网络安全法》</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以下简称《网络安全法》</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是我国第一部全面规范网络空间安全管理方面问题的基础性法律</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由全国人民代表大会常务委员会于</a:t>
            </a:r>
            <a:r>
              <a:rPr lang="en-US" altLang="zh-CN" sz="1400" dirty="0">
                <a:latin typeface="微软雅黑" pitchFamily="34" charset="-122"/>
                <a:ea typeface="微软雅黑" pitchFamily="34" charset="-122"/>
              </a:rPr>
              <a:t>2016</a:t>
            </a:r>
            <a:r>
              <a:rPr lang="zh-CN" altLang="zh-CN"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11</a:t>
            </a:r>
            <a:r>
              <a:rPr lang="zh-CN" altLang="zh-CN"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7</a:t>
            </a:r>
            <a:r>
              <a:rPr lang="zh-CN" altLang="zh-CN" sz="1400" dirty="0">
                <a:latin typeface="微软雅黑" pitchFamily="34" charset="-122"/>
                <a:ea typeface="微软雅黑" pitchFamily="34" charset="-122"/>
              </a:rPr>
              <a:t>日公布</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自</a:t>
            </a:r>
            <a:r>
              <a:rPr lang="en-US" altLang="zh-CN" sz="1400" dirty="0">
                <a:latin typeface="微软雅黑" pitchFamily="34" charset="-122"/>
                <a:ea typeface="微软雅黑" pitchFamily="34" charset="-122"/>
              </a:rPr>
              <a:t>2017</a:t>
            </a:r>
            <a:r>
              <a:rPr lang="zh-CN" altLang="zh-CN" sz="1400" dirty="0">
                <a:latin typeface="微软雅黑" pitchFamily="34" charset="-122"/>
                <a:ea typeface="微软雅黑" pitchFamily="34" charset="-122"/>
              </a:rPr>
              <a:t>年</a:t>
            </a:r>
            <a:r>
              <a:rPr lang="en-US" altLang="zh-CN" sz="1400" dirty="0">
                <a:latin typeface="微软雅黑" pitchFamily="34" charset="-122"/>
                <a:ea typeface="微软雅黑" pitchFamily="34" charset="-122"/>
              </a:rPr>
              <a:t>6</a:t>
            </a:r>
            <a:r>
              <a:rPr lang="zh-CN" altLang="zh-CN" sz="1400" dirty="0">
                <a:latin typeface="微软雅黑" pitchFamily="34" charset="-122"/>
                <a:ea typeface="微软雅黑" pitchFamily="34" charset="-122"/>
              </a:rPr>
              <a:t>月</a:t>
            </a:r>
            <a:r>
              <a:rPr lang="en-US" altLang="zh-CN" sz="1400" dirty="0">
                <a:latin typeface="微软雅黑" pitchFamily="34" charset="-122"/>
                <a:ea typeface="微软雅黑" pitchFamily="34" charset="-122"/>
              </a:rPr>
              <a:t>1</a:t>
            </a:r>
            <a:r>
              <a:rPr lang="zh-CN" altLang="zh-CN" sz="1400" dirty="0">
                <a:latin typeface="微软雅黑" pitchFamily="34" charset="-122"/>
                <a:ea typeface="微软雅黑" pitchFamily="34" charset="-122"/>
              </a:rPr>
              <a:t>日起施行。</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sp>
        <p:nvSpPr>
          <p:cNvPr id="2" name="TextBox 1"/>
          <p:cNvSpPr txBox="1"/>
          <p:nvPr/>
        </p:nvSpPr>
        <p:spPr>
          <a:xfrm>
            <a:off x="395536" y="1203598"/>
            <a:ext cx="2664296" cy="584775"/>
          </a:xfrm>
          <a:prstGeom prst="rect">
            <a:avLst/>
          </a:prstGeom>
          <a:noFill/>
        </p:spPr>
        <p:txBody>
          <a:bodyPr wrap="square" rtlCol="0">
            <a:spAutoFit/>
          </a:bodyPr>
          <a:lstStyle/>
          <a:p>
            <a:pPr algn="ctr"/>
            <a:r>
              <a:rPr lang="zh-CN" altLang="zh-CN" sz="1600" dirty="0">
                <a:solidFill>
                  <a:schemeClr val="bg1"/>
                </a:solidFill>
                <a:latin typeface="微软雅黑" pitchFamily="34" charset="-122"/>
                <a:ea typeface="微软雅黑" pitchFamily="34" charset="-122"/>
              </a:rPr>
              <a:t>《网络安全法》</a:t>
            </a:r>
            <a:endParaRPr lang="en-US" altLang="zh-CN" sz="1600" dirty="0">
              <a:solidFill>
                <a:schemeClr val="bg1"/>
              </a:solidFill>
              <a:latin typeface="微软雅黑" pitchFamily="34" charset="-122"/>
              <a:ea typeface="微软雅黑" pitchFamily="34" charset="-122"/>
            </a:endParaRPr>
          </a:p>
          <a:p>
            <a:pPr algn="ctr"/>
            <a:r>
              <a:rPr lang="zh-CN" altLang="zh-CN" sz="1600" dirty="0">
                <a:solidFill>
                  <a:schemeClr val="bg1"/>
                </a:solidFill>
                <a:latin typeface="微软雅黑" pitchFamily="34" charset="-122"/>
                <a:ea typeface="微软雅黑" pitchFamily="34" charset="-122"/>
              </a:rPr>
              <a:t>的基本原则是什么</a:t>
            </a:r>
            <a:r>
              <a:rPr lang="en-US" altLang="zh-CN" sz="1600" dirty="0">
                <a:solidFill>
                  <a:schemeClr val="bg1"/>
                </a:solidFill>
                <a:latin typeface="微软雅黑" pitchFamily="34" charset="-122"/>
                <a:ea typeface="微软雅黑" pitchFamily="34" charset="-122"/>
              </a:rPr>
              <a:t>?</a:t>
            </a:r>
            <a:endParaRPr lang="zh-CN" altLang="en-US" sz="1600" dirty="0">
              <a:solidFill>
                <a:schemeClr val="bg1"/>
              </a:solidFill>
              <a:latin typeface="微软雅黑" pitchFamily="34" charset="-122"/>
              <a:ea typeface="微软雅黑" pitchFamily="34" charset="-122"/>
            </a:endParaRPr>
          </a:p>
        </p:txBody>
      </p:sp>
      <p:sp>
        <p:nvSpPr>
          <p:cNvPr id="14" name="圆角矩形 13"/>
          <p:cNvSpPr/>
          <p:nvPr/>
        </p:nvSpPr>
        <p:spPr>
          <a:xfrm>
            <a:off x="3325499" y="1131590"/>
            <a:ext cx="2304256" cy="720080"/>
          </a:xfrm>
          <a:prstGeom prst="round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3181483" y="1203597"/>
            <a:ext cx="2664296" cy="584775"/>
          </a:xfrm>
          <a:prstGeom prst="rect">
            <a:avLst/>
          </a:prstGeom>
          <a:noFill/>
        </p:spPr>
        <p:txBody>
          <a:bodyPr wrap="square" rtlCol="0">
            <a:spAutoFit/>
          </a:bodyPr>
          <a:lstStyle/>
          <a:p>
            <a:pPr algn="ctr"/>
            <a:r>
              <a:rPr lang="zh-CN" altLang="zh-CN" sz="1600" dirty="0">
                <a:solidFill>
                  <a:schemeClr val="bg1"/>
                </a:solidFill>
                <a:latin typeface="微软雅黑" pitchFamily="34" charset="-122"/>
                <a:ea typeface="微软雅黑" pitchFamily="34" charset="-122"/>
              </a:rPr>
              <a:t>网络安全与信息化</a:t>
            </a:r>
            <a:endParaRPr lang="en-US" altLang="zh-CN" sz="1600" dirty="0">
              <a:solidFill>
                <a:schemeClr val="bg1"/>
              </a:solidFill>
              <a:latin typeface="微软雅黑" pitchFamily="34" charset="-122"/>
              <a:ea typeface="微软雅黑" pitchFamily="34" charset="-122"/>
            </a:endParaRPr>
          </a:p>
          <a:p>
            <a:pPr algn="ctr"/>
            <a:r>
              <a:rPr lang="zh-CN" altLang="zh-CN" sz="1600" dirty="0">
                <a:solidFill>
                  <a:schemeClr val="bg1"/>
                </a:solidFill>
                <a:latin typeface="微软雅黑" pitchFamily="34" charset="-122"/>
                <a:ea typeface="微软雅黑" pitchFamily="34" charset="-122"/>
              </a:rPr>
              <a:t>发展并重原则</a:t>
            </a:r>
            <a:endParaRPr lang="zh-CN" altLang="en-US" sz="1600" dirty="0">
              <a:solidFill>
                <a:schemeClr val="bg1"/>
              </a:solidFill>
              <a:latin typeface="微软雅黑" pitchFamily="34" charset="-122"/>
              <a:ea typeface="微软雅黑" pitchFamily="34" charset="-122"/>
            </a:endParaRPr>
          </a:p>
        </p:txBody>
      </p:sp>
      <p:sp>
        <p:nvSpPr>
          <p:cNvPr id="16" name="圆角矩形 15"/>
          <p:cNvSpPr/>
          <p:nvPr/>
        </p:nvSpPr>
        <p:spPr>
          <a:xfrm>
            <a:off x="6213016" y="1131590"/>
            <a:ext cx="2304256" cy="720080"/>
          </a:xfrm>
          <a:prstGeom prst="roundRect">
            <a:avLst/>
          </a:prstGeom>
          <a:solidFill>
            <a:srgbClr val="2980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6069000" y="1297092"/>
            <a:ext cx="2664296" cy="338554"/>
          </a:xfrm>
          <a:prstGeom prst="rect">
            <a:avLst/>
          </a:prstGeom>
          <a:noFill/>
        </p:spPr>
        <p:txBody>
          <a:bodyPr wrap="square" rtlCol="0">
            <a:spAutoFit/>
          </a:bodyPr>
          <a:lstStyle/>
          <a:p>
            <a:pPr algn="ctr"/>
            <a:r>
              <a:rPr lang="zh-CN" altLang="zh-CN" sz="1600" dirty="0">
                <a:solidFill>
                  <a:schemeClr val="bg1"/>
                </a:solidFill>
                <a:latin typeface="微软雅黑" pitchFamily="34" charset="-122"/>
                <a:ea typeface="微软雅黑" pitchFamily="34" charset="-122"/>
              </a:rPr>
              <a:t>共同治理原则</a:t>
            </a:r>
            <a:endParaRPr lang="zh-CN" altLang="en-US" sz="1600" dirty="0">
              <a:solidFill>
                <a:schemeClr val="bg1"/>
              </a:solidFill>
              <a:latin typeface="微软雅黑" pitchFamily="34" charset="-122"/>
              <a:ea typeface="微软雅黑" pitchFamily="34" charset="-122"/>
            </a:endParaRPr>
          </a:p>
        </p:txBody>
      </p:sp>
      <p:sp>
        <p:nvSpPr>
          <p:cNvPr id="18" name="矩形 17"/>
          <p:cNvSpPr/>
          <p:nvPr/>
        </p:nvSpPr>
        <p:spPr>
          <a:xfrm>
            <a:off x="3347864" y="2028947"/>
            <a:ext cx="2304256" cy="1838947"/>
          </a:xfrm>
          <a:prstGeom prst="rect">
            <a:avLst/>
          </a:prstGeom>
        </p:spPr>
        <p:txBody>
          <a:bodyPr wrap="square" lIns="68562" tIns="34281" rIns="68562" bIns="34281">
            <a:spAutoFit/>
          </a:bodyPr>
          <a:lstStyle/>
          <a:p>
            <a:pPr>
              <a:lnSpc>
                <a:spcPts val="2300"/>
              </a:lnSpc>
            </a:pPr>
            <a:r>
              <a:rPr lang="zh-CN" altLang="zh-CN" sz="1400" dirty="0">
                <a:latin typeface="微软雅黑" pitchFamily="34" charset="-122"/>
                <a:ea typeface="微软雅黑" pitchFamily="34" charset="-122"/>
              </a:rPr>
              <a:t>既要推进网络基础设施建设和互联互通</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鼓励网络技术创新和应用又要建立健全网络安全保障体系</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提高网络安全保护能力</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做到</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双轮驱动、两翼齐飞</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a:t>
            </a:r>
          </a:p>
        </p:txBody>
      </p:sp>
      <p:sp>
        <p:nvSpPr>
          <p:cNvPr id="19" name="矩形 18"/>
          <p:cNvSpPr/>
          <p:nvPr/>
        </p:nvSpPr>
        <p:spPr>
          <a:xfrm>
            <a:off x="6156176" y="2028947"/>
            <a:ext cx="2289088" cy="1249042"/>
          </a:xfrm>
          <a:prstGeom prst="rect">
            <a:avLst/>
          </a:prstGeom>
        </p:spPr>
        <p:txBody>
          <a:bodyPr wrap="square" lIns="68562" tIns="34281" rIns="68562" bIns="34281">
            <a:spAutoFit/>
          </a:bodyPr>
          <a:lstStyle/>
          <a:p>
            <a:pPr lvl="0">
              <a:lnSpc>
                <a:spcPts val="2300"/>
              </a:lnSpc>
            </a:pPr>
            <a:r>
              <a:rPr lang="zh-CN" altLang="zh-CN" sz="1400" dirty="0">
                <a:latin typeface="微软雅黑" pitchFamily="34" charset="-122"/>
                <a:ea typeface="微软雅黑" pitchFamily="34" charset="-122"/>
              </a:rPr>
              <a:t>网络空间安全保护需要政府、企业、社会组织、技术社群和公民等网络利益相关者的共同参与。</a:t>
            </a:r>
          </a:p>
        </p:txBody>
      </p:sp>
    </p:spTree>
    <p:extLst>
      <p:ext uri="{BB962C8B-B14F-4D97-AF65-F5344CB8AC3E}">
        <p14:creationId xmlns:p14="http://schemas.microsoft.com/office/powerpoint/2010/main" val="53780416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469"/>
                                        </p:tgtEl>
                                        <p:attrNameLst>
                                          <p:attrName>style.visibility</p:attrName>
                                        </p:attrNameLst>
                                      </p:cBhvr>
                                      <p:to>
                                        <p:strVal val="visible"/>
                                      </p:to>
                                    </p:set>
                                    <p:animEffect transition="in" filter="fade">
                                      <p:cBhvr>
                                        <p:cTn id="20" dur="1000"/>
                                        <p:tgtEl>
                                          <p:spTgt spid="469"/>
                                        </p:tgtEl>
                                      </p:cBhvr>
                                    </p:animEffect>
                                    <p:anim calcmode="lin" valueType="num">
                                      <p:cBhvr>
                                        <p:cTn id="21" dur="1000" fill="hold"/>
                                        <p:tgtEl>
                                          <p:spTgt spid="469"/>
                                        </p:tgtEl>
                                        <p:attrNameLst>
                                          <p:attrName>ppt_x</p:attrName>
                                        </p:attrNameLst>
                                      </p:cBhvr>
                                      <p:tavLst>
                                        <p:tav tm="0">
                                          <p:val>
                                            <p:strVal val="#ppt_x"/>
                                          </p:val>
                                        </p:tav>
                                        <p:tav tm="100000">
                                          <p:val>
                                            <p:strVal val="#ppt_x"/>
                                          </p:val>
                                        </p:tav>
                                      </p:tavLst>
                                    </p:anim>
                                    <p:anim calcmode="lin" valueType="num">
                                      <p:cBhvr>
                                        <p:cTn id="22" dur="1000" fill="hold"/>
                                        <p:tgtEl>
                                          <p:spTgt spid="469"/>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1000"/>
                            </p:stCondLst>
                            <p:childTnLst>
                              <p:par>
                                <p:cTn id="44" presetID="10" presetClass="entr" presetSubtype="0" fill="hold" grpId="0" nodeType="after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1000"/>
                                        <p:tgtEl>
                                          <p:spTgt spid="19"/>
                                        </p:tgtEl>
                                      </p:cBhvr>
                                    </p:animEffect>
                                    <p:anim calcmode="lin" valueType="num">
                                      <p:cBhvr>
                                        <p:cTn id="55" dur="1000" fill="hold"/>
                                        <p:tgtEl>
                                          <p:spTgt spid="19"/>
                                        </p:tgtEl>
                                        <p:attrNameLst>
                                          <p:attrName>ppt_x</p:attrName>
                                        </p:attrNameLst>
                                      </p:cBhvr>
                                      <p:tavLst>
                                        <p:tav tm="0">
                                          <p:val>
                                            <p:strVal val="#ppt_x"/>
                                          </p:val>
                                        </p:tav>
                                        <p:tav tm="100000">
                                          <p:val>
                                            <p:strVal val="#ppt_x"/>
                                          </p:val>
                                        </p:tav>
                                      </p:tavLst>
                                    </p:anim>
                                    <p:anim calcmode="lin" valueType="num">
                                      <p:cBhvr>
                                        <p:cTn id="56" dur="1000" fill="hold"/>
                                        <p:tgtEl>
                                          <p:spTgt spid="19"/>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1000"/>
                                        <p:tgtEl>
                                          <p:spTgt spid="22"/>
                                        </p:tgtEl>
                                      </p:cBhvr>
                                    </p:animEffect>
                                    <p:anim calcmode="lin" valueType="num">
                                      <p:cBhvr>
                                        <p:cTn id="60" dur="1000" fill="hold"/>
                                        <p:tgtEl>
                                          <p:spTgt spid="22"/>
                                        </p:tgtEl>
                                        <p:attrNameLst>
                                          <p:attrName>ppt_x</p:attrName>
                                        </p:attrNameLst>
                                      </p:cBhvr>
                                      <p:tavLst>
                                        <p:tav tm="0">
                                          <p:val>
                                            <p:strVal val="#ppt_x"/>
                                          </p:val>
                                        </p:tav>
                                        <p:tav tm="100000">
                                          <p:val>
                                            <p:strVal val="#ppt_x"/>
                                          </p:val>
                                        </p:tav>
                                      </p:tavLst>
                                    </p:anim>
                                    <p:anim calcmode="lin" valueType="num">
                                      <p:cBhvr>
                                        <p:cTn id="6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0" grpId="0" animBg="1"/>
      <p:bldP spid="3" grpId="0" animBg="1"/>
      <p:bldP spid="469" grpId="0"/>
      <p:bldP spid="2" grpId="0"/>
      <p:bldP spid="14" grpId="0" animBg="1"/>
      <p:bldP spid="15" grpId="0"/>
      <p:bldP spid="16" grpId="0" animBg="1"/>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404533" y="300244"/>
            <a:ext cx="369332" cy="346249"/>
          </a:xfrm>
          <a:prstGeom prst="rect">
            <a:avLst/>
          </a:prstGeom>
          <a:noFill/>
        </p:spPr>
        <p:txBody>
          <a:bodyPr wrap="none" lIns="68580" tIns="34290" rIns="68580" bIns="34290" rtlCol="0">
            <a:spAutoFit/>
          </a:bodyPr>
          <a:lstStyle/>
          <a:p>
            <a:pPr algn="ctr">
              <a:defRPr/>
            </a:pPr>
            <a:r>
              <a:rPr lang="zh-CN" altLang="en-US" sz="1800" b="1" dirty="0">
                <a:solidFill>
                  <a:srgbClr val="FFFFFF"/>
                </a:solidFill>
                <a:latin typeface="Arial"/>
                <a:ea typeface="微软雅黑"/>
              </a:rPr>
              <a:t>一</a:t>
            </a:r>
          </a:p>
        </p:txBody>
      </p:sp>
      <p:sp>
        <p:nvSpPr>
          <p:cNvPr id="469" name="矩形 468"/>
          <p:cNvSpPr/>
          <p:nvPr/>
        </p:nvSpPr>
        <p:spPr>
          <a:xfrm>
            <a:off x="683569" y="1929928"/>
            <a:ext cx="3528392" cy="2689693"/>
          </a:xfrm>
          <a:prstGeom prst="rect">
            <a:avLst/>
          </a:prstGeom>
        </p:spPr>
        <p:txBody>
          <a:bodyPr wrap="square" lIns="68562" tIns="34281" rIns="68562" bIns="34281">
            <a:spAutoFit/>
          </a:bodyPr>
          <a:lstStyle/>
          <a:p>
            <a:pPr>
              <a:lnSpc>
                <a:spcPts val="2300"/>
              </a:lnSpc>
            </a:pPr>
            <a:r>
              <a:rPr lang="zh-CN" altLang="zh-CN" sz="1300" dirty="0">
                <a:latin typeface="微软雅黑" pitchFamily="34" charset="-122"/>
                <a:ea typeface="微软雅黑" pitchFamily="34" charset="-122"/>
              </a:rPr>
              <a:t>不得危害网络安全</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不得利用网络从事危害国家安全、荣誉和利益</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煽动颠覆国家政权、推翻社会主义制度</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煽动分裂国家</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破坏国家统一</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宣扬恐怖主义、极端主义</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宣扬民族仇恨、民族歧视</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传播暴力、淫秽色情信息</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编造、传播虛假信息扰乱经济秩序和社会秩序</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以及侵害他人名誉、隐私、知识产权和其他合法权益等活动。</a:t>
            </a:r>
            <a:r>
              <a:rPr lang="en-US" altLang="zh-CN" sz="1300" dirty="0">
                <a:latin typeface="微软雅黑" pitchFamily="34" charset="-122"/>
                <a:ea typeface="微软雅黑" pitchFamily="34" charset="-122"/>
              </a:rPr>
              <a:t/>
            </a:r>
            <a:br>
              <a:rPr lang="en-US" altLang="zh-CN" sz="1300" dirty="0">
                <a:latin typeface="微软雅黑" pitchFamily="34" charset="-122"/>
                <a:ea typeface="微软雅黑" pitchFamily="34" charset="-122"/>
              </a:rPr>
            </a:br>
            <a:r>
              <a:rPr lang="zh-CN" altLang="zh-CN" sz="1300" dirty="0">
                <a:latin typeface="微软雅黑" pitchFamily="34" charset="-122"/>
                <a:ea typeface="微软雅黑" pitchFamily="34" charset="-122"/>
              </a:rPr>
              <a:t>发现他人有危害网络安全的行为时</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我们应该如何处理向网信、电信、公安等部门举报。</a:t>
            </a: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48947" y="4070625"/>
            <a:ext cx="771525" cy="952500"/>
          </a:xfrm>
          <a:prstGeom prst="rect">
            <a:avLst/>
          </a:prstGeom>
        </p:spPr>
      </p:pic>
      <p:cxnSp>
        <p:nvCxnSpPr>
          <p:cNvPr id="14" name="直接连接符 13"/>
          <p:cNvCxnSpPr>
            <a:cxnSpLocks/>
          </p:cNvCxnSpPr>
          <p:nvPr/>
        </p:nvCxnSpPr>
        <p:spPr>
          <a:xfrm>
            <a:off x="467544" y="767689"/>
            <a:ext cx="867645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文本框 5"/>
          <p:cNvSpPr txBox="1"/>
          <p:nvPr/>
        </p:nvSpPr>
        <p:spPr>
          <a:xfrm>
            <a:off x="323528"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网络安全法</a:t>
            </a:r>
            <a:r>
              <a:rPr lang="en-US" altLang="zh-CN" sz="2400" b="1" dirty="0">
                <a:solidFill>
                  <a:srgbClr val="2980B9"/>
                </a:solidFill>
                <a:latin typeface="Arial"/>
                <a:ea typeface="微软雅黑"/>
              </a:rPr>
              <a:t>》</a:t>
            </a:r>
            <a:r>
              <a:rPr lang="zh-CN" altLang="en-US" sz="2400" b="1" dirty="0">
                <a:solidFill>
                  <a:srgbClr val="2980B9"/>
                </a:solidFill>
                <a:latin typeface="Arial"/>
                <a:ea typeface="微软雅黑"/>
              </a:rPr>
              <a:t>知识讲解</a:t>
            </a:r>
          </a:p>
        </p:txBody>
      </p:sp>
      <p:sp>
        <p:nvSpPr>
          <p:cNvPr id="16"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7"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8"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2" name="矩形 1"/>
          <p:cNvSpPr/>
          <p:nvPr/>
        </p:nvSpPr>
        <p:spPr>
          <a:xfrm>
            <a:off x="576374" y="1059582"/>
            <a:ext cx="3779602" cy="584775"/>
          </a:xfrm>
          <a:prstGeom prst="rect">
            <a:avLst/>
          </a:prstGeom>
        </p:spPr>
        <p:txBody>
          <a:bodyPr wrap="square">
            <a:spAutoFit/>
          </a:bodyPr>
          <a:lstStyle/>
          <a:p>
            <a:r>
              <a:rPr lang="zh-CN" altLang="zh-CN" sz="1600" dirty="0">
                <a:solidFill>
                  <a:srgbClr val="FF3300"/>
                </a:solidFill>
                <a:latin typeface="微软雅黑" pitchFamily="34" charset="-122"/>
                <a:ea typeface="微软雅黑" pitchFamily="34" charset="-122"/>
              </a:rPr>
              <a:t>《网络安全法》禁止哪些个人和</a:t>
            </a:r>
            <a:endParaRPr lang="en-US" altLang="zh-CN" sz="1600" dirty="0">
              <a:solidFill>
                <a:srgbClr val="FF3300"/>
              </a:solidFill>
              <a:latin typeface="微软雅黑" pitchFamily="34" charset="-122"/>
              <a:ea typeface="微软雅黑" pitchFamily="34" charset="-122"/>
            </a:endParaRPr>
          </a:p>
          <a:p>
            <a:r>
              <a:rPr lang="zh-CN" altLang="zh-CN" sz="1600" dirty="0">
                <a:solidFill>
                  <a:srgbClr val="FF3300"/>
                </a:solidFill>
                <a:latin typeface="微软雅黑" pitchFamily="34" charset="-122"/>
                <a:ea typeface="微软雅黑" pitchFamily="34" charset="-122"/>
              </a:rPr>
              <a:t>组织的网络行为</a:t>
            </a:r>
            <a:endParaRPr lang="zh-CN" altLang="en-US" sz="1600" dirty="0">
              <a:solidFill>
                <a:srgbClr val="FF3300"/>
              </a:solidFill>
              <a:latin typeface="微软雅黑" pitchFamily="34" charset="-122"/>
              <a:ea typeface="微软雅黑" pitchFamily="34" charset="-122"/>
            </a:endParaRPr>
          </a:p>
        </p:txBody>
      </p:sp>
      <p:sp>
        <p:nvSpPr>
          <p:cNvPr id="11" name="矩形 10"/>
          <p:cNvSpPr/>
          <p:nvPr/>
        </p:nvSpPr>
        <p:spPr>
          <a:xfrm>
            <a:off x="4860032" y="1995686"/>
            <a:ext cx="3635586" cy="954089"/>
          </a:xfrm>
          <a:prstGeom prst="rect">
            <a:avLst/>
          </a:prstGeom>
        </p:spPr>
        <p:txBody>
          <a:bodyPr wrap="square" lIns="68562" tIns="34281" rIns="68562" bIns="34281">
            <a:spAutoFit/>
          </a:bodyPr>
          <a:lstStyle/>
          <a:p>
            <a:pPr>
              <a:lnSpc>
                <a:spcPts val="2300"/>
              </a:lnSpc>
            </a:pPr>
            <a:r>
              <a:rPr lang="zh-CN" altLang="zh-CN" sz="1300" dirty="0">
                <a:latin typeface="微软雅黑" pitchFamily="34" charset="-122"/>
                <a:ea typeface="微软雅黑" pitchFamily="34" charset="-122"/>
              </a:rPr>
              <a:t>有权要求网络运营者删除个人信息</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发现网络运营者收集、存储的个人信息有错误的</a:t>
            </a:r>
            <a:r>
              <a:rPr lang="en-US" altLang="zh-CN" sz="1300" dirty="0">
                <a:latin typeface="微软雅黑" pitchFamily="34" charset="-122"/>
                <a:ea typeface="微软雅黑" pitchFamily="34" charset="-122"/>
              </a:rPr>
              <a:t>,</a:t>
            </a:r>
            <a:r>
              <a:rPr lang="zh-CN" altLang="zh-CN" sz="1300" dirty="0">
                <a:latin typeface="微软雅黑" pitchFamily="34" charset="-122"/>
                <a:ea typeface="微软雅黑" pitchFamily="34" charset="-122"/>
              </a:rPr>
              <a:t>有权要求网络运营者予以更正。</a:t>
            </a:r>
          </a:p>
        </p:txBody>
      </p:sp>
      <p:sp>
        <p:nvSpPr>
          <p:cNvPr id="12" name="矩形 11"/>
          <p:cNvSpPr/>
          <p:nvPr/>
        </p:nvSpPr>
        <p:spPr>
          <a:xfrm>
            <a:off x="4716016" y="1059582"/>
            <a:ext cx="3888432" cy="830997"/>
          </a:xfrm>
          <a:prstGeom prst="rect">
            <a:avLst/>
          </a:prstGeom>
        </p:spPr>
        <p:txBody>
          <a:bodyPr wrap="square">
            <a:spAutoFit/>
          </a:bodyPr>
          <a:lstStyle/>
          <a:p>
            <a:r>
              <a:rPr lang="zh-CN" altLang="zh-CN" sz="1600" dirty="0">
                <a:solidFill>
                  <a:srgbClr val="FF3300"/>
                </a:solidFill>
                <a:latin typeface="微软雅黑" pitchFamily="34" charset="-122"/>
                <a:ea typeface="微软雅黑" pitchFamily="34" charset="-122"/>
              </a:rPr>
              <a:t>发现网络运营者违反《网络安全法》相关规定，侵犯个人权益的</a:t>
            </a:r>
            <a:r>
              <a:rPr lang="en-US" altLang="zh-CN" sz="1600" dirty="0">
                <a:solidFill>
                  <a:srgbClr val="FF3300"/>
                </a:solidFill>
                <a:latin typeface="微软雅黑" pitchFamily="34" charset="-122"/>
                <a:ea typeface="微软雅黑" pitchFamily="34" charset="-122"/>
              </a:rPr>
              <a:t>,</a:t>
            </a:r>
            <a:r>
              <a:rPr lang="zh-CN" altLang="zh-CN" sz="1600" dirty="0">
                <a:solidFill>
                  <a:srgbClr val="FF3300"/>
                </a:solidFill>
                <a:latin typeface="微软雅黑" pitchFamily="34" charset="-122"/>
                <a:ea typeface="微软雅黑" pitchFamily="34" charset="-122"/>
              </a:rPr>
              <a:t>我们有哪些权利</a:t>
            </a:r>
            <a:r>
              <a:rPr lang="en-US" altLang="zh-CN" sz="1600" dirty="0">
                <a:solidFill>
                  <a:srgbClr val="FF3300"/>
                </a:solidFill>
                <a:latin typeface="微软雅黑" pitchFamily="34" charset="-122"/>
                <a:ea typeface="微软雅黑" pitchFamily="34" charset="-122"/>
              </a:rPr>
              <a:t>?</a:t>
            </a:r>
            <a:br>
              <a:rPr lang="en-US" altLang="zh-CN" sz="1600" dirty="0">
                <a:solidFill>
                  <a:srgbClr val="FF3300"/>
                </a:solidFill>
                <a:latin typeface="微软雅黑" pitchFamily="34" charset="-122"/>
                <a:ea typeface="微软雅黑" pitchFamily="34" charset="-122"/>
              </a:rPr>
            </a:br>
            <a:endParaRPr lang="zh-CN" altLang="en-US" sz="1600" dirty="0">
              <a:solidFill>
                <a:srgbClr val="FF3300"/>
              </a:solidFill>
              <a:latin typeface="微软雅黑" pitchFamily="34" charset="-122"/>
              <a:ea typeface="微软雅黑" pitchFamily="34" charset="-122"/>
            </a:endParaRPr>
          </a:p>
        </p:txBody>
      </p:sp>
      <p:sp>
        <p:nvSpPr>
          <p:cNvPr id="13" name="圆角矩形 12"/>
          <p:cNvSpPr/>
          <p:nvPr/>
        </p:nvSpPr>
        <p:spPr>
          <a:xfrm>
            <a:off x="589199" y="1779662"/>
            <a:ext cx="3766778" cy="3024336"/>
          </a:xfrm>
          <a:prstGeom prst="roundRect">
            <a:avLst/>
          </a:prstGeom>
          <a:noFill/>
          <a:ln>
            <a:solidFill>
              <a:srgbClr val="2675A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圆角矩形 18"/>
          <p:cNvSpPr/>
          <p:nvPr/>
        </p:nvSpPr>
        <p:spPr>
          <a:xfrm>
            <a:off x="4750494" y="1857920"/>
            <a:ext cx="3766778" cy="1217886"/>
          </a:xfrm>
          <a:prstGeom prst="roundRect">
            <a:avLst/>
          </a:prstGeom>
          <a:noFill/>
          <a:ln>
            <a:solidFill>
              <a:srgbClr val="2675AA"/>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687120863"/>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69"/>
                                        </p:tgtEl>
                                        <p:attrNameLst>
                                          <p:attrName>style.visibility</p:attrName>
                                        </p:attrNameLst>
                                      </p:cBhvr>
                                      <p:to>
                                        <p:strVal val="visible"/>
                                      </p:to>
                                    </p:set>
                                    <p:animEffect transition="in" filter="fade">
                                      <p:cBhvr>
                                        <p:cTn id="11" dur="1000"/>
                                        <p:tgtEl>
                                          <p:spTgt spid="469"/>
                                        </p:tgtEl>
                                      </p:cBhvr>
                                    </p:animEffect>
                                    <p:anim calcmode="lin" valueType="num">
                                      <p:cBhvr>
                                        <p:cTn id="12" dur="1000" fill="hold"/>
                                        <p:tgtEl>
                                          <p:spTgt spid="469"/>
                                        </p:tgtEl>
                                        <p:attrNameLst>
                                          <p:attrName>ppt_x</p:attrName>
                                        </p:attrNameLst>
                                      </p:cBhvr>
                                      <p:tavLst>
                                        <p:tav tm="0">
                                          <p:val>
                                            <p:strVal val="#ppt_x"/>
                                          </p:val>
                                        </p:tav>
                                        <p:tav tm="100000">
                                          <p:val>
                                            <p:strVal val="#ppt_x"/>
                                          </p:val>
                                        </p:tav>
                                      </p:tavLst>
                                    </p:anim>
                                    <p:anim calcmode="lin" valueType="num">
                                      <p:cBhvr>
                                        <p:cTn id="13" dur="1000" fill="hold"/>
                                        <p:tgtEl>
                                          <p:spTgt spid="469"/>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2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3000"/>
                            </p:stCondLst>
                            <p:childTnLst>
                              <p:par>
                                <p:cTn id="25" presetID="42"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strVal val="#ppt_x"/>
                                          </p:val>
                                        </p:tav>
                                        <p:tav tm="100000">
                                          <p:val>
                                            <p:strVal val="#ppt_x"/>
                                          </p:val>
                                        </p:tav>
                                      </p:tavLst>
                                    </p:anim>
                                    <p:anim calcmode="lin" valueType="num">
                                      <p:cBhvr>
                                        <p:cTn id="29" dur="1000" fill="hold"/>
                                        <p:tgtEl>
                                          <p:spTgt spid="11"/>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2" presetClass="entr" presetSubtype="0"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9" grpId="0"/>
      <p:bldP spid="2" grpId="0"/>
      <p:bldP spid="11" grpId="0"/>
      <p:bldP spid="12" grpId="0"/>
      <p:bldP spid="13"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602880" y="-566822"/>
            <a:ext cx="4071422" cy="437547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文本框 12"/>
          <p:cNvSpPr txBox="1"/>
          <p:nvPr/>
        </p:nvSpPr>
        <p:spPr>
          <a:xfrm>
            <a:off x="4067358" y="2544891"/>
            <a:ext cx="3600986" cy="530915"/>
          </a:xfrm>
          <a:prstGeom prst="rect">
            <a:avLst/>
          </a:prstGeom>
          <a:noFill/>
        </p:spPr>
        <p:txBody>
          <a:bodyPr wrap="none" lIns="68580" tIns="34290" rIns="68580" bIns="34290" rtlCol="0">
            <a:spAutoFit/>
            <a:scene3d>
              <a:camera prst="orthographicFront"/>
              <a:lightRig rig="threePt" dir="t"/>
            </a:scene3d>
            <a:sp3d contourW="6350"/>
          </a:bodyPr>
          <a:lstStyle/>
          <a:p>
            <a:pPr>
              <a:defRPr/>
            </a:pPr>
            <a:r>
              <a:rPr lang="zh-CN" altLang="en-US" sz="3000" b="1" dirty="0">
                <a:solidFill>
                  <a:srgbClr val="2980B9"/>
                </a:solidFill>
                <a:latin typeface="Arial"/>
                <a:ea typeface="微软雅黑"/>
              </a:rPr>
              <a:t>安全攻略及典型案例</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360" y="0"/>
            <a:ext cx="3958723" cy="4147524"/>
          </a:xfrm>
        </p:spPr>
      </p:pic>
      <p:cxnSp>
        <p:nvCxnSpPr>
          <p:cNvPr id="14" name="直接连接符 13"/>
          <p:cNvCxnSpPr/>
          <p:nvPr/>
        </p:nvCxnSpPr>
        <p:spPr>
          <a:xfrm>
            <a:off x="4572000" y="2426875"/>
            <a:ext cx="23513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066" y="315146"/>
            <a:ext cx="1080120" cy="1340965"/>
          </a:xfrm>
          <a:prstGeom prst="rect">
            <a:avLst/>
          </a:prstGeom>
        </p:spPr>
      </p:pic>
      <p:sp>
        <p:nvSpPr>
          <p:cNvPr id="9" name="文本框 11"/>
          <p:cNvSpPr txBox="1"/>
          <p:nvPr/>
        </p:nvSpPr>
        <p:spPr>
          <a:xfrm>
            <a:off x="5004048" y="1707654"/>
            <a:ext cx="1523494" cy="623248"/>
          </a:xfrm>
          <a:prstGeom prst="rect">
            <a:avLst/>
          </a:prstGeom>
          <a:noFill/>
        </p:spPr>
        <p:txBody>
          <a:bodyPr wrap="none" lIns="68580" tIns="34290" rIns="68580" bIns="34290"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pPr>
              <a:defRPr/>
            </a:pPr>
            <a:r>
              <a:rPr lang="zh-CN" altLang="en-US" sz="3600" dirty="0">
                <a:solidFill>
                  <a:schemeClr val="tx2"/>
                </a:solidFill>
                <a:latin typeface="Arial"/>
                <a:ea typeface="微软雅黑"/>
              </a:rPr>
              <a:t>第三章</a:t>
            </a:r>
          </a:p>
        </p:txBody>
      </p:sp>
    </p:spTree>
    <p:extLst>
      <p:ext uri="{BB962C8B-B14F-4D97-AF65-F5344CB8AC3E}">
        <p14:creationId xmlns:p14="http://schemas.microsoft.com/office/powerpoint/2010/main" val="193346618"/>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40451" y="1635646"/>
            <a:ext cx="3499501" cy="1361893"/>
          </a:xfrm>
          <a:prstGeom prst="rect">
            <a:avLst/>
          </a:prstGeom>
        </p:spPr>
        <p:txBody>
          <a:bodyPr wrap="square" lIns="68562" tIns="34281" rIns="68562" bIns="34281">
            <a:spAutoFit/>
          </a:bodyPr>
          <a:lstStyle/>
          <a:p>
            <a:pPr>
              <a:defRPr/>
            </a:pPr>
            <a:r>
              <a:rPr lang="zh-CN" altLang="zh-CN" sz="1400" dirty="0">
                <a:latin typeface="微软雅黑" pitchFamily="34" charset="-122"/>
                <a:ea typeface="微软雅黑" pitchFamily="34" charset="-122"/>
              </a:rPr>
              <a:t>电信诈骗</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又称非接触性诈骗或远程诈骗</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是指不法分子以非法占有为目的</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利用手机短信、电话、网络电话、互联网等方式</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以虚构事实或隐瞒事实真相的方法</a:t>
            </a:r>
            <a:r>
              <a:rPr lang="en-US" altLang="zh-CN" sz="1400" dirty="0">
                <a:latin typeface="微软雅黑" pitchFamily="34" charset="-122"/>
                <a:ea typeface="微软雅黑" pitchFamily="34" charset="-122"/>
              </a:rPr>
              <a:t>,</a:t>
            </a:r>
            <a:r>
              <a:rPr lang="zh-CN" altLang="zh-CN" sz="1400" dirty="0">
                <a:latin typeface="微软雅黑" pitchFamily="34" charset="-122"/>
                <a:ea typeface="微软雅黑" pitchFamily="34" charset="-122"/>
              </a:rPr>
              <a:t>骗取受害者财物的行为。</a:t>
            </a:r>
            <a:r>
              <a:rPr lang="en-US" altLang="zh-CN" sz="1400" dirty="0">
                <a:latin typeface="微软雅黑" pitchFamily="34" charset="-122"/>
                <a:ea typeface="微软雅黑" pitchFamily="34" charset="-122"/>
              </a:rPr>
              <a:t/>
            </a:r>
            <a:br>
              <a:rPr lang="en-US" altLang="zh-CN" sz="1400" dirty="0">
                <a:latin typeface="微软雅黑" pitchFamily="34" charset="-122"/>
                <a:ea typeface="微软雅黑" pitchFamily="34" charset="-122"/>
              </a:rPr>
            </a:b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89280"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341727" y="1122298"/>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zh-CN" dirty="0">
                <a:solidFill>
                  <a:schemeClr val="bg1"/>
                </a:solidFill>
                <a:latin typeface="微软雅黑" pitchFamily="34" charset="-122"/>
                <a:ea typeface="微软雅黑" pitchFamily="34" charset="-122"/>
              </a:rPr>
              <a:t>防范电信诈骗</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640452" y="3219822"/>
            <a:ext cx="1749750" cy="1569660"/>
          </a:xfrm>
          <a:prstGeom prst="rect">
            <a:avLst/>
          </a:prstGeom>
          <a:noFill/>
        </p:spPr>
        <p:txBody>
          <a:bodyPr wrap="square" rtlCol="0">
            <a:spAutoFit/>
          </a:bodyPr>
          <a:lstStyle/>
          <a:p>
            <a:r>
              <a:rPr lang="zh-CN" altLang="zh-CN" sz="1200" b="1" dirty="0">
                <a:solidFill>
                  <a:srgbClr val="FF3300"/>
                </a:solidFill>
                <a:latin typeface="微软雅黑" pitchFamily="34" charset="-122"/>
                <a:ea typeface="微软雅黑" pitchFamily="34" charset="-122"/>
              </a:rPr>
              <a:t>案例一：欢乐购诈骗</a:t>
            </a:r>
          </a:p>
          <a:p>
            <a:r>
              <a:rPr lang="zh-CN" altLang="zh-CN" sz="1200" dirty="0">
                <a:solidFill>
                  <a:srgbClr val="2980B9"/>
                </a:solidFill>
                <a:latin typeface="微软雅黑" pitchFamily="34" charset="-122"/>
                <a:ea typeface="微软雅黑" pitchFamily="34" charset="-122"/>
              </a:rPr>
              <a:t>李先生手机收到短信，称其获得</a:t>
            </a:r>
            <a:r>
              <a:rPr lang="en-US" altLang="zh-CN" sz="1200" dirty="0">
                <a:solidFill>
                  <a:srgbClr val="2980B9"/>
                </a:solidFill>
                <a:latin typeface="微软雅黑" pitchFamily="34" charset="-122"/>
                <a:ea typeface="微软雅黑" pitchFamily="34" charset="-122"/>
              </a:rPr>
              <a:t>980</a:t>
            </a:r>
            <a:r>
              <a:rPr lang="zh-CN" altLang="zh-CN" sz="1200" dirty="0">
                <a:solidFill>
                  <a:srgbClr val="2980B9"/>
                </a:solidFill>
                <a:latin typeface="微软雅黑" pitchFamily="34" charset="-122"/>
                <a:ea typeface="微软雅黑" pitchFamily="34" charset="-122"/>
              </a:rPr>
              <a:t>元抢购</a:t>
            </a:r>
            <a:r>
              <a:rPr lang="en-US" altLang="zh-CN" sz="1200" dirty="0">
                <a:solidFill>
                  <a:srgbClr val="2980B9"/>
                </a:solidFill>
                <a:latin typeface="微软雅黑" pitchFamily="34" charset="-122"/>
                <a:ea typeface="微软雅黑" pitchFamily="34" charset="-122"/>
              </a:rPr>
              <a:t>Phone×</a:t>
            </a:r>
            <a:r>
              <a:rPr lang="zh-CN" altLang="zh-CN" sz="1200" dirty="0">
                <a:solidFill>
                  <a:srgbClr val="2980B9"/>
                </a:solidFill>
                <a:latin typeface="微软雅黑" pitchFamily="34" charset="-122"/>
                <a:ea typeface="微软雅黑" pitchFamily="34" charset="-122"/>
              </a:rPr>
              <a:t>的机会。李先生购机后发现</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新购手机非常不好用，明显是山寨。</a:t>
            </a:r>
          </a:p>
          <a:p>
            <a:endParaRPr lang="zh-CN" altLang="en-US" sz="1200" dirty="0">
              <a:solidFill>
                <a:srgbClr val="2980B9"/>
              </a:solidFill>
              <a:latin typeface="微软雅黑" pitchFamily="34" charset="-122"/>
              <a:ea typeface="微软雅黑" pitchFamily="34" charset="-122"/>
            </a:endParaRPr>
          </a:p>
        </p:txBody>
      </p:sp>
      <p:sp>
        <p:nvSpPr>
          <p:cNvPr id="17" name="TextBox 16"/>
          <p:cNvSpPr txBox="1"/>
          <p:nvPr/>
        </p:nvSpPr>
        <p:spPr>
          <a:xfrm>
            <a:off x="4355975" y="1674261"/>
            <a:ext cx="4052095" cy="1384995"/>
          </a:xfrm>
          <a:prstGeom prst="rect">
            <a:avLst/>
          </a:prstGeom>
          <a:noFill/>
        </p:spPr>
        <p:txBody>
          <a:bodyPr wrap="square" rtlCol="0">
            <a:spAutoFit/>
          </a:bodyPr>
          <a:lstStyle/>
          <a:p>
            <a:r>
              <a:rPr lang="zh-CN" altLang="zh-CN" sz="1200" b="1" dirty="0">
                <a:solidFill>
                  <a:srgbClr val="FF3300"/>
                </a:solidFill>
                <a:latin typeface="微软雅黑" pitchFamily="34" charset="-122"/>
                <a:ea typeface="微软雅黑" pitchFamily="34" charset="-122"/>
              </a:rPr>
              <a:t>案例二：贫困助学诈骗</a:t>
            </a:r>
            <a:r>
              <a:rPr lang="en-US" altLang="zh-CN" sz="1200" dirty="0">
                <a:latin typeface="微软雅黑" pitchFamily="34" charset="-122"/>
                <a:ea typeface="微软雅黑" pitchFamily="34" charset="-122"/>
              </a:rPr>
              <a:t/>
            </a:r>
            <a:br>
              <a:rPr lang="en-US" altLang="zh-CN" sz="1200" dirty="0">
                <a:latin typeface="微软雅黑" pitchFamily="34" charset="-122"/>
                <a:ea typeface="微软雅黑" pitchFamily="34" charset="-122"/>
              </a:rPr>
            </a:br>
            <a:r>
              <a:rPr lang="zh-CN" altLang="zh-CN" sz="1200" dirty="0">
                <a:solidFill>
                  <a:srgbClr val="2980B9"/>
                </a:solidFill>
                <a:latin typeface="微软雅黑" pitchFamily="34" charset="-122"/>
                <a:ea typeface="微软雅黑" pitchFamily="34" charset="-122"/>
              </a:rPr>
              <a:t>某大学新生小徐</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先接到自称是教育部门的电话</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让她办理助学金的相关手续。随后又接到另一个电话</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称有一笔</a:t>
            </a:r>
            <a:r>
              <a:rPr lang="en-US" altLang="zh-CN" sz="1200" dirty="0">
                <a:solidFill>
                  <a:srgbClr val="2980B9"/>
                </a:solidFill>
                <a:latin typeface="微软雅黑" pitchFamily="34" charset="-122"/>
                <a:ea typeface="微软雅黑" pitchFamily="34" charset="-122"/>
              </a:rPr>
              <a:t>2600</a:t>
            </a:r>
            <a:r>
              <a:rPr lang="zh-CN" altLang="zh-CN" sz="1200" dirty="0">
                <a:solidFill>
                  <a:srgbClr val="2980B9"/>
                </a:solidFill>
                <a:latin typeface="微软雅黑" pitchFamily="34" charset="-122"/>
                <a:ea typeface="微软雅黑" pitchFamily="34" charset="-122"/>
              </a:rPr>
              <a:t>元的助学金需尽快领取</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并要求她将</a:t>
            </a:r>
            <a:r>
              <a:rPr lang="en-US" altLang="zh-CN" sz="1200" dirty="0">
                <a:solidFill>
                  <a:srgbClr val="2980B9"/>
                </a:solidFill>
                <a:latin typeface="微软雅黑" pitchFamily="34" charset="-122"/>
                <a:ea typeface="微软雅黑" pitchFamily="34" charset="-122"/>
              </a:rPr>
              <a:t>9900</a:t>
            </a:r>
            <a:r>
              <a:rPr lang="zh-CN" altLang="zh-CN" sz="1200" dirty="0">
                <a:solidFill>
                  <a:srgbClr val="2980B9"/>
                </a:solidFill>
                <a:latin typeface="微软雅黑" pitchFamily="34" charset="-122"/>
                <a:ea typeface="微软雅黑" pitchFamily="34" charset="-122"/>
              </a:rPr>
              <a:t>元学费汇入个指定账号</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半小时后会返还学费并发放助学金。小徐完成操作后发现对方电话关机</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才明白上当受骗了。万分难过的她当天晚上突然晕厥</a:t>
            </a:r>
            <a:r>
              <a:rPr lang="en-US" altLang="zh-CN" sz="1200" dirty="0">
                <a:solidFill>
                  <a:srgbClr val="2980B9"/>
                </a:solidFill>
                <a:latin typeface="微软雅黑" pitchFamily="34" charset="-122"/>
                <a:ea typeface="微软雅黑" pitchFamily="34" charset="-122"/>
              </a:rPr>
              <a:t>,</a:t>
            </a:r>
            <a:r>
              <a:rPr lang="zh-CN" altLang="zh-CN" sz="1200" dirty="0">
                <a:solidFill>
                  <a:srgbClr val="2980B9"/>
                </a:solidFill>
                <a:latin typeface="微软雅黑" pitchFamily="34" charset="-122"/>
                <a:ea typeface="微软雅黑" pitchFamily="34" charset="-122"/>
              </a:rPr>
              <a:t>最终经医院抢救无效去世。</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pic>
        <p:nvPicPr>
          <p:cNvPr id="14" name="图片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55776" y="3647705"/>
            <a:ext cx="1400484" cy="796253"/>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48064" y="3264644"/>
            <a:ext cx="2691476" cy="1432506"/>
          </a:xfrm>
          <a:prstGeom prst="rect">
            <a:avLst/>
          </a:prstGeom>
        </p:spPr>
      </p:pic>
    </p:spTree>
    <p:extLst>
      <p:ext uri="{BB962C8B-B14F-4D97-AF65-F5344CB8AC3E}">
        <p14:creationId xmlns:p14="http://schemas.microsoft.com/office/powerpoint/2010/main" val="1419602145"/>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3"/>
                                        </p:tgtEl>
                                        <p:attrNameLst>
                                          <p:attrName>style.visibility</p:attrName>
                                        </p:attrNameLst>
                                      </p:cBhvr>
                                      <p:to>
                                        <p:strVal val="visible"/>
                                      </p:to>
                                    </p:set>
                                    <p:animEffect transition="in" filter="fade">
                                      <p:cBhvr>
                                        <p:cTn id="10" dur="500"/>
                                        <p:tgtEl>
                                          <p:spTgt spid="4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4"/>
                                        </p:tgtEl>
                                        <p:attrNameLst>
                                          <p:attrName>style.visibility</p:attrName>
                                        </p:attrNameLst>
                                      </p:cBhvr>
                                      <p:to>
                                        <p:strVal val="visible"/>
                                      </p:to>
                                    </p:set>
                                    <p:animEffect transition="in" filter="fade">
                                      <p:cBhvr>
                                        <p:cTn id="13" dur="500"/>
                                        <p:tgtEl>
                                          <p:spTgt spid="4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8"/>
                                        </p:tgtEl>
                                        <p:attrNameLst>
                                          <p:attrName>style.visibility</p:attrName>
                                        </p:attrNameLst>
                                      </p:cBhvr>
                                      <p:to>
                                        <p:strVal val="visible"/>
                                      </p:to>
                                    </p:set>
                                    <p:animEffect transition="in" filter="fade">
                                      <p:cBhvr>
                                        <p:cTn id="16" dur="500"/>
                                        <p:tgtEl>
                                          <p:spTgt spid="468"/>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469"/>
                                        </p:tgtEl>
                                        <p:attrNameLst>
                                          <p:attrName>style.visibility</p:attrName>
                                        </p:attrNameLst>
                                      </p:cBhvr>
                                      <p:to>
                                        <p:strVal val="visible"/>
                                      </p:to>
                                    </p:set>
                                    <p:animEffect transition="in" filter="fade">
                                      <p:cBhvr>
                                        <p:cTn id="20" dur="1000"/>
                                        <p:tgtEl>
                                          <p:spTgt spid="469"/>
                                        </p:tgtEl>
                                      </p:cBhvr>
                                    </p:animEffect>
                                    <p:anim calcmode="lin" valueType="num">
                                      <p:cBhvr>
                                        <p:cTn id="21" dur="1000" fill="hold"/>
                                        <p:tgtEl>
                                          <p:spTgt spid="469"/>
                                        </p:tgtEl>
                                        <p:attrNameLst>
                                          <p:attrName>ppt_x</p:attrName>
                                        </p:attrNameLst>
                                      </p:cBhvr>
                                      <p:tavLst>
                                        <p:tav tm="0">
                                          <p:val>
                                            <p:strVal val="#ppt_x"/>
                                          </p:val>
                                        </p:tav>
                                        <p:tav tm="100000">
                                          <p:val>
                                            <p:strVal val="#ppt_x"/>
                                          </p:val>
                                        </p:tav>
                                      </p:tavLst>
                                    </p:anim>
                                    <p:anim calcmode="lin" valueType="num">
                                      <p:cBhvr>
                                        <p:cTn id="22" dur="1000" fill="hold"/>
                                        <p:tgtEl>
                                          <p:spTgt spid="46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11560" y="1688442"/>
            <a:ext cx="7796510" cy="500119"/>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伪基站是不法分子利用计算机与通讯技术伪装成运营商的假基站。通过冒用他人手机号码强行向用户手机发送诈骗、广告推销等短信息。</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89280"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475656" y="1122298"/>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警惕伪基站</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611560" y="2410891"/>
            <a:ext cx="3096344" cy="2123658"/>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案例三：冒充运营商诈骗</a:t>
            </a:r>
          </a:p>
          <a:p>
            <a:r>
              <a:rPr lang="zh-CN" altLang="en-US" sz="1200" dirty="0">
                <a:solidFill>
                  <a:srgbClr val="1F5E89"/>
                </a:solidFill>
                <a:latin typeface="微软雅黑" pitchFamily="34" charset="-122"/>
                <a:ea typeface="微软雅黑" pitchFamily="34" charset="-122"/>
              </a:rPr>
              <a:t>张先生收到号码“</a:t>
            </a:r>
            <a:r>
              <a:rPr lang="en-US" altLang="zh-CN" sz="1200" dirty="0">
                <a:solidFill>
                  <a:srgbClr val="1F5E89"/>
                </a:solidFill>
                <a:latin typeface="微软雅黑" pitchFamily="34" charset="-122"/>
                <a:ea typeface="微软雅黑" pitchFamily="34" charset="-122"/>
              </a:rPr>
              <a:t>10000”</a:t>
            </a:r>
            <a:r>
              <a:rPr lang="zh-CN" altLang="en-US" sz="1200" dirty="0">
                <a:solidFill>
                  <a:srgbClr val="1F5E89"/>
                </a:solidFill>
                <a:latin typeface="微软雅黑" pitchFamily="34" charset="-122"/>
                <a:ea typeface="微软雅黑" pitchFamily="34" charset="-122"/>
              </a:rPr>
              <a:t>发来的一条短信</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称张先生有大量积分</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可以兑换一笔金额不小的话费。张先生随后点击了短信中的链接，进入兑换话费的网页</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并按提示输入了自己的银行卡卡号和支付密码。</a:t>
            </a:r>
            <a:endParaRPr lang="en-US" altLang="zh-CN" sz="1200" dirty="0">
              <a:solidFill>
                <a:srgbClr val="1F5E89"/>
              </a:solidFill>
              <a:latin typeface="微软雅黑" pitchFamily="34" charset="-122"/>
              <a:ea typeface="微软雅黑" pitchFamily="34" charset="-122"/>
            </a:endParaRPr>
          </a:p>
          <a:p>
            <a:r>
              <a:rPr lang="zh-CN" altLang="en-US" sz="1200" dirty="0">
                <a:solidFill>
                  <a:srgbClr val="1F5E89"/>
                </a:solidFill>
                <a:latin typeface="微软雅黑" pitchFamily="34" charset="-122"/>
                <a:ea typeface="微软雅黑" pitchFamily="34" charset="-122"/>
              </a:rPr>
              <a:t>积分张先生等了几天</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说好的</a:t>
            </a:r>
            <a:endParaRPr lang="en-US" altLang="zh-CN" sz="1200" dirty="0">
              <a:solidFill>
                <a:srgbClr val="1F5E89"/>
              </a:solidFill>
              <a:latin typeface="微软雅黑" pitchFamily="34" charset="-122"/>
              <a:ea typeface="微软雅黑" pitchFamily="34" charset="-122"/>
            </a:endParaRPr>
          </a:p>
          <a:p>
            <a:r>
              <a:rPr lang="zh-CN" altLang="en-US" sz="1200" dirty="0">
                <a:solidFill>
                  <a:srgbClr val="1F5E89"/>
                </a:solidFill>
                <a:latin typeface="微软雅黑" pitchFamily="34" charset="-122"/>
                <a:ea typeface="微软雅黑" pitchFamily="34" charset="-122"/>
              </a:rPr>
              <a:t>话费却迟迟没有到兑换账</a:t>
            </a:r>
            <a:r>
              <a:rPr lang="en-US" altLang="zh-CN" sz="1200" dirty="0">
                <a:solidFill>
                  <a:srgbClr val="1F5E89"/>
                </a:solidFill>
                <a:latin typeface="微软雅黑" pitchFamily="34" charset="-122"/>
                <a:ea typeface="微软雅黑" pitchFamily="34" charset="-122"/>
              </a:rPr>
              <a:t>,</a:t>
            </a:r>
          </a:p>
          <a:p>
            <a:r>
              <a:rPr lang="zh-CN" altLang="en-US" sz="1200" dirty="0">
                <a:solidFill>
                  <a:srgbClr val="1F5E89"/>
                </a:solidFill>
                <a:latin typeface="微软雅黑" pitchFamily="34" charset="-122"/>
                <a:ea typeface="微软雅黑" pitchFamily="34" charset="-122"/>
              </a:rPr>
              <a:t>反而发现自己的银行卡被</a:t>
            </a:r>
            <a:endParaRPr lang="en-US" altLang="zh-CN" sz="1200" dirty="0">
              <a:solidFill>
                <a:srgbClr val="1F5E89"/>
              </a:solidFill>
              <a:latin typeface="微软雅黑" pitchFamily="34" charset="-122"/>
              <a:ea typeface="微软雅黑" pitchFamily="34" charset="-122"/>
            </a:endParaRPr>
          </a:p>
          <a:p>
            <a:r>
              <a:rPr lang="zh-CN" altLang="en-US" sz="1200" dirty="0">
                <a:solidFill>
                  <a:srgbClr val="1F5E89"/>
                </a:solidFill>
                <a:latin typeface="微软雅黑" pitchFamily="34" charset="-122"/>
                <a:ea typeface="微软雅黑" pitchFamily="34" charset="-122"/>
              </a:rPr>
              <a:t>转走两万余元。经查张先生</a:t>
            </a:r>
            <a:endParaRPr lang="en-US" altLang="zh-CN" sz="1200" dirty="0">
              <a:solidFill>
                <a:srgbClr val="1F5E89"/>
              </a:solidFill>
              <a:latin typeface="微软雅黑" pitchFamily="34" charset="-122"/>
              <a:ea typeface="微软雅黑" pitchFamily="34" charset="-122"/>
            </a:endParaRPr>
          </a:p>
          <a:p>
            <a:r>
              <a:rPr lang="zh-CN" altLang="en-US" sz="1200" dirty="0">
                <a:solidFill>
                  <a:srgbClr val="1F5E89"/>
                </a:solidFill>
                <a:latin typeface="微软雅黑" pitchFamily="34" charset="-122"/>
                <a:ea typeface="微软雅黑" pitchFamily="34" charset="-122"/>
              </a:rPr>
              <a:t>是中了伪基站的诈骗圈套。</a:t>
            </a:r>
          </a:p>
        </p:txBody>
      </p:sp>
      <p:sp>
        <p:nvSpPr>
          <p:cNvPr id="17" name="TextBox 16"/>
          <p:cNvSpPr txBox="1"/>
          <p:nvPr/>
        </p:nvSpPr>
        <p:spPr>
          <a:xfrm>
            <a:off x="4421977" y="3450362"/>
            <a:ext cx="3822431" cy="1569660"/>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案例四：冒充银行诈骗</a:t>
            </a:r>
          </a:p>
          <a:p>
            <a:r>
              <a:rPr lang="zh-CN" altLang="en-US" sz="1200" dirty="0">
                <a:solidFill>
                  <a:srgbClr val="1F5E89"/>
                </a:solidFill>
                <a:latin typeface="微软雅黑" pitchFamily="34" charset="-122"/>
                <a:ea typeface="微软雅黑" pitchFamily="34" charset="-122"/>
              </a:rPr>
              <a:t>李女士正在玩手机</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突然收到一条</a:t>
            </a:r>
            <a:r>
              <a:rPr lang="en-US" altLang="zh-CN" sz="1200" dirty="0" err="1">
                <a:solidFill>
                  <a:srgbClr val="1F5E89"/>
                </a:solidFill>
                <a:latin typeface="微软雅黑" pitchFamily="34" charset="-122"/>
                <a:ea typeface="微软雅黑" pitchFamily="34" charset="-122"/>
              </a:rPr>
              <a:t>ⅩⅩ</a:t>
            </a:r>
            <a:r>
              <a:rPr lang="zh-CN" altLang="en-US" sz="1200" dirty="0">
                <a:solidFill>
                  <a:srgbClr val="1F5E89"/>
                </a:solidFill>
                <a:latin typeface="微软雅黑" pitchFamily="34" charset="-122"/>
                <a:ea typeface="微软雅黑" pitchFamily="34" charset="-122"/>
              </a:rPr>
              <a:t>银行发来的银行卡消费积分兑换短信，没有多想就点开了链接</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并按提示输入了自己的银行卡卡号和身份证号码</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又输入了</a:t>
            </a:r>
            <a:r>
              <a:rPr lang="en-US" altLang="zh-CN" sz="1200" dirty="0" err="1">
                <a:solidFill>
                  <a:srgbClr val="1F5E89"/>
                </a:solidFill>
                <a:latin typeface="微软雅黑" pitchFamily="34" charset="-122"/>
                <a:ea typeface="微软雅黑" pitchFamily="34" charset="-122"/>
              </a:rPr>
              <a:t>ⅩX</a:t>
            </a:r>
            <a:r>
              <a:rPr lang="zh-CN" altLang="en-US" sz="1200" dirty="0">
                <a:solidFill>
                  <a:srgbClr val="1F5E89"/>
                </a:solidFill>
                <a:latin typeface="微软雅黑" pitchFamily="34" charset="-122"/>
                <a:ea typeface="微软雅黑" pitchFamily="34" charset="-122"/>
              </a:rPr>
              <a:t>银行短信发来的验证码</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没想到短短数十秒后</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就收到多条共计转款</a:t>
            </a:r>
            <a:r>
              <a:rPr lang="en-US" altLang="zh-CN" sz="1200" dirty="0">
                <a:solidFill>
                  <a:srgbClr val="1F5E89"/>
                </a:solidFill>
                <a:latin typeface="微软雅黑" pitchFamily="34" charset="-122"/>
                <a:ea typeface="微软雅黑" pitchFamily="34" charset="-122"/>
              </a:rPr>
              <a:t>99998</a:t>
            </a:r>
            <a:r>
              <a:rPr lang="zh-CN" altLang="en-US" sz="1200" dirty="0">
                <a:solidFill>
                  <a:srgbClr val="1F5E89"/>
                </a:solidFill>
                <a:latin typeface="微软雅黑" pitchFamily="34" charset="-122"/>
                <a:ea typeface="微软雅黑" pitchFamily="34" charset="-122"/>
              </a:rPr>
              <a:t>元的短信</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李女士这才意识到自己被骗了。</a:t>
            </a:r>
          </a:p>
          <a:p>
            <a:endParaRPr lang="zh-CN" altLang="en-US" sz="1200" b="1" dirty="0">
              <a:solidFill>
                <a:srgbClr val="FF3300"/>
              </a:solidFill>
              <a:latin typeface="微软雅黑" pitchFamily="34" charset="-122"/>
              <a:ea typeface="微软雅黑" pitchFamily="34" charset="-122"/>
            </a:endParaRP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24511" y="3291830"/>
            <a:ext cx="1815649" cy="1466948"/>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35463" y="2139256"/>
            <a:ext cx="2260873" cy="1296590"/>
          </a:xfrm>
          <a:prstGeom prst="rect">
            <a:avLst/>
          </a:prstGeom>
        </p:spPr>
      </p:pic>
    </p:spTree>
    <p:extLst>
      <p:ext uri="{BB962C8B-B14F-4D97-AF65-F5344CB8AC3E}">
        <p14:creationId xmlns:p14="http://schemas.microsoft.com/office/powerpoint/2010/main" val="2960463662"/>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73"/>
                                        </p:tgtEl>
                                        <p:attrNameLst>
                                          <p:attrName>style.visibility</p:attrName>
                                        </p:attrNameLst>
                                      </p:cBhvr>
                                      <p:to>
                                        <p:strVal val="visible"/>
                                      </p:to>
                                    </p:set>
                                    <p:animEffect transition="in" filter="fade">
                                      <p:cBhvr>
                                        <p:cTn id="10" dur="500"/>
                                        <p:tgtEl>
                                          <p:spTgt spid="4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74"/>
                                        </p:tgtEl>
                                        <p:attrNameLst>
                                          <p:attrName>style.visibility</p:attrName>
                                        </p:attrNameLst>
                                      </p:cBhvr>
                                      <p:to>
                                        <p:strVal val="visible"/>
                                      </p:to>
                                    </p:set>
                                    <p:animEffect transition="in" filter="fade">
                                      <p:cBhvr>
                                        <p:cTn id="13" dur="500"/>
                                        <p:tgtEl>
                                          <p:spTgt spid="47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68"/>
                                        </p:tgtEl>
                                        <p:attrNameLst>
                                          <p:attrName>style.visibility</p:attrName>
                                        </p:attrNameLst>
                                      </p:cBhvr>
                                      <p:to>
                                        <p:strVal val="visible"/>
                                      </p:to>
                                    </p:set>
                                    <p:animEffect transition="in" filter="fade">
                                      <p:cBhvr>
                                        <p:cTn id="16" dur="500"/>
                                        <p:tgtEl>
                                          <p:spTgt spid="468"/>
                                        </p:tgtEl>
                                      </p:cBhvr>
                                    </p:animEffect>
                                  </p:childTnLst>
                                </p:cTn>
                              </p:par>
                            </p:childTnLst>
                          </p:cTn>
                        </p:par>
                        <p:par>
                          <p:cTn id="17" fill="hold">
                            <p:stCondLst>
                              <p:cond delay="500"/>
                            </p:stCondLst>
                            <p:childTnLst>
                              <p:par>
                                <p:cTn id="18" presetID="42" presetClass="entr" presetSubtype="0" fill="hold" grpId="0" nodeType="afterEffect">
                                  <p:stCondLst>
                                    <p:cond delay="0"/>
                                  </p:stCondLst>
                                  <p:childTnLst>
                                    <p:set>
                                      <p:cBhvr>
                                        <p:cTn id="19" dur="1" fill="hold">
                                          <p:stCondLst>
                                            <p:cond delay="0"/>
                                          </p:stCondLst>
                                        </p:cTn>
                                        <p:tgtEl>
                                          <p:spTgt spid="469"/>
                                        </p:tgtEl>
                                        <p:attrNameLst>
                                          <p:attrName>style.visibility</p:attrName>
                                        </p:attrNameLst>
                                      </p:cBhvr>
                                      <p:to>
                                        <p:strVal val="visible"/>
                                      </p:to>
                                    </p:set>
                                    <p:animEffect transition="in" filter="fade">
                                      <p:cBhvr>
                                        <p:cTn id="20" dur="1000"/>
                                        <p:tgtEl>
                                          <p:spTgt spid="469"/>
                                        </p:tgtEl>
                                      </p:cBhvr>
                                    </p:animEffect>
                                    <p:anim calcmode="lin" valueType="num">
                                      <p:cBhvr>
                                        <p:cTn id="21" dur="1000" fill="hold"/>
                                        <p:tgtEl>
                                          <p:spTgt spid="469"/>
                                        </p:tgtEl>
                                        <p:attrNameLst>
                                          <p:attrName>ppt_x</p:attrName>
                                        </p:attrNameLst>
                                      </p:cBhvr>
                                      <p:tavLst>
                                        <p:tav tm="0">
                                          <p:val>
                                            <p:strVal val="#ppt_x"/>
                                          </p:val>
                                        </p:tav>
                                        <p:tav tm="100000">
                                          <p:val>
                                            <p:strVal val="#ppt_x"/>
                                          </p:val>
                                        </p:tav>
                                      </p:tavLst>
                                    </p:anim>
                                    <p:anim calcmode="lin" valueType="num">
                                      <p:cBhvr>
                                        <p:cTn id="22" dur="1000" fill="hold"/>
                                        <p:tgtEl>
                                          <p:spTgt spid="469"/>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2500"/>
                            </p:stCondLst>
                            <p:childTnLst>
                              <p:par>
                                <p:cTn id="30" presetID="4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1000"/>
                                        <p:tgtEl>
                                          <p:spTgt spid="2"/>
                                        </p:tgtEl>
                                      </p:cBhvr>
                                    </p:animEffect>
                                    <p:anim calcmode="lin" valueType="num">
                                      <p:cBhvr>
                                        <p:cTn id="33" dur="1000" fill="hold"/>
                                        <p:tgtEl>
                                          <p:spTgt spid="2"/>
                                        </p:tgtEl>
                                        <p:attrNameLst>
                                          <p:attrName>ppt_x</p:attrName>
                                        </p:attrNameLst>
                                      </p:cBhvr>
                                      <p:tavLst>
                                        <p:tav tm="0">
                                          <p:val>
                                            <p:strVal val="#ppt_x"/>
                                          </p:val>
                                        </p:tav>
                                        <p:tav tm="100000">
                                          <p:val>
                                            <p:strVal val="#ppt_x"/>
                                          </p:val>
                                        </p:tav>
                                      </p:tavLst>
                                    </p:anim>
                                    <p:anim calcmode="lin" valueType="num">
                                      <p:cBhvr>
                                        <p:cTn id="34" dur="1000" fill="hold"/>
                                        <p:tgtEl>
                                          <p:spTgt spid="2"/>
                                        </p:tgtEl>
                                        <p:attrNameLst>
                                          <p:attrName>ppt_y</p:attrName>
                                        </p:attrNameLst>
                                      </p:cBhvr>
                                      <p:tavLst>
                                        <p:tav tm="0">
                                          <p:val>
                                            <p:strVal val="#ppt_y+.1"/>
                                          </p:val>
                                        </p:tav>
                                        <p:tav tm="100000">
                                          <p:val>
                                            <p:strVal val="#ppt_y"/>
                                          </p:val>
                                        </p:tav>
                                      </p:tavLst>
                                    </p:anim>
                                  </p:childTnLst>
                                </p:cTn>
                              </p:par>
                            </p:childTnLst>
                          </p:cTn>
                        </p:par>
                        <p:par>
                          <p:cTn id="35" fill="hold">
                            <p:stCondLst>
                              <p:cond delay="3500"/>
                            </p:stCondLst>
                            <p:childTnLst>
                              <p:par>
                                <p:cTn id="36" presetID="42"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2" presetClass="entr" presetSubtype="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anim calcmode="lin" valueType="num">
                                      <p:cBhvr>
                                        <p:cTn id="45" dur="1000" fill="hold"/>
                                        <p:tgtEl>
                                          <p:spTgt spid="17"/>
                                        </p:tgtEl>
                                        <p:attrNameLst>
                                          <p:attrName>ppt_x</p:attrName>
                                        </p:attrNameLst>
                                      </p:cBhvr>
                                      <p:tavLst>
                                        <p:tav tm="0">
                                          <p:val>
                                            <p:strVal val="#ppt_x"/>
                                          </p:val>
                                        </p:tav>
                                        <p:tav tm="100000">
                                          <p:val>
                                            <p:strVal val="#ppt_x"/>
                                          </p:val>
                                        </p:tav>
                                      </p:tavLst>
                                    </p:anim>
                                    <p:anim calcmode="lin" valueType="num">
                                      <p:cBhvr>
                                        <p:cTn id="4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40451" y="1635646"/>
            <a:ext cx="4435605" cy="931006"/>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钓鱼</a:t>
            </a:r>
            <a:r>
              <a:rPr lang="en-US" altLang="zh-CN" sz="1400" dirty="0">
                <a:latin typeface="微软雅黑" pitchFamily="34" charset="-122"/>
                <a:ea typeface="微软雅黑" pitchFamily="34" charset="-122"/>
              </a:rPr>
              <a:t>Wi-Fi</a:t>
            </a:r>
            <a:r>
              <a:rPr lang="zh-CN" altLang="en-US" sz="1400" dirty="0">
                <a:latin typeface="微软雅黑" pitchFamily="34" charset="-122"/>
                <a:ea typeface="微软雅黑" pitchFamily="34" charset="-122"/>
              </a:rPr>
              <a:t>是不法分子部署的与免费</a:t>
            </a:r>
            <a:r>
              <a:rPr lang="en-US" altLang="zh-CN" sz="1400" dirty="0">
                <a:latin typeface="微软雅黑" pitchFamily="34" charset="-122"/>
                <a:ea typeface="微软雅黑" pitchFamily="34" charset="-122"/>
              </a:rPr>
              <a:t>W-F</a:t>
            </a:r>
            <a:r>
              <a:rPr lang="zh-CN" altLang="en-US" sz="1400" dirty="0">
                <a:latin typeface="微软雅黑" pitchFamily="34" charset="-122"/>
                <a:ea typeface="微软雅黑" pitchFamily="34" charset="-122"/>
              </a:rPr>
              <a:t>相似的假</a:t>
            </a:r>
            <a:r>
              <a:rPr lang="en-US" altLang="zh-CN" sz="1400" dirty="0" err="1">
                <a:latin typeface="微软雅黑" pitchFamily="34" charset="-122"/>
                <a:ea typeface="微软雅黑" pitchFamily="34" charset="-122"/>
              </a:rPr>
              <a:t>WiFi</a:t>
            </a:r>
            <a:r>
              <a:rPr lang="zh-CN" altLang="en-US" sz="1400" dirty="0">
                <a:latin typeface="微软雅黑" pitchFamily="34" charset="-122"/>
                <a:ea typeface="微软雅黑" pitchFamily="34" charset="-122"/>
              </a:rPr>
              <a:t>。当受害人连接钓鱼</a:t>
            </a:r>
            <a:r>
              <a:rPr lang="en-US" altLang="zh-CN" sz="1400" dirty="0">
                <a:latin typeface="微软雅黑" pitchFamily="34" charset="-122"/>
                <a:ea typeface="微软雅黑" pitchFamily="34" charset="-122"/>
              </a:rPr>
              <a:t>W-F</a:t>
            </a:r>
            <a:r>
              <a:rPr lang="zh-CN" altLang="en-US" sz="1400" dirty="0">
                <a:latin typeface="微软雅黑" pitchFamily="34" charset="-122"/>
                <a:ea typeface="微软雅黑" pitchFamily="34" charset="-122"/>
              </a:rPr>
              <a:t>后</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手机会自动下载木马病毒不法分子可据此截取手机中的信息</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包括银行卡、微信、支付宝、游戏等账号和密码都有可能被记录下来。</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89280"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259632" y="1122298"/>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警惕钓鱼</a:t>
            </a:r>
            <a:r>
              <a:rPr lang="en-US" altLang="zh-CN" dirty="0">
                <a:solidFill>
                  <a:schemeClr val="bg1"/>
                </a:solidFill>
                <a:latin typeface="微软雅黑" pitchFamily="34" charset="-122"/>
                <a:ea typeface="微软雅黑" pitchFamily="34" charset="-122"/>
              </a:rPr>
              <a:t>WI-FI</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640451" y="2643758"/>
            <a:ext cx="4435605" cy="1015663"/>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案例五：钓鱼</a:t>
            </a:r>
            <a:r>
              <a:rPr lang="en-US" altLang="zh-CN" sz="1200" b="1" dirty="0">
                <a:solidFill>
                  <a:srgbClr val="FF3300"/>
                </a:solidFill>
                <a:latin typeface="微软雅黑" pitchFamily="34" charset="-122"/>
                <a:ea typeface="微软雅黑" pitchFamily="34" charset="-122"/>
              </a:rPr>
              <a:t>Wi-Fi</a:t>
            </a:r>
            <a:r>
              <a:rPr lang="zh-CN" altLang="en-US" sz="1200" b="1" dirty="0">
                <a:solidFill>
                  <a:srgbClr val="FF3300"/>
                </a:solidFill>
                <a:latin typeface="微软雅黑" pitchFamily="34" charset="-122"/>
                <a:ea typeface="微软雅黑" pitchFamily="34" charset="-122"/>
              </a:rPr>
              <a:t>诈骗</a:t>
            </a:r>
          </a:p>
          <a:p>
            <a:r>
              <a:rPr lang="zh-CN" altLang="en-US" sz="1200" dirty="0">
                <a:solidFill>
                  <a:srgbClr val="1F5E89"/>
                </a:solidFill>
                <a:latin typeface="微软雅黑" pitchFamily="34" charset="-122"/>
                <a:ea typeface="微软雅黑" pitchFamily="34" charset="-122"/>
              </a:rPr>
              <a:t>张女士在一家商场内连接了一个没设密码的</a:t>
            </a:r>
            <a:r>
              <a:rPr lang="en-US" altLang="zh-CN" sz="1200" dirty="0">
                <a:solidFill>
                  <a:srgbClr val="1F5E89"/>
                </a:solidFill>
                <a:latin typeface="微软雅黑" pitchFamily="34" charset="-122"/>
                <a:ea typeface="微软雅黑" pitchFamily="34" charset="-122"/>
              </a:rPr>
              <a:t>Wi-Fi,</a:t>
            </a:r>
            <a:r>
              <a:rPr lang="zh-CN" altLang="en-US" sz="1200" dirty="0">
                <a:solidFill>
                  <a:srgbClr val="1F5E89"/>
                </a:solidFill>
                <a:latin typeface="微软雅黑" pitchFamily="34" charset="-122"/>
                <a:ea typeface="微软雅黑" pitchFamily="34" charset="-122"/>
              </a:rPr>
              <a:t>随后在某网购平台上对商场一件衣服进行比价</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由于价格便宜近一半</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她毫不犹豫地通过手机支付在该网购平台购买了这件衣服。不久</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张女士的手机收到短信提示</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其信用卡被盗刷</a:t>
            </a:r>
            <a:r>
              <a:rPr lang="en-US" altLang="zh-CN" sz="1200" dirty="0">
                <a:solidFill>
                  <a:srgbClr val="1F5E89"/>
                </a:solidFill>
                <a:latin typeface="微软雅黑" pitchFamily="34" charset="-122"/>
                <a:ea typeface="微软雅黑" pitchFamily="34" charset="-122"/>
              </a:rPr>
              <a:t>4</a:t>
            </a:r>
            <a:r>
              <a:rPr lang="zh-CN" altLang="en-US" sz="1200" dirty="0">
                <a:solidFill>
                  <a:srgbClr val="1F5E89"/>
                </a:solidFill>
                <a:latin typeface="微软雅黑" pitchFamily="34" charset="-122"/>
                <a:ea typeface="微软雅黑" pitchFamily="34" charset="-122"/>
              </a:rPr>
              <a:t>笔</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总金额高达</a:t>
            </a:r>
            <a:r>
              <a:rPr lang="en-US" altLang="zh-CN" sz="1200" dirty="0">
                <a:solidFill>
                  <a:srgbClr val="1F5E89"/>
                </a:solidFill>
                <a:latin typeface="微软雅黑" pitchFamily="34" charset="-122"/>
                <a:ea typeface="微软雅黑" pitchFamily="34" charset="-122"/>
              </a:rPr>
              <a:t>8000</a:t>
            </a:r>
            <a:r>
              <a:rPr lang="zh-CN" altLang="en-US" sz="1200" dirty="0">
                <a:solidFill>
                  <a:srgbClr val="1F5E89"/>
                </a:solidFill>
                <a:latin typeface="微软雅黑" pitchFamily="34" charset="-122"/>
                <a:ea typeface="微软雅黑" pitchFamily="34" charset="-122"/>
              </a:rPr>
              <a:t>多元。</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sp>
        <p:nvSpPr>
          <p:cNvPr id="18" name="TextBox 17"/>
          <p:cNvSpPr txBox="1"/>
          <p:nvPr/>
        </p:nvSpPr>
        <p:spPr>
          <a:xfrm>
            <a:off x="653936" y="3736652"/>
            <a:ext cx="4120330" cy="923330"/>
          </a:xfrm>
          <a:prstGeom prst="rect">
            <a:avLst/>
          </a:prstGeom>
          <a:noFill/>
        </p:spPr>
        <p:txBody>
          <a:bodyPr wrap="square" rtlCol="0">
            <a:spAutoFit/>
          </a:bodyPr>
          <a:lstStyle/>
          <a:p>
            <a:r>
              <a:rPr lang="zh-CN" altLang="zh-CN" sz="900" dirty="0">
                <a:solidFill>
                  <a:srgbClr val="FF3300"/>
                </a:solidFill>
              </a:rPr>
              <a:t>安全提示：</a:t>
            </a:r>
            <a:r>
              <a:rPr lang="en-US" altLang="zh-CN" sz="900" dirty="0">
                <a:solidFill>
                  <a:srgbClr val="FF3300"/>
                </a:solidFill>
              </a:rPr>
              <a:t/>
            </a:r>
            <a:br>
              <a:rPr lang="en-US" altLang="zh-CN" sz="900" dirty="0">
                <a:solidFill>
                  <a:srgbClr val="FF3300"/>
                </a:solidFill>
              </a:rPr>
            </a:br>
            <a:r>
              <a:rPr lang="en-US" altLang="zh-CN" sz="900" dirty="0">
                <a:solidFill>
                  <a:srgbClr val="FF3300"/>
                </a:solidFill>
              </a:rPr>
              <a:t>●</a:t>
            </a:r>
            <a:r>
              <a:rPr lang="zh-CN" altLang="zh-CN" sz="900" dirty="0">
                <a:solidFill>
                  <a:srgbClr val="FF3300"/>
                </a:solidFill>
              </a:rPr>
              <a:t>谨慎使用免费</a:t>
            </a:r>
            <a:r>
              <a:rPr lang="en-US" altLang="zh-CN" sz="900" dirty="0">
                <a:solidFill>
                  <a:srgbClr val="FF3300"/>
                </a:solidFill>
              </a:rPr>
              <a:t>Wi-Fi</a:t>
            </a:r>
            <a:r>
              <a:rPr lang="zh-CN" altLang="zh-CN" sz="900" dirty="0">
                <a:solidFill>
                  <a:srgbClr val="FF3300"/>
                </a:solidFill>
              </a:rPr>
              <a:t>。</a:t>
            </a:r>
            <a:r>
              <a:rPr lang="en-US" altLang="zh-CN" sz="900" dirty="0">
                <a:solidFill>
                  <a:srgbClr val="FF3300"/>
                </a:solidFill>
              </a:rPr>
              <a:t/>
            </a:r>
            <a:br>
              <a:rPr lang="en-US" altLang="zh-CN" sz="900" dirty="0">
                <a:solidFill>
                  <a:srgbClr val="FF3300"/>
                </a:solidFill>
              </a:rPr>
            </a:br>
            <a:r>
              <a:rPr lang="en-US" altLang="zh-CN" sz="900" dirty="0">
                <a:solidFill>
                  <a:srgbClr val="FF3300"/>
                </a:solidFill>
              </a:rPr>
              <a:t>●</a:t>
            </a:r>
            <a:r>
              <a:rPr lang="zh-CN" altLang="zh-CN" sz="900" dirty="0">
                <a:solidFill>
                  <a:srgbClr val="FF3300"/>
                </a:solidFill>
              </a:rPr>
              <a:t>拒绝来路不明的</a:t>
            </a:r>
            <a:r>
              <a:rPr lang="en-US" altLang="zh-CN" sz="900" dirty="0">
                <a:solidFill>
                  <a:srgbClr val="FF3300"/>
                </a:solidFill>
              </a:rPr>
              <a:t>Wi-Fi,</a:t>
            </a:r>
            <a:r>
              <a:rPr lang="zh-CN" altLang="zh-CN" sz="900" dirty="0">
                <a:solidFill>
                  <a:srgbClr val="FF3300"/>
                </a:solidFill>
              </a:rPr>
              <a:t>尽量选择正规来源的</a:t>
            </a:r>
            <a:r>
              <a:rPr lang="en-US" altLang="zh-CN" sz="900" dirty="0">
                <a:solidFill>
                  <a:srgbClr val="FF3300"/>
                </a:solidFill>
              </a:rPr>
              <a:t>Wi-Fi</a:t>
            </a:r>
            <a:r>
              <a:rPr lang="zh-CN" altLang="zh-CN" sz="900" dirty="0">
                <a:solidFill>
                  <a:srgbClr val="FF3300"/>
                </a:solidFill>
              </a:rPr>
              <a:t>。</a:t>
            </a:r>
            <a:r>
              <a:rPr lang="en-US" altLang="zh-CN" sz="900" dirty="0">
                <a:solidFill>
                  <a:srgbClr val="FF3300"/>
                </a:solidFill>
              </a:rPr>
              <a:t/>
            </a:r>
            <a:br>
              <a:rPr lang="en-US" altLang="zh-CN" sz="900" dirty="0">
                <a:solidFill>
                  <a:srgbClr val="FF3300"/>
                </a:solidFill>
              </a:rPr>
            </a:br>
            <a:r>
              <a:rPr lang="en-US" altLang="zh-CN" sz="900" dirty="0">
                <a:solidFill>
                  <a:srgbClr val="FF3300"/>
                </a:solidFill>
              </a:rPr>
              <a:t>●</a:t>
            </a:r>
            <a:r>
              <a:rPr lang="en-US" altLang="zh-CN" sz="900" dirty="0" err="1">
                <a:solidFill>
                  <a:srgbClr val="FF3300"/>
                </a:solidFill>
              </a:rPr>
              <a:t>Wⅰ</a:t>
            </a:r>
            <a:r>
              <a:rPr lang="en-US" altLang="zh-CN" sz="900" dirty="0">
                <a:solidFill>
                  <a:srgbClr val="FF3300"/>
                </a:solidFill>
              </a:rPr>
              <a:t>-Fi</a:t>
            </a:r>
            <a:r>
              <a:rPr lang="zh-CN" altLang="zh-CN" sz="900" dirty="0">
                <a:solidFill>
                  <a:srgbClr val="FF3300"/>
                </a:solidFill>
              </a:rPr>
              <a:t>连接方式建议设置为手动</a:t>
            </a:r>
            <a:r>
              <a:rPr lang="en-US" altLang="zh-CN" sz="900" dirty="0">
                <a:solidFill>
                  <a:srgbClr val="FF3300"/>
                </a:solidFill>
              </a:rPr>
              <a:t>,</a:t>
            </a:r>
            <a:r>
              <a:rPr lang="zh-CN" altLang="zh-CN" sz="900" dirty="0">
                <a:solidFill>
                  <a:srgbClr val="FF3300"/>
                </a:solidFill>
              </a:rPr>
              <a:t>或者关闭</a:t>
            </a:r>
            <a:r>
              <a:rPr lang="en-US" altLang="zh-CN" sz="900" dirty="0" err="1">
                <a:solidFill>
                  <a:srgbClr val="FF3300"/>
                </a:solidFill>
              </a:rPr>
              <a:t>WiFi</a:t>
            </a:r>
            <a:r>
              <a:rPr lang="zh-CN" altLang="zh-CN" sz="900" dirty="0">
                <a:solidFill>
                  <a:srgbClr val="FF3300"/>
                </a:solidFill>
              </a:rPr>
              <a:t>自动连接功能。</a:t>
            </a:r>
            <a:r>
              <a:rPr lang="en-US" altLang="zh-CN" sz="900" dirty="0">
                <a:solidFill>
                  <a:srgbClr val="FF3300"/>
                </a:solidFill>
              </a:rPr>
              <a:t/>
            </a:r>
            <a:br>
              <a:rPr lang="en-US" altLang="zh-CN" sz="900" dirty="0">
                <a:solidFill>
                  <a:srgbClr val="FF3300"/>
                </a:solidFill>
              </a:rPr>
            </a:br>
            <a:r>
              <a:rPr lang="en-US" altLang="zh-CN" sz="900" dirty="0">
                <a:solidFill>
                  <a:srgbClr val="FF3300"/>
                </a:solidFill>
              </a:rPr>
              <a:t>●</a:t>
            </a:r>
            <a:r>
              <a:rPr lang="zh-CN" altLang="zh-CN" sz="900" dirty="0">
                <a:solidFill>
                  <a:srgbClr val="FF3300"/>
                </a:solidFill>
              </a:rPr>
              <a:t>不要使用破解</a:t>
            </a:r>
            <a:r>
              <a:rPr lang="en-US" altLang="zh-CN" sz="900" dirty="0" err="1">
                <a:solidFill>
                  <a:srgbClr val="FF3300"/>
                </a:solidFill>
              </a:rPr>
              <a:t>Wⅰ</a:t>
            </a:r>
            <a:r>
              <a:rPr lang="en-US" altLang="zh-CN" sz="900" dirty="0">
                <a:solidFill>
                  <a:srgbClr val="FF3300"/>
                </a:solidFill>
              </a:rPr>
              <a:t>-Fi</a:t>
            </a:r>
            <a:r>
              <a:rPr lang="zh-CN" altLang="zh-CN" sz="900" dirty="0">
                <a:solidFill>
                  <a:srgbClr val="FF3300"/>
                </a:solidFill>
              </a:rPr>
              <a:t>密码的软件</a:t>
            </a:r>
            <a:r>
              <a:rPr lang="en-US" altLang="zh-CN" sz="900" dirty="0">
                <a:solidFill>
                  <a:srgbClr val="FF3300"/>
                </a:solidFill>
              </a:rPr>
              <a:t>,</a:t>
            </a:r>
            <a:r>
              <a:rPr lang="zh-CN" altLang="zh-CN" sz="900" dirty="0">
                <a:solidFill>
                  <a:srgbClr val="FF3300"/>
                </a:solidFill>
              </a:rPr>
              <a:t>谨防被此类软件盗取隐私。</a:t>
            </a:r>
            <a:r>
              <a:rPr lang="en-US" altLang="zh-CN" sz="900" dirty="0">
                <a:solidFill>
                  <a:srgbClr val="FF3300"/>
                </a:solidFill>
              </a:rPr>
              <a:t/>
            </a:r>
            <a:br>
              <a:rPr lang="en-US" altLang="zh-CN" sz="900" dirty="0">
                <a:solidFill>
                  <a:srgbClr val="FF3300"/>
                </a:solidFill>
              </a:rPr>
            </a:br>
            <a:r>
              <a:rPr lang="en-US" altLang="zh-CN" sz="900" dirty="0">
                <a:solidFill>
                  <a:srgbClr val="FF3300"/>
                </a:solidFill>
              </a:rPr>
              <a:t>●</a:t>
            </a:r>
            <a:r>
              <a:rPr lang="zh-CN" altLang="zh-CN" sz="900" dirty="0">
                <a:solidFill>
                  <a:srgbClr val="FF3300"/>
                </a:solidFill>
              </a:rPr>
              <a:t>使用公共场所的</a:t>
            </a:r>
            <a:r>
              <a:rPr lang="en-US" altLang="zh-CN" sz="900" dirty="0">
                <a:solidFill>
                  <a:srgbClr val="FF3300"/>
                </a:solidFill>
              </a:rPr>
              <a:t>Wi-F</a:t>
            </a:r>
            <a:r>
              <a:rPr lang="zh-CN" altLang="zh-CN" sz="900" dirty="0">
                <a:solidFill>
                  <a:srgbClr val="FF3300"/>
                </a:solidFill>
              </a:rPr>
              <a:t>不要输入账号、密码或个人敏感信息。</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2090" y="1973726"/>
            <a:ext cx="2180299" cy="2355726"/>
          </a:xfrm>
          <a:prstGeom prst="rect">
            <a:avLst/>
          </a:prstGeom>
        </p:spPr>
      </p:pic>
    </p:spTree>
    <p:extLst>
      <p:ext uri="{BB962C8B-B14F-4D97-AF65-F5344CB8AC3E}">
        <p14:creationId xmlns:p14="http://schemas.microsoft.com/office/powerpoint/2010/main" val="1816069451"/>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3"/>
                                        </p:tgtEl>
                                        <p:attrNameLst>
                                          <p:attrName>style.visibility</p:attrName>
                                        </p:attrNameLst>
                                      </p:cBhvr>
                                      <p:to>
                                        <p:strVal val="visible"/>
                                      </p:to>
                                    </p:set>
                                    <p:animEffect transition="in" filter="fade">
                                      <p:cBhvr>
                                        <p:cTn id="11" dur="500"/>
                                        <p:tgtEl>
                                          <p:spTgt spid="47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74"/>
                                        </p:tgtEl>
                                        <p:attrNameLst>
                                          <p:attrName>style.visibility</p:attrName>
                                        </p:attrNameLst>
                                      </p:cBhvr>
                                      <p:to>
                                        <p:strVal val="visible"/>
                                      </p:to>
                                    </p:set>
                                    <p:animEffect transition="in" filter="fade">
                                      <p:cBhvr>
                                        <p:cTn id="15" dur="500"/>
                                        <p:tgtEl>
                                          <p:spTgt spid="47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9"/>
                                        </p:tgtEl>
                                        <p:attrNameLst>
                                          <p:attrName>style.visibility</p:attrName>
                                        </p:attrNameLst>
                                      </p:cBhvr>
                                      <p:to>
                                        <p:strVal val="visible"/>
                                      </p:to>
                                    </p:set>
                                    <p:animEffect transition="in" filter="fade">
                                      <p:cBhvr>
                                        <p:cTn id="23" dur="1000"/>
                                        <p:tgtEl>
                                          <p:spTgt spid="469"/>
                                        </p:tgtEl>
                                      </p:cBhvr>
                                    </p:animEffect>
                                    <p:anim calcmode="lin" valueType="num">
                                      <p:cBhvr>
                                        <p:cTn id="24" dur="1000" fill="hold"/>
                                        <p:tgtEl>
                                          <p:spTgt spid="469"/>
                                        </p:tgtEl>
                                        <p:attrNameLst>
                                          <p:attrName>ppt_x</p:attrName>
                                        </p:attrNameLst>
                                      </p:cBhvr>
                                      <p:tavLst>
                                        <p:tav tm="0">
                                          <p:val>
                                            <p:strVal val="#ppt_x"/>
                                          </p:val>
                                        </p:tav>
                                        <p:tav tm="100000">
                                          <p:val>
                                            <p:strVal val="#ppt_x"/>
                                          </p:val>
                                        </p:tav>
                                      </p:tavLst>
                                    </p:anim>
                                    <p:anim calcmode="lin" valueType="num">
                                      <p:cBhvr>
                                        <p:cTn id="25" dur="1000" fill="hold"/>
                                        <p:tgtEl>
                                          <p:spTgt spid="46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14" presetClass="entr" presetSubtype="1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randombar(horizontal)">
                                      <p:cBhvr>
                                        <p:cTn id="4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755576" y="1635646"/>
            <a:ext cx="7491141" cy="500119"/>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二维码诈骗是不法分子通过替换商户的收款码、共享单车二维码、罚单二维码等方式更改收款账户</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或发布隐藏有木马病毒的二维码</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一旦受害人扫码支付</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便可轻松获取受害人的钱财。</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89280"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187624" y="1122298"/>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防范二维码诈骗</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735930" y="2283718"/>
            <a:ext cx="4988198" cy="1015663"/>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案例六：木马病毒二维码诈骗</a:t>
            </a:r>
          </a:p>
          <a:p>
            <a:r>
              <a:rPr lang="zh-CN" altLang="en-US" sz="1200" dirty="0">
                <a:solidFill>
                  <a:srgbClr val="1F5E89"/>
                </a:solidFill>
                <a:latin typeface="微软雅黑" pitchFamily="34" charset="-122"/>
                <a:ea typeface="微软雅黑" pitchFamily="34" charset="-122"/>
              </a:rPr>
              <a:t>倪女士经营一家网店。前不久</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一位买家在准备支付时</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木希望倪女士通过扫描二维码方式进行结算。倪女士为得到对方“好评”</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便用手机扫描了对方发来的二维码，随后出现个链接网址</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点击后很久也没显示成功</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且手机变慢。倪女士立即用电脑登录支付宝</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发现银行卡上的</a:t>
            </a:r>
            <a:r>
              <a:rPr lang="en-US" altLang="zh-CN" sz="1200" dirty="0">
                <a:solidFill>
                  <a:srgbClr val="1F5E89"/>
                </a:solidFill>
                <a:latin typeface="微软雅黑" pitchFamily="34" charset="-122"/>
                <a:ea typeface="微软雅黑" pitchFamily="34" charset="-122"/>
              </a:rPr>
              <a:t>9</a:t>
            </a:r>
            <a:r>
              <a:rPr lang="zh-CN" altLang="en-US" sz="1200" dirty="0">
                <a:solidFill>
                  <a:srgbClr val="1F5E89"/>
                </a:solidFill>
                <a:latin typeface="微软雅黑" pitchFamily="34" charset="-122"/>
                <a:ea typeface="微软雅黑" pitchFamily="34" charset="-122"/>
              </a:rPr>
              <a:t>万元已被转走。</a:t>
            </a:r>
          </a:p>
        </p:txBody>
      </p:sp>
      <p:sp>
        <p:nvSpPr>
          <p:cNvPr id="17" name="TextBox 16"/>
          <p:cNvSpPr txBox="1"/>
          <p:nvPr/>
        </p:nvSpPr>
        <p:spPr>
          <a:xfrm>
            <a:off x="3131840" y="3612961"/>
            <a:ext cx="4824537" cy="830997"/>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案例七：假冒执法罚单诈骗</a:t>
            </a:r>
          </a:p>
          <a:p>
            <a:r>
              <a:rPr lang="zh-CN" altLang="en-US" sz="1200" dirty="0">
                <a:solidFill>
                  <a:srgbClr val="1F5E89"/>
                </a:solidFill>
                <a:latin typeface="微软雅黑" pitchFamily="34" charset="-122"/>
                <a:ea typeface="微软雅黑" pitchFamily="34" charset="-122"/>
              </a:rPr>
              <a:t>张女士发现自己路边停放的车上被贴了罚单</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上面还印有快速缴费二维码</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张女士随即扫描该二维码并缴纳罚款。事后</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经朋友提醒</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张女士打电话咨询交管部门</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才发现扫描了假的二维码。</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21761" y="2355726"/>
            <a:ext cx="2006623" cy="1152128"/>
          </a:xfrm>
          <a:prstGeom prst="rect">
            <a:avLst/>
          </a:prstGeom>
        </p:spPr>
      </p:pic>
      <p:pic>
        <p:nvPicPr>
          <p:cNvPr id="3" name="图片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259632" y="3299381"/>
            <a:ext cx="1354010" cy="1454741"/>
          </a:xfrm>
          <a:prstGeom prst="rect">
            <a:avLst/>
          </a:prstGeom>
        </p:spPr>
      </p:pic>
    </p:spTree>
    <p:extLst>
      <p:ext uri="{BB962C8B-B14F-4D97-AF65-F5344CB8AC3E}">
        <p14:creationId xmlns:p14="http://schemas.microsoft.com/office/powerpoint/2010/main" val="874469259"/>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3"/>
                                        </p:tgtEl>
                                        <p:attrNameLst>
                                          <p:attrName>style.visibility</p:attrName>
                                        </p:attrNameLst>
                                      </p:cBhvr>
                                      <p:to>
                                        <p:strVal val="visible"/>
                                      </p:to>
                                    </p:set>
                                    <p:animEffect transition="in" filter="fade">
                                      <p:cBhvr>
                                        <p:cTn id="7" dur="500"/>
                                        <p:tgtEl>
                                          <p:spTgt spid="47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4"/>
                                        </p:tgtEl>
                                        <p:attrNameLst>
                                          <p:attrName>style.visibility</p:attrName>
                                        </p:attrNameLst>
                                      </p:cBhvr>
                                      <p:to>
                                        <p:strVal val="visible"/>
                                      </p:to>
                                    </p:set>
                                    <p:animEffect transition="in" filter="fade">
                                      <p:cBhvr>
                                        <p:cTn id="11" dur="500"/>
                                        <p:tgtEl>
                                          <p:spTgt spid="47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75"/>
                                        </p:tgtEl>
                                        <p:attrNameLst>
                                          <p:attrName>style.visibility</p:attrName>
                                        </p:attrNameLst>
                                      </p:cBhvr>
                                      <p:to>
                                        <p:strVal val="visible"/>
                                      </p:to>
                                    </p:set>
                                    <p:animEffect transition="in" filter="fade">
                                      <p:cBhvr>
                                        <p:cTn id="15" dur="500"/>
                                        <p:tgtEl>
                                          <p:spTgt spid="47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9"/>
                                        </p:tgtEl>
                                        <p:attrNameLst>
                                          <p:attrName>style.visibility</p:attrName>
                                        </p:attrNameLst>
                                      </p:cBhvr>
                                      <p:to>
                                        <p:strVal val="visible"/>
                                      </p:to>
                                    </p:set>
                                    <p:animEffect transition="in" filter="fade">
                                      <p:cBhvr>
                                        <p:cTn id="23" dur="1000"/>
                                        <p:tgtEl>
                                          <p:spTgt spid="469"/>
                                        </p:tgtEl>
                                      </p:cBhvr>
                                    </p:animEffect>
                                    <p:anim calcmode="lin" valueType="num">
                                      <p:cBhvr>
                                        <p:cTn id="24" dur="1000" fill="hold"/>
                                        <p:tgtEl>
                                          <p:spTgt spid="469"/>
                                        </p:tgtEl>
                                        <p:attrNameLst>
                                          <p:attrName>ppt_x</p:attrName>
                                        </p:attrNameLst>
                                      </p:cBhvr>
                                      <p:tavLst>
                                        <p:tav tm="0">
                                          <p:val>
                                            <p:strVal val="#ppt_x"/>
                                          </p:val>
                                        </p:tav>
                                        <p:tav tm="100000">
                                          <p:val>
                                            <p:strVal val="#ppt_x"/>
                                          </p:val>
                                        </p:tav>
                                      </p:tavLst>
                                    </p:anim>
                                    <p:anim calcmode="lin" valueType="num">
                                      <p:cBhvr>
                                        <p:cTn id="25" dur="1000" fill="hold"/>
                                        <p:tgtEl>
                                          <p:spTgt spid="46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1000"/>
                                        <p:tgtEl>
                                          <p:spTgt spid="2"/>
                                        </p:tgtEl>
                                      </p:cBhvr>
                                    </p:animEffect>
                                    <p:anim calcmode="lin" valueType="num">
                                      <p:cBhvr>
                                        <p:cTn id="36" dur="1000" fill="hold"/>
                                        <p:tgtEl>
                                          <p:spTgt spid="2"/>
                                        </p:tgtEl>
                                        <p:attrNameLst>
                                          <p:attrName>ppt_x</p:attrName>
                                        </p:attrNameLst>
                                      </p:cBhvr>
                                      <p:tavLst>
                                        <p:tav tm="0">
                                          <p:val>
                                            <p:strVal val="#ppt_x"/>
                                          </p:val>
                                        </p:tav>
                                        <p:tav tm="100000">
                                          <p:val>
                                            <p:strVal val="#ppt_x"/>
                                          </p:val>
                                        </p:tav>
                                      </p:tavLst>
                                    </p:anim>
                                    <p:anim calcmode="lin" valueType="num">
                                      <p:cBhvr>
                                        <p:cTn id="37" dur="1000" fill="hold"/>
                                        <p:tgtEl>
                                          <p:spTgt spid="2"/>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1000"/>
                                        <p:tgtEl>
                                          <p:spTgt spid="3"/>
                                        </p:tgtEl>
                                      </p:cBhvr>
                                    </p:animEffect>
                                    <p:anim calcmode="lin" valueType="num">
                                      <p:cBhvr>
                                        <p:cTn id="42" dur="1000" fill="hold"/>
                                        <p:tgtEl>
                                          <p:spTgt spid="3"/>
                                        </p:tgtEl>
                                        <p:attrNameLst>
                                          <p:attrName>ppt_x</p:attrName>
                                        </p:attrNameLst>
                                      </p:cBhvr>
                                      <p:tavLst>
                                        <p:tav tm="0">
                                          <p:val>
                                            <p:strVal val="#ppt_x"/>
                                          </p:val>
                                        </p:tav>
                                        <p:tav tm="100000">
                                          <p:val>
                                            <p:strVal val="#ppt_x"/>
                                          </p:val>
                                        </p:tav>
                                      </p:tavLst>
                                    </p:anim>
                                    <p:anim calcmode="lin" valueType="num">
                                      <p:cBhvr>
                                        <p:cTn id="43" dur="10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4096835" y="1635646"/>
            <a:ext cx="4291589" cy="931006"/>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病毒充电宝是被不法分子植入木马病毒的充电宝</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通常放置在公共场所</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一旦受害人连接充电</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手机便会自动下载木马病毒</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不法分子通过读取受害人通信录、银行卡、支付宝等的信息实施诈骗、勒索等非法活动。</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89280"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187624" y="1122298"/>
            <a:ext cx="18002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警惕恶意充电宝</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4096835" y="2643758"/>
            <a:ext cx="4219581" cy="1200329"/>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案例八：恶意充电宝诈骗</a:t>
            </a:r>
          </a:p>
          <a:p>
            <a:r>
              <a:rPr lang="zh-CN" altLang="en-US" sz="1200" dirty="0">
                <a:solidFill>
                  <a:srgbClr val="1F5E89"/>
                </a:solidFill>
                <a:latin typeface="微软雅黑" pitchFamily="34" charset="-122"/>
                <a:ea typeface="微软雅黑" pitchFamily="34" charset="-122"/>
              </a:rPr>
              <a:t>任女士某次出差途中</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手机没电了</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恰巧周围没有充电设备</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于是借用一名男士的充电宝。次日</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任女士接到陌生电话</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对方称手里有任女士手机中的所有信息</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包括一些重要的客户资料</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向任女士索要赎金。经调查</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任女士的信息泄露源头是借用他人有病毒的充电宝充电造成的。</a:t>
            </a:r>
          </a:p>
        </p:txBody>
      </p:sp>
      <p:sp>
        <p:nvSpPr>
          <p:cNvPr id="9" name="TextBox 8"/>
          <p:cNvSpPr txBox="1"/>
          <p:nvPr/>
        </p:nvSpPr>
        <p:spPr>
          <a:xfrm>
            <a:off x="4139952" y="3941068"/>
            <a:ext cx="4090698" cy="784830"/>
          </a:xfrm>
          <a:prstGeom prst="rect">
            <a:avLst/>
          </a:prstGeom>
          <a:noFill/>
        </p:spPr>
        <p:txBody>
          <a:bodyPr wrap="square" rtlCol="0">
            <a:spAutoFit/>
          </a:bodyPr>
          <a:lstStyle/>
          <a:p>
            <a:r>
              <a:rPr lang="zh-CN" altLang="zh-CN" sz="900" dirty="0">
                <a:solidFill>
                  <a:srgbClr val="FF3300"/>
                </a:solidFill>
              </a:rPr>
              <a:t>安全提示：</a:t>
            </a:r>
            <a:r>
              <a:rPr lang="en-US" altLang="zh-CN" sz="900" dirty="0">
                <a:solidFill>
                  <a:srgbClr val="FF3300"/>
                </a:solidFill>
              </a:rPr>
              <a:t/>
            </a:r>
            <a:br>
              <a:rPr lang="en-US" altLang="zh-CN" sz="900" dirty="0">
                <a:solidFill>
                  <a:srgbClr val="FF3300"/>
                </a:solidFill>
              </a:rPr>
            </a:br>
            <a:r>
              <a:rPr lang="zh-CN" altLang="en-US" sz="900" dirty="0">
                <a:solidFill>
                  <a:srgbClr val="FF3300"/>
                </a:solidFill>
              </a:rPr>
              <a:t>●从正规渠道购买充电宝。</a:t>
            </a:r>
          </a:p>
          <a:p>
            <a:r>
              <a:rPr lang="zh-CN" altLang="en-US" sz="900" dirty="0">
                <a:solidFill>
                  <a:srgbClr val="FF3300"/>
                </a:solidFill>
              </a:rPr>
              <a:t>●尺量不借用陌生人充电宝</a:t>
            </a:r>
            <a:r>
              <a:rPr lang="en-US" altLang="zh-CN" sz="900" dirty="0">
                <a:solidFill>
                  <a:srgbClr val="FF3300"/>
                </a:solidFill>
              </a:rPr>
              <a:t>,</a:t>
            </a:r>
            <a:r>
              <a:rPr lang="zh-CN" altLang="en-US" sz="900" dirty="0">
                <a:solidFill>
                  <a:srgbClr val="FF3300"/>
                </a:solidFill>
              </a:rPr>
              <a:t>以免中了某些不法分子的招。</a:t>
            </a:r>
          </a:p>
          <a:p>
            <a:r>
              <a:rPr lang="zh-CN" altLang="en-US" sz="900" dirty="0">
                <a:solidFill>
                  <a:srgbClr val="FF3300"/>
                </a:solidFill>
              </a:rPr>
              <a:t>●最好使用电源方式给手机充电</a:t>
            </a:r>
            <a:r>
              <a:rPr lang="en-US" altLang="zh-CN" sz="900" dirty="0">
                <a:solidFill>
                  <a:srgbClr val="FF3300"/>
                </a:solidFill>
              </a:rPr>
              <a:t>,</a:t>
            </a:r>
            <a:r>
              <a:rPr lang="zh-CN" altLang="en-US" sz="900" dirty="0">
                <a:solidFill>
                  <a:srgbClr val="FF3300"/>
                </a:solidFill>
              </a:rPr>
              <a:t>谨慎使用公共场所提供的充电设备。</a:t>
            </a:r>
          </a:p>
          <a:p>
            <a:r>
              <a:rPr lang="zh-CN" altLang="en-US" sz="900" dirty="0">
                <a:solidFill>
                  <a:srgbClr val="FF3300"/>
                </a:solidFill>
              </a:rPr>
              <a:t>●手机在连接充电宝后</a:t>
            </a:r>
            <a:r>
              <a:rPr lang="en-US" altLang="zh-CN" sz="900" dirty="0">
                <a:solidFill>
                  <a:srgbClr val="FF3300"/>
                </a:solidFill>
              </a:rPr>
              <a:t>,</a:t>
            </a:r>
            <a:r>
              <a:rPr lang="zh-CN" altLang="en-US" sz="900" dirty="0">
                <a:solidFill>
                  <a:srgbClr val="FF3300"/>
                </a:solidFill>
              </a:rPr>
              <a:t>若出现“信任”选项</a:t>
            </a:r>
            <a:r>
              <a:rPr lang="en-US" altLang="zh-CN" sz="900" dirty="0">
                <a:solidFill>
                  <a:srgbClr val="FF3300"/>
                </a:solidFill>
              </a:rPr>
              <a:t>,</a:t>
            </a:r>
            <a:r>
              <a:rPr lang="zh-CN" altLang="en-US" sz="900" dirty="0">
                <a:solidFill>
                  <a:srgbClr val="FF3300"/>
                </a:solidFill>
              </a:rPr>
              <a:t>不要点击。</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5576" y="2061774"/>
            <a:ext cx="2934193" cy="2382184"/>
          </a:xfrm>
          <a:prstGeom prst="rect">
            <a:avLst/>
          </a:prstGeom>
        </p:spPr>
      </p:pic>
    </p:spTree>
    <p:extLst>
      <p:ext uri="{BB962C8B-B14F-4D97-AF65-F5344CB8AC3E}">
        <p14:creationId xmlns:p14="http://schemas.microsoft.com/office/powerpoint/2010/main" val="2072341979"/>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3"/>
                                        </p:tgtEl>
                                        <p:attrNameLst>
                                          <p:attrName>style.visibility</p:attrName>
                                        </p:attrNameLst>
                                      </p:cBhvr>
                                      <p:to>
                                        <p:strVal val="visible"/>
                                      </p:to>
                                    </p:set>
                                    <p:animEffect transition="in" filter="fade">
                                      <p:cBhvr>
                                        <p:cTn id="11" dur="500"/>
                                        <p:tgtEl>
                                          <p:spTgt spid="47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74"/>
                                        </p:tgtEl>
                                        <p:attrNameLst>
                                          <p:attrName>style.visibility</p:attrName>
                                        </p:attrNameLst>
                                      </p:cBhvr>
                                      <p:to>
                                        <p:strVal val="visible"/>
                                      </p:to>
                                    </p:set>
                                    <p:animEffect transition="in" filter="fade">
                                      <p:cBhvr>
                                        <p:cTn id="15" dur="500"/>
                                        <p:tgtEl>
                                          <p:spTgt spid="47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9"/>
                                        </p:tgtEl>
                                        <p:attrNameLst>
                                          <p:attrName>style.visibility</p:attrName>
                                        </p:attrNameLst>
                                      </p:cBhvr>
                                      <p:to>
                                        <p:strVal val="visible"/>
                                      </p:to>
                                    </p:set>
                                    <p:animEffect transition="in" filter="fade">
                                      <p:cBhvr>
                                        <p:cTn id="23" dur="1000"/>
                                        <p:tgtEl>
                                          <p:spTgt spid="469"/>
                                        </p:tgtEl>
                                      </p:cBhvr>
                                    </p:animEffect>
                                    <p:anim calcmode="lin" valueType="num">
                                      <p:cBhvr>
                                        <p:cTn id="24" dur="1000" fill="hold"/>
                                        <p:tgtEl>
                                          <p:spTgt spid="469"/>
                                        </p:tgtEl>
                                        <p:attrNameLst>
                                          <p:attrName>ppt_x</p:attrName>
                                        </p:attrNameLst>
                                      </p:cBhvr>
                                      <p:tavLst>
                                        <p:tav tm="0">
                                          <p:val>
                                            <p:strVal val="#ppt_x"/>
                                          </p:val>
                                        </p:tav>
                                        <p:tav tm="100000">
                                          <p:val>
                                            <p:strVal val="#ppt_x"/>
                                          </p:val>
                                        </p:tav>
                                      </p:tavLst>
                                    </p:anim>
                                    <p:anim calcmode="lin" valueType="num">
                                      <p:cBhvr>
                                        <p:cTn id="25" dur="1000" fill="hold"/>
                                        <p:tgtEl>
                                          <p:spTgt spid="46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31205" y="1635646"/>
            <a:ext cx="7751141" cy="500119"/>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移动支付诈骗是指用户在使用移动终端进行支付时</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不法分子利用黑客技术</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终端漏洞或用户疏忽等</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盗取用户信息</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骗取受害人钱财的行为。</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0" y="1090389"/>
            <a:ext cx="2467225"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259632" y="1122298"/>
            <a:ext cx="21602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防范移动支付诈骗</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611560" y="2205153"/>
            <a:ext cx="4988198" cy="1200329"/>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案例九：盗取手机</a:t>
            </a:r>
            <a:r>
              <a:rPr lang="en-US" altLang="zh-CN" sz="1200" b="1" dirty="0">
                <a:solidFill>
                  <a:srgbClr val="FF3300"/>
                </a:solidFill>
                <a:latin typeface="微软雅黑" pitchFamily="34" charset="-122"/>
                <a:ea typeface="微软雅黑" pitchFamily="34" charset="-122"/>
              </a:rPr>
              <a:t>ID</a:t>
            </a:r>
            <a:r>
              <a:rPr lang="zh-CN" altLang="en-US" sz="1200" b="1" dirty="0">
                <a:solidFill>
                  <a:srgbClr val="FF3300"/>
                </a:solidFill>
                <a:latin typeface="微软雅黑" pitchFamily="34" charset="-122"/>
                <a:ea typeface="微软雅黑" pitchFamily="34" charset="-122"/>
              </a:rPr>
              <a:t>诈骗</a:t>
            </a:r>
          </a:p>
          <a:p>
            <a:r>
              <a:rPr lang="zh-CN" altLang="en-US" sz="1200" dirty="0">
                <a:solidFill>
                  <a:srgbClr val="1F5E89"/>
                </a:solidFill>
                <a:latin typeface="微软雅黑" pitchFamily="34" charset="-122"/>
                <a:ea typeface="微软雅黑" pitchFamily="34" charset="-122"/>
              </a:rPr>
              <a:t>李先生发现自己的某品牌手机被锁定</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随后注册该品牌手机</a:t>
            </a:r>
            <a:r>
              <a:rPr lang="en-US" altLang="zh-CN" sz="1200" dirty="0">
                <a:solidFill>
                  <a:srgbClr val="1F5E89"/>
                </a:solidFill>
                <a:latin typeface="微软雅黑" pitchFamily="34" charset="-122"/>
                <a:ea typeface="微软雅黑" pitchFamily="34" charset="-122"/>
              </a:rPr>
              <a:t>ID</a:t>
            </a:r>
            <a:r>
              <a:rPr lang="zh-CN" altLang="en-US" sz="1200" dirty="0">
                <a:solidFill>
                  <a:srgbClr val="1F5E89"/>
                </a:solidFill>
                <a:latin typeface="微软雅黑" pitchFamily="34" charset="-122"/>
                <a:ea typeface="微软雅黑" pitchFamily="34" charset="-122"/>
              </a:rPr>
              <a:t>的邮箱收到一封勒索邮件</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称可以解锁手机但需支付</a:t>
            </a:r>
            <a:r>
              <a:rPr lang="en-US" altLang="zh-CN" sz="1200" dirty="0">
                <a:solidFill>
                  <a:srgbClr val="1F5E89"/>
                </a:solidFill>
                <a:latin typeface="微软雅黑" pitchFamily="34" charset="-122"/>
                <a:ea typeface="微软雅黑" pitchFamily="34" charset="-122"/>
              </a:rPr>
              <a:t>2000</a:t>
            </a:r>
            <a:r>
              <a:rPr lang="zh-CN" altLang="en-US" sz="1200" dirty="0">
                <a:solidFill>
                  <a:srgbClr val="1F5E89"/>
                </a:solidFill>
                <a:latin typeface="微软雅黑" pitchFamily="34" charset="-122"/>
                <a:ea typeface="微软雅黑" pitchFamily="34" charset="-122"/>
              </a:rPr>
              <a:t>元现金。原来，不法分子通过黑客技术，攻破李先生的手机转过来</a:t>
            </a:r>
            <a:r>
              <a:rPr lang="en-US" altLang="zh-CN" sz="1200" dirty="0">
                <a:solidFill>
                  <a:srgbClr val="1F5E89"/>
                </a:solidFill>
                <a:latin typeface="微软雅黑" pitchFamily="34" charset="-122"/>
                <a:ea typeface="微软雅黑" pitchFamily="34" charset="-122"/>
              </a:rPr>
              <a:t>2000</a:t>
            </a:r>
            <a:r>
              <a:rPr lang="zh-CN" altLang="en-US" sz="1200" dirty="0">
                <a:solidFill>
                  <a:srgbClr val="1F5E89"/>
                </a:solidFill>
                <a:latin typeface="微软雅黑" pitchFamily="34" charset="-122"/>
                <a:ea typeface="微软雅黑" pitchFamily="34" charset="-122"/>
              </a:rPr>
              <a:t>元。账号并篡改了手机</a:t>
            </a:r>
            <a:r>
              <a:rPr lang="en-US" altLang="zh-CN" sz="1200" dirty="0">
                <a:solidFill>
                  <a:srgbClr val="1F5E89"/>
                </a:solidFill>
                <a:latin typeface="微软雅黑" pitchFamily="34" charset="-122"/>
                <a:ea typeface="微软雅黑" pitchFamily="34" charset="-122"/>
              </a:rPr>
              <a:t>ID</a:t>
            </a:r>
            <a:r>
              <a:rPr lang="zh-CN" altLang="en-US" sz="1200" dirty="0">
                <a:solidFill>
                  <a:srgbClr val="1F5E89"/>
                </a:solidFill>
                <a:latin typeface="微软雅黑" pitchFamily="34" charset="-122"/>
                <a:ea typeface="微软雅黑" pitchFamily="34" charset="-122"/>
              </a:rPr>
              <a:t>密码</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再登录更改账户名</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最后通过“查找我的手机”远程锁定手机并实施勒索。</a:t>
            </a:r>
          </a:p>
        </p:txBody>
      </p:sp>
      <p:sp>
        <p:nvSpPr>
          <p:cNvPr id="17" name="TextBox 16"/>
          <p:cNvSpPr txBox="1"/>
          <p:nvPr/>
        </p:nvSpPr>
        <p:spPr>
          <a:xfrm>
            <a:off x="611560" y="3459653"/>
            <a:ext cx="4824537" cy="1200329"/>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案例十：微信支付诈骗</a:t>
            </a:r>
          </a:p>
          <a:p>
            <a:r>
              <a:rPr lang="zh-CN" altLang="en-US" sz="1200" dirty="0">
                <a:solidFill>
                  <a:srgbClr val="1F5E89"/>
                </a:solidFill>
                <a:latin typeface="微软雅黑" pitchFamily="34" charset="-122"/>
                <a:ea typeface="微软雅黑" pitchFamily="34" charset="-122"/>
              </a:rPr>
              <a:t>赵先生经营一家化妆品微店</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一位微信昵称叫“美美”的网友加了赵先生的微信后</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表示想买一瓶眼霜</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并用二维码支付。由于赵先生对二维码支付不熟</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在“美美”的指导下，将自己的付款二维码发送给了“美美”</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随后他收到银行短信</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提示微信绑定的银行卡消费</a:t>
            </a:r>
            <a:r>
              <a:rPr lang="en-US" altLang="zh-CN" sz="1200" dirty="0">
                <a:solidFill>
                  <a:srgbClr val="1F5E89"/>
                </a:solidFill>
                <a:latin typeface="微软雅黑" pitchFamily="34" charset="-122"/>
                <a:ea typeface="微软雅黑" pitchFamily="34" charset="-122"/>
              </a:rPr>
              <a:t>1500</a:t>
            </a:r>
            <a:r>
              <a:rPr lang="zh-CN" altLang="en-US" sz="1200" dirty="0">
                <a:solidFill>
                  <a:srgbClr val="1F5E89"/>
                </a:solidFill>
                <a:latin typeface="微软雅黑" pitchFamily="34" charset="-122"/>
                <a:ea typeface="微软雅黑" pitchFamily="34" charset="-122"/>
              </a:rPr>
              <a:t>元。赵先生遂与“美美”核实</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却再也联系不上</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此时才明白被骗了。</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sp>
        <p:nvSpPr>
          <p:cNvPr id="15" name="TextBox 14"/>
          <p:cNvSpPr txBox="1"/>
          <p:nvPr/>
        </p:nvSpPr>
        <p:spPr>
          <a:xfrm>
            <a:off x="5580112" y="3867894"/>
            <a:ext cx="2664295" cy="923330"/>
          </a:xfrm>
          <a:prstGeom prst="rect">
            <a:avLst/>
          </a:prstGeom>
          <a:noFill/>
        </p:spPr>
        <p:txBody>
          <a:bodyPr wrap="square" rtlCol="0">
            <a:spAutoFit/>
          </a:bodyPr>
          <a:lstStyle/>
          <a:p>
            <a:r>
              <a:rPr lang="zh-CN" altLang="zh-CN" sz="900" dirty="0">
                <a:solidFill>
                  <a:srgbClr val="FF3300"/>
                </a:solidFill>
              </a:rPr>
              <a:t>安全提示：</a:t>
            </a:r>
            <a:r>
              <a:rPr lang="en-US" altLang="zh-CN" sz="900" dirty="0">
                <a:solidFill>
                  <a:srgbClr val="FF3300"/>
                </a:solidFill>
              </a:rPr>
              <a:t/>
            </a:r>
            <a:br>
              <a:rPr lang="en-US" altLang="zh-CN" sz="900" dirty="0">
                <a:solidFill>
                  <a:srgbClr val="FF3300"/>
                </a:solidFill>
              </a:rPr>
            </a:br>
            <a:r>
              <a:rPr lang="zh-CN" altLang="en-US" sz="900" dirty="0">
                <a:solidFill>
                  <a:srgbClr val="FF3300"/>
                </a:solidFill>
              </a:rPr>
              <a:t>●保护好个人信息</a:t>
            </a:r>
            <a:r>
              <a:rPr lang="en-US" altLang="zh-CN" sz="900" dirty="0">
                <a:solidFill>
                  <a:srgbClr val="FF3300"/>
                </a:solidFill>
              </a:rPr>
              <a:t>,</a:t>
            </a:r>
            <a:r>
              <a:rPr lang="zh-CN" altLang="en-US" sz="900" dirty="0">
                <a:solidFill>
                  <a:srgbClr val="FF3300"/>
                </a:solidFill>
              </a:rPr>
              <a:t>尤其是银行卡卡号、支付宝账号和密码等敏感信息。</a:t>
            </a:r>
          </a:p>
          <a:p>
            <a:r>
              <a:rPr lang="zh-CN" altLang="en-US" sz="900" dirty="0">
                <a:solidFill>
                  <a:srgbClr val="FF3300"/>
                </a:solidFill>
              </a:rPr>
              <a:t>●卸载带有支付功能的手机应用时</a:t>
            </a:r>
            <a:r>
              <a:rPr lang="en-US" altLang="zh-CN" sz="900" dirty="0">
                <a:solidFill>
                  <a:srgbClr val="FF3300"/>
                </a:solidFill>
              </a:rPr>
              <a:t>,</a:t>
            </a:r>
            <a:r>
              <a:rPr lang="zh-CN" altLang="en-US" sz="900" dirty="0">
                <a:solidFill>
                  <a:srgbClr val="FF3300"/>
                </a:solidFill>
              </a:rPr>
              <a:t>应先检查是否已解除银行卡绑定。</a:t>
            </a:r>
          </a:p>
          <a:p>
            <a:r>
              <a:rPr lang="zh-CN" altLang="en-US" sz="900" dirty="0">
                <a:solidFill>
                  <a:srgbClr val="FF3300"/>
                </a:solidFill>
              </a:rPr>
              <a:t>●要通过官网或正规应用市场下载安装软件。</a:t>
            </a: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1615" y="2116793"/>
            <a:ext cx="2502793" cy="1751101"/>
          </a:xfrm>
          <a:prstGeom prst="rect">
            <a:avLst/>
          </a:prstGeom>
        </p:spPr>
      </p:pic>
    </p:spTree>
    <p:extLst>
      <p:ext uri="{BB962C8B-B14F-4D97-AF65-F5344CB8AC3E}">
        <p14:creationId xmlns:p14="http://schemas.microsoft.com/office/powerpoint/2010/main" val="3755300174"/>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74"/>
                                        </p:tgtEl>
                                        <p:attrNameLst>
                                          <p:attrName>style.visibility</p:attrName>
                                        </p:attrNameLst>
                                      </p:cBhvr>
                                      <p:to>
                                        <p:strVal val="visible"/>
                                      </p:to>
                                    </p:set>
                                    <p:animEffect transition="in" filter="fade">
                                      <p:cBhvr>
                                        <p:cTn id="7" dur="500"/>
                                        <p:tgtEl>
                                          <p:spTgt spid="47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3"/>
                                        </p:tgtEl>
                                        <p:attrNameLst>
                                          <p:attrName>style.visibility</p:attrName>
                                        </p:attrNameLst>
                                      </p:cBhvr>
                                      <p:to>
                                        <p:strVal val="visible"/>
                                      </p:to>
                                    </p:set>
                                    <p:animEffect transition="in" filter="fade">
                                      <p:cBhvr>
                                        <p:cTn id="11" dur="500"/>
                                        <p:tgtEl>
                                          <p:spTgt spid="47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75"/>
                                        </p:tgtEl>
                                        <p:attrNameLst>
                                          <p:attrName>style.visibility</p:attrName>
                                        </p:attrNameLst>
                                      </p:cBhvr>
                                      <p:to>
                                        <p:strVal val="visible"/>
                                      </p:to>
                                    </p:set>
                                    <p:animEffect transition="in" filter="fade">
                                      <p:cBhvr>
                                        <p:cTn id="15" dur="500"/>
                                        <p:tgtEl>
                                          <p:spTgt spid="47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9"/>
                                        </p:tgtEl>
                                        <p:attrNameLst>
                                          <p:attrName>style.visibility</p:attrName>
                                        </p:attrNameLst>
                                      </p:cBhvr>
                                      <p:to>
                                        <p:strVal val="visible"/>
                                      </p:to>
                                    </p:set>
                                    <p:animEffect transition="in" filter="fade">
                                      <p:cBhvr>
                                        <p:cTn id="23" dur="1000"/>
                                        <p:tgtEl>
                                          <p:spTgt spid="469"/>
                                        </p:tgtEl>
                                      </p:cBhvr>
                                    </p:animEffect>
                                    <p:anim calcmode="lin" valueType="num">
                                      <p:cBhvr>
                                        <p:cTn id="24" dur="1000" fill="hold"/>
                                        <p:tgtEl>
                                          <p:spTgt spid="469"/>
                                        </p:tgtEl>
                                        <p:attrNameLst>
                                          <p:attrName>ppt_x</p:attrName>
                                        </p:attrNameLst>
                                      </p:cBhvr>
                                      <p:tavLst>
                                        <p:tav tm="0">
                                          <p:val>
                                            <p:strVal val="#ppt_x"/>
                                          </p:val>
                                        </p:tav>
                                        <p:tav tm="100000">
                                          <p:val>
                                            <p:strVal val="#ppt_x"/>
                                          </p:val>
                                        </p:tav>
                                      </p:tavLst>
                                    </p:anim>
                                    <p:anim calcmode="lin" valueType="num">
                                      <p:cBhvr>
                                        <p:cTn id="25" dur="1000" fill="hold"/>
                                        <p:tgtEl>
                                          <p:spTgt spid="46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14" presetClass="entr" presetSubtype="1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randombar(horizontal)">
                                      <p:cBhvr>
                                        <p:cTn id="41" dur="500"/>
                                        <p:tgtEl>
                                          <p:spTgt spid="2"/>
                                        </p:tgtEl>
                                      </p:cBhvr>
                                    </p:animEffect>
                                  </p:childTnLst>
                                </p:cTn>
                              </p:par>
                            </p:childTnLst>
                          </p:cTn>
                        </p:par>
                        <p:par>
                          <p:cTn id="42" fill="hold">
                            <p:stCondLst>
                              <p:cond delay="5500"/>
                            </p:stCondLst>
                            <p:childTnLst>
                              <p:par>
                                <p:cTn id="43" presetID="42"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1000"/>
                                        <p:tgtEl>
                                          <p:spTgt spid="15"/>
                                        </p:tgtEl>
                                      </p:cBhvr>
                                    </p:animEffect>
                                    <p:anim calcmode="lin" valueType="num">
                                      <p:cBhvr>
                                        <p:cTn id="46" dur="1000" fill="hold"/>
                                        <p:tgtEl>
                                          <p:spTgt spid="15"/>
                                        </p:tgtEl>
                                        <p:attrNameLst>
                                          <p:attrName>ppt_x</p:attrName>
                                        </p:attrNameLst>
                                      </p:cBhvr>
                                      <p:tavLst>
                                        <p:tav tm="0">
                                          <p:val>
                                            <p:strVal val="#ppt_x"/>
                                          </p:val>
                                        </p:tav>
                                        <p:tav tm="100000">
                                          <p:val>
                                            <p:strVal val="#ppt_x"/>
                                          </p:val>
                                        </p:tav>
                                      </p:tavLst>
                                    </p:anim>
                                    <p:anim calcmode="lin" valueType="num">
                                      <p:cBhvr>
                                        <p:cTn id="4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7"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40451" y="1635646"/>
            <a:ext cx="7647158" cy="284675"/>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指纹识别诈骗是不法分子利用受害人使用指纹解锁和指纹支付过程中的漏洞实施诈骗的行为。</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0" y="1090389"/>
            <a:ext cx="2467226"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259632" y="1122298"/>
            <a:ext cx="20162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防范指纹识别诈骗</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640451" y="2067694"/>
            <a:ext cx="4219581" cy="1200329"/>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案例十一</a:t>
            </a:r>
            <a:r>
              <a:rPr lang="en-US" altLang="zh-CN" sz="1200" b="1" dirty="0">
                <a:solidFill>
                  <a:srgbClr val="FF3300"/>
                </a:solidFill>
                <a:latin typeface="微软雅黑" pitchFamily="34" charset="-122"/>
                <a:ea typeface="微软雅黑" pitchFamily="34" charset="-122"/>
              </a:rPr>
              <a:t>:</a:t>
            </a:r>
            <a:r>
              <a:rPr lang="zh-CN" altLang="en-US" sz="1200" b="1" dirty="0">
                <a:solidFill>
                  <a:srgbClr val="FF3300"/>
                </a:solidFill>
                <a:latin typeface="微软雅黑" pitchFamily="34" charset="-122"/>
                <a:ea typeface="微软雅黑" pitchFamily="34" charset="-122"/>
              </a:rPr>
              <a:t>盗用指纹诈骗</a:t>
            </a:r>
          </a:p>
          <a:p>
            <a:r>
              <a:rPr lang="zh-CN" altLang="en-US" sz="1200" dirty="0">
                <a:solidFill>
                  <a:srgbClr val="1F5E89"/>
                </a:solidFill>
                <a:latin typeface="微软雅黑" pitchFamily="34" charset="-122"/>
                <a:ea typeface="微软雅黑" pitchFamily="34" charset="-122"/>
              </a:rPr>
              <a:t>姜先生的手机解锁和支付需要指纹识别。一日姜先生和朋友在酒吧喝酒</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在付费时姜先生使用了指纹支付。随后其朋友送醉酒的姜先生回家</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在姜先生熟睡时</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用姜先生的指纹支付向自己转账</a:t>
            </a:r>
            <a:r>
              <a:rPr lang="en-US" altLang="zh-CN" sz="1200" dirty="0">
                <a:solidFill>
                  <a:srgbClr val="1F5E89"/>
                </a:solidFill>
                <a:latin typeface="微软雅黑" pitchFamily="34" charset="-122"/>
                <a:ea typeface="微软雅黑" pitchFamily="34" charset="-122"/>
              </a:rPr>
              <a:t>5200</a:t>
            </a:r>
            <a:r>
              <a:rPr lang="zh-CN" altLang="en-US" sz="1200" dirty="0">
                <a:solidFill>
                  <a:srgbClr val="1F5E89"/>
                </a:solidFill>
                <a:latin typeface="微软雅黑" pitchFamily="34" charset="-122"/>
                <a:ea typeface="微软雅黑" pitchFamily="34" charset="-122"/>
              </a:rPr>
              <a:t>元</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并删除了姜先生手机上的转账记录和扣款短信。</a:t>
            </a:r>
          </a:p>
        </p:txBody>
      </p:sp>
      <p:sp>
        <p:nvSpPr>
          <p:cNvPr id="9" name="TextBox 8"/>
          <p:cNvSpPr txBox="1"/>
          <p:nvPr/>
        </p:nvSpPr>
        <p:spPr>
          <a:xfrm>
            <a:off x="625318" y="3507854"/>
            <a:ext cx="4090698" cy="784830"/>
          </a:xfrm>
          <a:prstGeom prst="rect">
            <a:avLst/>
          </a:prstGeom>
          <a:noFill/>
        </p:spPr>
        <p:txBody>
          <a:bodyPr wrap="square" rtlCol="0">
            <a:spAutoFit/>
          </a:bodyPr>
          <a:lstStyle/>
          <a:p>
            <a:r>
              <a:rPr lang="zh-CN" altLang="zh-CN" sz="900" dirty="0">
                <a:solidFill>
                  <a:srgbClr val="FF3300"/>
                </a:solidFill>
              </a:rPr>
              <a:t>安全提示：</a:t>
            </a:r>
            <a:r>
              <a:rPr lang="en-US" altLang="zh-CN" sz="900" dirty="0">
                <a:solidFill>
                  <a:srgbClr val="FF3300"/>
                </a:solidFill>
              </a:rPr>
              <a:t/>
            </a:r>
            <a:br>
              <a:rPr lang="en-US" altLang="zh-CN" sz="900" dirty="0">
                <a:solidFill>
                  <a:srgbClr val="FF3300"/>
                </a:solidFill>
              </a:rPr>
            </a:br>
            <a:r>
              <a:rPr lang="zh-CN" altLang="en-US" sz="900" dirty="0">
                <a:solidFill>
                  <a:srgbClr val="FF3300"/>
                </a:solidFill>
              </a:rPr>
              <a:t>●若手机发生摔碰</a:t>
            </a:r>
            <a:r>
              <a:rPr lang="en-US" altLang="zh-CN" sz="900" dirty="0">
                <a:solidFill>
                  <a:srgbClr val="FF3300"/>
                </a:solidFill>
              </a:rPr>
              <a:t>,</a:t>
            </a:r>
            <a:r>
              <a:rPr lang="zh-CN" altLang="en-US" sz="900" dirty="0">
                <a:solidFill>
                  <a:srgbClr val="FF3300"/>
                </a:solidFill>
              </a:rPr>
              <a:t>应及时枪查指纹解锁功能是否正常</a:t>
            </a:r>
          </a:p>
          <a:p>
            <a:r>
              <a:rPr lang="zh-CN" altLang="en-US" sz="900" dirty="0">
                <a:solidFill>
                  <a:srgbClr val="FF3300"/>
                </a:solidFill>
              </a:rPr>
              <a:t>●在使用指纹验证前</a:t>
            </a:r>
            <a:r>
              <a:rPr lang="en-US" altLang="zh-CN" sz="900" dirty="0">
                <a:solidFill>
                  <a:srgbClr val="FF3300"/>
                </a:solidFill>
              </a:rPr>
              <a:t>,</a:t>
            </a:r>
            <a:r>
              <a:rPr lang="zh-CN" altLang="en-US" sz="900" dirty="0">
                <a:solidFill>
                  <a:srgbClr val="FF3300"/>
                </a:solidFill>
              </a:rPr>
              <a:t>检查指纹触摸键上是否有其他异物</a:t>
            </a:r>
            <a:r>
              <a:rPr lang="en-US" altLang="zh-CN" sz="900" dirty="0">
                <a:solidFill>
                  <a:srgbClr val="FF3300"/>
                </a:solidFill>
              </a:rPr>
              <a:t>;</a:t>
            </a:r>
          </a:p>
          <a:p>
            <a:r>
              <a:rPr lang="en-US" altLang="zh-CN" sz="900" dirty="0">
                <a:solidFill>
                  <a:srgbClr val="FF3300"/>
                </a:solidFill>
              </a:rPr>
              <a:t>●</a:t>
            </a:r>
            <a:r>
              <a:rPr lang="zh-CN" altLang="en-US" sz="900" dirty="0">
                <a:solidFill>
                  <a:srgbClr val="FF3300"/>
                </a:solidFill>
              </a:rPr>
              <a:t>开通指纹支付后</a:t>
            </a:r>
            <a:r>
              <a:rPr lang="en-US" altLang="zh-CN" sz="900" dirty="0">
                <a:solidFill>
                  <a:srgbClr val="FF3300"/>
                </a:solidFill>
              </a:rPr>
              <a:t>,</a:t>
            </a:r>
            <a:r>
              <a:rPr lang="zh-CN" altLang="en-US" sz="900" dirty="0">
                <a:solidFill>
                  <a:srgbClr val="FF3300"/>
                </a:solidFill>
              </a:rPr>
              <a:t>应限额并妥善保管手机</a:t>
            </a:r>
            <a:r>
              <a:rPr lang="en-US" altLang="zh-CN" sz="900" dirty="0">
                <a:solidFill>
                  <a:srgbClr val="FF3300"/>
                </a:solidFill>
              </a:rPr>
              <a:t>,</a:t>
            </a:r>
            <a:r>
              <a:rPr lang="zh-CN" altLang="en-US" sz="900" dirty="0">
                <a:solidFill>
                  <a:srgbClr val="FF3300"/>
                </a:solidFill>
              </a:rPr>
              <a:t>避免被人盜用</a:t>
            </a:r>
            <a:r>
              <a:rPr lang="en-US" altLang="zh-CN" sz="900" dirty="0">
                <a:solidFill>
                  <a:srgbClr val="FF3300"/>
                </a:solidFill>
              </a:rPr>
              <a:t>;</a:t>
            </a:r>
          </a:p>
          <a:p>
            <a:r>
              <a:rPr lang="en-US" altLang="zh-CN" sz="900" dirty="0">
                <a:solidFill>
                  <a:srgbClr val="FF3300"/>
                </a:solidFill>
              </a:rPr>
              <a:t>●</a:t>
            </a:r>
            <a:r>
              <a:rPr lang="zh-CN" altLang="en-US" sz="900" dirty="0">
                <a:solidFill>
                  <a:srgbClr val="FF3300"/>
                </a:solidFill>
              </a:rPr>
              <a:t>尽量避免他人的指纹录入到自己的手机中。</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19989" y="2355726"/>
            <a:ext cx="3196427" cy="1474715"/>
          </a:xfrm>
          <a:prstGeom prst="rect">
            <a:avLst/>
          </a:prstGeom>
        </p:spPr>
      </p:pic>
    </p:spTree>
    <p:extLst>
      <p:ext uri="{BB962C8B-B14F-4D97-AF65-F5344CB8AC3E}">
        <p14:creationId xmlns:p14="http://schemas.microsoft.com/office/powerpoint/2010/main" val="3148693919"/>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75"/>
                                        </p:tgtEl>
                                        <p:attrNameLst>
                                          <p:attrName>style.visibility</p:attrName>
                                        </p:attrNameLst>
                                      </p:cBhvr>
                                      <p:to>
                                        <p:strVal val="visible"/>
                                      </p:to>
                                    </p:set>
                                    <p:animEffect transition="in" filter="fade">
                                      <p:cBhvr>
                                        <p:cTn id="7" dur="500"/>
                                        <p:tgtEl>
                                          <p:spTgt spid="47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74"/>
                                        </p:tgtEl>
                                        <p:attrNameLst>
                                          <p:attrName>style.visibility</p:attrName>
                                        </p:attrNameLst>
                                      </p:cBhvr>
                                      <p:to>
                                        <p:strVal val="visible"/>
                                      </p:to>
                                    </p:set>
                                    <p:animEffect transition="in" filter="fade">
                                      <p:cBhvr>
                                        <p:cTn id="11" dur="500"/>
                                        <p:tgtEl>
                                          <p:spTgt spid="47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73"/>
                                        </p:tgtEl>
                                        <p:attrNameLst>
                                          <p:attrName>style.visibility</p:attrName>
                                        </p:attrNameLst>
                                      </p:cBhvr>
                                      <p:to>
                                        <p:strVal val="visible"/>
                                      </p:to>
                                    </p:set>
                                    <p:animEffect transition="in" filter="fade">
                                      <p:cBhvr>
                                        <p:cTn id="15" dur="500"/>
                                        <p:tgtEl>
                                          <p:spTgt spid="47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68"/>
                                        </p:tgtEl>
                                        <p:attrNameLst>
                                          <p:attrName>style.visibility</p:attrName>
                                        </p:attrNameLst>
                                      </p:cBhvr>
                                      <p:to>
                                        <p:strVal val="visible"/>
                                      </p:to>
                                    </p:set>
                                    <p:animEffect transition="in" filter="fade">
                                      <p:cBhvr>
                                        <p:cTn id="19" dur="500"/>
                                        <p:tgtEl>
                                          <p:spTgt spid="46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69"/>
                                        </p:tgtEl>
                                        <p:attrNameLst>
                                          <p:attrName>style.visibility</p:attrName>
                                        </p:attrNameLst>
                                      </p:cBhvr>
                                      <p:to>
                                        <p:strVal val="visible"/>
                                      </p:to>
                                    </p:set>
                                    <p:animEffect transition="in" filter="fade">
                                      <p:cBhvr>
                                        <p:cTn id="23" dur="1000"/>
                                        <p:tgtEl>
                                          <p:spTgt spid="469"/>
                                        </p:tgtEl>
                                      </p:cBhvr>
                                    </p:animEffect>
                                    <p:anim calcmode="lin" valueType="num">
                                      <p:cBhvr>
                                        <p:cTn id="24" dur="1000" fill="hold"/>
                                        <p:tgtEl>
                                          <p:spTgt spid="469"/>
                                        </p:tgtEl>
                                        <p:attrNameLst>
                                          <p:attrName>ppt_x</p:attrName>
                                        </p:attrNameLst>
                                      </p:cBhvr>
                                      <p:tavLst>
                                        <p:tav tm="0">
                                          <p:val>
                                            <p:strVal val="#ppt_x"/>
                                          </p:val>
                                        </p:tav>
                                        <p:tav tm="100000">
                                          <p:val>
                                            <p:strVal val="#ppt_x"/>
                                          </p:val>
                                        </p:tav>
                                      </p:tavLst>
                                    </p:anim>
                                    <p:anim calcmode="lin" valueType="num">
                                      <p:cBhvr>
                                        <p:cTn id="25" dur="1000" fill="hold"/>
                                        <p:tgtEl>
                                          <p:spTgt spid="46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1000"/>
                                        <p:tgtEl>
                                          <p:spTgt spid="2"/>
                                        </p:tgtEl>
                                      </p:cBhvr>
                                    </p:animEffect>
                                    <p:anim calcmode="lin" valueType="num">
                                      <p:cBhvr>
                                        <p:cTn id="42" dur="1000" fill="hold"/>
                                        <p:tgtEl>
                                          <p:spTgt spid="2"/>
                                        </p:tgtEl>
                                        <p:attrNameLst>
                                          <p:attrName>ppt_x</p:attrName>
                                        </p:attrNameLst>
                                      </p:cBhvr>
                                      <p:tavLst>
                                        <p:tav tm="0">
                                          <p:val>
                                            <p:strVal val="#ppt_x"/>
                                          </p:val>
                                        </p:tav>
                                        <p:tav tm="100000">
                                          <p:val>
                                            <p:strVal val="#ppt_x"/>
                                          </p:val>
                                        </p:tav>
                                      </p:tavLst>
                                    </p:anim>
                                    <p:anim calcmode="lin" valueType="num">
                                      <p:cBhvr>
                                        <p:cTn id="4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468" name="矩形 467"/>
          <p:cNvSpPr/>
          <p:nvPr/>
        </p:nvSpPr>
        <p:spPr bwMode="auto">
          <a:xfrm>
            <a:off x="404533" y="1347614"/>
            <a:ext cx="8271923" cy="3535140"/>
          </a:xfrm>
          <a:prstGeom prst="rect">
            <a:avLst/>
          </a:prstGeom>
          <a:solidFill>
            <a:schemeClr val="bg1"/>
          </a:solidFill>
          <a:ln w="9525" cap="flat" cmpd="sng" algn="ctr">
            <a:solidFill>
              <a:schemeClr val="accent1">
                <a:lumMod val="40000"/>
                <a:lumOff val="60000"/>
              </a:schemeClr>
            </a:solidFill>
            <a:prstDash val="solid"/>
            <a:round/>
            <a:headEnd type="none" w="med" len="med"/>
            <a:tailEnd type="none" w="med" len="med"/>
          </a:ln>
          <a:effectLst/>
          <a:extLst/>
        </p:spPr>
        <p:txBody>
          <a:bodyPr lIns="68562" tIns="34281" rIns="68562" bIns="34281"/>
          <a:lstStyle/>
          <a:p>
            <a:pPr eaLnBrk="1" hangingPunct="1">
              <a:buFont typeface="Arial" pitchFamily="34" charset="0"/>
              <a:buNone/>
              <a:defRPr/>
            </a:pPr>
            <a:endParaRPr lang="zh-CN" altLang="en-US"/>
          </a:p>
        </p:txBody>
      </p:sp>
      <p:sp>
        <p:nvSpPr>
          <p:cNvPr id="469" name="矩形 468"/>
          <p:cNvSpPr/>
          <p:nvPr/>
        </p:nvSpPr>
        <p:spPr>
          <a:xfrm>
            <a:off x="683567" y="1635646"/>
            <a:ext cx="7604041" cy="284675"/>
          </a:xfrm>
          <a:prstGeom prst="rect">
            <a:avLst/>
          </a:prstGeom>
        </p:spPr>
        <p:txBody>
          <a:bodyPr wrap="square" lIns="68562" tIns="34281" rIns="68562" bIns="34281">
            <a:spAutoFit/>
          </a:bodyPr>
          <a:lstStyle/>
          <a:p>
            <a:pPr>
              <a:defRPr/>
            </a:pPr>
            <a:r>
              <a:rPr lang="zh-CN" altLang="en-US" sz="1400" dirty="0">
                <a:latin typeface="微软雅黑" pitchFamily="34" charset="-122"/>
                <a:ea typeface="微软雅黑" pitchFamily="34" charset="-122"/>
              </a:rPr>
              <a:t>网购诈骗是不法分子利用受害人在网购过程中的疏忽来实施的诈骗。</a:t>
            </a:r>
            <a:endParaRPr lang="zh-CN" altLang="en-US" sz="1400" dirty="0">
              <a:solidFill>
                <a:schemeClr val="accent1"/>
              </a:solidFill>
              <a:latin typeface="微软雅黑" pitchFamily="34" charset="-122"/>
              <a:ea typeface="微软雅黑" pitchFamily="34" charset="-122"/>
            </a:endParaRPr>
          </a:p>
        </p:txBody>
      </p:sp>
      <p:sp>
        <p:nvSpPr>
          <p:cNvPr id="473" name="矩形 472"/>
          <p:cNvSpPr>
            <a:spLocks noChangeArrowheads="1"/>
          </p:cNvSpPr>
          <p:nvPr/>
        </p:nvSpPr>
        <p:spPr bwMode="auto">
          <a:xfrm>
            <a:off x="808631" y="1090389"/>
            <a:ext cx="2107186" cy="401241"/>
          </a:xfrm>
          <a:prstGeom prst="rect">
            <a:avLst/>
          </a:prstGeom>
          <a:solidFill>
            <a:srgbClr val="2980B9"/>
          </a:solidFill>
          <a:ln>
            <a:noFill/>
          </a:ln>
        </p:spPr>
        <p:txBody>
          <a:bodyPr lIns="68562" tIns="34281" rIns="68562" bIns="34281"/>
          <a:lstStyle/>
          <a:p>
            <a:pPr eaLnBrk="1" hangingPunct="1"/>
            <a:endParaRPr lang="zh-CN" altLang="en-US"/>
          </a:p>
        </p:txBody>
      </p:sp>
      <p:sp>
        <p:nvSpPr>
          <p:cNvPr id="474" name="矩形 10"/>
          <p:cNvSpPr>
            <a:spLocks noChangeArrowheads="1"/>
          </p:cNvSpPr>
          <p:nvPr/>
        </p:nvSpPr>
        <p:spPr bwMode="auto">
          <a:xfrm>
            <a:off x="1331640" y="1122298"/>
            <a:ext cx="16561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a:solidFill>
                  <a:schemeClr val="bg1"/>
                </a:solidFill>
                <a:latin typeface="微软雅黑" pitchFamily="34" charset="-122"/>
                <a:ea typeface="微软雅黑" pitchFamily="34" charset="-122"/>
              </a:rPr>
              <a:t>防范网购诈骗</a:t>
            </a:r>
            <a:endParaRPr lang="zh-CN" altLang="en-US" b="1" dirty="0">
              <a:solidFill>
                <a:schemeClr val="bg1"/>
              </a:solidFill>
              <a:latin typeface="微软雅黑" pitchFamily="34" charset="-122"/>
              <a:ea typeface="微软雅黑" pitchFamily="34" charset="-122"/>
            </a:endParaRPr>
          </a:p>
        </p:txBody>
      </p:sp>
      <p:pic>
        <p:nvPicPr>
          <p:cNvPr id="475" name="图片 47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859408"/>
            <a:ext cx="658159" cy="632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6" name="图片 47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5" name="TextBox 4"/>
          <p:cNvSpPr txBox="1"/>
          <p:nvPr/>
        </p:nvSpPr>
        <p:spPr>
          <a:xfrm>
            <a:off x="3544242" y="2139702"/>
            <a:ext cx="4863828" cy="1754326"/>
          </a:xfrm>
          <a:prstGeom prst="rect">
            <a:avLst/>
          </a:prstGeom>
          <a:noFill/>
        </p:spPr>
        <p:txBody>
          <a:bodyPr wrap="square" rtlCol="0">
            <a:spAutoFit/>
          </a:bodyPr>
          <a:lstStyle/>
          <a:p>
            <a:r>
              <a:rPr lang="zh-CN" altLang="en-US" sz="1200" b="1" dirty="0">
                <a:solidFill>
                  <a:srgbClr val="FF3300"/>
                </a:solidFill>
                <a:latin typeface="微软雅黑" pitchFamily="34" charset="-122"/>
                <a:ea typeface="微软雅黑" pitchFamily="34" charset="-122"/>
              </a:rPr>
              <a:t>案例十二：网购退款诈骗</a:t>
            </a:r>
          </a:p>
          <a:p>
            <a:r>
              <a:rPr lang="zh-CN" altLang="en-US" sz="1200" dirty="0">
                <a:solidFill>
                  <a:srgbClr val="1F5E89"/>
                </a:solidFill>
                <a:latin typeface="微软雅黑" pitchFamily="34" charset="-122"/>
                <a:ea typeface="微软雅黑" pitchFamily="34" charset="-122"/>
              </a:rPr>
              <a:t>陈女士在某网款购平台上购买了件价格几十元的物品</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因对物品不满意申请退款。经沟通</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网店同意退款并指导陈女士通过某支付平台办理退款手续</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款项很快就退回至陈女士的银行卡</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但金额却为</a:t>
            </a:r>
            <a:r>
              <a:rPr lang="en-US" altLang="zh-CN" sz="1200" dirty="0">
                <a:solidFill>
                  <a:srgbClr val="1F5E89"/>
                </a:solidFill>
                <a:latin typeface="微软雅黑" pitchFamily="34" charset="-122"/>
                <a:ea typeface="微软雅黑" pitchFamily="34" charset="-122"/>
              </a:rPr>
              <a:t>1</a:t>
            </a:r>
            <a:r>
              <a:rPr lang="zh-CN" altLang="en-US" sz="1200" dirty="0">
                <a:solidFill>
                  <a:srgbClr val="1F5E89"/>
                </a:solidFill>
                <a:latin typeface="微软雅黑" pitchFamily="34" charset="-122"/>
                <a:ea typeface="微软雅黑" pitchFamily="34" charset="-122"/>
              </a:rPr>
              <a:t>万元。网店的电话紧跟而至</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声称由于误操作</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错转成了</a:t>
            </a:r>
            <a:r>
              <a:rPr lang="en-US" altLang="zh-CN" sz="1200" dirty="0">
                <a:solidFill>
                  <a:srgbClr val="1F5E89"/>
                </a:solidFill>
                <a:latin typeface="微软雅黑" pitchFamily="34" charset="-122"/>
                <a:ea typeface="微软雅黑" pitchFamily="34" charset="-122"/>
              </a:rPr>
              <a:t>1</a:t>
            </a:r>
            <a:r>
              <a:rPr lang="zh-CN" altLang="en-US" sz="1200" dirty="0">
                <a:solidFill>
                  <a:srgbClr val="1F5E89"/>
                </a:solidFill>
                <a:latin typeface="微软雅黑" pitchFamily="34" charset="-122"/>
                <a:ea typeface="微软雅黑" pitchFamily="34" charset="-122"/>
              </a:rPr>
              <a:t>万元，要求陈女士把钱退回到指定的账户</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否则就会报警。幸好陈女士警惕性较高</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立即向公安机关报案</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未造成资金损失。经调查</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陈女士在通过某支付平台办理退款时</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实际上是点开了支付平台的贷款页面并操作成功</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而不法分子谎称是其退款操作错误</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要求陈女士退回</a:t>
            </a:r>
            <a:r>
              <a:rPr lang="en-US" altLang="zh-CN" sz="1200" dirty="0">
                <a:solidFill>
                  <a:srgbClr val="1F5E89"/>
                </a:solidFill>
                <a:latin typeface="微软雅黑" pitchFamily="34" charset="-122"/>
                <a:ea typeface="微软雅黑" pitchFamily="34" charset="-122"/>
              </a:rPr>
              <a:t>,</a:t>
            </a:r>
            <a:r>
              <a:rPr lang="zh-CN" altLang="en-US" sz="1200" dirty="0">
                <a:solidFill>
                  <a:srgbClr val="1F5E89"/>
                </a:solidFill>
                <a:latin typeface="微软雅黑" pitchFamily="34" charset="-122"/>
                <a:ea typeface="微软雅黑" pitchFamily="34" charset="-122"/>
              </a:rPr>
              <a:t>以此实施诈骗。</a:t>
            </a:r>
          </a:p>
        </p:txBody>
      </p:sp>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安全攻略及典型案例</a:t>
            </a:r>
          </a:p>
        </p:txBody>
      </p:sp>
      <p:sp>
        <p:nvSpPr>
          <p:cNvPr id="15" name="TextBox 14"/>
          <p:cNvSpPr txBox="1"/>
          <p:nvPr/>
        </p:nvSpPr>
        <p:spPr>
          <a:xfrm>
            <a:off x="3563888" y="4011910"/>
            <a:ext cx="3024336" cy="784830"/>
          </a:xfrm>
          <a:prstGeom prst="rect">
            <a:avLst/>
          </a:prstGeom>
          <a:noFill/>
        </p:spPr>
        <p:txBody>
          <a:bodyPr wrap="square" rtlCol="0">
            <a:spAutoFit/>
          </a:bodyPr>
          <a:lstStyle/>
          <a:p>
            <a:r>
              <a:rPr lang="zh-CN" altLang="zh-CN" sz="900" dirty="0">
                <a:solidFill>
                  <a:srgbClr val="FF3300"/>
                </a:solidFill>
              </a:rPr>
              <a:t>安全提示：</a:t>
            </a:r>
            <a:r>
              <a:rPr lang="en-US" altLang="zh-CN" sz="900" dirty="0">
                <a:solidFill>
                  <a:srgbClr val="FF3300"/>
                </a:solidFill>
              </a:rPr>
              <a:t/>
            </a:r>
            <a:br>
              <a:rPr lang="en-US" altLang="zh-CN" sz="900" dirty="0">
                <a:solidFill>
                  <a:srgbClr val="FF3300"/>
                </a:solidFill>
              </a:rPr>
            </a:br>
            <a:r>
              <a:rPr lang="zh-CN" altLang="en-US" sz="900" dirty="0">
                <a:solidFill>
                  <a:srgbClr val="FF3300"/>
                </a:solidFill>
              </a:rPr>
              <a:t>●不点击陌生人发送的链接</a:t>
            </a:r>
            <a:r>
              <a:rPr lang="en-US" altLang="zh-CN" sz="900" dirty="0">
                <a:solidFill>
                  <a:srgbClr val="FF3300"/>
                </a:solidFill>
              </a:rPr>
              <a:t>,</a:t>
            </a:r>
            <a:r>
              <a:rPr lang="zh-CN" altLang="en-US" sz="900" dirty="0">
                <a:solidFill>
                  <a:srgbClr val="FF3300"/>
                </a:solidFill>
              </a:rPr>
              <a:t>不扫描陌生人发送的二维码</a:t>
            </a:r>
            <a:r>
              <a:rPr lang="en-US" altLang="zh-CN" sz="900" dirty="0">
                <a:solidFill>
                  <a:srgbClr val="FF3300"/>
                </a:solidFill>
              </a:rPr>
              <a:t>;</a:t>
            </a:r>
          </a:p>
          <a:p>
            <a:r>
              <a:rPr lang="en-US" altLang="zh-CN" sz="900" dirty="0">
                <a:solidFill>
                  <a:srgbClr val="FF3300"/>
                </a:solidFill>
              </a:rPr>
              <a:t>●</a:t>
            </a:r>
            <a:r>
              <a:rPr lang="zh-CN" altLang="en-US" sz="900" dirty="0">
                <a:solidFill>
                  <a:srgbClr val="FF3300"/>
                </a:solidFill>
              </a:rPr>
              <a:t>网购退款时</a:t>
            </a:r>
            <a:r>
              <a:rPr lang="en-US" altLang="zh-CN" sz="900" dirty="0">
                <a:solidFill>
                  <a:srgbClr val="FF3300"/>
                </a:solidFill>
              </a:rPr>
              <a:t>,</a:t>
            </a:r>
            <a:r>
              <a:rPr lang="zh-CN" altLang="en-US" sz="900" dirty="0">
                <a:solidFill>
                  <a:srgbClr val="FF3300"/>
                </a:solidFill>
              </a:rPr>
              <a:t>要在电商平台的官方网站操作</a:t>
            </a:r>
            <a:r>
              <a:rPr lang="en-US" altLang="zh-CN" sz="900" dirty="0">
                <a:solidFill>
                  <a:srgbClr val="FF3300"/>
                </a:solidFill>
              </a:rPr>
              <a:t>;</a:t>
            </a:r>
          </a:p>
          <a:p>
            <a:r>
              <a:rPr lang="en-US" altLang="zh-CN" sz="900" dirty="0">
                <a:solidFill>
                  <a:srgbClr val="FF3300"/>
                </a:solidFill>
              </a:rPr>
              <a:t>●</a:t>
            </a:r>
            <a:r>
              <a:rPr lang="zh-CN" altLang="en-US" sz="900" dirty="0">
                <a:solidFill>
                  <a:srgbClr val="FF3300"/>
                </a:solidFill>
              </a:rPr>
              <a:t>注意鉴別网址真伪</a:t>
            </a:r>
            <a:r>
              <a:rPr lang="en-US" altLang="zh-CN" sz="900" dirty="0">
                <a:solidFill>
                  <a:srgbClr val="FF3300"/>
                </a:solidFill>
              </a:rPr>
              <a:t>,</a:t>
            </a:r>
            <a:r>
              <a:rPr lang="zh-CN" altLang="en-US" sz="900" dirty="0">
                <a:solidFill>
                  <a:srgbClr val="FF3300"/>
                </a:solidFill>
              </a:rPr>
              <a:t>谨防账号密码被盗</a:t>
            </a:r>
          </a:p>
          <a:p>
            <a:r>
              <a:rPr lang="zh-CN" altLang="en-US" sz="900" dirty="0">
                <a:solidFill>
                  <a:srgbClr val="FF3300"/>
                </a:solidFill>
              </a:rPr>
              <a:t>●网络购物要留个心眼</a:t>
            </a:r>
            <a:r>
              <a:rPr lang="en-US" altLang="zh-CN" sz="900" dirty="0">
                <a:solidFill>
                  <a:srgbClr val="FF3300"/>
                </a:solidFill>
              </a:rPr>
              <a:t>,</a:t>
            </a:r>
            <a:r>
              <a:rPr lang="zh-CN" altLang="en-US" sz="900" dirty="0">
                <a:solidFill>
                  <a:srgbClr val="FF3300"/>
                </a:solidFill>
              </a:rPr>
              <a:t>千万别贪小便宜上大当。</a:t>
            </a:r>
          </a:p>
        </p:txBody>
      </p:sp>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4703" y="2571750"/>
            <a:ext cx="2927177" cy="1728192"/>
          </a:xfrm>
          <a:prstGeom prst="rect">
            <a:avLst/>
          </a:prstGeom>
        </p:spPr>
      </p:pic>
    </p:spTree>
    <p:extLst>
      <p:ext uri="{BB962C8B-B14F-4D97-AF65-F5344CB8AC3E}">
        <p14:creationId xmlns:p14="http://schemas.microsoft.com/office/powerpoint/2010/main" val="1588871950"/>
      </p:ext>
    </p:extLst>
  </p:cSld>
  <p:clrMapOvr>
    <a:masterClrMapping/>
  </p:clrMapOvr>
  <p:transition spd="slow" advClick="0" advTm="4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73"/>
                                        </p:tgtEl>
                                        <p:attrNameLst>
                                          <p:attrName>style.visibility</p:attrName>
                                        </p:attrNameLst>
                                      </p:cBhvr>
                                      <p:to>
                                        <p:strVal val="visible"/>
                                      </p:to>
                                    </p:set>
                                    <p:animEffect transition="in" filter="fade">
                                      <p:cBhvr>
                                        <p:cTn id="7" dur="1000"/>
                                        <p:tgtEl>
                                          <p:spTgt spid="473"/>
                                        </p:tgtEl>
                                      </p:cBhvr>
                                    </p:animEffect>
                                    <p:anim calcmode="lin" valueType="num">
                                      <p:cBhvr>
                                        <p:cTn id="8" dur="1000" fill="hold"/>
                                        <p:tgtEl>
                                          <p:spTgt spid="473"/>
                                        </p:tgtEl>
                                        <p:attrNameLst>
                                          <p:attrName>ppt_x</p:attrName>
                                        </p:attrNameLst>
                                      </p:cBhvr>
                                      <p:tavLst>
                                        <p:tav tm="0">
                                          <p:val>
                                            <p:strVal val="#ppt_x"/>
                                          </p:val>
                                        </p:tav>
                                        <p:tav tm="100000">
                                          <p:val>
                                            <p:strVal val="#ppt_x"/>
                                          </p:val>
                                        </p:tav>
                                      </p:tavLst>
                                    </p:anim>
                                    <p:anim calcmode="lin" valueType="num">
                                      <p:cBhvr>
                                        <p:cTn id="9" dur="1000" fill="hold"/>
                                        <p:tgtEl>
                                          <p:spTgt spid="47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74"/>
                                        </p:tgtEl>
                                        <p:attrNameLst>
                                          <p:attrName>style.visibility</p:attrName>
                                        </p:attrNameLst>
                                      </p:cBhvr>
                                      <p:to>
                                        <p:strVal val="visible"/>
                                      </p:to>
                                    </p:set>
                                    <p:animEffect transition="in" filter="fade">
                                      <p:cBhvr>
                                        <p:cTn id="13" dur="1000"/>
                                        <p:tgtEl>
                                          <p:spTgt spid="474"/>
                                        </p:tgtEl>
                                      </p:cBhvr>
                                    </p:animEffect>
                                    <p:anim calcmode="lin" valueType="num">
                                      <p:cBhvr>
                                        <p:cTn id="14" dur="1000" fill="hold"/>
                                        <p:tgtEl>
                                          <p:spTgt spid="474"/>
                                        </p:tgtEl>
                                        <p:attrNameLst>
                                          <p:attrName>ppt_x</p:attrName>
                                        </p:attrNameLst>
                                      </p:cBhvr>
                                      <p:tavLst>
                                        <p:tav tm="0">
                                          <p:val>
                                            <p:strVal val="#ppt_x"/>
                                          </p:val>
                                        </p:tav>
                                        <p:tav tm="100000">
                                          <p:val>
                                            <p:strVal val="#ppt_x"/>
                                          </p:val>
                                        </p:tav>
                                      </p:tavLst>
                                    </p:anim>
                                    <p:anim calcmode="lin" valueType="num">
                                      <p:cBhvr>
                                        <p:cTn id="15" dur="1000" fill="hold"/>
                                        <p:tgtEl>
                                          <p:spTgt spid="47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475"/>
                                        </p:tgtEl>
                                        <p:attrNameLst>
                                          <p:attrName>style.visibility</p:attrName>
                                        </p:attrNameLst>
                                      </p:cBhvr>
                                      <p:to>
                                        <p:strVal val="visible"/>
                                      </p:to>
                                    </p:set>
                                    <p:animEffect transition="in" filter="fade">
                                      <p:cBhvr>
                                        <p:cTn id="19" dur="1000"/>
                                        <p:tgtEl>
                                          <p:spTgt spid="475"/>
                                        </p:tgtEl>
                                      </p:cBhvr>
                                    </p:animEffect>
                                    <p:anim calcmode="lin" valueType="num">
                                      <p:cBhvr>
                                        <p:cTn id="20" dur="1000" fill="hold"/>
                                        <p:tgtEl>
                                          <p:spTgt spid="475"/>
                                        </p:tgtEl>
                                        <p:attrNameLst>
                                          <p:attrName>ppt_x</p:attrName>
                                        </p:attrNameLst>
                                      </p:cBhvr>
                                      <p:tavLst>
                                        <p:tav tm="0">
                                          <p:val>
                                            <p:strVal val="#ppt_x"/>
                                          </p:val>
                                        </p:tav>
                                        <p:tav tm="100000">
                                          <p:val>
                                            <p:strVal val="#ppt_x"/>
                                          </p:val>
                                        </p:tav>
                                      </p:tavLst>
                                    </p:anim>
                                    <p:anim calcmode="lin" valueType="num">
                                      <p:cBhvr>
                                        <p:cTn id="21" dur="1000" fill="hold"/>
                                        <p:tgtEl>
                                          <p:spTgt spid="47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68"/>
                                        </p:tgtEl>
                                        <p:attrNameLst>
                                          <p:attrName>style.visibility</p:attrName>
                                        </p:attrNameLst>
                                      </p:cBhvr>
                                      <p:to>
                                        <p:strVal val="visible"/>
                                      </p:to>
                                    </p:set>
                                    <p:animEffect transition="in" filter="fade">
                                      <p:cBhvr>
                                        <p:cTn id="25" dur="1000"/>
                                        <p:tgtEl>
                                          <p:spTgt spid="468"/>
                                        </p:tgtEl>
                                      </p:cBhvr>
                                    </p:animEffect>
                                    <p:anim calcmode="lin" valueType="num">
                                      <p:cBhvr>
                                        <p:cTn id="26" dur="1000" fill="hold"/>
                                        <p:tgtEl>
                                          <p:spTgt spid="468"/>
                                        </p:tgtEl>
                                        <p:attrNameLst>
                                          <p:attrName>ppt_x</p:attrName>
                                        </p:attrNameLst>
                                      </p:cBhvr>
                                      <p:tavLst>
                                        <p:tav tm="0">
                                          <p:val>
                                            <p:strVal val="#ppt_x"/>
                                          </p:val>
                                        </p:tav>
                                        <p:tav tm="100000">
                                          <p:val>
                                            <p:strVal val="#ppt_x"/>
                                          </p:val>
                                        </p:tav>
                                      </p:tavLst>
                                    </p:anim>
                                    <p:anim calcmode="lin" valueType="num">
                                      <p:cBhvr>
                                        <p:cTn id="27" dur="1000" fill="hold"/>
                                        <p:tgtEl>
                                          <p:spTgt spid="46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9"/>
                                        </p:tgtEl>
                                        <p:attrNameLst>
                                          <p:attrName>style.visibility</p:attrName>
                                        </p:attrNameLst>
                                      </p:cBhvr>
                                      <p:to>
                                        <p:strVal val="visible"/>
                                      </p:to>
                                    </p:set>
                                    <p:animEffect transition="in" filter="fade">
                                      <p:cBhvr>
                                        <p:cTn id="31" dur="1000"/>
                                        <p:tgtEl>
                                          <p:spTgt spid="469"/>
                                        </p:tgtEl>
                                      </p:cBhvr>
                                    </p:animEffect>
                                    <p:anim calcmode="lin" valueType="num">
                                      <p:cBhvr>
                                        <p:cTn id="32" dur="1000" fill="hold"/>
                                        <p:tgtEl>
                                          <p:spTgt spid="469"/>
                                        </p:tgtEl>
                                        <p:attrNameLst>
                                          <p:attrName>ppt_x</p:attrName>
                                        </p:attrNameLst>
                                      </p:cBhvr>
                                      <p:tavLst>
                                        <p:tav tm="0">
                                          <p:val>
                                            <p:strVal val="#ppt_x"/>
                                          </p:val>
                                        </p:tav>
                                        <p:tav tm="100000">
                                          <p:val>
                                            <p:strVal val="#ppt_x"/>
                                          </p:val>
                                        </p:tav>
                                      </p:tavLst>
                                    </p:anim>
                                    <p:anim calcmode="lin" valueType="num">
                                      <p:cBhvr>
                                        <p:cTn id="33" dur="1000" fill="hold"/>
                                        <p:tgtEl>
                                          <p:spTgt spid="469"/>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1000"/>
                                        <p:tgtEl>
                                          <p:spTgt spid="2"/>
                                        </p:tgtEl>
                                      </p:cBhvr>
                                    </p:animEffect>
                                    <p:anim calcmode="lin" valueType="num">
                                      <p:cBhvr>
                                        <p:cTn id="50" dur="1000" fill="hold"/>
                                        <p:tgtEl>
                                          <p:spTgt spid="2"/>
                                        </p:tgtEl>
                                        <p:attrNameLst>
                                          <p:attrName>ppt_x</p:attrName>
                                        </p:attrNameLst>
                                      </p:cBhvr>
                                      <p:tavLst>
                                        <p:tav tm="0">
                                          <p:val>
                                            <p:strVal val="#ppt_x"/>
                                          </p:val>
                                        </p:tav>
                                        <p:tav tm="100000">
                                          <p:val>
                                            <p:strVal val="#ppt_x"/>
                                          </p:val>
                                        </p:tav>
                                      </p:tavLst>
                                    </p:anim>
                                    <p:anim calcmode="lin" valueType="num">
                                      <p:cBhvr>
                                        <p:cTn id="5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 grpId="0" animBg="1"/>
      <p:bldP spid="469" grpId="0"/>
      <p:bldP spid="473" grpId="0" animBg="1"/>
      <p:bldP spid="474" grpId="0"/>
      <p:bldP spid="5"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任意多边形: 形状 10"/>
          <p:cNvSpPr/>
          <p:nvPr/>
        </p:nvSpPr>
        <p:spPr>
          <a:xfrm rot="2700000">
            <a:off x="-602880" y="-566822"/>
            <a:ext cx="4071422" cy="4375470"/>
          </a:xfrm>
          <a:custGeom>
            <a:avLst/>
            <a:gdLst>
              <a:gd name="connsiteX0" fmla="*/ 0 w 5428563"/>
              <a:gd name="connsiteY0" fmla="*/ 2574839 h 5504327"/>
              <a:gd name="connsiteX1" fmla="*/ 2574839 w 5428563"/>
              <a:gd name="connsiteY1" fmla="*/ 0 h 5504327"/>
              <a:gd name="connsiteX2" fmla="*/ 4511157 w 5428563"/>
              <a:gd name="connsiteY2" fmla="*/ 0 h 5504327"/>
              <a:gd name="connsiteX3" fmla="*/ 5428563 w 5428563"/>
              <a:gd name="connsiteY3" fmla="*/ 917406 h 5504327"/>
              <a:gd name="connsiteX4" fmla="*/ 5428563 w 5428563"/>
              <a:gd name="connsiteY4" fmla="*/ 4586921 h 5504327"/>
              <a:gd name="connsiteX5" fmla="*/ 4511157 w 5428563"/>
              <a:gd name="connsiteY5" fmla="*/ 5504327 h 5504327"/>
              <a:gd name="connsiteX6" fmla="*/ 2929489 w 5428563"/>
              <a:gd name="connsiteY6" fmla="*/ 5504327 h 5504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28563" h="5504327">
                <a:moveTo>
                  <a:pt x="0" y="2574839"/>
                </a:moveTo>
                <a:lnTo>
                  <a:pt x="2574839" y="0"/>
                </a:lnTo>
                <a:lnTo>
                  <a:pt x="4511157" y="0"/>
                </a:lnTo>
                <a:cubicBezTo>
                  <a:pt x="5017826" y="0"/>
                  <a:pt x="5428563" y="410737"/>
                  <a:pt x="5428563" y="917406"/>
                </a:cubicBezTo>
                <a:lnTo>
                  <a:pt x="5428563" y="4586921"/>
                </a:lnTo>
                <a:cubicBezTo>
                  <a:pt x="5428563" y="5093590"/>
                  <a:pt x="5017826" y="5504327"/>
                  <a:pt x="4511157" y="5504327"/>
                </a:cubicBezTo>
                <a:lnTo>
                  <a:pt x="2929489" y="5504327"/>
                </a:lnTo>
                <a:close/>
              </a:path>
            </a:pathLst>
          </a:cu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文本框 12"/>
          <p:cNvSpPr txBox="1"/>
          <p:nvPr/>
        </p:nvSpPr>
        <p:spPr>
          <a:xfrm>
            <a:off x="4572000" y="2643758"/>
            <a:ext cx="2446824" cy="992579"/>
          </a:xfrm>
          <a:prstGeom prst="rect">
            <a:avLst/>
          </a:prstGeom>
          <a:noFill/>
        </p:spPr>
        <p:txBody>
          <a:bodyPr wrap="none" lIns="68580" tIns="34290" rIns="68580" bIns="34290" rtlCol="0">
            <a:spAutoFit/>
            <a:scene3d>
              <a:camera prst="orthographicFront"/>
              <a:lightRig rig="threePt" dir="t"/>
            </a:scene3d>
            <a:sp3d contourW="6350"/>
          </a:bodyPr>
          <a:lstStyle/>
          <a:p>
            <a:pPr algn="ctr">
              <a:defRPr/>
            </a:pPr>
            <a:r>
              <a:rPr lang="zh-CN" altLang="en-US" sz="3000" b="1" dirty="0">
                <a:solidFill>
                  <a:srgbClr val="2980B9"/>
                </a:solidFill>
                <a:latin typeface="Arial"/>
                <a:ea typeface="微软雅黑"/>
              </a:rPr>
              <a:t>提升安全意识</a:t>
            </a:r>
            <a:endParaRPr lang="en-US" altLang="zh-CN" sz="3000" b="1" dirty="0">
              <a:solidFill>
                <a:srgbClr val="2980B9"/>
              </a:solidFill>
              <a:latin typeface="Arial"/>
              <a:ea typeface="微软雅黑"/>
            </a:endParaRPr>
          </a:p>
          <a:p>
            <a:pPr algn="ctr">
              <a:defRPr/>
            </a:pPr>
            <a:r>
              <a:rPr lang="zh-CN" altLang="en-US" sz="3000" b="1" dirty="0">
                <a:solidFill>
                  <a:srgbClr val="2980B9"/>
                </a:solidFill>
                <a:latin typeface="Arial"/>
                <a:ea typeface="微软雅黑"/>
              </a:rPr>
              <a:t>培养良好习惯</a:t>
            </a:r>
          </a:p>
        </p:txBody>
      </p:sp>
      <p:pic>
        <p:nvPicPr>
          <p:cNvPr id="5" name="图片占位符 4"/>
          <p:cNvPicPr>
            <a:picLocks noGrp="1" noChangeAspect="1"/>
          </p:cNvPicPr>
          <p:nvPr>
            <p:ph type="pic" sz="quarter" idx="10"/>
          </p:nvPr>
        </p:nvPicPr>
        <p:blipFill>
          <a:blip r:embed="rId3">
            <a:extLst>
              <a:ext uri="{28A0092B-C50C-407E-A947-70E740481C1C}">
                <a14:useLocalDpi xmlns:a14="http://schemas.microsoft.com/office/drawing/2010/main" val="0"/>
              </a:ext>
            </a:extLst>
          </a:blip>
          <a:stretch>
            <a:fillRect/>
          </a:stretch>
        </p:blipFill>
        <p:spPr>
          <a:xfrm>
            <a:off x="360" y="0"/>
            <a:ext cx="3958723" cy="4147524"/>
          </a:xfrm>
        </p:spPr>
      </p:pic>
      <p:cxnSp>
        <p:nvCxnSpPr>
          <p:cNvPr id="14" name="直接连接符 13"/>
          <p:cNvCxnSpPr/>
          <p:nvPr/>
        </p:nvCxnSpPr>
        <p:spPr>
          <a:xfrm>
            <a:off x="4572000" y="2426875"/>
            <a:ext cx="23513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71066" y="315146"/>
            <a:ext cx="1080120" cy="1340965"/>
          </a:xfrm>
          <a:prstGeom prst="rect">
            <a:avLst/>
          </a:prstGeom>
        </p:spPr>
      </p:pic>
      <p:sp>
        <p:nvSpPr>
          <p:cNvPr id="9" name="文本框 11"/>
          <p:cNvSpPr txBox="1"/>
          <p:nvPr/>
        </p:nvSpPr>
        <p:spPr>
          <a:xfrm>
            <a:off x="5004048" y="1707654"/>
            <a:ext cx="1523494" cy="623248"/>
          </a:xfrm>
          <a:prstGeom prst="rect">
            <a:avLst/>
          </a:prstGeom>
          <a:noFill/>
        </p:spPr>
        <p:txBody>
          <a:bodyPr wrap="none" lIns="68580" tIns="34290" rIns="68580" bIns="34290" rtlCol="0">
            <a:spAutoFit/>
            <a:scene3d>
              <a:camera prst="orthographicFront"/>
              <a:lightRig rig="threePt" dir="t"/>
            </a:scene3d>
            <a:sp3d contourW="6350"/>
          </a:bodyPr>
          <a:lstStyle>
            <a:defPPr>
              <a:defRPr lang="zh-CN"/>
            </a:defPPr>
            <a:lvl1pPr>
              <a:defRPr sz="2800" b="1">
                <a:solidFill>
                  <a:schemeClr val="tx1">
                    <a:lumMod val="75000"/>
                    <a:lumOff val="25000"/>
                  </a:schemeClr>
                </a:solidFill>
              </a:defRPr>
            </a:lvl1pPr>
          </a:lstStyle>
          <a:p>
            <a:pPr>
              <a:defRPr/>
            </a:pPr>
            <a:r>
              <a:rPr lang="zh-CN" altLang="en-US" sz="3600" dirty="0">
                <a:solidFill>
                  <a:schemeClr val="tx2"/>
                </a:solidFill>
                <a:latin typeface="Arial"/>
                <a:ea typeface="微软雅黑"/>
              </a:rPr>
              <a:t>第四章</a:t>
            </a:r>
          </a:p>
        </p:txBody>
      </p:sp>
    </p:spTree>
    <p:extLst>
      <p:ext uri="{BB962C8B-B14F-4D97-AF65-F5344CB8AC3E}">
        <p14:creationId xmlns:p14="http://schemas.microsoft.com/office/powerpoint/2010/main" val="193346618"/>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圆角矩形 37"/>
          <p:cNvSpPr/>
          <p:nvPr/>
        </p:nvSpPr>
        <p:spPr>
          <a:xfrm>
            <a:off x="837068" y="4105404"/>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827584" y="3601348"/>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827584" y="3097292"/>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827584" y="2593236"/>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827584" y="2089180"/>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圆角矩形 32"/>
          <p:cNvSpPr/>
          <p:nvPr/>
        </p:nvSpPr>
        <p:spPr>
          <a:xfrm>
            <a:off x="827584" y="1585124"/>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837068" y="1059582"/>
            <a:ext cx="7074480" cy="338554"/>
          </a:xfrm>
          <a:prstGeom prst="roundRect">
            <a:avLst/>
          </a:prstGeom>
          <a:solidFill>
            <a:schemeClr val="bg1"/>
          </a:solidFill>
          <a:ln w="3175">
            <a:solidFill>
              <a:srgbClr val="2675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a:cxnSpLocks/>
          </p:cNvCxnSpPr>
          <p:nvPr/>
        </p:nvCxnSpPr>
        <p:spPr>
          <a:xfrm>
            <a:off x="404533" y="767689"/>
            <a:ext cx="873946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1" name="任意多边形: 形状 10"/>
          <p:cNvSpPr/>
          <p:nvPr/>
        </p:nvSpPr>
        <p:spPr>
          <a:xfrm rot="2700000">
            <a:off x="7677144"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2" name="任意多边形: 形状 11"/>
          <p:cNvSpPr/>
          <p:nvPr/>
        </p:nvSpPr>
        <p:spPr>
          <a:xfrm rot="2700000">
            <a:off x="8016011"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sp>
        <p:nvSpPr>
          <p:cNvPr id="13" name="任意多边形: 形状 12"/>
          <p:cNvSpPr/>
          <p:nvPr/>
        </p:nvSpPr>
        <p:spPr>
          <a:xfrm rot="2700000">
            <a:off x="8354876" y="605293"/>
            <a:ext cx="324792" cy="324792"/>
          </a:xfrm>
          <a:custGeom>
            <a:avLst/>
            <a:gdLst>
              <a:gd name="connsiteX0" fmla="*/ 29688 w 542085"/>
              <a:gd name="connsiteY0" fmla="*/ 29687 h 542085"/>
              <a:gd name="connsiteX1" fmla="*/ 101359 w 542085"/>
              <a:gd name="connsiteY1" fmla="*/ 0 h 542085"/>
              <a:gd name="connsiteX2" fmla="*/ 506782 w 542085"/>
              <a:gd name="connsiteY2" fmla="*/ 0 h 542085"/>
              <a:gd name="connsiteX3" fmla="*/ 542085 w 542085"/>
              <a:gd name="connsiteY3" fmla="*/ 7127 h 542085"/>
              <a:gd name="connsiteX4" fmla="*/ 7127 w 542085"/>
              <a:gd name="connsiteY4" fmla="*/ 542085 h 542085"/>
              <a:gd name="connsiteX5" fmla="*/ 0 w 542085"/>
              <a:gd name="connsiteY5" fmla="*/ 506782 h 542085"/>
              <a:gd name="connsiteX6" fmla="*/ 0 w 542085"/>
              <a:gd name="connsiteY6" fmla="*/ 101359 h 542085"/>
              <a:gd name="connsiteX7" fmla="*/ 29688 w 542085"/>
              <a:gd name="connsiteY7" fmla="*/ 29687 h 542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2085" h="542085">
                <a:moveTo>
                  <a:pt x="29688" y="29687"/>
                </a:moveTo>
                <a:cubicBezTo>
                  <a:pt x="48030" y="11345"/>
                  <a:pt x="73370" y="0"/>
                  <a:pt x="101359" y="0"/>
                </a:cubicBezTo>
                <a:lnTo>
                  <a:pt x="506782" y="0"/>
                </a:lnTo>
                <a:lnTo>
                  <a:pt x="542085" y="7127"/>
                </a:lnTo>
                <a:lnTo>
                  <a:pt x="7127" y="542085"/>
                </a:lnTo>
                <a:lnTo>
                  <a:pt x="0" y="506782"/>
                </a:lnTo>
                <a:lnTo>
                  <a:pt x="0" y="101359"/>
                </a:lnTo>
                <a:cubicBezTo>
                  <a:pt x="0" y="73369"/>
                  <a:pt x="11345" y="48029"/>
                  <a:pt x="29688" y="29687"/>
                </a:cubicBezTo>
                <a:close/>
              </a:path>
            </a:pathLst>
          </a:cu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endParaRPr lang="zh-CN" altLang="en-US">
              <a:solidFill>
                <a:srgbClr val="FFFFFF"/>
              </a:solidFill>
              <a:latin typeface="Arial"/>
              <a:ea typeface="微软雅黑"/>
            </a:endParaRPr>
          </a:p>
        </p:txBody>
      </p:sp>
      <p:pic>
        <p:nvPicPr>
          <p:cNvPr id="476" name="图片 47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0955" y="4070625"/>
            <a:ext cx="771525" cy="952500"/>
          </a:xfrm>
          <a:prstGeom prst="rect">
            <a:avLst/>
          </a:prstGeom>
        </p:spPr>
      </p:pic>
      <p:sp>
        <p:nvSpPr>
          <p:cNvPr id="21" name="文本框 5"/>
          <p:cNvSpPr txBox="1"/>
          <p:nvPr/>
        </p:nvSpPr>
        <p:spPr>
          <a:xfrm>
            <a:off x="332432" y="275193"/>
            <a:ext cx="6399808" cy="438581"/>
          </a:xfrm>
          <a:prstGeom prst="rect">
            <a:avLst/>
          </a:prstGeom>
          <a:noFill/>
        </p:spPr>
        <p:txBody>
          <a:bodyPr wrap="square" lIns="68580" tIns="34290" rIns="68580" bIns="34290" rtlCol="0">
            <a:spAutoFit/>
            <a:scene3d>
              <a:camera prst="orthographicFront"/>
              <a:lightRig rig="threePt" dir="t"/>
            </a:scene3d>
            <a:sp3d contourW="6350"/>
          </a:bodyPr>
          <a:lstStyle/>
          <a:p>
            <a:pPr>
              <a:defRPr/>
            </a:pPr>
            <a:r>
              <a:rPr lang="zh-CN" altLang="en-US" sz="2400" b="1" dirty="0">
                <a:solidFill>
                  <a:srgbClr val="2980B9"/>
                </a:solidFill>
                <a:latin typeface="Arial"/>
                <a:ea typeface="微软雅黑"/>
              </a:rPr>
              <a:t>提升安全意识，培养良好习惯</a:t>
            </a:r>
          </a:p>
        </p:txBody>
      </p:sp>
      <p:sp>
        <p:nvSpPr>
          <p:cNvPr id="2" name="矩形 1"/>
          <p:cNvSpPr/>
          <p:nvPr/>
        </p:nvSpPr>
        <p:spPr>
          <a:xfrm>
            <a:off x="837068" y="1059582"/>
            <a:ext cx="7232135" cy="338554"/>
          </a:xfrm>
          <a:prstGeom prst="rect">
            <a:avLst/>
          </a:prstGeom>
        </p:spPr>
        <p:txBody>
          <a:bodyPr wrap="square">
            <a:spAutoFit/>
          </a:bodyPr>
          <a:lstStyle/>
          <a:p>
            <a:r>
              <a:rPr lang="zh-CN" altLang="en-US" sz="1600" dirty="0">
                <a:latin typeface="微软雅黑" pitchFamily="34" charset="-122"/>
                <a:ea typeface="微软雅黑" pitchFamily="34" charset="-122"/>
              </a:rPr>
              <a:t>经常用于网络支付的银行卡不要存放太多资金</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设置每日网络消费、转账限额。</a:t>
            </a:r>
            <a:endParaRPr lang="en-US" altLang="zh-CN" sz="1600" dirty="0">
              <a:latin typeface="微软雅黑" pitchFamily="34" charset="-122"/>
              <a:ea typeface="微软雅黑" pitchFamily="34" charset="-122"/>
            </a:endParaRPr>
          </a:p>
        </p:txBody>
      </p:sp>
      <p:sp>
        <p:nvSpPr>
          <p:cNvPr id="6" name="圆角矩形 5"/>
          <p:cNvSpPr/>
          <p:nvPr/>
        </p:nvSpPr>
        <p:spPr>
          <a:xfrm>
            <a:off x="404533" y="1059582"/>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sp>
        <p:nvSpPr>
          <p:cNvPr id="18" name="圆角矩形 17"/>
          <p:cNvSpPr/>
          <p:nvPr/>
        </p:nvSpPr>
        <p:spPr>
          <a:xfrm>
            <a:off x="395536" y="1635646"/>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sp>
        <p:nvSpPr>
          <p:cNvPr id="19" name="圆角矩形 18"/>
          <p:cNvSpPr/>
          <p:nvPr/>
        </p:nvSpPr>
        <p:spPr>
          <a:xfrm>
            <a:off x="404533" y="2139702"/>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sp>
        <p:nvSpPr>
          <p:cNvPr id="20" name="圆角矩形 19"/>
          <p:cNvSpPr/>
          <p:nvPr/>
        </p:nvSpPr>
        <p:spPr>
          <a:xfrm>
            <a:off x="403920" y="2643758"/>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sp>
        <p:nvSpPr>
          <p:cNvPr id="22" name="圆角矩形 21"/>
          <p:cNvSpPr/>
          <p:nvPr/>
        </p:nvSpPr>
        <p:spPr>
          <a:xfrm>
            <a:off x="395536" y="3147814"/>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5</a:t>
            </a:r>
            <a:endParaRPr lang="zh-CN" altLang="en-US" dirty="0"/>
          </a:p>
        </p:txBody>
      </p:sp>
      <p:sp>
        <p:nvSpPr>
          <p:cNvPr id="23" name="圆角矩形 22"/>
          <p:cNvSpPr/>
          <p:nvPr/>
        </p:nvSpPr>
        <p:spPr>
          <a:xfrm>
            <a:off x="407593" y="3651870"/>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6</a:t>
            </a:r>
            <a:endParaRPr lang="zh-CN" altLang="en-US" dirty="0"/>
          </a:p>
        </p:txBody>
      </p:sp>
      <p:sp>
        <p:nvSpPr>
          <p:cNvPr id="24" name="圆角矩形 23"/>
          <p:cNvSpPr/>
          <p:nvPr/>
        </p:nvSpPr>
        <p:spPr>
          <a:xfrm>
            <a:off x="407593" y="4155926"/>
            <a:ext cx="288032" cy="288032"/>
          </a:xfrm>
          <a:prstGeom prst="roundRect">
            <a:avLst/>
          </a:prstGeom>
          <a:solidFill>
            <a:srgbClr val="FF33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7</a:t>
            </a:r>
            <a:endParaRPr lang="zh-CN" altLang="en-US" dirty="0"/>
          </a:p>
        </p:txBody>
      </p:sp>
      <p:sp>
        <p:nvSpPr>
          <p:cNvPr id="26" name="矩形 25"/>
          <p:cNvSpPr/>
          <p:nvPr/>
        </p:nvSpPr>
        <p:spPr>
          <a:xfrm>
            <a:off x="827584" y="1585124"/>
            <a:ext cx="6782293"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签约短信通知服务和盗刷保险服务</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可以为资金财产安全保驾护航。</a:t>
            </a:r>
            <a:endParaRPr lang="en-US" altLang="zh-CN" sz="1600" dirty="0">
              <a:latin typeface="微软雅黑" pitchFamily="34" charset="-122"/>
              <a:ea typeface="微软雅黑" pitchFamily="34" charset="-122"/>
            </a:endParaRPr>
          </a:p>
        </p:txBody>
      </p:sp>
      <p:sp>
        <p:nvSpPr>
          <p:cNvPr id="27" name="矩形 26"/>
          <p:cNvSpPr/>
          <p:nvPr/>
        </p:nvSpPr>
        <p:spPr>
          <a:xfrm>
            <a:off x="827584" y="2067694"/>
            <a:ext cx="7983404"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不同网络支付账号建议设置不同密码。</a:t>
            </a:r>
            <a:endParaRPr lang="en-US" altLang="zh-CN" sz="1600" dirty="0">
              <a:latin typeface="微软雅黑" pitchFamily="34" charset="-122"/>
              <a:ea typeface="微软雅黑" pitchFamily="34" charset="-122"/>
            </a:endParaRPr>
          </a:p>
        </p:txBody>
      </p:sp>
      <p:sp>
        <p:nvSpPr>
          <p:cNvPr id="28" name="矩形 27"/>
          <p:cNvSpPr/>
          <p:nvPr/>
        </p:nvSpPr>
        <p:spPr>
          <a:xfrm>
            <a:off x="827584" y="2571750"/>
            <a:ext cx="6696744"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用于网络支付的电脑或移动终端应安装安全软件</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并定期进行扫描。</a:t>
            </a:r>
            <a:endParaRPr lang="en-US" altLang="zh-CN" sz="1600" dirty="0">
              <a:latin typeface="微软雅黑" pitchFamily="34" charset="-122"/>
              <a:ea typeface="微软雅黑" pitchFamily="34" charset="-122"/>
            </a:endParaRPr>
          </a:p>
        </p:txBody>
      </p:sp>
      <p:sp>
        <p:nvSpPr>
          <p:cNvPr id="29" name="矩形 28"/>
          <p:cNvSpPr/>
          <p:nvPr/>
        </p:nvSpPr>
        <p:spPr>
          <a:xfrm>
            <a:off x="827584" y="3075806"/>
            <a:ext cx="6782293"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不要点击来历不明的链接</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在进行网络支付或退款等操作时应登录正规网站。</a:t>
            </a:r>
            <a:endParaRPr lang="en-US" altLang="zh-CN" sz="1600" dirty="0">
              <a:latin typeface="微软雅黑" pitchFamily="34" charset="-122"/>
              <a:ea typeface="微软雅黑" pitchFamily="34" charset="-122"/>
            </a:endParaRPr>
          </a:p>
        </p:txBody>
      </p:sp>
      <p:sp>
        <p:nvSpPr>
          <p:cNvPr id="30" name="矩形 29"/>
          <p:cNvSpPr/>
          <p:nvPr/>
        </p:nvSpPr>
        <p:spPr>
          <a:xfrm>
            <a:off x="827584" y="3601348"/>
            <a:ext cx="6264696"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不要告诉他人网络支付的密码和验证码等关键信息。</a:t>
            </a:r>
            <a:endParaRPr lang="en-US" altLang="zh-CN" sz="1600" dirty="0">
              <a:latin typeface="微软雅黑" pitchFamily="34" charset="-122"/>
              <a:ea typeface="微软雅黑" pitchFamily="34" charset="-122"/>
            </a:endParaRPr>
          </a:p>
        </p:txBody>
      </p:sp>
      <p:sp>
        <p:nvSpPr>
          <p:cNvPr id="31" name="矩形 30"/>
          <p:cNvSpPr/>
          <p:nvPr/>
        </p:nvSpPr>
        <p:spPr>
          <a:xfrm>
            <a:off x="827584" y="4105404"/>
            <a:ext cx="6696744" cy="338554"/>
          </a:xfrm>
          <a:prstGeom prst="rect">
            <a:avLst/>
          </a:prstGeom>
        </p:spPr>
        <p:txBody>
          <a:bodyPr wrap="square">
            <a:spAutoFit/>
          </a:bodyPr>
          <a:lstStyle/>
          <a:p>
            <a:pPr algn="just"/>
            <a:r>
              <a:rPr lang="zh-CN" altLang="en-US" sz="1600" dirty="0">
                <a:latin typeface="微软雅黑" pitchFamily="34" charset="-122"/>
                <a:ea typeface="微软雅黑" pitchFamily="34" charset="-122"/>
              </a:rPr>
              <a:t>不要登录非法网站</a:t>
            </a:r>
            <a:r>
              <a:rPr lang="en-US" altLang="zh-CN" sz="1600" dirty="0">
                <a:latin typeface="微软雅黑" pitchFamily="34" charset="-122"/>
                <a:ea typeface="微软雅黑" pitchFamily="34" charset="-122"/>
              </a:rPr>
              <a:t>,</a:t>
            </a:r>
            <a:r>
              <a:rPr lang="zh-CN" altLang="en-US" sz="1600" dirty="0">
                <a:latin typeface="微软雅黑" pitchFamily="34" charset="-122"/>
                <a:ea typeface="微软雅黑" pitchFamily="34" charset="-122"/>
              </a:rPr>
              <a:t>避免电脑或移动终端被植入木马病毒。</a:t>
            </a:r>
            <a:endParaRPr lang="en-US" altLang="zh-CN" sz="1600" dirty="0">
              <a:latin typeface="微软雅黑" pitchFamily="34" charset="-122"/>
              <a:ea typeface="微软雅黑" pitchFamily="34" charset="-122"/>
            </a:endParaRPr>
          </a:p>
        </p:txBody>
      </p:sp>
    </p:spTree>
    <p:extLst>
      <p:ext uri="{BB962C8B-B14F-4D97-AF65-F5344CB8AC3E}">
        <p14:creationId xmlns:p14="http://schemas.microsoft.com/office/powerpoint/2010/main" val="3148724514"/>
      </p:ext>
    </p:extLst>
  </p:cSld>
  <p:clrMapOvr>
    <a:masterClrMapping/>
  </p:clrMapOvr>
  <mc:AlternateContent xmlns:mc="http://schemas.openxmlformats.org/markup-compatibility/2006" xmlns:p14="http://schemas.microsoft.com/office/powerpoint/2010/main">
    <mc:Choice Requires="p14">
      <p:transition spd="slow" p14:dur="1600" advClick="0" advTm="4000">
        <p:blinds dir="vert"/>
      </p:transition>
    </mc:Choice>
    <mc:Fallback xmlns="">
      <p:transition spd="slow" advClick="0" advTm="4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1000"/>
                                        <p:tgtEl>
                                          <p:spTgt spid="33"/>
                                        </p:tgtEl>
                                      </p:cBhvr>
                                    </p:animEffect>
                                    <p:anim calcmode="lin" valueType="num">
                                      <p:cBhvr>
                                        <p:cTn id="25" dur="1000" fill="hold"/>
                                        <p:tgtEl>
                                          <p:spTgt spid="33"/>
                                        </p:tgtEl>
                                        <p:attrNameLst>
                                          <p:attrName>ppt_x</p:attrName>
                                        </p:attrNameLst>
                                      </p:cBhvr>
                                      <p:tavLst>
                                        <p:tav tm="0">
                                          <p:val>
                                            <p:strVal val="#ppt_x"/>
                                          </p:val>
                                        </p:tav>
                                        <p:tav tm="100000">
                                          <p:val>
                                            <p:strVal val="#ppt_x"/>
                                          </p:val>
                                        </p:tav>
                                      </p:tavLst>
                                    </p:anim>
                                    <p:anim calcmode="lin" valueType="num">
                                      <p:cBhvr>
                                        <p:cTn id="26" dur="1000" fill="hold"/>
                                        <p:tgtEl>
                                          <p:spTgt spid="33"/>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fade">
                                      <p:cBhvr>
                                        <p:cTn id="29" dur="1000"/>
                                        <p:tgtEl>
                                          <p:spTgt spid="26"/>
                                        </p:tgtEl>
                                      </p:cBhvr>
                                    </p:animEffect>
                                    <p:anim calcmode="lin" valueType="num">
                                      <p:cBhvr>
                                        <p:cTn id="30" dur="1000" fill="hold"/>
                                        <p:tgtEl>
                                          <p:spTgt spid="26"/>
                                        </p:tgtEl>
                                        <p:attrNameLst>
                                          <p:attrName>ppt_x</p:attrName>
                                        </p:attrNameLst>
                                      </p:cBhvr>
                                      <p:tavLst>
                                        <p:tav tm="0">
                                          <p:val>
                                            <p:strVal val="#ppt_x"/>
                                          </p:val>
                                        </p:tav>
                                        <p:tav tm="100000">
                                          <p:val>
                                            <p:strVal val="#ppt_x"/>
                                          </p:val>
                                        </p:tav>
                                      </p:tavLst>
                                    </p:anim>
                                    <p:anim calcmode="lin" valueType="num">
                                      <p:cBhvr>
                                        <p:cTn id="31" dur="1000" fill="hold"/>
                                        <p:tgtEl>
                                          <p:spTgt spid="26"/>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1000"/>
                                        <p:tgtEl>
                                          <p:spTgt spid="27"/>
                                        </p:tgtEl>
                                      </p:cBhvr>
                                    </p:animEffect>
                                    <p:anim calcmode="lin" valueType="num">
                                      <p:cBhvr>
                                        <p:cTn id="52" dur="1000" fill="hold"/>
                                        <p:tgtEl>
                                          <p:spTgt spid="27"/>
                                        </p:tgtEl>
                                        <p:attrNameLst>
                                          <p:attrName>ppt_x</p:attrName>
                                        </p:attrNameLst>
                                      </p:cBhvr>
                                      <p:tavLst>
                                        <p:tav tm="0">
                                          <p:val>
                                            <p:strVal val="#ppt_x"/>
                                          </p:val>
                                        </p:tav>
                                        <p:tav tm="100000">
                                          <p:val>
                                            <p:strVal val="#ppt_x"/>
                                          </p:val>
                                        </p:tav>
                                      </p:tavLst>
                                    </p:anim>
                                    <p:anim calcmode="lin" valueType="num">
                                      <p:cBhvr>
                                        <p:cTn id="5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1000"/>
                                        <p:tgtEl>
                                          <p:spTgt spid="35"/>
                                        </p:tgtEl>
                                      </p:cBhvr>
                                    </p:animEffect>
                                    <p:anim calcmode="lin" valueType="num">
                                      <p:cBhvr>
                                        <p:cTn id="59" dur="1000" fill="hold"/>
                                        <p:tgtEl>
                                          <p:spTgt spid="35"/>
                                        </p:tgtEl>
                                        <p:attrNameLst>
                                          <p:attrName>ppt_x</p:attrName>
                                        </p:attrNameLst>
                                      </p:cBhvr>
                                      <p:tavLst>
                                        <p:tav tm="0">
                                          <p:val>
                                            <p:strVal val="#ppt_x"/>
                                          </p:val>
                                        </p:tav>
                                        <p:tav tm="100000">
                                          <p:val>
                                            <p:strVal val="#ppt_x"/>
                                          </p:val>
                                        </p:tav>
                                      </p:tavLst>
                                    </p:anim>
                                    <p:anim calcmode="lin" valueType="num">
                                      <p:cBhvr>
                                        <p:cTn id="60" dur="1000" fill="hold"/>
                                        <p:tgtEl>
                                          <p:spTgt spid="3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1000"/>
                                        <p:tgtEl>
                                          <p:spTgt spid="28"/>
                                        </p:tgtEl>
                                      </p:cBhvr>
                                    </p:animEffect>
                                    <p:anim calcmode="lin" valueType="num">
                                      <p:cBhvr>
                                        <p:cTn id="64" dur="1000" fill="hold"/>
                                        <p:tgtEl>
                                          <p:spTgt spid="28"/>
                                        </p:tgtEl>
                                        <p:attrNameLst>
                                          <p:attrName>ppt_x</p:attrName>
                                        </p:attrNameLst>
                                      </p:cBhvr>
                                      <p:tavLst>
                                        <p:tav tm="0">
                                          <p:val>
                                            <p:strVal val="#ppt_x"/>
                                          </p:val>
                                        </p:tav>
                                        <p:tav tm="100000">
                                          <p:val>
                                            <p:strVal val="#ppt_x"/>
                                          </p:val>
                                        </p:tav>
                                      </p:tavLst>
                                    </p:anim>
                                    <p:anim calcmode="lin" valueType="num">
                                      <p:cBhvr>
                                        <p:cTn id="65" dur="1000" fill="hold"/>
                                        <p:tgtEl>
                                          <p:spTgt spid="2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1000"/>
                                        <p:tgtEl>
                                          <p:spTgt spid="36"/>
                                        </p:tgtEl>
                                      </p:cBhvr>
                                    </p:animEffect>
                                    <p:anim calcmode="lin" valueType="num">
                                      <p:cBhvr>
                                        <p:cTn id="76" dur="1000" fill="hold"/>
                                        <p:tgtEl>
                                          <p:spTgt spid="36"/>
                                        </p:tgtEl>
                                        <p:attrNameLst>
                                          <p:attrName>ppt_x</p:attrName>
                                        </p:attrNameLst>
                                      </p:cBhvr>
                                      <p:tavLst>
                                        <p:tav tm="0">
                                          <p:val>
                                            <p:strVal val="#ppt_x"/>
                                          </p:val>
                                        </p:tav>
                                        <p:tav tm="100000">
                                          <p:val>
                                            <p:strVal val="#ppt_x"/>
                                          </p:val>
                                        </p:tav>
                                      </p:tavLst>
                                    </p:anim>
                                    <p:anim calcmode="lin" valueType="num">
                                      <p:cBhvr>
                                        <p:cTn id="77" dur="1000" fill="hold"/>
                                        <p:tgtEl>
                                          <p:spTgt spid="36"/>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fade">
                                      <p:cBhvr>
                                        <p:cTn id="80" dur="1000"/>
                                        <p:tgtEl>
                                          <p:spTgt spid="29"/>
                                        </p:tgtEl>
                                      </p:cBhvr>
                                    </p:animEffect>
                                    <p:anim calcmode="lin" valueType="num">
                                      <p:cBhvr>
                                        <p:cTn id="81" dur="1000" fill="hold"/>
                                        <p:tgtEl>
                                          <p:spTgt spid="29"/>
                                        </p:tgtEl>
                                        <p:attrNameLst>
                                          <p:attrName>ppt_x</p:attrName>
                                        </p:attrNameLst>
                                      </p:cBhvr>
                                      <p:tavLst>
                                        <p:tav tm="0">
                                          <p:val>
                                            <p:strVal val="#ppt_x"/>
                                          </p:val>
                                        </p:tav>
                                        <p:tav tm="100000">
                                          <p:val>
                                            <p:strVal val="#ppt_x"/>
                                          </p:val>
                                        </p:tav>
                                      </p:tavLst>
                                    </p:anim>
                                    <p:anim calcmode="lin" valueType="num">
                                      <p:cBhvr>
                                        <p:cTn id="82" dur="1000" fill="hold"/>
                                        <p:tgtEl>
                                          <p:spTgt spid="2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fade">
                                      <p:cBhvr>
                                        <p:cTn id="85" dur="1000"/>
                                        <p:tgtEl>
                                          <p:spTgt spid="22"/>
                                        </p:tgtEl>
                                      </p:cBhvr>
                                    </p:animEffect>
                                    <p:anim calcmode="lin" valueType="num">
                                      <p:cBhvr>
                                        <p:cTn id="86" dur="1000" fill="hold"/>
                                        <p:tgtEl>
                                          <p:spTgt spid="22"/>
                                        </p:tgtEl>
                                        <p:attrNameLst>
                                          <p:attrName>ppt_x</p:attrName>
                                        </p:attrNameLst>
                                      </p:cBhvr>
                                      <p:tavLst>
                                        <p:tav tm="0">
                                          <p:val>
                                            <p:strVal val="#ppt_x"/>
                                          </p:val>
                                        </p:tav>
                                        <p:tav tm="100000">
                                          <p:val>
                                            <p:strVal val="#ppt_x"/>
                                          </p:val>
                                        </p:tav>
                                      </p:tavLst>
                                    </p:anim>
                                    <p:anim calcmode="lin" valueType="num">
                                      <p:cBhvr>
                                        <p:cTn id="8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grpId="0" nodeType="clickEffect">
                                  <p:stCondLst>
                                    <p:cond delay="0"/>
                                  </p:stCondLst>
                                  <p:childTnLst>
                                    <p:set>
                                      <p:cBhvr>
                                        <p:cTn id="91" dur="1" fill="hold">
                                          <p:stCondLst>
                                            <p:cond delay="0"/>
                                          </p:stCondLst>
                                        </p:cTn>
                                        <p:tgtEl>
                                          <p:spTgt spid="30"/>
                                        </p:tgtEl>
                                        <p:attrNameLst>
                                          <p:attrName>style.visibility</p:attrName>
                                        </p:attrNameLst>
                                      </p:cBhvr>
                                      <p:to>
                                        <p:strVal val="visible"/>
                                      </p:to>
                                    </p:set>
                                    <p:animEffect transition="in" filter="fade">
                                      <p:cBhvr>
                                        <p:cTn id="92" dur="1000"/>
                                        <p:tgtEl>
                                          <p:spTgt spid="30"/>
                                        </p:tgtEl>
                                      </p:cBhvr>
                                    </p:animEffect>
                                    <p:anim calcmode="lin" valueType="num">
                                      <p:cBhvr>
                                        <p:cTn id="93" dur="1000" fill="hold"/>
                                        <p:tgtEl>
                                          <p:spTgt spid="30"/>
                                        </p:tgtEl>
                                        <p:attrNameLst>
                                          <p:attrName>ppt_x</p:attrName>
                                        </p:attrNameLst>
                                      </p:cBhvr>
                                      <p:tavLst>
                                        <p:tav tm="0">
                                          <p:val>
                                            <p:strVal val="#ppt_x"/>
                                          </p:val>
                                        </p:tav>
                                        <p:tav tm="100000">
                                          <p:val>
                                            <p:strVal val="#ppt_x"/>
                                          </p:val>
                                        </p:tav>
                                      </p:tavLst>
                                    </p:anim>
                                    <p:anim calcmode="lin" valueType="num">
                                      <p:cBhvr>
                                        <p:cTn id="94" dur="1000" fill="hold"/>
                                        <p:tgtEl>
                                          <p:spTgt spid="30"/>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37"/>
                                        </p:tgtEl>
                                        <p:attrNameLst>
                                          <p:attrName>style.visibility</p:attrName>
                                        </p:attrNameLst>
                                      </p:cBhvr>
                                      <p:to>
                                        <p:strVal val="visible"/>
                                      </p:to>
                                    </p:set>
                                    <p:animEffect transition="in" filter="fade">
                                      <p:cBhvr>
                                        <p:cTn id="97" dur="1000"/>
                                        <p:tgtEl>
                                          <p:spTgt spid="37"/>
                                        </p:tgtEl>
                                      </p:cBhvr>
                                    </p:animEffect>
                                    <p:anim calcmode="lin" valueType="num">
                                      <p:cBhvr>
                                        <p:cTn id="98" dur="1000" fill="hold"/>
                                        <p:tgtEl>
                                          <p:spTgt spid="37"/>
                                        </p:tgtEl>
                                        <p:attrNameLst>
                                          <p:attrName>ppt_x</p:attrName>
                                        </p:attrNameLst>
                                      </p:cBhvr>
                                      <p:tavLst>
                                        <p:tav tm="0">
                                          <p:val>
                                            <p:strVal val="#ppt_x"/>
                                          </p:val>
                                        </p:tav>
                                        <p:tav tm="100000">
                                          <p:val>
                                            <p:strVal val="#ppt_x"/>
                                          </p:val>
                                        </p:tav>
                                      </p:tavLst>
                                    </p:anim>
                                    <p:anim calcmode="lin" valueType="num">
                                      <p:cBhvr>
                                        <p:cTn id="99" dur="1000" fill="hold"/>
                                        <p:tgtEl>
                                          <p:spTgt spid="37"/>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fade">
                                      <p:cBhvr>
                                        <p:cTn id="109" dur="1000"/>
                                        <p:tgtEl>
                                          <p:spTgt spid="38"/>
                                        </p:tgtEl>
                                      </p:cBhvr>
                                    </p:animEffect>
                                    <p:anim calcmode="lin" valueType="num">
                                      <p:cBhvr>
                                        <p:cTn id="110" dur="1000" fill="hold"/>
                                        <p:tgtEl>
                                          <p:spTgt spid="38"/>
                                        </p:tgtEl>
                                        <p:attrNameLst>
                                          <p:attrName>ppt_x</p:attrName>
                                        </p:attrNameLst>
                                      </p:cBhvr>
                                      <p:tavLst>
                                        <p:tav tm="0">
                                          <p:val>
                                            <p:strVal val="#ppt_x"/>
                                          </p:val>
                                        </p:tav>
                                        <p:tav tm="100000">
                                          <p:val>
                                            <p:strVal val="#ppt_x"/>
                                          </p:val>
                                        </p:tav>
                                      </p:tavLst>
                                    </p:anim>
                                    <p:anim calcmode="lin" valueType="num">
                                      <p:cBhvr>
                                        <p:cTn id="111" dur="1000" fill="hold"/>
                                        <p:tgtEl>
                                          <p:spTgt spid="3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fade">
                                      <p:cBhvr>
                                        <p:cTn id="114" dur="1000"/>
                                        <p:tgtEl>
                                          <p:spTgt spid="31"/>
                                        </p:tgtEl>
                                      </p:cBhvr>
                                    </p:animEffect>
                                    <p:anim calcmode="lin" valueType="num">
                                      <p:cBhvr>
                                        <p:cTn id="115" dur="1000" fill="hold"/>
                                        <p:tgtEl>
                                          <p:spTgt spid="31"/>
                                        </p:tgtEl>
                                        <p:attrNameLst>
                                          <p:attrName>ppt_x</p:attrName>
                                        </p:attrNameLst>
                                      </p:cBhvr>
                                      <p:tavLst>
                                        <p:tav tm="0">
                                          <p:val>
                                            <p:strVal val="#ppt_x"/>
                                          </p:val>
                                        </p:tav>
                                        <p:tav tm="100000">
                                          <p:val>
                                            <p:strVal val="#ppt_x"/>
                                          </p:val>
                                        </p:tav>
                                      </p:tavLst>
                                    </p:anim>
                                    <p:anim calcmode="lin" valueType="num">
                                      <p:cBhvr>
                                        <p:cTn id="116" dur="1000" fill="hold"/>
                                        <p:tgtEl>
                                          <p:spTgt spid="3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fade">
                                      <p:cBhvr>
                                        <p:cTn id="119" dur="1000"/>
                                        <p:tgtEl>
                                          <p:spTgt spid="24"/>
                                        </p:tgtEl>
                                      </p:cBhvr>
                                    </p:animEffect>
                                    <p:anim calcmode="lin" valueType="num">
                                      <p:cBhvr>
                                        <p:cTn id="120" dur="1000" fill="hold"/>
                                        <p:tgtEl>
                                          <p:spTgt spid="24"/>
                                        </p:tgtEl>
                                        <p:attrNameLst>
                                          <p:attrName>ppt_x</p:attrName>
                                        </p:attrNameLst>
                                      </p:cBhvr>
                                      <p:tavLst>
                                        <p:tav tm="0">
                                          <p:val>
                                            <p:strVal val="#ppt_x"/>
                                          </p:val>
                                        </p:tav>
                                        <p:tav tm="100000">
                                          <p:val>
                                            <p:strVal val="#ppt_x"/>
                                          </p:val>
                                        </p:tav>
                                      </p:tavLst>
                                    </p:anim>
                                    <p:anim calcmode="lin" valueType="num">
                                      <p:cBhvr>
                                        <p:cTn id="121"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7" grpId="0" animBg="1"/>
      <p:bldP spid="36" grpId="0" animBg="1"/>
      <p:bldP spid="35" grpId="0" animBg="1"/>
      <p:bldP spid="34" grpId="0" animBg="1"/>
      <p:bldP spid="33" grpId="0" animBg="1"/>
      <p:bldP spid="9" grpId="0" animBg="1"/>
      <p:bldP spid="2" grpId="0"/>
      <p:bldP spid="6" grpId="0" animBg="1"/>
      <p:bldP spid="18" grpId="0" animBg="1"/>
      <p:bldP spid="19" grpId="0" animBg="1"/>
      <p:bldP spid="20" grpId="0" animBg="1"/>
      <p:bldP spid="22" grpId="0" animBg="1"/>
      <p:bldP spid="23" grpId="0" animBg="1"/>
      <p:bldP spid="24" grpId="0" animBg="1"/>
      <p:bldP spid="26" grpId="0"/>
      <p:bldP spid="27" grpId="0"/>
      <p:bldP spid="28" grpId="0"/>
      <p:bldP spid="29" grpId="0"/>
      <p:bldP spid="30" grpId="0"/>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0312" y="119675"/>
            <a:ext cx="1604589" cy="1876012"/>
          </a:xfrm>
          <a:prstGeom prst="rect">
            <a:avLst/>
          </a:prstGeom>
        </p:spPr>
      </p:pic>
      <p:sp>
        <p:nvSpPr>
          <p:cNvPr id="4" name="文本框 4">
            <a:extLst>
              <a:ext uri="{FF2B5EF4-FFF2-40B4-BE49-F238E27FC236}">
                <a16:creationId xmlns="" xmlns:a16="http://schemas.microsoft.com/office/drawing/2014/main" id="{FA78FE40-85FD-45EA-8689-4E8EB54934C1}"/>
              </a:ext>
            </a:extLst>
          </p:cNvPr>
          <p:cNvSpPr txBox="1"/>
          <p:nvPr/>
        </p:nvSpPr>
        <p:spPr>
          <a:xfrm>
            <a:off x="2195736" y="1990893"/>
            <a:ext cx="5216813" cy="1084913"/>
          </a:xfrm>
          <a:prstGeom prst="rect">
            <a:avLst/>
          </a:prstGeom>
          <a:noFill/>
        </p:spPr>
        <p:txBody>
          <a:bodyPr wrap="none" lIns="68580" tIns="34290" rIns="68580" bIns="34290" rtlCol="0">
            <a:spAutoFit/>
          </a:bodyPr>
          <a:lstStyle/>
          <a:p>
            <a:pPr algn="ctr"/>
            <a:r>
              <a:rPr lang="zh-CN" altLang="en-US" sz="6600" b="1" dirty="0">
                <a:gradFill>
                  <a:gsLst>
                    <a:gs pos="0">
                      <a:srgbClr val="FF0000"/>
                    </a:gs>
                    <a:gs pos="100000">
                      <a:srgbClr val="800000"/>
                    </a:gs>
                  </a:gsLst>
                  <a:lin ang="5400000" scaled="1"/>
                </a:gradFill>
                <a:effectLst>
                  <a:glow rad="63500">
                    <a:schemeClr val="bg1">
                      <a:alpha val="40000"/>
                    </a:schemeClr>
                  </a:glow>
                </a:effectLst>
                <a:latin typeface="微软雅黑" panose="020B0503020204020204" pitchFamily="82" charset="2"/>
                <a:ea typeface="微软雅黑" panose="020B0503020204020204" pitchFamily="82" charset="2"/>
              </a:rPr>
              <a:t>感谢您的聆听</a:t>
            </a:r>
          </a:p>
        </p:txBody>
      </p:sp>
    </p:spTree>
    <p:extLst>
      <p:ext uri="{BB962C8B-B14F-4D97-AF65-F5344CB8AC3E}">
        <p14:creationId xmlns:p14="http://schemas.microsoft.com/office/powerpoint/2010/main" val="3434908040"/>
      </p:ext>
    </p:extLst>
  </p:cSld>
  <p:clrMapOvr>
    <a:masterClrMapping/>
  </p:clrMapOvr>
  <mc:AlternateContent xmlns:mc="http://schemas.openxmlformats.org/markup-compatibility/2006" xmlns:p14="http://schemas.microsoft.com/office/powerpoint/2010/main">
    <mc:Choice Requires="p14">
      <p:transition spd="slow" p14:dur="800" advClick="0" advTm="2000">
        <p:circle/>
      </p:transition>
    </mc:Choice>
    <mc:Fallback xmlns="">
      <p:transition spd="slow" advClick="0" advTm="2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ppt_x</p:attrName>
                                        </p:attrNameLst>
                                      </p:cBhvr>
                                      <p:tavLst>
                                        <p:tav tm="0">
                                          <p:val>
                                            <p:strVal val="#ppt_x"/>
                                          </p:val>
                                        </p:tav>
                                        <p:tav tm="100000">
                                          <p:val>
                                            <p:strVal val="#ppt_x"/>
                                          </p:val>
                                        </p:tav>
                                      </p:tavLst>
                                    </p:anim>
                                    <p:anim calcmode="lin" valueType="num">
                                      <p:cBhvr>
                                        <p:cTn id="9"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5960B520-7465-49A5-BFC5-C64B146295A5"/>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内容列表"/>
  <p:tag name="ISPRINGCLOUDFOLDERID" val="0"/>
  <p:tag name="ISPRINGCLOUDFOLDERPATH" val="资源库"/>
  <p:tag name="ISPRING_PLAYERS_CUSTOMIZATION" val="UEsDBBQAAgAIAFt8H00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BbfB9NOb62ZCkDAACGDAAAJwAAAHVuaXZlcnNhbC9mbGFzaF9wdWJsaXNoaW5nX3NldHRpbmdzLnhtbNVX227aMBi+5yksT70saTt6GEqopgJatRZQYVt7VZnYEKuOncU2lF7tafZge5L9joGC2nXpAWkTQsT/4fvPf0x4fJsKNGG55kpGeLe6gxGTsaJcjiP8ZdDePsJIGyIpEUqyCEuF0XGjEmZ2KLhO+swYENUIYKSuZybCiTFZPQim02mV6yx3XCWsAXxdjVUaZDnTTBqWB5kgM/gxs4xpPEcoAQDfVMm5WqNSQSj0SOeKWsEQp+C55C4oItqC6AQHXmxI4ptxrqykJ0qoHOXjYYTfHey5z0LGQzV5yqTLiW4A0ZFNnVDKnRdE9PkdQwnj4wTcPaxhNOXUJBHeqzkUkA4eohTYPnTiUE4U5ECaOXzKDKHEEH/09gy7NXpB8CQ6kyTl8QA4yMUf4ebg+tNVr3Vxdtr5fD3ods8Gpz3vRKETrOOEwbqhEBxSNo/Z0k5IjCFxAn6DzogIzcJglbQQGym55pw7o6ESkPtCC9ooHTLaISlbqUb/hss2SO5iNIJAxCzCH3NOBEbcEMHjpbK2Q224KareXpVEgAXtydB5H9+b99mJE5JrturWgqNdzuPGN2UFRTNlkeA3DBmFIH6bwlPC0Gpx0ChXaUGF9jFICw4WJ5xNGT0ucjoH/JOhKzCRWtCEXs0EM97Cd8vv0JCNVA64jEygs4HOtcevPgs4I1rfg5KFj1v9s9Nm6/q002xdbrkACZ0QGT8THArO0sxsBJ/MkFRmoQfpiInVrCgK5bTglYmt+vIyaJ5a4cv81sVYgd5gSTZj5TmF+asHpc0mZFIMohuuAhpGkENJPCYwYlgXXFpWFjAmEikpZojEsNa0G+sJV1YDxQ+wh9Yv99DrIy6L0xhWG1jMKctLQe7s7r2v7R8cHn2oV4NfP35uP6k0X/g9QZw5v/FPnlz5y7X/cBuGgdvSjy9tk9t/c2f3Llpfy+S107oclCppq18KrltGqvu5jNSFf8n0Vl4wpVyApTT2QwZrSfCUG0bfssVe0Caverf7HttMm2ww5teMxn8Tsj8tr4lr98IwePTi6jgplzyFRLiVuLztNvZrO3DTfJRVqQDa+n+HRuU3UEsDBBQAAgAIAFt8H02X5mEpvgIAAFAKAAAhAAAAdW5pdmVyc2FsL2ZsYXNoX3NraW5fc2V0dGluZ3MueG1slVZRT9swEH7fr6i6d8JKVTYpVIJSJCS2oYF4d5JrYtWxI/tS1n8/27GJ3TYlq4VU332ffXf+7kqqtpQvv0wmaS6YkC+ASHmpjMXbJrS4mWYtouAXueAIHC+4kDVh0+XXB/tJE4v8jCV2IMdyNiSH4Jrr+Ww+G0Nxd6xuL/VniJCLuiF8/yRKcZGRfFtK0fLi09CqfQOSUb7VyPXD1ff5YgjJqMJHhDqKaX1v1jhKI0EpMCEt1mZ9ymIkA+Zvurw8l/0Bp7/qfPYHtB1VFC3t9ptZQ7SGlBAXeTEzaxjP9ekRYW0/5wkIf1FDr2ZmDUIZ2YOMD7+fmzXIEE3b/I9GGilKU9CDlM8+4geHCVLo9ht/iUnIXGQZix/Xg3m48thcQwm6r2Hfp6ZdpWDPpq4HA8E8esZgibKFNPG7zqcq8f67Rd0fsNwQpjQgNPWgZx30M2mVPya29bg/8E55EYCcoUe8CdbWsOriDYCxvcevVnd2VITxfdiCACXsnDGIsDf2yF+6rEfIwNgjXxgt4Ddn+yP4oafj+Ce+I+4xz1dfe4ETvfX18jvvNTc9mcZVwdXO4DG1KGCpTDivtAbzamlibV1IyVFMKSc7WhKkgv80uGxvk1FpcuBwSjutqxQpMjglNxujHtLhe9l9rEbnjeXY/Sj0yXX7CeoZfjMliCSvav2jpKYTx9NNogszTU4zzJTUcJCPfCNGcmoityBfhWBjb+ECIcTazIbAouusIXiaBCVIk9NFTt0hp6rP2zoDudaPRsGrJrZ1uIqWFdN/+EbhHYqYMODsmFjp4zihH6IMDE4BQGReecl2m85Ttwwpgx34xg8MNuGhzFKlJTqktlt8gg2GenOWUYJ0c6IXSoiLHScIbzouEU+c0DFC80gyZTOL2t5P4P7kaCb7UWakF04xu3dKig7W/uMKaqP5T/IfUEsDBBQAAgAIAFt8H00lM1/5/gIAAJcLAAAmAAAAdW5pdmVyc2FsL2h0bWxfcHVibGlzaGluZ19zZXR0aW5ncy54bWzNlm9PGjEYwN/zKZouvpRT59SRO8wiGIlOiLBNX5lyLVxjr721PfB8tU+zD7ZPsqdXQIiOnUaWhRDo0z6/51/7tOHxfSrQhGnDlYzwbn0HIyZjRbkcR/jL4HT7CCNjiaREKMkiLBVGx81amOVDwU3SZ9bCUoMAI00jsxFOrM0aQTCdTuvcZNrNKpFb4Jt6rNIg08wwaZkOMkEK+LFFxgyeESoA4JsqOVNr1moIhZ70WdFcMMQpeC65C4qIM5sKHPhVQxLfjbXKJT1RQmmkx8MIvzvYc5/5Gk9q8ZRJlxLTBKET2wahlDsniOjzB4YSxscJeHu4j9GUU5tEeG/fUWB18JRSsn3kxFFOFKRA2hk+ZZZQYokfenuW3VszF3gRLSRJeTyAGeTCj3BrcHt202tfXXQuz28H3e7FoNPzTpQ6wSonDFYNheCQynXMFnZCYi2JE/AbdEZEGBYGy6L5spGSK865MRoqAakvtTAagaeiiPAnzYnAiFsieLyYtUSPmT3lAmJwurv1kbT4EejjjROiDVs2NJ8xLotx85vKBUWFypHgdwxZhSCiPIV/CUPL6UYjrdJSKoixyAhOGZpwNmX0uMzSDPgnQzdgIs1BEzZfJpj1Fr7n/AEN2Uhp4DIyga0Kcm48v/4icEaMeYSSuY9b/YtOq33buWy1r7dcgIROiIxfCIcSsjSzG+GTAkll53qQjpjkhpVFoZyWc1Viq7++DIanufBlfutiLKE3WJLNWHlJYf7qQWWzCZmUB9EdrhINR5BDSTwTJmI47lzmrCowJhIpKQpEYmhUxh3rCVe5AYk/wB5tXu+h10dclqMx3BxgUVOmKyF3dvfe7384ODz62KgHv3783F6rNGvhPUGcOd/DT9Y28UUjf9oNw8D1zufbsNX5v+rCvav21yqZumxfDyoVqd2vhOtWWdU9r7Lqyl8bvaUro5IL0GbG/thAoxE85ZbRt9w0ryj8+vvXb4s3KvwGo1i7ff/fIPxo8dxaeV+FwbMPwBrIVx/TzdpvUEsDBBQAAgAIAFt8H02vOIbjpwEAAC0GAAAfAAAAdW5pdmVyc2FsL2h0bWxfc2tpbl9zZXR0aW5ncy5qc42UTW/CMAyG7/wKlF0nxAoq225oFAmJw6Rxm3YIxZSKNI6S0NEh/vua8tWkqSC+NG+fvrZTOYdOt1wkJt337qF6rvaf9r7SwGha7uDZ1lmLnhmdKJauYJFmwFIOxEHyy6dX+XgjfMaEV6bL4svYqpofQfNmTZmq48JjIT2a8mi5R/v1aHtf4j+rs3NXp45qx7zcaY28FyPXwHWPo8xoxZCnabXqDTow5iDvoGsag206GgbDoI28OX6M++WqczFmgvJijgn2ljTeJhJ3fNWWf1MIkOUP356AaDp4HYZ1gKVKzzRkbuJoYqKdFBKUgnPeMDLhhRldAqv59vtuQw5qGTcbcug8Vam+0OMXE3Va0AQapxQGJmyMl14uF1WryWnY6xMxCExYBKMFyIbVZGjCAlHsxAM/UEhMzIk0u2ic+RVlSFcpT+5ammKN7QUM30ZWjbdGq/InxBohdEZo45nIrO3ieGDqtXdwlZN17pt55hN9edGjCd/H+VW0qtHuNWL2311CtabxJitvh/JmNCcOqnwGOeNrNEJG5RbkApGV/fzcq9xN3jn+A1BLAwQUAAIACABbfB9N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BbfB9N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W3wfTT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BcfB9Ny72h7kwPAAC/HwAAFwAAAHVuaXZlcnNhbC91bml2ZXJzYWwucG5n7VlpWJrXtv4yD21jTWqTGg0ZzklOm8QpdR5ohsa0JhprE2McMCVKVYQYRURETE2vSRxo6qkTDq09cRZijGhA0DYJaCEhDoAGkSRUUBAoUiSA4P20t+f2ec6/++f+8Qcfe328e++137UWa61n3zwbGvzWZsfNAAC89cmpE58BwJoKAFit3LgefHP2nOUh+LUq/bPgYwDlqdMMKKxFHD1zFAA6SG8sXFoHypuunIpKB4AtD5c+qzjopssAAPn8kxNHP8+KU0v6SH9D1HB0VvLAJwPfzL4ddeKFQ9zOy2QIdrWTT5T97j1vH3hv8Ns1Pltd+ul5j9YeeBSFPVZ2aMPuu19/nGey3z3Ontd07Jgmo/F1U5XP0YtVpvvMI7mBwyFHxOcEgnMjgQKtRjl+sDVpoheXbmBIrSgDWbqQqN7e93pJtQn37I7nHY5Xd2FX6+2Ir48z3MCXyM8O+7L93GBEqyHzJCiP3am66lzRjZIkI0Apj3AuOq5Zn8i4CQp3qcncg9TeuU/97UFp/lwq7g4ZHAAFW0GKgBMbT4PPvWv3g0/71dvAuRuvbQKAj673rwWA3cfiVwPA23vcVgHAjbdX4CvwFfgKfAW+Al+Br8BX4CvwFfgKfAW+Al+B///DY3BWgygSHF2J+78sfqNznTyF2j6ZbZ4R+JMCaXRd/5rWRcsYR+OLYSjnBeo2sRi1AQDuin9f6MNrCOGjalc0UU8u8Px5sLeLd4HF0BTWoxbdd8686M+RTZVHemsZVGaHsYXOxDAYanBnL7zs8XbtuPd3T+GSjQfEwlR9m/zBl9ZOkrlS02kt8PNxk7JymcxrRjpdIpmvFtnl/pbfhXo+HNlnFghciSYuw2VxMCz3nnm+u485zzvCn/CskeFefr1dM2uBWKeDGxueQMur0LVerXXjFdruPqu6OUk2RyBSyJp9NzGzVdoUmOW5UB3QPfMd/9FRJQ/xfo8zcLc7u3R/WjU9kqn/jnpfHNiKoye45pvHG6Q3/H3cXJOZIrWGpghQ3jQHB83dNpTOo8zD+XZBWaIEh0YM7vFp02sOlGWjV5NkTQTYpSjLwlAwhLmt0iFNhggP0t0MQ+akfV/WSu1CPvFuEFjr69sbirWKBH8J4W8dJal6AU1oEBEeNPC5d5wsvALDwW/wC1cz/IEXAJVJo6cZkvFtD04/T63L4MbsNxwJZfkQrsRneivrp2mKNuUmXOAQlWq4ziQjzqcNB5qo2Db5AQMm1hIDUURaCCVd2UZK/T0W7OQFZsVZaKuZFffODminfROcRYcWYe8fHJNjd0LNQyTabT8knVSNce56S2YBdfIiWfQdq/VWH/2lus53JrYAY7AahxFnuAsZJUZIPMqfmN9sShTzj8XXDvl8d0W6u+2jyn2XtmnjWUQl4t7C+LkbAlHCa5FRJnl8q98+yyEZXuuhsXNAc7H7VFJxLg20BiI2mAAzjsTqi59Vu4b4yxmY4+0/Rht5aiDPOorQ02XchNHUxbZo+b1mxVvNfPhmXrpj2DwjqTO74MvcDc0R4Ucm/y57Ta+TbOQlIAVG7qmDcNulGIT3IiVPnAHx1frN16BFan+SRpf1poQO6sx51o4XHk4HhVXxjX6e81uJmqvNkg2lqErul4QWJOh9WysUH9bOYkcSuQded966VeXiIoVJ+Jr8N3kac2H/BKxbE9XNc89Q1WK4SEei1SwSm4xD7TuBzAc84mjDiDof/Dmhy6aNriJc2XgNFyobzPVObRrZ5f0kIi2qjqAKwnPSBEmU9FF+3U9tXE7S3QTbm/I2OaSxokxnGqAjY0R31UcqxJp9ilgOS094dg2nGjwQScTbTAIpLHuGFy748wTgcSQ+YTFlKAlw90ldHYEW2BCTKMmtwHBjEtFBxhgGZN5wbZ386qy/OoCu9qUSVne+ShshLp4d8rD1/HI35xU/bTSX8swRSjZHFd1oy2utC2ECbnFrd/wUBQu+8YQ7auC9PB/u7dpZ1DtOsQxECcON3OMo7gaHCiJu+geBlGhViUnzRjZDaonz17osK8RA0g970rkhyyxdrcZAeHTMmv79HNtBhbEFBePRE1w6DQp3vk40vU7uKyg16B4RSqdmbj708cxMEhluR1jooUcP7/sH5/4tunv7pKdTOZ/4K+KRogJtGy/e0cZVqWhZrXV4LM5X5af0C76vSY+mfazBYUicLosWZpWRiL3WU7D2Pu3kTwuqiLD2xnZXaFRirZdKGKgqG5++HIiJTs4Y8Y6No2P49IQyGQTdxyzRoiYJGNX6vDNP9bBvR9/4MQSTOVxhKw/LnRu970eTml9t1/oJn+h5St/+nhLNm3V0StV5WPlI5sz847boxHKDOmCcbbqXtjPFXyntcjZon2bbSq2RUr4ljTkxaKAofHEUD9fOjDKCe7VCX7F6mw9do7twsl/QBLsuCbgTWlPDkdbiKcVUlKRzaoE86vrr5l53eZJMKktpjDaCOxQ9p7krvZBvKGNBMj9qDMKLnEPmu5KKBlrgqoZwjilWFMF/L9nsE+RKIsmQTfbogul5zpJm7vKBVoWfPkGv/36qacYQ08heyPn+i072GETMpinOW3xUCvd1+69kSGQdcV07f6xvISPGPizr82Fg+HJcOa14KkcvCl0y5eli3a3ZXrQyDyccmBW+BYSgQ69hz6vgQvX0+w5l+oR9bgo49vELn9Kk65eKTdll7Dc69Iz8LmSxwT29CguTBFViuLMeJ1OlPciI+JKZmg6e+cHwoP6a/Rj3m10WrJjlX0hHZ1gu77y2ySnWmOWk/ZRC1KE2Nek+lewwFHbljmdSz2aqag8r6lJ3wrONXSNLMdAZIGmM62pLPYwIPEeL9gYO/d2WjCxOmCjCOqgsLm5cBnThpXnOPtaT9vFwViS6ZNC+kwufYdEJHqArJOyCk/lbKxJmOe6LVyFl8HWJEm864V5x/9oSCj6gJHxDGcrsVudxES5uLV327Ic09wYszH95XON3o9bTJaQbBVxQluwpaAnnTG+u8fg5jZCtGPzdN++Db4Tv6otUM2ync9hJQy+hqHfbvWA/WSNoEceudoxY6PoucY7JJwkvrJdfPbQv7QSm2OQ8NN6xunOZggeP+USbXhARFthFz7Wa38dEnVGVrdIIA3dxpuO+Jgt+1+0xutNNny7H2N3UohnJH0bisehYlPfMknkk7r+eJbNfr/Hcl3fSSdj0W8uRKjlc3JPjjCg1SQbtGwxdZe0dKpmXGNwQJDKkmC6BM1L8vdfJe2umKNuljRHwFHNzUvcm3jZuh/a+fprWGKG7sMf0ayOVUkucHhJQKYG5v5Cg+geCvhzzT4aAY9syVbtI8AlDSEZ+mlvz0BnX/yDN0pSvMJ979phRRZ6cWnYi711Z3weWONWzF7bIbzRdWvss6xLukXAO91Fx7O0PJ4da4a98AjNN5efthtSl4PFcPNmZRZ0dSqknm/XeYm25igc52OJOtGXssHg7V2Ck0/ODXqvTXxr7Fq3KN2Cvf/bbG1lnFRWjAubuGAI80YdHYrf/VqvR+eQ2o/wE8KRq22cwxsyd5Qgb8yrTP/kfPRlFa4KLfT1UKVa8L3GZTaLNZhTLBvYkIwvJCfFlaUiYzWGcsHdm1P8HfFD52L/EBzpRlbHJE+MlM84DjgVr5a8fEj21TkLu9nKSw/8qtlP6mq2sbBU9b5od7e06jY3tx9M5soXyzxT5ZxC241BJa+bx5WBD9Lb4sQNSF/A56uU8MwufRKgiU8NsgVsuSBbA1PW9/imc1MX5liAYe9c7Nr5kJDqlaBr0Qhqdcqcj5j1tjHDMiGw6Q7e6g55+h51DVig8uP3V3WlNeW3WCMsXzv/sDtu3S8zM+cm641qU8SaKOLvX7YChjidqpnJvTEzdTLGjxuWapsTdwp5TMgTUMq7UcSCIQjRBFa2WTb0N/l/wqEGoWzzz1wF7W1goC0BcdsD9hsLstm4ya2ZueDlAqb4eiqEnYjA7XlwqY3BSglp3GeLgJT5G/apZ3iwby8GtG8keF/PXKC1n5FMf9LCn9rGetkggYD6OVWYeNgbXfMBgMQ9Y6m2xIxyvQ4KArjClZapQJcuWj3zFsQWikXYYWJPlRDc0076i1CwLNFRyb7EjbKq+yNbIOEIYoa/CBrWDsswabB/eInTcnpoR/jhJ8scRRl0f2qd5KgU95gS/Ir5TUYdK77DsAdE1j5DWe5oGwbTLH25c0ETodJLkLBUNpY8WC3D2GMsXYA4eZ+K2dkhYY5wN71ZArqPwiXbQhd+UYXZEXcZHNgtxItfsVUxHVinCSDlJBhMY1PMnZPXFLk0+7fhep3p8wBZV5G40cT18pGmjc2MpcuQvid1y8aRph6R3aUdyd20u/a+pHdY3qSkgbOINNgYZmiNe9tCSDskZmern6k3sj3fGnk27aMzyPWHMCpiyWUSNRF4jT9hEFDXvstSah/+6w9g75Z50EwNMzy7elLhU0sHyc912iWBZJzBT2bW60bGj8aFr5QXpGUf/ZEy3YzlrlvywFDPyHUuZ3QXduzD3IIiEG8qwxINrRzF1rwrVQT7X+6vvNw4IES7lcJ3v6caBuNmhdWCdTCo/3gvZ0GwoGCJj+EsFZRhhPdWfFXNSMg8u7PIjFGpBMpZqsFKz9uRz6Jy+z3Ui9HZpuNS1QQQxmZ5iWen49X/h8OmUdlfpJ5acuP6lipEJ4bTij3arwWjk7jf1vgT7D2gcDvpfhLgnizNhRHr23EikdvNALAWGv2wYDtFaoV7sx47eqIkv828RzXPlfRNBcVvSZiNSlfQUZ5AksMtxkvcuQuVMlLXyYSID4RnWPZuQJlzUXi3NX6OvZ33bgf4Oqnu0rRVClKennspMnrzYwHB5UaestsGd/qX0szP15olXARb/+cJ6yH2C40uPvlJ80fY7dlt4hVkH/C9zmGZlq4r/hU2BCBKvn7oiu+3armjGpVRq6ADwor51u4sr/LJGvLHc855ITLy+PPFqW+Qk6eUhqjzSTahwX1Qrj7fCYvELlJ4c3Q8cYeOwMODVViCPq9kbuCjl/FD82yWp7Xj1+27QQ7V4zQOBQSUSLRIG21xakyQeYMsHOf8fLeKrX8ho1njon9fHOEUN9vm/74+1LAvq3/fHCRgP1ETP0NOlW2TG5xHCCxsSi8neaNoRsMfs3y/4Fj6xiefYjZJcZBqE0epjIMrtc//zx23pbecX7XJDDRs3qsSzS5M/+Tj0BOVY/Ff/DVBLAwQUAAIACABcfB9Ny/yDJEoAAABqAAAAGwAAAHVuaXZlcnNhbC91bml2ZXJzYWwucG5nLnhtbLOxr8jNUShLLSrOzM+zVTLUM1Cyt+PlsikoSi3LTC1XqACKAQUhQEmhEsg1QnDLM1NKMmyVLCzNEGIZqZnpGSW2SmbmCIX6QCMBUEsBAgAAFAACAAgAW3wfTRUOrShkBAAABxEAAB0AAAAAAAAAAQAAAAAAAAAAAHVuaXZlcnNhbC9jb21tb25fbWVzc2FnZXMubG5nUEsBAgAAFAACAAgAW3wfTTm+tmQpAwAAhgwAACcAAAAAAAAAAQAAAAAAnwQAAHVuaXZlcnNhbC9mbGFzaF9wdWJsaXNoaW5nX3NldHRpbmdzLnhtbFBLAQIAABQAAgAIAFt8H02X5mEpvgIAAFAKAAAhAAAAAAAAAAEAAAAAAA0IAAB1bml2ZXJzYWwvZmxhc2hfc2tpbl9zZXR0aW5ncy54bWxQSwECAAAUAAIACABbfB9NJTNf+f4CAACXCwAAJgAAAAAAAAABAAAAAAAKCwAAdW5pdmVyc2FsL2h0bWxfcHVibGlzaGluZ19zZXR0aW5ncy54bWxQSwECAAAUAAIACABbfB9NrziG46cBAAAtBgAAHwAAAAAAAAABAAAAAABMDgAAdW5pdmVyc2FsL2h0bWxfc2tpbl9zZXR0aW5ncy5qc1BLAQIAABQAAgAIAFt8H009PC/RwQAAAOUBAAAaAAAAAAAAAAEAAAAAADAQAAB1bml2ZXJzYWwvaTE4bl9wcmVzZXRzLnhtbFBLAQIAABQAAgAIAFt8H02UE7MiaQAAAG4AAAAcAAAAAAAAAAEAAAAAACkRAAB1bml2ZXJzYWwvbG9jYWxfc2V0dGluZ3MueG1sUEsBAgAAFAACAAgARJRXRyO0Tvv7AgAAsAgAABQAAAAAAAAAAQAAAAAAzBEAAHVuaXZlcnNhbC9wbGF5ZXIueG1sUEsBAgAAFAACAAgAW3wfTTXb2a1oAQAA8wIAACkAAAAAAAAAAQAAAAAA+RQAAHVuaXZlcnNhbC9za2luX2N1c3RvbWl6YXRpb25fc2V0dGluZ3MueG1sUEsBAgAAFAACAAgAXHwfTcu9oe5MDwAAvx8AABcAAAAAAAAAAAAAAAAAqBYAAHVuaXZlcnNhbC91bml2ZXJzYWwucG5nUEsBAgAAFAACAAgAXHwfTcv8gyRKAAAAagAAABsAAAAAAAAAAQAAAAAAKSYAAHVuaXZlcnNhbC91bml2ZXJzYWwucG5nLnhtbFBLBQYAAAAACwALAEkDAACsJgAAAAA="/>
  <p:tag name="ISPRING_PRESENTATION_TITLE" val="网络安全"/>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2494</Words>
  <Application>Microsoft Office PowerPoint</Application>
  <PresentationFormat>全屏显示(16:9)</PresentationFormat>
  <Paragraphs>182</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华文行楷</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网络安全</dc:title>
  <dc:creator/>
  <cp:lastModifiedBy/>
  <cp:revision>1</cp:revision>
  <dcterms:created xsi:type="dcterms:W3CDTF">2018-09-18T14:13:31Z</dcterms:created>
  <dcterms:modified xsi:type="dcterms:W3CDTF">2018-12-27T03:11:54Z</dcterms:modified>
</cp:coreProperties>
</file>