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2" r:id="rId1"/>
  </p:sldMasterIdLst>
  <p:notesMasterIdLst>
    <p:notesMasterId r:id="rId24"/>
  </p:notesMasterIdLst>
  <p:sldIdLst>
    <p:sldId id="327" r:id="rId2"/>
    <p:sldId id="468" r:id="rId3"/>
    <p:sldId id="399" r:id="rId4"/>
    <p:sldId id="463" r:id="rId5"/>
    <p:sldId id="464" r:id="rId6"/>
    <p:sldId id="465" r:id="rId7"/>
    <p:sldId id="466" r:id="rId8"/>
    <p:sldId id="467" r:id="rId9"/>
    <p:sldId id="469" r:id="rId10"/>
    <p:sldId id="470" r:id="rId11"/>
    <p:sldId id="471" r:id="rId12"/>
    <p:sldId id="473" r:id="rId13"/>
    <p:sldId id="474" r:id="rId14"/>
    <p:sldId id="475" r:id="rId15"/>
    <p:sldId id="477" r:id="rId16"/>
    <p:sldId id="478" r:id="rId17"/>
    <p:sldId id="479" r:id="rId18"/>
    <p:sldId id="366" r:id="rId19"/>
    <p:sldId id="480" r:id="rId20"/>
    <p:sldId id="481" r:id="rId21"/>
    <p:sldId id="482" r:id="rId22"/>
    <p:sldId id="484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060A"/>
    <a:srgbClr val="500000"/>
    <a:srgbClr val="F70203"/>
    <a:srgbClr val="DE0000"/>
    <a:srgbClr val="F80808"/>
    <a:srgbClr val="FED072"/>
    <a:srgbClr val="B87E12"/>
    <a:srgbClr val="600000"/>
    <a:srgbClr val="F27900"/>
    <a:srgbClr val="D06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2" autoAdjust="0"/>
    <p:restoredTop sz="94660"/>
  </p:normalViewPr>
  <p:slideViewPr>
    <p:cSldViewPr>
      <p:cViewPr varScale="1">
        <p:scale>
          <a:sx n="115" d="100"/>
          <a:sy n="115" d="100"/>
        </p:scale>
        <p:origin x="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109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50A1E-EFA9-4748-889F-4C43062E0A28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36DC3-DF46-4C9C-8BD4-2C052E4267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4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65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86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491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21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706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860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794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783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6562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190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558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832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694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50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384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588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252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3162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436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362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219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54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298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31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52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02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876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42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74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27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3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60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056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525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827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61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18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FDA3D-7560-4825-B1F8-1E4A4B577A55}" type="datetimeFigureOut">
              <a:rPr lang="zh-CN" altLang="en-US" smtClean="0"/>
              <a:t>2019/1/15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3B1B0-0AF3-4428-BA57-450B6BF22D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18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7" r:id="rId14"/>
    <p:sldLayoutId id="2147483670" r:id="rId1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3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797"/>
            <a:ext cx="9144000" cy="53172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281"/>
            <a:ext cx="9144970" cy="52917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676">
            <a:off x="2293990" y="-180152"/>
            <a:ext cx="5143500" cy="5143500"/>
          </a:xfrm>
          <a:prstGeom prst="rect">
            <a:avLst/>
          </a:prstGeom>
        </p:spPr>
      </p:pic>
      <p:pic>
        <p:nvPicPr>
          <p:cNvPr id="91" name="Picture 27" descr="光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7209" y="2003387"/>
            <a:ext cx="3204361" cy="11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557008" y="3165226"/>
            <a:ext cx="834715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kern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企业年会座谈会</a:t>
            </a:r>
            <a:r>
              <a:rPr lang="en-US" altLang="zh-CN" sz="6000" b="1" kern="1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ppt</a:t>
            </a:r>
            <a:r>
              <a:rPr lang="zh-CN" altLang="en-US" sz="6000" b="1" kern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模板</a:t>
            </a:r>
            <a:endParaRPr lang="zh-CN" altLang="en-US" sz="2800" kern="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738" y="90965"/>
            <a:ext cx="2276413" cy="22165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0" y="-173797"/>
            <a:ext cx="2342440" cy="23424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999" y="-169892"/>
            <a:ext cx="2058340" cy="205834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FAEE51E-ECEA-4C68-80E4-814C21CA5A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470" y="942216"/>
            <a:ext cx="4252985" cy="2551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-24694"/>
            <a:ext cx="9252520" cy="403660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66" y="523266"/>
            <a:ext cx="2315231" cy="44967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90963" y="1865128"/>
            <a:ext cx="319319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/>
                </a:soli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ea"/>
                <a:ea typeface="+mn-ea"/>
                <a:cs typeface="+mn-ea"/>
                <a:sym typeface="+mn-lt"/>
              </a:rPr>
              <a:t>★</a:t>
            </a:r>
            <a:r>
              <a:rPr lang="zh-CN" altLang="en-US" sz="1800" dirty="0">
                <a:solidFill>
                  <a:schemeClr val="tx1"/>
                </a:solidFill>
                <a:latin typeface="+mn-ea"/>
                <a:ea typeface="+mn-ea"/>
              </a:rPr>
              <a:t>年会筹备小组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1916" y="2399979"/>
            <a:ext cx="319319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ea"/>
                <a:ea typeface="+mn-ea"/>
                <a:cs typeface="+mn-ea"/>
                <a:sym typeface="+mn-lt"/>
              </a:rPr>
              <a:t>★</a:t>
            </a:r>
            <a:r>
              <a:rPr lang="zh-CN" altLang="en-US" sz="1800" dirty="0">
                <a:solidFill>
                  <a:schemeClr val="tx1"/>
                </a:solidFill>
                <a:latin typeface="+mn-ea"/>
                <a:ea typeface="+mn-ea"/>
              </a:rPr>
              <a:t>年会内容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0963" y="2922520"/>
            <a:ext cx="319319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ea"/>
                <a:ea typeface="+mn-ea"/>
                <a:cs typeface="+mn-ea"/>
                <a:sym typeface="+mn-lt"/>
              </a:rPr>
              <a:t>★</a:t>
            </a:r>
            <a:r>
              <a:rPr lang="zh-CN" altLang="en-US" sz="1800" dirty="0">
                <a:solidFill>
                  <a:schemeClr val="tx1"/>
                </a:solidFill>
                <a:latin typeface="+mn-ea"/>
                <a:ea typeface="+mn-ea"/>
              </a:rPr>
              <a:t>工作分工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4890963" y="3454229"/>
            <a:ext cx="319319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ea"/>
                <a:ea typeface="+mn-ea"/>
                <a:cs typeface="+mn-ea"/>
                <a:sym typeface="+mn-lt"/>
              </a:rPr>
              <a:t>★</a:t>
            </a:r>
            <a:r>
              <a:rPr lang="zh-CN" altLang="en-US" sz="1800" dirty="0">
                <a:solidFill>
                  <a:schemeClr val="tx1"/>
                </a:solidFill>
                <a:latin typeface="+mn-ea"/>
                <a:ea typeface="+mn-ea"/>
              </a:rPr>
              <a:t>活动费用预算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4890963" y="3983976"/>
            <a:ext cx="319319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ea"/>
                <a:ea typeface="+mn-ea"/>
                <a:cs typeface="+mn-ea"/>
                <a:sym typeface="+mn-lt"/>
              </a:rPr>
              <a:t>★</a:t>
            </a:r>
            <a:r>
              <a:rPr lang="zh-CN" altLang="en-US" sz="1800" dirty="0">
                <a:solidFill>
                  <a:schemeClr val="tx1"/>
                </a:solidFill>
                <a:latin typeface="+mn-ea"/>
                <a:ea typeface="+mn-ea"/>
              </a:rPr>
              <a:t>相关注意事项</a:t>
            </a:r>
          </a:p>
        </p:txBody>
      </p:sp>
      <p:sp>
        <p:nvSpPr>
          <p:cNvPr id="29" name="椭圆 28"/>
          <p:cNvSpPr/>
          <p:nvPr/>
        </p:nvSpPr>
        <p:spPr>
          <a:xfrm>
            <a:off x="4440676" y="3974625"/>
            <a:ext cx="388034" cy="388034"/>
          </a:xfrm>
          <a:prstGeom prst="ellipse">
            <a:avLst/>
          </a:prstGeom>
          <a:solidFill>
            <a:srgbClr val="F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5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440676" y="1879106"/>
            <a:ext cx="388034" cy="388034"/>
          </a:xfrm>
          <a:prstGeom prst="ellipse">
            <a:avLst/>
          </a:prstGeom>
          <a:solidFill>
            <a:srgbClr val="F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564" y="1948723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策划</a:t>
            </a:r>
            <a:endParaRPr lang="en-US" altLang="zh-CN" dirty="0"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流程</a:t>
            </a:r>
          </a:p>
        </p:txBody>
      </p:sp>
      <p:sp>
        <p:nvSpPr>
          <p:cNvPr id="26" name="椭圆 25"/>
          <p:cNvSpPr/>
          <p:nvPr/>
        </p:nvSpPr>
        <p:spPr>
          <a:xfrm>
            <a:off x="4440676" y="2399979"/>
            <a:ext cx="388034" cy="388034"/>
          </a:xfrm>
          <a:prstGeom prst="ellipse">
            <a:avLst/>
          </a:prstGeom>
          <a:solidFill>
            <a:srgbClr val="F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440676" y="2909706"/>
            <a:ext cx="388034" cy="388034"/>
          </a:xfrm>
          <a:prstGeom prst="ellipse">
            <a:avLst/>
          </a:prstGeom>
          <a:solidFill>
            <a:srgbClr val="F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440676" y="3422527"/>
            <a:ext cx="388034" cy="388034"/>
          </a:xfrm>
          <a:prstGeom prst="ellipse">
            <a:avLst/>
          </a:prstGeom>
          <a:solidFill>
            <a:srgbClr val="F808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4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89" y="3638895"/>
            <a:ext cx="2371211" cy="180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"/>
                            </p:stCondLst>
                            <p:childTnLst>
                              <p:par>
                                <p:cTn id="5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4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0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6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800"/>
                            </p:stCondLst>
                            <p:childTnLst>
                              <p:par>
                                <p:cTn id="8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9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4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600"/>
                            </p:stCondLst>
                            <p:childTnLst>
                              <p:par>
                                <p:cTn id="10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7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900"/>
                            </p:stCondLst>
                            <p:childTnLst>
                              <p:par>
                                <p:cTn id="109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2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2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400"/>
                            </p:stCondLst>
                            <p:childTnLst>
                              <p:par>
                                <p:cTn id="12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1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3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700"/>
                            </p:stCondLst>
                            <p:childTnLst>
                              <p:par>
                                <p:cTn id="125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8" dur="100" fill="hold"/>
                                        <p:tgtEl>
                                          <p:spTgt spid="1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4" grpId="2"/>
      <p:bldP spid="14" grpId="3"/>
      <p:bldP spid="14" grpId="4"/>
      <p:bldP spid="15" grpId="0"/>
      <p:bldP spid="15" grpId="1"/>
      <p:bldP spid="15" grpId="2"/>
      <p:bldP spid="15" grpId="3"/>
      <p:bldP spid="15" grpId="4"/>
      <p:bldP spid="16" grpId="0"/>
      <p:bldP spid="16" grpId="1"/>
      <p:bldP spid="16" grpId="2"/>
      <p:bldP spid="16" grpId="3"/>
      <p:bldP spid="16" grpId="4"/>
      <p:bldP spid="13" grpId="0"/>
      <p:bldP spid="13" grpId="1"/>
      <p:bldP spid="13" grpId="2"/>
      <p:bldP spid="13" grpId="3"/>
      <p:bldP spid="13" grpId="4"/>
      <p:bldP spid="17" grpId="0"/>
      <p:bldP spid="17" grpId="1"/>
      <p:bldP spid="17" grpId="2"/>
      <p:bldP spid="17" grpId="3"/>
      <p:bldP spid="17" grpId="4"/>
      <p:bldP spid="29" grpId="0" animBg="1"/>
      <p:bldP spid="25" grpId="0" animBg="1"/>
      <p:bldP spid="9" grpId="0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 bwMode="auto">
          <a:xfrm>
            <a:off x="3469621" y="1746682"/>
            <a:ext cx="2089072" cy="1769826"/>
            <a:chOff x="781900" y="2449987"/>
            <a:chExt cx="1735293" cy="1469899"/>
          </a:xfrm>
        </p:grpSpPr>
        <p:sp>
          <p:nvSpPr>
            <p:cNvPr id="21" name="弧形 20"/>
            <p:cNvSpPr/>
            <p:nvPr/>
          </p:nvSpPr>
          <p:spPr bwMode="auto">
            <a:xfrm>
              <a:off x="1136161" y="2449987"/>
              <a:ext cx="1026774" cy="1025359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2" name="文本框 31"/>
            <p:cNvSpPr txBox="1"/>
            <p:nvPr/>
          </p:nvSpPr>
          <p:spPr bwMode="auto">
            <a:xfrm>
              <a:off x="1060532" y="3384804"/>
              <a:ext cx="1178030" cy="2811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>
                  <a:latin typeface="+mn-ea"/>
                </a:rPr>
                <a:t>总策划</a:t>
              </a:r>
            </a:p>
          </p:txBody>
        </p:sp>
        <p:sp>
          <p:nvSpPr>
            <p:cNvPr id="23" name="文本框 25"/>
            <p:cNvSpPr txBox="1">
              <a:spLocks noChangeArrowheads="1"/>
            </p:cNvSpPr>
            <p:nvPr/>
          </p:nvSpPr>
          <p:spPr bwMode="auto">
            <a:xfrm>
              <a:off x="781900" y="3638706"/>
              <a:ext cx="1735293" cy="28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/>
              <a:r>
                <a:rPr lang="zh-CN" altLang="en-US" sz="1600" b="1" dirty="0">
                  <a:latin typeface="+mn-ea"/>
                  <a:ea typeface="+mn-ea"/>
                </a:rPr>
                <a:t>小觅知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3072629" y="3867894"/>
            <a:ext cx="4972127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+mn-ea"/>
              </a:rPr>
              <a:t>成  员：觅知网所有部门成员</a:t>
            </a:r>
          </a:p>
        </p:txBody>
      </p:sp>
      <p:sp>
        <p:nvSpPr>
          <p:cNvPr id="18" name="椭圆 17"/>
          <p:cNvSpPr>
            <a:spLocks noChangeAspect="1"/>
          </p:cNvSpPr>
          <p:nvPr/>
        </p:nvSpPr>
        <p:spPr>
          <a:xfrm>
            <a:off x="4004422" y="1849457"/>
            <a:ext cx="1019469" cy="1019469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>
            <a:off x="6056583" y="1799231"/>
            <a:ext cx="1010787" cy="1010787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>
              <a:latin typeface="华文细黑" panose="0201060004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5517442" y="1717740"/>
            <a:ext cx="2089071" cy="1762680"/>
            <a:chOff x="801686" y="2449987"/>
            <a:chExt cx="1735293" cy="1463964"/>
          </a:xfrm>
        </p:grpSpPr>
        <p:sp>
          <p:nvSpPr>
            <p:cNvPr id="26" name="弧形 25"/>
            <p:cNvSpPr/>
            <p:nvPr/>
          </p:nvSpPr>
          <p:spPr bwMode="auto">
            <a:xfrm>
              <a:off x="1136161" y="2449987"/>
              <a:ext cx="1026774" cy="1025359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7" name="文本框 31"/>
            <p:cNvSpPr txBox="1"/>
            <p:nvPr/>
          </p:nvSpPr>
          <p:spPr bwMode="auto">
            <a:xfrm>
              <a:off x="1060532" y="3384804"/>
              <a:ext cx="1178030" cy="28118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>
                  <a:latin typeface="+mn-ea"/>
                </a:rPr>
                <a:t>总执行</a:t>
              </a:r>
            </a:p>
          </p:txBody>
        </p:sp>
        <p:sp>
          <p:nvSpPr>
            <p:cNvPr id="28" name="文本框 25"/>
            <p:cNvSpPr txBox="1">
              <a:spLocks noChangeArrowheads="1"/>
            </p:cNvSpPr>
            <p:nvPr/>
          </p:nvSpPr>
          <p:spPr bwMode="auto">
            <a:xfrm>
              <a:off x="801686" y="3632771"/>
              <a:ext cx="1735293" cy="28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/>
              <a:r>
                <a:rPr lang="zh-CN" altLang="en-US" sz="1600" b="1" dirty="0">
                  <a:latin typeface="+mn-ea"/>
                  <a:ea typeface="+mn-ea"/>
                </a:rPr>
                <a:t>只只</a:t>
              </a:r>
              <a:r>
                <a:rPr lang="en-US" altLang="zh-CN" sz="1600" b="1" dirty="0">
                  <a:latin typeface="+mn-ea"/>
                  <a:ea typeface="+mn-ea"/>
                </a:rPr>
                <a:t>/</a:t>
              </a:r>
              <a:r>
                <a:rPr lang="zh-CN" altLang="en-US" sz="1600" b="1" dirty="0">
                  <a:latin typeface="+mn-ea"/>
                  <a:ea typeface="+mn-ea"/>
                </a:rPr>
                <a:t>觅觅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20" y="552293"/>
            <a:ext cx="2315231" cy="4496756"/>
          </a:xfrm>
          <a:prstGeom prst="rect">
            <a:avLst/>
          </a:prstGeom>
        </p:spPr>
      </p:pic>
      <p:sp>
        <p:nvSpPr>
          <p:cNvPr id="29" name="TextBox 8"/>
          <p:cNvSpPr txBox="1"/>
          <p:nvPr/>
        </p:nvSpPr>
        <p:spPr>
          <a:xfrm>
            <a:off x="165218" y="2013947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筹备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小组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89" y="3762190"/>
            <a:ext cx="2371211" cy="18066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P spid="19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 bwMode="auto">
          <a:xfrm>
            <a:off x="3614226" y="1922232"/>
            <a:ext cx="4749258" cy="590196"/>
            <a:chOff x="1620982" y="1347356"/>
            <a:chExt cx="4343098" cy="540000"/>
          </a:xfrm>
        </p:grpSpPr>
        <p:sp>
          <p:nvSpPr>
            <p:cNvPr id="21" name="圆角矩形 20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3" name="文本框 10"/>
            <p:cNvSpPr txBox="1"/>
            <p:nvPr/>
          </p:nvSpPr>
          <p:spPr>
            <a:xfrm>
              <a:off x="1747975" y="1439474"/>
              <a:ext cx="1085794" cy="30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600" b="1" kern="100" dirty="0">
                  <a:solidFill>
                    <a:schemeClr val="bg1"/>
                  </a:solidFill>
                  <a:latin typeface="+mn-ea"/>
                </a:rPr>
                <a:t>活动名称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文本框 11"/>
            <p:cNvSpPr txBox="1"/>
            <p:nvPr/>
          </p:nvSpPr>
          <p:spPr>
            <a:xfrm>
              <a:off x="3148001" y="1449486"/>
              <a:ext cx="2816079" cy="2816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400" b="1" kern="100" dirty="0">
                  <a:latin typeface="+mn-ea"/>
                </a:rPr>
                <a:t>觅知网</a:t>
              </a:r>
              <a:r>
                <a:rPr lang="en-US" altLang="zh-CN" sz="1400" b="1" kern="100" dirty="0">
                  <a:latin typeface="+mn-ea"/>
                </a:rPr>
                <a:t>2018</a:t>
              </a:r>
              <a:r>
                <a:rPr lang="zh-CN" altLang="en-US" sz="1400" b="1" kern="100" dirty="0">
                  <a:latin typeface="+mn-ea"/>
                </a:rPr>
                <a:t>年新春团拜晚会</a:t>
              </a:r>
              <a:endParaRPr lang="zh-CN" altLang="en-US" sz="1050" b="1" kern="100" dirty="0"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3623899" y="2727785"/>
            <a:ext cx="4749258" cy="590196"/>
            <a:chOff x="1620982" y="1347356"/>
            <a:chExt cx="4343098" cy="540000"/>
          </a:xfrm>
        </p:grpSpPr>
        <p:sp>
          <p:nvSpPr>
            <p:cNvPr id="26" name="圆角矩形 25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8" name="文本框 10"/>
            <p:cNvSpPr txBox="1"/>
            <p:nvPr/>
          </p:nvSpPr>
          <p:spPr>
            <a:xfrm>
              <a:off x="1747975" y="1439474"/>
              <a:ext cx="1085794" cy="30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600" b="1" kern="100" dirty="0">
                  <a:solidFill>
                    <a:schemeClr val="bg1"/>
                  </a:solidFill>
                  <a:latin typeface="+mn-ea"/>
                </a:rPr>
                <a:t>活动基调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3148001" y="1449486"/>
              <a:ext cx="2816079" cy="2816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400" b="1" kern="100" dirty="0">
                  <a:latin typeface="+mn-ea"/>
                </a:rPr>
                <a:t>喜庆、欢快、盛大、隆重</a:t>
              </a:r>
              <a:endParaRPr lang="zh-CN" altLang="en-US" sz="1050" b="1" kern="100" dirty="0"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3623899" y="3540686"/>
            <a:ext cx="4749258" cy="590196"/>
            <a:chOff x="1620982" y="1347356"/>
            <a:chExt cx="4343098" cy="540000"/>
          </a:xfrm>
        </p:grpSpPr>
        <p:sp>
          <p:nvSpPr>
            <p:cNvPr id="31" name="圆角矩形 30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文本框 10"/>
            <p:cNvSpPr txBox="1"/>
            <p:nvPr/>
          </p:nvSpPr>
          <p:spPr>
            <a:xfrm>
              <a:off x="1747975" y="1439474"/>
              <a:ext cx="1085794" cy="3097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600" b="1" kern="100" dirty="0">
                  <a:solidFill>
                    <a:schemeClr val="bg1"/>
                  </a:solidFill>
                  <a:latin typeface="+mn-ea"/>
                </a:rPr>
                <a:t>活动主题</a:t>
              </a:r>
              <a:endParaRPr lang="zh-CN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文本框 11"/>
            <p:cNvSpPr txBox="1"/>
            <p:nvPr/>
          </p:nvSpPr>
          <p:spPr>
            <a:xfrm>
              <a:off x="3148001" y="1449486"/>
              <a:ext cx="2816079" cy="281601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400" b="1" kern="100" dirty="0">
                  <a:latin typeface="+mn-ea"/>
                </a:rPr>
                <a:t>以客户为中心，以奋斗者为本</a:t>
              </a: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0" y="479407"/>
            <a:ext cx="2315231" cy="4496756"/>
          </a:xfrm>
          <a:prstGeom prst="rect">
            <a:avLst/>
          </a:prstGeom>
        </p:spPr>
      </p:pic>
      <p:sp>
        <p:nvSpPr>
          <p:cNvPr id="37" name="TextBox 8"/>
          <p:cNvSpPr txBox="1"/>
          <p:nvPr/>
        </p:nvSpPr>
        <p:spPr>
          <a:xfrm>
            <a:off x="238733" y="1850708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年会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内容 </a:t>
            </a:r>
          </a:p>
        </p:txBody>
      </p:sp>
    </p:spTree>
    <p:extLst>
      <p:ext uri="{BB962C8B-B14F-4D97-AF65-F5344CB8AC3E}">
        <p14:creationId xmlns:p14="http://schemas.microsoft.com/office/powerpoint/2010/main" val="39887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69" y="476369"/>
            <a:ext cx="2315231" cy="4496756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153552" y="1840423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年会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内容 </a:t>
            </a:r>
          </a:p>
        </p:txBody>
      </p:sp>
      <p:sp>
        <p:nvSpPr>
          <p:cNvPr id="11" name="矩形 10"/>
          <p:cNvSpPr/>
          <p:nvPr/>
        </p:nvSpPr>
        <p:spPr>
          <a:xfrm>
            <a:off x="3419872" y="2326906"/>
            <a:ext cx="51845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600" kern="100" dirty="0">
                <a:latin typeface="+mn-ea"/>
              </a:rPr>
              <a:t>  对</a:t>
            </a:r>
            <a:r>
              <a:rPr lang="en-US" altLang="zh-CN" sz="1600" kern="100" dirty="0">
                <a:latin typeface="+mn-ea"/>
              </a:rPr>
              <a:t>2017</a:t>
            </a:r>
            <a:r>
              <a:rPr lang="zh-CN" altLang="en-US" sz="1600" kern="100" dirty="0">
                <a:latin typeface="+mn-ea"/>
              </a:rPr>
              <a:t>年公司的工作成绩进行总结，展望公司</a:t>
            </a:r>
            <a:r>
              <a:rPr lang="en-US" altLang="zh-CN" sz="1600" kern="100" dirty="0">
                <a:latin typeface="+mn-ea"/>
              </a:rPr>
              <a:t>2018</a:t>
            </a:r>
            <a:r>
              <a:rPr lang="zh-CN" altLang="en-US" sz="1600" kern="100" dirty="0">
                <a:latin typeface="+mn-ea"/>
              </a:rPr>
              <a:t>年的发展愿景；同时丰富员工企业文化生活，激发员工热情，增强员工的内部凝聚力，增进员工之间的沟通、交流和团队协作意识。</a:t>
            </a:r>
            <a:endParaRPr lang="zh-CN" altLang="en-US" sz="1100" kern="100" dirty="0">
              <a:latin typeface="+mn-ea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3623899" y="1340567"/>
            <a:ext cx="1454660" cy="653975"/>
            <a:chOff x="1620982" y="1289001"/>
            <a:chExt cx="1330256" cy="598355"/>
          </a:xfrm>
        </p:grpSpPr>
        <p:sp>
          <p:nvSpPr>
            <p:cNvPr id="16" name="圆角矩形 15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文本框 10"/>
            <p:cNvSpPr txBox="1"/>
            <p:nvPr/>
          </p:nvSpPr>
          <p:spPr>
            <a:xfrm>
              <a:off x="1743213" y="1289001"/>
              <a:ext cx="1085794" cy="5002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00000"/>
                </a:lnSpc>
              </a:pPr>
              <a:r>
                <a:rPr lang="zh-CN" altLang="en-US" b="1" kern="100" dirty="0">
                  <a:solidFill>
                    <a:schemeClr val="bg1"/>
                  </a:solidFill>
                  <a:latin typeface="+mn-ea"/>
                </a:rPr>
                <a:t>活动目的：</a:t>
              </a:r>
              <a:endParaRPr lang="en-US" altLang="zh-CN" b="1" kern="1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112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5" y="504108"/>
            <a:ext cx="2315231" cy="4496756"/>
          </a:xfrm>
          <a:prstGeom prst="rect">
            <a:avLst/>
          </a:prstGeom>
        </p:spPr>
      </p:pic>
      <p:sp>
        <p:nvSpPr>
          <p:cNvPr id="46" name="TextBox 8"/>
          <p:cNvSpPr txBox="1"/>
          <p:nvPr/>
        </p:nvSpPr>
        <p:spPr>
          <a:xfrm>
            <a:off x="111804" y="1975384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年会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内容 </a:t>
            </a: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3491880" y="1769594"/>
            <a:ext cx="4749258" cy="480045"/>
            <a:chOff x="1620982" y="1347356"/>
            <a:chExt cx="4343098" cy="540000"/>
          </a:xfrm>
        </p:grpSpPr>
        <p:sp>
          <p:nvSpPr>
            <p:cNvPr id="20" name="圆角矩形 19"/>
            <p:cNvSpPr/>
            <p:nvPr/>
          </p:nvSpPr>
          <p:spPr>
            <a:xfrm>
              <a:off x="2813714" y="1384314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80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22" name="文本框 10"/>
            <p:cNvSpPr txBox="1"/>
            <p:nvPr/>
          </p:nvSpPr>
          <p:spPr>
            <a:xfrm>
              <a:off x="1747975" y="1439474"/>
              <a:ext cx="1085794" cy="3115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kern="100" dirty="0">
                  <a:solidFill>
                    <a:schemeClr val="bg1"/>
                  </a:solidFill>
                  <a:latin typeface="+mn-ea"/>
                </a:rPr>
                <a:t>活动日期</a:t>
              </a:r>
              <a:endParaRPr lang="zh-CN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文本框 11"/>
            <p:cNvSpPr txBox="1"/>
            <p:nvPr/>
          </p:nvSpPr>
          <p:spPr>
            <a:xfrm>
              <a:off x="3148001" y="1449486"/>
              <a:ext cx="2816079" cy="2942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altLang="zh-CN" sz="1100" b="1" kern="100" dirty="0">
                  <a:latin typeface="+mn-ea"/>
                </a:rPr>
                <a:t>201X</a:t>
              </a:r>
              <a:r>
                <a:rPr lang="zh-CN" altLang="en-US" sz="1100" b="1" kern="100" dirty="0">
                  <a:latin typeface="+mn-ea"/>
                </a:rPr>
                <a:t>年</a:t>
              </a:r>
              <a:r>
                <a:rPr lang="en-US" altLang="zh-CN" sz="1100" b="1" kern="100" dirty="0">
                  <a:latin typeface="+mn-ea"/>
                </a:rPr>
                <a:t>2</a:t>
              </a:r>
              <a:r>
                <a:rPr lang="zh-CN" altLang="en-US" sz="1100" b="1" kern="100" dirty="0">
                  <a:latin typeface="+mn-ea"/>
                </a:rPr>
                <a:t>月</a:t>
              </a:r>
              <a:r>
                <a:rPr lang="en-US" altLang="zh-CN" sz="1100" b="1" kern="100" dirty="0">
                  <a:latin typeface="+mn-ea"/>
                </a:rPr>
                <a:t>10</a:t>
              </a:r>
              <a:r>
                <a:rPr lang="zh-CN" altLang="en-US" sz="1100" b="1" kern="100" dirty="0">
                  <a:latin typeface="+mn-ea"/>
                </a:rPr>
                <a:t>日 </a:t>
              </a:r>
              <a:r>
                <a:rPr lang="en-US" altLang="zh-CN" sz="1100" b="1" kern="100" dirty="0">
                  <a:latin typeface="+mn-ea"/>
                </a:rPr>
                <a:t>16</a:t>
              </a:r>
              <a:r>
                <a:rPr lang="zh-CN" altLang="en-US" sz="1100" b="1" kern="100" dirty="0">
                  <a:latin typeface="+mn-ea"/>
                </a:rPr>
                <a:t>：</a:t>
              </a:r>
              <a:r>
                <a:rPr lang="en-US" altLang="zh-CN" sz="1100" b="1" kern="100" dirty="0">
                  <a:latin typeface="+mn-ea"/>
                </a:rPr>
                <a:t>00-20</a:t>
              </a:r>
              <a:r>
                <a:rPr lang="zh-CN" altLang="en-US" sz="1100" b="1" kern="100" dirty="0">
                  <a:latin typeface="+mn-ea"/>
                </a:rPr>
                <a:t>：</a:t>
              </a:r>
              <a:r>
                <a:rPr lang="en-US" altLang="zh-CN" sz="1100" b="1" kern="100" dirty="0">
                  <a:latin typeface="+mn-ea"/>
                </a:rPr>
                <a:t>00</a:t>
              </a:r>
              <a:endParaRPr lang="zh-CN" altLang="en-US" sz="900" b="1" kern="100" dirty="0">
                <a:latin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3491880" y="3939902"/>
            <a:ext cx="4749258" cy="480045"/>
            <a:chOff x="1620982" y="1347356"/>
            <a:chExt cx="4343098" cy="540000"/>
          </a:xfrm>
        </p:grpSpPr>
        <p:sp>
          <p:nvSpPr>
            <p:cNvPr id="25" name="圆角矩形 24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b="1">
                <a:solidFill>
                  <a:srgbClr val="C00000"/>
                </a:solidFill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b="1">
                <a:solidFill>
                  <a:srgbClr val="C00000"/>
                </a:solidFill>
              </a:endParaRPr>
            </a:p>
          </p:txBody>
        </p:sp>
        <p:sp>
          <p:nvSpPr>
            <p:cNvPr id="27" name="文本框 10"/>
            <p:cNvSpPr txBox="1"/>
            <p:nvPr/>
          </p:nvSpPr>
          <p:spPr>
            <a:xfrm>
              <a:off x="1747975" y="1439474"/>
              <a:ext cx="1085794" cy="3462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400" b="1" kern="100" dirty="0">
                  <a:solidFill>
                    <a:schemeClr val="bg1"/>
                  </a:solidFill>
                  <a:latin typeface="+mn-ea"/>
                </a:rPr>
                <a:t>活动地点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文本框 11"/>
            <p:cNvSpPr txBox="1"/>
            <p:nvPr/>
          </p:nvSpPr>
          <p:spPr>
            <a:xfrm>
              <a:off x="3973337" y="1451871"/>
              <a:ext cx="1380476" cy="3115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altLang="zh-CN" sz="1200" b="1" kern="100" dirty="0">
                  <a:latin typeface="+mn-ea"/>
                </a:rPr>
                <a:t>XXXX</a:t>
              </a:r>
              <a:r>
                <a:rPr lang="zh-CN" altLang="en-US" sz="1200" b="1" kern="100" dirty="0">
                  <a:latin typeface="+mn-ea"/>
                </a:rPr>
                <a:t>酒店</a:t>
              </a:r>
              <a:endParaRPr lang="zh-CN" altLang="en-US" sz="1000" b="1" kern="100" dirty="0">
                <a:latin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3491880" y="2851252"/>
            <a:ext cx="5262074" cy="480044"/>
            <a:chOff x="1620982" y="1347356"/>
            <a:chExt cx="4812058" cy="540000"/>
          </a:xfrm>
        </p:grpSpPr>
        <p:sp>
          <p:nvSpPr>
            <p:cNvPr id="30" name="圆角矩形 29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32" name="文本框 10"/>
            <p:cNvSpPr txBox="1"/>
            <p:nvPr/>
          </p:nvSpPr>
          <p:spPr>
            <a:xfrm>
              <a:off x="1747975" y="1439474"/>
              <a:ext cx="1085794" cy="3115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kern="100" dirty="0">
                  <a:solidFill>
                    <a:schemeClr val="bg1"/>
                  </a:solidFill>
                  <a:latin typeface="+mn-ea"/>
                </a:rPr>
                <a:t>参会人数</a:t>
              </a:r>
              <a:endParaRPr lang="zh-CN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3078230" y="1453554"/>
              <a:ext cx="3354810" cy="276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000" b="1" kern="100" dirty="0">
                  <a:latin typeface="+mn-ea"/>
                </a:rPr>
                <a:t>技术</a:t>
              </a:r>
              <a:r>
                <a:rPr lang="en-US" altLang="zh-CN" sz="1000" b="1" kern="100" dirty="0">
                  <a:latin typeface="+mn-ea"/>
                </a:rPr>
                <a:t>171</a:t>
              </a:r>
              <a:r>
                <a:rPr lang="zh-CN" altLang="en-US" sz="1000" b="1" kern="100" dirty="0">
                  <a:latin typeface="+mn-ea"/>
                </a:rPr>
                <a:t>人、客服</a:t>
              </a:r>
              <a:r>
                <a:rPr lang="en-US" altLang="zh-CN" sz="1000" b="1" kern="100" dirty="0">
                  <a:latin typeface="+mn-ea"/>
                </a:rPr>
                <a:t>112</a:t>
              </a:r>
              <a:r>
                <a:rPr lang="zh-CN" altLang="en-US" sz="1000" b="1" kern="100" dirty="0">
                  <a:latin typeface="+mn-ea"/>
                </a:rPr>
                <a:t>人、运营</a:t>
              </a:r>
              <a:r>
                <a:rPr lang="en-US" altLang="zh-CN" sz="1000" b="1" kern="100" dirty="0">
                  <a:latin typeface="+mn-ea"/>
                </a:rPr>
                <a:t>30</a:t>
              </a:r>
              <a:r>
                <a:rPr lang="zh-CN" altLang="en-US" sz="1000" b="1" kern="100" dirty="0">
                  <a:latin typeface="+mn-ea"/>
                </a:rPr>
                <a:t>人，共计</a:t>
              </a:r>
              <a:r>
                <a:rPr lang="en-US" altLang="zh-CN" sz="1000" b="1" kern="100" dirty="0">
                  <a:latin typeface="+mn-ea"/>
                </a:rPr>
                <a:t>313</a:t>
              </a:r>
              <a:r>
                <a:rPr lang="zh-CN" altLang="en-US" sz="1000" b="1" kern="100" dirty="0">
                  <a:latin typeface="+mn-ea"/>
                </a:rPr>
                <a:t>人。</a:t>
              </a:r>
              <a:endParaRPr lang="zh-CN" altLang="en-US" sz="700" b="1" kern="100" dirty="0">
                <a:latin typeface="+mn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3491880" y="2308509"/>
            <a:ext cx="4749258" cy="480044"/>
            <a:chOff x="1620982" y="1347356"/>
            <a:chExt cx="4343098" cy="540000"/>
          </a:xfrm>
        </p:grpSpPr>
        <p:sp>
          <p:nvSpPr>
            <p:cNvPr id="35" name="圆角矩形 34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37" name="文本框 10"/>
            <p:cNvSpPr txBox="1"/>
            <p:nvPr/>
          </p:nvSpPr>
          <p:spPr>
            <a:xfrm>
              <a:off x="1747975" y="1439474"/>
              <a:ext cx="1085794" cy="3115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kern="100" dirty="0">
                  <a:solidFill>
                    <a:schemeClr val="bg1"/>
                  </a:solidFill>
                  <a:latin typeface="+mn-ea"/>
                </a:rPr>
                <a:t>参会人员</a:t>
              </a:r>
              <a:endParaRPr lang="zh-CN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文本框 11"/>
            <p:cNvSpPr txBox="1"/>
            <p:nvPr/>
          </p:nvSpPr>
          <p:spPr>
            <a:xfrm>
              <a:off x="3633606" y="1456197"/>
              <a:ext cx="2324706" cy="294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100" b="1" kern="100" dirty="0">
                  <a:latin typeface="+mn-ea"/>
                </a:rPr>
                <a:t>觅知网员工、特邀嘉宾</a:t>
              </a:r>
              <a:endParaRPr lang="zh-CN" altLang="en-US" sz="900" b="1" kern="100" dirty="0"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3491880" y="3395577"/>
            <a:ext cx="4749258" cy="480044"/>
            <a:chOff x="1620982" y="1347356"/>
            <a:chExt cx="4343098" cy="540000"/>
          </a:xfrm>
        </p:grpSpPr>
        <p:sp>
          <p:nvSpPr>
            <p:cNvPr id="40" name="圆角矩形 39"/>
            <p:cNvSpPr/>
            <p:nvPr/>
          </p:nvSpPr>
          <p:spPr>
            <a:xfrm>
              <a:off x="2819482" y="1383886"/>
              <a:ext cx="3144598" cy="466941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620982" y="1347356"/>
              <a:ext cx="1330256" cy="540000"/>
            </a:xfrm>
            <a:prstGeom prst="roundRect">
              <a:avLst/>
            </a:prstGeom>
            <a:solidFill>
              <a:srgbClr val="DE0000">
                <a:alpha val="74000"/>
              </a:srgbClr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 b="1">
                <a:solidFill>
                  <a:srgbClr val="C00000"/>
                </a:solidFill>
              </a:endParaRPr>
            </a:p>
          </p:txBody>
        </p:sp>
        <p:sp>
          <p:nvSpPr>
            <p:cNvPr id="42" name="文本框 10"/>
            <p:cNvSpPr txBox="1"/>
            <p:nvPr/>
          </p:nvSpPr>
          <p:spPr>
            <a:xfrm>
              <a:off x="1747975" y="1439474"/>
              <a:ext cx="1085794" cy="3115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200" b="1" kern="100" dirty="0">
                  <a:solidFill>
                    <a:schemeClr val="bg1"/>
                  </a:solidFill>
                  <a:latin typeface="+mn-ea"/>
                </a:rPr>
                <a:t>活动内容</a:t>
              </a:r>
              <a:endParaRPr lang="zh-CN" altLang="en-US" sz="12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3" name="文本框 11"/>
            <p:cNvSpPr txBox="1"/>
            <p:nvPr/>
          </p:nvSpPr>
          <p:spPr>
            <a:xfrm>
              <a:off x="3487146" y="1462307"/>
              <a:ext cx="2193007" cy="2942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zh-CN" altLang="en-US" sz="1100" b="1" kern="100" dirty="0">
                  <a:latin typeface="+mn-ea"/>
                </a:rPr>
                <a:t>总经理致辞、文艺汇演、晚宴</a:t>
              </a:r>
              <a:endParaRPr lang="zh-CN" altLang="en-US" sz="900" b="1" kern="1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742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73813" y="-1030691"/>
            <a:ext cx="1030493" cy="545845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09" y="579010"/>
            <a:ext cx="2315231" cy="4496756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61078" y="2050286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4" name="五角星 13"/>
          <p:cNvSpPr/>
          <p:nvPr/>
        </p:nvSpPr>
        <p:spPr>
          <a:xfrm>
            <a:off x="3592076" y="2336924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五角星 14"/>
          <p:cNvSpPr/>
          <p:nvPr/>
        </p:nvSpPr>
        <p:spPr>
          <a:xfrm>
            <a:off x="3612672" y="3375327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92397" y="1484157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/>
            <a:r>
              <a:rPr lang="zh-CN" altLang="en-US" sz="1600" b="1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（一）文案组（负责人：只只、觅觅）成员</a:t>
            </a:r>
            <a:r>
              <a:rPr lang="en-US" altLang="zh-CN" sz="1600" b="1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600" b="1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名。</a:t>
            </a:r>
            <a:endParaRPr lang="zh-CN" altLang="en-US" sz="1100" kern="1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36192" y="233571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zh-CN" altLang="en-US" sz="16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负责主持人形象设计，串词、祝酒词起草、审核；</a:t>
            </a:r>
            <a:endParaRPr lang="zh-CN" altLang="en-US" sz="1100" kern="1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46288" y="337039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 dirty="0"/>
              <a:t>总经理讲话稿起草、审核；</a:t>
            </a:r>
          </a:p>
        </p:txBody>
      </p:sp>
    </p:spTree>
    <p:extLst>
      <p:ext uri="{BB962C8B-B14F-4D97-AF65-F5344CB8AC3E}">
        <p14:creationId xmlns:p14="http://schemas.microsoft.com/office/powerpoint/2010/main" val="222541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 animBg="1"/>
      <p:bldP spid="15" grpId="0" animBg="1"/>
      <p:bldP spid="10" grpId="0"/>
      <p:bldP spid="11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45488" y="-1336146"/>
            <a:ext cx="935891" cy="59105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51" y="588998"/>
            <a:ext cx="2315231" cy="4496756"/>
          </a:xfrm>
          <a:prstGeom prst="rect">
            <a:avLst/>
          </a:prstGeom>
        </p:spPr>
      </p:pic>
      <p:sp>
        <p:nvSpPr>
          <p:cNvPr id="31" name="TextBox 8"/>
          <p:cNvSpPr txBox="1"/>
          <p:nvPr/>
        </p:nvSpPr>
        <p:spPr>
          <a:xfrm>
            <a:off x="116020" y="2060274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0" name="矩形 9"/>
          <p:cNvSpPr/>
          <p:nvPr/>
        </p:nvSpPr>
        <p:spPr>
          <a:xfrm>
            <a:off x="3292397" y="1447895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（二）会场布置组（负责人：只只、觅觅）成员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名。 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0983" y="2018028"/>
            <a:ext cx="43849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负责设计、联系制作年会舞台背景墙、横幅、签名板及各种材料的打印和制作；</a:t>
            </a:r>
          </a:p>
        </p:txBody>
      </p:sp>
      <p:sp>
        <p:nvSpPr>
          <p:cNvPr id="20" name="矩形 19"/>
          <p:cNvSpPr/>
          <p:nvPr/>
        </p:nvSpPr>
        <p:spPr>
          <a:xfrm>
            <a:off x="3798584" y="2719142"/>
            <a:ext cx="34745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/>
              <a:t>负责鲜花或花篮的采购</a:t>
            </a:r>
            <a:r>
              <a:rPr lang="en-US" altLang="zh-CN" sz="1400" dirty="0"/>
              <a:t>/</a:t>
            </a:r>
            <a:r>
              <a:rPr lang="zh-CN" altLang="en-US" sz="1400" dirty="0"/>
              <a:t>租赁；</a:t>
            </a:r>
          </a:p>
        </p:txBody>
      </p:sp>
      <p:sp>
        <p:nvSpPr>
          <p:cNvPr id="12" name="五角星 11"/>
          <p:cNvSpPr/>
          <p:nvPr/>
        </p:nvSpPr>
        <p:spPr>
          <a:xfrm>
            <a:off x="3420246" y="3587073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37737" y="3466200"/>
            <a:ext cx="2845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/>
              <a:t>现场摄影、</a:t>
            </a:r>
            <a:r>
              <a:rPr lang="en-US" altLang="zh-CN" sz="1400" dirty="0"/>
              <a:t>DV</a:t>
            </a:r>
            <a:r>
              <a:rPr lang="zh-CN" altLang="en-US" sz="1400" dirty="0"/>
              <a:t>摄像、照相；</a:t>
            </a:r>
          </a:p>
        </p:txBody>
      </p:sp>
      <p:sp>
        <p:nvSpPr>
          <p:cNvPr id="17" name="五角星 16"/>
          <p:cNvSpPr/>
          <p:nvPr/>
        </p:nvSpPr>
        <p:spPr>
          <a:xfrm>
            <a:off x="3441684" y="4332024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837737" y="4229924"/>
            <a:ext cx="4534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dirty="0"/>
              <a:t>开场</a:t>
            </a:r>
            <a:r>
              <a:rPr lang="en-US" altLang="zh-CN" sz="1400" dirty="0"/>
              <a:t>PPT</a:t>
            </a:r>
            <a:r>
              <a:rPr lang="zh-CN" altLang="en-US" sz="1400" dirty="0"/>
              <a:t>制作，年会期间除节目音乐外所有音乐搜集。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408098" y="2652601"/>
            <a:ext cx="5017781" cy="293"/>
          </a:xfrm>
          <a:prstGeom prst="line">
            <a:avLst/>
          </a:prstGeom>
          <a:ln w="12700">
            <a:solidFill>
              <a:srgbClr val="DE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469776" y="2469200"/>
            <a:ext cx="14705" cy="1786283"/>
          </a:xfrm>
          <a:prstGeom prst="line">
            <a:avLst/>
          </a:prstGeom>
          <a:ln w="127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五角星 26"/>
          <p:cNvSpPr/>
          <p:nvPr/>
        </p:nvSpPr>
        <p:spPr>
          <a:xfrm>
            <a:off x="3401410" y="2082933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五角星 27"/>
          <p:cNvSpPr/>
          <p:nvPr/>
        </p:nvSpPr>
        <p:spPr>
          <a:xfrm>
            <a:off x="3424814" y="2837376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432855" y="3329616"/>
            <a:ext cx="5017781" cy="293"/>
          </a:xfrm>
          <a:prstGeom prst="line">
            <a:avLst/>
          </a:prstGeom>
          <a:ln w="12700">
            <a:solidFill>
              <a:srgbClr val="DE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432855" y="4122622"/>
            <a:ext cx="5017781" cy="293"/>
          </a:xfrm>
          <a:prstGeom prst="line">
            <a:avLst/>
          </a:prstGeom>
          <a:ln w="12700">
            <a:solidFill>
              <a:srgbClr val="DE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3408098" y="4803833"/>
            <a:ext cx="5017781" cy="293"/>
          </a:xfrm>
          <a:prstGeom prst="line">
            <a:avLst/>
          </a:prstGeom>
          <a:ln w="12700">
            <a:solidFill>
              <a:srgbClr val="DE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84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0" grpId="0"/>
      <p:bldP spid="11" grpId="0"/>
      <p:bldP spid="20" grpId="0"/>
      <p:bldP spid="12" grpId="0" animBg="1"/>
      <p:bldP spid="16" grpId="0"/>
      <p:bldP spid="17" grpId="0" animBg="1"/>
      <p:bldP spid="18" grpId="0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5" y="579869"/>
            <a:ext cx="2315231" cy="4496756"/>
          </a:xfrm>
          <a:prstGeom prst="rect">
            <a:avLst/>
          </a:prstGeom>
        </p:spPr>
      </p:pic>
      <p:sp>
        <p:nvSpPr>
          <p:cNvPr id="17" name="TextBox 8"/>
          <p:cNvSpPr txBox="1"/>
          <p:nvPr/>
        </p:nvSpPr>
        <p:spPr>
          <a:xfrm>
            <a:off x="178265" y="1916146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0" name="矩形 9"/>
          <p:cNvSpPr/>
          <p:nvPr/>
        </p:nvSpPr>
        <p:spPr>
          <a:xfrm>
            <a:off x="3291791" y="1599508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（二）会场布置组（负责人：只只、觅觅）成员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名。 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300443" y="2929508"/>
            <a:ext cx="233995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负责与酒店工作人员配合调试功放、灯光、音响、话筒、投影、电脑，并播放年会现场所有节目伴奏带及颁奖音乐和进场</a:t>
            </a:r>
            <a:r>
              <a:rPr lang="en-US" altLang="zh-CN" sz="1400" dirty="0"/>
              <a:t>PPT</a:t>
            </a:r>
            <a:r>
              <a:rPr lang="zh-CN" altLang="en-US" sz="1400" dirty="0"/>
              <a:t>等；</a:t>
            </a:r>
          </a:p>
        </p:txBody>
      </p:sp>
      <p:sp>
        <p:nvSpPr>
          <p:cNvPr id="16" name="矩形 15"/>
          <p:cNvSpPr/>
          <p:nvPr/>
        </p:nvSpPr>
        <p:spPr>
          <a:xfrm>
            <a:off x="6703680" y="2878879"/>
            <a:ext cx="1944216" cy="1078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400" dirty="0"/>
              <a:t>会场安全检查（消防、电源、设备等）。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6071764" y="2489078"/>
            <a:ext cx="14705" cy="1786283"/>
          </a:xfrm>
          <a:prstGeom prst="line">
            <a:avLst/>
          </a:prstGeom>
          <a:ln w="12700">
            <a:solidFill>
              <a:srgbClr val="FD06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五角星 22"/>
          <p:cNvSpPr/>
          <p:nvPr/>
        </p:nvSpPr>
        <p:spPr>
          <a:xfrm>
            <a:off x="4237743" y="2494630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solidFill>
              <a:srgbClr val="FD060A"/>
            </a:solidFill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五角星 23"/>
          <p:cNvSpPr/>
          <p:nvPr/>
        </p:nvSpPr>
        <p:spPr>
          <a:xfrm>
            <a:off x="7342171" y="2494630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D060A"/>
          </a:solidFill>
          <a:ln>
            <a:solidFill>
              <a:srgbClr val="FD060A"/>
            </a:solidFill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4747" y="-1247296"/>
            <a:ext cx="935891" cy="591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6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" grpId="0"/>
      <p:bldP spid="11" grpId="0"/>
      <p:bldP spid="16" grpId="0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4747" y="-1247296"/>
            <a:ext cx="935891" cy="591059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41" name="TextBox 8"/>
          <p:cNvSpPr txBox="1"/>
          <p:nvPr/>
        </p:nvSpPr>
        <p:spPr>
          <a:xfrm>
            <a:off x="196915" y="2025900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0" name="矩形 9"/>
          <p:cNvSpPr/>
          <p:nvPr/>
        </p:nvSpPr>
        <p:spPr>
          <a:xfrm>
            <a:off x="3460368" y="1569682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（三）节目组（负责人：只只、觅觅）成员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名。</a:t>
            </a:r>
            <a:endParaRPr lang="zh-CN" altLang="en-US" sz="1600" dirty="0"/>
          </a:p>
        </p:txBody>
      </p:sp>
      <p:sp>
        <p:nvSpPr>
          <p:cNvPr id="15" name="任意多边形 14"/>
          <p:cNvSpPr/>
          <p:nvPr/>
        </p:nvSpPr>
        <p:spPr>
          <a:xfrm>
            <a:off x="4089316" y="2361264"/>
            <a:ext cx="1064990" cy="57935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noFill/>
          <a:ln w="9525">
            <a:solidFill>
              <a:srgbClr val="FD060A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79983" tIns="79983" rIns="79983" bIns="79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节目类型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5306853" y="2519241"/>
            <a:ext cx="387349" cy="302816"/>
          </a:xfrm>
          <a:custGeom>
            <a:avLst/>
            <a:gdLst>
              <a:gd name="connsiteX0" fmla="*/ 0 w 208312"/>
              <a:gd name="connsiteY0" fmla="*/ 48737 h 243686"/>
              <a:gd name="connsiteX1" fmla="*/ 104156 w 208312"/>
              <a:gd name="connsiteY1" fmla="*/ 48737 h 243686"/>
              <a:gd name="connsiteX2" fmla="*/ 104156 w 208312"/>
              <a:gd name="connsiteY2" fmla="*/ 0 h 243686"/>
              <a:gd name="connsiteX3" fmla="*/ 208312 w 208312"/>
              <a:gd name="connsiteY3" fmla="*/ 121843 h 243686"/>
              <a:gd name="connsiteX4" fmla="*/ 104156 w 208312"/>
              <a:gd name="connsiteY4" fmla="*/ 243686 h 243686"/>
              <a:gd name="connsiteX5" fmla="*/ 104156 w 208312"/>
              <a:gd name="connsiteY5" fmla="*/ 194949 h 243686"/>
              <a:gd name="connsiteX6" fmla="*/ 0 w 208312"/>
              <a:gd name="connsiteY6" fmla="*/ 194949 h 243686"/>
              <a:gd name="connsiteX7" fmla="*/ 0 w 208312"/>
              <a:gd name="connsiteY7" fmla="*/ 48737 h 24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312" h="243686">
                <a:moveTo>
                  <a:pt x="0" y="48737"/>
                </a:moveTo>
                <a:lnTo>
                  <a:pt x="104156" y="48737"/>
                </a:lnTo>
                <a:lnTo>
                  <a:pt x="104156" y="0"/>
                </a:lnTo>
                <a:lnTo>
                  <a:pt x="208312" y="121843"/>
                </a:lnTo>
                <a:lnTo>
                  <a:pt x="104156" y="243686"/>
                </a:lnTo>
                <a:lnTo>
                  <a:pt x="104156" y="194949"/>
                </a:lnTo>
                <a:lnTo>
                  <a:pt x="0" y="194949"/>
                </a:lnTo>
                <a:lnTo>
                  <a:pt x="0" y="48737"/>
                </a:lnTo>
                <a:close/>
              </a:path>
            </a:pathLst>
          </a:custGeom>
          <a:solidFill>
            <a:srgbClr val="FD060A"/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64983" rIns="83325" bIns="64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2765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1335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25356" y="2365965"/>
            <a:ext cx="2992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kern="100" dirty="0">
                <a:latin typeface="宋体" panose="02010600030101010101" pitchFamily="2" charset="-122"/>
              </a:rPr>
              <a:t>唱歌、舞蹈、小品、话剧（歌舞剧）、魔术、乐器演奏、戏曲、相声、时装秀等</a:t>
            </a:r>
            <a:endParaRPr lang="zh-CN" altLang="en-US" sz="1200" b="1" dirty="0"/>
          </a:p>
        </p:txBody>
      </p:sp>
      <p:sp>
        <p:nvSpPr>
          <p:cNvPr id="18" name="任意多边形 17"/>
          <p:cNvSpPr/>
          <p:nvPr/>
        </p:nvSpPr>
        <p:spPr>
          <a:xfrm>
            <a:off x="4089316" y="3067257"/>
            <a:ext cx="1064990" cy="57935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noFill/>
          <a:ln w="9525">
            <a:solidFill>
              <a:srgbClr val="FD060A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79983" tIns="79983" rIns="79983" bIns="79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kern="100" dirty="0">
                <a:solidFill>
                  <a:schemeClr val="tx1"/>
                </a:solidFill>
                <a:latin typeface="宋体" panose="02010600030101010101" pitchFamily="2" charset="-122"/>
              </a:rPr>
              <a:t>选取节目规则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306853" y="3230106"/>
            <a:ext cx="387349" cy="302816"/>
          </a:xfrm>
          <a:custGeom>
            <a:avLst/>
            <a:gdLst>
              <a:gd name="connsiteX0" fmla="*/ 0 w 208312"/>
              <a:gd name="connsiteY0" fmla="*/ 48737 h 243686"/>
              <a:gd name="connsiteX1" fmla="*/ 104156 w 208312"/>
              <a:gd name="connsiteY1" fmla="*/ 48737 h 243686"/>
              <a:gd name="connsiteX2" fmla="*/ 104156 w 208312"/>
              <a:gd name="connsiteY2" fmla="*/ 0 h 243686"/>
              <a:gd name="connsiteX3" fmla="*/ 208312 w 208312"/>
              <a:gd name="connsiteY3" fmla="*/ 121843 h 243686"/>
              <a:gd name="connsiteX4" fmla="*/ 104156 w 208312"/>
              <a:gd name="connsiteY4" fmla="*/ 243686 h 243686"/>
              <a:gd name="connsiteX5" fmla="*/ 104156 w 208312"/>
              <a:gd name="connsiteY5" fmla="*/ 194949 h 243686"/>
              <a:gd name="connsiteX6" fmla="*/ 0 w 208312"/>
              <a:gd name="connsiteY6" fmla="*/ 194949 h 243686"/>
              <a:gd name="connsiteX7" fmla="*/ 0 w 208312"/>
              <a:gd name="connsiteY7" fmla="*/ 48737 h 24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312" h="243686">
                <a:moveTo>
                  <a:pt x="0" y="48737"/>
                </a:moveTo>
                <a:lnTo>
                  <a:pt x="104156" y="48737"/>
                </a:lnTo>
                <a:lnTo>
                  <a:pt x="104156" y="0"/>
                </a:lnTo>
                <a:lnTo>
                  <a:pt x="208312" y="121843"/>
                </a:lnTo>
                <a:lnTo>
                  <a:pt x="104156" y="243686"/>
                </a:lnTo>
                <a:lnTo>
                  <a:pt x="104156" y="194949"/>
                </a:lnTo>
                <a:lnTo>
                  <a:pt x="0" y="194949"/>
                </a:lnTo>
                <a:lnTo>
                  <a:pt x="0" y="48737"/>
                </a:lnTo>
                <a:close/>
              </a:path>
            </a:pathLst>
          </a:custGeom>
          <a:solidFill>
            <a:srgbClr val="FD060A"/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64983" rIns="83325" bIns="64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2765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1335">
              <a:solidFill>
                <a:schemeClr val="tx1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089316" y="3778122"/>
            <a:ext cx="1064990" cy="57935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noFill/>
          <a:ln w="9525">
            <a:solidFill>
              <a:srgbClr val="FD060A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79983" tIns="79983" rIns="79983" bIns="79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节目质量标准</a:t>
            </a:r>
          </a:p>
        </p:txBody>
      </p:sp>
      <p:sp>
        <p:nvSpPr>
          <p:cNvPr id="4" name="矩形 3"/>
          <p:cNvSpPr/>
          <p:nvPr/>
        </p:nvSpPr>
        <p:spPr>
          <a:xfrm>
            <a:off x="5291215" y="3034788"/>
            <a:ext cx="3824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3380"/>
            <a:r>
              <a:rPr lang="zh-CN" altLang="en-US" sz="1200" b="1" kern="100" dirty="0">
                <a:latin typeface="宋体" panose="02010600030101010101" pitchFamily="2" charset="-122"/>
              </a:rPr>
              <a:t>以抽签的形式，每个部门可抽取</a:t>
            </a:r>
            <a:r>
              <a:rPr lang="en-US" altLang="zh-CN" sz="1200" b="1" kern="100" dirty="0">
                <a:latin typeface="宋体" panose="02010600030101010101" pitchFamily="2" charset="-122"/>
              </a:rPr>
              <a:t>2</a:t>
            </a:r>
          </a:p>
          <a:p>
            <a:pPr indent="373380"/>
            <a:r>
              <a:rPr lang="zh-CN" altLang="en-US" sz="1200" b="1" kern="100" dirty="0">
                <a:latin typeface="宋体" panose="02010600030101010101" pitchFamily="2" charset="-122"/>
              </a:rPr>
              <a:t>个节目签，从中选取一个类型节目表演。</a:t>
            </a:r>
            <a:endParaRPr lang="zh-CN" altLang="en-US" sz="1050" b="1" kern="100" dirty="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345897" y="3783311"/>
            <a:ext cx="26006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73380"/>
            <a:r>
              <a:rPr lang="zh-CN" altLang="en-US" sz="1200" b="1" kern="100" dirty="0">
                <a:latin typeface="宋体" panose="02010600030101010101" pitchFamily="2" charset="-122"/>
              </a:rPr>
              <a:t>若彩排时达不到质量要求，须</a:t>
            </a:r>
            <a:endParaRPr lang="en-US" altLang="zh-CN" sz="1200" b="1" kern="100" dirty="0">
              <a:latin typeface="宋体" panose="02010600030101010101" pitchFamily="2" charset="-122"/>
            </a:endParaRPr>
          </a:p>
          <a:p>
            <a:pPr indent="373380"/>
            <a:r>
              <a:rPr lang="zh-CN" altLang="en-US" sz="1200" b="1" kern="100" dirty="0">
                <a:latin typeface="宋体" panose="02010600030101010101" pitchFamily="2" charset="-122"/>
              </a:rPr>
              <a:t>重新编排直到达到要求为止。</a:t>
            </a:r>
            <a:endParaRPr lang="zh-CN" altLang="en-US" sz="1050" b="1" kern="100" dirty="0">
              <a:latin typeface="Times New Roman" panose="02020603050405020304" pitchFamily="18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306853" y="3896705"/>
            <a:ext cx="387349" cy="302816"/>
          </a:xfrm>
          <a:custGeom>
            <a:avLst/>
            <a:gdLst>
              <a:gd name="connsiteX0" fmla="*/ 0 w 208312"/>
              <a:gd name="connsiteY0" fmla="*/ 48737 h 243686"/>
              <a:gd name="connsiteX1" fmla="*/ 104156 w 208312"/>
              <a:gd name="connsiteY1" fmla="*/ 48737 h 243686"/>
              <a:gd name="connsiteX2" fmla="*/ 104156 w 208312"/>
              <a:gd name="connsiteY2" fmla="*/ 0 h 243686"/>
              <a:gd name="connsiteX3" fmla="*/ 208312 w 208312"/>
              <a:gd name="connsiteY3" fmla="*/ 121843 h 243686"/>
              <a:gd name="connsiteX4" fmla="*/ 104156 w 208312"/>
              <a:gd name="connsiteY4" fmla="*/ 243686 h 243686"/>
              <a:gd name="connsiteX5" fmla="*/ 104156 w 208312"/>
              <a:gd name="connsiteY5" fmla="*/ 194949 h 243686"/>
              <a:gd name="connsiteX6" fmla="*/ 0 w 208312"/>
              <a:gd name="connsiteY6" fmla="*/ 194949 h 243686"/>
              <a:gd name="connsiteX7" fmla="*/ 0 w 208312"/>
              <a:gd name="connsiteY7" fmla="*/ 48737 h 24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312" h="243686">
                <a:moveTo>
                  <a:pt x="0" y="48737"/>
                </a:moveTo>
                <a:lnTo>
                  <a:pt x="104156" y="48737"/>
                </a:lnTo>
                <a:lnTo>
                  <a:pt x="104156" y="0"/>
                </a:lnTo>
                <a:lnTo>
                  <a:pt x="208312" y="121843"/>
                </a:lnTo>
                <a:lnTo>
                  <a:pt x="104156" y="243686"/>
                </a:lnTo>
                <a:lnTo>
                  <a:pt x="104156" y="194949"/>
                </a:lnTo>
                <a:lnTo>
                  <a:pt x="0" y="194949"/>
                </a:lnTo>
                <a:lnTo>
                  <a:pt x="0" y="48737"/>
                </a:lnTo>
                <a:close/>
              </a:path>
            </a:pathLst>
          </a:custGeom>
          <a:solidFill>
            <a:srgbClr val="FD060A"/>
          </a:solidFill>
        </p:spPr>
        <p:style>
          <a:lnRef idx="0">
            <a:schemeClr val="accent3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64983" rIns="83325" bIns="64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2765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1335">
              <a:solidFill>
                <a:schemeClr val="tx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336973" y="2337913"/>
            <a:ext cx="566129" cy="551272"/>
            <a:chOff x="1318685" y="1753976"/>
            <a:chExt cx="806448" cy="785284"/>
          </a:xfrm>
          <a:solidFill>
            <a:srgbClr val="FFFF00"/>
          </a:solidFill>
        </p:grpSpPr>
        <p:sp>
          <p:nvSpPr>
            <p:cNvPr id="28" name="矩形 27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rgbClr val="FD060A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rgbClr val="FD06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0" name="文本框 47"/>
            <p:cNvSpPr txBox="1">
              <a:spLocks noChangeArrowheads="1"/>
            </p:cNvSpPr>
            <p:nvPr/>
          </p:nvSpPr>
          <p:spPr bwMode="auto">
            <a:xfrm>
              <a:off x="1540069" y="1963643"/>
              <a:ext cx="516466" cy="5699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45248" y="3067257"/>
            <a:ext cx="566129" cy="551272"/>
            <a:chOff x="1318685" y="1753976"/>
            <a:chExt cx="806448" cy="785284"/>
          </a:xfrm>
          <a:solidFill>
            <a:srgbClr val="FFFF00"/>
          </a:solidFill>
        </p:grpSpPr>
        <p:sp>
          <p:nvSpPr>
            <p:cNvPr id="32" name="矩形 31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rgbClr val="FD060A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rgbClr val="FD06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4" name="文本框 47"/>
            <p:cNvSpPr txBox="1">
              <a:spLocks noChangeArrowheads="1"/>
            </p:cNvSpPr>
            <p:nvPr/>
          </p:nvSpPr>
          <p:spPr bwMode="auto">
            <a:xfrm>
              <a:off x="1540069" y="1963643"/>
              <a:ext cx="516466" cy="5699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31596" y="3766739"/>
            <a:ext cx="566129" cy="551272"/>
            <a:chOff x="1318685" y="1753976"/>
            <a:chExt cx="806448" cy="785284"/>
          </a:xfrm>
          <a:solidFill>
            <a:srgbClr val="FFFF00"/>
          </a:solidFill>
        </p:grpSpPr>
        <p:sp>
          <p:nvSpPr>
            <p:cNvPr id="36" name="矩形 35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rgbClr val="FD060A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rgbClr val="FD06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38" name="文本框 47"/>
            <p:cNvSpPr txBox="1">
              <a:spLocks noChangeArrowheads="1"/>
            </p:cNvSpPr>
            <p:nvPr/>
          </p:nvSpPr>
          <p:spPr bwMode="auto">
            <a:xfrm>
              <a:off x="1540069" y="1963643"/>
              <a:ext cx="516466" cy="5699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20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0" grpId="0"/>
      <p:bldP spid="15" grpId="0" animBg="1"/>
      <p:bldP spid="17" grpId="0" animBg="1"/>
      <p:bldP spid="3" grpId="0"/>
      <p:bldP spid="18" grpId="0" animBg="1"/>
      <p:bldP spid="24" grpId="0" animBg="1"/>
      <p:bldP spid="25" grpId="0" animBg="1"/>
      <p:bldP spid="4" grpId="0"/>
      <p:bldP spid="5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4747" y="-1247296"/>
            <a:ext cx="935891" cy="591059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18" name="TextBox 8"/>
          <p:cNvSpPr txBox="1"/>
          <p:nvPr/>
        </p:nvSpPr>
        <p:spPr>
          <a:xfrm>
            <a:off x="196915" y="2025900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0" name="矩形 9"/>
          <p:cNvSpPr/>
          <p:nvPr/>
        </p:nvSpPr>
        <p:spPr>
          <a:xfrm>
            <a:off x="3392808" y="1538723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（三）节目组（负责人：只只、觅觅）成员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名。</a:t>
            </a:r>
            <a:endParaRPr lang="zh-CN" altLang="en-US" sz="1600" dirty="0"/>
          </a:p>
        </p:txBody>
      </p:sp>
      <p:sp>
        <p:nvSpPr>
          <p:cNvPr id="3" name="矩形 2"/>
          <p:cNvSpPr/>
          <p:nvPr/>
        </p:nvSpPr>
        <p:spPr>
          <a:xfrm>
            <a:off x="4774255" y="2266780"/>
            <a:ext cx="37581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+mn-ea"/>
              </a:rPr>
              <a:t>1</a:t>
            </a:r>
            <a:r>
              <a:rPr lang="zh-CN" altLang="en-US" sz="1400" b="1" dirty="0">
                <a:latin typeface="+mn-ea"/>
              </a:rPr>
              <a:t>月</a:t>
            </a:r>
            <a:r>
              <a:rPr lang="en-US" altLang="zh-CN" sz="1400" b="1" dirty="0">
                <a:latin typeface="+mn-ea"/>
              </a:rPr>
              <a:t>25</a:t>
            </a:r>
            <a:r>
              <a:rPr lang="zh-CN" altLang="en-US" sz="1400" b="1" dirty="0">
                <a:latin typeface="+mn-ea"/>
              </a:rPr>
              <a:t>日</a:t>
            </a:r>
            <a:r>
              <a:rPr lang="en-US" altLang="zh-CN" sz="1400" b="1" dirty="0">
                <a:latin typeface="+mn-ea"/>
              </a:rPr>
              <a:t>—2</a:t>
            </a:r>
            <a:r>
              <a:rPr lang="zh-CN" altLang="en-US" sz="1400" b="1" dirty="0">
                <a:latin typeface="+mn-ea"/>
              </a:rPr>
              <a:t>月</a:t>
            </a:r>
            <a:r>
              <a:rPr lang="en-US" altLang="zh-CN" sz="1400" b="1" dirty="0">
                <a:latin typeface="+mn-ea"/>
              </a:rPr>
              <a:t>5</a:t>
            </a:r>
            <a:r>
              <a:rPr lang="zh-CN" altLang="en-US" sz="1400" b="1" dirty="0">
                <a:latin typeface="+mn-ea"/>
              </a:rPr>
              <a:t>日每日选抽两个部门彩排。</a:t>
            </a:r>
            <a:r>
              <a:rPr lang="zh-CN" altLang="en-US" sz="1400" dirty="0">
                <a:latin typeface="+mn-ea"/>
              </a:rPr>
              <a:t>文艺汇演节目内容的要求是“以客户为中心，以奋斗者为本”</a:t>
            </a:r>
            <a:r>
              <a:rPr lang="zh-CN" altLang="en-US" sz="1400" b="1" dirty="0">
                <a:latin typeface="+mn-ea"/>
              </a:rPr>
              <a:t>。节目组负责人</a:t>
            </a:r>
            <a:r>
              <a:rPr lang="zh-CN" altLang="en-US" sz="1400" dirty="0">
                <a:latin typeface="+mn-ea"/>
              </a:rPr>
              <a:t>具体工作如下：</a:t>
            </a:r>
          </a:p>
        </p:txBody>
      </p:sp>
      <p:sp>
        <p:nvSpPr>
          <p:cNvPr id="2" name="矩形 1"/>
          <p:cNvSpPr/>
          <p:nvPr/>
        </p:nvSpPr>
        <p:spPr>
          <a:xfrm>
            <a:off x="2507323" y="3198625"/>
            <a:ext cx="45694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◆负责完成对所有节目的排练、设计、筛  </a:t>
            </a:r>
            <a:endParaRPr lang="en-US" altLang="zh-CN" sz="12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  </a:t>
            </a:r>
            <a:r>
              <a:rPr lang="zh-CN" altLang="en-US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选及后期的彩排工作；</a:t>
            </a:r>
            <a:endParaRPr lang="zh-CN" altLang="en-US" sz="1200" kern="100" dirty="0">
              <a:latin typeface="Times New Roman" panose="02020603050405020304" pitchFamily="18" charset="0"/>
            </a:endParaRPr>
          </a:p>
          <a:p>
            <a:pPr marL="3429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◆负责节目的编排及演出的顺序和流程衔接；</a:t>
            </a:r>
            <a:endParaRPr lang="zh-CN" altLang="en-US" sz="1200" kern="100" dirty="0">
              <a:latin typeface="Times New Roman" panose="02020603050405020304" pitchFamily="18" charset="0"/>
            </a:endParaRPr>
          </a:p>
          <a:p>
            <a:pPr marL="3429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◆负责联系租用或购买节目所需的服装道具和 </a:t>
            </a:r>
            <a:endParaRPr lang="en-US" altLang="zh-CN" sz="12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   </a:t>
            </a:r>
            <a:r>
              <a:rPr lang="zh-CN" altLang="en-US" sz="12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主持人、演职人员的化妆等；</a:t>
            </a:r>
            <a:endParaRPr lang="zh-CN" altLang="en-US" sz="1200" kern="100" dirty="0">
              <a:latin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009665" y="2316244"/>
            <a:ext cx="566129" cy="551272"/>
            <a:chOff x="1318685" y="1753976"/>
            <a:chExt cx="806448" cy="785284"/>
          </a:xfrm>
          <a:solidFill>
            <a:srgbClr val="FFFF00"/>
          </a:solidFill>
        </p:grpSpPr>
        <p:sp>
          <p:nvSpPr>
            <p:cNvPr id="21" name="矩形 20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rgbClr val="FD060A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rgbClr val="FD06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000">
                <a:solidFill>
                  <a:schemeClr val="bg1"/>
                </a:solidFill>
              </a:endParaRPr>
            </a:p>
          </p:txBody>
        </p:sp>
        <p:sp>
          <p:nvSpPr>
            <p:cNvPr id="23" name="文本框 47"/>
            <p:cNvSpPr txBox="1">
              <a:spLocks noChangeArrowheads="1"/>
            </p:cNvSpPr>
            <p:nvPr/>
          </p:nvSpPr>
          <p:spPr bwMode="auto">
            <a:xfrm>
              <a:off x="1540069" y="1963643"/>
              <a:ext cx="516466" cy="5699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4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3647785" y="2320234"/>
            <a:ext cx="1064990" cy="57935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noFill/>
          <a:ln w="9525">
            <a:solidFill>
              <a:srgbClr val="FD060A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79983" tIns="79983" rIns="79983" bIns="79983" spcCol="1270" anchor="ctr"/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节目彩排</a:t>
            </a:r>
            <a:endParaRPr lang="en-US" altLang="zh-CN" sz="1400" b="1" dirty="0">
              <a:solidFill>
                <a:schemeClr val="tx1"/>
              </a:solidFill>
            </a:endParaRPr>
          </a:p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时间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91581" y="3050002"/>
            <a:ext cx="32880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+mn-ea"/>
              </a:rPr>
              <a:t>◆负责小游戏的提供、抽奖奖项设置等；</a:t>
            </a:r>
          </a:p>
          <a:p>
            <a:pPr marL="342900" marR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+mn-ea"/>
              </a:rPr>
              <a:t>◆负责安排文艺节目评委及奖项设置；</a:t>
            </a:r>
          </a:p>
          <a:p>
            <a:pPr marL="342900" marR="0" algn="just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kern="100" dirty="0">
                <a:latin typeface="+mn-ea"/>
              </a:rPr>
              <a:t>◆负责确定颁奖人员。</a:t>
            </a:r>
          </a:p>
        </p:txBody>
      </p:sp>
    </p:spTree>
    <p:extLst>
      <p:ext uri="{BB962C8B-B14F-4D97-AF65-F5344CB8AC3E}">
        <p14:creationId xmlns:p14="http://schemas.microsoft.com/office/powerpoint/2010/main" val="347862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3" grpId="0"/>
      <p:bldP spid="2" grpId="0"/>
      <p:bldP spid="27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23" name="TextBox 8"/>
          <p:cNvSpPr txBox="1"/>
          <p:nvPr/>
        </p:nvSpPr>
        <p:spPr>
          <a:xfrm>
            <a:off x="196915" y="2025900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1392" y="-1380555"/>
            <a:ext cx="935891" cy="59105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54252" y="1405464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/>
              <a:t>（四）迎宾组</a:t>
            </a:r>
            <a:r>
              <a:rPr lang="en-US" altLang="zh-CN" sz="1600" b="1" dirty="0"/>
              <a:t>/</a:t>
            </a:r>
            <a:r>
              <a:rPr lang="zh-CN" altLang="en-US" sz="1600" b="1" dirty="0"/>
              <a:t>礼仪组（负责人：觅觅）成员</a:t>
            </a:r>
            <a:r>
              <a:rPr lang="en-US" altLang="zh-CN" sz="1600" b="1" dirty="0"/>
              <a:t>5-6</a:t>
            </a:r>
            <a:r>
              <a:rPr lang="zh-CN" altLang="en-US" sz="1600" b="1" dirty="0"/>
              <a:t>名。</a:t>
            </a:r>
            <a:endParaRPr lang="zh-CN" altLang="en-US" sz="1600" dirty="0"/>
          </a:p>
        </p:txBody>
      </p:sp>
      <p:sp>
        <p:nvSpPr>
          <p:cNvPr id="4" name="矩形 3"/>
          <p:cNvSpPr/>
          <p:nvPr/>
        </p:nvSpPr>
        <p:spPr>
          <a:xfrm>
            <a:off x="3070340" y="3009518"/>
            <a:ext cx="13827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 年会进场入口处迎接嘉宾，并引领入座；</a:t>
            </a:r>
            <a:endParaRPr lang="zh-CN" altLang="en-US" sz="1050" kern="100" dirty="0">
              <a:latin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    </a:t>
            </a:r>
            <a:endParaRPr lang="zh-CN" altLang="en-US" sz="1400" dirty="0"/>
          </a:p>
        </p:txBody>
      </p:sp>
      <p:sp>
        <p:nvSpPr>
          <p:cNvPr id="17" name="AutoShape 12"/>
          <p:cNvSpPr>
            <a:spLocks noChangeAspect="1" noChangeArrowheads="1"/>
          </p:cNvSpPr>
          <p:nvPr/>
        </p:nvSpPr>
        <p:spPr bwMode="auto">
          <a:xfrm rot="5400000">
            <a:off x="3545496" y="2348283"/>
            <a:ext cx="387659" cy="669218"/>
          </a:xfrm>
          <a:prstGeom prst="homePlate">
            <a:avLst>
              <a:gd name="adj" fmla="val 35088"/>
            </a:avLst>
          </a:prstGeom>
          <a:solidFill>
            <a:srgbClr val="F70203"/>
          </a:solidFill>
          <a:ln>
            <a:noFill/>
          </a:ln>
          <a:effectLst/>
        </p:spPr>
        <p:txBody>
          <a:bodyPr rot="10800000" vert="eaVert" wrap="none" anchor="ctr"/>
          <a:lstStyle>
            <a:lvl1pPr marL="457200" indent="-4572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b="1" dirty="0">
                <a:solidFill>
                  <a:schemeClr val="bg1"/>
                </a:solidFill>
                <a:latin typeface="+mn-ea"/>
                <a:ea typeface="+mn-ea"/>
              </a:rPr>
              <a:t>1</a:t>
            </a:r>
            <a:endParaRPr kumimoji="1" lang="zh-CN" altLang="en-US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37803" y="3022240"/>
            <a:ext cx="13095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负责嘉宾、参会人员的签，并发放年会礼品（做好登记）；</a:t>
            </a:r>
            <a:endParaRPr lang="zh-CN" altLang="en-US" sz="1050" kern="100" dirty="0">
              <a:latin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17903" y="3078723"/>
            <a:ext cx="1994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2425" algn="just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负责配合抽</a:t>
            </a:r>
            <a:endParaRPr lang="en-US" altLang="zh-CN" sz="14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indent="352425" algn="just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奖奖品、文</a:t>
            </a:r>
            <a:endParaRPr lang="en-US" altLang="zh-CN" sz="14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indent="352425" algn="just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艺表演奖品</a:t>
            </a:r>
            <a:endParaRPr lang="en-US" altLang="zh-CN" sz="14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indent="352425" algn="just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的发放；</a:t>
            </a:r>
            <a:endParaRPr lang="zh-CN" altLang="en-US" sz="1050" kern="100" dirty="0">
              <a:latin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57208" y="2995630"/>
            <a:ext cx="15433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2425" algn="just">
              <a:lnSpc>
                <a:spcPct val="200000"/>
              </a:lnSpc>
            </a:pPr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负责年会过</a:t>
            </a:r>
            <a:endParaRPr lang="en-US" altLang="zh-CN" sz="1400" kern="1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indent="352425" algn="just">
              <a:lnSpc>
                <a:spcPct val="200000"/>
              </a:lnSpc>
            </a:pPr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程中放礼炮。</a:t>
            </a:r>
            <a:endParaRPr lang="zh-CN" altLang="en-US" sz="1400" dirty="0"/>
          </a:p>
        </p:txBody>
      </p:sp>
      <p:sp>
        <p:nvSpPr>
          <p:cNvPr id="24" name="AutoShape 12"/>
          <p:cNvSpPr>
            <a:spLocks noChangeAspect="1" noChangeArrowheads="1"/>
          </p:cNvSpPr>
          <p:nvPr/>
        </p:nvSpPr>
        <p:spPr bwMode="auto">
          <a:xfrm rot="5400000">
            <a:off x="5018707" y="2353857"/>
            <a:ext cx="387659" cy="669218"/>
          </a:xfrm>
          <a:prstGeom prst="homePlate">
            <a:avLst>
              <a:gd name="adj" fmla="val 35088"/>
            </a:avLst>
          </a:prstGeom>
          <a:solidFill>
            <a:srgbClr val="F70203"/>
          </a:solidFill>
          <a:ln>
            <a:noFill/>
          </a:ln>
          <a:effectLst/>
        </p:spPr>
        <p:txBody>
          <a:bodyPr rot="10800000" vert="eaVert" wrap="none" anchor="ctr"/>
          <a:lstStyle>
            <a:lvl1pPr marL="457200" indent="-4572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b="1" dirty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endParaRPr kumimoji="1" lang="zh-CN" altLang="en-US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5" name="AutoShape 12"/>
          <p:cNvSpPr>
            <a:spLocks noChangeAspect="1" noChangeArrowheads="1"/>
          </p:cNvSpPr>
          <p:nvPr/>
        </p:nvSpPr>
        <p:spPr bwMode="auto">
          <a:xfrm rot="5400000">
            <a:off x="6498604" y="2349317"/>
            <a:ext cx="387659" cy="669218"/>
          </a:xfrm>
          <a:prstGeom prst="homePlate">
            <a:avLst>
              <a:gd name="adj" fmla="val 35088"/>
            </a:avLst>
          </a:prstGeom>
          <a:solidFill>
            <a:srgbClr val="F70203"/>
          </a:solidFill>
          <a:ln>
            <a:noFill/>
          </a:ln>
          <a:effectLst/>
        </p:spPr>
        <p:txBody>
          <a:bodyPr rot="10800000" vert="eaVert" wrap="none" anchor="ctr"/>
          <a:lstStyle>
            <a:lvl1pPr marL="457200" indent="-4572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b="1" dirty="0">
                <a:solidFill>
                  <a:schemeClr val="bg1"/>
                </a:solidFill>
                <a:latin typeface="+mn-ea"/>
                <a:ea typeface="+mn-ea"/>
              </a:rPr>
              <a:t>3</a:t>
            </a:r>
            <a:endParaRPr kumimoji="1" lang="zh-CN" altLang="en-US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6" name="AutoShape 12"/>
          <p:cNvSpPr>
            <a:spLocks noChangeAspect="1" noChangeArrowheads="1"/>
          </p:cNvSpPr>
          <p:nvPr/>
        </p:nvSpPr>
        <p:spPr bwMode="auto">
          <a:xfrm rot="5400000">
            <a:off x="7953139" y="2348284"/>
            <a:ext cx="387659" cy="669218"/>
          </a:xfrm>
          <a:prstGeom prst="homePlate">
            <a:avLst>
              <a:gd name="adj" fmla="val 35088"/>
            </a:avLst>
          </a:prstGeom>
          <a:solidFill>
            <a:srgbClr val="F70203"/>
          </a:solidFill>
          <a:ln>
            <a:noFill/>
          </a:ln>
          <a:effectLst/>
        </p:spPr>
        <p:txBody>
          <a:bodyPr rot="10800000" vert="eaVert" wrap="none" anchor="ctr"/>
          <a:lstStyle>
            <a:lvl1pPr marL="457200" indent="-457200"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1" lang="en-US" altLang="zh-CN" b="1" dirty="0">
                <a:solidFill>
                  <a:schemeClr val="bg1"/>
                </a:solidFill>
                <a:latin typeface="+mn-ea"/>
                <a:ea typeface="+mn-ea"/>
              </a:rPr>
              <a:t>4</a:t>
            </a:r>
            <a:endParaRPr kumimoji="1" lang="zh-CN" altLang="en-US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47926" y="2482763"/>
            <a:ext cx="1382798" cy="1742637"/>
          </a:xfrm>
          <a:prstGeom prst="rect">
            <a:avLst/>
          </a:prstGeom>
          <a:noFill/>
          <a:ln>
            <a:solidFill>
              <a:srgbClr val="FD06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4498076" y="2482762"/>
            <a:ext cx="1382798" cy="1742637"/>
          </a:xfrm>
          <a:prstGeom prst="rect">
            <a:avLst/>
          </a:prstGeom>
          <a:noFill/>
          <a:ln>
            <a:solidFill>
              <a:srgbClr val="FD06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5965693" y="2482762"/>
            <a:ext cx="1382798" cy="1742637"/>
          </a:xfrm>
          <a:prstGeom prst="rect">
            <a:avLst/>
          </a:prstGeom>
          <a:noFill/>
          <a:ln>
            <a:solidFill>
              <a:srgbClr val="FD06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455570" y="2478874"/>
            <a:ext cx="1382798" cy="1742637"/>
          </a:xfrm>
          <a:prstGeom prst="rect">
            <a:avLst/>
          </a:prstGeom>
          <a:noFill/>
          <a:ln>
            <a:solidFill>
              <a:srgbClr val="FD06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1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0" grpId="0"/>
      <p:bldP spid="4" grpId="0"/>
      <p:bldP spid="17" grpId="0" animBg="1"/>
      <p:bldP spid="5" grpId="0"/>
      <p:bldP spid="11" grpId="0"/>
      <p:bldP spid="12" grpId="0"/>
      <p:bldP spid="24" grpId="0" animBg="1"/>
      <p:bldP spid="25" grpId="0" animBg="1"/>
      <p:bldP spid="26" grpId="0" animBg="1"/>
      <p:bldP spid="14" grpId="0" animBg="1"/>
      <p:bldP spid="28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29049" y="-1264543"/>
            <a:ext cx="935891" cy="59105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14" name="TextBox 8"/>
          <p:cNvSpPr txBox="1"/>
          <p:nvPr/>
        </p:nvSpPr>
        <p:spPr>
          <a:xfrm>
            <a:off x="196915" y="2025900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工作</a:t>
            </a:r>
            <a:endParaRPr lang="en-US" altLang="zh-CN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分工</a:t>
            </a:r>
          </a:p>
        </p:txBody>
      </p:sp>
      <p:sp>
        <p:nvSpPr>
          <p:cNvPr id="10" name="矩形 9"/>
          <p:cNvSpPr/>
          <p:nvPr/>
        </p:nvSpPr>
        <p:spPr>
          <a:xfrm>
            <a:off x="3064217" y="1530405"/>
            <a:ext cx="54763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/>
              <a:t>（五）后勤组（负责人：觅觅、）成员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名。</a:t>
            </a:r>
            <a:endParaRPr lang="zh-CN" altLang="en-US" sz="1600" dirty="0"/>
          </a:p>
        </p:txBody>
      </p:sp>
      <p:sp>
        <p:nvSpPr>
          <p:cNvPr id="2" name="矩形 1"/>
          <p:cNvSpPr/>
          <p:nvPr/>
        </p:nvSpPr>
        <p:spPr>
          <a:xfrm>
            <a:off x="3151812" y="2565272"/>
            <a:ext cx="5287525" cy="523220"/>
          </a:xfrm>
          <a:prstGeom prst="rect">
            <a:avLst/>
          </a:prstGeom>
          <a:ln>
            <a:solidFill>
              <a:srgbClr val="FD060A"/>
            </a:solidFill>
          </a:ln>
        </p:spPr>
        <p:txBody>
          <a:bodyPr wrap="square">
            <a:spAutoFit/>
          </a:bodyPr>
          <a:lstStyle/>
          <a:p>
            <a:pPr marL="628650" marR="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</a:pPr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负责活动所需的礼品、奖品、纪念品、食品及其他年会所需物品的购买、准备、保管及发放；</a:t>
            </a:r>
            <a:endParaRPr lang="zh-CN" altLang="en-US" sz="1050" kern="100" dirty="0">
              <a:latin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165431" y="3600136"/>
            <a:ext cx="5287525" cy="307777"/>
          </a:xfrm>
          <a:prstGeom prst="rect">
            <a:avLst/>
          </a:prstGeom>
          <a:ln>
            <a:solidFill>
              <a:srgbClr val="FD060A"/>
            </a:solidFill>
          </a:ln>
        </p:spPr>
        <p:txBody>
          <a:bodyPr wrap="square">
            <a:spAutoFit/>
          </a:bodyPr>
          <a:lstStyle/>
          <a:p>
            <a:pPr indent="355600"/>
            <a:r>
              <a:rPr lang="zh-CN" altLang="en-US" sz="1400" kern="100" dirty="0">
                <a:latin typeface="新宋体" panose="02010609030101010101" pitchFamily="49" charset="-122"/>
                <a:ea typeface="新宋体" panose="02010609030101010101" pitchFamily="49" charset="-122"/>
              </a:rPr>
              <a:t>◆负责与酒店工作人员的沟通、协调工作。</a:t>
            </a:r>
            <a:endParaRPr lang="zh-CN" altLang="en-US" sz="1050" kern="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3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2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196915" y="2025900"/>
            <a:ext cx="3087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费用</a:t>
            </a:r>
            <a:endParaRPr lang="en-US" altLang="zh-CN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预算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992644"/>
              </p:ext>
            </p:extLst>
          </p:nvPr>
        </p:nvGraphicFramePr>
        <p:xfrm>
          <a:off x="3203848" y="1707654"/>
          <a:ext cx="5040560" cy="2934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81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895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96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318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0" dirty="0">
                          <a:solidFill>
                            <a:schemeClr val="tx1"/>
                          </a:solidFill>
                          <a:effectLst/>
                        </a:rPr>
                        <a:t>项 目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0" dirty="0">
                          <a:solidFill>
                            <a:schemeClr val="tx1"/>
                          </a:solidFill>
                          <a:effectLst/>
                        </a:rPr>
                        <a:t>基本内容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0" dirty="0">
                          <a:solidFill>
                            <a:schemeClr val="tx1"/>
                          </a:solidFill>
                          <a:effectLst/>
                        </a:rPr>
                        <a:t>负责人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b="1" kern="0" dirty="0">
                          <a:solidFill>
                            <a:schemeClr val="tx1"/>
                          </a:solidFill>
                          <a:effectLst/>
                        </a:rPr>
                        <a:t>费用预算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年会场地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租金、晚宴、机器租凭费用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chemeClr val="tx1"/>
                          </a:solidFill>
                          <a:effectLst/>
                        </a:rPr>
                        <a:t>XXX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会场布置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kern="0" dirty="0">
                          <a:solidFill>
                            <a:schemeClr val="tx1"/>
                          </a:solidFill>
                          <a:effectLst/>
                        </a:rPr>
                        <a:t>KT</a:t>
                      </a: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板（签名板）、背景墙、鲜花、装饰品等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chemeClr val="tx1"/>
                          </a:solidFill>
                          <a:effectLst/>
                        </a:rPr>
                        <a:t>XXX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76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服装、游戏道具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文艺汇演节目服装、道具、奖品</a:t>
                      </a:r>
                      <a:b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小游戏道具、奖品</a:t>
                      </a:r>
                      <a:b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迎宾、主持人服装、妆容造型等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XXX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酒水、饮料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文艺汇演过程中所需酒水、饮料、小吃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XXX</a:t>
                      </a:r>
                      <a:endParaRPr 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年会礼品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参会人员每人一份的公司年会礼品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年会奖品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抽奖奖品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38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其他支出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>
                          <a:solidFill>
                            <a:schemeClr val="tx1"/>
                          </a:solidFill>
                          <a:effectLst/>
                        </a:rPr>
                        <a:t>备用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>
                          <a:solidFill>
                            <a:schemeClr val="tx1"/>
                          </a:solidFill>
                          <a:effectLst/>
                        </a:rPr>
                        <a:t>XXX</a:t>
                      </a:r>
                      <a:endParaRPr 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00" kern="0" dirty="0">
                          <a:solidFill>
                            <a:schemeClr val="tx1"/>
                          </a:solidFill>
                          <a:effectLst/>
                        </a:rPr>
                        <a:t>￥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9602"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b="1" kern="0" dirty="0">
                          <a:solidFill>
                            <a:schemeClr val="tx1"/>
                          </a:solidFill>
                          <a:effectLst/>
                        </a:rPr>
                        <a:t>费用合计：￥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21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35" name="TextBox 8"/>
          <p:cNvSpPr txBox="1"/>
          <p:nvPr/>
        </p:nvSpPr>
        <p:spPr>
          <a:xfrm>
            <a:off x="323528" y="2045578"/>
            <a:ext cx="3087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相关事</a:t>
            </a:r>
            <a:endParaRPr lang="en-US" altLang="zh-CN" sz="36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项注意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086671" y="2269576"/>
            <a:ext cx="1880661" cy="2191390"/>
            <a:chOff x="1547664" y="2108553"/>
            <a:chExt cx="1880661" cy="2191390"/>
          </a:xfrm>
        </p:grpSpPr>
        <p:sp>
          <p:nvSpPr>
            <p:cNvPr id="14" name="矩形 1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8" name="文本框 16"/>
            <p:cNvSpPr txBox="1">
              <a:spLocks noChangeArrowheads="1"/>
            </p:cNvSpPr>
            <p:nvPr/>
          </p:nvSpPr>
          <p:spPr bwMode="auto">
            <a:xfrm>
              <a:off x="2035965" y="2108553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活动前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695646" y="2749863"/>
              <a:ext cx="157259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7980" algn="just">
                <a:lnSpc>
                  <a:spcPct val="150000"/>
                </a:lnSpc>
              </a:pPr>
              <a:r>
                <a:rPr lang="zh-CN" altLang="en-US" sz="1200" kern="100" dirty="0">
                  <a:latin typeface="新宋体" panose="02010609030101010101" pitchFamily="49" charset="-122"/>
                  <a:ea typeface="新宋体" panose="02010609030101010101" pitchFamily="49" charset="-122"/>
                </a:rPr>
                <a:t>年会开始前，年会筹备小组成员必须确保每人持有一份“年会流程具体执行方案”。</a:t>
              </a:r>
              <a:endParaRPr lang="zh-CN" altLang="en-US" sz="1200" kern="1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53472" y="2283961"/>
            <a:ext cx="1880661" cy="2162622"/>
            <a:chOff x="1547664" y="2137321"/>
            <a:chExt cx="1880661" cy="2162622"/>
          </a:xfrm>
        </p:grpSpPr>
        <p:sp>
          <p:nvSpPr>
            <p:cNvPr id="24" name="矩形 2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2035965" y="2137321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活动前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1678298" y="2905829"/>
              <a:ext cx="15725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7980" algn="just">
                <a:lnSpc>
                  <a:spcPct val="150000"/>
                </a:lnSpc>
              </a:pPr>
              <a:r>
                <a:rPr lang="zh-CN" altLang="en-US" sz="1200" kern="100" dirty="0">
                  <a:latin typeface="新宋体" panose="02010609030101010101" pitchFamily="49" charset="-122"/>
                  <a:ea typeface="新宋体" panose="02010609030101010101" pitchFamily="49" charset="-122"/>
                </a:rPr>
                <a:t>在年会开始前</a:t>
              </a:r>
              <a:r>
                <a:rPr lang="en-US" altLang="zh-CN" sz="1200" kern="100" dirty="0">
                  <a:latin typeface="新宋体" panose="02010609030101010101" pitchFamily="49" charset="-122"/>
                  <a:ea typeface="新宋体" panose="02010609030101010101" pitchFamily="49" charset="-122"/>
                </a:rPr>
                <a:t>30</a:t>
              </a:r>
              <a:r>
                <a:rPr lang="zh-CN" altLang="en-US" sz="1200" kern="100" dirty="0">
                  <a:latin typeface="新宋体" panose="02010609030101010101" pitchFamily="49" charset="-122"/>
                  <a:ea typeface="新宋体" panose="02010609030101010101" pitchFamily="49" charset="-122"/>
                </a:rPr>
                <a:t>分钟，必须对所有年会所需要用到的设备进行调试、检查。</a:t>
              </a:r>
              <a:endParaRPr lang="zh-CN" altLang="en-US" sz="1200" kern="1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20272" y="2269576"/>
            <a:ext cx="1880661" cy="2162622"/>
            <a:chOff x="1547664" y="2137321"/>
            <a:chExt cx="1880661" cy="2162622"/>
          </a:xfrm>
        </p:grpSpPr>
        <p:sp>
          <p:nvSpPr>
            <p:cNvPr id="29" name="矩形 28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30" name="文本框 16"/>
            <p:cNvSpPr txBox="1">
              <a:spLocks noChangeArrowheads="1"/>
            </p:cNvSpPr>
            <p:nvPr/>
          </p:nvSpPr>
          <p:spPr bwMode="auto">
            <a:xfrm>
              <a:off x="2035965" y="2137321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活动前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1610631" y="2905830"/>
              <a:ext cx="15725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7980" algn="just">
                <a:lnSpc>
                  <a:spcPct val="150000"/>
                </a:lnSpc>
              </a:pPr>
              <a:r>
                <a:rPr lang="zh-CN" altLang="en-US" sz="1200" kern="100" dirty="0">
                  <a:latin typeface="新宋体" panose="02010609030101010101" pitchFamily="49" charset="-122"/>
                  <a:ea typeface="新宋体" panose="02010609030101010101" pitchFamily="49" charset="-122"/>
                </a:rPr>
                <a:t>确保年会场地布置，所需物资、参会人员、表演人员全部到位。</a:t>
              </a:r>
              <a:endParaRPr lang="zh-CN" altLang="en-US" sz="1200" kern="100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075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9252520" cy="49400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252199" y="2066408"/>
            <a:ext cx="3087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相关事</a:t>
            </a:r>
            <a:endParaRPr lang="en-US" altLang="zh-CN" sz="36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项注意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271730" y="2275113"/>
            <a:ext cx="2528142" cy="2443710"/>
            <a:chOff x="1547664" y="2096723"/>
            <a:chExt cx="1880661" cy="2203220"/>
          </a:xfrm>
        </p:grpSpPr>
        <p:sp>
          <p:nvSpPr>
            <p:cNvPr id="14" name="矩形 1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8" name="文本框 16"/>
            <p:cNvSpPr txBox="1">
              <a:spLocks noChangeArrowheads="1"/>
            </p:cNvSpPr>
            <p:nvPr/>
          </p:nvSpPr>
          <p:spPr bwMode="auto">
            <a:xfrm>
              <a:off x="2035965" y="2096723"/>
              <a:ext cx="1003676" cy="305236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kern="100" dirty="0">
                  <a:solidFill>
                    <a:srgbClr val="C00000"/>
                  </a:solidFill>
                  <a:latin typeface="+mn-ea"/>
                </a:rPr>
                <a:t>活动中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652843" y="2800317"/>
              <a:ext cx="1726628" cy="1415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/>
                <a:t>对工作人员进行明确的分工，每项工作都必须责任到人，保持手机的开通（统一设置振动）便于及时联络。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55447" y="2275114"/>
            <a:ext cx="2528142" cy="2452433"/>
            <a:chOff x="1547664" y="2098270"/>
            <a:chExt cx="1880661" cy="2211083"/>
          </a:xfrm>
        </p:grpSpPr>
        <p:sp>
          <p:nvSpPr>
            <p:cNvPr id="24" name="矩形 2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2035965" y="2098270"/>
              <a:ext cx="1003676" cy="305236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kern="100" dirty="0">
                  <a:solidFill>
                    <a:srgbClr val="C00000"/>
                  </a:solidFill>
                  <a:latin typeface="+mn-ea"/>
                </a:rPr>
                <a:t>活动中</a:t>
              </a:r>
              <a:endParaRPr lang="zh-CN" altLang="en-US" sz="16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1590499" y="2727674"/>
              <a:ext cx="1750027" cy="15816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7980" algn="just">
                <a:lnSpc>
                  <a:spcPct val="150000"/>
                </a:lnSpc>
              </a:pPr>
              <a:r>
                <a:rPr lang="zh-CN" altLang="en-US" sz="1200" dirty="0"/>
                <a:t>一场活动的顺利进行需要各个方面的配合，更需要对现场环节的控制及管理。对于演出的催场候场，舞台上的道具提供，对于整体活动的节奏的把握都是非常重要的。</a:t>
              </a:r>
              <a:endParaRPr lang="zh-CN" altLang="en-US" sz="1200" kern="100" dirty="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311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-94030" y="0"/>
            <a:ext cx="9252520" cy="494007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6" y="554624"/>
            <a:ext cx="2315231" cy="4496756"/>
          </a:xfrm>
          <a:prstGeom prst="rect">
            <a:avLst/>
          </a:prstGeom>
        </p:spPr>
      </p:pic>
      <p:sp>
        <p:nvSpPr>
          <p:cNvPr id="35" name="TextBox 8"/>
          <p:cNvSpPr txBox="1"/>
          <p:nvPr/>
        </p:nvSpPr>
        <p:spPr>
          <a:xfrm>
            <a:off x="252199" y="2066408"/>
            <a:ext cx="3087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相关事</a:t>
            </a:r>
            <a:endParaRPr lang="en-US" altLang="zh-CN" sz="36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  <a:cs typeface="+mn-ea"/>
                <a:sym typeface="+mn-lt"/>
              </a:rPr>
              <a:t>项注意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950543" y="2196840"/>
            <a:ext cx="1794171" cy="2191390"/>
            <a:chOff x="1547664" y="2108553"/>
            <a:chExt cx="1880661" cy="2191390"/>
          </a:xfrm>
        </p:grpSpPr>
        <p:sp>
          <p:nvSpPr>
            <p:cNvPr id="14" name="矩形 1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8" name="文本框 16"/>
            <p:cNvSpPr txBox="1">
              <a:spLocks noChangeArrowheads="1"/>
            </p:cNvSpPr>
            <p:nvPr/>
          </p:nvSpPr>
          <p:spPr bwMode="auto">
            <a:xfrm>
              <a:off x="2035965" y="2108553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活动后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701697" y="2791348"/>
              <a:ext cx="169870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/>
                <a:t>年会后期的纪念视频制作、发放（由行政人事部部制作</a:t>
              </a:r>
              <a:r>
                <a:rPr lang="en-US" altLang="zh-CN" sz="1200" dirty="0"/>
                <a:t>DVD</a:t>
              </a:r>
              <a:r>
                <a:rPr lang="zh-CN" altLang="en-US" sz="1200" dirty="0"/>
                <a:t>，行政人事部部统一发放，每人一张）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90019" y="2226334"/>
            <a:ext cx="1794171" cy="2162622"/>
            <a:chOff x="1547664" y="2137321"/>
            <a:chExt cx="1880661" cy="2162622"/>
          </a:xfrm>
        </p:grpSpPr>
        <p:sp>
          <p:nvSpPr>
            <p:cNvPr id="24" name="矩形 23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25" name="文本框 16"/>
            <p:cNvSpPr txBox="1">
              <a:spLocks noChangeArrowheads="1"/>
            </p:cNvSpPr>
            <p:nvPr/>
          </p:nvSpPr>
          <p:spPr bwMode="auto">
            <a:xfrm>
              <a:off x="2035965" y="2137321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活动后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1662789" y="3244258"/>
              <a:ext cx="175002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/>
                <a:t>年会照片的收集及保存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36655" y="2226334"/>
            <a:ext cx="1966116" cy="2162622"/>
            <a:chOff x="1547664" y="2137321"/>
            <a:chExt cx="2060895" cy="2162622"/>
          </a:xfrm>
        </p:grpSpPr>
        <p:sp>
          <p:nvSpPr>
            <p:cNvPr id="29" name="矩形 28"/>
            <p:cNvSpPr/>
            <p:nvPr/>
          </p:nvSpPr>
          <p:spPr>
            <a:xfrm>
              <a:off x="1547664" y="2683481"/>
              <a:ext cx="1880661" cy="1616462"/>
            </a:xfrm>
            <a:prstGeom prst="rect">
              <a:avLst/>
            </a:prstGeom>
            <a:noFill/>
            <a:ln>
              <a:solidFill>
                <a:srgbClr val="FD06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30" name="文本框 16"/>
            <p:cNvSpPr txBox="1">
              <a:spLocks noChangeArrowheads="1"/>
            </p:cNvSpPr>
            <p:nvPr/>
          </p:nvSpPr>
          <p:spPr bwMode="auto">
            <a:xfrm>
              <a:off x="2035965" y="2137321"/>
              <a:ext cx="1003676" cy="307777"/>
            </a:xfrm>
            <a:prstGeom prst="rect">
              <a:avLst/>
            </a:prstGeom>
            <a:noFill/>
            <a:ln w="9525">
              <a:solidFill>
                <a:srgbClr val="FD060A"/>
              </a:solidFill>
              <a:miter lim="800000"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kern="100" dirty="0">
                  <a:solidFill>
                    <a:srgbClr val="FD060A"/>
                  </a:solidFill>
                  <a:latin typeface="+mn-ea"/>
                </a:rPr>
                <a:t>活动后</a:t>
              </a:r>
              <a:endParaRPr lang="zh-CN" altLang="en-US" sz="1400" b="1" dirty="0">
                <a:solidFill>
                  <a:srgbClr val="FD060A"/>
                </a:solidFill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537803" y="2427734"/>
              <a:ext cx="1" cy="262353"/>
            </a:xfrm>
            <a:prstGeom prst="line">
              <a:avLst/>
            </a:prstGeom>
            <a:ln w="9525">
              <a:solidFill>
                <a:srgbClr val="FD060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 31"/>
            <p:cNvSpPr/>
            <p:nvPr/>
          </p:nvSpPr>
          <p:spPr>
            <a:xfrm>
              <a:off x="2035965" y="3356515"/>
              <a:ext cx="15725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/>
                <a:t>年会总结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317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3855"/>
            <a:ext cx="1476672" cy="1476672"/>
          </a:xfrm>
          <a:prstGeom prst="rect">
            <a:avLst/>
          </a:prstGeom>
        </p:spPr>
      </p:pic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9155"/>
              </p:ext>
            </p:extLst>
          </p:nvPr>
        </p:nvGraphicFramePr>
        <p:xfrm>
          <a:off x="827584" y="598098"/>
          <a:ext cx="7992888" cy="45448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345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时 间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项 目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内 容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6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13:00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工作人员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到达酒店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年会节目表演人员、所需物料（如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KT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板、横幅、鲜花、礼品、奖品、演出服装等）需全部到达酒店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875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：</a:t>
                      </a: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00-15:30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场地布置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年会场地入口接待处布置（如签到处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KT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板摆放、舞台背景、花篮摆放、迎宾人员安排、年会礼品摆放等）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98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酒店工程部人员与负责场内布置的人员配合布置（如背景板放置、拉横幅、场地摆放、装饰物品等）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98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抽奖奖品放置酒店化妆间门口，食品分配后摆放于桌面（共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XX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桌）、放桌牌（人员提前分配）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39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文艺汇演人员化妆、换装等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39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音响调试，音乐、摄影机、照相机准备到位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39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灯光、投影、音响、消防安全等会前准备情况检查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9875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15:30-16:00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人员进场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参会人员在入口处签到后，在迎宾处领取每人一份的新年礼品，进场，对号入座（提前安排桌号）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075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50" kern="0">
                          <a:solidFill>
                            <a:schemeClr val="tx1"/>
                          </a:solidFill>
                          <a:effectLst/>
                        </a:rPr>
                        <a:t>《XXXXX》PPT</a:t>
                      </a: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、音乐播放，同时主持人提醒进场秩序及参会注意事项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16:00-16:05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开场舞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开场舞表演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16:05-16:10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年会开始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主持人热情开场（嘉宾介绍等）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16:10-16:30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总经理致辞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16:30-16:35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节目表演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16:35-16</a:t>
                      </a: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：</a:t>
                      </a: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>
                          <a:solidFill>
                            <a:schemeClr val="tx1"/>
                          </a:solidFill>
                          <a:effectLst/>
                        </a:rPr>
                        <a:t>16:45-16:50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1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 dirty="0">
                          <a:solidFill>
                            <a:schemeClr val="tx1"/>
                          </a:solidFill>
                          <a:effectLst/>
                        </a:rPr>
                        <a:t>16:50-17:05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抽奖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抽奖：三等奖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35" name="矩形 34"/>
          <p:cNvSpPr/>
          <p:nvPr/>
        </p:nvSpPr>
        <p:spPr>
          <a:xfrm>
            <a:off x="603545" y="33855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>
                <a:solidFill>
                  <a:srgbClr val="FD060A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附表一：年会基本流程</a:t>
            </a:r>
            <a:endParaRPr lang="zh-CN" altLang="en-US" sz="1200" b="1" kern="100" dirty="0">
              <a:solidFill>
                <a:srgbClr val="FD060A"/>
              </a:solidFill>
              <a:effectLst/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704902"/>
              </p:ext>
            </p:extLst>
          </p:nvPr>
        </p:nvGraphicFramePr>
        <p:xfrm>
          <a:off x="899592" y="555526"/>
          <a:ext cx="7632849" cy="428961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890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142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806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86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17:05-17:20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游戏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游戏一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17:20-17:25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节目表演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17:25-17:35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17:35-17:40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17:40-17:50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抽奖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抽奖：二等奖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：</a:t>
                      </a: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50-18:10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游戏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游戏二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18:10-18:15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节目表演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18:15-18:20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18:20-18:25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</a:t>
                      </a:r>
                      <a:r>
                        <a:rPr lang="en-US" altLang="zh-CN" sz="1200" kern="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18:25-18:35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抽奖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抽奖：一等奖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18:35-19:00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评选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节目表演奖项评选、颁奖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18:35-19:00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>
                          <a:solidFill>
                            <a:schemeClr val="tx1"/>
                          </a:solidFill>
                          <a:effectLst/>
                        </a:rPr>
                        <a:t>晚宴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上菜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19:00-20:00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晚宴聚餐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8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0">
                          <a:solidFill>
                            <a:schemeClr val="tx1"/>
                          </a:solidFill>
                          <a:effectLst/>
                        </a:rPr>
                        <a:t>20:00</a:t>
                      </a:r>
                      <a:endParaRPr lang="zh-CN" altLang="en-US" sz="12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人员退场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退场音乐播放，同时主持人提醒退场秩序及相关注意事项</a:t>
                      </a:r>
                      <a:endParaRPr lang="zh-CN" altLang="en-US" sz="12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7423" marR="27423" marT="18282" marB="18282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611560" y="0"/>
            <a:ext cx="2509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>
                <a:solidFill>
                  <a:srgbClr val="FD060A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附表一：年会基本流程</a:t>
            </a:r>
            <a:endParaRPr lang="zh-CN" altLang="en-US" sz="1200" b="1" kern="100" dirty="0">
              <a:solidFill>
                <a:srgbClr val="FD060A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3855"/>
            <a:ext cx="1476672" cy="1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D060A"/>
                </a:solidFill>
              </a:rPr>
              <a:t>附表二：年会分工明细表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15162"/>
              </p:ext>
            </p:extLst>
          </p:nvPr>
        </p:nvGraphicFramePr>
        <p:xfrm>
          <a:off x="971600" y="627534"/>
          <a:ext cx="7632849" cy="4392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0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02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212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03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03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03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968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组别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项 目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内容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责任人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执行人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b="1" kern="0" dirty="0">
                          <a:solidFill>
                            <a:schemeClr val="tx1"/>
                          </a:solidFill>
                          <a:effectLst/>
                        </a:rPr>
                        <a:t>完成时间</a:t>
                      </a:r>
                      <a:endParaRPr lang="zh-CN" altLang="en-US" sz="11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512"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1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文案组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vert="eaVert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主持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负责整个年会的流程、时间、气氛把控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年会文案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主持人形象设计，串词、祝酒词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总经理讲话稿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2073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进场</a:t>
                      </a:r>
                      <a:r>
                        <a:rPr lang="en-US" altLang="zh-CN" sz="1050" kern="0">
                          <a:solidFill>
                            <a:schemeClr val="tx1"/>
                          </a:solidFill>
                          <a:effectLst/>
                        </a:rPr>
                        <a:t>PPT</a:t>
                      </a: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、年会全过程所有音乐搜集</a:t>
                      </a:r>
                      <a:b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（节目音乐收集，小游戏、抽奖等音乐）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8475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会场布置组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vert="eaVert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设计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年会场地布置设计方案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8472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准备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年会场地氛围所有物品制作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购买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租赁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（鲜花、花篮采购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租赁，舞台背景墙、横幅、签名板、挂饰等）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布置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年会当天酒店会场布置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摄影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现场摄影、</a:t>
                      </a:r>
                      <a:r>
                        <a:rPr lang="en-US" altLang="zh-CN" sz="1050" kern="0">
                          <a:solidFill>
                            <a:schemeClr val="tx1"/>
                          </a:solidFill>
                          <a:effectLst/>
                        </a:rPr>
                        <a:t>DV</a:t>
                      </a: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摄像、照相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58472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技术支持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灯光、音响、投影、电脑、话筒、舞台督导检查及全程跟踪（与酒店工作人员配合），年会现场节目伴奏、音乐播放等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安全检查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年会开始前会场安全检查（消防、电源、设备等）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075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1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100" kern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节目组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vert="eaVert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年会方案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年会策划方案（执行版）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407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节目编排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年会文艺汇演流程设计、节目编排、彩排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2073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评委安排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文艺节目评委、奖项设置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颁奖人员安排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3855"/>
            <a:ext cx="1476672" cy="1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1560" y="0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D060A"/>
                </a:solidFill>
              </a:rPr>
              <a:t>附表二：年会分工明细表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446285"/>
              </p:ext>
            </p:extLst>
          </p:nvPr>
        </p:nvGraphicFramePr>
        <p:xfrm>
          <a:off x="827584" y="496857"/>
          <a:ext cx="7967010" cy="46003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15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46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424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93124">
                <a:tc rowSpan="4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100" kern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    </a:t>
                      </a: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节目组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vert="eaVert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物品采购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物品租赁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文艺汇演中小游戏奖品、节目奖品的采购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文艺汇演节目所需服装、道具的租赁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迎宾人员旗袍租赁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化妆造型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安排年会所需化妆师、造型师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游戏抽奖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小游戏内容设计、奖品设置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抽奖环节内容设计、实施方案及奖品设置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1642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礼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仪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迎宾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礼仪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签到处迎宾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颁发奖品礼仪人员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引领嘉宾、领导入座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礼品发放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参会人员每人一份礼品发放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配合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放礼炮人员（可安排礼仪人员）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5995">
                <a:tc rowSpan="6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后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勤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组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活动选址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选址、预订、费用申请与结算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活动宣传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全体员工动员大会、年会相关会议组织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过程跟进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>
                          <a:solidFill>
                            <a:schemeClr val="tx1"/>
                          </a:solidFill>
                          <a:effectLst/>
                        </a:rPr>
                        <a:t>年会各小组准备工作进度检查</a:t>
                      </a:r>
                      <a:endParaRPr lang="zh-CN" altLang="en-US" sz="105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物资保管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年会物资保管（负责安排运输、分配）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3819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物品采购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年会所需抽奖奖品的设置及采购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每人一份的礼品、年会所需食品的采购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05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桌席分配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晚餐桌席人员分配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3819">
                <a:tc row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注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意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事</a:t>
                      </a:r>
                      <a:b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项</a:t>
                      </a: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后期制作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</a:t>
                      </a:r>
                      <a:r>
                        <a:rPr lang="en-US" altLang="zh-CN" sz="1050" kern="0" dirty="0">
                          <a:solidFill>
                            <a:schemeClr val="tx1"/>
                          </a:solidFill>
                          <a:effectLst/>
                        </a:rPr>
                        <a:t>DVD</a:t>
                      </a: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刻碟制作、发放（每人一张）</a:t>
                      </a:r>
                      <a:b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年会招聘搜集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会务管理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年会现场组织、协调，现场秩序维护人员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催场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年会流程执行全程跟踪（台前幕后催场）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5995">
                <a:tc v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1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总结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050" kern="0" dirty="0">
                          <a:solidFill>
                            <a:schemeClr val="tx1"/>
                          </a:solidFill>
                          <a:effectLst/>
                        </a:rPr>
                        <a:t>年会总结</a:t>
                      </a:r>
                      <a:endParaRPr lang="zh-CN" altLang="en-US" sz="105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100" kern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zh-CN" altLang="en-US" sz="11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100" kern="0" dirty="0"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19919" marR="19919" marT="13279" marB="13279" anchor="ctr">
                    <a:lnL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D06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33855"/>
            <a:ext cx="1476672" cy="1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8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797"/>
            <a:ext cx="9144000" cy="53172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3797"/>
            <a:ext cx="9144970" cy="52917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32676">
            <a:off x="2293990" y="-180152"/>
            <a:ext cx="5143500" cy="5143500"/>
          </a:xfrm>
          <a:prstGeom prst="rect">
            <a:avLst/>
          </a:prstGeom>
        </p:spPr>
      </p:pic>
      <p:pic>
        <p:nvPicPr>
          <p:cNvPr id="91" name="Picture 27" descr="光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7209" y="2003387"/>
            <a:ext cx="3204361" cy="11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547664" y="3165226"/>
            <a:ext cx="63658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kern="1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年会活动策划方案</a:t>
            </a:r>
            <a:endParaRPr lang="zh-CN" altLang="en-US" sz="2800" kern="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738" y="90965"/>
            <a:ext cx="2276413" cy="22165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14" y="-95893"/>
            <a:ext cx="2342440" cy="234244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999" y="-169892"/>
            <a:ext cx="2058340" cy="20583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86AE346-E016-4E4C-8E92-7B11F1C0D8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44" y="570997"/>
            <a:ext cx="492054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9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00"/>
    </mc:Choice>
    <mc:Fallback xmlns="">
      <p:transition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年会颁奖典礼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1731</Words>
  <Application>Microsoft Office PowerPoint</Application>
  <PresentationFormat>全屏显示(16:9)</PresentationFormat>
  <Paragraphs>437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Arial Unicode MS</vt:lpstr>
      <vt:lpstr>方正舒体</vt:lpstr>
      <vt:lpstr>华文细黑</vt:lpstr>
      <vt:lpstr>宋体</vt:lpstr>
      <vt:lpstr>新宋体</vt:lpstr>
      <vt:lpstr>Arial</vt:lpstr>
      <vt:lpstr>Calibri</vt:lpstr>
      <vt:lpstr>Calibri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年会颁奖典礼</dc:title>
  <dc:creator>第一PPT模板网：www.1ppt.com</dc:creator>
  <cp:keywords>第一PPT www.1ppt.com</cp:keywords>
  <cp:lastModifiedBy>faith123</cp:lastModifiedBy>
  <cp:revision>475</cp:revision>
  <dcterms:created xsi:type="dcterms:W3CDTF">2014-06-09T14:56:00Z</dcterms:created>
  <dcterms:modified xsi:type="dcterms:W3CDTF">2019-01-15T03:35:35Z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